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38"/>
  </p:notesMasterIdLst>
  <p:sldIdLst>
    <p:sldId id="362" r:id="rId2"/>
    <p:sldId id="398" r:id="rId3"/>
    <p:sldId id="399" r:id="rId4"/>
    <p:sldId id="350" r:id="rId5"/>
    <p:sldId id="353" r:id="rId6"/>
    <p:sldId id="341" r:id="rId7"/>
    <p:sldId id="342" r:id="rId8"/>
    <p:sldId id="343" r:id="rId9"/>
    <p:sldId id="394" r:id="rId10"/>
    <p:sldId id="347" r:id="rId11"/>
    <p:sldId id="344" r:id="rId12"/>
    <p:sldId id="345" r:id="rId13"/>
    <p:sldId id="363" r:id="rId14"/>
    <p:sldId id="364" r:id="rId15"/>
    <p:sldId id="365" r:id="rId16"/>
    <p:sldId id="391" r:id="rId17"/>
    <p:sldId id="392" r:id="rId18"/>
    <p:sldId id="395" r:id="rId19"/>
    <p:sldId id="366" r:id="rId20"/>
    <p:sldId id="367" r:id="rId21"/>
    <p:sldId id="368" r:id="rId22"/>
    <p:sldId id="369" r:id="rId23"/>
    <p:sldId id="370" r:id="rId24"/>
    <p:sldId id="371" r:id="rId25"/>
    <p:sldId id="372" r:id="rId26"/>
    <p:sldId id="396" r:id="rId27"/>
    <p:sldId id="393" r:id="rId28"/>
    <p:sldId id="373" r:id="rId29"/>
    <p:sldId id="397" r:id="rId30"/>
    <p:sldId id="375" r:id="rId31"/>
    <p:sldId id="374" r:id="rId32"/>
    <p:sldId id="376" r:id="rId33"/>
    <p:sldId id="377" r:id="rId34"/>
    <p:sldId id="379" r:id="rId35"/>
    <p:sldId id="380" r:id="rId36"/>
    <p:sldId id="401"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7D7D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7" d="100"/>
          <a:sy n="107" d="100"/>
        </p:scale>
        <p:origin x="102"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23713D-34E8-48BE-8D72-3DF3431E4094}" type="datetimeFigureOut">
              <a:rPr lang="en-US" smtClean="0"/>
              <a:t>10/23/2016</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BDB5C3-16CF-447A-A33D-043835432667}" type="slidenum">
              <a:rPr lang="en-US" smtClean="0"/>
              <a:t>‹#›</a:t>
            </a:fld>
            <a:endParaRPr lang="en-US" dirty="0"/>
          </a:p>
        </p:txBody>
      </p:sp>
    </p:spTree>
    <p:extLst>
      <p:ext uri="{BB962C8B-B14F-4D97-AF65-F5344CB8AC3E}">
        <p14:creationId xmlns:p14="http://schemas.microsoft.com/office/powerpoint/2010/main" val="2893497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690626" y="1346947"/>
            <a:ext cx="7667244"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690626" y="4282763"/>
            <a:ext cx="7667244"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690626" y="1484779"/>
            <a:ext cx="7667244" cy="274320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a:grpSpLocks noChangeAspect="1"/>
          </p:cNvGrpSpPr>
          <p:nvPr/>
        </p:nvGrpSpPr>
        <p:grpSpPr>
          <a:xfrm>
            <a:off x="7234780" y="4107023"/>
            <a:ext cx="914400" cy="914400"/>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788670" y="1432223"/>
            <a:ext cx="7475220" cy="3035808"/>
          </a:xfrm>
        </p:spPr>
        <p:txBody>
          <a:bodyPr anchor="ctr">
            <a:noAutofit/>
          </a:bodyPr>
          <a:lstStyle>
            <a:lvl1pPr algn="l">
              <a:lnSpc>
                <a:spcPct val="85000"/>
              </a:lnSpc>
              <a:defRPr sz="6600" b="1" cap="none" baseline="0">
                <a:blipFill dpi="0" rotWithShape="1">
                  <a:blip r:embed="rId4"/>
                  <a:srcRect/>
                  <a:tile tx="6350" ty="-127000" sx="65000" sy="64000" flip="none" algn="tl"/>
                </a:blipFill>
              </a:defRPr>
            </a:lvl1pPr>
          </a:lstStyle>
          <a:p>
            <a:r>
              <a:rPr lang="en-US" smtClean="0"/>
              <a:t>Click to edit Master title style</a:t>
            </a:r>
            <a:endParaRPr lang="en-US" dirty="0"/>
          </a:p>
        </p:txBody>
      </p:sp>
      <p:sp>
        <p:nvSpPr>
          <p:cNvPr id="3" name="Subtitle 2"/>
          <p:cNvSpPr>
            <a:spLocks noGrp="1"/>
          </p:cNvSpPr>
          <p:nvPr>
            <p:ph type="subTitle" idx="1"/>
          </p:nvPr>
        </p:nvSpPr>
        <p:spPr>
          <a:xfrm>
            <a:off x="802386" y="4389120"/>
            <a:ext cx="5918454" cy="1069848"/>
          </a:xfrm>
        </p:spPr>
        <p:txBody>
          <a:bodyPr>
            <a:normAutofit/>
          </a:bodyPr>
          <a:lstStyle>
            <a:lvl1pPr marL="0" indent="0" algn="l">
              <a:buNone/>
              <a:defRPr sz="1800" b="0">
                <a:solidFill>
                  <a:schemeClr val="tx1"/>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6" name="Slide Number Placeholder 5"/>
          <p:cNvSpPr>
            <a:spLocks noGrp="1"/>
          </p:cNvSpPr>
          <p:nvPr>
            <p:ph type="sldNum" sz="quarter" idx="12"/>
          </p:nvPr>
        </p:nvSpPr>
        <p:spPr>
          <a:xfrm>
            <a:off x="7244280" y="4227195"/>
            <a:ext cx="895401" cy="640080"/>
          </a:xfrm>
        </p:spPr>
        <p:txBody>
          <a:bodyPr/>
          <a:lstStyle>
            <a:lvl1pPr>
              <a:defRPr sz="2800" b="1"/>
            </a:lvl1pPr>
          </a:lstStyle>
          <a:p>
            <a:fld id="{AF90A6A5-4BBC-4C8D-9850-BB817983DEE0}" type="slidenum">
              <a:rPr lang="en-US" smtClean="0"/>
              <a:t>‹#›</a:t>
            </a:fld>
            <a:endParaRPr lang="en-US" dirty="0"/>
          </a:p>
        </p:txBody>
      </p:sp>
      <p:sp>
        <p:nvSpPr>
          <p:cNvPr id="13" name="Date Placeholder 6"/>
          <p:cNvSpPr>
            <a:spLocks noGrp="1"/>
          </p:cNvSpPr>
          <p:nvPr>
            <p:ph type="dt" sz="half" idx="10"/>
          </p:nvPr>
        </p:nvSpPr>
        <p:spPr>
          <a:xfrm>
            <a:off x="7638906" y="6504903"/>
            <a:ext cx="819294" cy="365125"/>
          </a:xfrm>
        </p:spPr>
        <p:txBody>
          <a:bodyPr/>
          <a:lstStyle>
            <a:lvl1pPr>
              <a:defRPr sz="1200">
                <a:solidFill>
                  <a:schemeClr val="accent1">
                    <a:lumMod val="75000"/>
                  </a:schemeClr>
                </a:solidFill>
                <a:latin typeface="Brush Script MT" panose="03060802040406070304" pitchFamily="66" charset="0"/>
              </a:defRPr>
            </a:lvl1pPr>
          </a:lstStyle>
          <a:p>
            <a:fld id="{EB222535-FF77-4202-B405-4C5F21FCD664}" type="datetime1">
              <a:rPr lang="en-US" smtClean="0"/>
              <a:t>10/23/2016</a:t>
            </a:fld>
            <a:endParaRPr lang="en-US" dirty="0"/>
          </a:p>
        </p:txBody>
      </p:sp>
      <p:sp>
        <p:nvSpPr>
          <p:cNvPr id="14" name="Footer Placeholder 7"/>
          <p:cNvSpPr>
            <a:spLocks noGrp="1"/>
          </p:cNvSpPr>
          <p:nvPr>
            <p:ph type="ftr" sz="quarter" idx="11"/>
          </p:nvPr>
        </p:nvSpPr>
        <p:spPr>
          <a:xfrm>
            <a:off x="0" y="6492875"/>
            <a:ext cx="1112108" cy="365125"/>
          </a:xfrm>
        </p:spPr>
        <p:txBody>
          <a:bodyPr/>
          <a:lstStyle>
            <a:lvl1pPr>
              <a:defRPr sz="1200">
                <a:solidFill>
                  <a:schemeClr val="accent1">
                    <a:lumMod val="75000"/>
                  </a:schemeClr>
                </a:solidFill>
                <a:latin typeface="Brush Script MT" panose="03060802040406070304" pitchFamily="66" charset="0"/>
              </a:defRPr>
            </a:lvl1pPr>
          </a:lstStyle>
          <a:p>
            <a:r>
              <a:rPr lang="en-US" dirty="0" smtClean="0"/>
              <a:t>Dr. Saud Alamri</a:t>
            </a:r>
            <a:endParaRPr lang="ar-SA" dirty="0" smtClean="0"/>
          </a:p>
        </p:txBody>
      </p:sp>
    </p:spTree>
    <p:extLst>
      <p:ext uri="{BB962C8B-B14F-4D97-AF65-F5344CB8AC3E}">
        <p14:creationId xmlns:p14="http://schemas.microsoft.com/office/powerpoint/2010/main" val="33182552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8"/>
          <p:cNvSpPr>
            <a:spLocks noGrp="1"/>
          </p:cNvSpPr>
          <p:nvPr>
            <p:ph type="sldNum" sz="quarter" idx="12"/>
          </p:nvPr>
        </p:nvSpPr>
        <p:spPr/>
        <p:txBody>
          <a:bodyPr/>
          <a:lstStyle/>
          <a:p>
            <a:fld id="{AF90A6A5-4BBC-4C8D-9850-BB817983DEE0}" type="slidenum">
              <a:rPr lang="en-US" smtClean="0"/>
              <a:t>‹#›</a:t>
            </a:fld>
            <a:endParaRPr lang="en-US" dirty="0"/>
          </a:p>
        </p:txBody>
      </p:sp>
      <p:sp>
        <p:nvSpPr>
          <p:cNvPr id="10" name="Date Placeholder 6"/>
          <p:cNvSpPr>
            <a:spLocks noGrp="1"/>
          </p:cNvSpPr>
          <p:nvPr>
            <p:ph type="dt" sz="half" idx="10"/>
          </p:nvPr>
        </p:nvSpPr>
        <p:spPr>
          <a:xfrm>
            <a:off x="7638906" y="6504903"/>
            <a:ext cx="819294" cy="365125"/>
          </a:xfrm>
        </p:spPr>
        <p:txBody>
          <a:bodyPr/>
          <a:lstStyle>
            <a:lvl1pPr>
              <a:defRPr sz="1200">
                <a:solidFill>
                  <a:schemeClr val="accent1">
                    <a:lumMod val="75000"/>
                  </a:schemeClr>
                </a:solidFill>
                <a:latin typeface="Brush Script MT" panose="03060802040406070304" pitchFamily="66" charset="0"/>
              </a:defRPr>
            </a:lvl1pPr>
          </a:lstStyle>
          <a:p>
            <a:fld id="{730AD718-19B4-422B-A675-928B3F8D5D27}" type="datetime1">
              <a:rPr lang="en-US" smtClean="0"/>
              <a:t>10/23/2016</a:t>
            </a:fld>
            <a:endParaRPr lang="en-US" dirty="0"/>
          </a:p>
        </p:txBody>
      </p:sp>
      <p:sp>
        <p:nvSpPr>
          <p:cNvPr id="11" name="Footer Placeholder 7"/>
          <p:cNvSpPr>
            <a:spLocks noGrp="1"/>
          </p:cNvSpPr>
          <p:nvPr>
            <p:ph type="ftr" sz="quarter" idx="11"/>
          </p:nvPr>
        </p:nvSpPr>
        <p:spPr>
          <a:xfrm>
            <a:off x="0" y="6492875"/>
            <a:ext cx="1112108" cy="365125"/>
          </a:xfrm>
        </p:spPr>
        <p:txBody>
          <a:bodyPr/>
          <a:lstStyle>
            <a:lvl1pPr>
              <a:defRPr sz="1200">
                <a:solidFill>
                  <a:schemeClr val="accent1">
                    <a:lumMod val="75000"/>
                  </a:schemeClr>
                </a:solidFill>
                <a:latin typeface="Brush Script MT" panose="03060802040406070304" pitchFamily="66" charset="0"/>
              </a:defRPr>
            </a:lvl1pPr>
          </a:lstStyle>
          <a:p>
            <a:r>
              <a:rPr lang="en-US" dirty="0" smtClean="0"/>
              <a:t>Dr. Saud Alamri</a:t>
            </a:r>
            <a:endParaRPr lang="ar-SA" dirty="0" smtClean="0"/>
          </a:p>
        </p:txBody>
      </p:sp>
    </p:spTree>
    <p:extLst>
      <p:ext uri="{BB962C8B-B14F-4D97-AF65-F5344CB8AC3E}">
        <p14:creationId xmlns:p14="http://schemas.microsoft.com/office/powerpoint/2010/main" val="1149683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533400"/>
            <a:ext cx="1914525" cy="56388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00100" y="533400"/>
            <a:ext cx="5629275" cy="5638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8"/>
          <p:cNvSpPr>
            <a:spLocks noGrp="1"/>
          </p:cNvSpPr>
          <p:nvPr>
            <p:ph type="sldNum" sz="quarter" idx="12"/>
          </p:nvPr>
        </p:nvSpPr>
        <p:spPr/>
        <p:txBody>
          <a:bodyPr/>
          <a:lstStyle/>
          <a:p>
            <a:fld id="{AF90A6A5-4BBC-4C8D-9850-BB817983DEE0}" type="slidenum">
              <a:rPr lang="en-US" smtClean="0"/>
              <a:t>‹#›</a:t>
            </a:fld>
            <a:endParaRPr lang="en-US" dirty="0"/>
          </a:p>
        </p:txBody>
      </p:sp>
      <p:sp>
        <p:nvSpPr>
          <p:cNvPr id="10" name="Date Placeholder 6"/>
          <p:cNvSpPr>
            <a:spLocks noGrp="1"/>
          </p:cNvSpPr>
          <p:nvPr>
            <p:ph type="dt" sz="half" idx="10"/>
          </p:nvPr>
        </p:nvSpPr>
        <p:spPr>
          <a:xfrm>
            <a:off x="7638906" y="6504903"/>
            <a:ext cx="819294" cy="365125"/>
          </a:xfrm>
        </p:spPr>
        <p:txBody>
          <a:bodyPr/>
          <a:lstStyle>
            <a:lvl1pPr>
              <a:defRPr sz="1200">
                <a:solidFill>
                  <a:schemeClr val="accent1">
                    <a:lumMod val="75000"/>
                  </a:schemeClr>
                </a:solidFill>
                <a:latin typeface="Brush Script MT" panose="03060802040406070304" pitchFamily="66" charset="0"/>
              </a:defRPr>
            </a:lvl1pPr>
          </a:lstStyle>
          <a:p>
            <a:fld id="{2CAE7682-443F-4DDA-BDC0-A64D29D0DDD0}" type="datetime1">
              <a:rPr lang="en-US" smtClean="0"/>
              <a:t>10/23/2016</a:t>
            </a:fld>
            <a:endParaRPr lang="en-US" dirty="0"/>
          </a:p>
        </p:txBody>
      </p:sp>
      <p:sp>
        <p:nvSpPr>
          <p:cNvPr id="11" name="Footer Placeholder 7"/>
          <p:cNvSpPr>
            <a:spLocks noGrp="1"/>
          </p:cNvSpPr>
          <p:nvPr>
            <p:ph type="ftr" sz="quarter" idx="11"/>
          </p:nvPr>
        </p:nvSpPr>
        <p:spPr>
          <a:xfrm>
            <a:off x="0" y="6492875"/>
            <a:ext cx="1112108" cy="365125"/>
          </a:xfrm>
        </p:spPr>
        <p:txBody>
          <a:bodyPr/>
          <a:lstStyle>
            <a:lvl1pPr>
              <a:defRPr sz="1200">
                <a:solidFill>
                  <a:schemeClr val="accent1">
                    <a:lumMod val="75000"/>
                  </a:schemeClr>
                </a:solidFill>
                <a:latin typeface="Brush Script MT" panose="03060802040406070304" pitchFamily="66" charset="0"/>
              </a:defRPr>
            </a:lvl1pPr>
          </a:lstStyle>
          <a:p>
            <a:r>
              <a:rPr lang="en-US" dirty="0" smtClean="0"/>
              <a:t>Dr. Saud Alamri</a:t>
            </a:r>
            <a:endParaRPr lang="ar-SA" dirty="0" smtClean="0"/>
          </a:p>
        </p:txBody>
      </p:sp>
    </p:spTree>
    <p:extLst>
      <p:ext uri="{BB962C8B-B14F-4D97-AF65-F5344CB8AC3E}">
        <p14:creationId xmlns:p14="http://schemas.microsoft.com/office/powerpoint/2010/main" val="26956785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7638906" y="6504903"/>
            <a:ext cx="819294" cy="365125"/>
          </a:xfrm>
          <a:prstGeom prst="rect">
            <a:avLst/>
          </a:prstGeom>
        </p:spPr>
        <p:txBody>
          <a:bodyPr/>
          <a:lstStyle>
            <a:lvl1pPr>
              <a:defRPr sz="1200">
                <a:solidFill>
                  <a:schemeClr val="accent1">
                    <a:lumMod val="75000"/>
                  </a:schemeClr>
                </a:solidFill>
                <a:latin typeface="Brush Script MT" panose="03060802040406070304" pitchFamily="66" charset="0"/>
              </a:defRPr>
            </a:lvl1pPr>
          </a:lstStyle>
          <a:p>
            <a:fld id="{8C5DD839-AD34-41E7-AC33-97B983FCCA23}" type="datetime1">
              <a:rPr lang="en-US" smtClean="0"/>
              <a:t>10/23/2016</a:t>
            </a:fld>
            <a:endParaRPr lang="en-US" dirty="0"/>
          </a:p>
        </p:txBody>
      </p:sp>
      <p:sp>
        <p:nvSpPr>
          <p:cNvPr id="8" name="Footer Placeholder 7"/>
          <p:cNvSpPr>
            <a:spLocks noGrp="1"/>
          </p:cNvSpPr>
          <p:nvPr>
            <p:ph type="ftr" sz="quarter" idx="11"/>
          </p:nvPr>
        </p:nvSpPr>
        <p:spPr>
          <a:xfrm>
            <a:off x="0" y="6492875"/>
            <a:ext cx="1112108" cy="365125"/>
          </a:xfrm>
          <a:prstGeom prst="rect">
            <a:avLst/>
          </a:prstGeom>
        </p:spPr>
        <p:txBody>
          <a:bodyPr/>
          <a:lstStyle>
            <a:lvl1pPr>
              <a:defRPr sz="1200">
                <a:solidFill>
                  <a:schemeClr val="accent1">
                    <a:lumMod val="75000"/>
                  </a:schemeClr>
                </a:solidFill>
                <a:latin typeface="Brush Script MT" panose="03060802040406070304" pitchFamily="66" charset="0"/>
              </a:defRPr>
            </a:lvl1pPr>
          </a:lstStyle>
          <a:p>
            <a:r>
              <a:rPr lang="en-US" dirty="0" smtClean="0"/>
              <a:t>Dr. Saud Alamri</a:t>
            </a:r>
            <a:endParaRPr lang="ar-SA" dirty="0" smtClean="0"/>
          </a:p>
        </p:txBody>
      </p:sp>
      <p:sp>
        <p:nvSpPr>
          <p:cNvPr id="9" name="Slide Number Placeholder 8"/>
          <p:cNvSpPr>
            <a:spLocks noGrp="1"/>
          </p:cNvSpPr>
          <p:nvPr>
            <p:ph type="sldNum" sz="quarter" idx="12"/>
          </p:nvPr>
        </p:nvSpPr>
        <p:spPr/>
        <p:txBody>
          <a:bodyPr/>
          <a:lstStyle/>
          <a:p>
            <a:fld id="{AF90A6A5-4BBC-4C8D-9850-BB817983DEE0}" type="slidenum">
              <a:rPr lang="en-US" smtClean="0"/>
              <a:t>‹#›</a:t>
            </a:fld>
            <a:endParaRPr lang="en-US" dirty="0"/>
          </a:p>
        </p:txBody>
      </p:sp>
    </p:spTree>
    <p:extLst>
      <p:ext uri="{BB962C8B-B14F-4D97-AF65-F5344CB8AC3E}">
        <p14:creationId xmlns:p14="http://schemas.microsoft.com/office/powerpoint/2010/main" val="29699487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9144000" cy="194001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625346" y="1225296"/>
            <a:ext cx="6960870" cy="3520440"/>
          </a:xfrm>
        </p:spPr>
        <p:txBody>
          <a:bodyPr anchor="ctr">
            <a:normAutofit/>
          </a:bodyPr>
          <a:lstStyle>
            <a:lvl1pPr>
              <a:lnSpc>
                <a:spcPct val="85000"/>
              </a:lnSpc>
              <a:defRPr sz="6600" b="1"/>
            </a:lvl1pPr>
          </a:lstStyle>
          <a:p>
            <a:r>
              <a:rPr lang="en-US" smtClean="0"/>
              <a:t>Click to edit Master title style</a:t>
            </a:r>
            <a:endParaRPr lang="en-US" dirty="0"/>
          </a:p>
        </p:txBody>
      </p:sp>
      <p:sp>
        <p:nvSpPr>
          <p:cNvPr id="3" name="Text Placeholder 2"/>
          <p:cNvSpPr>
            <a:spLocks noGrp="1"/>
          </p:cNvSpPr>
          <p:nvPr>
            <p:ph type="body" idx="1"/>
          </p:nvPr>
        </p:nvSpPr>
        <p:spPr>
          <a:xfrm>
            <a:off x="1624330" y="5020056"/>
            <a:ext cx="6789420" cy="1066800"/>
          </a:xfrm>
        </p:spPr>
        <p:txBody>
          <a:bodyPr anchor="t">
            <a:normAutofit/>
          </a:bodyPr>
          <a:lstStyle>
            <a:lvl1pPr marL="0" indent="0">
              <a:buNone/>
              <a:defRPr sz="1800" b="0">
                <a:solidFill>
                  <a:schemeClr val="accent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grpSp>
        <p:nvGrpSpPr>
          <p:cNvPr id="8" name="Group 7"/>
          <p:cNvGrpSpPr>
            <a:grpSpLocks noChangeAspect="1"/>
          </p:cNvGrpSpPr>
          <p:nvPr/>
        </p:nvGrpSpPr>
        <p:grpSpPr>
          <a:xfrm>
            <a:off x="633862" y="2430623"/>
            <a:ext cx="914400" cy="914400"/>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645450" y="2508607"/>
            <a:ext cx="891224" cy="720332"/>
          </a:xfrm>
        </p:spPr>
        <p:txBody>
          <a:bodyPr/>
          <a:lstStyle>
            <a:lvl1pPr>
              <a:defRPr sz="2800"/>
            </a:lvl1pPr>
          </a:lstStyle>
          <a:p>
            <a:fld id="{AF90A6A5-4BBC-4C8D-9850-BB817983DEE0}" type="slidenum">
              <a:rPr lang="en-US" smtClean="0"/>
              <a:t>‹#›</a:t>
            </a:fld>
            <a:endParaRPr lang="en-US" dirty="0"/>
          </a:p>
        </p:txBody>
      </p:sp>
      <p:sp>
        <p:nvSpPr>
          <p:cNvPr id="11" name="Date Placeholder 6"/>
          <p:cNvSpPr>
            <a:spLocks noGrp="1"/>
          </p:cNvSpPr>
          <p:nvPr>
            <p:ph type="dt" sz="half" idx="10"/>
          </p:nvPr>
        </p:nvSpPr>
        <p:spPr>
          <a:xfrm>
            <a:off x="7638906" y="6504903"/>
            <a:ext cx="819294" cy="365125"/>
          </a:xfrm>
        </p:spPr>
        <p:txBody>
          <a:bodyPr/>
          <a:lstStyle>
            <a:lvl1pPr>
              <a:defRPr sz="1200">
                <a:solidFill>
                  <a:schemeClr val="accent1">
                    <a:lumMod val="75000"/>
                  </a:schemeClr>
                </a:solidFill>
                <a:latin typeface="Brush Script MT" panose="03060802040406070304" pitchFamily="66" charset="0"/>
              </a:defRPr>
            </a:lvl1pPr>
          </a:lstStyle>
          <a:p>
            <a:fld id="{9311FF82-CAB1-46BA-A96B-D1DB7BDA4245}" type="datetime1">
              <a:rPr lang="en-US" smtClean="0"/>
              <a:t>10/23/2016</a:t>
            </a:fld>
            <a:endParaRPr lang="en-US" dirty="0"/>
          </a:p>
        </p:txBody>
      </p:sp>
      <p:sp>
        <p:nvSpPr>
          <p:cNvPr id="12" name="Footer Placeholder 7"/>
          <p:cNvSpPr>
            <a:spLocks noGrp="1"/>
          </p:cNvSpPr>
          <p:nvPr>
            <p:ph type="ftr" sz="quarter" idx="11"/>
          </p:nvPr>
        </p:nvSpPr>
        <p:spPr>
          <a:xfrm>
            <a:off x="0" y="6492875"/>
            <a:ext cx="1112108" cy="365125"/>
          </a:xfrm>
        </p:spPr>
        <p:txBody>
          <a:bodyPr/>
          <a:lstStyle>
            <a:lvl1pPr>
              <a:defRPr sz="1200">
                <a:solidFill>
                  <a:schemeClr val="accent1">
                    <a:lumMod val="75000"/>
                  </a:schemeClr>
                </a:solidFill>
                <a:latin typeface="Brush Script MT" panose="03060802040406070304" pitchFamily="66" charset="0"/>
              </a:defRPr>
            </a:lvl1pPr>
          </a:lstStyle>
          <a:p>
            <a:r>
              <a:rPr lang="en-US" dirty="0" smtClean="0"/>
              <a:t>Dr. Saud Alamri</a:t>
            </a:r>
            <a:endParaRPr lang="ar-SA" dirty="0" smtClean="0"/>
          </a:p>
        </p:txBody>
      </p:sp>
    </p:spTree>
    <p:extLst>
      <p:ext uri="{BB962C8B-B14F-4D97-AF65-F5344CB8AC3E}">
        <p14:creationId xmlns:p14="http://schemas.microsoft.com/office/powerpoint/2010/main" val="3058465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800" y="2194560"/>
            <a:ext cx="365760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92218" y="2194560"/>
            <a:ext cx="365760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AF90A6A5-4BBC-4C8D-9850-BB817983DEE0}" type="slidenum">
              <a:rPr lang="en-US" smtClean="0"/>
              <a:t>‹#›</a:t>
            </a:fld>
            <a:endParaRPr lang="en-US" dirty="0"/>
          </a:p>
        </p:txBody>
      </p:sp>
      <p:sp>
        <p:nvSpPr>
          <p:cNvPr id="8" name="Date Placeholder 6"/>
          <p:cNvSpPr>
            <a:spLocks noGrp="1"/>
          </p:cNvSpPr>
          <p:nvPr>
            <p:ph type="dt" sz="half" idx="10"/>
          </p:nvPr>
        </p:nvSpPr>
        <p:spPr>
          <a:xfrm>
            <a:off x="7638906" y="6504903"/>
            <a:ext cx="819294" cy="365125"/>
          </a:xfrm>
        </p:spPr>
        <p:txBody>
          <a:bodyPr/>
          <a:lstStyle>
            <a:lvl1pPr>
              <a:defRPr sz="1200">
                <a:solidFill>
                  <a:schemeClr val="accent1">
                    <a:lumMod val="75000"/>
                  </a:schemeClr>
                </a:solidFill>
                <a:latin typeface="Brush Script MT" panose="03060802040406070304" pitchFamily="66" charset="0"/>
              </a:defRPr>
            </a:lvl1pPr>
          </a:lstStyle>
          <a:p>
            <a:fld id="{306D8EEB-2116-4E25-859E-9E8810A2F81D}" type="datetime1">
              <a:rPr lang="en-US" smtClean="0"/>
              <a:t>10/23/2016</a:t>
            </a:fld>
            <a:endParaRPr lang="en-US" dirty="0"/>
          </a:p>
        </p:txBody>
      </p:sp>
      <p:sp>
        <p:nvSpPr>
          <p:cNvPr id="9" name="Footer Placeholder 7"/>
          <p:cNvSpPr>
            <a:spLocks noGrp="1"/>
          </p:cNvSpPr>
          <p:nvPr>
            <p:ph type="ftr" sz="quarter" idx="11"/>
          </p:nvPr>
        </p:nvSpPr>
        <p:spPr>
          <a:xfrm>
            <a:off x="0" y="6492875"/>
            <a:ext cx="1112108" cy="365125"/>
          </a:xfrm>
        </p:spPr>
        <p:txBody>
          <a:bodyPr/>
          <a:lstStyle>
            <a:lvl1pPr>
              <a:defRPr sz="1200">
                <a:solidFill>
                  <a:schemeClr val="accent1">
                    <a:lumMod val="75000"/>
                  </a:schemeClr>
                </a:solidFill>
                <a:latin typeface="Brush Script MT" panose="03060802040406070304" pitchFamily="66" charset="0"/>
              </a:defRPr>
            </a:lvl1pPr>
          </a:lstStyle>
          <a:p>
            <a:r>
              <a:rPr lang="en-US" dirty="0" smtClean="0"/>
              <a:t>Dr. Saud Alamri</a:t>
            </a:r>
            <a:endParaRPr lang="ar-SA" dirty="0" smtClean="0"/>
          </a:p>
        </p:txBody>
      </p:sp>
    </p:spTree>
    <p:extLst>
      <p:ext uri="{BB962C8B-B14F-4D97-AF65-F5344CB8AC3E}">
        <p14:creationId xmlns:p14="http://schemas.microsoft.com/office/powerpoint/2010/main" val="2089233894"/>
      </p:ext>
    </p:extLst>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5800"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800"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20793"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820793"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8"/>
          <p:cNvSpPr>
            <a:spLocks noGrp="1"/>
          </p:cNvSpPr>
          <p:nvPr>
            <p:ph type="sldNum" sz="quarter" idx="12"/>
          </p:nvPr>
        </p:nvSpPr>
        <p:spPr/>
        <p:txBody>
          <a:bodyPr/>
          <a:lstStyle/>
          <a:p>
            <a:fld id="{AF90A6A5-4BBC-4C8D-9850-BB817983DEE0}" type="slidenum">
              <a:rPr lang="en-US" smtClean="0"/>
              <a:t>‹#›</a:t>
            </a:fld>
            <a:endParaRPr lang="en-US" dirty="0"/>
          </a:p>
        </p:txBody>
      </p:sp>
      <p:sp>
        <p:nvSpPr>
          <p:cNvPr id="11" name="Date Placeholder 6"/>
          <p:cNvSpPr>
            <a:spLocks noGrp="1"/>
          </p:cNvSpPr>
          <p:nvPr>
            <p:ph type="dt" sz="half" idx="10"/>
          </p:nvPr>
        </p:nvSpPr>
        <p:spPr>
          <a:xfrm>
            <a:off x="7638906" y="6504903"/>
            <a:ext cx="819294" cy="365125"/>
          </a:xfrm>
        </p:spPr>
        <p:txBody>
          <a:bodyPr/>
          <a:lstStyle>
            <a:lvl1pPr>
              <a:defRPr sz="1200">
                <a:solidFill>
                  <a:schemeClr val="accent1">
                    <a:lumMod val="75000"/>
                  </a:schemeClr>
                </a:solidFill>
                <a:latin typeface="Brush Script MT" panose="03060802040406070304" pitchFamily="66" charset="0"/>
              </a:defRPr>
            </a:lvl1pPr>
          </a:lstStyle>
          <a:p>
            <a:fld id="{C07C4FE8-B8A9-46CC-A7DA-D8BEA59942F4}" type="datetime1">
              <a:rPr lang="en-US" smtClean="0"/>
              <a:t>10/23/2016</a:t>
            </a:fld>
            <a:endParaRPr lang="en-US" dirty="0"/>
          </a:p>
        </p:txBody>
      </p:sp>
      <p:sp>
        <p:nvSpPr>
          <p:cNvPr id="12" name="Footer Placeholder 7"/>
          <p:cNvSpPr>
            <a:spLocks noGrp="1"/>
          </p:cNvSpPr>
          <p:nvPr>
            <p:ph type="ftr" sz="quarter" idx="11"/>
          </p:nvPr>
        </p:nvSpPr>
        <p:spPr>
          <a:xfrm>
            <a:off x="0" y="6492875"/>
            <a:ext cx="1112108" cy="365125"/>
          </a:xfrm>
        </p:spPr>
        <p:txBody>
          <a:bodyPr/>
          <a:lstStyle>
            <a:lvl1pPr>
              <a:defRPr sz="1200">
                <a:solidFill>
                  <a:schemeClr val="accent1">
                    <a:lumMod val="75000"/>
                  </a:schemeClr>
                </a:solidFill>
                <a:latin typeface="Brush Script MT" panose="03060802040406070304" pitchFamily="66" charset="0"/>
              </a:defRPr>
            </a:lvl1pPr>
          </a:lstStyle>
          <a:p>
            <a:r>
              <a:rPr lang="en-US" dirty="0" smtClean="0"/>
              <a:t>Dr. Saud Alamri</a:t>
            </a:r>
            <a:endParaRPr lang="ar-SA" dirty="0" smtClean="0"/>
          </a:p>
        </p:txBody>
      </p:sp>
    </p:spTree>
    <p:extLst>
      <p:ext uri="{BB962C8B-B14F-4D97-AF65-F5344CB8AC3E}">
        <p14:creationId xmlns:p14="http://schemas.microsoft.com/office/powerpoint/2010/main" val="1988992509"/>
      </p:ext>
    </p:extLst>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5" name="Slide Number Placeholder 4"/>
          <p:cNvSpPr>
            <a:spLocks noGrp="1"/>
          </p:cNvSpPr>
          <p:nvPr>
            <p:ph type="sldNum" sz="quarter" idx="12"/>
          </p:nvPr>
        </p:nvSpPr>
        <p:spPr/>
        <p:txBody>
          <a:bodyPr/>
          <a:lstStyle/>
          <a:p>
            <a:fld id="{AF90A6A5-4BBC-4C8D-9850-BB817983DEE0}" type="slidenum">
              <a:rPr lang="en-US" smtClean="0"/>
              <a:t>‹#›</a:t>
            </a:fld>
            <a:endParaRPr lang="en-US" dirty="0"/>
          </a:p>
        </p:txBody>
      </p:sp>
      <p:sp>
        <p:nvSpPr>
          <p:cNvPr id="7" name="Date Placeholder 6"/>
          <p:cNvSpPr>
            <a:spLocks noGrp="1"/>
          </p:cNvSpPr>
          <p:nvPr>
            <p:ph type="dt" sz="half" idx="10"/>
          </p:nvPr>
        </p:nvSpPr>
        <p:spPr>
          <a:xfrm>
            <a:off x="7638906" y="6504903"/>
            <a:ext cx="819294" cy="365125"/>
          </a:xfrm>
        </p:spPr>
        <p:txBody>
          <a:bodyPr/>
          <a:lstStyle>
            <a:lvl1pPr>
              <a:defRPr sz="1200">
                <a:solidFill>
                  <a:schemeClr val="accent1">
                    <a:lumMod val="75000"/>
                  </a:schemeClr>
                </a:solidFill>
                <a:latin typeface="Brush Script MT" panose="03060802040406070304" pitchFamily="66" charset="0"/>
              </a:defRPr>
            </a:lvl1pPr>
          </a:lstStyle>
          <a:p>
            <a:fld id="{81F421C2-3955-42CA-91DA-C7783F348104}" type="datetime1">
              <a:rPr lang="en-US" smtClean="0"/>
              <a:t>10/23/2016</a:t>
            </a:fld>
            <a:endParaRPr lang="en-US" dirty="0"/>
          </a:p>
        </p:txBody>
      </p:sp>
      <p:sp>
        <p:nvSpPr>
          <p:cNvPr id="8" name="Footer Placeholder 7"/>
          <p:cNvSpPr>
            <a:spLocks noGrp="1"/>
          </p:cNvSpPr>
          <p:nvPr>
            <p:ph type="ftr" sz="quarter" idx="11"/>
          </p:nvPr>
        </p:nvSpPr>
        <p:spPr>
          <a:xfrm>
            <a:off x="0" y="6492875"/>
            <a:ext cx="1112108" cy="365125"/>
          </a:xfrm>
        </p:spPr>
        <p:txBody>
          <a:bodyPr/>
          <a:lstStyle>
            <a:lvl1pPr>
              <a:defRPr sz="1200">
                <a:solidFill>
                  <a:schemeClr val="accent1">
                    <a:lumMod val="75000"/>
                  </a:schemeClr>
                </a:solidFill>
                <a:latin typeface="Brush Script MT" panose="03060802040406070304" pitchFamily="66" charset="0"/>
              </a:defRPr>
            </a:lvl1pPr>
          </a:lstStyle>
          <a:p>
            <a:r>
              <a:rPr lang="en-US" dirty="0" smtClean="0"/>
              <a:t>Dr. Saud Alamri</a:t>
            </a:r>
            <a:endParaRPr lang="ar-SA" dirty="0" smtClean="0"/>
          </a:p>
        </p:txBody>
      </p:sp>
    </p:spTree>
    <p:extLst>
      <p:ext uri="{BB962C8B-B14F-4D97-AF65-F5344CB8AC3E}">
        <p14:creationId xmlns:p14="http://schemas.microsoft.com/office/powerpoint/2010/main" val="32857465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F90A6A5-4BBC-4C8D-9850-BB817983DEE0}" type="slidenum">
              <a:rPr lang="en-US" smtClean="0"/>
              <a:t>‹#›</a:t>
            </a:fld>
            <a:endParaRPr lang="en-US" dirty="0"/>
          </a:p>
        </p:txBody>
      </p:sp>
      <p:sp>
        <p:nvSpPr>
          <p:cNvPr id="5" name="Date Placeholder 6"/>
          <p:cNvSpPr>
            <a:spLocks noGrp="1"/>
          </p:cNvSpPr>
          <p:nvPr>
            <p:ph type="dt" sz="half" idx="10"/>
          </p:nvPr>
        </p:nvSpPr>
        <p:spPr>
          <a:xfrm>
            <a:off x="7638906" y="6504903"/>
            <a:ext cx="819294" cy="365125"/>
          </a:xfrm>
        </p:spPr>
        <p:txBody>
          <a:bodyPr/>
          <a:lstStyle>
            <a:lvl1pPr>
              <a:defRPr sz="1200">
                <a:solidFill>
                  <a:schemeClr val="accent1">
                    <a:lumMod val="75000"/>
                  </a:schemeClr>
                </a:solidFill>
                <a:latin typeface="Brush Script MT" panose="03060802040406070304" pitchFamily="66" charset="0"/>
              </a:defRPr>
            </a:lvl1pPr>
          </a:lstStyle>
          <a:p>
            <a:fld id="{99B0E98C-74E9-4D2B-850D-CE141F376173}" type="datetime1">
              <a:rPr lang="en-US" smtClean="0"/>
              <a:t>10/23/2016</a:t>
            </a:fld>
            <a:endParaRPr lang="en-US" dirty="0"/>
          </a:p>
        </p:txBody>
      </p:sp>
      <p:sp>
        <p:nvSpPr>
          <p:cNvPr id="6" name="Footer Placeholder 7"/>
          <p:cNvSpPr>
            <a:spLocks noGrp="1"/>
          </p:cNvSpPr>
          <p:nvPr>
            <p:ph type="ftr" sz="quarter" idx="11"/>
          </p:nvPr>
        </p:nvSpPr>
        <p:spPr>
          <a:xfrm>
            <a:off x="0" y="6492875"/>
            <a:ext cx="1112108" cy="365125"/>
          </a:xfrm>
        </p:spPr>
        <p:txBody>
          <a:bodyPr/>
          <a:lstStyle>
            <a:lvl1pPr>
              <a:defRPr sz="1200">
                <a:solidFill>
                  <a:schemeClr val="accent1">
                    <a:lumMod val="75000"/>
                  </a:schemeClr>
                </a:solidFill>
                <a:latin typeface="Brush Script MT" panose="03060802040406070304" pitchFamily="66" charset="0"/>
              </a:defRPr>
            </a:lvl1pPr>
          </a:lstStyle>
          <a:p>
            <a:r>
              <a:rPr lang="en-US" dirty="0" smtClean="0"/>
              <a:t>Dr. Saud Alamri</a:t>
            </a:r>
            <a:endParaRPr lang="ar-SA" dirty="0" smtClean="0"/>
          </a:p>
        </p:txBody>
      </p:sp>
    </p:spTree>
    <p:extLst>
      <p:ext uri="{BB962C8B-B14F-4D97-AF65-F5344CB8AC3E}">
        <p14:creationId xmlns:p14="http://schemas.microsoft.com/office/powerpoint/2010/main" val="5506856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6227806" y="1"/>
            <a:ext cx="2916194" cy="6857999"/>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2800" b="1"/>
            </a:lvl1pPr>
          </a:lstStyle>
          <a:p>
            <a:r>
              <a:rPr lang="en-US" smtClean="0"/>
              <a:t>Click to edit Master title style</a:t>
            </a:r>
            <a:endParaRPr lang="en-US" dirty="0"/>
          </a:p>
        </p:txBody>
      </p:sp>
      <p:sp>
        <p:nvSpPr>
          <p:cNvPr id="3" name="Content Placeholder 2"/>
          <p:cNvSpPr>
            <a:spLocks noGrp="1"/>
          </p:cNvSpPr>
          <p:nvPr>
            <p:ph idx="1"/>
          </p:nvPr>
        </p:nvSpPr>
        <p:spPr>
          <a:xfrm>
            <a:off x="628650" y="685800"/>
            <a:ext cx="5033772"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11" name="Slide Number Placeholder 10"/>
          <p:cNvSpPr>
            <a:spLocks noGrp="1"/>
          </p:cNvSpPr>
          <p:nvPr>
            <p:ph type="sldNum" sz="quarter" idx="12"/>
          </p:nvPr>
        </p:nvSpPr>
        <p:spPr/>
        <p:txBody>
          <a:bodyPr/>
          <a:lstStyle/>
          <a:p>
            <a:fld id="{AF90A6A5-4BBC-4C8D-9850-BB817983DEE0}" type="slidenum">
              <a:rPr lang="en-US" smtClean="0"/>
              <a:t>‹#›</a:t>
            </a:fld>
            <a:endParaRPr lang="en-US" dirty="0"/>
          </a:p>
        </p:txBody>
      </p:sp>
      <p:sp>
        <p:nvSpPr>
          <p:cNvPr id="15" name="Date Placeholder 6"/>
          <p:cNvSpPr>
            <a:spLocks noGrp="1"/>
          </p:cNvSpPr>
          <p:nvPr>
            <p:ph type="dt" sz="half" idx="10"/>
          </p:nvPr>
        </p:nvSpPr>
        <p:spPr>
          <a:xfrm>
            <a:off x="7638906" y="6504903"/>
            <a:ext cx="819294" cy="365125"/>
          </a:xfrm>
        </p:spPr>
        <p:txBody>
          <a:bodyPr/>
          <a:lstStyle>
            <a:lvl1pPr>
              <a:defRPr sz="1200">
                <a:solidFill>
                  <a:schemeClr val="accent1">
                    <a:lumMod val="75000"/>
                  </a:schemeClr>
                </a:solidFill>
                <a:latin typeface="Brush Script MT" panose="03060802040406070304" pitchFamily="66" charset="0"/>
              </a:defRPr>
            </a:lvl1pPr>
          </a:lstStyle>
          <a:p>
            <a:fld id="{C5BBAFC1-7AA7-4A39-8E60-5A56FC29FE89}" type="datetime1">
              <a:rPr lang="en-US" smtClean="0"/>
              <a:t>10/23/2016</a:t>
            </a:fld>
            <a:endParaRPr lang="en-US" dirty="0"/>
          </a:p>
        </p:txBody>
      </p:sp>
      <p:sp>
        <p:nvSpPr>
          <p:cNvPr id="16" name="Footer Placeholder 7"/>
          <p:cNvSpPr>
            <a:spLocks noGrp="1"/>
          </p:cNvSpPr>
          <p:nvPr>
            <p:ph type="ftr" sz="quarter" idx="11"/>
          </p:nvPr>
        </p:nvSpPr>
        <p:spPr>
          <a:xfrm>
            <a:off x="0" y="6492875"/>
            <a:ext cx="1112108" cy="365125"/>
          </a:xfrm>
        </p:spPr>
        <p:txBody>
          <a:bodyPr/>
          <a:lstStyle>
            <a:lvl1pPr>
              <a:defRPr sz="1200">
                <a:solidFill>
                  <a:schemeClr val="accent1">
                    <a:lumMod val="75000"/>
                  </a:schemeClr>
                </a:solidFill>
                <a:latin typeface="Brush Script MT" panose="03060802040406070304" pitchFamily="66" charset="0"/>
              </a:defRPr>
            </a:lvl1pPr>
          </a:lstStyle>
          <a:p>
            <a:r>
              <a:rPr lang="en-US" dirty="0" smtClean="0"/>
              <a:t>Dr. Saud Alamri</a:t>
            </a:r>
            <a:endParaRPr lang="ar-SA" dirty="0" smtClean="0"/>
          </a:p>
        </p:txBody>
      </p:sp>
    </p:spTree>
    <p:extLst>
      <p:ext uri="{BB962C8B-B14F-4D97-AF65-F5344CB8AC3E}">
        <p14:creationId xmlns:p14="http://schemas.microsoft.com/office/powerpoint/2010/main" val="233820860"/>
      </p:ext>
    </p:extLst>
  </p:cSld>
  <p:clrMapOvr>
    <a:masterClrMapping/>
  </p:clrMapOvr>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6227806" y="1"/>
            <a:ext cx="2916194" cy="6857999"/>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2800" b="1"/>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0"/>
            <a:ext cx="6227805"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10" name="Slide Number Placeholder 9"/>
          <p:cNvSpPr>
            <a:spLocks noGrp="1"/>
          </p:cNvSpPr>
          <p:nvPr>
            <p:ph type="sldNum" sz="quarter" idx="12"/>
          </p:nvPr>
        </p:nvSpPr>
        <p:spPr/>
        <p:txBody>
          <a:bodyPr/>
          <a:lstStyle/>
          <a:p>
            <a:fld id="{AF90A6A5-4BBC-4C8D-9850-BB817983DEE0}" type="slidenum">
              <a:rPr lang="en-US" smtClean="0"/>
              <a:t>‹#›</a:t>
            </a:fld>
            <a:endParaRPr lang="en-US" dirty="0"/>
          </a:p>
        </p:txBody>
      </p:sp>
      <p:sp>
        <p:nvSpPr>
          <p:cNvPr id="15" name="Date Placeholder 6"/>
          <p:cNvSpPr>
            <a:spLocks noGrp="1"/>
          </p:cNvSpPr>
          <p:nvPr>
            <p:ph type="dt" sz="half" idx="10"/>
          </p:nvPr>
        </p:nvSpPr>
        <p:spPr>
          <a:xfrm>
            <a:off x="7638906" y="6504903"/>
            <a:ext cx="819294" cy="365125"/>
          </a:xfrm>
        </p:spPr>
        <p:txBody>
          <a:bodyPr/>
          <a:lstStyle>
            <a:lvl1pPr>
              <a:defRPr sz="1200">
                <a:solidFill>
                  <a:schemeClr val="accent1">
                    <a:lumMod val="75000"/>
                  </a:schemeClr>
                </a:solidFill>
                <a:latin typeface="Brush Script MT" panose="03060802040406070304" pitchFamily="66" charset="0"/>
              </a:defRPr>
            </a:lvl1pPr>
          </a:lstStyle>
          <a:p>
            <a:fld id="{B7EAAA38-2717-4564-8252-052099379657}" type="datetime1">
              <a:rPr lang="en-US" smtClean="0"/>
              <a:t>10/23/2016</a:t>
            </a:fld>
            <a:endParaRPr lang="en-US" dirty="0"/>
          </a:p>
        </p:txBody>
      </p:sp>
      <p:sp>
        <p:nvSpPr>
          <p:cNvPr id="16" name="Footer Placeholder 7"/>
          <p:cNvSpPr>
            <a:spLocks noGrp="1"/>
          </p:cNvSpPr>
          <p:nvPr>
            <p:ph type="ftr" sz="quarter" idx="11"/>
          </p:nvPr>
        </p:nvSpPr>
        <p:spPr>
          <a:xfrm>
            <a:off x="0" y="6492875"/>
            <a:ext cx="1112108" cy="365125"/>
          </a:xfrm>
        </p:spPr>
        <p:txBody>
          <a:bodyPr/>
          <a:lstStyle>
            <a:lvl1pPr>
              <a:defRPr sz="1200">
                <a:solidFill>
                  <a:schemeClr val="accent1">
                    <a:lumMod val="75000"/>
                  </a:schemeClr>
                </a:solidFill>
                <a:latin typeface="Brush Script MT" panose="03060802040406070304" pitchFamily="66" charset="0"/>
              </a:defRPr>
            </a:lvl1pPr>
          </a:lstStyle>
          <a:p>
            <a:r>
              <a:rPr lang="en-US" dirty="0" smtClean="0"/>
              <a:t>Dr. Saud Alamri</a:t>
            </a:r>
            <a:endParaRPr lang="ar-SA" dirty="0" smtClean="0"/>
          </a:p>
        </p:txBody>
      </p:sp>
    </p:spTree>
    <p:extLst>
      <p:ext uri="{BB962C8B-B14F-4D97-AF65-F5344CB8AC3E}">
        <p14:creationId xmlns:p14="http://schemas.microsoft.com/office/powerpoint/2010/main" val="26877913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4.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2" name="Group 11"/>
          <p:cNvGrpSpPr/>
          <p:nvPr/>
        </p:nvGrpSpPr>
        <p:grpSpPr>
          <a:xfrm>
            <a:off x="8522664" y="6255258"/>
            <a:ext cx="393192" cy="393192"/>
            <a:chOff x="8532189" y="5068824"/>
            <a:chExt cx="393192" cy="393192"/>
          </a:xfrm>
        </p:grpSpPr>
        <p:sp>
          <p:nvSpPr>
            <p:cNvPr id="8" name="Oval 7"/>
            <p:cNvSpPr>
              <a:spLocks noChangeAspect="1"/>
            </p:cNvSpPr>
            <p:nvPr/>
          </p:nvSpPr>
          <p:spPr>
            <a:xfrm>
              <a:off x="8532189" y="5068824"/>
              <a:ext cx="393192" cy="393192"/>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2" name="Title Placeholder 1"/>
          <p:cNvSpPr>
            <a:spLocks noGrp="1"/>
          </p:cNvSpPr>
          <p:nvPr>
            <p:ph type="title"/>
          </p:nvPr>
        </p:nvSpPr>
        <p:spPr>
          <a:xfrm>
            <a:off x="685800" y="484632"/>
            <a:ext cx="7772400" cy="1609344"/>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2121408"/>
            <a:ext cx="7772400" cy="405079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8483346" y="6272785"/>
            <a:ext cx="480060" cy="365125"/>
          </a:xfrm>
          <a:prstGeom prst="rect">
            <a:avLst/>
          </a:prstGeom>
        </p:spPr>
        <p:txBody>
          <a:bodyPr vert="horz" lIns="91440" tIns="45720" rIns="91440" bIns="45720" rtlCol="0" anchor="ctr"/>
          <a:lstStyle>
            <a:lvl1pPr algn="ctr">
              <a:defRPr sz="1100" b="1" spc="-70" baseline="0">
                <a:solidFill>
                  <a:srgbClr val="FFFFFF"/>
                </a:solidFill>
                <a:latin typeface="+mn-lt"/>
              </a:defRPr>
            </a:lvl1pPr>
          </a:lstStyle>
          <a:p>
            <a:fld id="{AF90A6A5-4BBC-4C8D-9850-BB817983DEE0}" type="slidenum">
              <a:rPr lang="en-US" smtClean="0"/>
              <a:t>‹#›</a:t>
            </a:fld>
            <a:endParaRPr lang="en-US" dirty="0"/>
          </a:p>
        </p:txBody>
      </p:sp>
      <p:sp>
        <p:nvSpPr>
          <p:cNvPr id="10" name="Date Placeholder 6"/>
          <p:cNvSpPr>
            <a:spLocks noGrp="1"/>
          </p:cNvSpPr>
          <p:nvPr>
            <p:ph type="dt" sz="half" idx="2"/>
          </p:nvPr>
        </p:nvSpPr>
        <p:spPr>
          <a:xfrm>
            <a:off x="7638906" y="6504903"/>
            <a:ext cx="819294" cy="365125"/>
          </a:xfrm>
          <a:prstGeom prst="rect">
            <a:avLst/>
          </a:prstGeom>
        </p:spPr>
        <p:txBody>
          <a:bodyPr/>
          <a:lstStyle>
            <a:lvl1pPr>
              <a:defRPr sz="1200">
                <a:solidFill>
                  <a:schemeClr val="accent1">
                    <a:lumMod val="75000"/>
                  </a:schemeClr>
                </a:solidFill>
                <a:latin typeface="Brush Script MT" panose="03060802040406070304" pitchFamily="66" charset="0"/>
              </a:defRPr>
            </a:lvl1pPr>
          </a:lstStyle>
          <a:p>
            <a:fld id="{2121B73B-9E72-4998-9310-DFA69BCE2514}" type="datetime1">
              <a:rPr lang="en-US" smtClean="0"/>
              <a:t>10/23/2016</a:t>
            </a:fld>
            <a:endParaRPr lang="en-US" dirty="0"/>
          </a:p>
        </p:txBody>
      </p:sp>
      <p:sp>
        <p:nvSpPr>
          <p:cNvPr id="11" name="Footer Placeholder 7"/>
          <p:cNvSpPr>
            <a:spLocks noGrp="1"/>
          </p:cNvSpPr>
          <p:nvPr>
            <p:ph type="ftr" sz="quarter" idx="3"/>
          </p:nvPr>
        </p:nvSpPr>
        <p:spPr>
          <a:xfrm>
            <a:off x="0" y="6492875"/>
            <a:ext cx="1112108" cy="365125"/>
          </a:xfrm>
          <a:prstGeom prst="rect">
            <a:avLst/>
          </a:prstGeom>
        </p:spPr>
        <p:txBody>
          <a:bodyPr/>
          <a:lstStyle>
            <a:lvl1pPr>
              <a:defRPr sz="1200">
                <a:solidFill>
                  <a:schemeClr val="accent1">
                    <a:lumMod val="75000"/>
                  </a:schemeClr>
                </a:solidFill>
                <a:latin typeface="Brush Script MT" panose="03060802040406070304" pitchFamily="66" charset="0"/>
              </a:defRPr>
            </a:lvl1pPr>
          </a:lstStyle>
          <a:p>
            <a:r>
              <a:rPr lang="en-US" dirty="0" smtClean="0"/>
              <a:t>Dr. Saud Alamri</a:t>
            </a:r>
            <a:endParaRPr lang="ar-SA" dirty="0" smtClean="0"/>
          </a:p>
        </p:txBody>
      </p:sp>
    </p:spTree>
    <p:extLst>
      <p:ext uri="{BB962C8B-B14F-4D97-AF65-F5344CB8AC3E}">
        <p14:creationId xmlns:p14="http://schemas.microsoft.com/office/powerpoint/2010/main" val="2819976091"/>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p:txStyles>
    <p:titleStyle>
      <a:lvl1pPr algn="l" defTabSz="914400" rtl="0" eaLnBrk="1" latinLnBrk="0" hangingPunct="1">
        <a:lnSpc>
          <a:spcPct val="90000"/>
        </a:lnSpc>
        <a:spcBef>
          <a:spcPct val="0"/>
        </a:spcBef>
        <a:buNone/>
        <a:defRPr sz="4200" b="1" kern="1200" cap="none"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hyperlink" Target="http://answers.usgs.gov/cgi-bin/gsanswers?pemail=hperlman,kimmartz&amp;subject=USGS+Water+Science%20(Water%20on%20earth):&amp;viewnote=If+you+have+a+question+or+comment,+use+this+form+to+contact+me,+Howard+Perlman,+at+USGS.%3cbr+/%3e&amp;note=Generated+by+gsanswers+feedback+form." TargetMode="External"/><Relationship Id="rId7" Type="http://schemas.openxmlformats.org/officeDocument/2006/relationships/hyperlink" Target="http://water.usgs.gov/edu/gallery/global-water-volume.html" TargetMode="External"/><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hyperlink" Target="http://adamnieman.posterous.com/" TargetMode="External"/><Relationship Id="rId5" Type="http://schemas.openxmlformats.org/officeDocument/2006/relationships/hyperlink" Target="http://www.whoi.edu/main/copyright" TargetMode="External"/><Relationship Id="rId4" Type="http://schemas.openxmlformats.org/officeDocument/2006/relationships/hyperlink" Target="http://www.whoi.edu/page.do?pid=80696&amp;i=7301"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pPr lvl="0" algn="ctr"/>
            <a:r>
              <a:rPr lang="ar-SA" altLang="en-US" sz="5400" dirty="0">
                <a:solidFill>
                  <a:schemeClr val="tx2"/>
                </a:solidFill>
                <a:effectLst>
                  <a:outerShdw blurRad="38100" dist="38100" dir="2700000" algn="tl">
                    <a:srgbClr val="000000">
                      <a:alpha val="43137"/>
                    </a:srgbClr>
                  </a:outerShdw>
                </a:effectLst>
              </a:rPr>
              <a:t>الدورات البيوجيوكيميائية </a:t>
            </a:r>
            <a:r>
              <a:rPr lang="en-US" altLang="en-US" sz="4400" dirty="0">
                <a:solidFill>
                  <a:schemeClr val="tx2"/>
                </a:solidFill>
                <a:effectLst>
                  <a:outerShdw blurRad="38100" dist="38100" dir="2700000" algn="tl">
                    <a:srgbClr val="000000">
                      <a:alpha val="43137"/>
                    </a:srgbClr>
                  </a:outerShdw>
                </a:effectLst>
              </a:rPr>
              <a:t>Biogeochemical  cycles</a:t>
            </a:r>
            <a:r>
              <a:rPr lang="en-US" altLang="en-US" sz="5400" dirty="0">
                <a:solidFill>
                  <a:schemeClr val="tx2"/>
                </a:solidFill>
                <a:effectLst>
                  <a:outerShdw blurRad="38100" dist="38100" dir="2700000" algn="tl">
                    <a:srgbClr val="000000">
                      <a:alpha val="43137"/>
                    </a:srgbClr>
                  </a:outerShdw>
                </a:effectLst>
              </a:rPr>
              <a:t/>
            </a:r>
            <a:br>
              <a:rPr lang="en-US" altLang="en-US" sz="5400" dirty="0">
                <a:solidFill>
                  <a:schemeClr val="tx2"/>
                </a:solidFill>
                <a:effectLst>
                  <a:outerShdw blurRad="38100" dist="38100" dir="2700000" algn="tl">
                    <a:srgbClr val="000000">
                      <a:alpha val="43137"/>
                    </a:srgbClr>
                  </a:outerShdw>
                </a:effectLst>
              </a:rPr>
            </a:br>
            <a:endParaRPr lang="en-US" sz="5400" dirty="0">
              <a:solidFill>
                <a:schemeClr val="tx2"/>
              </a:solidFill>
              <a:effectLst>
                <a:outerShdw blurRad="38100" dist="38100" dir="2700000" algn="tl">
                  <a:srgbClr val="000000">
                    <a:alpha val="43137"/>
                  </a:srgbClr>
                </a:outerShdw>
              </a:effectLst>
            </a:endParaRPr>
          </a:p>
        </p:txBody>
      </p:sp>
      <p:sp>
        <p:nvSpPr>
          <p:cNvPr id="6" name="Slide Number Placeholder 5"/>
          <p:cNvSpPr>
            <a:spLocks noGrp="1"/>
          </p:cNvSpPr>
          <p:nvPr>
            <p:ph type="sldNum" sz="quarter" idx="12"/>
          </p:nvPr>
        </p:nvSpPr>
        <p:spPr/>
        <p:txBody>
          <a:bodyPr/>
          <a:lstStyle/>
          <a:p>
            <a:fld id="{AF90A6A5-4BBC-4C8D-9850-BB817983DEE0}" type="slidenum">
              <a:rPr lang="en-US" smtClean="0"/>
              <a:t>1</a:t>
            </a:fld>
            <a:endParaRPr lang="en-US" dirty="0"/>
          </a:p>
        </p:txBody>
      </p:sp>
      <p:sp>
        <p:nvSpPr>
          <p:cNvPr id="4" name="Date Placeholder 3"/>
          <p:cNvSpPr>
            <a:spLocks noGrp="1"/>
          </p:cNvSpPr>
          <p:nvPr>
            <p:ph type="dt" sz="half" idx="10"/>
          </p:nvPr>
        </p:nvSpPr>
        <p:spPr/>
        <p:txBody>
          <a:bodyPr/>
          <a:lstStyle/>
          <a:p>
            <a:fld id="{8C5DD839-AD34-41E7-AC33-97B983FCCA23}" type="datetime1">
              <a:rPr lang="en-US" smtClean="0"/>
              <a:t>10/23/2016</a:t>
            </a:fld>
            <a:endParaRPr lang="en-US" dirty="0"/>
          </a:p>
        </p:txBody>
      </p:sp>
      <p:sp>
        <p:nvSpPr>
          <p:cNvPr id="5" name="Footer Placeholder 4"/>
          <p:cNvSpPr>
            <a:spLocks noGrp="1"/>
          </p:cNvSpPr>
          <p:nvPr>
            <p:ph type="ftr" sz="quarter" idx="11"/>
          </p:nvPr>
        </p:nvSpPr>
        <p:spPr/>
        <p:txBody>
          <a:bodyPr/>
          <a:lstStyle/>
          <a:p>
            <a:r>
              <a:rPr lang="en-US" dirty="0" smtClean="0"/>
              <a:t>Dr. Saud Alamri</a:t>
            </a:r>
            <a:endParaRPr lang="ar-SA" dirty="0" smtClean="0"/>
          </a:p>
        </p:txBody>
      </p:sp>
    </p:spTree>
    <p:extLst>
      <p:ext uri="{BB962C8B-B14F-4D97-AF65-F5344CB8AC3E}">
        <p14:creationId xmlns:p14="http://schemas.microsoft.com/office/powerpoint/2010/main" val="12391749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C5DD839-AD34-41E7-AC33-97B983FCCA23}" type="datetime1">
              <a:rPr lang="en-US" smtClean="0"/>
              <a:t>10/23/2016</a:t>
            </a:fld>
            <a:endParaRPr lang="en-US" dirty="0"/>
          </a:p>
        </p:txBody>
      </p:sp>
      <p:sp>
        <p:nvSpPr>
          <p:cNvPr id="5" name="Footer Placeholder 4"/>
          <p:cNvSpPr>
            <a:spLocks noGrp="1"/>
          </p:cNvSpPr>
          <p:nvPr>
            <p:ph type="ftr" sz="quarter" idx="11"/>
          </p:nvPr>
        </p:nvSpPr>
        <p:spPr/>
        <p:txBody>
          <a:bodyPr/>
          <a:lstStyle/>
          <a:p>
            <a:r>
              <a:rPr lang="en-US" dirty="0" smtClean="0"/>
              <a:t>Dr. Saud Alamri</a:t>
            </a:r>
            <a:endParaRPr lang="ar-SA" dirty="0" smtClean="0"/>
          </a:p>
        </p:txBody>
      </p:sp>
      <p:sp>
        <p:nvSpPr>
          <p:cNvPr id="6" name="Slide Number Placeholder 5"/>
          <p:cNvSpPr>
            <a:spLocks noGrp="1"/>
          </p:cNvSpPr>
          <p:nvPr>
            <p:ph type="sldNum" sz="quarter" idx="12"/>
          </p:nvPr>
        </p:nvSpPr>
        <p:spPr/>
        <p:txBody>
          <a:bodyPr/>
          <a:lstStyle/>
          <a:p>
            <a:fld id="{AF90A6A5-4BBC-4C8D-9850-BB817983DEE0}" type="slidenum">
              <a:rPr lang="en-US" smtClean="0"/>
              <a:t>10</a:t>
            </a:fld>
            <a:endParaRPr lang="en-US" dirty="0"/>
          </a:p>
        </p:txBody>
      </p:sp>
      <p:pic>
        <p:nvPicPr>
          <p:cNvPr id="7" name="Picture 5" descr="SBS_4e_Figure_05_16_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4991" y="228863"/>
            <a:ext cx="7349547" cy="618242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5371407" y="5884903"/>
            <a:ext cx="2092498" cy="276999"/>
          </a:xfrm>
          <a:prstGeom prst="rect">
            <a:avLst/>
          </a:prstGeom>
        </p:spPr>
        <p:txBody>
          <a:bodyPr wrap="square">
            <a:spAutoFit/>
          </a:bodyPr>
          <a:lstStyle/>
          <a:p>
            <a:pPr marL="812800" indent="-723900" algn="r" rtl="1"/>
            <a:r>
              <a:rPr lang="en-US" sz="1200" dirty="0" smtClean="0">
                <a:effectLst>
                  <a:outerShdw blurRad="38100" dist="38100" dir="2700000" algn="tl">
                    <a:srgbClr val="000000">
                      <a:alpha val="43137"/>
                    </a:srgbClr>
                  </a:outerShdw>
                </a:effectLst>
                <a:latin typeface="Arial Rounded MT Bold" panose="020F0704030504030204" pitchFamily="34" charset="0"/>
                <a:ea typeface="Times New Roman"/>
                <a:cs typeface="+mj-cs"/>
              </a:rPr>
              <a:t>billion metric tons</a:t>
            </a:r>
            <a:endParaRPr lang="ar-SA" sz="1200" dirty="0">
              <a:effectLst>
                <a:outerShdw blurRad="38100" dist="38100" dir="2700000" algn="tl">
                  <a:srgbClr val="000000">
                    <a:alpha val="43137"/>
                  </a:srgbClr>
                </a:outerShdw>
              </a:effectLst>
              <a:latin typeface="Arial Rounded MT Bold" panose="020F0704030504030204" pitchFamily="34" charset="0"/>
              <a:ea typeface="Times New Roman"/>
              <a:cs typeface="+mj-cs"/>
            </a:endParaRPr>
          </a:p>
        </p:txBody>
      </p:sp>
      <p:sp>
        <p:nvSpPr>
          <p:cNvPr id="2" name="Oval 1"/>
          <p:cNvSpPr/>
          <p:nvPr/>
        </p:nvSpPr>
        <p:spPr>
          <a:xfrm>
            <a:off x="6084916" y="3175462"/>
            <a:ext cx="532015" cy="407323"/>
          </a:xfrm>
          <a:prstGeom prst="ellipse">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p:cNvSpPr/>
          <p:nvPr/>
        </p:nvSpPr>
        <p:spPr>
          <a:xfrm>
            <a:off x="6447904" y="2873957"/>
            <a:ext cx="734292" cy="40732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5400501" y="2873957"/>
            <a:ext cx="836815" cy="40732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p:cNvSpPr/>
          <p:nvPr/>
        </p:nvSpPr>
        <p:spPr>
          <a:xfrm>
            <a:off x="4193769" y="2610720"/>
            <a:ext cx="1392384" cy="872313"/>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63400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C5DD839-AD34-41E7-AC33-97B983FCCA23}" type="datetime1">
              <a:rPr lang="en-US" smtClean="0"/>
              <a:t>10/23/2016</a:t>
            </a:fld>
            <a:endParaRPr lang="en-US" dirty="0"/>
          </a:p>
        </p:txBody>
      </p:sp>
      <p:sp>
        <p:nvSpPr>
          <p:cNvPr id="5" name="Footer Placeholder 4"/>
          <p:cNvSpPr>
            <a:spLocks noGrp="1"/>
          </p:cNvSpPr>
          <p:nvPr>
            <p:ph type="ftr" sz="quarter" idx="11"/>
          </p:nvPr>
        </p:nvSpPr>
        <p:spPr/>
        <p:txBody>
          <a:bodyPr/>
          <a:lstStyle/>
          <a:p>
            <a:r>
              <a:rPr lang="en-US" dirty="0" smtClean="0"/>
              <a:t>Dr. Saud Alamri</a:t>
            </a:r>
            <a:endParaRPr lang="ar-SA" dirty="0" smtClean="0"/>
          </a:p>
        </p:txBody>
      </p:sp>
      <p:sp>
        <p:nvSpPr>
          <p:cNvPr id="6" name="Slide Number Placeholder 5"/>
          <p:cNvSpPr>
            <a:spLocks noGrp="1"/>
          </p:cNvSpPr>
          <p:nvPr>
            <p:ph type="sldNum" sz="quarter" idx="12"/>
          </p:nvPr>
        </p:nvSpPr>
        <p:spPr/>
        <p:txBody>
          <a:bodyPr/>
          <a:lstStyle/>
          <a:p>
            <a:fld id="{AF90A6A5-4BBC-4C8D-9850-BB817983DEE0}" type="slidenum">
              <a:rPr lang="en-US" smtClean="0"/>
              <a:t>11</a:t>
            </a:fld>
            <a:endParaRPr lang="en-US" dirty="0"/>
          </a:p>
        </p:txBody>
      </p:sp>
      <p:sp>
        <p:nvSpPr>
          <p:cNvPr id="7" name="Rectangle 6"/>
          <p:cNvSpPr/>
          <p:nvPr/>
        </p:nvSpPr>
        <p:spPr>
          <a:xfrm>
            <a:off x="149630" y="283015"/>
            <a:ext cx="8813776" cy="6078587"/>
          </a:xfrm>
          <a:prstGeom prst="rect">
            <a:avLst/>
          </a:prstGeom>
        </p:spPr>
        <p:txBody>
          <a:bodyPr wrap="square">
            <a:spAutoFit/>
          </a:bodyPr>
          <a:lstStyle/>
          <a:p>
            <a:pPr lvl="0" algn="justLow" rtl="1">
              <a:spcBef>
                <a:spcPts val="600"/>
              </a:spcBef>
              <a:buClr>
                <a:srgbClr val="93A299"/>
              </a:buClr>
              <a:buSzPct val="70000"/>
            </a:pPr>
            <a:r>
              <a:rPr lang="en-US"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CO</a:t>
            </a:r>
            <a:r>
              <a:rPr lang="en-US" altLang="en-US" sz="2800" baseline="-250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2</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الجو</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ي</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يذوب في مياه البحار والمحيطات. وقد يعود من هذه المياه إلي الجو. يتحكم في ذلك حرارة المياه ودرجة تشبيعها به. </a:t>
            </a:r>
            <a:r>
              <a:rPr lang="ar-SA" altLang="en-US" sz="2800" dirty="0" smtClean="0">
                <a:solidFill>
                  <a:schemeClr val="accent1">
                    <a:lumMod val="75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ومن المعلوم انه يزداد ذوبان </a:t>
            </a:r>
            <a:r>
              <a:rPr lang="en-US" altLang="en-US" sz="2800" dirty="0" smtClean="0">
                <a:solidFill>
                  <a:schemeClr val="accent1">
                    <a:lumMod val="75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CO</a:t>
            </a:r>
            <a:r>
              <a:rPr lang="en-US" altLang="en-US" sz="2800" baseline="-25000" dirty="0" smtClean="0">
                <a:solidFill>
                  <a:schemeClr val="accent1">
                    <a:lumMod val="75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2</a:t>
            </a:r>
            <a:r>
              <a:rPr lang="ar-SA" altLang="en-US" sz="2800" dirty="0" smtClean="0">
                <a:solidFill>
                  <a:schemeClr val="accent1">
                    <a:lumMod val="75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كلما انخفضت درجة حرارة المياه .</a:t>
            </a:r>
          </a:p>
          <a:p>
            <a:pPr lvl="0" algn="justLow" rtl="1">
              <a:spcBef>
                <a:spcPts val="600"/>
              </a:spcBef>
              <a:buClr>
                <a:srgbClr val="93A299"/>
              </a:buClr>
              <a:buSzPct val="70000"/>
            </a:pPr>
            <a:r>
              <a:rPr lang="ar-SA" altLang="en-US" sz="2800" dirty="0" smtClean="0">
                <a:solidFill>
                  <a:schemeClr val="accent5">
                    <a:lumMod val="75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مياه البحار والمحيطات تمثل خزانا ضخما لغاز ثاني أكسيد الكربون يساعد في إنقاص نسبته في الجو.</a:t>
            </a:r>
          </a:p>
          <a:p>
            <a:pPr lvl="0" algn="justLow" rtl="1">
              <a:spcBef>
                <a:spcPts val="600"/>
              </a:spcBef>
              <a:buClr>
                <a:srgbClr val="93A299"/>
              </a:buClr>
              <a:buSzPct val="70000"/>
            </a:pPr>
            <a:endPar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lvl="0" algn="justLow" rtl="1">
              <a:spcBef>
                <a:spcPts val="600"/>
              </a:spcBef>
              <a:buClr>
                <a:srgbClr val="93A299"/>
              </a:buClr>
              <a:buSzPct val="70000"/>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تقوم مجموعة من الكائنات الحية البحرية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باستخدام  </a:t>
            </a:r>
            <a:r>
              <a:rPr lang="en-US"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CO</a:t>
            </a:r>
            <a:r>
              <a:rPr lang="en-US" altLang="en-US" sz="2800" baseline="-250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2</a:t>
            </a:r>
            <a:r>
              <a:rPr lang="ar-SA" altLang="en-US" sz="2800" baseline="-250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الذائب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في الماء لتبنى أصدافها وهياكلها الصلبة كالمرجان والقواقع وغيرها كثير. تتكون هذه الأجزاء الصلبة من مادة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كربونات الكالسيوم </a:t>
            </a:r>
            <a:r>
              <a:rPr lang="en-US"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CaCO</a:t>
            </a:r>
            <a:r>
              <a:rPr lang="en-US" altLang="en-US" sz="2800" baseline="-250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3</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على شكل معادن الكالسيت والاراغونيت وغيرها.</a:t>
            </a:r>
            <a:r>
              <a:rPr lang="en-US"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endPar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lvl="0" algn="justLow" rtl="1">
              <a:spcBef>
                <a:spcPts val="600"/>
              </a:spcBef>
              <a:buClr>
                <a:srgbClr val="93A299"/>
              </a:buClr>
              <a:buSzPct val="70000"/>
            </a:pPr>
            <a:endParaRPr lang="en-US"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lvl="0" algn="justLow" rtl="1">
              <a:spcBef>
                <a:spcPts val="600"/>
              </a:spcBef>
              <a:buClr>
                <a:srgbClr val="93A299"/>
              </a:buClr>
              <a:buSzPct val="70000"/>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عندما تموت تتجمع أجزاءها الصلبة تتكون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الصخرة الحجرية (الكلسية) كالحجر الجيري</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rPr>
              <a:t>هذه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الصخور مستودع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ضخم لعنصر الكربون).</a:t>
            </a:r>
            <a:r>
              <a:rPr lang="en-US"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p>
        </p:txBody>
      </p:sp>
    </p:spTree>
    <p:extLst>
      <p:ext uri="{BB962C8B-B14F-4D97-AF65-F5344CB8AC3E}">
        <p14:creationId xmlns:p14="http://schemas.microsoft.com/office/powerpoint/2010/main" val="3821410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fade">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5" end="5"/>
                                            </p:txEl>
                                          </p:spTgt>
                                        </p:tgtEl>
                                        <p:attrNameLst>
                                          <p:attrName>style.visibility</p:attrName>
                                        </p:attrNameLst>
                                      </p:cBhvr>
                                      <p:to>
                                        <p:strVal val="visible"/>
                                      </p:to>
                                    </p:set>
                                    <p:animEffect transition="in" filter="fade">
                                      <p:cBhvr>
                                        <p:cTn id="2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C5DD839-AD34-41E7-AC33-97B983FCCA23}" type="datetime1">
              <a:rPr lang="en-US" smtClean="0"/>
              <a:t>10/23/2016</a:t>
            </a:fld>
            <a:endParaRPr lang="en-US" dirty="0"/>
          </a:p>
        </p:txBody>
      </p:sp>
      <p:sp>
        <p:nvSpPr>
          <p:cNvPr id="5" name="Footer Placeholder 4"/>
          <p:cNvSpPr>
            <a:spLocks noGrp="1"/>
          </p:cNvSpPr>
          <p:nvPr>
            <p:ph type="ftr" sz="quarter" idx="11"/>
          </p:nvPr>
        </p:nvSpPr>
        <p:spPr/>
        <p:txBody>
          <a:bodyPr/>
          <a:lstStyle/>
          <a:p>
            <a:r>
              <a:rPr lang="en-US" dirty="0" smtClean="0"/>
              <a:t>Dr. Saud Alamri</a:t>
            </a:r>
            <a:endParaRPr lang="ar-SA" dirty="0" smtClean="0"/>
          </a:p>
        </p:txBody>
      </p:sp>
      <p:sp>
        <p:nvSpPr>
          <p:cNvPr id="6" name="Slide Number Placeholder 5"/>
          <p:cNvSpPr>
            <a:spLocks noGrp="1"/>
          </p:cNvSpPr>
          <p:nvPr>
            <p:ph type="sldNum" sz="quarter" idx="12"/>
          </p:nvPr>
        </p:nvSpPr>
        <p:spPr/>
        <p:txBody>
          <a:bodyPr/>
          <a:lstStyle/>
          <a:p>
            <a:fld id="{AF90A6A5-4BBC-4C8D-9850-BB817983DEE0}" type="slidenum">
              <a:rPr lang="en-US" smtClean="0"/>
              <a:t>12</a:t>
            </a:fld>
            <a:endParaRPr lang="en-US" dirty="0"/>
          </a:p>
        </p:txBody>
      </p:sp>
      <p:sp>
        <p:nvSpPr>
          <p:cNvPr id="7" name="Rectangle 6"/>
          <p:cNvSpPr/>
          <p:nvPr/>
        </p:nvSpPr>
        <p:spPr>
          <a:xfrm>
            <a:off x="149630" y="283015"/>
            <a:ext cx="8813776" cy="6155531"/>
          </a:xfrm>
          <a:prstGeom prst="rect">
            <a:avLst/>
          </a:prstGeom>
        </p:spPr>
        <p:txBody>
          <a:bodyPr wrap="square">
            <a:spAutoFit/>
          </a:bodyPr>
          <a:lstStyle/>
          <a:p>
            <a:pPr lvl="0" algn="justLow" rtl="1">
              <a:spcBef>
                <a:spcPts val="600"/>
              </a:spcBef>
              <a:buClr>
                <a:srgbClr val="93A299"/>
              </a:buClr>
              <a:buSzPct val="70000"/>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عندما يستعمل الإنسان هذه  الصخور في الصناعة كصناعه الاسمنت أو الجير مثل تتحلل الكربونات الكالسيوم بالحرارة ليخرج  </a:t>
            </a:r>
            <a:r>
              <a:rPr lang="en-US"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CO</a:t>
            </a:r>
            <a:r>
              <a:rPr lang="en-US" altLang="en-US" sz="2800" baseline="-250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2</a:t>
            </a:r>
            <a:r>
              <a:rPr lang="ar-SA" altLang="en-US" sz="2800" baseline="-250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إلي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الجو ليكمل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دورة طويلة جداً</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تشبه دورة الكربون في توليد البترول. </a:t>
            </a:r>
          </a:p>
          <a:p>
            <a:pPr lvl="0" algn="justLow" rtl="1">
              <a:spcBef>
                <a:spcPts val="600"/>
              </a:spcBef>
              <a:buClr>
                <a:srgbClr val="93A299"/>
              </a:buClr>
              <a:buSzPct val="70000"/>
            </a:pPr>
            <a:endParaRPr lang="ar-SA" altLang="en-US"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lvl="0" algn="justLow" rtl="1">
              <a:spcBef>
                <a:spcPts val="600"/>
              </a:spcBef>
              <a:buClr>
                <a:srgbClr val="93A299"/>
              </a:buClr>
              <a:buSzPct val="70000"/>
            </a:pP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أيضاً؛ ماء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المطر بسبب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حموضته</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اليسيرة يذيب جزء من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الصخور الحجرية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ويحولها إلى البيكربونات  </a:t>
            </a:r>
            <a:r>
              <a:rPr lang="en-US"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Ca(HCO</a:t>
            </a:r>
            <a:r>
              <a:rPr lang="en-US" altLang="en-US" sz="2800" baseline="-250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3</a:t>
            </a:r>
            <a:r>
              <a:rPr lang="en-US"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a:t>
            </a:r>
            <a:r>
              <a:rPr lang="en-US" altLang="en-US" sz="2800" baseline="-250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2</a:t>
            </a:r>
            <a:r>
              <a:rPr lang="ar-SA" altLang="en-US" sz="2800" baseline="-250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التي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ما تلبث أن تترسب من الكربونات ويخرج غاز ثاني أكسيد الكربون إلى الجو. وعلى الرغم من بطئ هذه الظاهرة إلى أن الزمن الجيولوجي الطويل كفيل بتحرير كميات كبيرة من هذا الغاز من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الصخور الجيرية</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a:t>
            </a:r>
          </a:p>
          <a:p>
            <a:pPr lvl="0" algn="justLow" rtl="1">
              <a:spcBef>
                <a:spcPts val="600"/>
              </a:spcBef>
              <a:buClr>
                <a:srgbClr val="93A299"/>
              </a:buClr>
              <a:buSzPct val="70000"/>
            </a:pPr>
            <a:endParaRPr lang="ar-SA" altLang="en-US" sz="12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lvl="0" algn="justLow" rtl="1">
              <a:spcBef>
                <a:spcPts val="600"/>
              </a:spcBef>
              <a:buClr>
                <a:srgbClr val="93A299"/>
              </a:buClr>
              <a:buSzPct val="70000"/>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نضيف إلي كل ذلك ثاني أكسيد الكربون الذي يخرج من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غازات البراكين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من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حرق الغابات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الاستوائية. وكذلك غاز الميثان الذي يخرج من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تحليل المادة العضوية</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لا هوائياً في المستنقعات وبيئات الأراضي الرطبة وزراعات الأرز وغيرها .</a:t>
            </a:r>
          </a:p>
        </p:txBody>
      </p:sp>
    </p:spTree>
    <p:extLst>
      <p:ext uri="{BB962C8B-B14F-4D97-AF65-F5344CB8AC3E}">
        <p14:creationId xmlns:p14="http://schemas.microsoft.com/office/powerpoint/2010/main" val="2656667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animEffect transition="in" filter="fade">
                                      <p:cBhvr>
                                        <p:cTn id="1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F90A6A5-4BBC-4C8D-9850-BB817983DEE0}" type="slidenum">
              <a:rPr lang="en-US" smtClean="0"/>
              <a:t>13</a:t>
            </a:fld>
            <a:endParaRPr lang="en-US" dirty="0"/>
          </a:p>
        </p:txBody>
      </p:sp>
      <p:sp>
        <p:nvSpPr>
          <p:cNvPr id="4" name="Date Placeholder 3"/>
          <p:cNvSpPr>
            <a:spLocks noGrp="1"/>
          </p:cNvSpPr>
          <p:nvPr>
            <p:ph type="dt" sz="half" idx="10"/>
          </p:nvPr>
        </p:nvSpPr>
        <p:spPr/>
        <p:txBody>
          <a:bodyPr/>
          <a:lstStyle/>
          <a:p>
            <a:fld id="{8C5DD839-AD34-41E7-AC33-97B983FCCA23}" type="datetime1">
              <a:rPr lang="en-US" smtClean="0"/>
              <a:t>10/23/2016</a:t>
            </a:fld>
            <a:endParaRPr lang="en-US" dirty="0"/>
          </a:p>
        </p:txBody>
      </p:sp>
      <p:sp>
        <p:nvSpPr>
          <p:cNvPr id="5" name="Footer Placeholder 4"/>
          <p:cNvSpPr>
            <a:spLocks noGrp="1"/>
          </p:cNvSpPr>
          <p:nvPr>
            <p:ph type="ftr" sz="quarter" idx="11"/>
          </p:nvPr>
        </p:nvSpPr>
        <p:spPr/>
        <p:txBody>
          <a:bodyPr/>
          <a:lstStyle/>
          <a:p>
            <a:r>
              <a:rPr lang="en-US" dirty="0" smtClean="0"/>
              <a:t>Dr. Saud Alamri</a:t>
            </a:r>
            <a:endParaRPr lang="ar-SA" dirty="0" smtClean="0"/>
          </a:p>
        </p:txBody>
      </p:sp>
      <p:sp>
        <p:nvSpPr>
          <p:cNvPr id="8" name="Rectangle 2"/>
          <p:cNvSpPr txBox="1">
            <a:spLocks noChangeArrowheads="1"/>
          </p:cNvSpPr>
          <p:nvPr/>
        </p:nvSpPr>
        <p:spPr>
          <a:xfrm>
            <a:off x="468313" y="188913"/>
            <a:ext cx="8229600" cy="561975"/>
          </a:xfrm>
          <a:prstGeom prst="rect">
            <a:avLst/>
          </a:prstGeom>
        </p:spPr>
        <p:txBody>
          <a:bodyPr>
            <a:noAutofit/>
          </a:bodyPr>
          <a:lstStyle>
            <a:lvl1pPr algn="l" defTabSz="914400" rtl="0" eaLnBrk="1" latinLnBrk="0" hangingPunct="1">
              <a:lnSpc>
                <a:spcPct val="90000"/>
              </a:lnSpc>
              <a:spcBef>
                <a:spcPct val="0"/>
              </a:spcBef>
              <a:buNone/>
              <a:defRPr sz="4200" b="1" kern="1200" cap="none" baseline="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algn="ctr" rtl="1"/>
            <a:r>
              <a:rPr lang="ar-SA" altLang="en-US" sz="3600" dirty="0">
                <a:solidFill>
                  <a:srgbClr val="C00000"/>
                </a:solidFill>
                <a:effectLst>
                  <a:outerShdw blurRad="38100" dist="38100" dir="2700000" algn="tl">
                    <a:srgbClr val="000000">
                      <a:alpha val="43137"/>
                    </a:srgbClr>
                  </a:outerShdw>
                </a:effectLst>
                <a:latin typeface="ArialMT"/>
                <a:ea typeface="+mn-ea"/>
              </a:rPr>
              <a:t>دورة </a:t>
            </a:r>
            <a:r>
              <a:rPr lang="ar-SA" altLang="en-US" sz="3600" dirty="0" smtClean="0">
                <a:solidFill>
                  <a:srgbClr val="C00000"/>
                </a:solidFill>
                <a:effectLst>
                  <a:outerShdw blurRad="38100" dist="38100" dir="2700000" algn="tl">
                    <a:srgbClr val="000000">
                      <a:alpha val="43137"/>
                    </a:srgbClr>
                  </a:outerShdw>
                </a:effectLst>
                <a:latin typeface="ArialMT"/>
                <a:ea typeface="+mn-ea"/>
              </a:rPr>
              <a:t>المياه</a:t>
            </a:r>
            <a:r>
              <a:rPr lang="en-US" altLang="en-US" sz="3600" dirty="0" smtClean="0">
                <a:solidFill>
                  <a:srgbClr val="C00000"/>
                </a:solidFill>
                <a:effectLst>
                  <a:outerShdw blurRad="38100" dist="38100" dir="2700000" algn="tl">
                    <a:srgbClr val="000000">
                      <a:alpha val="43137"/>
                    </a:srgbClr>
                  </a:outerShdw>
                </a:effectLst>
                <a:latin typeface="ArialMT"/>
                <a:ea typeface="+mn-ea"/>
              </a:rPr>
              <a:t> </a:t>
            </a:r>
            <a:r>
              <a:rPr lang="en-US" altLang="en-US" sz="3600" dirty="0" smtClean="0">
                <a:solidFill>
                  <a:srgbClr val="C00000"/>
                </a:solidFill>
                <a:effectLst>
                  <a:outerShdw blurRad="38100" dist="38100" dir="2700000" algn="tl">
                    <a:srgbClr val="000000">
                      <a:alpha val="43137"/>
                    </a:srgbClr>
                  </a:outerShdw>
                </a:effectLst>
                <a:latin typeface="+mn-lt"/>
                <a:ea typeface="+mn-ea"/>
              </a:rPr>
              <a:t>Water cycle </a:t>
            </a:r>
            <a:endParaRPr lang="en-US" altLang="en-US" sz="3600" dirty="0">
              <a:solidFill>
                <a:srgbClr val="C00000"/>
              </a:solidFill>
              <a:effectLst>
                <a:outerShdw blurRad="38100" dist="38100" dir="2700000" algn="tl">
                  <a:srgbClr val="000000">
                    <a:alpha val="43137"/>
                  </a:srgbClr>
                </a:outerShdw>
              </a:effectLst>
              <a:latin typeface="+mn-lt"/>
              <a:ea typeface="+mn-ea"/>
            </a:endParaRPr>
          </a:p>
        </p:txBody>
      </p:sp>
      <p:sp>
        <p:nvSpPr>
          <p:cNvPr id="9" name="Rectangle 3"/>
          <p:cNvSpPr txBox="1">
            <a:spLocks noChangeArrowheads="1"/>
          </p:cNvSpPr>
          <p:nvPr/>
        </p:nvSpPr>
        <p:spPr>
          <a:xfrm>
            <a:off x="250825" y="1052513"/>
            <a:ext cx="8713788" cy="5805487"/>
          </a:xfrm>
          <a:prstGeom prst="rect">
            <a:avLst/>
          </a:prstGeom>
        </p:spPr>
        <p:txBody>
          <a:bodyPr/>
          <a:lstStyle>
            <a:lvl1pPr marL="182880" indent="-182880" algn="l" defTabSz="914400" rtl="0" eaLnBrk="1" latinLnBrk="0" hangingPunct="1">
              <a:lnSpc>
                <a:spcPct val="90000"/>
              </a:lnSpc>
              <a:spcBef>
                <a:spcPts val="1200"/>
              </a:spcBef>
              <a:buClr>
                <a:schemeClr val="accent1"/>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9pPr>
          </a:lstStyle>
          <a:p>
            <a:pPr marL="0" indent="0" algn="just" rtl="1">
              <a:lnSpc>
                <a:spcPct val="80000"/>
              </a:lnSpc>
              <a:buNone/>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تمثل دورة المياه في الطبيعة نظاما هائلاً تحركه الطاقة الشمسية ويعمل فيه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الغلاف الجوي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جسرا بين المحيطات والقارات. </a:t>
            </a:r>
          </a:p>
          <a:p>
            <a:pPr marL="0" indent="0" algn="just" rtl="1">
              <a:lnSpc>
                <a:spcPct val="80000"/>
              </a:lnSpc>
              <a:buNone/>
            </a:pPr>
            <a:endPar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indent="0" algn="just" rtl="1">
              <a:lnSpc>
                <a:spcPct val="80000"/>
              </a:lnSpc>
              <a:buNone/>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ماء المحيطات وبصورة رئيسية وماء القارات بصورة فرعية يتبخران باستمرار في الغلاف الجوى</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a:t>
            </a:r>
            <a:r>
              <a:rPr lang="en-US"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وتعمل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الرياح علي نقل الهواء الحامل لبخار الماء لمسافات بعيدة والي ارتفاعات شاهقة حيث الرياح تبدأ عمليات معقدة في تكوين الغيوم وحدوث الهطل.</a:t>
            </a:r>
          </a:p>
          <a:p>
            <a:pPr marL="0" indent="0" algn="just" rtl="1">
              <a:lnSpc>
                <a:spcPct val="80000"/>
              </a:lnSpc>
              <a:buNone/>
            </a:pPr>
            <a:endParaRPr lang="ar-SA" altLang="en-US" sz="1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indent="0" algn="just" rtl="1">
              <a:lnSpc>
                <a:spcPct val="80000"/>
              </a:lnSpc>
              <a:buNone/>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الماء الساقط علي سطح المحيط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ينهي بذلك دورته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أما الماء الساقط علي اليابسة فأمامه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رحلة طويلة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إلي المحيط.</a:t>
            </a:r>
          </a:p>
          <a:p>
            <a:pPr marL="0" indent="0" algn="just" rtl="1">
              <a:lnSpc>
                <a:spcPct val="80000"/>
              </a:lnSpc>
              <a:buNone/>
            </a:pPr>
            <a:endParaRPr lang="ar-SA" altLang="en-US" sz="1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indent="0" algn="just" rtl="1">
              <a:lnSpc>
                <a:spcPct val="80000"/>
              </a:lnSpc>
              <a:buNone/>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ما يحدث لماء الهطل علي اليابسة أن جزءاً منه ينساب مع الشعاب والأودية باتجاه البحار والمحيطات ويسمي هذا الجزء بالماء الجاري. </a:t>
            </a:r>
          </a:p>
        </p:txBody>
      </p:sp>
    </p:spTree>
    <p:extLst>
      <p:ext uri="{BB962C8B-B14F-4D97-AF65-F5344CB8AC3E}">
        <p14:creationId xmlns:p14="http://schemas.microsoft.com/office/powerpoint/2010/main" val="1917728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fade">
                                      <p:cBhvr>
                                        <p:cTn id="12" dur="5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animEffect transition="in" filter="fade">
                                      <p:cBhvr>
                                        <p:cTn id="17" dur="500"/>
                                        <p:tgtEl>
                                          <p:spTgt spid="9">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xEl>
                                              <p:pRg st="6" end="6"/>
                                            </p:txEl>
                                          </p:spTgt>
                                        </p:tgtEl>
                                        <p:attrNameLst>
                                          <p:attrName>style.visibility</p:attrName>
                                        </p:attrNameLst>
                                      </p:cBhvr>
                                      <p:to>
                                        <p:strVal val="visible"/>
                                      </p:to>
                                    </p:set>
                                    <p:animEffect transition="in" filter="fade">
                                      <p:cBhvr>
                                        <p:cTn id="22" dur="5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F90A6A5-4BBC-4C8D-9850-BB817983DEE0}" type="slidenum">
              <a:rPr lang="en-US" smtClean="0"/>
              <a:t>14</a:t>
            </a:fld>
            <a:endParaRPr lang="en-US" dirty="0"/>
          </a:p>
        </p:txBody>
      </p:sp>
      <p:sp>
        <p:nvSpPr>
          <p:cNvPr id="4" name="Date Placeholder 3"/>
          <p:cNvSpPr>
            <a:spLocks noGrp="1"/>
          </p:cNvSpPr>
          <p:nvPr>
            <p:ph type="dt" sz="half" idx="10"/>
          </p:nvPr>
        </p:nvSpPr>
        <p:spPr/>
        <p:txBody>
          <a:bodyPr/>
          <a:lstStyle/>
          <a:p>
            <a:fld id="{8C5DD839-AD34-41E7-AC33-97B983FCCA23}" type="datetime1">
              <a:rPr lang="en-US" smtClean="0"/>
              <a:t>10/23/2016</a:t>
            </a:fld>
            <a:endParaRPr lang="en-US" dirty="0"/>
          </a:p>
        </p:txBody>
      </p:sp>
      <p:sp>
        <p:nvSpPr>
          <p:cNvPr id="5" name="Footer Placeholder 4"/>
          <p:cNvSpPr>
            <a:spLocks noGrp="1"/>
          </p:cNvSpPr>
          <p:nvPr>
            <p:ph type="ftr" sz="quarter" idx="11"/>
          </p:nvPr>
        </p:nvSpPr>
        <p:spPr/>
        <p:txBody>
          <a:bodyPr/>
          <a:lstStyle/>
          <a:p>
            <a:r>
              <a:rPr lang="en-US" dirty="0" smtClean="0"/>
              <a:t>Dr. Saud Alamri</a:t>
            </a:r>
            <a:endParaRPr lang="ar-SA" dirty="0" smtClean="0"/>
          </a:p>
        </p:txBody>
      </p:sp>
      <p:sp>
        <p:nvSpPr>
          <p:cNvPr id="8" name="Rectangle 3"/>
          <p:cNvSpPr txBox="1">
            <a:spLocks noChangeArrowheads="1"/>
          </p:cNvSpPr>
          <p:nvPr/>
        </p:nvSpPr>
        <p:spPr>
          <a:xfrm>
            <a:off x="325639" y="746760"/>
            <a:ext cx="8713788" cy="5105400"/>
          </a:xfrm>
          <a:prstGeom prst="rect">
            <a:avLst/>
          </a:prstGeom>
        </p:spPr>
        <p:txBody>
          <a:bodyPr/>
          <a:lstStyle>
            <a:lvl1pPr marL="182880" indent="-182880" algn="l" defTabSz="914400" rtl="0" eaLnBrk="1" latinLnBrk="0" hangingPunct="1">
              <a:lnSpc>
                <a:spcPct val="90000"/>
              </a:lnSpc>
              <a:spcBef>
                <a:spcPts val="1200"/>
              </a:spcBef>
              <a:buClr>
                <a:schemeClr val="accent1"/>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9pPr>
          </a:lstStyle>
          <a:p>
            <a:pPr marL="0" indent="0" algn="just" rtl="1">
              <a:lnSpc>
                <a:spcPct val="80000"/>
              </a:lnSpc>
              <a:buNone/>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جزء أخر من الماء يتبخر مرة أخرى ويعود للغلاف الجوى</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a:t>
            </a:r>
            <a:r>
              <a:rPr lang="en-US"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أو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يمتص من قبل النباتات ويعاد للغلاف الجوى من خلال عملية </a:t>
            </a:r>
            <a:r>
              <a:rPr lang="ar-SA"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النتح</a:t>
            </a:r>
            <a:r>
              <a:rPr lang="en-US"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en-US" b="1" dirty="0" smtClean="0">
                <a:solidFill>
                  <a:srgbClr val="FF0000"/>
                </a:solidFill>
              </a:rPr>
              <a:t>Transpiration</a:t>
            </a:r>
            <a:r>
              <a:rPr lang="en-US" b="1" dirty="0" smtClean="0"/>
              <a:t>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endPar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indent="0" algn="just" rtl="1">
              <a:lnSpc>
                <a:spcPct val="80000"/>
              </a:lnSpc>
              <a:buNone/>
            </a:pPr>
            <a:endPar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indent="0" algn="just" rtl="1">
              <a:lnSpc>
                <a:spcPct val="80000"/>
              </a:lnSpc>
              <a:buNone/>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أما الجزء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المتبقي</a:t>
            </a:r>
            <a:r>
              <a:rPr lang="en-US"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فيترسب بواسطة الجاذبية الأرضية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إلي باطن الأرض مشكلاً بذلك المصدر الرئيس للمياه الجوفية</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a:t>
            </a:r>
            <a:r>
              <a:rPr lang="en-US"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ومما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يجدر ذكره أن جزءاً من ماء الهطل الساقط علي شكل ثلج أو ماء يمكن أن يبقي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محصوراُ ولفترات طويلة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في مناطق باردة علي سطح الأرض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كالمناطق القطبية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أو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قمم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الجبال أو البحيرات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أويحصر لفترات قصيرة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في أجسام النباتات والحيوانات.</a:t>
            </a:r>
          </a:p>
          <a:p>
            <a:pPr marL="0" indent="0" algn="just" rtl="1">
              <a:lnSpc>
                <a:spcPct val="80000"/>
              </a:lnSpc>
              <a:buNone/>
            </a:pPr>
            <a:endPar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indent="0" algn="just" rtl="1">
              <a:lnSpc>
                <a:spcPct val="80000"/>
              </a:lnSpc>
              <a:buNone/>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للربط بين دورة المياه والعناصر البيوجيوكيميائية في الطبيعة علينا أن نتذكر دور الماء في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نقل وإذابة العناصر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و</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عملية التمثيل الضوئي</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a:t>
            </a:r>
            <a:endParaRPr lang="en-US"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p:txBody>
      </p:sp>
    </p:spTree>
    <p:extLst>
      <p:ext uri="{BB962C8B-B14F-4D97-AF65-F5344CB8AC3E}">
        <p14:creationId xmlns:p14="http://schemas.microsoft.com/office/powerpoint/2010/main" val="3420916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fade">
                                      <p:cBhvr>
                                        <p:cTn id="12" dur="500"/>
                                        <p:tgtEl>
                                          <p:spTgt spid="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animEffect transition="in" filter="fade">
                                      <p:cBhvr>
                                        <p:cTn id="17"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F90A6A5-4BBC-4C8D-9850-BB817983DEE0}" type="slidenum">
              <a:rPr lang="en-US" smtClean="0"/>
              <a:t>15</a:t>
            </a:fld>
            <a:endParaRPr lang="en-US" dirty="0"/>
          </a:p>
        </p:txBody>
      </p:sp>
      <p:sp>
        <p:nvSpPr>
          <p:cNvPr id="3" name="Date Placeholder 2"/>
          <p:cNvSpPr>
            <a:spLocks noGrp="1"/>
          </p:cNvSpPr>
          <p:nvPr>
            <p:ph type="dt" sz="half" idx="10"/>
          </p:nvPr>
        </p:nvSpPr>
        <p:spPr/>
        <p:txBody>
          <a:bodyPr/>
          <a:lstStyle/>
          <a:p>
            <a:fld id="{99B0E98C-74E9-4D2B-850D-CE141F376173}" type="datetime1">
              <a:rPr lang="en-US" smtClean="0"/>
              <a:t>10/23/2016</a:t>
            </a:fld>
            <a:endParaRPr lang="en-US" dirty="0"/>
          </a:p>
        </p:txBody>
      </p:sp>
      <p:sp>
        <p:nvSpPr>
          <p:cNvPr id="4" name="Footer Placeholder 3"/>
          <p:cNvSpPr>
            <a:spLocks noGrp="1"/>
          </p:cNvSpPr>
          <p:nvPr>
            <p:ph type="ftr" sz="quarter" idx="11"/>
          </p:nvPr>
        </p:nvSpPr>
        <p:spPr/>
        <p:txBody>
          <a:bodyPr/>
          <a:lstStyle/>
          <a:p>
            <a:r>
              <a:rPr lang="en-US" dirty="0" smtClean="0"/>
              <a:t>Dr. Saud Alamri</a:t>
            </a:r>
            <a:endParaRPr lang="ar-SA" dirty="0" smtClean="0"/>
          </a:p>
        </p:txBody>
      </p:sp>
      <p:sp>
        <p:nvSpPr>
          <p:cNvPr id="5" name="Rectangle 3"/>
          <p:cNvSpPr txBox="1">
            <a:spLocks noChangeArrowheads="1"/>
          </p:cNvSpPr>
          <p:nvPr/>
        </p:nvSpPr>
        <p:spPr>
          <a:xfrm>
            <a:off x="0" y="0"/>
            <a:ext cx="8963406" cy="1871663"/>
          </a:xfrm>
          <a:prstGeom prst="rect">
            <a:avLst/>
          </a:prstGeom>
        </p:spPr>
        <p:txBody>
          <a:bodyPr/>
          <a:lstStyle>
            <a:lvl1pPr marL="182880" indent="-182880" algn="l" defTabSz="914400" rtl="0" eaLnBrk="1" latinLnBrk="0" hangingPunct="1">
              <a:lnSpc>
                <a:spcPct val="90000"/>
              </a:lnSpc>
              <a:spcBef>
                <a:spcPts val="1200"/>
              </a:spcBef>
              <a:buClr>
                <a:schemeClr val="accent1"/>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9pPr>
          </a:lstStyle>
          <a:p>
            <a:pPr marL="0" indent="0" algn="r" rtl="1">
              <a:buNone/>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بهذا نتبين أن دورة المياه تمثل حركة </a:t>
            </a:r>
            <a:r>
              <a:rPr lang="ar-SA" altLang="en-US" sz="2800" dirty="0">
                <a:solidFill>
                  <a:schemeClr val="bg2">
                    <a:lumMod val="1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مستمرة للمياه من المحيطات إلي الغلاف الجوى ,ومن الغلاف الجوى إلى اليابسة, ومن اليابسة إلى المحيطات</a:t>
            </a:r>
            <a:r>
              <a:rPr lang="ar-SA" altLang="en-US" sz="2800" dirty="0">
                <a:solidFill>
                  <a:schemeClr val="accent4">
                    <a:lumMod val="75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.وما التغير المستمر في تضاريس سطح الأرض إلا نتاج لهذه الخطوات.</a:t>
            </a:r>
            <a:r>
              <a:rPr lang="en-US" altLang="en-US" sz="2800" dirty="0">
                <a:solidFill>
                  <a:schemeClr val="accent4">
                    <a:lumMod val="75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endParaRPr lang="ar-SA" altLang="en-US" sz="2800" dirty="0" smtClean="0"/>
          </a:p>
          <a:p>
            <a:pPr marL="0" indent="0">
              <a:buNone/>
            </a:pPr>
            <a:endParaRPr lang="ar-SA" altLang="en-US" sz="2800" dirty="0" smtClean="0"/>
          </a:p>
          <a:p>
            <a:pPr marL="0" indent="0">
              <a:buNone/>
            </a:pPr>
            <a:endParaRPr lang="ar-SA" altLang="en-US" sz="2800" dirty="0" smtClean="0"/>
          </a:p>
          <a:p>
            <a:pPr marL="0" indent="0">
              <a:buNone/>
            </a:pPr>
            <a:endParaRPr lang="ar-SA" altLang="en-US" sz="2800" dirty="0" smtClean="0"/>
          </a:p>
          <a:p>
            <a:pPr marL="0" indent="0">
              <a:buNone/>
            </a:pPr>
            <a:endParaRPr lang="ar-SA" altLang="en-US" sz="2800" dirty="0" smtClean="0"/>
          </a:p>
          <a:p>
            <a:pPr marL="0" indent="0">
              <a:buNone/>
            </a:pPr>
            <a:endParaRPr lang="ar-SA" altLang="en-US" sz="2800" dirty="0" smtClean="0"/>
          </a:p>
          <a:p>
            <a:pPr marL="0" indent="0">
              <a:buNone/>
            </a:pPr>
            <a:endParaRPr lang="ar-SA" altLang="en-US" sz="2800" dirty="0" smtClean="0"/>
          </a:p>
          <a:p>
            <a:pPr marL="0" indent="0">
              <a:buNone/>
            </a:pPr>
            <a:endParaRPr lang="ar-SA" altLang="en-US" sz="2800" dirty="0" smtClean="0"/>
          </a:p>
          <a:p>
            <a:pPr marL="0" indent="0">
              <a:buNone/>
            </a:pPr>
            <a:endParaRPr lang="ar-SA" altLang="en-US" sz="2800" dirty="0" smtClean="0"/>
          </a:p>
          <a:p>
            <a:pPr marL="0" indent="0">
              <a:buNone/>
            </a:pPr>
            <a:endParaRPr lang="ar-SA" altLang="en-US" sz="2800" dirty="0" smtClean="0"/>
          </a:p>
          <a:p>
            <a:pPr marL="0" indent="0">
              <a:buNone/>
            </a:pPr>
            <a:endParaRPr lang="en-US" altLang="en-US" sz="2800" dirty="0"/>
          </a:p>
        </p:txBody>
      </p:sp>
      <p:pic>
        <p:nvPicPr>
          <p:cNvPr id="6" name="Picture 4" descr="http://cnx.org/resources/47a08c5ca4b8a9346fe0c81a7a88c696/Figure_20_02_02.jpg"/>
          <p:cNvPicPr>
            <a:picLocks noChangeAspect="1" noChangeArrowheads="1"/>
          </p:cNvPicPr>
          <p:nvPr/>
        </p:nvPicPr>
        <p:blipFill rotWithShape="1">
          <a:blip r:embed="rId2">
            <a:extLst>
              <a:ext uri="{28A0092B-C50C-407E-A947-70E740481C1C}">
                <a14:useLocalDpi xmlns:a14="http://schemas.microsoft.com/office/drawing/2010/main" val="0"/>
              </a:ext>
            </a:extLst>
          </a:blip>
          <a:srcRect l="2285" t="3917" r="2357" b="3245"/>
          <a:stretch/>
        </p:blipFill>
        <p:spPr bwMode="auto">
          <a:xfrm>
            <a:off x="312233" y="1365464"/>
            <a:ext cx="8171113" cy="5127412"/>
          </a:xfrm>
          <a:prstGeom prst="rect">
            <a:avLst/>
          </a:prstGeom>
          <a:noFill/>
          <a:extLst>
            <a:ext uri="{909E8E84-426E-40DD-AFC4-6F175D3DCCD1}">
              <a14:hiddenFill xmlns:a14="http://schemas.microsoft.com/office/drawing/2010/main">
                <a:solidFill>
                  <a:srgbClr val="FFFFFF"/>
                </a:solidFill>
              </a14:hiddenFill>
            </a:ext>
          </a:extLst>
        </p:spPr>
      </p:pic>
      <p:sp>
        <p:nvSpPr>
          <p:cNvPr id="7" name="Oval 6"/>
          <p:cNvSpPr/>
          <p:nvPr/>
        </p:nvSpPr>
        <p:spPr>
          <a:xfrm>
            <a:off x="3347257" y="4353622"/>
            <a:ext cx="1058488" cy="40732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p:cNvSpPr/>
          <p:nvPr/>
        </p:nvSpPr>
        <p:spPr>
          <a:xfrm>
            <a:off x="6572105" y="3101171"/>
            <a:ext cx="1058488" cy="40732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p:cNvSpPr/>
          <p:nvPr/>
        </p:nvSpPr>
        <p:spPr>
          <a:xfrm>
            <a:off x="4821184" y="2908981"/>
            <a:ext cx="1629491" cy="49092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51338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F90A6A5-4BBC-4C8D-9850-BB817983DEE0}" type="slidenum">
              <a:rPr lang="en-US" smtClean="0"/>
              <a:t>16</a:t>
            </a:fld>
            <a:endParaRPr lang="en-US" dirty="0"/>
          </a:p>
        </p:txBody>
      </p:sp>
      <p:sp>
        <p:nvSpPr>
          <p:cNvPr id="3" name="Date Placeholder 2"/>
          <p:cNvSpPr>
            <a:spLocks noGrp="1"/>
          </p:cNvSpPr>
          <p:nvPr>
            <p:ph type="dt" sz="half" idx="10"/>
          </p:nvPr>
        </p:nvSpPr>
        <p:spPr/>
        <p:txBody>
          <a:bodyPr/>
          <a:lstStyle/>
          <a:p>
            <a:fld id="{99B0E98C-74E9-4D2B-850D-CE141F376173}" type="datetime1">
              <a:rPr lang="en-US" smtClean="0"/>
              <a:t>10/23/2016</a:t>
            </a:fld>
            <a:endParaRPr lang="en-US" dirty="0"/>
          </a:p>
        </p:txBody>
      </p:sp>
      <p:sp>
        <p:nvSpPr>
          <p:cNvPr id="4" name="Footer Placeholder 3"/>
          <p:cNvSpPr>
            <a:spLocks noGrp="1"/>
          </p:cNvSpPr>
          <p:nvPr>
            <p:ph type="ftr" sz="quarter" idx="11"/>
          </p:nvPr>
        </p:nvSpPr>
        <p:spPr/>
        <p:txBody>
          <a:bodyPr/>
          <a:lstStyle/>
          <a:p>
            <a:r>
              <a:rPr lang="en-US" dirty="0" smtClean="0"/>
              <a:t>Dr. Saud Alamri</a:t>
            </a:r>
            <a:endParaRPr lang="ar-SA" dirty="0" smtClean="0"/>
          </a:p>
        </p:txBody>
      </p:sp>
      <p:pic>
        <p:nvPicPr>
          <p:cNvPr id="1026" name="Picture 2" descr="http://motherjones.com/files/images/120410_durack_globalwatercycleschematic_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4875" y="75617"/>
            <a:ext cx="7490961" cy="641725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6157826" y="4229285"/>
            <a:ext cx="2092498" cy="338554"/>
          </a:xfrm>
          <a:prstGeom prst="rect">
            <a:avLst/>
          </a:prstGeom>
        </p:spPr>
        <p:txBody>
          <a:bodyPr wrap="square">
            <a:spAutoFit/>
          </a:bodyPr>
          <a:lstStyle/>
          <a:p>
            <a:pPr marL="812800" indent="-723900" algn="r" rtl="1"/>
            <a:r>
              <a:rPr lang="en-US" sz="1600" dirty="0">
                <a:solidFill>
                  <a:schemeClr val="bg1"/>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X </a:t>
            </a:r>
            <a:r>
              <a:rPr lang="en-US" sz="1600" dirty="0" smtClean="0">
                <a:solidFill>
                  <a:schemeClr val="bg1"/>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10</a:t>
            </a:r>
            <a:r>
              <a:rPr lang="en-US" sz="1600" baseline="30000" dirty="0" smtClean="0">
                <a:solidFill>
                  <a:schemeClr val="bg1"/>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3</a:t>
            </a:r>
            <a:r>
              <a:rPr lang="en-US" sz="1600" dirty="0" smtClean="0">
                <a:solidFill>
                  <a:schemeClr val="bg1"/>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km</a:t>
            </a:r>
            <a:r>
              <a:rPr lang="en-US" sz="1600" baseline="30000" dirty="0" smtClean="0">
                <a:solidFill>
                  <a:schemeClr val="bg1"/>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3</a:t>
            </a:r>
            <a:endParaRPr lang="ar-SA" sz="1600" baseline="30000" dirty="0">
              <a:solidFill>
                <a:schemeClr val="bg1"/>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p:txBody>
      </p:sp>
      <p:sp>
        <p:nvSpPr>
          <p:cNvPr id="7" name="Rectangle 6"/>
          <p:cNvSpPr/>
          <p:nvPr/>
        </p:nvSpPr>
        <p:spPr>
          <a:xfrm>
            <a:off x="6157826" y="197197"/>
            <a:ext cx="2092498" cy="338554"/>
          </a:xfrm>
          <a:prstGeom prst="rect">
            <a:avLst/>
          </a:prstGeom>
        </p:spPr>
        <p:txBody>
          <a:bodyPr wrap="square">
            <a:spAutoFit/>
          </a:bodyPr>
          <a:lstStyle/>
          <a:p>
            <a:pPr marL="812800" indent="-723900" algn="r" rtl="1"/>
            <a:r>
              <a:rPr lang="en-US" sz="1600" dirty="0">
                <a:solidFill>
                  <a:schemeClr val="bg1"/>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X </a:t>
            </a:r>
            <a:r>
              <a:rPr lang="en-US" sz="1600" dirty="0" smtClean="0">
                <a:solidFill>
                  <a:schemeClr val="bg1"/>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10</a:t>
            </a:r>
            <a:r>
              <a:rPr lang="en-US" sz="1600" baseline="30000" dirty="0">
                <a:solidFill>
                  <a:schemeClr val="bg1"/>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6</a:t>
            </a:r>
            <a:r>
              <a:rPr lang="en-US" sz="1600" dirty="0" smtClean="0">
                <a:solidFill>
                  <a:schemeClr val="bg1"/>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m</a:t>
            </a:r>
            <a:r>
              <a:rPr lang="en-US" sz="1600" baseline="30000" dirty="0" smtClean="0">
                <a:solidFill>
                  <a:schemeClr val="bg1"/>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3</a:t>
            </a:r>
            <a:r>
              <a:rPr lang="en-US" sz="1600" dirty="0" smtClean="0">
                <a:solidFill>
                  <a:schemeClr val="bg1"/>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s</a:t>
            </a:r>
            <a:r>
              <a:rPr lang="en-US" sz="1600" baseline="30000" dirty="0" smtClean="0">
                <a:solidFill>
                  <a:schemeClr val="bg1"/>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-1</a:t>
            </a:r>
            <a:r>
              <a:rPr lang="en-US" sz="1600" dirty="0" smtClean="0">
                <a:solidFill>
                  <a:schemeClr val="bg1"/>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endParaRPr lang="ar-SA" sz="1600" dirty="0">
              <a:solidFill>
                <a:schemeClr val="bg1"/>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p:txBody>
      </p:sp>
    </p:spTree>
    <p:extLst>
      <p:ext uri="{BB962C8B-B14F-4D97-AF65-F5344CB8AC3E}">
        <p14:creationId xmlns:p14="http://schemas.microsoft.com/office/powerpoint/2010/main" val="23533238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F90A6A5-4BBC-4C8D-9850-BB817983DEE0}" type="slidenum">
              <a:rPr lang="en-US" smtClean="0"/>
              <a:t>17</a:t>
            </a:fld>
            <a:endParaRPr lang="en-US" dirty="0"/>
          </a:p>
        </p:txBody>
      </p:sp>
      <p:sp>
        <p:nvSpPr>
          <p:cNvPr id="3" name="Date Placeholder 2"/>
          <p:cNvSpPr>
            <a:spLocks noGrp="1"/>
          </p:cNvSpPr>
          <p:nvPr>
            <p:ph type="dt" sz="half" idx="10"/>
          </p:nvPr>
        </p:nvSpPr>
        <p:spPr/>
        <p:txBody>
          <a:bodyPr/>
          <a:lstStyle/>
          <a:p>
            <a:fld id="{99B0E98C-74E9-4D2B-850D-CE141F376173}" type="datetime1">
              <a:rPr lang="en-US" smtClean="0"/>
              <a:t>10/23/2016</a:t>
            </a:fld>
            <a:endParaRPr lang="en-US" dirty="0"/>
          </a:p>
        </p:txBody>
      </p:sp>
      <p:sp>
        <p:nvSpPr>
          <p:cNvPr id="4" name="Footer Placeholder 3"/>
          <p:cNvSpPr>
            <a:spLocks noGrp="1"/>
          </p:cNvSpPr>
          <p:nvPr>
            <p:ph type="ftr" sz="quarter" idx="11"/>
          </p:nvPr>
        </p:nvSpPr>
        <p:spPr/>
        <p:txBody>
          <a:bodyPr/>
          <a:lstStyle/>
          <a:p>
            <a:r>
              <a:rPr lang="en-US" dirty="0" smtClean="0"/>
              <a:t>Dr. Saud Alamri</a:t>
            </a:r>
            <a:endParaRPr lang="ar-SA" dirty="0" smtClean="0"/>
          </a:p>
        </p:txBody>
      </p:sp>
      <p:pic>
        <p:nvPicPr>
          <p:cNvPr id="3076" name="Picture 4" descr="Picture of Earth showing if all, liquid fresh, and the water in rivers and lakes were put into sphe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2714" y="32436"/>
            <a:ext cx="7091881" cy="645505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5"/>
          <p:cNvSpPr>
            <a:spLocks noChangeArrowheads="1"/>
          </p:cNvSpPr>
          <p:nvPr/>
        </p:nvSpPr>
        <p:spPr bwMode="auto">
          <a:xfrm>
            <a:off x="447674" y="2992484"/>
            <a:ext cx="8372475" cy="136833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3174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smtClean="0">
                <a:ln>
                  <a:noFill/>
                </a:ln>
                <a:solidFill>
                  <a:srgbClr val="003388"/>
                </a:solidFill>
                <a:effectLst>
                  <a:outerShdw blurRad="38100" dist="38100" dir="2700000" algn="tl">
                    <a:srgbClr val="000000">
                      <a:alpha val="43137"/>
                    </a:srgbClr>
                  </a:outerShdw>
                </a:effectLst>
                <a:latin typeface="+mn-lt"/>
              </a:rPr>
              <a:t>All Earth's water, liquid fresh water, and water in lakes and rivers</a:t>
            </a:r>
          </a:p>
          <a:p>
            <a:pPr lvl="0"/>
            <a:r>
              <a:rPr kumimoji="0" lang="en-US" altLang="en-US" sz="1400" b="0" i="0" u="none" strike="noStrike" cap="none" normalizeH="0" baseline="0" dirty="0" smtClean="0">
                <a:ln>
                  <a:noFill/>
                </a:ln>
                <a:solidFill>
                  <a:srgbClr val="000000"/>
                </a:solidFill>
                <a:effectLst>
                  <a:outerShdw blurRad="38100" dist="38100" dir="2700000" algn="tl">
                    <a:srgbClr val="000000">
                      <a:alpha val="43137"/>
                    </a:srgbClr>
                  </a:outerShdw>
                </a:effectLst>
                <a:latin typeface="+mn-lt"/>
              </a:rPr>
              <a:t>Spheres showing:</a:t>
            </a:r>
            <a:br>
              <a:rPr kumimoji="0" lang="en-US" altLang="en-US" sz="1400" b="0" i="0" u="none" strike="noStrike" cap="none" normalizeH="0" baseline="0" dirty="0" smtClean="0">
                <a:ln>
                  <a:noFill/>
                </a:ln>
                <a:solidFill>
                  <a:srgbClr val="000000"/>
                </a:solidFill>
                <a:effectLst>
                  <a:outerShdw blurRad="38100" dist="38100" dir="2700000" algn="tl">
                    <a:srgbClr val="000000">
                      <a:alpha val="43137"/>
                    </a:srgbClr>
                  </a:outerShdw>
                </a:effectLst>
                <a:latin typeface="+mn-lt"/>
              </a:rPr>
            </a:br>
            <a:r>
              <a:rPr kumimoji="0" lang="en-US" altLang="en-US" sz="1400" b="1" i="0" u="none" strike="noStrike" cap="none" normalizeH="0" baseline="0" dirty="0" smtClean="0">
                <a:ln>
                  <a:noFill/>
                </a:ln>
                <a:solidFill>
                  <a:srgbClr val="227A22"/>
                </a:solidFill>
                <a:effectLst>
                  <a:outerShdw blurRad="38100" dist="38100" dir="2700000" algn="tl">
                    <a:srgbClr val="000000">
                      <a:alpha val="43137"/>
                    </a:srgbClr>
                  </a:outerShdw>
                </a:effectLst>
                <a:latin typeface="+mn-lt"/>
              </a:rPr>
              <a:t>(1)</a:t>
            </a:r>
            <a:r>
              <a:rPr kumimoji="0" lang="en-US" altLang="en-US" sz="1400" b="0" i="0" u="none" strike="noStrike" cap="none" normalizeH="0" baseline="0" dirty="0" smtClean="0">
                <a:ln>
                  <a:noFill/>
                </a:ln>
                <a:solidFill>
                  <a:srgbClr val="000000"/>
                </a:solidFill>
                <a:effectLst>
                  <a:outerShdw blurRad="38100" dist="38100" dir="2700000" algn="tl">
                    <a:srgbClr val="000000">
                      <a:alpha val="43137"/>
                    </a:srgbClr>
                  </a:outerShdw>
                </a:effectLst>
                <a:latin typeface="+mn-lt"/>
              </a:rPr>
              <a:t> All </a:t>
            </a:r>
            <a:r>
              <a:rPr lang="en-US" altLang="en-US" sz="1400" dirty="0">
                <a:solidFill>
                  <a:srgbClr val="000000"/>
                </a:solidFill>
                <a:effectLst>
                  <a:outerShdw blurRad="38100" dist="38100" dir="2700000" algn="tl">
                    <a:srgbClr val="000000">
                      <a:alpha val="43137"/>
                    </a:srgbClr>
                  </a:outerShdw>
                </a:effectLst>
                <a:latin typeface="+mn-lt"/>
              </a:rPr>
              <a:t>water (1,386,000,000 cubic kilometers (km</a:t>
            </a:r>
            <a:r>
              <a:rPr lang="en-US" altLang="en-US" sz="1400" baseline="30000" dirty="0">
                <a:solidFill>
                  <a:srgbClr val="000000"/>
                </a:solidFill>
                <a:effectLst>
                  <a:outerShdw blurRad="38100" dist="38100" dir="2700000" algn="tl">
                    <a:srgbClr val="000000">
                      <a:alpha val="43137"/>
                    </a:srgbClr>
                  </a:outerShdw>
                </a:effectLst>
                <a:latin typeface="+mn-lt"/>
              </a:rPr>
              <a:t>3</a:t>
            </a:r>
            <a:r>
              <a:rPr lang="en-US" altLang="en-US" sz="1400" dirty="0">
                <a:solidFill>
                  <a:srgbClr val="000000"/>
                </a:solidFill>
                <a:effectLst>
                  <a:outerShdw blurRad="38100" dist="38100" dir="2700000" algn="tl">
                    <a:srgbClr val="000000">
                      <a:alpha val="43137"/>
                    </a:srgbClr>
                  </a:outerShdw>
                </a:effectLst>
                <a:latin typeface="+mn-lt"/>
              </a:rPr>
              <a:t>))</a:t>
            </a:r>
            <a:r>
              <a:rPr kumimoji="0" lang="en-US" altLang="en-US" sz="1400" b="0" i="0" u="none" strike="noStrike" cap="none" normalizeH="0" baseline="0" dirty="0" smtClean="0">
                <a:ln>
                  <a:noFill/>
                </a:ln>
                <a:solidFill>
                  <a:srgbClr val="000000"/>
                </a:solidFill>
                <a:effectLst>
                  <a:outerShdw blurRad="38100" dist="38100" dir="2700000" algn="tl">
                    <a:srgbClr val="000000">
                      <a:alpha val="43137"/>
                    </a:srgbClr>
                  </a:outerShdw>
                </a:effectLst>
                <a:latin typeface="+mn-lt"/>
              </a:rPr>
              <a:t/>
            </a:r>
            <a:br>
              <a:rPr kumimoji="0" lang="en-US" altLang="en-US" sz="1400" b="0" i="0" u="none" strike="noStrike" cap="none" normalizeH="0" baseline="0" dirty="0" smtClean="0">
                <a:ln>
                  <a:noFill/>
                </a:ln>
                <a:solidFill>
                  <a:srgbClr val="000000"/>
                </a:solidFill>
                <a:effectLst>
                  <a:outerShdw blurRad="38100" dist="38100" dir="2700000" algn="tl">
                    <a:srgbClr val="000000">
                      <a:alpha val="43137"/>
                    </a:srgbClr>
                  </a:outerShdw>
                </a:effectLst>
                <a:latin typeface="+mn-lt"/>
              </a:rPr>
            </a:br>
            <a:r>
              <a:rPr kumimoji="0" lang="en-US" altLang="en-US" sz="1400" b="1" i="0" u="none" strike="noStrike" cap="none" normalizeH="0" baseline="0" dirty="0" smtClean="0">
                <a:ln>
                  <a:noFill/>
                </a:ln>
                <a:solidFill>
                  <a:srgbClr val="227A22"/>
                </a:solidFill>
                <a:effectLst>
                  <a:outerShdw blurRad="38100" dist="38100" dir="2700000" algn="tl">
                    <a:srgbClr val="000000">
                      <a:alpha val="43137"/>
                    </a:srgbClr>
                  </a:outerShdw>
                </a:effectLst>
                <a:latin typeface="+mn-lt"/>
              </a:rPr>
              <a:t>(2)</a:t>
            </a:r>
            <a:r>
              <a:rPr kumimoji="0" lang="en-US" altLang="en-US" sz="1400" b="0" i="0" u="none" strike="noStrike" cap="none" normalizeH="0" baseline="0" dirty="0" smtClean="0">
                <a:ln>
                  <a:noFill/>
                </a:ln>
                <a:solidFill>
                  <a:srgbClr val="000000"/>
                </a:solidFill>
                <a:effectLst>
                  <a:outerShdw blurRad="38100" dist="38100" dir="2700000" algn="tl">
                    <a:srgbClr val="000000">
                      <a:alpha val="43137"/>
                    </a:srgbClr>
                  </a:outerShdw>
                </a:effectLst>
                <a:latin typeface="+mn-lt"/>
              </a:rPr>
              <a:t> Fresh liquid water in the ground, lakes, swamps, and </a:t>
            </a:r>
            <a:r>
              <a:rPr lang="en-US" altLang="en-US" sz="1400" dirty="0">
                <a:solidFill>
                  <a:srgbClr val="000000"/>
                </a:solidFill>
                <a:effectLst>
                  <a:outerShdw blurRad="38100" dist="38100" dir="2700000" algn="tl">
                    <a:srgbClr val="000000">
                      <a:alpha val="43137"/>
                    </a:srgbClr>
                  </a:outerShdw>
                </a:effectLst>
                <a:latin typeface="+mn-lt"/>
              </a:rPr>
              <a:t>rivers (10,633,450 km</a:t>
            </a:r>
            <a:r>
              <a:rPr lang="en-US" altLang="en-US" sz="1400" baseline="30000" dirty="0">
                <a:solidFill>
                  <a:srgbClr val="000000"/>
                </a:solidFill>
                <a:effectLst>
                  <a:outerShdw blurRad="38100" dist="38100" dir="2700000" algn="tl">
                    <a:srgbClr val="000000">
                      <a:alpha val="43137"/>
                    </a:srgbClr>
                  </a:outerShdw>
                </a:effectLst>
                <a:latin typeface="+mn-lt"/>
              </a:rPr>
              <a:t>3</a:t>
            </a:r>
            <a:r>
              <a:rPr lang="en-US" altLang="en-US" sz="1400" dirty="0">
                <a:solidFill>
                  <a:srgbClr val="000000"/>
                </a:solidFill>
                <a:effectLst>
                  <a:outerShdw blurRad="38100" dist="38100" dir="2700000" algn="tl">
                    <a:srgbClr val="000000">
                      <a:alpha val="43137"/>
                    </a:srgbClr>
                  </a:outerShdw>
                </a:effectLst>
                <a:latin typeface="+mn-lt"/>
              </a:rPr>
              <a:t>), </a:t>
            </a:r>
            <a:r>
              <a:rPr kumimoji="0" lang="en-US" altLang="en-US" sz="1400" b="0" i="0" u="none" strike="noStrike" cap="none" normalizeH="0" baseline="0" dirty="0" smtClean="0">
                <a:ln>
                  <a:noFill/>
                </a:ln>
                <a:solidFill>
                  <a:srgbClr val="000000"/>
                </a:solidFill>
                <a:effectLst>
                  <a:outerShdw blurRad="38100" dist="38100" dir="2700000" algn="tl">
                    <a:srgbClr val="000000">
                      <a:alpha val="43137"/>
                    </a:srgbClr>
                  </a:outerShdw>
                </a:effectLst>
                <a:latin typeface="+mn-lt"/>
              </a:rPr>
              <a:t>and </a:t>
            </a:r>
            <a:br>
              <a:rPr kumimoji="0" lang="en-US" altLang="en-US" sz="1400" b="0" i="0" u="none" strike="noStrike" cap="none" normalizeH="0" baseline="0" dirty="0" smtClean="0">
                <a:ln>
                  <a:noFill/>
                </a:ln>
                <a:solidFill>
                  <a:srgbClr val="000000"/>
                </a:solidFill>
                <a:effectLst>
                  <a:outerShdw blurRad="38100" dist="38100" dir="2700000" algn="tl">
                    <a:srgbClr val="000000">
                      <a:alpha val="43137"/>
                    </a:srgbClr>
                  </a:outerShdw>
                </a:effectLst>
                <a:latin typeface="+mn-lt"/>
              </a:rPr>
            </a:br>
            <a:r>
              <a:rPr kumimoji="0" lang="en-US" altLang="en-US" sz="1400" b="1" i="0" u="none" strike="noStrike" cap="none" normalizeH="0" baseline="0" dirty="0" smtClean="0">
                <a:ln>
                  <a:noFill/>
                </a:ln>
                <a:solidFill>
                  <a:srgbClr val="227A22"/>
                </a:solidFill>
                <a:effectLst>
                  <a:outerShdw blurRad="38100" dist="38100" dir="2700000" algn="tl">
                    <a:srgbClr val="000000">
                      <a:alpha val="43137"/>
                    </a:srgbClr>
                  </a:outerShdw>
                </a:effectLst>
                <a:latin typeface="+mn-lt"/>
              </a:rPr>
              <a:t>(3)</a:t>
            </a:r>
            <a:r>
              <a:rPr kumimoji="0" lang="en-US" altLang="en-US" sz="1400" b="0" i="0" u="none" strike="noStrike" cap="none" normalizeH="0" baseline="0" dirty="0" smtClean="0">
                <a:ln>
                  <a:noFill/>
                </a:ln>
                <a:solidFill>
                  <a:srgbClr val="000000"/>
                </a:solidFill>
                <a:effectLst>
                  <a:outerShdw blurRad="38100" dist="38100" dir="2700000" algn="tl">
                    <a:srgbClr val="000000">
                      <a:alpha val="43137"/>
                    </a:srgbClr>
                  </a:outerShdw>
                </a:effectLst>
                <a:latin typeface="+mn-lt"/>
              </a:rPr>
              <a:t> Fresh-water lakes and </a:t>
            </a:r>
            <a:r>
              <a:rPr lang="en-US" altLang="en-US" sz="1400" dirty="0">
                <a:solidFill>
                  <a:srgbClr val="000000"/>
                </a:solidFill>
                <a:effectLst>
                  <a:outerShdw blurRad="38100" dist="38100" dir="2700000" algn="tl">
                    <a:srgbClr val="000000">
                      <a:alpha val="43137"/>
                    </a:srgbClr>
                  </a:outerShdw>
                </a:effectLst>
                <a:latin typeface="+mn-lt"/>
              </a:rPr>
              <a:t>rivers (93,113 km3).</a:t>
            </a:r>
            <a:r>
              <a:rPr kumimoji="0" lang="en-US" altLang="en-US" sz="1400" b="0" i="0" u="none" strike="noStrike" cap="none" normalizeH="0" baseline="0" dirty="0" smtClean="0">
                <a:ln>
                  <a:noFill/>
                </a:ln>
                <a:solidFill>
                  <a:srgbClr val="000000"/>
                </a:solidFill>
                <a:effectLst>
                  <a:outerShdw blurRad="38100" dist="38100" dir="2700000" algn="tl">
                    <a:srgbClr val="000000">
                      <a:alpha val="43137"/>
                    </a:srgbClr>
                  </a:outerShdw>
                </a:effectLst>
                <a:latin typeface="+mn-lt"/>
              </a:rPr>
              <a:t/>
            </a:r>
            <a:br>
              <a:rPr kumimoji="0" lang="en-US" altLang="en-US" sz="1400" b="0" i="0" u="none" strike="noStrike" cap="none" normalizeH="0" baseline="0" dirty="0" smtClean="0">
                <a:ln>
                  <a:noFill/>
                </a:ln>
                <a:solidFill>
                  <a:srgbClr val="000000"/>
                </a:solidFill>
                <a:effectLst>
                  <a:outerShdw blurRad="38100" dist="38100" dir="2700000" algn="tl">
                    <a:srgbClr val="000000">
                      <a:alpha val="43137"/>
                    </a:srgbClr>
                  </a:outerShdw>
                </a:effectLst>
                <a:latin typeface="+mn-lt"/>
              </a:rPr>
            </a:br>
            <a:r>
              <a:rPr kumimoji="0" lang="en-US" altLang="en-US" sz="900" b="0" i="0" u="none" strike="noStrike" cap="none" normalizeH="0" baseline="0" dirty="0" smtClean="0">
                <a:ln>
                  <a:noFill/>
                </a:ln>
                <a:solidFill>
                  <a:srgbClr val="000000"/>
                </a:solidFill>
                <a:effectLst>
                  <a:outerShdw blurRad="38100" dist="38100" dir="2700000" algn="tl">
                    <a:srgbClr val="000000">
                      <a:alpha val="43137"/>
                    </a:srgbClr>
                  </a:outerShdw>
                </a:effectLst>
                <a:latin typeface="+mn-lt"/>
              </a:rPr>
              <a:t>Credit: </a:t>
            </a:r>
            <a:r>
              <a:rPr kumimoji="0" lang="en-US" altLang="en-US" sz="900" b="0" i="0" u="sng" strike="noStrike" cap="none" normalizeH="0" baseline="0" dirty="0" smtClean="0">
                <a:ln>
                  <a:noFill/>
                </a:ln>
                <a:solidFill>
                  <a:srgbClr val="800080"/>
                </a:solidFill>
                <a:effectLst>
                  <a:outerShdw blurRad="38100" dist="38100" dir="2700000" algn="tl">
                    <a:srgbClr val="000000">
                      <a:alpha val="43137"/>
                    </a:srgbClr>
                  </a:outerShdw>
                </a:effectLst>
                <a:latin typeface="+mn-lt"/>
                <a:hlinkClick r:id="rId3"/>
              </a:rPr>
              <a:t>Howard Perlman</a:t>
            </a:r>
            <a:r>
              <a:rPr kumimoji="0" lang="en-US" altLang="en-US" sz="900" b="0" i="0" u="none" strike="noStrike" cap="none" normalizeH="0" baseline="0" dirty="0" smtClean="0">
                <a:ln>
                  <a:noFill/>
                </a:ln>
                <a:solidFill>
                  <a:srgbClr val="000000"/>
                </a:solidFill>
                <a:effectLst>
                  <a:outerShdw blurRad="38100" dist="38100" dir="2700000" algn="tl">
                    <a:srgbClr val="000000">
                      <a:alpha val="43137"/>
                    </a:srgbClr>
                  </a:outerShdw>
                </a:effectLst>
                <a:latin typeface="+mn-lt"/>
              </a:rPr>
              <a:t>, USGS; globe illustration by </a:t>
            </a:r>
            <a:r>
              <a:rPr kumimoji="0" lang="en-US" altLang="en-US" sz="900" b="0" i="0" u="sng" strike="noStrike" cap="none" normalizeH="0" baseline="0" dirty="0" smtClean="0">
                <a:ln>
                  <a:noFill/>
                </a:ln>
                <a:solidFill>
                  <a:srgbClr val="800080"/>
                </a:solidFill>
                <a:effectLst>
                  <a:outerShdw blurRad="38100" dist="38100" dir="2700000" algn="tl">
                    <a:srgbClr val="000000">
                      <a:alpha val="43137"/>
                    </a:srgbClr>
                  </a:outerShdw>
                </a:effectLst>
                <a:latin typeface="+mn-lt"/>
                <a:hlinkClick r:id="rId4"/>
              </a:rPr>
              <a:t>Jack Cook</a:t>
            </a:r>
            <a:r>
              <a:rPr kumimoji="0" lang="en-US" altLang="en-US" sz="900" b="0" i="0" u="none" strike="noStrike" cap="none" normalizeH="0" baseline="0" dirty="0" smtClean="0">
                <a:ln>
                  <a:noFill/>
                </a:ln>
                <a:solidFill>
                  <a:srgbClr val="000000"/>
                </a:solidFill>
                <a:effectLst>
                  <a:outerShdw blurRad="38100" dist="38100" dir="2700000" algn="tl">
                    <a:srgbClr val="000000">
                      <a:alpha val="43137"/>
                    </a:srgbClr>
                  </a:outerShdw>
                </a:effectLst>
                <a:latin typeface="+mn-lt"/>
              </a:rPr>
              <a:t>, Woods Hole Oceanographic Institution (</a:t>
            </a:r>
            <a:r>
              <a:rPr kumimoji="0" lang="en-US" altLang="en-US" sz="900" b="0" i="0" u="sng" strike="noStrike" cap="none" normalizeH="0" baseline="0" dirty="0" smtClean="0">
                <a:ln>
                  <a:noFill/>
                </a:ln>
                <a:solidFill>
                  <a:srgbClr val="800080"/>
                </a:solidFill>
                <a:effectLst>
                  <a:outerShdw blurRad="38100" dist="38100" dir="2700000" algn="tl">
                    <a:srgbClr val="000000">
                      <a:alpha val="43137"/>
                    </a:srgbClr>
                  </a:outerShdw>
                </a:effectLst>
                <a:latin typeface="+mn-lt"/>
                <a:hlinkClick r:id="rId5"/>
              </a:rPr>
              <a:t>©</a:t>
            </a:r>
            <a:r>
              <a:rPr kumimoji="0" lang="en-US" altLang="en-US" sz="900" b="0" i="0" u="none" strike="noStrike" cap="none" normalizeH="0" baseline="0" dirty="0" smtClean="0">
                <a:ln>
                  <a:noFill/>
                </a:ln>
                <a:solidFill>
                  <a:srgbClr val="000000"/>
                </a:solidFill>
                <a:effectLst>
                  <a:outerShdw blurRad="38100" dist="38100" dir="2700000" algn="tl">
                    <a:srgbClr val="000000">
                      <a:alpha val="43137"/>
                    </a:srgbClr>
                  </a:outerShdw>
                </a:effectLst>
                <a:latin typeface="+mn-lt"/>
              </a:rPr>
              <a:t>); </a:t>
            </a:r>
            <a:r>
              <a:rPr kumimoji="0" lang="en-US" altLang="en-US" sz="900" b="0" i="0" u="sng" strike="noStrike" cap="none" normalizeH="0" baseline="0" dirty="0" smtClean="0">
                <a:ln>
                  <a:noFill/>
                </a:ln>
                <a:solidFill>
                  <a:srgbClr val="800080"/>
                </a:solidFill>
                <a:effectLst>
                  <a:outerShdw blurRad="38100" dist="38100" dir="2700000" algn="tl">
                    <a:srgbClr val="000000">
                      <a:alpha val="43137"/>
                    </a:srgbClr>
                  </a:outerShdw>
                </a:effectLst>
                <a:latin typeface="+mn-lt"/>
                <a:hlinkClick r:id="rId6"/>
              </a:rPr>
              <a:t>Adam Nieman</a:t>
            </a:r>
            <a:r>
              <a:rPr kumimoji="0" lang="en-US" altLang="en-US" sz="900" b="0" i="0" u="none" strike="noStrike" cap="none" normalizeH="0" baseline="0" dirty="0" smtClean="0">
                <a:ln>
                  <a:noFill/>
                </a:ln>
                <a:solidFill>
                  <a:srgbClr val="000000"/>
                </a:solidFill>
                <a:effectLst>
                  <a:outerShdw blurRad="38100" dist="38100" dir="2700000" algn="tl">
                    <a:srgbClr val="000000">
                      <a:alpha val="43137"/>
                    </a:srgbClr>
                  </a:outerShdw>
                </a:effectLst>
                <a:latin typeface="+mn-lt"/>
              </a:rPr>
              <a:t>.</a:t>
            </a:r>
            <a:br>
              <a:rPr kumimoji="0" lang="en-US" altLang="en-US" sz="900" b="0" i="0" u="none" strike="noStrike" cap="none" normalizeH="0" baseline="0" dirty="0" smtClean="0">
                <a:ln>
                  <a:noFill/>
                </a:ln>
                <a:solidFill>
                  <a:srgbClr val="000000"/>
                </a:solidFill>
                <a:effectLst>
                  <a:outerShdw blurRad="38100" dist="38100" dir="2700000" algn="tl">
                    <a:srgbClr val="000000">
                      <a:alpha val="43137"/>
                    </a:srgbClr>
                  </a:outerShdw>
                </a:effectLst>
                <a:latin typeface="+mn-lt"/>
              </a:rPr>
            </a:br>
            <a:r>
              <a:rPr kumimoji="0" lang="en-US" altLang="en-US" sz="900" b="1" i="0" u="none" strike="noStrike" cap="none" normalizeH="0" baseline="0" dirty="0" smtClean="0">
                <a:ln>
                  <a:noFill/>
                </a:ln>
                <a:solidFill>
                  <a:srgbClr val="5555CC"/>
                </a:solidFill>
                <a:effectLst>
                  <a:outerShdw blurRad="38100" dist="38100" dir="2700000" algn="tl">
                    <a:srgbClr val="000000">
                      <a:alpha val="43137"/>
                    </a:srgbClr>
                  </a:outerShdw>
                </a:effectLst>
                <a:latin typeface="+mn-lt"/>
                <a:hlinkClick r:id="rId7"/>
              </a:rPr>
              <a:t>  </a:t>
            </a:r>
            <a:r>
              <a:rPr kumimoji="0" lang="en-US" altLang="en-US" sz="900" b="0" i="0" u="none" strike="noStrike" cap="none" normalizeH="0" baseline="0" dirty="0" smtClean="0">
                <a:ln>
                  <a:noFill/>
                </a:ln>
                <a:solidFill>
                  <a:srgbClr val="000000"/>
                </a:solidFill>
                <a:effectLst>
                  <a:outerShdw blurRad="38100" dist="38100" dir="2700000" algn="tl">
                    <a:srgbClr val="000000">
                      <a:alpha val="43137"/>
                    </a:srgbClr>
                  </a:outerShdw>
                </a:effectLst>
                <a:latin typeface="+mn-lt"/>
              </a:rPr>
              <a:t> </a:t>
            </a:r>
            <a:r>
              <a:rPr kumimoji="0" lang="en-US" altLang="en-US" sz="900" b="1" i="0" u="none" strike="noStrike" cap="none" normalizeH="0" baseline="0" dirty="0" smtClean="0">
                <a:ln>
                  <a:noFill/>
                </a:ln>
                <a:solidFill>
                  <a:srgbClr val="0033AA"/>
                </a:solidFill>
                <a:effectLst>
                  <a:outerShdw blurRad="38100" dist="38100" dir="2700000" algn="tl">
                    <a:srgbClr val="000000">
                      <a:alpha val="43137"/>
                    </a:srgbClr>
                  </a:outerShdw>
                </a:effectLst>
                <a:latin typeface="+mn-lt"/>
                <a:hlinkClick r:id="rId7"/>
              </a:rPr>
              <a:t>View full size</a:t>
            </a:r>
            <a:endParaRPr kumimoji="0" lang="en-US" altLang="en-US" sz="900" b="1" i="0" u="none" strike="noStrike" cap="none" normalizeH="0" baseline="0" dirty="0" smtClean="0">
              <a:ln>
                <a:noFill/>
              </a:ln>
              <a:solidFill>
                <a:srgbClr val="5555CC"/>
              </a:solidFill>
              <a:effectLst>
                <a:outerShdw blurRad="38100" dist="38100" dir="2700000" algn="tl">
                  <a:srgbClr val="000000">
                    <a:alpha val="43137"/>
                  </a:srgbClr>
                </a:outerShdw>
              </a:effectLst>
              <a:latin typeface="+mn-lt"/>
            </a:endParaRPr>
          </a:p>
        </p:txBody>
      </p:sp>
      <p:pic>
        <p:nvPicPr>
          <p:cNvPr id="3078" name="Picture 6" descr="View the picture full size.">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73300" y="313296300"/>
            <a:ext cx="161925" cy="114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9047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F90A6A5-4BBC-4C8D-9850-BB817983DEE0}" type="slidenum">
              <a:rPr lang="en-US" smtClean="0"/>
              <a:t>18</a:t>
            </a:fld>
            <a:endParaRPr lang="en-US" dirty="0"/>
          </a:p>
        </p:txBody>
      </p:sp>
      <p:sp>
        <p:nvSpPr>
          <p:cNvPr id="3" name="Date Placeholder 2"/>
          <p:cNvSpPr>
            <a:spLocks noGrp="1"/>
          </p:cNvSpPr>
          <p:nvPr>
            <p:ph type="dt" sz="half" idx="10"/>
          </p:nvPr>
        </p:nvSpPr>
        <p:spPr/>
        <p:txBody>
          <a:bodyPr/>
          <a:lstStyle/>
          <a:p>
            <a:fld id="{99B0E98C-74E9-4D2B-850D-CE141F376173}" type="datetime1">
              <a:rPr lang="en-US" smtClean="0"/>
              <a:t>10/23/2016</a:t>
            </a:fld>
            <a:endParaRPr lang="en-US" dirty="0"/>
          </a:p>
        </p:txBody>
      </p:sp>
      <p:sp>
        <p:nvSpPr>
          <p:cNvPr id="4" name="Footer Placeholder 3"/>
          <p:cNvSpPr>
            <a:spLocks noGrp="1"/>
          </p:cNvSpPr>
          <p:nvPr>
            <p:ph type="ftr" sz="quarter" idx="11"/>
          </p:nvPr>
        </p:nvSpPr>
        <p:spPr/>
        <p:txBody>
          <a:bodyPr/>
          <a:lstStyle/>
          <a:p>
            <a:r>
              <a:rPr lang="en-US" dirty="0" smtClean="0"/>
              <a:t>Dr. Saud Alamri</a:t>
            </a:r>
            <a:endParaRPr lang="ar-SA" dirty="0" smtClean="0"/>
          </a:p>
        </p:txBody>
      </p:sp>
      <p:pic>
        <p:nvPicPr>
          <p:cNvPr id="3074" name="Picture 2" descr="نتيجة بحث الصور عن ‪water cycle‬‏"/>
          <p:cNvPicPr>
            <a:picLocks noChangeAspect="1" noChangeArrowheads="1"/>
          </p:cNvPicPr>
          <p:nvPr/>
        </p:nvPicPr>
        <p:blipFill rotWithShape="1">
          <a:blip r:embed="rId2">
            <a:extLst>
              <a:ext uri="{28A0092B-C50C-407E-A947-70E740481C1C}">
                <a14:useLocalDpi xmlns:a14="http://schemas.microsoft.com/office/drawing/2010/main" val="0"/>
              </a:ext>
            </a:extLst>
          </a:blip>
          <a:srcRect l="1073" t="2189" r="2026" b="841"/>
          <a:stretch/>
        </p:blipFill>
        <p:spPr bwMode="auto">
          <a:xfrm>
            <a:off x="1021975" y="268941"/>
            <a:ext cx="7288307" cy="59077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44462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F90A6A5-4BBC-4C8D-9850-BB817983DEE0}" type="slidenum">
              <a:rPr lang="en-US" smtClean="0"/>
              <a:t>19</a:t>
            </a:fld>
            <a:endParaRPr lang="en-US" dirty="0"/>
          </a:p>
        </p:txBody>
      </p:sp>
      <p:sp>
        <p:nvSpPr>
          <p:cNvPr id="4" name="Date Placeholder 3"/>
          <p:cNvSpPr>
            <a:spLocks noGrp="1"/>
          </p:cNvSpPr>
          <p:nvPr>
            <p:ph type="dt" sz="half" idx="10"/>
          </p:nvPr>
        </p:nvSpPr>
        <p:spPr/>
        <p:txBody>
          <a:bodyPr/>
          <a:lstStyle/>
          <a:p>
            <a:fld id="{8C5DD839-AD34-41E7-AC33-97B983FCCA23}" type="datetime1">
              <a:rPr lang="en-US" smtClean="0"/>
              <a:t>10/23/2016</a:t>
            </a:fld>
            <a:endParaRPr lang="en-US" dirty="0"/>
          </a:p>
        </p:txBody>
      </p:sp>
      <p:sp>
        <p:nvSpPr>
          <p:cNvPr id="5" name="Footer Placeholder 4"/>
          <p:cNvSpPr>
            <a:spLocks noGrp="1"/>
          </p:cNvSpPr>
          <p:nvPr>
            <p:ph type="ftr" sz="quarter" idx="11"/>
          </p:nvPr>
        </p:nvSpPr>
        <p:spPr/>
        <p:txBody>
          <a:bodyPr/>
          <a:lstStyle/>
          <a:p>
            <a:r>
              <a:rPr lang="en-US" dirty="0" smtClean="0"/>
              <a:t>Dr. Saud Alamri</a:t>
            </a:r>
            <a:endParaRPr lang="ar-SA" dirty="0" smtClean="0"/>
          </a:p>
        </p:txBody>
      </p:sp>
      <p:sp>
        <p:nvSpPr>
          <p:cNvPr id="7" name="Rectangle 2"/>
          <p:cNvSpPr txBox="1">
            <a:spLocks noChangeArrowheads="1"/>
          </p:cNvSpPr>
          <p:nvPr/>
        </p:nvSpPr>
        <p:spPr>
          <a:xfrm>
            <a:off x="395288" y="188913"/>
            <a:ext cx="8229600" cy="561975"/>
          </a:xfrm>
          <a:prstGeom prst="rect">
            <a:avLst/>
          </a:prstGeom>
        </p:spPr>
        <p:txBody>
          <a:bodyPr>
            <a:noAutofit/>
          </a:bodyPr>
          <a:lstStyle>
            <a:lvl1pPr algn="l" defTabSz="914400" rtl="0" eaLnBrk="1" latinLnBrk="0" hangingPunct="1">
              <a:lnSpc>
                <a:spcPct val="90000"/>
              </a:lnSpc>
              <a:spcBef>
                <a:spcPct val="0"/>
              </a:spcBef>
              <a:buNone/>
              <a:defRPr sz="4200" b="1" kern="1200" cap="none" baseline="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algn="ctr" rtl="1">
              <a:lnSpc>
                <a:spcPct val="110000"/>
              </a:lnSpc>
            </a:pPr>
            <a:r>
              <a:rPr lang="ar-SA" altLang="en-US" sz="3600" dirty="0">
                <a:solidFill>
                  <a:srgbClr val="C00000"/>
                </a:solidFill>
                <a:effectLst>
                  <a:outerShdw blurRad="38100" dist="38100" dir="2700000" algn="tl">
                    <a:srgbClr val="000000">
                      <a:alpha val="43137"/>
                    </a:srgbClr>
                  </a:outerShdw>
                </a:effectLst>
                <a:latin typeface="ArialMT"/>
                <a:ea typeface="+mn-ea"/>
              </a:rPr>
              <a:t>دورة </a:t>
            </a:r>
            <a:r>
              <a:rPr lang="ar-SA" altLang="en-US" sz="3600" dirty="0" smtClean="0">
                <a:solidFill>
                  <a:srgbClr val="C00000"/>
                </a:solidFill>
                <a:effectLst>
                  <a:outerShdw blurRad="38100" dist="38100" dir="2700000" algn="tl">
                    <a:srgbClr val="000000">
                      <a:alpha val="43137"/>
                    </a:srgbClr>
                  </a:outerShdw>
                </a:effectLst>
                <a:latin typeface="ArialMT"/>
                <a:ea typeface="+mn-ea"/>
              </a:rPr>
              <a:t>النيتروجين</a:t>
            </a:r>
            <a:r>
              <a:rPr lang="en-US" altLang="en-US" sz="3600" dirty="0" smtClean="0">
                <a:solidFill>
                  <a:srgbClr val="C00000"/>
                </a:solidFill>
                <a:effectLst>
                  <a:outerShdw blurRad="38100" dist="38100" dir="2700000" algn="tl">
                    <a:srgbClr val="000000">
                      <a:alpha val="43137"/>
                    </a:srgbClr>
                  </a:outerShdw>
                </a:effectLst>
                <a:latin typeface="+mn-lt"/>
                <a:ea typeface="+mn-ea"/>
              </a:rPr>
              <a:t>Nitrogen cycle </a:t>
            </a:r>
            <a:endParaRPr lang="en-US" altLang="en-US" sz="3600" dirty="0">
              <a:solidFill>
                <a:srgbClr val="C00000"/>
              </a:solidFill>
              <a:effectLst>
                <a:outerShdw blurRad="38100" dist="38100" dir="2700000" algn="tl">
                  <a:srgbClr val="000000">
                    <a:alpha val="43137"/>
                  </a:srgbClr>
                </a:outerShdw>
              </a:effectLst>
              <a:latin typeface="+mn-lt"/>
              <a:ea typeface="+mn-ea"/>
            </a:endParaRPr>
          </a:p>
        </p:txBody>
      </p:sp>
      <p:sp>
        <p:nvSpPr>
          <p:cNvPr id="8" name="Rectangle 3"/>
          <p:cNvSpPr txBox="1">
            <a:spLocks noChangeArrowheads="1"/>
          </p:cNvSpPr>
          <p:nvPr/>
        </p:nvSpPr>
        <p:spPr>
          <a:xfrm>
            <a:off x="299258" y="836613"/>
            <a:ext cx="8603673" cy="6021387"/>
          </a:xfrm>
          <a:prstGeom prst="rect">
            <a:avLst/>
          </a:prstGeom>
        </p:spPr>
        <p:txBody>
          <a:bodyPr>
            <a:normAutofit/>
          </a:bodyPr>
          <a:lstStyle>
            <a:lvl1pPr marL="182880" indent="-182880" algn="l" defTabSz="914400" rtl="0" eaLnBrk="1" latinLnBrk="0" hangingPunct="1">
              <a:lnSpc>
                <a:spcPct val="90000"/>
              </a:lnSpc>
              <a:spcBef>
                <a:spcPts val="1200"/>
              </a:spcBef>
              <a:buClr>
                <a:schemeClr val="accent1"/>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9pPr>
          </a:lstStyle>
          <a:p>
            <a:pPr marL="0" indent="0" algn="just" rtl="1">
              <a:buNone/>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تحتاج جميع الكائنات الحية إلي عنصر النيتروجين الذي يدخل في تركيب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الأحماض الامينية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,و</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البروتينيات</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و</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المادة الوراثية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مع أن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غاز النيتروجين </a:t>
            </a:r>
            <a:r>
              <a:rPr lang="en-US"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N</a:t>
            </a:r>
            <a:r>
              <a:rPr lang="en-US" altLang="en-US" sz="2800" baseline="-250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2</a:t>
            </a:r>
            <a:r>
              <a:rPr lang="en-US"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يشكل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78%</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من الغلاف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الجوي. </a:t>
            </a:r>
            <a:endPar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indent="0" algn="just" rtl="1">
              <a:buNone/>
            </a:pPr>
            <a:endPar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indent="0" algn="just" rtl="1">
              <a:buNone/>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المنتجات والكائنات الأخرى في النظم البيئية الطبيعية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لا تستطيع استخلاصه مباشرة</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من الغلاف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الجو</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ي</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والاستفادة منه.</a:t>
            </a:r>
          </a:p>
          <a:p>
            <a:pPr marL="0" indent="0" algn="just" rtl="1">
              <a:buNone/>
            </a:pPr>
            <a:endPar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indent="0" algn="just" rtl="1">
              <a:buNone/>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لكن هناك كائنات بوسعها تحويل عنصر النيتروجين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من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الحالة الغازية الخاملة  </a:t>
            </a:r>
            <a:r>
              <a:rPr lang="en-US"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N</a:t>
            </a:r>
            <a:r>
              <a:rPr lang="en-US" altLang="en-US" sz="2800" baseline="-250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2</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إلى </a:t>
            </a:r>
            <a:r>
              <a:rPr lang="ar-SA"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أيونات الأمونيوم </a:t>
            </a:r>
            <a:r>
              <a:rPr lang="en-US"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NH</a:t>
            </a:r>
            <a:r>
              <a:rPr lang="en-US" altLang="en-US" sz="2800" baseline="-250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4</a:t>
            </a:r>
            <a:r>
              <a:rPr lang="en-US" altLang="en-US" sz="2800" baseline="300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a:t>
            </a:r>
            <a:r>
              <a:rPr lang="en-US"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أو </a:t>
            </a:r>
            <a:r>
              <a:rPr lang="ar-SA"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النترات</a:t>
            </a:r>
            <a:r>
              <a:rPr lang="en-US"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en-US"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rPr>
              <a:t>NO</a:t>
            </a:r>
            <a:r>
              <a:rPr lang="en-US" altLang="en-US" sz="2800" baseline="-250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rPr>
              <a:t>3</a:t>
            </a:r>
            <a:r>
              <a:rPr lang="en-US" altLang="en-US" sz="2800" baseline="300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rPr>
              <a:t>-</a:t>
            </a:r>
            <a:r>
              <a:rPr lang="ar-SA"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وتسمى هذه العملية </a:t>
            </a:r>
            <a:r>
              <a:rPr lang="ar-SA" altLang="en-US" sz="2800" dirty="0">
                <a:solidFill>
                  <a:schemeClr val="tx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تثبيت </a:t>
            </a:r>
            <a:r>
              <a:rPr lang="ar-SA" altLang="en-US" sz="2800" dirty="0" smtClean="0">
                <a:solidFill>
                  <a:schemeClr val="tx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النيتروجين </a:t>
            </a:r>
            <a:r>
              <a:rPr lang="en-US" altLang="en-US" sz="2400" dirty="0" smtClean="0">
                <a:solidFill>
                  <a:schemeClr val="tx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NITROGEN </a:t>
            </a:r>
            <a:r>
              <a:rPr lang="en-US" altLang="en-US" sz="2400" dirty="0">
                <a:solidFill>
                  <a:schemeClr val="tx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FIXATION</a:t>
            </a:r>
            <a:r>
              <a:rPr lang="ar-SA" altLang="en-US" sz="2400" dirty="0" smtClean="0">
                <a:solidFill>
                  <a:schemeClr val="tx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ويمكن أن تتم بالطرق التالية :</a:t>
            </a:r>
          </a:p>
        </p:txBody>
      </p:sp>
    </p:spTree>
    <p:extLst>
      <p:ext uri="{BB962C8B-B14F-4D97-AF65-F5344CB8AC3E}">
        <p14:creationId xmlns:p14="http://schemas.microsoft.com/office/powerpoint/2010/main" val="1978360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4" end="4"/>
                                            </p:txEl>
                                          </p:spTgt>
                                        </p:tgtEl>
                                        <p:attrNameLst>
                                          <p:attrName>style.visibility</p:attrName>
                                        </p:attrNameLst>
                                      </p:cBhvr>
                                      <p:to>
                                        <p:strVal val="visible"/>
                                      </p:to>
                                    </p:set>
                                    <p:animEffect transition="in" filter="fade">
                                      <p:cBhvr>
                                        <p:cTn id="22"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7611" y="275983"/>
            <a:ext cx="7772400" cy="4050792"/>
          </a:xfrm>
        </p:spPr>
        <p:txBody>
          <a:bodyPr>
            <a:normAutofit/>
          </a:bodyPr>
          <a:lstStyle/>
          <a:p>
            <a:pPr marL="0" indent="0" algn="ctr">
              <a:buNone/>
            </a:pPr>
            <a:r>
              <a:rPr lang="ar-SA" sz="3600" dirty="0">
                <a:solidFill>
                  <a:srgbClr val="FF0000"/>
                </a:solidFill>
              </a:rPr>
              <a:t>قشرة </a:t>
            </a:r>
            <a:r>
              <a:rPr lang="ar-SA" sz="3600" dirty="0" smtClean="0">
                <a:solidFill>
                  <a:srgbClr val="FF0000"/>
                </a:solidFill>
              </a:rPr>
              <a:t>الأرض، مم تتكون؟</a:t>
            </a:r>
            <a:endParaRPr lang="en-US" sz="3600" dirty="0">
              <a:solidFill>
                <a:srgbClr val="FF0000"/>
              </a:solidFill>
            </a:endParaRPr>
          </a:p>
        </p:txBody>
      </p:sp>
      <p:sp>
        <p:nvSpPr>
          <p:cNvPr id="4" name="Date Placeholder 3"/>
          <p:cNvSpPr>
            <a:spLocks noGrp="1"/>
          </p:cNvSpPr>
          <p:nvPr>
            <p:ph type="dt" sz="half" idx="10"/>
          </p:nvPr>
        </p:nvSpPr>
        <p:spPr/>
        <p:txBody>
          <a:bodyPr/>
          <a:lstStyle/>
          <a:p>
            <a:fld id="{8C5DD839-AD34-41E7-AC33-97B983FCCA23}" type="datetime1">
              <a:rPr lang="en-US" smtClean="0"/>
              <a:t>10/23/2016</a:t>
            </a:fld>
            <a:endParaRPr lang="en-US" dirty="0"/>
          </a:p>
        </p:txBody>
      </p:sp>
      <p:sp>
        <p:nvSpPr>
          <p:cNvPr id="5" name="Footer Placeholder 4"/>
          <p:cNvSpPr>
            <a:spLocks noGrp="1"/>
          </p:cNvSpPr>
          <p:nvPr>
            <p:ph type="ftr" sz="quarter" idx="11"/>
          </p:nvPr>
        </p:nvSpPr>
        <p:spPr/>
        <p:txBody>
          <a:bodyPr/>
          <a:lstStyle/>
          <a:p>
            <a:r>
              <a:rPr lang="en-US" dirty="0" smtClean="0"/>
              <a:t>Dr. Saud Alamri</a:t>
            </a:r>
            <a:endParaRPr lang="ar-SA" dirty="0" smtClean="0"/>
          </a:p>
        </p:txBody>
      </p:sp>
      <p:sp>
        <p:nvSpPr>
          <p:cNvPr id="6" name="Slide Number Placeholder 5"/>
          <p:cNvSpPr>
            <a:spLocks noGrp="1"/>
          </p:cNvSpPr>
          <p:nvPr>
            <p:ph type="sldNum" sz="quarter" idx="12"/>
          </p:nvPr>
        </p:nvSpPr>
        <p:spPr/>
        <p:txBody>
          <a:bodyPr/>
          <a:lstStyle/>
          <a:p>
            <a:fld id="{AF90A6A5-4BBC-4C8D-9850-BB817983DEE0}" type="slidenum">
              <a:rPr lang="en-US" smtClean="0"/>
              <a:t>2</a:t>
            </a:fld>
            <a:endParaRPr lang="en-US" dirty="0"/>
          </a:p>
        </p:txBody>
      </p:sp>
      <p:pic>
        <p:nvPicPr>
          <p:cNvPr id="1028" name="Picture 4" descr="http://sciencenotes.org/wp-content/uploads/2014/05/PeriodicTableMut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1" y="921316"/>
            <a:ext cx="9113182" cy="51261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354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F90A6A5-4BBC-4C8D-9850-BB817983DEE0}" type="slidenum">
              <a:rPr lang="en-US" smtClean="0"/>
              <a:t>20</a:t>
            </a:fld>
            <a:endParaRPr lang="en-US" dirty="0"/>
          </a:p>
        </p:txBody>
      </p:sp>
      <p:sp>
        <p:nvSpPr>
          <p:cNvPr id="4" name="Date Placeholder 3"/>
          <p:cNvSpPr>
            <a:spLocks noGrp="1"/>
          </p:cNvSpPr>
          <p:nvPr>
            <p:ph type="dt" sz="half" idx="10"/>
          </p:nvPr>
        </p:nvSpPr>
        <p:spPr/>
        <p:txBody>
          <a:bodyPr/>
          <a:lstStyle/>
          <a:p>
            <a:fld id="{8C5DD839-AD34-41E7-AC33-97B983FCCA23}" type="datetime1">
              <a:rPr lang="en-US" smtClean="0"/>
              <a:t>10/23/2016</a:t>
            </a:fld>
            <a:endParaRPr lang="en-US" dirty="0"/>
          </a:p>
        </p:txBody>
      </p:sp>
      <p:sp>
        <p:nvSpPr>
          <p:cNvPr id="5" name="Footer Placeholder 4"/>
          <p:cNvSpPr>
            <a:spLocks noGrp="1"/>
          </p:cNvSpPr>
          <p:nvPr>
            <p:ph type="ftr" sz="quarter" idx="11"/>
          </p:nvPr>
        </p:nvSpPr>
        <p:spPr/>
        <p:txBody>
          <a:bodyPr/>
          <a:lstStyle/>
          <a:p>
            <a:r>
              <a:rPr lang="en-US" dirty="0" smtClean="0"/>
              <a:t>Dr. Saud Alamri</a:t>
            </a:r>
            <a:endParaRPr lang="ar-SA" dirty="0" smtClean="0"/>
          </a:p>
        </p:txBody>
      </p:sp>
      <p:sp>
        <p:nvSpPr>
          <p:cNvPr id="7" name="Rectangle 2"/>
          <p:cNvSpPr txBox="1">
            <a:spLocks noChangeArrowheads="1"/>
          </p:cNvSpPr>
          <p:nvPr/>
        </p:nvSpPr>
        <p:spPr>
          <a:xfrm>
            <a:off x="457200" y="274638"/>
            <a:ext cx="7467600" cy="1143000"/>
          </a:xfrm>
          <a:prstGeom prst="rect">
            <a:avLst/>
          </a:prstGeom>
        </p:spPr>
        <p:txBody>
          <a:bodyPr/>
          <a:lstStyle>
            <a:lvl1pPr algn="l" defTabSz="914400" rtl="0" eaLnBrk="1" latinLnBrk="0" hangingPunct="1">
              <a:lnSpc>
                <a:spcPct val="90000"/>
              </a:lnSpc>
              <a:spcBef>
                <a:spcPct val="0"/>
              </a:spcBef>
              <a:buNone/>
              <a:defRPr sz="4200" b="1" kern="1200" cap="none" baseline="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algn="ctr" rtl="1"/>
            <a:r>
              <a:rPr lang="ar-SA" altLang="en-US" sz="3200" dirty="0" smtClean="0">
                <a:solidFill>
                  <a:srgbClr val="0000FF"/>
                </a:solidFill>
                <a:effectLst>
                  <a:outerShdw blurRad="38100" dist="38100" dir="2700000" algn="tl">
                    <a:srgbClr val="000000">
                      <a:alpha val="43137"/>
                    </a:srgbClr>
                  </a:outerShdw>
                </a:effectLst>
              </a:rPr>
              <a:t>أولاً التثبيت الحيوي </a:t>
            </a:r>
            <a:r>
              <a:rPr lang="en-US" altLang="en-US" sz="2800" dirty="0">
                <a:solidFill>
                  <a:srgbClr val="0000FF"/>
                </a:solidFill>
                <a:effectLst>
                  <a:outerShdw blurRad="38100" dist="38100" dir="2700000" algn="tl">
                    <a:srgbClr val="000000">
                      <a:alpha val="43137"/>
                    </a:srgbClr>
                  </a:outerShdw>
                </a:effectLst>
              </a:rPr>
              <a:t>BIOLOGICAL FIXATION</a:t>
            </a:r>
            <a:r>
              <a:rPr lang="ar-SA" altLang="en-US" sz="3200" dirty="0" smtClean="0">
                <a:solidFill>
                  <a:srgbClr val="0000FF"/>
                </a:solidFill>
                <a:effectLst>
                  <a:outerShdw blurRad="38100" dist="38100" dir="2700000" algn="tl">
                    <a:srgbClr val="000000">
                      <a:alpha val="43137"/>
                    </a:srgbClr>
                  </a:outerShdw>
                </a:effectLst>
              </a:rPr>
              <a:t>:</a:t>
            </a:r>
            <a:r>
              <a:rPr lang="ar-SA" altLang="en-US" sz="3200" dirty="0" smtClean="0">
                <a:solidFill>
                  <a:srgbClr val="0000FF"/>
                </a:solidFill>
                <a:effectLst>
                  <a:outerShdw blurRad="38100" dist="38100" dir="2700000" algn="tl">
                    <a:srgbClr val="000000">
                      <a:alpha val="43137"/>
                    </a:srgbClr>
                  </a:outerShdw>
                </a:effectLst>
              </a:rPr>
              <a:t/>
            </a:r>
            <a:br>
              <a:rPr lang="ar-SA" altLang="en-US" sz="3200" dirty="0" smtClean="0">
                <a:solidFill>
                  <a:srgbClr val="0000FF"/>
                </a:solidFill>
                <a:effectLst>
                  <a:outerShdw blurRad="38100" dist="38100" dir="2700000" algn="tl">
                    <a:srgbClr val="000000">
                      <a:alpha val="43137"/>
                    </a:srgbClr>
                  </a:outerShdw>
                </a:effectLst>
              </a:rPr>
            </a:br>
            <a:endParaRPr lang="en-US" altLang="en-US" sz="3200" dirty="0">
              <a:solidFill>
                <a:srgbClr val="0000FF"/>
              </a:solidFill>
              <a:effectLst>
                <a:outerShdw blurRad="38100" dist="38100" dir="2700000" algn="tl">
                  <a:srgbClr val="000000">
                    <a:alpha val="43137"/>
                  </a:srgbClr>
                </a:outerShdw>
              </a:effectLst>
            </a:endParaRPr>
          </a:p>
        </p:txBody>
      </p:sp>
      <p:sp>
        <p:nvSpPr>
          <p:cNvPr id="8" name="Rectangle 3"/>
          <p:cNvSpPr txBox="1">
            <a:spLocks noChangeArrowheads="1"/>
          </p:cNvSpPr>
          <p:nvPr/>
        </p:nvSpPr>
        <p:spPr>
          <a:xfrm>
            <a:off x="282633" y="1121075"/>
            <a:ext cx="8539456" cy="5123843"/>
          </a:xfrm>
          <a:prstGeom prst="rect">
            <a:avLst/>
          </a:prstGeom>
        </p:spPr>
        <p:txBody>
          <a:bodyPr/>
          <a:lstStyle>
            <a:lvl1pPr marL="182880" indent="-182880" algn="l" defTabSz="914400" rtl="0" eaLnBrk="1" latinLnBrk="0" hangingPunct="1">
              <a:lnSpc>
                <a:spcPct val="90000"/>
              </a:lnSpc>
              <a:spcBef>
                <a:spcPts val="1200"/>
              </a:spcBef>
              <a:buClr>
                <a:schemeClr val="accent1"/>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9pPr>
          </a:lstStyle>
          <a:p>
            <a:pPr marL="0" indent="0" algn="just" rtl="1">
              <a:buNone/>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تعيش بكتيريا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تثبيت </a:t>
            </a:r>
            <a:r>
              <a:rPr lang="ar-SA"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النيتروجين(ريزوبيوم </a:t>
            </a:r>
            <a:r>
              <a:rPr lang="en-US" altLang="en-US" sz="24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Rhizobium</a:t>
            </a:r>
            <a:r>
              <a:rPr lang="ar-SA"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في عقيدات على جذور البقوليات كالفول والحمص والعدس .وتستطيع البكتيريا العقدية هذه تحويل غاز النيتروجين الجوي إلى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أيون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الامونيوم </a:t>
            </a:r>
            <a:r>
              <a:rPr lang="en-US"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NH</a:t>
            </a:r>
            <a:r>
              <a:rPr lang="en-US" altLang="en-US" sz="2800" baseline="-250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4</a:t>
            </a:r>
            <a:r>
              <a:rPr lang="en-US" altLang="en-US" sz="2800" baseline="300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a:t>
            </a:r>
            <a:r>
              <a:rPr lang="ar-SA"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ثم تقوم أنواع أخرى بتحويل الامونيوم إلى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أ</a:t>
            </a:r>
            <a:r>
              <a:rPr lang="ar-SA"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يونات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النتريت </a:t>
            </a:r>
            <a:r>
              <a:rPr lang="en-US"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NO</a:t>
            </a:r>
            <a:r>
              <a:rPr lang="en-US" altLang="en-US" sz="2800" baseline="-250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2</a:t>
            </a:r>
            <a:r>
              <a:rPr lang="en-US" altLang="en-US" sz="2800" baseline="300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وذلك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باتحاد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الامونيا مع الأكسجين.</a:t>
            </a:r>
            <a:r>
              <a:rPr lang="en-US"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endPar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indent="0" algn="just" rtl="1">
              <a:buNone/>
            </a:pPr>
            <a:endParaRPr lang="en-US" altLang="en-US" sz="1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indent="0" algn="just" rtl="1">
              <a:buNone/>
            </a:pP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في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النهاية تقوم بكتيريا أخرى بتحويل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النيتريت إلى نترات </a:t>
            </a:r>
            <a:r>
              <a:rPr lang="en-US"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NO</a:t>
            </a:r>
            <a:r>
              <a:rPr lang="en-US" altLang="en-US" sz="2800" baseline="-250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3</a:t>
            </a:r>
            <a:r>
              <a:rPr lang="en-US" altLang="en-US" sz="2800" baseline="300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a:solidFill>
                  <a:schemeClr val="tx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والنترات هي المادة التي تستطيع النباتات الخضراء امتصاصها بجذورها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واستعمالها في بناء مركباتها العضوية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النيتروجينية. يمكن تسمية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العملتين الأخيرتين, اي تحويل الامونيوم إلى نيتريت فنترات</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عملية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النترجة </a:t>
            </a:r>
            <a:endPar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indent="0" algn="r" rtl="1">
              <a:buNone/>
            </a:pPr>
            <a:endParaRPr lang="ar-SA" altLang="en-US" sz="32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indent="0" algn="r" rtl="1">
              <a:buNone/>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نيتروجين جوي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أمونيوم                نتريت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نترات </a:t>
            </a:r>
            <a:endPar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indent="0" algn="r" rtl="1">
              <a:buNone/>
            </a:pPr>
            <a:endParaRPr lang="en-US" altLang="en-US" dirty="0"/>
          </a:p>
        </p:txBody>
      </p:sp>
      <p:sp>
        <p:nvSpPr>
          <p:cNvPr id="9" name="سهم إلى اليسار 2"/>
          <p:cNvSpPr/>
          <p:nvPr/>
        </p:nvSpPr>
        <p:spPr>
          <a:xfrm>
            <a:off x="5879873" y="5702527"/>
            <a:ext cx="969801" cy="381000"/>
          </a:xfrm>
          <a:prstGeom prst="leftArrow">
            <a:avLst/>
          </a:prstGeom>
          <a:solidFill>
            <a:schemeClr val="accent4">
              <a:lumMod val="75000"/>
            </a:schemeClr>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dirty="0" smtClean="0">
                <a:solidFill>
                  <a:srgbClr val="C00000"/>
                </a:solidFill>
              </a:rPr>
              <a:t>    </a:t>
            </a:r>
            <a:endParaRPr lang="en-US" dirty="0">
              <a:solidFill>
                <a:srgbClr val="C00000"/>
              </a:solidFill>
            </a:endParaRPr>
          </a:p>
        </p:txBody>
      </p:sp>
      <p:sp>
        <p:nvSpPr>
          <p:cNvPr id="10" name="مستطيل 3"/>
          <p:cNvSpPr/>
          <p:nvPr/>
        </p:nvSpPr>
        <p:spPr>
          <a:xfrm>
            <a:off x="6032273" y="5454221"/>
            <a:ext cx="705641" cy="461665"/>
          </a:xfrm>
          <a:prstGeom prst="rect">
            <a:avLst/>
          </a:prstGeom>
        </p:spPr>
        <p:txBody>
          <a:bodyPr wrap="none">
            <a:spAutoFit/>
          </a:bodyPr>
          <a:lstStyle/>
          <a:p>
            <a:pPr algn="r" rtl="1"/>
            <a:r>
              <a:rPr lang="ar-SA" altLang="en-US" sz="2400" dirty="0">
                <a:solidFill>
                  <a:srgbClr val="C00000"/>
                </a:solidFill>
              </a:rPr>
              <a:t>تثبيت</a:t>
            </a:r>
            <a:endParaRPr lang="en-US" dirty="0">
              <a:solidFill>
                <a:srgbClr val="C00000"/>
              </a:solidFill>
            </a:endParaRPr>
          </a:p>
        </p:txBody>
      </p:sp>
      <p:sp>
        <p:nvSpPr>
          <p:cNvPr id="11" name="سهم إلى اليسار 6"/>
          <p:cNvSpPr/>
          <p:nvPr/>
        </p:nvSpPr>
        <p:spPr>
          <a:xfrm>
            <a:off x="1722946" y="5668290"/>
            <a:ext cx="969801" cy="381000"/>
          </a:xfrm>
          <a:prstGeom prst="leftArrow">
            <a:avLst/>
          </a:prstGeom>
          <a:solidFill>
            <a:schemeClr val="accent4">
              <a:lumMod val="75000"/>
            </a:schemeClr>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dirty="0" smtClean="0">
                <a:solidFill>
                  <a:srgbClr val="C00000"/>
                </a:solidFill>
              </a:rPr>
              <a:t>    </a:t>
            </a:r>
            <a:endParaRPr lang="en-US" dirty="0">
              <a:solidFill>
                <a:srgbClr val="C00000"/>
              </a:solidFill>
            </a:endParaRPr>
          </a:p>
        </p:txBody>
      </p:sp>
      <p:sp>
        <p:nvSpPr>
          <p:cNvPr id="12" name="سهم إلى اليسار 7"/>
          <p:cNvSpPr/>
          <p:nvPr/>
        </p:nvSpPr>
        <p:spPr>
          <a:xfrm>
            <a:off x="3728253" y="5716614"/>
            <a:ext cx="969801" cy="381000"/>
          </a:xfrm>
          <a:prstGeom prst="leftArrow">
            <a:avLst/>
          </a:prstGeom>
          <a:solidFill>
            <a:schemeClr val="accent4">
              <a:lumMod val="75000"/>
            </a:schemeClr>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dirty="0" smtClean="0">
                <a:solidFill>
                  <a:srgbClr val="C00000"/>
                </a:solidFill>
              </a:rPr>
              <a:t>    </a:t>
            </a:r>
            <a:endParaRPr lang="en-US" dirty="0">
              <a:solidFill>
                <a:srgbClr val="C00000"/>
              </a:solidFill>
            </a:endParaRPr>
          </a:p>
        </p:txBody>
      </p:sp>
      <p:sp>
        <p:nvSpPr>
          <p:cNvPr id="13" name="مستطيل 4"/>
          <p:cNvSpPr/>
          <p:nvPr/>
        </p:nvSpPr>
        <p:spPr>
          <a:xfrm>
            <a:off x="3911765" y="5454222"/>
            <a:ext cx="764953" cy="461665"/>
          </a:xfrm>
          <a:prstGeom prst="rect">
            <a:avLst/>
          </a:prstGeom>
        </p:spPr>
        <p:txBody>
          <a:bodyPr wrap="none">
            <a:spAutoFit/>
          </a:bodyPr>
          <a:lstStyle/>
          <a:p>
            <a:pPr algn="r" rtl="1"/>
            <a:r>
              <a:rPr lang="ar-SA" altLang="en-US" sz="2400" dirty="0">
                <a:solidFill>
                  <a:srgbClr val="C00000"/>
                </a:solidFill>
              </a:rPr>
              <a:t>نترجة</a:t>
            </a:r>
            <a:endParaRPr lang="en-US" dirty="0">
              <a:solidFill>
                <a:srgbClr val="C00000"/>
              </a:solidFill>
            </a:endParaRPr>
          </a:p>
        </p:txBody>
      </p:sp>
      <p:sp>
        <p:nvSpPr>
          <p:cNvPr id="14" name="مستطيل 5"/>
          <p:cNvSpPr/>
          <p:nvPr/>
        </p:nvSpPr>
        <p:spPr>
          <a:xfrm>
            <a:off x="1921698" y="5427532"/>
            <a:ext cx="764953" cy="461665"/>
          </a:xfrm>
          <a:prstGeom prst="rect">
            <a:avLst/>
          </a:prstGeom>
        </p:spPr>
        <p:txBody>
          <a:bodyPr wrap="none">
            <a:spAutoFit/>
          </a:bodyPr>
          <a:lstStyle/>
          <a:p>
            <a:pPr algn="r" rtl="1"/>
            <a:r>
              <a:rPr lang="ar-SA" altLang="en-US" sz="2400" dirty="0">
                <a:solidFill>
                  <a:srgbClr val="C00000"/>
                </a:solidFill>
              </a:rPr>
              <a:t>نترجة</a:t>
            </a:r>
            <a:endParaRPr lang="en-US" dirty="0">
              <a:solidFill>
                <a:srgbClr val="C00000"/>
              </a:solidFill>
            </a:endParaRPr>
          </a:p>
        </p:txBody>
      </p:sp>
    </p:spTree>
    <p:extLst>
      <p:ext uri="{BB962C8B-B14F-4D97-AF65-F5344CB8AC3E}">
        <p14:creationId xmlns:p14="http://schemas.microsoft.com/office/powerpoint/2010/main" val="671459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fade">
                                      <p:cBhvr>
                                        <p:cTn id="12" dur="500"/>
                                        <p:tgtEl>
                                          <p:spTgt spid="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animEffect transition="in" filter="fade">
                                      <p:cBhvr>
                                        <p:cTn id="17" dur="500"/>
                                        <p:tgtEl>
                                          <p:spTgt spid="8">
                                            <p:txEl>
                                              <p:pRg st="4" end="4"/>
                                            </p:txEl>
                                          </p:spTgt>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animBg="1"/>
      <p:bldP spid="13"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F90A6A5-4BBC-4C8D-9850-BB817983DEE0}" type="slidenum">
              <a:rPr lang="en-US" smtClean="0"/>
              <a:t>21</a:t>
            </a:fld>
            <a:endParaRPr lang="en-US" dirty="0"/>
          </a:p>
        </p:txBody>
      </p:sp>
      <p:sp>
        <p:nvSpPr>
          <p:cNvPr id="3" name="Date Placeholder 2"/>
          <p:cNvSpPr>
            <a:spLocks noGrp="1"/>
          </p:cNvSpPr>
          <p:nvPr>
            <p:ph type="dt" sz="half" idx="10"/>
          </p:nvPr>
        </p:nvSpPr>
        <p:spPr/>
        <p:txBody>
          <a:bodyPr/>
          <a:lstStyle/>
          <a:p>
            <a:fld id="{99B0E98C-74E9-4D2B-850D-CE141F376173}" type="datetime1">
              <a:rPr lang="en-US" smtClean="0"/>
              <a:t>10/23/2016</a:t>
            </a:fld>
            <a:endParaRPr lang="en-US" dirty="0"/>
          </a:p>
        </p:txBody>
      </p:sp>
      <p:sp>
        <p:nvSpPr>
          <p:cNvPr id="4" name="Footer Placeholder 3"/>
          <p:cNvSpPr>
            <a:spLocks noGrp="1"/>
          </p:cNvSpPr>
          <p:nvPr>
            <p:ph type="ftr" sz="quarter" idx="11"/>
          </p:nvPr>
        </p:nvSpPr>
        <p:spPr/>
        <p:txBody>
          <a:bodyPr/>
          <a:lstStyle/>
          <a:p>
            <a:r>
              <a:rPr lang="en-US" dirty="0" smtClean="0"/>
              <a:t>Dr. Saud Alamri</a:t>
            </a:r>
            <a:endParaRPr lang="ar-SA" dirty="0" smtClean="0"/>
          </a:p>
        </p:txBody>
      </p:sp>
      <p:sp>
        <p:nvSpPr>
          <p:cNvPr id="5" name="Rectangle 2"/>
          <p:cNvSpPr txBox="1">
            <a:spLocks noChangeArrowheads="1"/>
          </p:cNvSpPr>
          <p:nvPr/>
        </p:nvSpPr>
        <p:spPr>
          <a:xfrm>
            <a:off x="838200" y="274638"/>
            <a:ext cx="7467600" cy="1143000"/>
          </a:xfrm>
          <a:prstGeom prst="rect">
            <a:avLst/>
          </a:prstGeom>
        </p:spPr>
        <p:txBody>
          <a:bodyPr/>
          <a:lstStyle>
            <a:lvl1pPr algn="l" defTabSz="914400" rtl="0" eaLnBrk="1" latinLnBrk="0" hangingPunct="1">
              <a:lnSpc>
                <a:spcPct val="90000"/>
              </a:lnSpc>
              <a:spcBef>
                <a:spcPct val="0"/>
              </a:spcBef>
              <a:buNone/>
              <a:defRPr sz="4200" b="1" kern="1200" cap="none" baseline="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algn="ctr" rtl="1"/>
            <a:r>
              <a:rPr lang="ar-SA" altLang="en-US" sz="3200" dirty="0" smtClean="0">
                <a:solidFill>
                  <a:srgbClr val="0000FF"/>
                </a:solidFill>
                <a:effectLst>
                  <a:outerShdw blurRad="38100" dist="38100" dir="2700000" algn="tl">
                    <a:srgbClr val="000000">
                      <a:alpha val="43137"/>
                    </a:srgbClr>
                  </a:outerShdw>
                </a:effectLst>
              </a:rPr>
              <a:t>ثانياً </a:t>
            </a:r>
            <a:r>
              <a:rPr lang="ar-SA" altLang="en-US" sz="3200" dirty="0" smtClean="0">
                <a:solidFill>
                  <a:srgbClr val="0000FF"/>
                </a:solidFill>
                <a:effectLst>
                  <a:outerShdw blurRad="38100" dist="38100" dir="2700000" algn="tl">
                    <a:srgbClr val="000000">
                      <a:alpha val="43137"/>
                    </a:srgbClr>
                  </a:outerShdw>
                </a:effectLst>
              </a:rPr>
              <a:t>التثبيت الجوى </a:t>
            </a:r>
            <a:r>
              <a:rPr lang="en-US" altLang="en-US" sz="2800" dirty="0" smtClean="0">
                <a:solidFill>
                  <a:srgbClr val="0000FF"/>
                </a:solidFill>
                <a:effectLst>
                  <a:outerShdw blurRad="38100" dist="38100" dir="2700000" algn="tl">
                    <a:srgbClr val="000000">
                      <a:alpha val="43137"/>
                    </a:srgbClr>
                  </a:outerShdw>
                </a:effectLst>
              </a:rPr>
              <a:t>ATMOSPHERIC </a:t>
            </a:r>
            <a:r>
              <a:rPr lang="en-US" altLang="en-US" sz="2800" dirty="0">
                <a:solidFill>
                  <a:srgbClr val="0000FF"/>
                </a:solidFill>
                <a:effectLst>
                  <a:outerShdw blurRad="38100" dist="38100" dir="2700000" algn="tl">
                    <a:srgbClr val="000000">
                      <a:alpha val="43137"/>
                    </a:srgbClr>
                  </a:outerShdw>
                </a:effectLst>
              </a:rPr>
              <a:t>FIXATION</a:t>
            </a:r>
            <a:r>
              <a:rPr lang="ar-SA" altLang="en-US" sz="2800" dirty="0" smtClean="0">
                <a:solidFill>
                  <a:srgbClr val="0000FF"/>
                </a:solidFill>
                <a:effectLst>
                  <a:outerShdw blurRad="38100" dist="38100" dir="2700000" algn="tl">
                    <a:srgbClr val="000000">
                      <a:alpha val="43137"/>
                    </a:srgbClr>
                  </a:outerShdw>
                </a:effectLst>
              </a:rPr>
              <a:t> </a:t>
            </a:r>
            <a:r>
              <a:rPr lang="ar-SA" altLang="en-US" sz="3200" dirty="0" smtClean="0">
                <a:solidFill>
                  <a:srgbClr val="0000FF"/>
                </a:solidFill>
                <a:effectLst>
                  <a:outerShdw blurRad="38100" dist="38100" dir="2700000" algn="tl">
                    <a:srgbClr val="000000">
                      <a:alpha val="43137"/>
                    </a:srgbClr>
                  </a:outerShdw>
                </a:effectLst>
              </a:rPr>
              <a:t>:</a:t>
            </a:r>
            <a:endParaRPr lang="en-US" altLang="en-US" sz="3200" dirty="0">
              <a:solidFill>
                <a:srgbClr val="0000FF"/>
              </a:solidFill>
              <a:effectLst>
                <a:outerShdw blurRad="38100" dist="38100" dir="2700000" algn="tl">
                  <a:srgbClr val="000000">
                    <a:alpha val="43137"/>
                  </a:srgbClr>
                </a:outerShdw>
              </a:effectLst>
            </a:endParaRPr>
          </a:p>
        </p:txBody>
      </p:sp>
      <p:sp>
        <p:nvSpPr>
          <p:cNvPr id="6" name="Rectangle 3"/>
          <p:cNvSpPr txBox="1">
            <a:spLocks noChangeArrowheads="1"/>
          </p:cNvSpPr>
          <p:nvPr/>
        </p:nvSpPr>
        <p:spPr>
          <a:xfrm>
            <a:off x="457200" y="1268413"/>
            <a:ext cx="8229600" cy="5256212"/>
          </a:xfrm>
          <a:prstGeom prst="rect">
            <a:avLst/>
          </a:prstGeom>
        </p:spPr>
        <p:txBody>
          <a:bodyPr>
            <a:normAutofit/>
          </a:bodyPr>
          <a:lstStyle>
            <a:lvl1pPr marL="182880" indent="-182880" algn="l" defTabSz="914400" rtl="0" eaLnBrk="1" latinLnBrk="0" hangingPunct="1">
              <a:lnSpc>
                <a:spcPct val="90000"/>
              </a:lnSpc>
              <a:spcBef>
                <a:spcPts val="1200"/>
              </a:spcBef>
              <a:buClr>
                <a:schemeClr val="accent1"/>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9pPr>
          </a:lstStyle>
          <a:p>
            <a:pPr marL="0" indent="0" algn="just" rtl="1">
              <a:buNone/>
            </a:pPr>
            <a:endParaRPr lang="ar-SA" altLang="en-US" sz="2800" dirty="0" smtClean="0">
              <a:solidFill>
                <a:srgbClr val="0000FF"/>
              </a:solidFill>
            </a:endParaRPr>
          </a:p>
          <a:p>
            <a:pPr marL="0" indent="0" algn="just" rtl="1">
              <a:buNone/>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يمكن للطاقة الكبيرة الكامنة في البرق والصواعق أن تقوم بتحويل غاز النيتروجين من الجو إلى غاز ثاني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أكسيد النيتروجين </a:t>
            </a:r>
            <a:r>
              <a:rPr lang="en-US"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NO</a:t>
            </a:r>
            <a:r>
              <a:rPr lang="en-US" altLang="en-US" sz="2800" baseline="-250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2</a:t>
            </a:r>
            <a:r>
              <a:rPr lang="en-US"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ثم إلى </a:t>
            </a:r>
            <a:r>
              <a:rPr lang="ar-SA"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نترات</a:t>
            </a:r>
            <a:r>
              <a:rPr lang="en-US"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en-US"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rPr>
              <a:t>NO</a:t>
            </a:r>
            <a:r>
              <a:rPr lang="en-US" altLang="en-US" sz="2800" baseline="-250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rPr>
              <a:t>3</a:t>
            </a:r>
            <a:r>
              <a:rPr lang="en-US" altLang="en-US" sz="2800" baseline="300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rPr>
              <a:t>-</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وبذلك يصل النيتروجين إلى سطح الأرض والتربة مع الأمطار في متناول النباتات الاستفادة منه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a:t>
            </a:r>
          </a:p>
          <a:p>
            <a:pPr marL="0" indent="0" algn="just" rtl="1">
              <a:buNone/>
            </a:pP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لكن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كمية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النيتروجين المثبتة بهذه الطريقة قليلة جداً إذا ما قورنت بطريقة التثبيت الحيوي.</a:t>
            </a:r>
          </a:p>
          <a:p>
            <a:pPr marL="0" indent="0" algn="just" rtl="1">
              <a:buNone/>
            </a:pPr>
            <a:endParaRPr lang="en-US" altLang="en-US" sz="2800" dirty="0"/>
          </a:p>
        </p:txBody>
      </p:sp>
    </p:spTree>
    <p:extLst>
      <p:ext uri="{BB962C8B-B14F-4D97-AF65-F5344CB8AC3E}">
        <p14:creationId xmlns:p14="http://schemas.microsoft.com/office/powerpoint/2010/main" val="191295904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F90A6A5-4BBC-4C8D-9850-BB817983DEE0}" type="slidenum">
              <a:rPr lang="en-US" smtClean="0"/>
              <a:t>22</a:t>
            </a:fld>
            <a:endParaRPr lang="en-US" dirty="0"/>
          </a:p>
        </p:txBody>
      </p:sp>
      <p:sp>
        <p:nvSpPr>
          <p:cNvPr id="3" name="Date Placeholder 2"/>
          <p:cNvSpPr>
            <a:spLocks noGrp="1"/>
          </p:cNvSpPr>
          <p:nvPr>
            <p:ph type="dt" sz="half" idx="10"/>
          </p:nvPr>
        </p:nvSpPr>
        <p:spPr/>
        <p:txBody>
          <a:bodyPr/>
          <a:lstStyle/>
          <a:p>
            <a:fld id="{99B0E98C-74E9-4D2B-850D-CE141F376173}" type="datetime1">
              <a:rPr lang="en-US" smtClean="0"/>
              <a:t>10/23/2016</a:t>
            </a:fld>
            <a:endParaRPr lang="en-US" dirty="0"/>
          </a:p>
        </p:txBody>
      </p:sp>
      <p:sp>
        <p:nvSpPr>
          <p:cNvPr id="4" name="Footer Placeholder 3"/>
          <p:cNvSpPr>
            <a:spLocks noGrp="1"/>
          </p:cNvSpPr>
          <p:nvPr>
            <p:ph type="ftr" sz="quarter" idx="11"/>
          </p:nvPr>
        </p:nvSpPr>
        <p:spPr/>
        <p:txBody>
          <a:bodyPr/>
          <a:lstStyle/>
          <a:p>
            <a:r>
              <a:rPr lang="en-US" dirty="0" smtClean="0"/>
              <a:t>Dr. Saud Alamri</a:t>
            </a:r>
            <a:endParaRPr lang="ar-SA" dirty="0" smtClean="0"/>
          </a:p>
        </p:txBody>
      </p:sp>
      <p:sp>
        <p:nvSpPr>
          <p:cNvPr id="5" name="Rectangle 2"/>
          <p:cNvSpPr txBox="1">
            <a:spLocks noChangeArrowheads="1"/>
          </p:cNvSpPr>
          <p:nvPr/>
        </p:nvSpPr>
        <p:spPr>
          <a:xfrm>
            <a:off x="457200" y="274638"/>
            <a:ext cx="7467600" cy="1143000"/>
          </a:xfrm>
          <a:prstGeom prst="rect">
            <a:avLst/>
          </a:prstGeom>
        </p:spPr>
        <p:txBody>
          <a:bodyPr>
            <a:normAutofit fontScale="90000"/>
          </a:bodyPr>
          <a:lstStyle>
            <a:lvl1pPr algn="l" defTabSz="914400" rtl="0" eaLnBrk="1" latinLnBrk="0" hangingPunct="1">
              <a:lnSpc>
                <a:spcPct val="90000"/>
              </a:lnSpc>
              <a:spcBef>
                <a:spcPct val="0"/>
              </a:spcBef>
              <a:buNone/>
              <a:defRPr sz="4200" b="1" kern="1200" cap="none" baseline="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algn="ctr" rtl="1"/>
            <a:r>
              <a:rPr lang="ar-SA" altLang="en-US" sz="3200" dirty="0" smtClean="0">
                <a:solidFill>
                  <a:srgbClr val="0000FF"/>
                </a:solidFill>
                <a:effectLst>
                  <a:outerShdw blurRad="38100" dist="38100" dir="2700000" algn="tl">
                    <a:srgbClr val="000000">
                      <a:alpha val="43137"/>
                    </a:srgbClr>
                  </a:outerShdw>
                </a:effectLst>
              </a:rPr>
              <a:t>ثالثاً </a:t>
            </a:r>
            <a:r>
              <a:rPr lang="ar-SA" altLang="en-US" sz="3200" dirty="0" smtClean="0">
                <a:solidFill>
                  <a:srgbClr val="0000FF"/>
                </a:solidFill>
                <a:effectLst>
                  <a:outerShdw blurRad="38100" dist="38100" dir="2700000" algn="tl">
                    <a:srgbClr val="000000">
                      <a:alpha val="43137"/>
                    </a:srgbClr>
                  </a:outerShdw>
                </a:effectLst>
              </a:rPr>
              <a:t>التثبيت الاصطناعي </a:t>
            </a:r>
            <a:r>
              <a:rPr lang="en-US" altLang="en-US" sz="3100" dirty="0" smtClean="0">
                <a:solidFill>
                  <a:srgbClr val="0000FF"/>
                </a:solidFill>
                <a:effectLst>
                  <a:outerShdw blurRad="38100" dist="38100" dir="2700000" algn="tl">
                    <a:srgbClr val="000000">
                      <a:alpha val="43137"/>
                    </a:srgbClr>
                  </a:outerShdw>
                </a:effectLst>
              </a:rPr>
              <a:t>INDUSTRIAL FIXATION</a:t>
            </a:r>
            <a:r>
              <a:rPr lang="ar-SA" altLang="en-US" sz="3100" dirty="0" smtClean="0">
                <a:solidFill>
                  <a:srgbClr val="0000FF"/>
                </a:solidFill>
                <a:effectLst>
                  <a:outerShdw blurRad="38100" dist="38100" dir="2700000" algn="tl">
                    <a:srgbClr val="000000">
                      <a:alpha val="43137"/>
                    </a:srgbClr>
                  </a:outerShdw>
                </a:effectLst>
              </a:rPr>
              <a:t> </a:t>
            </a:r>
            <a:r>
              <a:rPr lang="ar-SA" altLang="en-US" sz="3200" dirty="0" smtClean="0">
                <a:solidFill>
                  <a:srgbClr val="0000FF"/>
                </a:solidFill>
                <a:effectLst>
                  <a:outerShdw blurRad="38100" dist="38100" dir="2700000" algn="tl">
                    <a:srgbClr val="000000">
                      <a:alpha val="43137"/>
                    </a:srgbClr>
                  </a:outerShdw>
                </a:effectLst>
              </a:rPr>
              <a:t>:</a:t>
            </a:r>
            <a:br>
              <a:rPr lang="ar-SA" altLang="en-US" sz="3200" dirty="0" smtClean="0">
                <a:solidFill>
                  <a:srgbClr val="0000FF"/>
                </a:solidFill>
                <a:effectLst>
                  <a:outerShdw blurRad="38100" dist="38100" dir="2700000" algn="tl">
                    <a:srgbClr val="000000">
                      <a:alpha val="43137"/>
                    </a:srgbClr>
                  </a:outerShdw>
                </a:effectLst>
              </a:rPr>
            </a:br>
            <a:endParaRPr lang="en-US" altLang="en-US" sz="3200" dirty="0">
              <a:solidFill>
                <a:srgbClr val="0000FF"/>
              </a:solidFill>
              <a:effectLst>
                <a:outerShdw blurRad="38100" dist="38100" dir="2700000" algn="tl">
                  <a:srgbClr val="000000">
                    <a:alpha val="43137"/>
                  </a:srgbClr>
                </a:outerShdw>
              </a:effectLst>
            </a:endParaRPr>
          </a:p>
        </p:txBody>
      </p:sp>
      <p:sp>
        <p:nvSpPr>
          <p:cNvPr id="6" name="Rectangle 3"/>
          <p:cNvSpPr txBox="1">
            <a:spLocks noChangeArrowheads="1"/>
          </p:cNvSpPr>
          <p:nvPr/>
        </p:nvSpPr>
        <p:spPr>
          <a:xfrm>
            <a:off x="457200" y="981075"/>
            <a:ext cx="8229600" cy="5543550"/>
          </a:xfrm>
          <a:prstGeom prst="rect">
            <a:avLst/>
          </a:prstGeom>
        </p:spPr>
        <p:txBody>
          <a:bodyPr/>
          <a:lstStyle>
            <a:lvl1pPr marL="182880" indent="-182880" algn="l" defTabSz="914400" rtl="0" eaLnBrk="1" latinLnBrk="0" hangingPunct="1">
              <a:lnSpc>
                <a:spcPct val="90000"/>
              </a:lnSpc>
              <a:spcBef>
                <a:spcPts val="1200"/>
              </a:spcBef>
              <a:buClr>
                <a:schemeClr val="accent1"/>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9pPr>
          </a:lstStyle>
          <a:p>
            <a:pPr marL="0" indent="0" algn="just" rtl="1">
              <a:buNone/>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ويتم هذا النوع من التثبيت في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مصانع الأسمدة الكيميائية</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حيث تنتج صناعياً مركبات الامونيوم أو النترات أو غيرها التي تعتبر المكونات الرئيسية للأسمدة النيتروجينية .</a:t>
            </a:r>
          </a:p>
          <a:p>
            <a:pPr marL="0" indent="0" algn="just" rtl="1">
              <a:buNone/>
            </a:pPr>
            <a:endPar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indent="0" algn="just" rtl="1">
              <a:buNone/>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قد تكون الأسمدة نيتروجينية فقط أو نيتروجينية فوسفاتية أو نيتروجينية فوسفاتية بوتاسية. وهذه الأخيرة تضم عناصر الغذاء الرئيسية الثلاثة. </a:t>
            </a:r>
          </a:p>
          <a:p>
            <a:pPr marL="0" indent="0" algn="just" rtl="1">
              <a:buNone/>
            </a:pPr>
            <a:endPar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indent="0" algn="just" rtl="1">
              <a:buNone/>
            </a:pPr>
            <a:endPar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indent="0" algn="just" rtl="1">
              <a:buNone/>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تستعمل كميات كبيرة من الأسمدة خاصة في الزراعة في مثل هذه الحالة فان جزء من السماد النيتروجينى (على شكل نترات مثلا) يخرج مع مياه الري الزائدة ليصل إلى </a:t>
            </a:r>
            <a:r>
              <a:rPr lang="ar-SA"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المياه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السطحية أو الجوفية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فيلوثها . </a:t>
            </a:r>
          </a:p>
          <a:p>
            <a:pPr marL="0" indent="0" algn="just" rtl="1">
              <a:buNone/>
            </a:pPr>
            <a:endParaRPr lang="en-US" altLang="en-US" dirty="0"/>
          </a:p>
        </p:txBody>
      </p:sp>
    </p:spTree>
    <p:extLst>
      <p:ext uri="{BB962C8B-B14F-4D97-AF65-F5344CB8AC3E}">
        <p14:creationId xmlns:p14="http://schemas.microsoft.com/office/powerpoint/2010/main" val="904359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animEffect transition="in" filter="fade">
                                      <p:cBhvr>
                                        <p:cTn id="17"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F90A6A5-4BBC-4C8D-9850-BB817983DEE0}" type="slidenum">
              <a:rPr lang="en-US" smtClean="0"/>
              <a:t>23</a:t>
            </a:fld>
            <a:endParaRPr lang="en-US" dirty="0"/>
          </a:p>
        </p:txBody>
      </p:sp>
      <p:sp>
        <p:nvSpPr>
          <p:cNvPr id="4" name="Date Placeholder 3"/>
          <p:cNvSpPr>
            <a:spLocks noGrp="1"/>
          </p:cNvSpPr>
          <p:nvPr>
            <p:ph type="dt" sz="half" idx="10"/>
          </p:nvPr>
        </p:nvSpPr>
        <p:spPr/>
        <p:txBody>
          <a:bodyPr/>
          <a:lstStyle/>
          <a:p>
            <a:fld id="{8C5DD839-AD34-41E7-AC33-97B983FCCA23}" type="datetime1">
              <a:rPr lang="en-US" smtClean="0"/>
              <a:t>10/23/2016</a:t>
            </a:fld>
            <a:endParaRPr lang="en-US" dirty="0"/>
          </a:p>
        </p:txBody>
      </p:sp>
      <p:sp>
        <p:nvSpPr>
          <p:cNvPr id="5" name="Footer Placeholder 4"/>
          <p:cNvSpPr>
            <a:spLocks noGrp="1"/>
          </p:cNvSpPr>
          <p:nvPr>
            <p:ph type="ftr" sz="quarter" idx="11"/>
          </p:nvPr>
        </p:nvSpPr>
        <p:spPr/>
        <p:txBody>
          <a:bodyPr/>
          <a:lstStyle/>
          <a:p>
            <a:r>
              <a:rPr lang="en-US" dirty="0" smtClean="0"/>
              <a:t>Dr. Saud Alamri</a:t>
            </a:r>
            <a:endParaRPr lang="ar-SA" dirty="0" smtClean="0"/>
          </a:p>
        </p:txBody>
      </p:sp>
      <p:sp>
        <p:nvSpPr>
          <p:cNvPr id="7" name="Rectangle 2"/>
          <p:cNvSpPr txBox="1">
            <a:spLocks noChangeArrowheads="1"/>
          </p:cNvSpPr>
          <p:nvPr/>
        </p:nvSpPr>
        <p:spPr>
          <a:xfrm>
            <a:off x="282633" y="213621"/>
            <a:ext cx="8614271" cy="5605289"/>
          </a:xfrm>
          <a:prstGeom prst="rect">
            <a:avLst/>
          </a:prstGeom>
        </p:spPr>
        <p:txBody>
          <a:bodyPr/>
          <a:lstStyle>
            <a:lvl1pPr marL="182880" indent="-182880" algn="l" defTabSz="914400" rtl="0" eaLnBrk="1" latinLnBrk="0" hangingPunct="1">
              <a:lnSpc>
                <a:spcPct val="90000"/>
              </a:lnSpc>
              <a:spcBef>
                <a:spcPts val="1200"/>
              </a:spcBef>
              <a:buClr>
                <a:schemeClr val="accent1"/>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9pPr>
          </a:lstStyle>
          <a:p>
            <a:pPr marL="0" indent="0" algn="just" rtl="1">
              <a:buNone/>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تبعا لخطوات الاسترشادية لمنظمة الصحة العالمية فان النترات في مياه الشرب أن لا تزيد عن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45مليغرام / لتر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وقد تصل النترات إلي مصادر المياه من المياه العادمة أيضا.</a:t>
            </a:r>
          </a:p>
          <a:p>
            <a:pPr marL="0" indent="0" algn="just" rtl="1">
              <a:buNone/>
            </a:pPr>
            <a:endPar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indent="0" algn="just" rtl="1">
              <a:buNone/>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يعد قياس تركيز النترات في المياه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أحد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الطرق المستعملة في التعرف على تلوث المياه .</a:t>
            </a:r>
          </a:p>
          <a:p>
            <a:pPr marL="0" indent="0" algn="just" rtl="1">
              <a:buNone/>
            </a:pPr>
            <a:endPar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indent="0" algn="just" rtl="1">
              <a:buNone/>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بالإضافة إلى صناعة الأسمدة طريقة أخرى من طريق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التثبيت الصناعي القسري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أي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غير المرغوب فيها وهي انه بفعل درجات الحرارة العالية التي تنتج في آلات الاحتراق الداخلي التي تستعمل الوقود الاحفوري يتحد الأكسجين مع النيتروجين لتكوين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اكاسيد النيتروجين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التي تصعد إلى الجو وتنزل علي شكل أمطار حمضية على الرغم من تحويل النيتروجين إلى نترات يمكن أن يستفيد منها النبات لان الأثر البيئي التخريبي للمطر الحمضي أضعاف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هذه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الفائدة المتواضعة .</a:t>
            </a:r>
          </a:p>
        </p:txBody>
      </p:sp>
    </p:spTree>
    <p:extLst>
      <p:ext uri="{BB962C8B-B14F-4D97-AF65-F5344CB8AC3E}">
        <p14:creationId xmlns:p14="http://schemas.microsoft.com/office/powerpoint/2010/main" val="3937886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animEffect transition="in" filter="fade">
                                      <p:cBhvr>
                                        <p:cTn id="1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F90A6A5-4BBC-4C8D-9850-BB817983DEE0}" type="slidenum">
              <a:rPr lang="en-US" smtClean="0"/>
              <a:t>24</a:t>
            </a:fld>
            <a:endParaRPr lang="en-US" dirty="0"/>
          </a:p>
        </p:txBody>
      </p:sp>
      <p:sp>
        <p:nvSpPr>
          <p:cNvPr id="4" name="Date Placeholder 3"/>
          <p:cNvSpPr>
            <a:spLocks noGrp="1"/>
          </p:cNvSpPr>
          <p:nvPr>
            <p:ph type="dt" sz="half" idx="10"/>
          </p:nvPr>
        </p:nvSpPr>
        <p:spPr/>
        <p:txBody>
          <a:bodyPr/>
          <a:lstStyle/>
          <a:p>
            <a:fld id="{8C5DD839-AD34-41E7-AC33-97B983FCCA23}" type="datetime1">
              <a:rPr lang="en-US" smtClean="0"/>
              <a:t>10/23/2016</a:t>
            </a:fld>
            <a:endParaRPr lang="en-US" dirty="0"/>
          </a:p>
        </p:txBody>
      </p:sp>
      <p:sp>
        <p:nvSpPr>
          <p:cNvPr id="5" name="Footer Placeholder 4"/>
          <p:cNvSpPr>
            <a:spLocks noGrp="1"/>
          </p:cNvSpPr>
          <p:nvPr>
            <p:ph type="ftr" sz="quarter" idx="11"/>
          </p:nvPr>
        </p:nvSpPr>
        <p:spPr/>
        <p:txBody>
          <a:bodyPr/>
          <a:lstStyle/>
          <a:p>
            <a:r>
              <a:rPr lang="en-US" dirty="0" smtClean="0"/>
              <a:t>Dr. Saud Alamri</a:t>
            </a:r>
            <a:endParaRPr lang="ar-SA" dirty="0" smtClean="0"/>
          </a:p>
        </p:txBody>
      </p:sp>
      <p:sp>
        <p:nvSpPr>
          <p:cNvPr id="7" name="Rectangle 2"/>
          <p:cNvSpPr txBox="1">
            <a:spLocks noChangeArrowheads="1"/>
          </p:cNvSpPr>
          <p:nvPr/>
        </p:nvSpPr>
        <p:spPr>
          <a:xfrm>
            <a:off x="527858" y="1500876"/>
            <a:ext cx="7930342" cy="3628078"/>
          </a:xfrm>
          <a:prstGeom prst="rect">
            <a:avLst/>
          </a:prstGeom>
        </p:spPr>
        <p:txBody>
          <a:bodyPr/>
          <a:lstStyle>
            <a:lvl1pPr marL="182880" indent="-182880" algn="l" defTabSz="914400" rtl="0" eaLnBrk="1" latinLnBrk="0" hangingPunct="1">
              <a:lnSpc>
                <a:spcPct val="90000"/>
              </a:lnSpc>
              <a:spcBef>
                <a:spcPts val="1200"/>
              </a:spcBef>
              <a:buClr>
                <a:schemeClr val="accent1"/>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buClr>
              <a:buSzPct val="85000"/>
              <a:buFont typeface="Wingdings" pitchFamily="2" charset="2"/>
              <a:buChar char="§"/>
              <a:defRPr sz="1600" kern="1200">
                <a:solidFill>
                  <a:schemeClr val="tx1"/>
                </a:solidFill>
                <a:latin typeface="+mn-lt"/>
                <a:ea typeface="+mn-ea"/>
                <a:cs typeface="+mn-cs"/>
              </a:defRPr>
            </a:lvl9pPr>
          </a:lstStyle>
          <a:p>
            <a:pPr marL="0" indent="0" algn="justLow" rtl="1">
              <a:buNone/>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ويمكن إغلاق دورة النيتروجين, بإعادة غاز النيتروجين إلى الغلاف الجوى خلال عملية يطلق عليها </a:t>
            </a:r>
            <a:r>
              <a:rPr lang="ar-SA"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الزنترة</a:t>
            </a:r>
            <a:r>
              <a:rPr lang="en-US" altLang="en-US" sz="2400" dirty="0" err="1">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Denitrifcation</a:t>
            </a:r>
            <a:r>
              <a:rPr lang="en-US"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وتقوم بها أنواع من البكتيريا تعيش في التربة أو مباشرة في مياه البحيرات والبحار والمحيطات. حيث تقوم باختزال (تحويل) النترات أو النتريت الموجود في التربة أو في المياه إلي النيتروجين الجزيئي (أو غاز النيتروجين) </a:t>
            </a:r>
            <a:r>
              <a:rPr lang="en-US"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N</a:t>
            </a:r>
            <a:r>
              <a:rPr lang="en-US" altLang="en-US" sz="2800" baseline="-250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2</a:t>
            </a:r>
            <a:r>
              <a:rPr lang="en-US"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الذي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يتصاعد إلي الغلاف الجوى .</a:t>
            </a:r>
          </a:p>
          <a:p>
            <a:pPr algn="justLow" rtl="1"/>
            <a:endParaRPr lang="ar-SA" altLang="en-US" sz="2800" dirty="0" smtClean="0">
              <a:solidFill>
                <a:schemeClr val="accent2">
                  <a:lumMod val="50000"/>
                </a:schemeClr>
              </a:solidFill>
              <a:effectLst>
                <a:outerShdw blurRad="38100" dist="38100" dir="2700000" algn="tl">
                  <a:srgbClr val="000000">
                    <a:alpha val="43137"/>
                  </a:srgbClr>
                </a:outerShdw>
              </a:effectLst>
            </a:endParaRPr>
          </a:p>
          <a:p>
            <a:pPr algn="justLow" rtl="1"/>
            <a:endParaRPr lang="ar-SA" altLang="en-US" sz="2400" dirty="0" smtClean="0">
              <a:solidFill>
                <a:schemeClr val="accent2">
                  <a:lumMod val="50000"/>
                </a:schemeClr>
              </a:solidFill>
              <a:effectLst>
                <a:outerShdw blurRad="38100" dist="38100" dir="2700000" algn="tl">
                  <a:srgbClr val="000000">
                    <a:alpha val="43137"/>
                  </a:srgbClr>
                </a:outerShdw>
              </a:effectLst>
            </a:endParaRPr>
          </a:p>
          <a:p>
            <a:pPr algn="justLow" rtl="1"/>
            <a:endParaRPr lang="ar-SA" altLang="en-US" sz="2400" dirty="0" smtClean="0">
              <a:solidFill>
                <a:schemeClr val="accent2">
                  <a:lumMod val="50000"/>
                </a:schemeClr>
              </a:solidFill>
              <a:effectLst>
                <a:outerShdw blurRad="38100" dist="38100" dir="2700000" algn="tl">
                  <a:srgbClr val="000000">
                    <a:alpha val="43137"/>
                  </a:srgbClr>
                </a:outerShdw>
              </a:effectLst>
            </a:endParaRPr>
          </a:p>
          <a:p>
            <a:pPr algn="justLow" rtl="1"/>
            <a:endParaRPr lang="ar-SA" altLang="en-US" sz="2400" dirty="0" smtClean="0">
              <a:solidFill>
                <a:schemeClr val="accent2">
                  <a:lumMod val="50000"/>
                </a:schemeClr>
              </a:solidFill>
              <a:effectLst>
                <a:outerShdw blurRad="38100" dist="38100" dir="2700000" algn="tl">
                  <a:srgbClr val="000000">
                    <a:alpha val="43137"/>
                  </a:srgbClr>
                </a:outerShdw>
              </a:effectLst>
            </a:endParaRPr>
          </a:p>
          <a:p>
            <a:pPr algn="justLow" rtl="1"/>
            <a:endParaRPr lang="ar-SA" altLang="en-US" sz="2400" dirty="0" smtClean="0">
              <a:solidFill>
                <a:schemeClr val="accent2">
                  <a:lumMod val="50000"/>
                </a:schemeClr>
              </a:solidFill>
              <a:effectLst>
                <a:outerShdw blurRad="38100" dist="38100" dir="2700000" algn="tl">
                  <a:srgbClr val="000000">
                    <a:alpha val="43137"/>
                  </a:srgbClr>
                </a:outerShdw>
              </a:effectLst>
            </a:endParaRPr>
          </a:p>
          <a:p>
            <a:pPr algn="justLow" rtl="1"/>
            <a:endParaRPr lang="ar-SA" altLang="en-US" sz="2400" dirty="0" smtClean="0">
              <a:solidFill>
                <a:schemeClr val="accent2">
                  <a:lumMod val="50000"/>
                </a:schemeClr>
              </a:solidFill>
              <a:effectLst>
                <a:outerShdw blurRad="38100" dist="38100" dir="2700000" algn="tl">
                  <a:srgbClr val="000000">
                    <a:alpha val="43137"/>
                  </a:srgbClr>
                </a:outerShdw>
              </a:effectLst>
            </a:endParaRPr>
          </a:p>
          <a:p>
            <a:pPr algn="justLow" rtl="1"/>
            <a:endParaRPr lang="ar-SA" altLang="en-US" sz="2400" dirty="0" smtClean="0">
              <a:solidFill>
                <a:schemeClr val="accent2">
                  <a:lumMod val="50000"/>
                </a:schemeClr>
              </a:solidFill>
              <a:effectLst>
                <a:outerShdw blurRad="38100" dist="38100" dir="2700000" algn="tl">
                  <a:srgbClr val="000000">
                    <a:alpha val="43137"/>
                  </a:srgbClr>
                </a:outerShdw>
              </a:effectLst>
            </a:endParaRPr>
          </a:p>
          <a:p>
            <a:pPr algn="justLow" rtl="1"/>
            <a:endParaRPr lang="ar-SA" altLang="en-US" sz="2400" dirty="0" smtClean="0">
              <a:solidFill>
                <a:schemeClr val="accent2">
                  <a:lumMod val="50000"/>
                </a:schemeClr>
              </a:solidFill>
              <a:effectLst>
                <a:outerShdw blurRad="38100" dist="38100" dir="2700000" algn="tl">
                  <a:srgbClr val="000000">
                    <a:alpha val="43137"/>
                  </a:srgbClr>
                </a:outerShdw>
              </a:effectLst>
            </a:endParaRPr>
          </a:p>
          <a:p>
            <a:pPr algn="justLow" rtl="1"/>
            <a:endParaRPr lang="ar-SA" altLang="en-US" sz="2400" dirty="0" smtClean="0">
              <a:solidFill>
                <a:schemeClr val="accent2">
                  <a:lumMod val="50000"/>
                </a:schemeClr>
              </a:solidFill>
              <a:effectLst>
                <a:outerShdw blurRad="38100" dist="38100" dir="2700000" algn="tl">
                  <a:srgbClr val="000000">
                    <a:alpha val="43137"/>
                  </a:srgbClr>
                </a:outerShdw>
              </a:effectLst>
            </a:endParaRPr>
          </a:p>
          <a:p>
            <a:pPr algn="justLow" rtl="1"/>
            <a:endParaRPr lang="ar-SA" altLang="en-US" sz="2400" dirty="0" smtClean="0">
              <a:solidFill>
                <a:schemeClr val="accent2">
                  <a:lumMod val="50000"/>
                </a:schemeClr>
              </a:solidFill>
              <a:effectLst>
                <a:outerShdw blurRad="38100" dist="38100" dir="2700000" algn="tl">
                  <a:srgbClr val="000000">
                    <a:alpha val="43137"/>
                  </a:srgbClr>
                </a:outerShdw>
              </a:effectLst>
            </a:endParaRPr>
          </a:p>
          <a:p>
            <a:pPr algn="justLow" rtl="1"/>
            <a:endParaRPr lang="ar-SA" altLang="en-US" sz="2400" dirty="0" smtClean="0">
              <a:solidFill>
                <a:schemeClr val="accent2">
                  <a:lumMod val="50000"/>
                </a:schemeClr>
              </a:solidFill>
              <a:effectLst>
                <a:outerShdw blurRad="38100" dist="38100" dir="2700000" algn="tl">
                  <a:srgbClr val="000000">
                    <a:alpha val="43137"/>
                  </a:srgbClr>
                </a:outerShdw>
              </a:effectLst>
            </a:endParaRPr>
          </a:p>
          <a:p>
            <a:pPr algn="justLow" rtl="1"/>
            <a:endParaRPr lang="ar-SA" altLang="en-US" sz="2400" dirty="0" smtClean="0">
              <a:solidFill>
                <a:schemeClr val="accent2">
                  <a:lumMod val="50000"/>
                </a:schemeClr>
              </a:solidFill>
              <a:effectLst>
                <a:outerShdw blurRad="38100" dist="38100" dir="2700000" algn="tl">
                  <a:srgbClr val="000000">
                    <a:alpha val="43137"/>
                  </a:srgbClr>
                </a:outerShdw>
              </a:effectLst>
            </a:endParaRPr>
          </a:p>
          <a:p>
            <a:pPr algn="justLow" rtl="1"/>
            <a:endParaRPr lang="ar-SA" altLang="en-US" sz="2400" dirty="0">
              <a:solidFill>
                <a:schemeClr val="accent2">
                  <a:lumMod val="5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110114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ox(in)">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F90A6A5-4BBC-4C8D-9850-BB817983DEE0}" type="slidenum">
              <a:rPr lang="en-US" smtClean="0"/>
              <a:t>25</a:t>
            </a:fld>
            <a:endParaRPr lang="en-US" dirty="0"/>
          </a:p>
        </p:txBody>
      </p:sp>
      <p:sp>
        <p:nvSpPr>
          <p:cNvPr id="3" name="Date Placeholder 2"/>
          <p:cNvSpPr>
            <a:spLocks noGrp="1"/>
          </p:cNvSpPr>
          <p:nvPr>
            <p:ph type="dt" sz="half" idx="10"/>
          </p:nvPr>
        </p:nvSpPr>
        <p:spPr/>
        <p:txBody>
          <a:bodyPr/>
          <a:lstStyle/>
          <a:p>
            <a:fld id="{99B0E98C-74E9-4D2B-850D-CE141F376173}" type="datetime1">
              <a:rPr lang="en-US" smtClean="0"/>
              <a:t>10/23/2016</a:t>
            </a:fld>
            <a:endParaRPr lang="en-US" dirty="0"/>
          </a:p>
        </p:txBody>
      </p:sp>
      <p:sp>
        <p:nvSpPr>
          <p:cNvPr id="4" name="Footer Placeholder 3"/>
          <p:cNvSpPr>
            <a:spLocks noGrp="1"/>
          </p:cNvSpPr>
          <p:nvPr>
            <p:ph type="ftr" sz="quarter" idx="11"/>
          </p:nvPr>
        </p:nvSpPr>
        <p:spPr/>
        <p:txBody>
          <a:bodyPr/>
          <a:lstStyle/>
          <a:p>
            <a:r>
              <a:rPr lang="en-US" dirty="0" smtClean="0"/>
              <a:t>Dr. Saud Alamri</a:t>
            </a:r>
            <a:endParaRPr lang="ar-SA" dirty="0" smtClean="0"/>
          </a:p>
        </p:txBody>
      </p:sp>
      <p:pic>
        <p:nvPicPr>
          <p:cNvPr id="5" name="Picture 2" descr="http://cnx.org/content/m44889/latest/Figure_46_03_06.png"/>
          <p:cNvPicPr>
            <a:picLocks noChangeAspect="1" noChangeArrowheads="1"/>
          </p:cNvPicPr>
          <p:nvPr/>
        </p:nvPicPr>
        <p:blipFill rotWithShape="1">
          <a:blip r:embed="rId2">
            <a:extLst>
              <a:ext uri="{28A0092B-C50C-407E-A947-70E740481C1C}">
                <a14:useLocalDpi xmlns:a14="http://schemas.microsoft.com/office/drawing/2010/main" val="0"/>
              </a:ext>
            </a:extLst>
          </a:blip>
          <a:srcRect l="2235" t="2781" r="2126" b="2768"/>
          <a:stretch/>
        </p:blipFill>
        <p:spPr bwMode="auto">
          <a:xfrm>
            <a:off x="142238" y="126059"/>
            <a:ext cx="8766019" cy="6031665"/>
          </a:xfrm>
          <a:prstGeom prst="rect">
            <a:avLst/>
          </a:prstGeom>
          <a:noFill/>
          <a:extLst>
            <a:ext uri="{909E8E84-426E-40DD-AFC4-6F175D3DCCD1}">
              <a14:hiddenFill xmlns:a14="http://schemas.microsoft.com/office/drawing/2010/main">
                <a:solidFill>
                  <a:srgbClr val="FFFFFF"/>
                </a:solidFill>
              </a14:hiddenFill>
            </a:ext>
          </a:extLst>
        </p:spPr>
      </p:pic>
      <p:sp>
        <p:nvSpPr>
          <p:cNvPr id="6" name="Oval 5"/>
          <p:cNvSpPr/>
          <p:nvPr/>
        </p:nvSpPr>
        <p:spPr>
          <a:xfrm>
            <a:off x="3831970" y="5478868"/>
            <a:ext cx="1629491" cy="67885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p:cNvSpPr/>
          <p:nvPr/>
        </p:nvSpPr>
        <p:spPr>
          <a:xfrm>
            <a:off x="0" y="3532434"/>
            <a:ext cx="1413164" cy="63224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p:cNvSpPr/>
          <p:nvPr/>
        </p:nvSpPr>
        <p:spPr>
          <a:xfrm>
            <a:off x="7465680" y="3486633"/>
            <a:ext cx="1500103" cy="89563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28029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F90A6A5-4BBC-4C8D-9850-BB817983DEE0}" type="slidenum">
              <a:rPr lang="en-US" smtClean="0"/>
              <a:t>26</a:t>
            </a:fld>
            <a:endParaRPr lang="en-US" dirty="0"/>
          </a:p>
        </p:txBody>
      </p:sp>
      <p:sp>
        <p:nvSpPr>
          <p:cNvPr id="3" name="Date Placeholder 2"/>
          <p:cNvSpPr>
            <a:spLocks noGrp="1"/>
          </p:cNvSpPr>
          <p:nvPr>
            <p:ph type="dt" sz="half" idx="10"/>
          </p:nvPr>
        </p:nvSpPr>
        <p:spPr/>
        <p:txBody>
          <a:bodyPr/>
          <a:lstStyle/>
          <a:p>
            <a:fld id="{99B0E98C-74E9-4D2B-850D-CE141F376173}" type="datetime1">
              <a:rPr lang="en-US" smtClean="0"/>
              <a:t>10/23/2016</a:t>
            </a:fld>
            <a:endParaRPr lang="en-US" dirty="0"/>
          </a:p>
        </p:txBody>
      </p:sp>
      <p:sp>
        <p:nvSpPr>
          <p:cNvPr id="4" name="Footer Placeholder 3"/>
          <p:cNvSpPr>
            <a:spLocks noGrp="1"/>
          </p:cNvSpPr>
          <p:nvPr>
            <p:ph type="ftr" sz="quarter" idx="11"/>
          </p:nvPr>
        </p:nvSpPr>
        <p:spPr/>
        <p:txBody>
          <a:bodyPr/>
          <a:lstStyle/>
          <a:p>
            <a:r>
              <a:rPr lang="en-US" dirty="0" smtClean="0"/>
              <a:t>Dr. Saud Alamri</a:t>
            </a:r>
            <a:endParaRPr lang="ar-SA" dirty="0" smtClean="0"/>
          </a:p>
        </p:txBody>
      </p:sp>
      <p:pic>
        <p:nvPicPr>
          <p:cNvPr id="4098" name="Picture 2" descr="نتيجة بحث الصور عن ‪NITROGEN CYCLE‬‏"/>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638156" y="204133"/>
            <a:ext cx="6000750" cy="6000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915955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F90A6A5-4BBC-4C8D-9850-BB817983DEE0}" type="slidenum">
              <a:rPr lang="en-US" smtClean="0"/>
              <a:t>27</a:t>
            </a:fld>
            <a:endParaRPr lang="en-US" dirty="0"/>
          </a:p>
        </p:txBody>
      </p:sp>
      <p:sp>
        <p:nvSpPr>
          <p:cNvPr id="3" name="Date Placeholder 2"/>
          <p:cNvSpPr>
            <a:spLocks noGrp="1"/>
          </p:cNvSpPr>
          <p:nvPr>
            <p:ph type="dt" sz="half" idx="10"/>
          </p:nvPr>
        </p:nvSpPr>
        <p:spPr/>
        <p:txBody>
          <a:bodyPr/>
          <a:lstStyle/>
          <a:p>
            <a:fld id="{99B0E98C-74E9-4D2B-850D-CE141F376173}" type="datetime1">
              <a:rPr lang="en-US" smtClean="0"/>
              <a:t>10/23/2016</a:t>
            </a:fld>
            <a:endParaRPr lang="en-US" dirty="0"/>
          </a:p>
        </p:txBody>
      </p:sp>
      <p:sp>
        <p:nvSpPr>
          <p:cNvPr id="4" name="Footer Placeholder 3"/>
          <p:cNvSpPr>
            <a:spLocks noGrp="1"/>
          </p:cNvSpPr>
          <p:nvPr>
            <p:ph type="ftr" sz="quarter" idx="11"/>
          </p:nvPr>
        </p:nvSpPr>
        <p:spPr/>
        <p:txBody>
          <a:bodyPr/>
          <a:lstStyle/>
          <a:p>
            <a:r>
              <a:rPr lang="en-US" dirty="0" smtClean="0"/>
              <a:t>Dr. Saud Alamri</a:t>
            </a:r>
            <a:endParaRPr lang="ar-SA" dirty="0" smtClean="0"/>
          </a:p>
        </p:txBody>
      </p:sp>
      <p:sp>
        <p:nvSpPr>
          <p:cNvPr id="5" name="Rectangle 4"/>
          <p:cNvSpPr>
            <a:spLocks noGrp="1" noChangeArrowheads="1"/>
          </p:cNvSpPr>
          <p:nvPr/>
        </p:nvSpPr>
        <p:spPr bwMode="auto">
          <a:xfrm>
            <a:off x="685800" y="195898"/>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anose="02020603050405020304" pitchFamily="18" charset="0"/>
              </a:defRPr>
            </a:lvl2pPr>
            <a:lvl3pPr algn="ctr" rtl="0" fontAlgn="base">
              <a:spcBef>
                <a:spcPct val="0"/>
              </a:spcBef>
              <a:spcAft>
                <a:spcPct val="0"/>
              </a:spcAft>
              <a:defRPr sz="4400">
                <a:solidFill>
                  <a:schemeClr val="tx2"/>
                </a:solidFill>
                <a:latin typeface="Times New Roman" panose="02020603050405020304" pitchFamily="18" charset="0"/>
              </a:defRPr>
            </a:lvl3pPr>
            <a:lvl4pPr algn="ctr" rtl="0" fontAlgn="base">
              <a:spcBef>
                <a:spcPct val="0"/>
              </a:spcBef>
              <a:spcAft>
                <a:spcPct val="0"/>
              </a:spcAft>
              <a:defRPr sz="4400">
                <a:solidFill>
                  <a:schemeClr val="tx2"/>
                </a:solidFill>
                <a:latin typeface="Times New Roman" panose="02020603050405020304" pitchFamily="18" charset="0"/>
              </a:defRPr>
            </a:lvl4pPr>
            <a:lvl5pPr algn="ctr" rtl="0" fontAlgn="base">
              <a:spcBef>
                <a:spcPct val="0"/>
              </a:spcBef>
              <a:spcAft>
                <a:spcPct val="0"/>
              </a:spcAft>
              <a:defRPr sz="4400">
                <a:solidFill>
                  <a:schemeClr val="tx2"/>
                </a:solidFill>
                <a:latin typeface="Times New Roman" panose="02020603050405020304" pitchFamily="18" charset="0"/>
              </a:defRPr>
            </a:lvl5pPr>
            <a:lvl6pPr marL="457200" algn="ctr" rtl="0" fontAlgn="base">
              <a:spcBef>
                <a:spcPct val="0"/>
              </a:spcBef>
              <a:spcAft>
                <a:spcPct val="0"/>
              </a:spcAft>
              <a:defRPr sz="4400">
                <a:solidFill>
                  <a:schemeClr val="tx2"/>
                </a:solidFill>
                <a:latin typeface="Times New Roman" panose="02020603050405020304" pitchFamily="18" charset="0"/>
              </a:defRPr>
            </a:lvl6pPr>
            <a:lvl7pPr marL="914400" algn="ctr" rtl="0" fontAlgn="base">
              <a:spcBef>
                <a:spcPct val="0"/>
              </a:spcBef>
              <a:spcAft>
                <a:spcPct val="0"/>
              </a:spcAft>
              <a:defRPr sz="4400">
                <a:solidFill>
                  <a:schemeClr val="tx2"/>
                </a:solidFill>
                <a:latin typeface="Times New Roman" panose="02020603050405020304" pitchFamily="18" charset="0"/>
              </a:defRPr>
            </a:lvl7pPr>
            <a:lvl8pPr marL="1371600" algn="ctr" rtl="0" fontAlgn="base">
              <a:spcBef>
                <a:spcPct val="0"/>
              </a:spcBef>
              <a:spcAft>
                <a:spcPct val="0"/>
              </a:spcAft>
              <a:defRPr sz="4400">
                <a:solidFill>
                  <a:schemeClr val="tx2"/>
                </a:solidFill>
                <a:latin typeface="Times New Roman" panose="02020603050405020304" pitchFamily="18" charset="0"/>
              </a:defRPr>
            </a:lvl8pPr>
            <a:lvl9pPr marL="1828800" algn="ctr" rtl="0" fontAlgn="base">
              <a:spcBef>
                <a:spcPct val="0"/>
              </a:spcBef>
              <a:spcAft>
                <a:spcPct val="0"/>
              </a:spcAft>
              <a:defRPr sz="4400">
                <a:solidFill>
                  <a:schemeClr val="tx2"/>
                </a:solidFill>
                <a:latin typeface="Times New Roman" panose="02020603050405020304" pitchFamily="18" charset="0"/>
              </a:defRPr>
            </a:lvl9pPr>
          </a:lstStyle>
          <a:p>
            <a:r>
              <a:rPr lang="en-US" altLang="en-US" dirty="0">
                <a:effectLst>
                  <a:outerShdw blurRad="38100" dist="38100" dir="2700000" algn="tl">
                    <a:srgbClr val="000000">
                      <a:alpha val="43137"/>
                    </a:srgbClr>
                  </a:outerShdw>
                </a:effectLst>
                <a:latin typeface="+mn-lt"/>
              </a:rPr>
              <a:t>Global Nitrogen Reservoirs</a:t>
            </a:r>
          </a:p>
        </p:txBody>
      </p:sp>
      <p:pic>
        <p:nvPicPr>
          <p:cNvPr id="6" name="table"/>
          <p:cNvPicPr>
            <a:picLocks noChangeAspect="1"/>
          </p:cNvPicPr>
          <p:nvPr/>
        </p:nvPicPr>
        <p:blipFill>
          <a:blip r:embed="rId2"/>
          <a:stretch>
            <a:fillRect/>
          </a:stretch>
        </p:blipFill>
        <p:spPr>
          <a:xfrm>
            <a:off x="609600" y="1186498"/>
            <a:ext cx="7772400" cy="4827905"/>
          </a:xfrm>
          <a:prstGeom prst="rect">
            <a:avLst/>
          </a:prstGeom>
        </p:spPr>
      </p:pic>
    </p:spTree>
    <p:extLst>
      <p:ext uri="{BB962C8B-B14F-4D97-AF65-F5344CB8AC3E}">
        <p14:creationId xmlns:p14="http://schemas.microsoft.com/office/powerpoint/2010/main" val="182299624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F90A6A5-4BBC-4C8D-9850-BB817983DEE0}" type="slidenum">
              <a:rPr lang="en-US" smtClean="0"/>
              <a:t>28</a:t>
            </a:fld>
            <a:endParaRPr lang="en-US" dirty="0"/>
          </a:p>
        </p:txBody>
      </p:sp>
      <p:sp>
        <p:nvSpPr>
          <p:cNvPr id="3" name="Date Placeholder 2"/>
          <p:cNvSpPr>
            <a:spLocks noGrp="1"/>
          </p:cNvSpPr>
          <p:nvPr>
            <p:ph type="dt" sz="half" idx="10"/>
          </p:nvPr>
        </p:nvSpPr>
        <p:spPr/>
        <p:txBody>
          <a:bodyPr/>
          <a:lstStyle/>
          <a:p>
            <a:fld id="{99B0E98C-74E9-4D2B-850D-CE141F376173}" type="datetime1">
              <a:rPr lang="en-US" smtClean="0"/>
              <a:t>10/23/2016</a:t>
            </a:fld>
            <a:endParaRPr lang="en-US" dirty="0"/>
          </a:p>
        </p:txBody>
      </p:sp>
      <p:sp>
        <p:nvSpPr>
          <p:cNvPr id="4" name="Footer Placeholder 3"/>
          <p:cNvSpPr>
            <a:spLocks noGrp="1"/>
          </p:cNvSpPr>
          <p:nvPr>
            <p:ph type="ftr" sz="quarter" idx="11"/>
          </p:nvPr>
        </p:nvSpPr>
        <p:spPr/>
        <p:txBody>
          <a:bodyPr/>
          <a:lstStyle/>
          <a:p>
            <a:r>
              <a:rPr lang="en-US" dirty="0" smtClean="0"/>
              <a:t>Dr. Saud Alamri</a:t>
            </a:r>
            <a:endParaRPr lang="ar-SA" dirty="0" smtClean="0"/>
          </a:p>
        </p:txBody>
      </p:sp>
      <p:sp>
        <p:nvSpPr>
          <p:cNvPr id="5" name="Rectangle 2"/>
          <p:cNvSpPr txBox="1">
            <a:spLocks noChangeArrowheads="1"/>
          </p:cNvSpPr>
          <p:nvPr/>
        </p:nvSpPr>
        <p:spPr>
          <a:xfrm>
            <a:off x="420988" y="120732"/>
            <a:ext cx="8229600" cy="922337"/>
          </a:xfrm>
          <a:prstGeom prst="rect">
            <a:avLst/>
          </a:prstGeom>
        </p:spPr>
        <p:txBody>
          <a:bodyPr vert="horz" anchor="b">
            <a:normAutofit/>
          </a:bodyPr>
          <a:lstStyle>
            <a:lvl1pPr algn="l" rtl="1" eaLnBrk="1" latinLnBrk="0" hangingPunct="1">
              <a:spcBef>
                <a:spcPct val="0"/>
              </a:spcBef>
              <a:buNone/>
              <a:defRPr kumimoji="0" sz="3000" b="0" kern="1200" cap="small" baseline="0">
                <a:solidFill>
                  <a:schemeClr val="tx2"/>
                </a:solidFill>
                <a:latin typeface="+mj-lt"/>
                <a:ea typeface="+mj-ea"/>
                <a:cs typeface="+mj-cs"/>
              </a:defRPr>
            </a:lvl1pPr>
          </a:lstStyle>
          <a:p>
            <a:pPr marR="0" lvl="0" indent="0" algn="ctr" fontAlgn="auto">
              <a:lnSpc>
                <a:spcPct val="110000"/>
              </a:lnSpc>
              <a:spcAft>
                <a:spcPts val="0"/>
              </a:spcAft>
              <a:buClrTx/>
              <a:buSzTx/>
              <a:tabLst/>
              <a:defRPr/>
            </a:pPr>
            <a:r>
              <a:rPr lang="ar-SA" altLang="en-US" sz="3600" b="1" cap="none" dirty="0">
                <a:solidFill>
                  <a:srgbClr val="C00000"/>
                </a:solidFill>
                <a:effectLst>
                  <a:outerShdw blurRad="38100" dist="38100" dir="2700000" algn="tl">
                    <a:srgbClr val="000000">
                      <a:alpha val="43137"/>
                    </a:srgbClr>
                  </a:outerShdw>
                </a:effectLst>
                <a:latin typeface="ArialMT"/>
                <a:ea typeface="+mn-ea"/>
              </a:rPr>
              <a:t>دورة </a:t>
            </a:r>
            <a:r>
              <a:rPr lang="ar-SA" altLang="en-US" sz="3600" b="1" cap="none" dirty="0" smtClean="0">
                <a:solidFill>
                  <a:srgbClr val="C00000"/>
                </a:solidFill>
                <a:effectLst>
                  <a:outerShdw blurRad="38100" dist="38100" dir="2700000" algn="tl">
                    <a:srgbClr val="000000">
                      <a:alpha val="43137"/>
                    </a:srgbClr>
                  </a:outerShdw>
                </a:effectLst>
                <a:latin typeface="ArialMT"/>
                <a:ea typeface="+mn-ea"/>
              </a:rPr>
              <a:t>الفوسفور</a:t>
            </a:r>
            <a:r>
              <a:rPr lang="en-US" altLang="en-US" sz="3600" b="1" cap="none" dirty="0" smtClean="0">
                <a:solidFill>
                  <a:srgbClr val="C00000"/>
                </a:solidFill>
                <a:effectLst>
                  <a:outerShdw blurRad="38100" dist="38100" dir="2700000" algn="tl">
                    <a:srgbClr val="000000">
                      <a:alpha val="43137"/>
                    </a:srgbClr>
                  </a:outerShdw>
                </a:effectLst>
                <a:latin typeface="+mn-lt"/>
                <a:ea typeface="+mn-ea"/>
              </a:rPr>
              <a:t>Phosphorus cycle </a:t>
            </a:r>
            <a:endParaRPr lang="en-US" altLang="en-US" sz="3600" b="1" cap="none" dirty="0">
              <a:solidFill>
                <a:srgbClr val="C00000"/>
              </a:solidFill>
              <a:effectLst>
                <a:outerShdw blurRad="38100" dist="38100" dir="2700000" algn="tl">
                  <a:srgbClr val="000000">
                    <a:alpha val="43137"/>
                  </a:srgbClr>
                </a:outerShdw>
              </a:effectLst>
              <a:latin typeface="+mn-lt"/>
              <a:ea typeface="+mn-ea"/>
            </a:endParaRPr>
          </a:p>
        </p:txBody>
      </p:sp>
      <p:sp>
        <p:nvSpPr>
          <p:cNvPr id="6" name="Rectangle 3"/>
          <p:cNvSpPr txBox="1">
            <a:spLocks noChangeArrowheads="1"/>
          </p:cNvSpPr>
          <p:nvPr/>
        </p:nvSpPr>
        <p:spPr>
          <a:xfrm>
            <a:off x="143176" y="971632"/>
            <a:ext cx="8964612" cy="5975350"/>
          </a:xfrm>
          <a:prstGeom prst="rect">
            <a:avLst/>
          </a:prstGeom>
        </p:spPr>
        <p:txBody>
          <a:bodyPr vert="horz">
            <a:normAutofit/>
          </a:bodyPr>
          <a:lstStyle>
            <a:lvl1pPr marL="274320" indent="-274320" algn="r" rtl="1"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r" rtl="1"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r" rtl="1"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r" rtl="1"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r" rtl="1"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r" rtl="1"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r" rtl="1"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r" rtl="1"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r" rtl="1"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marL="0" marR="0" lvl="0" indent="0" algn="justLow" fontAlgn="auto">
              <a:lnSpc>
                <a:spcPct val="90000"/>
              </a:lnSpc>
              <a:spcBef>
                <a:spcPts val="1200"/>
              </a:spcBef>
              <a:spcAft>
                <a:spcPts val="0"/>
              </a:spcAft>
              <a:buSzPct val="85000"/>
              <a:buNone/>
              <a:tabLst/>
              <a:defRPr/>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تختلف دورة الفوسفور في الطبيعة عن دورات الماء والكربون والأكسجين والنيتروجين في كون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الغلاف الجوى ليس </a:t>
            </a:r>
            <a:r>
              <a:rPr lang="ar-SA"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أحد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خزاناتها</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a:t>
            </a:r>
          </a:p>
          <a:p>
            <a:pPr marL="0" marR="0" lvl="0" indent="0" algn="justLow" fontAlgn="auto">
              <a:lnSpc>
                <a:spcPct val="90000"/>
              </a:lnSpc>
              <a:spcBef>
                <a:spcPts val="1200"/>
              </a:spcBef>
              <a:spcAft>
                <a:spcPts val="0"/>
              </a:spcAft>
              <a:buSzPct val="85000"/>
              <a:buNone/>
              <a:tabLst/>
              <a:defRPr/>
            </a:pPr>
            <a:endPar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marR="0" lvl="0" indent="0" algn="justLow" fontAlgn="auto">
              <a:lnSpc>
                <a:spcPct val="90000"/>
              </a:lnSpc>
              <a:spcBef>
                <a:spcPts val="1200"/>
              </a:spcBef>
              <a:spcAft>
                <a:spcPts val="0"/>
              </a:spcAft>
              <a:buSzPct val="85000"/>
              <a:buNone/>
              <a:tabLst/>
              <a:defRPr/>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يوجد الفوسفور في القشرة الأرضية كعنصر على شكل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فوسفات</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حيث تتحد أربع ذرات من الأوكسجين مع ذرة منه مشكلة </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أيون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الفوسفات الذي يتحد بدوره مع ايون موجب كأيون الكالسيوم مكونا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معدن الابتيت (فوسفات الكالسيوم)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والموجود في كثير من صخور القشرة الأرضية النارية منها والرسوبية.</a:t>
            </a:r>
          </a:p>
          <a:p>
            <a:pPr marL="0" marR="0" lvl="0" indent="0" algn="justLow" fontAlgn="auto">
              <a:lnSpc>
                <a:spcPct val="90000"/>
              </a:lnSpc>
              <a:spcBef>
                <a:spcPts val="1200"/>
              </a:spcBef>
              <a:spcAft>
                <a:spcPts val="0"/>
              </a:spcAft>
              <a:buSzPct val="85000"/>
              <a:buNone/>
              <a:tabLst/>
              <a:defRPr/>
            </a:pPr>
            <a:endPar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marR="0" lvl="0" indent="0" algn="justLow" fontAlgn="auto">
              <a:lnSpc>
                <a:spcPct val="90000"/>
              </a:lnSpc>
              <a:spcBef>
                <a:spcPts val="1200"/>
              </a:spcBef>
              <a:spcAft>
                <a:spcPts val="0"/>
              </a:spcAft>
              <a:buSzPct val="85000"/>
              <a:buNone/>
              <a:tabLst/>
              <a:defRPr/>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عندما تتجوى الصخور الحاوية على الفوسفات ينتقل ايون الفوسفات إلي الماء ومن ثم إلى النباتات(المنتجات)عبر التربة .وبعد ذلك إلى الكائنات الحية (المستهلكات) حيث يصبح مكونا رئيسيا من مكونات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أغشية الخلايا,</a:t>
            </a:r>
            <a:r>
              <a:rPr lang="en-US"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RNA </a:t>
            </a:r>
            <a:r>
              <a:rPr lang="en-US"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DNA , ATP</a:t>
            </a:r>
            <a:r>
              <a:rPr lang="ar-SA" alt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a:t>
            </a:r>
            <a:endParaRPr lang="en-US"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p:txBody>
      </p:sp>
    </p:spTree>
    <p:extLst>
      <p:ext uri="{BB962C8B-B14F-4D97-AF65-F5344CB8AC3E}">
        <p14:creationId xmlns:p14="http://schemas.microsoft.com/office/powerpoint/2010/main" val="1558912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ox(in)">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ox(in)">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box(in)">
                                      <p:cBhvr>
                                        <p:cTn id="2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F90A6A5-4BBC-4C8D-9850-BB817983DEE0}" type="slidenum">
              <a:rPr lang="en-US" smtClean="0"/>
              <a:t>29</a:t>
            </a:fld>
            <a:endParaRPr lang="en-US" dirty="0"/>
          </a:p>
        </p:txBody>
      </p:sp>
      <p:sp>
        <p:nvSpPr>
          <p:cNvPr id="3" name="Date Placeholder 2"/>
          <p:cNvSpPr>
            <a:spLocks noGrp="1"/>
          </p:cNvSpPr>
          <p:nvPr>
            <p:ph type="dt" sz="half" idx="10"/>
          </p:nvPr>
        </p:nvSpPr>
        <p:spPr/>
        <p:txBody>
          <a:bodyPr/>
          <a:lstStyle/>
          <a:p>
            <a:fld id="{99B0E98C-74E9-4D2B-850D-CE141F376173}" type="datetime1">
              <a:rPr lang="en-US" smtClean="0"/>
              <a:t>10/23/2016</a:t>
            </a:fld>
            <a:endParaRPr lang="en-US" dirty="0"/>
          </a:p>
        </p:txBody>
      </p:sp>
      <p:sp>
        <p:nvSpPr>
          <p:cNvPr id="4" name="Footer Placeholder 3"/>
          <p:cNvSpPr>
            <a:spLocks noGrp="1"/>
          </p:cNvSpPr>
          <p:nvPr>
            <p:ph type="ftr" sz="quarter" idx="11"/>
          </p:nvPr>
        </p:nvSpPr>
        <p:spPr/>
        <p:txBody>
          <a:bodyPr/>
          <a:lstStyle/>
          <a:p>
            <a:r>
              <a:rPr lang="en-US" dirty="0" smtClean="0"/>
              <a:t>Dr. Saud Alamri</a:t>
            </a:r>
            <a:endParaRPr lang="ar-SA" dirty="0" smtClean="0"/>
          </a:p>
        </p:txBody>
      </p:sp>
      <p:pic>
        <p:nvPicPr>
          <p:cNvPr id="5124" name="Picture 4" descr="نتيجة بحث الصور عن ‪Phosphorus cyc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7716" y="759825"/>
            <a:ext cx="7419718" cy="55647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28320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C5DD839-AD34-41E7-AC33-97B983FCCA23}" type="datetime1">
              <a:rPr lang="en-US" smtClean="0"/>
              <a:t>10/23/2016</a:t>
            </a:fld>
            <a:endParaRPr lang="en-US" dirty="0"/>
          </a:p>
        </p:txBody>
      </p:sp>
      <p:sp>
        <p:nvSpPr>
          <p:cNvPr id="5" name="Footer Placeholder 4"/>
          <p:cNvSpPr>
            <a:spLocks noGrp="1"/>
          </p:cNvSpPr>
          <p:nvPr>
            <p:ph type="ftr" sz="quarter" idx="11"/>
          </p:nvPr>
        </p:nvSpPr>
        <p:spPr/>
        <p:txBody>
          <a:bodyPr/>
          <a:lstStyle/>
          <a:p>
            <a:r>
              <a:rPr lang="en-US" dirty="0" smtClean="0"/>
              <a:t>Dr. Saud Alamri</a:t>
            </a:r>
            <a:endParaRPr lang="ar-SA" dirty="0" smtClean="0"/>
          </a:p>
        </p:txBody>
      </p:sp>
      <p:sp>
        <p:nvSpPr>
          <p:cNvPr id="6" name="Slide Number Placeholder 5"/>
          <p:cNvSpPr>
            <a:spLocks noGrp="1"/>
          </p:cNvSpPr>
          <p:nvPr>
            <p:ph type="sldNum" sz="quarter" idx="12"/>
          </p:nvPr>
        </p:nvSpPr>
        <p:spPr/>
        <p:txBody>
          <a:bodyPr/>
          <a:lstStyle/>
          <a:p>
            <a:fld id="{AF90A6A5-4BBC-4C8D-9850-BB817983DEE0}" type="slidenum">
              <a:rPr lang="en-US" smtClean="0"/>
              <a:t>3</a:t>
            </a:fld>
            <a:endParaRPr lang="en-US" dirty="0"/>
          </a:p>
        </p:txBody>
      </p:sp>
      <p:pic>
        <p:nvPicPr>
          <p:cNvPr id="2054" name="Picture 6" descr="http://www.sciencegeek.net/tables/DeltaBioLarg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0698" y="865724"/>
            <a:ext cx="8009313" cy="5627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23500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F90A6A5-4BBC-4C8D-9850-BB817983DEE0}" type="slidenum">
              <a:rPr lang="en-US" smtClean="0"/>
              <a:t>30</a:t>
            </a:fld>
            <a:endParaRPr lang="en-US" dirty="0"/>
          </a:p>
        </p:txBody>
      </p:sp>
      <p:sp>
        <p:nvSpPr>
          <p:cNvPr id="3" name="Date Placeholder 2"/>
          <p:cNvSpPr>
            <a:spLocks noGrp="1"/>
          </p:cNvSpPr>
          <p:nvPr>
            <p:ph type="dt" sz="half" idx="10"/>
          </p:nvPr>
        </p:nvSpPr>
        <p:spPr/>
        <p:txBody>
          <a:bodyPr/>
          <a:lstStyle/>
          <a:p>
            <a:fld id="{99B0E98C-74E9-4D2B-850D-CE141F376173}" type="datetime1">
              <a:rPr lang="en-US" smtClean="0"/>
              <a:t>10/23/2016</a:t>
            </a:fld>
            <a:endParaRPr lang="en-US" dirty="0"/>
          </a:p>
        </p:txBody>
      </p:sp>
      <p:sp>
        <p:nvSpPr>
          <p:cNvPr id="4" name="Footer Placeholder 3"/>
          <p:cNvSpPr>
            <a:spLocks noGrp="1"/>
          </p:cNvSpPr>
          <p:nvPr>
            <p:ph type="ftr" sz="quarter" idx="11"/>
          </p:nvPr>
        </p:nvSpPr>
        <p:spPr/>
        <p:txBody>
          <a:bodyPr/>
          <a:lstStyle/>
          <a:p>
            <a:r>
              <a:rPr lang="en-US" dirty="0" smtClean="0"/>
              <a:t>Dr. Saud Alamri</a:t>
            </a:r>
            <a:endParaRPr lang="ar-SA" dirty="0" smtClean="0"/>
          </a:p>
        </p:txBody>
      </p:sp>
      <p:pic>
        <p:nvPicPr>
          <p:cNvPr id="5" name="Picture 2" descr="http://courses.lumenlearning.net/biology/wp-content/uploads/sites/5/2014/02/Figure_20_02_05.jpg"/>
          <p:cNvPicPr>
            <a:picLocks noChangeAspect="1" noChangeArrowheads="1"/>
          </p:cNvPicPr>
          <p:nvPr/>
        </p:nvPicPr>
        <p:blipFill rotWithShape="1">
          <a:blip r:embed="rId2">
            <a:extLst>
              <a:ext uri="{28A0092B-C50C-407E-A947-70E740481C1C}">
                <a14:useLocalDpi xmlns:a14="http://schemas.microsoft.com/office/drawing/2010/main" val="0"/>
              </a:ext>
            </a:extLst>
          </a:blip>
          <a:srcRect l="3547" t="3085" r="2323" b="4370"/>
          <a:stretch/>
        </p:blipFill>
        <p:spPr bwMode="auto">
          <a:xfrm>
            <a:off x="147136" y="196516"/>
            <a:ext cx="8712555" cy="59662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416977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F90A6A5-4BBC-4C8D-9850-BB817983DEE0}" type="slidenum">
              <a:rPr lang="en-US" smtClean="0"/>
              <a:t>31</a:t>
            </a:fld>
            <a:endParaRPr lang="en-US" dirty="0"/>
          </a:p>
        </p:txBody>
      </p:sp>
      <p:sp>
        <p:nvSpPr>
          <p:cNvPr id="3" name="Date Placeholder 2"/>
          <p:cNvSpPr>
            <a:spLocks noGrp="1"/>
          </p:cNvSpPr>
          <p:nvPr>
            <p:ph type="dt" sz="half" idx="10"/>
          </p:nvPr>
        </p:nvSpPr>
        <p:spPr/>
        <p:txBody>
          <a:bodyPr/>
          <a:lstStyle/>
          <a:p>
            <a:fld id="{99B0E98C-74E9-4D2B-850D-CE141F376173}" type="datetime1">
              <a:rPr lang="en-US" smtClean="0"/>
              <a:t>10/23/2016</a:t>
            </a:fld>
            <a:endParaRPr lang="en-US" dirty="0"/>
          </a:p>
        </p:txBody>
      </p:sp>
      <p:sp>
        <p:nvSpPr>
          <p:cNvPr id="4" name="Footer Placeholder 3"/>
          <p:cNvSpPr>
            <a:spLocks noGrp="1"/>
          </p:cNvSpPr>
          <p:nvPr>
            <p:ph type="ftr" sz="quarter" idx="11"/>
          </p:nvPr>
        </p:nvSpPr>
        <p:spPr/>
        <p:txBody>
          <a:bodyPr/>
          <a:lstStyle/>
          <a:p>
            <a:r>
              <a:rPr lang="en-US" dirty="0" smtClean="0"/>
              <a:t>Dr. Saud Alamri</a:t>
            </a:r>
            <a:endParaRPr lang="ar-SA" dirty="0" smtClean="0"/>
          </a:p>
        </p:txBody>
      </p:sp>
      <p:sp>
        <p:nvSpPr>
          <p:cNvPr id="7" name="Rectangle 2"/>
          <p:cNvSpPr txBox="1">
            <a:spLocks noChangeArrowheads="1"/>
          </p:cNvSpPr>
          <p:nvPr/>
        </p:nvSpPr>
        <p:spPr>
          <a:xfrm>
            <a:off x="553940" y="307818"/>
            <a:ext cx="8229600" cy="706438"/>
          </a:xfrm>
          <a:prstGeom prst="rect">
            <a:avLst/>
          </a:prstGeom>
        </p:spPr>
        <p:txBody>
          <a:bodyPr vert="horz" anchor="b">
            <a:normAutofit/>
          </a:bodyPr>
          <a:lstStyle>
            <a:lvl1pPr algn="l" rtl="1" eaLnBrk="1" latinLnBrk="0" hangingPunct="1">
              <a:spcBef>
                <a:spcPct val="0"/>
              </a:spcBef>
              <a:buNone/>
              <a:defRPr kumimoji="0" sz="3000" b="0" kern="1200" cap="small" baseline="0">
                <a:solidFill>
                  <a:schemeClr val="tx2"/>
                </a:solidFill>
                <a:latin typeface="+mj-lt"/>
                <a:ea typeface="+mj-ea"/>
                <a:cs typeface="+mj-cs"/>
              </a:defRPr>
            </a:lvl1pPr>
          </a:lstStyle>
          <a:p>
            <a:pPr algn="ctr">
              <a:lnSpc>
                <a:spcPct val="110000"/>
              </a:lnSpc>
            </a:pPr>
            <a:r>
              <a:rPr lang="ar-SA" altLang="en-US" sz="3600" b="1" cap="none" dirty="0">
                <a:solidFill>
                  <a:srgbClr val="C00000"/>
                </a:solidFill>
                <a:effectLst>
                  <a:outerShdw blurRad="38100" dist="38100" dir="2700000" algn="tl">
                    <a:srgbClr val="000000">
                      <a:alpha val="43137"/>
                    </a:srgbClr>
                  </a:outerShdw>
                </a:effectLst>
                <a:latin typeface="+mn-lt"/>
                <a:ea typeface="+mn-ea"/>
              </a:rPr>
              <a:t>دورة الكبريت </a:t>
            </a:r>
            <a:r>
              <a:rPr lang="en-US" altLang="en-US" sz="3600" b="1" cap="none" dirty="0">
                <a:solidFill>
                  <a:srgbClr val="C00000"/>
                </a:solidFill>
                <a:effectLst>
                  <a:outerShdw blurRad="38100" dist="38100" dir="2700000" algn="tl">
                    <a:srgbClr val="000000">
                      <a:alpha val="43137"/>
                    </a:srgbClr>
                  </a:outerShdw>
                </a:effectLst>
                <a:latin typeface="+mn-lt"/>
                <a:ea typeface="+mn-ea"/>
              </a:rPr>
              <a:t>Sulfur Cycle </a:t>
            </a:r>
          </a:p>
        </p:txBody>
      </p:sp>
      <p:sp>
        <p:nvSpPr>
          <p:cNvPr id="8" name="Rectangle 3"/>
          <p:cNvSpPr txBox="1">
            <a:spLocks noChangeArrowheads="1"/>
          </p:cNvSpPr>
          <p:nvPr/>
        </p:nvSpPr>
        <p:spPr>
          <a:xfrm>
            <a:off x="374073" y="1524000"/>
            <a:ext cx="8589334" cy="5334000"/>
          </a:xfrm>
          <a:prstGeom prst="rect">
            <a:avLst/>
          </a:prstGeom>
        </p:spPr>
        <p:txBody>
          <a:bodyPr vert="horz">
            <a:normAutofit/>
          </a:bodyPr>
          <a:lstStyle>
            <a:lvl1pPr marL="274320" indent="-274320" algn="r" rtl="1"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r" rtl="1"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r" rtl="1"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r" rtl="1"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r" rtl="1"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r" rtl="1"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r" rtl="1"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r" rtl="1"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r" rtl="1"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marL="0" marR="0" lvl="0" indent="0" algn="justLow" defTabSz="914400" rtl="1" eaLnBrk="1" fontAlgn="auto" latinLnBrk="0" hangingPunct="1">
              <a:lnSpc>
                <a:spcPct val="90000"/>
              </a:lnSpc>
              <a:spcBef>
                <a:spcPts val="600"/>
              </a:spcBef>
              <a:spcAft>
                <a:spcPts val="0"/>
              </a:spcAft>
              <a:buClr>
                <a:srgbClr val="93A299"/>
              </a:buClr>
              <a:buSzPct val="70000"/>
              <a:buNone/>
              <a:tabLst/>
              <a:defRPr/>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تبدأ دورة الكبريت الممثلة بخروج الكبريت من بعض أنواع الصخور التي تحتويه مثل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صخور الجبس ( التي تتكون من معدن الجبس </a:t>
            </a:r>
            <a:r>
              <a:rPr lang="en-US"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CaSO</a:t>
            </a:r>
            <a:r>
              <a:rPr lang="en-US" altLang="en-US" sz="2800" baseline="-250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4</a:t>
            </a:r>
            <a:r>
              <a:rPr lang="en-US"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.2H</a:t>
            </a:r>
            <a:r>
              <a:rPr lang="en-US" altLang="en-US" sz="2800" baseline="-250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2</a:t>
            </a:r>
            <a:r>
              <a:rPr lang="en-US"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O </a:t>
            </a:r>
            <a:r>
              <a:rPr lang="ar-SA"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وخام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الكبريت الحر </a:t>
            </a:r>
            <a:r>
              <a:rPr lang="en-US"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Native Sulfur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خلال عملية التجوية الكيميائية . </a:t>
            </a:r>
          </a:p>
          <a:p>
            <a:pPr marL="0" marR="0" lvl="0" indent="0" algn="justLow" defTabSz="914400" rtl="1" eaLnBrk="1" fontAlgn="auto" latinLnBrk="0" hangingPunct="1">
              <a:lnSpc>
                <a:spcPct val="90000"/>
              </a:lnSpc>
              <a:spcBef>
                <a:spcPts val="600"/>
              </a:spcBef>
              <a:spcAft>
                <a:spcPts val="0"/>
              </a:spcAft>
              <a:buClr>
                <a:srgbClr val="93A299"/>
              </a:buClr>
              <a:buSzPct val="70000"/>
              <a:buNone/>
              <a:tabLst/>
              <a:defRPr/>
            </a:pPr>
            <a:endPar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marR="0" lvl="0" indent="0" algn="justLow" defTabSz="914400" rtl="1" eaLnBrk="1" fontAlgn="auto" latinLnBrk="0" hangingPunct="1">
              <a:lnSpc>
                <a:spcPct val="90000"/>
              </a:lnSpc>
              <a:spcBef>
                <a:spcPts val="600"/>
              </a:spcBef>
              <a:spcAft>
                <a:spcPts val="0"/>
              </a:spcAft>
              <a:buClr>
                <a:srgbClr val="93A299"/>
              </a:buClr>
              <a:buSzPct val="70000"/>
              <a:buNone/>
              <a:tabLst/>
              <a:defRPr/>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ينتقل الكبريت على شكل </a:t>
            </a:r>
            <a:r>
              <a:rPr lang="ar-SA" altLang="en-US"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كبريتات </a:t>
            </a:r>
            <a:r>
              <a:rPr lang="ar-SA"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ذائبة </a:t>
            </a:r>
            <a:r>
              <a:rPr lang="en-US" altLang="en-US"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SO</a:t>
            </a:r>
            <a:r>
              <a:rPr lang="en-US" altLang="en-US" sz="2800" baseline="-250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4</a:t>
            </a:r>
            <a:r>
              <a:rPr lang="en-US" altLang="en-US" sz="2800" baseline="300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-2 </a:t>
            </a:r>
            <a:r>
              <a:rPr lang="ar-SA" altLang="en-US" sz="2800" baseline="300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مع المياه السطحية أو الجوفية الجارية حيث ويصل الجزء  الأكبر منه لمياه البحار والمحيطات ، وجزء أقل يصل إلى التربة . وينتهي المطاف بالكبريتات الذائبة في البحار والمحيطات إلى ترسيبها على شكل رسوبيات تتحول مع الزمن الطويل إلى صخور الجبس والانهيدريت . وبذلك تغلق دورة الكبريت  .</a:t>
            </a:r>
          </a:p>
        </p:txBody>
      </p:sp>
    </p:spTree>
    <p:extLst>
      <p:ext uri="{BB962C8B-B14F-4D97-AF65-F5344CB8AC3E}">
        <p14:creationId xmlns:p14="http://schemas.microsoft.com/office/powerpoint/2010/main" val="3973345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ox(in)">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ox(in)">
                                      <p:cBhvr>
                                        <p:cTn id="17"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F90A6A5-4BBC-4C8D-9850-BB817983DEE0}" type="slidenum">
              <a:rPr lang="en-US" smtClean="0"/>
              <a:t>32</a:t>
            </a:fld>
            <a:endParaRPr lang="en-US" dirty="0"/>
          </a:p>
        </p:txBody>
      </p:sp>
      <p:sp>
        <p:nvSpPr>
          <p:cNvPr id="3" name="Date Placeholder 2"/>
          <p:cNvSpPr>
            <a:spLocks noGrp="1"/>
          </p:cNvSpPr>
          <p:nvPr>
            <p:ph type="dt" sz="half" idx="10"/>
          </p:nvPr>
        </p:nvSpPr>
        <p:spPr/>
        <p:txBody>
          <a:bodyPr/>
          <a:lstStyle/>
          <a:p>
            <a:fld id="{99B0E98C-74E9-4D2B-850D-CE141F376173}" type="datetime1">
              <a:rPr lang="en-US" smtClean="0"/>
              <a:t>10/23/2016</a:t>
            </a:fld>
            <a:endParaRPr lang="en-US" dirty="0"/>
          </a:p>
        </p:txBody>
      </p:sp>
      <p:sp>
        <p:nvSpPr>
          <p:cNvPr id="4" name="Footer Placeholder 3"/>
          <p:cNvSpPr>
            <a:spLocks noGrp="1"/>
          </p:cNvSpPr>
          <p:nvPr>
            <p:ph type="ftr" sz="quarter" idx="11"/>
          </p:nvPr>
        </p:nvSpPr>
        <p:spPr/>
        <p:txBody>
          <a:bodyPr/>
          <a:lstStyle/>
          <a:p>
            <a:r>
              <a:rPr lang="en-US" dirty="0" smtClean="0"/>
              <a:t>Dr. Saud Alamri</a:t>
            </a:r>
            <a:endParaRPr lang="ar-SA" dirty="0" smtClean="0"/>
          </a:p>
        </p:txBody>
      </p:sp>
      <p:sp>
        <p:nvSpPr>
          <p:cNvPr id="5" name="Rectangle 2"/>
          <p:cNvSpPr txBox="1">
            <a:spLocks noChangeArrowheads="1"/>
          </p:cNvSpPr>
          <p:nvPr/>
        </p:nvSpPr>
        <p:spPr>
          <a:xfrm>
            <a:off x="539750" y="0"/>
            <a:ext cx="8229600" cy="706438"/>
          </a:xfrm>
          <a:prstGeom prst="rect">
            <a:avLst/>
          </a:prstGeom>
        </p:spPr>
        <p:txBody>
          <a:bodyPr vert="horz" anchor="b">
            <a:normAutofit/>
          </a:bodyPr>
          <a:lstStyle>
            <a:lvl1pPr algn="l" rtl="1" eaLnBrk="1" latinLnBrk="0" hangingPunct="1">
              <a:spcBef>
                <a:spcPct val="0"/>
              </a:spcBef>
              <a:buNone/>
              <a:defRPr kumimoji="0" sz="3000" b="0" kern="1200" cap="small" baseline="0">
                <a:solidFill>
                  <a:schemeClr val="tx2"/>
                </a:solidFill>
                <a:latin typeface="+mj-lt"/>
                <a:ea typeface="+mj-ea"/>
                <a:cs typeface="+mj-cs"/>
              </a:defRPr>
            </a:lvl1p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ar-SA" altLang="en-US" sz="3600" b="1" cap="none" dirty="0">
                <a:solidFill>
                  <a:srgbClr val="C00000"/>
                </a:solidFill>
                <a:effectLst>
                  <a:outerShdw blurRad="38100" dist="38100" dir="2700000" algn="tl">
                    <a:srgbClr val="000000">
                      <a:alpha val="43137"/>
                    </a:srgbClr>
                  </a:outerShdw>
                </a:effectLst>
                <a:latin typeface="+mn-lt"/>
                <a:ea typeface="+mn-ea"/>
              </a:rPr>
              <a:t>دورة الكبريت </a:t>
            </a:r>
            <a:r>
              <a:rPr lang="en-US" altLang="en-US" sz="3600" b="1" cap="none" dirty="0">
                <a:solidFill>
                  <a:srgbClr val="C00000"/>
                </a:solidFill>
                <a:effectLst>
                  <a:outerShdw blurRad="38100" dist="38100" dir="2700000" algn="tl">
                    <a:srgbClr val="000000">
                      <a:alpha val="43137"/>
                    </a:srgbClr>
                  </a:outerShdw>
                </a:effectLst>
                <a:latin typeface="+mn-lt"/>
                <a:ea typeface="+mn-ea"/>
              </a:rPr>
              <a:t>Sulfur Cycle </a:t>
            </a:r>
          </a:p>
        </p:txBody>
      </p:sp>
      <p:sp>
        <p:nvSpPr>
          <p:cNvPr id="6" name="Rectangle 3"/>
          <p:cNvSpPr txBox="1">
            <a:spLocks noChangeArrowheads="1"/>
          </p:cNvSpPr>
          <p:nvPr/>
        </p:nvSpPr>
        <p:spPr>
          <a:xfrm>
            <a:off x="298764" y="620713"/>
            <a:ext cx="8585260" cy="6237287"/>
          </a:xfrm>
          <a:prstGeom prst="rect">
            <a:avLst/>
          </a:prstGeom>
        </p:spPr>
        <p:txBody>
          <a:bodyPr vert="horz">
            <a:normAutofit/>
          </a:bodyPr>
          <a:lstStyle>
            <a:lvl1pPr marL="274320" indent="-274320" algn="r" rtl="1"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r" rtl="1"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r" rtl="1"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r" rtl="1"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r" rtl="1"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r" rtl="1"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r" rtl="1"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r" rtl="1"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r" rtl="1"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marL="0" marR="0" lvl="0" indent="0" algn="justLow" defTabSz="914400" rtl="1" eaLnBrk="1" fontAlgn="auto" latinLnBrk="0" hangingPunct="1">
              <a:lnSpc>
                <a:spcPct val="90000"/>
              </a:lnSpc>
              <a:spcBef>
                <a:spcPts val="600"/>
              </a:spcBef>
              <a:spcAft>
                <a:spcPts val="0"/>
              </a:spcAft>
              <a:buClr>
                <a:srgbClr val="93A299"/>
              </a:buClr>
              <a:buSzPct val="70000"/>
              <a:buNone/>
              <a:tabLst/>
              <a:defRPr/>
            </a:pPr>
            <a:r>
              <a:rPr kumimoji="0" lang="ar-SA" altLang="en-US" sz="2700" b="0" i="0" u="none" strike="noStrike" kern="1200" cap="none" spc="0" normalizeH="0" baseline="0" noProof="0" dirty="0" smtClean="0">
                <a:ln>
                  <a:noFill/>
                </a:ln>
                <a:solidFill>
                  <a:schemeClr val="tx2"/>
                </a:solidFill>
                <a:effectLst>
                  <a:outerShdw blurRad="38100" dist="38100" dir="2700000" algn="tl">
                    <a:srgbClr val="000000">
                      <a:alpha val="43137"/>
                    </a:srgbClr>
                  </a:outerShdw>
                </a:effectLst>
                <a:uLnTx/>
                <a:uFillTx/>
                <a:latin typeface="Century Schoolbook"/>
                <a:ea typeface="+mn-ea"/>
                <a:cs typeface="Times New Roman" panose="02020603050405020304" pitchFamily="18" charset="0"/>
              </a:rPr>
              <a:t>أما الكبريت الذي يصل إلى التربة فيمكن للنباتات أن تمتصه على شكل </a:t>
            </a:r>
            <a:r>
              <a:rPr kumimoji="0" lang="ar-SA" altLang="en-US" sz="2700" b="0"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Century Schoolbook"/>
                <a:ea typeface="+mn-ea"/>
                <a:cs typeface="Times New Roman" panose="02020603050405020304" pitchFamily="18" charset="0"/>
              </a:rPr>
              <a:t>كبريتات ذائبة </a:t>
            </a:r>
            <a:r>
              <a:rPr kumimoji="0" lang="ar-SA" altLang="en-US" sz="2700" b="0" i="0" u="none" strike="noStrike" kern="1200" cap="none" spc="0" normalizeH="0" baseline="0" noProof="0" dirty="0" smtClean="0">
                <a:ln>
                  <a:noFill/>
                </a:ln>
                <a:solidFill>
                  <a:schemeClr val="tx2"/>
                </a:solidFill>
                <a:effectLst>
                  <a:outerShdw blurRad="38100" dist="38100" dir="2700000" algn="tl">
                    <a:srgbClr val="000000">
                      <a:alpha val="43137"/>
                    </a:srgbClr>
                  </a:outerShdw>
                </a:effectLst>
                <a:uLnTx/>
                <a:uFillTx/>
                <a:latin typeface="Century Schoolbook"/>
                <a:ea typeface="+mn-ea"/>
                <a:cs typeface="Times New Roman" panose="02020603050405020304" pitchFamily="18" charset="0"/>
              </a:rPr>
              <a:t>حيث يدخل في تركيب موادها العضوية وخاصة البروتينات النباتية. </a:t>
            </a:r>
          </a:p>
          <a:p>
            <a:pPr marL="0" marR="0" lvl="0" indent="0" algn="justLow" defTabSz="914400" rtl="1" eaLnBrk="1" fontAlgn="auto" latinLnBrk="0" hangingPunct="1">
              <a:lnSpc>
                <a:spcPct val="90000"/>
              </a:lnSpc>
              <a:spcBef>
                <a:spcPts val="600"/>
              </a:spcBef>
              <a:spcAft>
                <a:spcPts val="0"/>
              </a:spcAft>
              <a:buClr>
                <a:srgbClr val="93A299"/>
              </a:buClr>
              <a:buSzPct val="70000"/>
              <a:buNone/>
              <a:tabLst/>
              <a:defRPr/>
            </a:pPr>
            <a:endParaRPr kumimoji="0" lang="ar-SA" altLang="en-US" sz="2000" b="0" i="0" u="none" strike="noStrike" kern="1200" cap="none" spc="0" normalizeH="0" baseline="0" noProof="0" dirty="0" smtClean="0">
              <a:ln>
                <a:noFill/>
              </a:ln>
              <a:solidFill>
                <a:schemeClr val="tx2"/>
              </a:solidFill>
              <a:effectLst>
                <a:outerShdw blurRad="38100" dist="38100" dir="2700000" algn="tl">
                  <a:srgbClr val="000000">
                    <a:alpha val="43137"/>
                  </a:srgbClr>
                </a:outerShdw>
              </a:effectLst>
              <a:uLnTx/>
              <a:uFillTx/>
              <a:latin typeface="Century Schoolbook"/>
              <a:ea typeface="+mn-ea"/>
              <a:cs typeface="Times New Roman" panose="02020603050405020304" pitchFamily="18" charset="0"/>
            </a:endParaRPr>
          </a:p>
          <a:p>
            <a:pPr marL="0" marR="0" lvl="0" indent="0" algn="justLow" defTabSz="914400" rtl="1" eaLnBrk="1" fontAlgn="auto" latinLnBrk="0" hangingPunct="1">
              <a:lnSpc>
                <a:spcPct val="90000"/>
              </a:lnSpc>
              <a:spcBef>
                <a:spcPts val="600"/>
              </a:spcBef>
              <a:spcAft>
                <a:spcPts val="0"/>
              </a:spcAft>
              <a:buClr>
                <a:srgbClr val="93A299"/>
              </a:buClr>
              <a:buSzPct val="70000"/>
              <a:buNone/>
              <a:tabLst/>
              <a:defRPr/>
            </a:pPr>
            <a:r>
              <a:rPr kumimoji="0" lang="ar-SA" altLang="en-US" sz="2700" b="0" i="0" u="none" strike="noStrike" kern="1200" cap="none" spc="0" normalizeH="0" baseline="0" noProof="0" dirty="0" smtClean="0">
                <a:ln>
                  <a:noFill/>
                </a:ln>
                <a:solidFill>
                  <a:schemeClr val="tx2"/>
                </a:solidFill>
                <a:effectLst>
                  <a:outerShdw blurRad="38100" dist="38100" dir="2700000" algn="tl">
                    <a:srgbClr val="000000">
                      <a:alpha val="43137"/>
                    </a:srgbClr>
                  </a:outerShdw>
                </a:effectLst>
                <a:uLnTx/>
                <a:uFillTx/>
                <a:latin typeface="Century Schoolbook"/>
                <a:ea typeface="+mn-ea"/>
                <a:cs typeface="Times New Roman" panose="02020603050405020304" pitchFamily="18" charset="0"/>
              </a:rPr>
              <a:t>- ويمكن </a:t>
            </a:r>
            <a:r>
              <a:rPr kumimoji="0" lang="ar-SA" altLang="en-US" sz="2700" b="0" i="0" u="none" strike="noStrike" kern="1200" cap="none" spc="0" normalizeH="0" baseline="0" noProof="0" dirty="0" smtClean="0">
                <a:ln>
                  <a:noFill/>
                </a:ln>
                <a:solidFill>
                  <a:schemeClr val="tx2"/>
                </a:solidFill>
                <a:effectLst>
                  <a:outerShdw blurRad="38100" dist="38100" dir="2700000" algn="tl">
                    <a:srgbClr val="000000">
                      <a:alpha val="43137"/>
                    </a:srgbClr>
                  </a:outerShdw>
                </a:effectLst>
                <a:uLnTx/>
                <a:uFillTx/>
                <a:latin typeface="Century Schoolbook"/>
                <a:ea typeface="+mn-ea"/>
                <a:cs typeface="Times New Roman" panose="02020603050405020304" pitchFamily="18" charset="0"/>
              </a:rPr>
              <a:t>أن ينتقل هذا الكبريت إلى المستهلكات برتبها المختلفة خلال السلسلة الغذائية وبعد موت المستهلكات والنباتات تقوم المحللات </a:t>
            </a:r>
            <a:r>
              <a:rPr kumimoji="0" lang="ar-SA" altLang="en-US" sz="2700" b="0"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Century Schoolbook"/>
                <a:ea typeface="+mn-ea"/>
                <a:cs typeface="Times New Roman" panose="02020603050405020304" pitchFamily="18" charset="0"/>
              </a:rPr>
              <a:t>بتحليل المواد العضوية المحتوية على الكبريت</a:t>
            </a:r>
            <a:r>
              <a:rPr kumimoji="0" lang="ar-SA" altLang="en-US" sz="2700" b="0" i="0" u="none" strike="noStrike" kern="1200" cap="none" spc="0" normalizeH="0" baseline="0" noProof="0" dirty="0" smtClean="0">
                <a:ln>
                  <a:noFill/>
                </a:ln>
                <a:solidFill>
                  <a:schemeClr val="tx2"/>
                </a:solidFill>
                <a:effectLst>
                  <a:outerShdw blurRad="38100" dist="38100" dir="2700000" algn="tl">
                    <a:srgbClr val="000000">
                      <a:alpha val="43137"/>
                    </a:srgbClr>
                  </a:outerShdw>
                </a:effectLst>
                <a:uLnTx/>
                <a:uFillTx/>
                <a:latin typeface="Century Schoolbook"/>
                <a:ea typeface="+mn-ea"/>
                <a:cs typeface="Times New Roman" panose="02020603050405020304" pitchFamily="18" charset="0"/>
              </a:rPr>
              <a:t> إما هوائيا أو لاهوائيا ، وتكون النتيجة في كلتا الحالتين عودة الكبريت إلى التربة لتعود فتمتصه نباتات أخرى. </a:t>
            </a:r>
          </a:p>
          <a:p>
            <a:pPr marL="0" marR="0" lvl="0" indent="0" algn="justLow" defTabSz="914400" rtl="1" eaLnBrk="1" fontAlgn="auto" latinLnBrk="0" hangingPunct="1">
              <a:lnSpc>
                <a:spcPct val="90000"/>
              </a:lnSpc>
              <a:spcBef>
                <a:spcPts val="600"/>
              </a:spcBef>
              <a:spcAft>
                <a:spcPts val="0"/>
              </a:spcAft>
              <a:buClr>
                <a:srgbClr val="93A299"/>
              </a:buClr>
              <a:buSzPct val="70000"/>
              <a:buNone/>
              <a:tabLst/>
              <a:defRPr/>
            </a:pPr>
            <a:endParaRPr kumimoji="0" lang="ar-SA" altLang="en-US" sz="2000" b="0" i="0" u="none" strike="noStrike" kern="1200" cap="none" spc="0" normalizeH="0" baseline="0" noProof="0" dirty="0" smtClean="0">
              <a:ln>
                <a:noFill/>
              </a:ln>
              <a:solidFill>
                <a:schemeClr val="tx2"/>
              </a:solidFill>
              <a:effectLst>
                <a:outerShdw blurRad="38100" dist="38100" dir="2700000" algn="tl">
                  <a:srgbClr val="000000">
                    <a:alpha val="43137"/>
                  </a:srgbClr>
                </a:outerShdw>
              </a:effectLst>
              <a:uLnTx/>
              <a:uFillTx/>
              <a:latin typeface="Century Schoolbook"/>
              <a:ea typeface="+mn-ea"/>
              <a:cs typeface="Times New Roman" panose="02020603050405020304" pitchFamily="18" charset="0"/>
            </a:endParaRPr>
          </a:p>
          <a:p>
            <a:pPr marL="0" marR="0" lvl="0" indent="0" algn="justLow" defTabSz="914400" rtl="1" eaLnBrk="1" fontAlgn="auto" latinLnBrk="0" hangingPunct="1">
              <a:lnSpc>
                <a:spcPct val="90000"/>
              </a:lnSpc>
              <a:spcBef>
                <a:spcPts val="600"/>
              </a:spcBef>
              <a:spcAft>
                <a:spcPts val="0"/>
              </a:spcAft>
              <a:buClr>
                <a:srgbClr val="93A299"/>
              </a:buClr>
              <a:buSzPct val="70000"/>
              <a:buNone/>
              <a:tabLst/>
              <a:defRPr/>
            </a:pPr>
            <a:r>
              <a:rPr kumimoji="0" lang="ar-SA" altLang="en-US" sz="2700" b="0" i="0" u="none" strike="noStrike" kern="1200" cap="none" spc="0" normalizeH="0" baseline="0" noProof="0" dirty="0" smtClean="0">
                <a:ln>
                  <a:noFill/>
                </a:ln>
                <a:solidFill>
                  <a:schemeClr val="tx2"/>
                </a:solidFill>
                <a:effectLst>
                  <a:outerShdw blurRad="38100" dist="38100" dir="2700000" algn="tl">
                    <a:srgbClr val="000000">
                      <a:alpha val="43137"/>
                    </a:srgbClr>
                  </a:outerShdw>
                </a:effectLst>
                <a:uLnTx/>
                <a:uFillTx/>
                <a:latin typeface="Century Schoolbook"/>
                <a:ea typeface="+mn-ea"/>
                <a:cs typeface="Times New Roman" panose="02020603050405020304" pitchFamily="18" charset="0"/>
              </a:rPr>
              <a:t>- أو </a:t>
            </a:r>
            <a:r>
              <a:rPr kumimoji="0" lang="ar-SA" altLang="en-US" sz="2700" b="0" i="0" u="none" strike="noStrike" kern="1200" cap="none" spc="0" normalizeH="0" baseline="0" noProof="0" dirty="0" smtClean="0">
                <a:ln>
                  <a:noFill/>
                </a:ln>
                <a:solidFill>
                  <a:schemeClr val="tx2"/>
                </a:solidFill>
                <a:effectLst>
                  <a:outerShdw blurRad="38100" dist="38100" dir="2700000" algn="tl">
                    <a:srgbClr val="000000">
                      <a:alpha val="43137"/>
                    </a:srgbClr>
                  </a:outerShdw>
                </a:effectLst>
                <a:uLnTx/>
                <a:uFillTx/>
                <a:latin typeface="Century Schoolbook"/>
                <a:ea typeface="+mn-ea"/>
                <a:cs typeface="Times New Roman" panose="02020603050405020304" pitchFamily="18" charset="0"/>
              </a:rPr>
              <a:t>ينتقل خلال غسيل التربة بواسطة مياه الأمطار الراشحة خلالها إلى المياه السطحية الجارية أو المياه الجوفية  وهذه بدورها تصل في النهاية إلى البحار والمحيطات لتترسب بعد ذالك وتكون الرسوبيات ومن ثم </a:t>
            </a:r>
            <a:r>
              <a:rPr kumimoji="0" lang="ar-SA" altLang="en-US" sz="2700" b="0"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Century Schoolbook"/>
                <a:ea typeface="+mn-ea"/>
                <a:cs typeface="Times New Roman" panose="02020603050405020304" pitchFamily="18" charset="0"/>
              </a:rPr>
              <a:t>الصخور الرسوبية </a:t>
            </a:r>
            <a:r>
              <a:rPr kumimoji="0" lang="ar-SA" altLang="en-US" sz="2700" b="0" i="0" u="none" strike="noStrike" kern="1200" cap="none" spc="0" normalizeH="0" baseline="0" noProof="0" dirty="0" smtClean="0">
                <a:ln>
                  <a:noFill/>
                </a:ln>
                <a:solidFill>
                  <a:schemeClr val="tx2"/>
                </a:solidFill>
                <a:effectLst>
                  <a:outerShdw blurRad="38100" dist="38100" dir="2700000" algn="tl">
                    <a:srgbClr val="000000">
                      <a:alpha val="43137"/>
                    </a:srgbClr>
                  </a:outerShdw>
                </a:effectLst>
                <a:uLnTx/>
                <a:uFillTx/>
                <a:latin typeface="Century Schoolbook"/>
                <a:ea typeface="+mn-ea"/>
                <a:cs typeface="Times New Roman" panose="02020603050405020304" pitchFamily="18" charset="0"/>
              </a:rPr>
              <a:t>المحتوية على الكبريت خلال الزمن الجيولوجي الطويل أو يمكن للماد العضوية النباتية  المحتوية على الكبريت والمتراكمة في بيئي مائية فقيرة بالأكسجين كالمستنقعات أن </a:t>
            </a:r>
            <a:r>
              <a:rPr kumimoji="0" lang="ar-SA" altLang="en-US" sz="2700" b="0"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Century Schoolbook"/>
                <a:ea typeface="+mn-ea"/>
                <a:cs typeface="Times New Roman" panose="02020603050405020304" pitchFamily="18" charset="0"/>
              </a:rPr>
              <a:t>تتحلل لاهوائيا </a:t>
            </a:r>
            <a:r>
              <a:rPr kumimoji="0" lang="ar-SA" altLang="en-US" sz="2700" b="0" i="0" u="none" strike="noStrike" kern="1200" cap="none" spc="0" normalizeH="0" baseline="0" noProof="0" dirty="0" smtClean="0">
                <a:ln>
                  <a:noFill/>
                </a:ln>
                <a:solidFill>
                  <a:schemeClr val="tx2"/>
                </a:solidFill>
                <a:effectLst>
                  <a:outerShdw blurRad="38100" dist="38100" dir="2700000" algn="tl">
                    <a:srgbClr val="000000">
                      <a:alpha val="43137"/>
                    </a:srgbClr>
                  </a:outerShdw>
                </a:effectLst>
                <a:uLnTx/>
                <a:uFillTx/>
                <a:latin typeface="Century Schoolbook"/>
                <a:ea typeface="+mn-ea"/>
                <a:cs typeface="Times New Roman" panose="02020603050405020304" pitchFamily="18" charset="0"/>
              </a:rPr>
              <a:t>وتتراكم وتتحول مع الزمن الطويل إلى </a:t>
            </a:r>
            <a:r>
              <a:rPr kumimoji="0" lang="ar-SA" altLang="en-US" sz="2700" b="0"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Century Schoolbook"/>
                <a:ea typeface="+mn-ea"/>
                <a:cs typeface="Times New Roman" panose="02020603050405020304" pitchFamily="18" charset="0"/>
              </a:rPr>
              <a:t>الفحم الحجري</a:t>
            </a:r>
            <a:r>
              <a:rPr kumimoji="0" lang="ar-SA" altLang="en-US" sz="2700" b="0" i="0" u="none" strike="noStrike" kern="1200" cap="none" spc="0" normalizeH="0" baseline="0" noProof="0" dirty="0" smtClean="0">
                <a:ln>
                  <a:noFill/>
                </a:ln>
                <a:solidFill>
                  <a:schemeClr val="tx2"/>
                </a:solidFill>
                <a:effectLst>
                  <a:outerShdw blurRad="38100" dist="38100" dir="2700000" algn="tl">
                    <a:srgbClr val="000000">
                      <a:alpha val="43137"/>
                    </a:srgbClr>
                  </a:outerShdw>
                </a:effectLst>
                <a:uLnTx/>
                <a:uFillTx/>
                <a:latin typeface="Century Schoolbook"/>
                <a:ea typeface="+mn-ea"/>
                <a:cs typeface="Times New Roman" panose="02020603050405020304" pitchFamily="18" charset="0"/>
              </a:rPr>
              <a:t> المحتوي على الكبريت. </a:t>
            </a:r>
            <a:endParaRPr kumimoji="0" lang="en-US" altLang="en-US" sz="2700" b="0" i="0" u="none" strike="noStrike" kern="1200" cap="none" spc="0" normalizeH="0" baseline="0" noProof="0" dirty="0">
              <a:ln>
                <a:noFill/>
              </a:ln>
              <a:solidFill>
                <a:schemeClr val="tx2"/>
              </a:solidFill>
              <a:effectLst>
                <a:outerShdw blurRad="38100" dist="38100" dir="2700000" algn="tl">
                  <a:srgbClr val="000000">
                    <a:alpha val="43137"/>
                  </a:srgbClr>
                </a:outerShdw>
              </a:effectLst>
              <a:uLnTx/>
              <a:uFillTx/>
              <a:latin typeface="Century Schoolbook"/>
              <a:ea typeface="+mn-ea"/>
            </a:endParaRPr>
          </a:p>
        </p:txBody>
      </p:sp>
    </p:spTree>
    <p:extLst>
      <p:ext uri="{BB962C8B-B14F-4D97-AF65-F5344CB8AC3E}">
        <p14:creationId xmlns:p14="http://schemas.microsoft.com/office/powerpoint/2010/main" val="3458962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ox(in)">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ox(in)">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box(in)">
                                      <p:cBhvr>
                                        <p:cTn id="2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F90A6A5-4BBC-4C8D-9850-BB817983DEE0}" type="slidenum">
              <a:rPr lang="en-US" smtClean="0"/>
              <a:t>33</a:t>
            </a:fld>
            <a:endParaRPr lang="en-US" dirty="0"/>
          </a:p>
        </p:txBody>
      </p:sp>
      <p:sp>
        <p:nvSpPr>
          <p:cNvPr id="3" name="Date Placeholder 2"/>
          <p:cNvSpPr>
            <a:spLocks noGrp="1"/>
          </p:cNvSpPr>
          <p:nvPr>
            <p:ph type="dt" sz="half" idx="10"/>
          </p:nvPr>
        </p:nvSpPr>
        <p:spPr/>
        <p:txBody>
          <a:bodyPr/>
          <a:lstStyle/>
          <a:p>
            <a:fld id="{99B0E98C-74E9-4D2B-850D-CE141F376173}" type="datetime1">
              <a:rPr lang="en-US" smtClean="0"/>
              <a:t>10/23/2016</a:t>
            </a:fld>
            <a:endParaRPr lang="en-US" dirty="0"/>
          </a:p>
        </p:txBody>
      </p:sp>
      <p:sp>
        <p:nvSpPr>
          <p:cNvPr id="4" name="Footer Placeholder 3"/>
          <p:cNvSpPr>
            <a:spLocks noGrp="1"/>
          </p:cNvSpPr>
          <p:nvPr>
            <p:ph type="ftr" sz="quarter" idx="11"/>
          </p:nvPr>
        </p:nvSpPr>
        <p:spPr/>
        <p:txBody>
          <a:bodyPr/>
          <a:lstStyle/>
          <a:p>
            <a:r>
              <a:rPr lang="en-US" dirty="0" smtClean="0"/>
              <a:t>Dr. Saud Alamri</a:t>
            </a:r>
            <a:endParaRPr lang="ar-SA" dirty="0" smtClean="0"/>
          </a:p>
        </p:txBody>
      </p:sp>
      <p:sp>
        <p:nvSpPr>
          <p:cNvPr id="5" name="Rectangle 3"/>
          <p:cNvSpPr txBox="1">
            <a:spLocks noChangeArrowheads="1"/>
          </p:cNvSpPr>
          <p:nvPr/>
        </p:nvSpPr>
        <p:spPr>
          <a:xfrm>
            <a:off x="0" y="1219200"/>
            <a:ext cx="9144000" cy="5378450"/>
          </a:xfrm>
          <a:prstGeom prst="rect">
            <a:avLst/>
          </a:prstGeom>
        </p:spPr>
        <p:txBody>
          <a:bodyPr vert="horz">
            <a:normAutofit/>
          </a:bodyPr>
          <a:lstStyle>
            <a:lvl1pPr marL="274320" indent="-274320" algn="r" rtl="1"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r" rtl="1"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r" rtl="1"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r" rtl="1"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r" rtl="1"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r" rtl="1"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r" rtl="1"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r" rtl="1"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r" rtl="1"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marL="0" marR="0" lvl="0" indent="0" algn="just" defTabSz="914400" rtl="1" eaLnBrk="1" fontAlgn="auto" latinLnBrk="0" hangingPunct="1">
              <a:lnSpc>
                <a:spcPct val="80000"/>
              </a:lnSpc>
              <a:spcBef>
                <a:spcPts val="600"/>
              </a:spcBef>
              <a:spcAft>
                <a:spcPts val="0"/>
              </a:spcAft>
              <a:buClr>
                <a:srgbClr val="93A299"/>
              </a:buClr>
              <a:buSzPct val="70000"/>
              <a:buNone/>
              <a:tabLst/>
              <a:defRPr/>
            </a:pPr>
            <a:r>
              <a:rPr kumimoji="0" lang="ar-SA" altLang="en-US" sz="2800" b="0" i="0" u="none" strike="noStrike" kern="1200" cap="none" spc="0" normalizeH="0" baseline="0" noProof="0" dirty="0" smtClean="0">
                <a:ln>
                  <a:noFill/>
                </a:ln>
                <a:solidFill>
                  <a:schemeClr val="tx2"/>
                </a:solidFill>
                <a:effectLst>
                  <a:outerShdw blurRad="38100" dist="38100" dir="2700000" algn="tl">
                    <a:srgbClr val="000000">
                      <a:alpha val="43137"/>
                    </a:srgbClr>
                  </a:outerShdw>
                </a:effectLst>
                <a:uLnTx/>
                <a:uFillTx/>
                <a:ea typeface="+mn-ea"/>
              </a:rPr>
              <a:t>يصل الكبريت إلى الغلاف الجوي على شكل عدة أنواع من الغازات ومنها: </a:t>
            </a:r>
            <a:r>
              <a:rPr kumimoji="0" lang="ar-SA" altLang="en-US" sz="2800" b="0"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ea typeface="+mn-ea"/>
              </a:rPr>
              <a:t>ثاني أكسيد الكبريت </a:t>
            </a:r>
            <a:r>
              <a:rPr kumimoji="0" lang="en-US" altLang="en-US" sz="2800" b="0"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ea typeface="+mn-ea"/>
              </a:rPr>
              <a:t> SO</a:t>
            </a:r>
            <a:r>
              <a:rPr kumimoji="0" lang="en-US" altLang="en-US" sz="2800" b="0" i="0" u="none" strike="noStrike" kern="1200" cap="none" spc="0" normalizeH="0" baseline="-25000" noProof="0" dirty="0" smtClean="0">
                <a:ln>
                  <a:noFill/>
                </a:ln>
                <a:solidFill>
                  <a:srgbClr val="FF0000"/>
                </a:solidFill>
                <a:effectLst>
                  <a:outerShdw blurRad="38100" dist="38100" dir="2700000" algn="tl">
                    <a:srgbClr val="000000">
                      <a:alpha val="43137"/>
                    </a:srgbClr>
                  </a:outerShdw>
                </a:effectLst>
                <a:uLnTx/>
                <a:uFillTx/>
                <a:ea typeface="+mn-ea"/>
              </a:rPr>
              <a:t>2</a:t>
            </a:r>
            <a:r>
              <a:rPr kumimoji="0" lang="en-US" altLang="en-US" sz="2800" b="0"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ea typeface="+mn-ea"/>
              </a:rPr>
              <a:t> </a:t>
            </a:r>
            <a:r>
              <a:rPr kumimoji="0" lang="ar-SA" altLang="en-US" sz="2800" b="0"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ea typeface="+mn-ea"/>
              </a:rPr>
              <a:t>وكبريتيد الهيدروجين </a:t>
            </a:r>
            <a:r>
              <a:rPr kumimoji="0" lang="en-US" altLang="en-US" sz="2800" b="0"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ea typeface="+mn-ea"/>
              </a:rPr>
              <a:t>H</a:t>
            </a:r>
            <a:r>
              <a:rPr kumimoji="0" lang="en-US" altLang="en-US" sz="2800" b="0" i="0" u="none" strike="noStrike" kern="1200" cap="none" spc="0" normalizeH="0" baseline="-25000" noProof="0" dirty="0" smtClean="0">
                <a:ln>
                  <a:noFill/>
                </a:ln>
                <a:solidFill>
                  <a:srgbClr val="FF0000"/>
                </a:solidFill>
                <a:effectLst>
                  <a:outerShdw blurRad="38100" dist="38100" dir="2700000" algn="tl">
                    <a:srgbClr val="000000">
                      <a:alpha val="43137"/>
                    </a:srgbClr>
                  </a:outerShdw>
                </a:effectLst>
                <a:uLnTx/>
                <a:uFillTx/>
                <a:ea typeface="+mn-ea"/>
              </a:rPr>
              <a:t>2</a:t>
            </a:r>
            <a:r>
              <a:rPr kumimoji="0" lang="en-US" altLang="en-US" sz="2800" b="0"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ea typeface="+mn-ea"/>
              </a:rPr>
              <a:t>S </a:t>
            </a:r>
            <a:r>
              <a:rPr kumimoji="0" lang="ar-SA" altLang="en-US" sz="2800" b="0"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ea typeface="+mn-ea"/>
              </a:rPr>
              <a:t> </a:t>
            </a:r>
            <a:r>
              <a:rPr kumimoji="0" lang="ar-SA" altLang="en-US" sz="2800" b="0" i="0" u="none" strike="noStrike" kern="1200" cap="none" spc="0" normalizeH="0" baseline="0" noProof="0" dirty="0" smtClean="0">
                <a:ln>
                  <a:noFill/>
                </a:ln>
                <a:solidFill>
                  <a:schemeClr val="tx2"/>
                </a:solidFill>
                <a:effectLst>
                  <a:outerShdw blurRad="38100" dist="38100" dir="2700000" algn="tl">
                    <a:srgbClr val="000000">
                      <a:alpha val="43137"/>
                    </a:srgbClr>
                  </a:outerShdw>
                </a:effectLst>
                <a:uLnTx/>
                <a:uFillTx/>
                <a:ea typeface="+mn-ea"/>
              </a:rPr>
              <a:t>. </a:t>
            </a:r>
          </a:p>
          <a:p>
            <a:pPr marL="0" marR="0" lvl="0" indent="0" algn="just" defTabSz="914400" rtl="1" eaLnBrk="1" fontAlgn="auto" latinLnBrk="0" hangingPunct="1">
              <a:lnSpc>
                <a:spcPct val="80000"/>
              </a:lnSpc>
              <a:spcBef>
                <a:spcPts val="600"/>
              </a:spcBef>
              <a:spcAft>
                <a:spcPts val="0"/>
              </a:spcAft>
              <a:buClr>
                <a:srgbClr val="93A299"/>
              </a:buClr>
              <a:buSzPct val="70000"/>
              <a:buNone/>
              <a:tabLst/>
              <a:defRPr/>
            </a:pPr>
            <a:endParaRPr kumimoji="0" lang="ar-SA" altLang="en-US" sz="2800" b="0" i="0" u="none" strike="noStrike" kern="1200" cap="none" spc="0" normalizeH="0" baseline="0" noProof="0" dirty="0" smtClean="0">
              <a:ln>
                <a:noFill/>
              </a:ln>
              <a:solidFill>
                <a:schemeClr val="tx2"/>
              </a:solidFill>
              <a:effectLst>
                <a:outerShdw blurRad="38100" dist="38100" dir="2700000" algn="tl">
                  <a:srgbClr val="000000">
                    <a:alpha val="43137"/>
                  </a:srgbClr>
                </a:outerShdw>
              </a:effectLst>
              <a:uLnTx/>
              <a:uFillTx/>
              <a:ea typeface="+mn-ea"/>
            </a:endParaRPr>
          </a:p>
          <a:p>
            <a:pPr marL="0" marR="0" lvl="0" indent="0" algn="just" defTabSz="914400" rtl="1" eaLnBrk="1" fontAlgn="auto" latinLnBrk="0" hangingPunct="1">
              <a:lnSpc>
                <a:spcPct val="80000"/>
              </a:lnSpc>
              <a:spcBef>
                <a:spcPts val="600"/>
              </a:spcBef>
              <a:spcAft>
                <a:spcPts val="0"/>
              </a:spcAft>
              <a:buClr>
                <a:srgbClr val="93A299"/>
              </a:buClr>
              <a:buSzPct val="70000"/>
              <a:buNone/>
              <a:tabLst/>
              <a:defRPr/>
            </a:pPr>
            <a:r>
              <a:rPr kumimoji="0" lang="ar-SA" altLang="en-US" sz="2800" b="0" i="0" u="none" strike="noStrike" kern="1200" cap="none" spc="0" normalizeH="0" baseline="0" noProof="0" dirty="0" smtClean="0">
                <a:ln>
                  <a:noFill/>
                </a:ln>
                <a:solidFill>
                  <a:schemeClr val="tx2"/>
                </a:solidFill>
                <a:effectLst>
                  <a:outerShdw blurRad="38100" dist="38100" dir="2700000" algn="tl">
                    <a:srgbClr val="000000">
                      <a:alpha val="43137"/>
                    </a:srgbClr>
                  </a:outerShdw>
                </a:effectLst>
                <a:uLnTx/>
                <a:uFillTx/>
                <a:ea typeface="+mn-ea"/>
              </a:rPr>
              <a:t>ينتج غاز ثاني أكسيد الكبريت بشكل رئيسي من </a:t>
            </a:r>
            <a:r>
              <a:rPr kumimoji="0" lang="ar-SA" altLang="en-US" sz="2800" b="0"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ea typeface="+mn-ea"/>
              </a:rPr>
              <a:t>حرق الوقود الاحفوري </a:t>
            </a:r>
            <a:r>
              <a:rPr kumimoji="0" lang="ar-SA" altLang="en-US" sz="2800" b="0" i="0" u="none" strike="noStrike" kern="1200" cap="none" spc="0" normalizeH="0" baseline="0" noProof="0" dirty="0" smtClean="0">
                <a:ln>
                  <a:noFill/>
                </a:ln>
                <a:solidFill>
                  <a:schemeClr val="tx2"/>
                </a:solidFill>
                <a:effectLst>
                  <a:outerShdw blurRad="38100" dist="38100" dir="2700000" algn="tl">
                    <a:srgbClr val="000000">
                      <a:alpha val="43137"/>
                    </a:srgbClr>
                  </a:outerShdw>
                </a:effectLst>
                <a:uLnTx/>
                <a:uFillTx/>
                <a:ea typeface="+mn-ea"/>
              </a:rPr>
              <a:t>المحتوي أصلا على الكبريت بإحدى أشكاله ، مثل معدن </a:t>
            </a:r>
            <a:r>
              <a:rPr kumimoji="0" lang="ar-SA" altLang="en-US" sz="2800" b="0" i="0" u="none" strike="noStrike" kern="1200" cap="none" spc="0" normalizeH="0" baseline="0" noProof="0" dirty="0" smtClean="0">
                <a:ln>
                  <a:noFill/>
                </a:ln>
                <a:solidFill>
                  <a:schemeClr val="tx1">
                    <a:lumMod val="50000"/>
                  </a:schemeClr>
                </a:solidFill>
                <a:effectLst>
                  <a:outerShdw blurRad="38100" dist="38100" dir="2700000" algn="tl">
                    <a:srgbClr val="000000">
                      <a:alpha val="43137"/>
                    </a:srgbClr>
                  </a:outerShdw>
                </a:effectLst>
                <a:uLnTx/>
                <a:uFillTx/>
                <a:ea typeface="+mn-ea"/>
              </a:rPr>
              <a:t>البايريت </a:t>
            </a:r>
            <a:r>
              <a:rPr kumimoji="0" lang="en-US" altLang="en-US" sz="2800" b="0" i="0" u="none" strike="noStrike" kern="1200" cap="none" spc="0" normalizeH="0" baseline="0" noProof="0" dirty="0" smtClean="0">
                <a:ln>
                  <a:noFill/>
                </a:ln>
                <a:solidFill>
                  <a:schemeClr val="tx1">
                    <a:lumMod val="50000"/>
                  </a:schemeClr>
                </a:solidFill>
                <a:effectLst>
                  <a:outerShdw blurRad="38100" dist="38100" dir="2700000" algn="tl">
                    <a:srgbClr val="000000">
                      <a:alpha val="43137"/>
                    </a:srgbClr>
                  </a:outerShdw>
                </a:effectLst>
                <a:uLnTx/>
                <a:uFillTx/>
                <a:ea typeface="+mn-ea"/>
              </a:rPr>
              <a:t> FeS</a:t>
            </a:r>
            <a:r>
              <a:rPr kumimoji="0" lang="en-US" altLang="en-US" sz="2800" b="0" i="0" u="none" strike="noStrike" kern="1200" cap="none" spc="0" normalizeH="0" baseline="-25000" noProof="0" dirty="0" smtClean="0">
                <a:ln>
                  <a:noFill/>
                </a:ln>
                <a:solidFill>
                  <a:schemeClr val="tx1">
                    <a:lumMod val="50000"/>
                  </a:schemeClr>
                </a:solidFill>
                <a:effectLst>
                  <a:outerShdw blurRad="38100" dist="38100" dir="2700000" algn="tl">
                    <a:srgbClr val="000000">
                      <a:alpha val="43137"/>
                    </a:srgbClr>
                  </a:outerShdw>
                </a:effectLst>
                <a:uLnTx/>
                <a:uFillTx/>
                <a:ea typeface="+mn-ea"/>
              </a:rPr>
              <a:t>2</a:t>
            </a:r>
            <a:r>
              <a:rPr kumimoji="0" lang="en-US" altLang="en-US" sz="2800" b="0" i="0" u="none" strike="noStrike" kern="1200" cap="none" spc="0" normalizeH="0" baseline="0" noProof="0" dirty="0" smtClean="0">
                <a:ln>
                  <a:noFill/>
                </a:ln>
                <a:solidFill>
                  <a:schemeClr val="tx2"/>
                </a:solidFill>
                <a:effectLst>
                  <a:outerShdw blurRad="38100" dist="38100" dir="2700000" algn="tl">
                    <a:srgbClr val="000000">
                      <a:alpha val="43137"/>
                    </a:srgbClr>
                  </a:outerShdw>
                </a:effectLst>
                <a:uLnTx/>
                <a:uFillTx/>
                <a:ea typeface="+mn-ea"/>
              </a:rPr>
              <a:t> </a:t>
            </a:r>
            <a:r>
              <a:rPr kumimoji="0" lang="ar-SA" altLang="en-US" sz="2800" b="0" i="0" u="none" strike="noStrike" kern="1200" cap="none" spc="0" normalizeH="0" baseline="0" noProof="0" dirty="0" smtClean="0">
                <a:ln>
                  <a:noFill/>
                </a:ln>
                <a:solidFill>
                  <a:schemeClr val="tx2"/>
                </a:solidFill>
                <a:effectLst>
                  <a:outerShdw blurRad="38100" dist="38100" dir="2700000" algn="tl">
                    <a:srgbClr val="000000">
                      <a:alpha val="43137"/>
                    </a:srgbClr>
                  </a:outerShdw>
                </a:effectLst>
                <a:uLnTx/>
                <a:uFillTx/>
                <a:ea typeface="+mn-ea"/>
              </a:rPr>
              <a:t>أو المواد العضوية المحتوية على الكبريت والموجودة في الفحم الحجري . </a:t>
            </a:r>
            <a:endParaRPr kumimoji="0" lang="en-US" altLang="en-US" sz="2800" b="0" i="0" u="none" strike="noStrike" kern="1200" cap="none" spc="0" normalizeH="0" baseline="0" noProof="0" dirty="0" smtClean="0">
              <a:ln>
                <a:noFill/>
              </a:ln>
              <a:solidFill>
                <a:schemeClr val="tx2"/>
              </a:solidFill>
              <a:effectLst>
                <a:outerShdw blurRad="38100" dist="38100" dir="2700000" algn="tl">
                  <a:srgbClr val="000000">
                    <a:alpha val="43137"/>
                  </a:srgbClr>
                </a:outerShdw>
              </a:effectLst>
              <a:uLnTx/>
              <a:uFillTx/>
              <a:ea typeface="+mn-ea"/>
            </a:endParaRPr>
          </a:p>
          <a:p>
            <a:pPr marL="0" marR="0" lvl="0" indent="0" algn="just" defTabSz="914400" rtl="1" eaLnBrk="1" fontAlgn="auto" latinLnBrk="0" hangingPunct="1">
              <a:lnSpc>
                <a:spcPct val="80000"/>
              </a:lnSpc>
              <a:spcBef>
                <a:spcPts val="600"/>
              </a:spcBef>
              <a:spcAft>
                <a:spcPts val="0"/>
              </a:spcAft>
              <a:buClr>
                <a:srgbClr val="93A299"/>
              </a:buClr>
              <a:buSzPct val="70000"/>
              <a:buNone/>
              <a:tabLst/>
              <a:defRPr/>
            </a:pPr>
            <a:r>
              <a:rPr kumimoji="0" lang="ar-SA" altLang="en-US" sz="2800" b="0" i="0" u="none" strike="noStrike" kern="1200" cap="none" spc="0" normalizeH="0" baseline="0" noProof="0" dirty="0" smtClean="0">
                <a:ln>
                  <a:noFill/>
                </a:ln>
                <a:solidFill>
                  <a:schemeClr val="tx2"/>
                </a:solidFill>
                <a:effectLst>
                  <a:outerShdw blurRad="38100" dist="38100" dir="2700000" algn="tl">
                    <a:srgbClr val="000000">
                      <a:alpha val="43137"/>
                    </a:srgbClr>
                  </a:outerShdw>
                </a:effectLst>
                <a:uLnTx/>
                <a:uFillTx/>
                <a:ea typeface="+mn-ea"/>
              </a:rPr>
              <a:t>وعادة يتفاعل غاز ثاني أكسيد الكبريت في الجو مع الماء ليكون </a:t>
            </a:r>
            <a:r>
              <a:rPr kumimoji="0" lang="ar-SA" altLang="en-US" sz="2800" b="0" i="0" u="none" strike="noStrike" kern="1200" cap="none" spc="0" normalizeH="0" baseline="0" noProof="0" dirty="0" smtClean="0">
                <a:ln>
                  <a:noFill/>
                </a:ln>
                <a:solidFill>
                  <a:schemeClr val="tx1">
                    <a:lumMod val="50000"/>
                  </a:schemeClr>
                </a:solidFill>
                <a:effectLst>
                  <a:outerShdw blurRad="38100" dist="38100" dir="2700000" algn="tl">
                    <a:srgbClr val="000000">
                      <a:alpha val="43137"/>
                    </a:srgbClr>
                  </a:outerShdw>
                </a:effectLst>
                <a:uLnTx/>
                <a:uFillTx/>
                <a:ea typeface="+mn-ea"/>
              </a:rPr>
              <a:t>حمض الكبريتيك </a:t>
            </a:r>
            <a:r>
              <a:rPr kumimoji="0" lang="en-US" altLang="en-US" sz="2800" b="0" i="0" u="none" strike="noStrike" kern="1200" cap="none" spc="0" normalizeH="0" baseline="0" noProof="0" dirty="0" smtClean="0">
                <a:ln>
                  <a:noFill/>
                </a:ln>
                <a:solidFill>
                  <a:schemeClr val="tx1">
                    <a:lumMod val="50000"/>
                  </a:schemeClr>
                </a:solidFill>
                <a:effectLst>
                  <a:outerShdw blurRad="38100" dist="38100" dir="2700000" algn="tl">
                    <a:srgbClr val="000000">
                      <a:alpha val="43137"/>
                    </a:srgbClr>
                  </a:outerShdw>
                </a:effectLst>
                <a:uLnTx/>
                <a:uFillTx/>
                <a:ea typeface="+mn-ea"/>
              </a:rPr>
              <a:t>H</a:t>
            </a:r>
            <a:r>
              <a:rPr kumimoji="0" lang="en-US" altLang="en-US" sz="2800" b="0" i="0" u="none" strike="noStrike" kern="1200" cap="none" spc="0" normalizeH="0" baseline="-25000" noProof="0" dirty="0" smtClean="0">
                <a:ln>
                  <a:noFill/>
                </a:ln>
                <a:solidFill>
                  <a:schemeClr val="tx1">
                    <a:lumMod val="50000"/>
                  </a:schemeClr>
                </a:solidFill>
                <a:effectLst>
                  <a:outerShdw blurRad="38100" dist="38100" dir="2700000" algn="tl">
                    <a:srgbClr val="000000">
                      <a:alpha val="43137"/>
                    </a:srgbClr>
                  </a:outerShdw>
                </a:effectLst>
                <a:uLnTx/>
                <a:uFillTx/>
                <a:ea typeface="+mn-ea"/>
              </a:rPr>
              <a:t>2</a:t>
            </a:r>
            <a:r>
              <a:rPr kumimoji="0" lang="en-US" altLang="en-US" sz="2800" b="0" i="0" u="none" strike="noStrike" kern="1200" cap="none" spc="0" normalizeH="0" baseline="0" noProof="0" dirty="0" smtClean="0">
                <a:ln>
                  <a:noFill/>
                </a:ln>
                <a:solidFill>
                  <a:schemeClr val="tx1">
                    <a:lumMod val="50000"/>
                  </a:schemeClr>
                </a:solidFill>
                <a:effectLst>
                  <a:outerShdw blurRad="38100" dist="38100" dir="2700000" algn="tl">
                    <a:srgbClr val="000000">
                      <a:alpha val="43137"/>
                    </a:srgbClr>
                  </a:outerShdw>
                </a:effectLst>
                <a:uLnTx/>
                <a:uFillTx/>
                <a:ea typeface="+mn-ea"/>
              </a:rPr>
              <a:t>SO</a:t>
            </a:r>
            <a:r>
              <a:rPr kumimoji="0" lang="en-US" altLang="en-US" sz="2800" b="0" i="0" u="none" strike="noStrike" kern="1200" cap="none" spc="0" normalizeH="0" baseline="-25000" noProof="0" dirty="0" smtClean="0">
                <a:ln>
                  <a:noFill/>
                </a:ln>
                <a:solidFill>
                  <a:schemeClr val="tx1">
                    <a:lumMod val="50000"/>
                  </a:schemeClr>
                </a:solidFill>
                <a:effectLst>
                  <a:outerShdw blurRad="38100" dist="38100" dir="2700000" algn="tl">
                    <a:srgbClr val="000000">
                      <a:alpha val="43137"/>
                    </a:srgbClr>
                  </a:outerShdw>
                </a:effectLst>
                <a:uLnTx/>
                <a:uFillTx/>
                <a:ea typeface="+mn-ea"/>
              </a:rPr>
              <a:t>4</a:t>
            </a:r>
            <a:r>
              <a:rPr kumimoji="0" lang="en-US" altLang="en-US" sz="2800" b="0" i="0" u="none" strike="noStrike" kern="1200" cap="none" spc="0" normalizeH="0" baseline="0" noProof="0" dirty="0" smtClean="0">
                <a:ln>
                  <a:noFill/>
                </a:ln>
                <a:solidFill>
                  <a:schemeClr val="tx1">
                    <a:lumMod val="50000"/>
                  </a:schemeClr>
                </a:solidFill>
                <a:effectLst>
                  <a:outerShdw blurRad="38100" dist="38100" dir="2700000" algn="tl">
                    <a:srgbClr val="000000">
                      <a:alpha val="43137"/>
                    </a:srgbClr>
                  </a:outerShdw>
                </a:effectLst>
                <a:uLnTx/>
                <a:uFillTx/>
                <a:ea typeface="+mn-ea"/>
              </a:rPr>
              <a:t> </a:t>
            </a:r>
            <a:r>
              <a:rPr kumimoji="0" lang="ar-SA" altLang="en-US" sz="2800" b="0" i="0" u="none" strike="noStrike" kern="1200" cap="none" spc="0" normalizeH="0" baseline="0" noProof="0" dirty="0" smtClean="0">
                <a:ln>
                  <a:noFill/>
                </a:ln>
                <a:solidFill>
                  <a:schemeClr val="tx1">
                    <a:lumMod val="50000"/>
                  </a:schemeClr>
                </a:solidFill>
                <a:effectLst>
                  <a:outerShdw blurRad="38100" dist="38100" dir="2700000" algn="tl">
                    <a:srgbClr val="000000">
                      <a:alpha val="43137"/>
                    </a:srgbClr>
                  </a:outerShdw>
                </a:effectLst>
                <a:uLnTx/>
                <a:uFillTx/>
                <a:ea typeface="+mn-ea"/>
              </a:rPr>
              <a:t> الذي يسهم في تكون المطر الحمضي </a:t>
            </a:r>
            <a:r>
              <a:rPr kumimoji="0" lang="en-US" altLang="en-US" sz="2800" b="0" i="0" u="none" strike="noStrike" kern="1200" cap="none" spc="0" normalizeH="0" baseline="0" noProof="0" dirty="0" smtClean="0">
                <a:ln>
                  <a:noFill/>
                </a:ln>
                <a:solidFill>
                  <a:schemeClr val="tx1">
                    <a:lumMod val="50000"/>
                  </a:schemeClr>
                </a:solidFill>
                <a:effectLst>
                  <a:outerShdw blurRad="38100" dist="38100" dir="2700000" algn="tl">
                    <a:srgbClr val="000000">
                      <a:alpha val="43137"/>
                    </a:srgbClr>
                  </a:outerShdw>
                </a:effectLst>
                <a:uLnTx/>
                <a:uFillTx/>
                <a:ea typeface="+mn-ea"/>
              </a:rPr>
              <a:t>Acid Rain </a:t>
            </a:r>
            <a:r>
              <a:rPr kumimoji="0" lang="ar-SA" altLang="en-US" sz="2800" b="0" i="0" u="none" strike="noStrike" kern="1200" cap="none" spc="0" normalizeH="0" baseline="0" noProof="0" dirty="0" smtClean="0">
                <a:ln>
                  <a:noFill/>
                </a:ln>
                <a:solidFill>
                  <a:schemeClr val="tx1">
                    <a:lumMod val="50000"/>
                  </a:schemeClr>
                </a:solidFill>
                <a:effectLst>
                  <a:outerShdw blurRad="38100" dist="38100" dir="2700000" algn="tl">
                    <a:srgbClr val="000000">
                      <a:alpha val="43137"/>
                    </a:srgbClr>
                  </a:outerShdw>
                </a:effectLst>
                <a:uLnTx/>
                <a:uFillTx/>
                <a:ea typeface="+mn-ea"/>
              </a:rPr>
              <a:t> </a:t>
            </a:r>
            <a:r>
              <a:rPr kumimoji="0" lang="ar-SA" altLang="en-US" sz="2800" b="0" i="0" u="none" strike="noStrike" kern="1200" cap="none" spc="0" normalizeH="0" baseline="0" noProof="0" dirty="0" smtClean="0">
                <a:ln>
                  <a:noFill/>
                </a:ln>
                <a:solidFill>
                  <a:schemeClr val="tx2"/>
                </a:solidFill>
                <a:effectLst>
                  <a:outerShdw blurRad="38100" dist="38100" dir="2700000" algn="tl">
                    <a:srgbClr val="000000">
                      <a:alpha val="43137"/>
                    </a:srgbClr>
                  </a:outerShdw>
                </a:effectLst>
                <a:uLnTx/>
                <a:uFillTx/>
                <a:ea typeface="+mn-ea"/>
              </a:rPr>
              <a:t>والذي يهطل على سطح الأرض ويسبب العديد من المشكلات البيئية. </a:t>
            </a:r>
          </a:p>
          <a:p>
            <a:pPr marL="0" marR="0" lvl="0" indent="0" algn="just" defTabSz="914400" rtl="1" eaLnBrk="1" fontAlgn="auto" latinLnBrk="0" hangingPunct="1">
              <a:lnSpc>
                <a:spcPct val="80000"/>
              </a:lnSpc>
              <a:spcBef>
                <a:spcPts val="600"/>
              </a:spcBef>
              <a:spcAft>
                <a:spcPts val="0"/>
              </a:spcAft>
              <a:buClr>
                <a:srgbClr val="93A299"/>
              </a:buClr>
              <a:buSzPct val="70000"/>
              <a:buNone/>
              <a:tabLst/>
              <a:defRPr/>
            </a:pPr>
            <a:endParaRPr kumimoji="0" lang="ar-SA" altLang="en-US" sz="2800" b="0" i="0" u="none" strike="noStrike" kern="1200" cap="none" spc="0" normalizeH="0" baseline="0" noProof="0" dirty="0" smtClean="0">
              <a:ln>
                <a:noFill/>
              </a:ln>
              <a:solidFill>
                <a:schemeClr val="tx2"/>
              </a:solidFill>
              <a:effectLst>
                <a:outerShdw blurRad="38100" dist="38100" dir="2700000" algn="tl">
                  <a:srgbClr val="000000">
                    <a:alpha val="43137"/>
                  </a:srgbClr>
                </a:outerShdw>
              </a:effectLst>
              <a:uLnTx/>
              <a:uFillTx/>
              <a:ea typeface="+mn-ea"/>
            </a:endParaRPr>
          </a:p>
          <a:p>
            <a:pPr marL="0" marR="0" lvl="0" indent="0" algn="just" defTabSz="914400" rtl="1" eaLnBrk="1" fontAlgn="auto" latinLnBrk="0" hangingPunct="1">
              <a:lnSpc>
                <a:spcPct val="80000"/>
              </a:lnSpc>
              <a:spcBef>
                <a:spcPts val="600"/>
              </a:spcBef>
              <a:spcAft>
                <a:spcPts val="0"/>
              </a:spcAft>
              <a:buClr>
                <a:srgbClr val="93A299"/>
              </a:buClr>
              <a:buSzPct val="70000"/>
              <a:buNone/>
              <a:tabLst/>
              <a:defRPr/>
            </a:pPr>
            <a:r>
              <a:rPr kumimoji="0" lang="ar-SA" altLang="en-US" sz="2800" b="0" i="0" u="none" strike="noStrike" kern="1200" cap="none" spc="0" normalizeH="0" baseline="0" noProof="0" dirty="0" smtClean="0">
                <a:ln>
                  <a:noFill/>
                </a:ln>
                <a:solidFill>
                  <a:schemeClr val="tx2"/>
                </a:solidFill>
                <a:effectLst>
                  <a:outerShdw blurRad="38100" dist="38100" dir="2700000" algn="tl">
                    <a:srgbClr val="000000">
                      <a:alpha val="43137"/>
                    </a:srgbClr>
                  </a:outerShdw>
                </a:effectLst>
                <a:uLnTx/>
                <a:uFillTx/>
                <a:ea typeface="+mn-ea"/>
              </a:rPr>
              <a:t>يمكن أن ينتج غاز ثاني أكسيد الكبريت من أكسيد الكبريت من مركباته بفعل بكتيريا الكبريت (</a:t>
            </a:r>
            <a:r>
              <a:rPr kumimoji="0" lang="en-US" altLang="en-US" sz="2800" b="0" i="0" u="none" strike="noStrike" kern="1200" cap="none" spc="0" normalizeH="0" baseline="0" noProof="0" dirty="0" smtClean="0">
                <a:ln>
                  <a:noFill/>
                </a:ln>
                <a:solidFill>
                  <a:schemeClr val="tx2"/>
                </a:solidFill>
                <a:effectLst>
                  <a:outerShdw blurRad="38100" dist="38100" dir="2700000" algn="tl">
                    <a:srgbClr val="000000">
                      <a:alpha val="43137"/>
                    </a:srgbClr>
                  </a:outerShdw>
                </a:effectLst>
                <a:uLnTx/>
                <a:uFillTx/>
                <a:ea typeface="+mn-ea"/>
              </a:rPr>
              <a:t>Thiobacillus</a:t>
            </a:r>
            <a:r>
              <a:rPr kumimoji="0" lang="ar-SA" altLang="en-US" sz="2800" b="0" i="0" u="none" strike="noStrike" kern="1200" cap="none" spc="0" normalizeH="0" baseline="0" noProof="0" dirty="0" smtClean="0">
                <a:ln>
                  <a:noFill/>
                </a:ln>
                <a:solidFill>
                  <a:schemeClr val="tx2"/>
                </a:solidFill>
                <a:effectLst>
                  <a:outerShdw blurRad="38100" dist="38100" dir="2700000" algn="tl">
                    <a:srgbClr val="000000">
                      <a:alpha val="43137"/>
                    </a:srgbClr>
                  </a:outerShdw>
                </a:effectLst>
                <a:uLnTx/>
                <a:uFillTx/>
                <a:ea typeface="+mn-ea"/>
              </a:rPr>
              <a:t>)  ذاتية التغذية الكيميائية . </a:t>
            </a:r>
          </a:p>
          <a:p>
            <a:pPr marL="0" marR="0" lvl="0" indent="0" algn="just" defTabSz="914400" rtl="1" eaLnBrk="1" fontAlgn="auto" latinLnBrk="0" hangingPunct="1">
              <a:lnSpc>
                <a:spcPct val="80000"/>
              </a:lnSpc>
              <a:spcBef>
                <a:spcPts val="600"/>
              </a:spcBef>
              <a:spcAft>
                <a:spcPts val="0"/>
              </a:spcAft>
              <a:buClr>
                <a:srgbClr val="93A299"/>
              </a:buClr>
              <a:buSzPct val="70000"/>
              <a:buNone/>
              <a:tabLst/>
              <a:defRPr/>
            </a:pPr>
            <a:endParaRPr kumimoji="0" lang="ar-SA" altLang="en-US" sz="2800" b="0" i="0" u="none" strike="noStrike" kern="1200" cap="none" spc="0" normalizeH="0" baseline="0" noProof="0" dirty="0">
              <a:ln>
                <a:noFill/>
              </a:ln>
              <a:solidFill>
                <a:schemeClr val="tx2"/>
              </a:solidFill>
              <a:effectLst>
                <a:outerShdw blurRad="38100" dist="38100" dir="2700000" algn="tl">
                  <a:srgbClr val="000000">
                    <a:alpha val="43137"/>
                  </a:srgbClr>
                </a:outerShdw>
              </a:effectLst>
              <a:uLnTx/>
              <a:uFillTx/>
              <a:ea typeface="+mn-ea"/>
            </a:endParaRPr>
          </a:p>
        </p:txBody>
      </p:sp>
    </p:spTree>
    <p:extLst>
      <p:ext uri="{BB962C8B-B14F-4D97-AF65-F5344CB8AC3E}">
        <p14:creationId xmlns:p14="http://schemas.microsoft.com/office/powerpoint/2010/main" val="3209146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i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ox(in)">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ox(in)">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box(in)">
                                      <p:cBhvr>
                                        <p:cTn id="2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F90A6A5-4BBC-4C8D-9850-BB817983DEE0}" type="slidenum">
              <a:rPr lang="en-US" smtClean="0"/>
              <a:t>34</a:t>
            </a:fld>
            <a:endParaRPr lang="en-US" dirty="0"/>
          </a:p>
        </p:txBody>
      </p:sp>
      <p:sp>
        <p:nvSpPr>
          <p:cNvPr id="3" name="Date Placeholder 2"/>
          <p:cNvSpPr>
            <a:spLocks noGrp="1"/>
          </p:cNvSpPr>
          <p:nvPr>
            <p:ph type="dt" sz="half" idx="10"/>
          </p:nvPr>
        </p:nvSpPr>
        <p:spPr/>
        <p:txBody>
          <a:bodyPr/>
          <a:lstStyle/>
          <a:p>
            <a:fld id="{99B0E98C-74E9-4D2B-850D-CE141F376173}" type="datetime1">
              <a:rPr lang="en-US" smtClean="0"/>
              <a:t>10/23/2016</a:t>
            </a:fld>
            <a:endParaRPr lang="en-US" dirty="0"/>
          </a:p>
        </p:txBody>
      </p:sp>
      <p:sp>
        <p:nvSpPr>
          <p:cNvPr id="4" name="Footer Placeholder 3"/>
          <p:cNvSpPr>
            <a:spLocks noGrp="1"/>
          </p:cNvSpPr>
          <p:nvPr>
            <p:ph type="ftr" sz="quarter" idx="11"/>
          </p:nvPr>
        </p:nvSpPr>
        <p:spPr/>
        <p:txBody>
          <a:bodyPr/>
          <a:lstStyle/>
          <a:p>
            <a:r>
              <a:rPr lang="en-US" dirty="0" smtClean="0"/>
              <a:t>Dr. Saud Alamri</a:t>
            </a:r>
            <a:endParaRPr lang="ar-SA" dirty="0" smtClean="0"/>
          </a:p>
        </p:txBody>
      </p:sp>
      <p:pic>
        <p:nvPicPr>
          <p:cNvPr id="5" name="Picture 2" descr="http://courses.lumenlearning.net/biology/wp-content/uploads/sites/5/2014/02/Figure_20_02_08.jpg"/>
          <p:cNvPicPr>
            <a:picLocks noChangeAspect="1" noChangeArrowheads="1"/>
          </p:cNvPicPr>
          <p:nvPr/>
        </p:nvPicPr>
        <p:blipFill rotWithShape="1">
          <a:blip r:embed="rId2">
            <a:extLst>
              <a:ext uri="{28A0092B-C50C-407E-A947-70E740481C1C}">
                <a14:useLocalDpi xmlns:a14="http://schemas.microsoft.com/office/drawing/2010/main" val="0"/>
              </a:ext>
            </a:extLst>
          </a:blip>
          <a:srcRect l="1911" t="3734" r="2322" b="3427"/>
          <a:stretch/>
        </p:blipFill>
        <p:spPr bwMode="auto">
          <a:xfrm>
            <a:off x="76200" y="128207"/>
            <a:ext cx="8864078" cy="59851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910946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F90A6A5-4BBC-4C8D-9850-BB817983DEE0}" type="slidenum">
              <a:rPr lang="en-US" smtClean="0"/>
              <a:t>35</a:t>
            </a:fld>
            <a:endParaRPr lang="en-US" dirty="0"/>
          </a:p>
        </p:txBody>
      </p:sp>
      <p:sp>
        <p:nvSpPr>
          <p:cNvPr id="3" name="Date Placeholder 2"/>
          <p:cNvSpPr>
            <a:spLocks noGrp="1"/>
          </p:cNvSpPr>
          <p:nvPr>
            <p:ph type="dt" sz="half" idx="10"/>
          </p:nvPr>
        </p:nvSpPr>
        <p:spPr/>
        <p:txBody>
          <a:bodyPr/>
          <a:lstStyle/>
          <a:p>
            <a:fld id="{99B0E98C-74E9-4D2B-850D-CE141F376173}" type="datetime1">
              <a:rPr lang="en-US" smtClean="0"/>
              <a:t>10/23/2016</a:t>
            </a:fld>
            <a:endParaRPr lang="en-US" dirty="0"/>
          </a:p>
        </p:txBody>
      </p:sp>
      <p:sp>
        <p:nvSpPr>
          <p:cNvPr id="4" name="Footer Placeholder 3"/>
          <p:cNvSpPr>
            <a:spLocks noGrp="1"/>
          </p:cNvSpPr>
          <p:nvPr>
            <p:ph type="ftr" sz="quarter" idx="11"/>
          </p:nvPr>
        </p:nvSpPr>
        <p:spPr/>
        <p:txBody>
          <a:bodyPr/>
          <a:lstStyle/>
          <a:p>
            <a:r>
              <a:rPr lang="en-US" dirty="0" smtClean="0"/>
              <a:t>Dr. Saud Alamri</a:t>
            </a:r>
            <a:endParaRPr lang="ar-SA" dirty="0" smtClean="0"/>
          </a:p>
        </p:txBody>
      </p:sp>
      <p:pic>
        <p:nvPicPr>
          <p:cNvPr id="8194" name="Picture 2" descr="http://textbookofbacteriology.net/Scycle.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2475" y="954087"/>
            <a:ext cx="5378709" cy="4313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862458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3447" y="2310938"/>
            <a:ext cx="4721630" cy="2376610"/>
          </a:xfrm>
        </p:spPr>
        <p:txBody>
          <a:bodyPr>
            <a:noAutofit/>
          </a:bodyPr>
          <a:lstStyle/>
          <a:p>
            <a:r>
              <a:rPr lang="en-US" sz="4800" dirty="0" smtClean="0"/>
              <a:t>Questions?</a:t>
            </a:r>
            <a:r>
              <a:rPr lang="en-US" sz="4800" dirty="0"/>
              <a:t/>
            </a:r>
            <a:br>
              <a:rPr lang="en-US" sz="4800" dirty="0"/>
            </a:br>
            <a:r>
              <a:rPr lang="en-US" sz="4800" dirty="0"/>
              <a:t/>
            </a:r>
            <a:br>
              <a:rPr lang="en-US" sz="4800" dirty="0"/>
            </a:br>
            <a:endParaRPr lang="en-US" sz="4800" dirty="0"/>
          </a:p>
        </p:txBody>
      </p:sp>
      <p:sp>
        <p:nvSpPr>
          <p:cNvPr id="4" name="Date Placeholder 3"/>
          <p:cNvSpPr>
            <a:spLocks noGrp="1"/>
          </p:cNvSpPr>
          <p:nvPr>
            <p:ph type="dt" sz="half" idx="10"/>
          </p:nvPr>
        </p:nvSpPr>
        <p:spPr/>
        <p:txBody>
          <a:bodyPr/>
          <a:lstStyle/>
          <a:p>
            <a:fld id="{8C5DD839-AD34-41E7-AC33-97B983FCCA23}" type="datetime1">
              <a:rPr lang="en-US" smtClean="0"/>
              <a:t>10/23/2016</a:t>
            </a:fld>
            <a:endParaRPr lang="en-US" dirty="0"/>
          </a:p>
        </p:txBody>
      </p:sp>
      <p:sp>
        <p:nvSpPr>
          <p:cNvPr id="5" name="Footer Placeholder 4"/>
          <p:cNvSpPr>
            <a:spLocks noGrp="1"/>
          </p:cNvSpPr>
          <p:nvPr>
            <p:ph type="ftr" sz="quarter" idx="11"/>
          </p:nvPr>
        </p:nvSpPr>
        <p:spPr/>
        <p:txBody>
          <a:bodyPr/>
          <a:lstStyle/>
          <a:p>
            <a:r>
              <a:rPr lang="en-US" dirty="0" smtClean="0"/>
              <a:t>Dr. Saud Alamri</a:t>
            </a:r>
            <a:endParaRPr lang="ar-SA" dirty="0" smtClean="0"/>
          </a:p>
        </p:txBody>
      </p:sp>
      <p:sp>
        <p:nvSpPr>
          <p:cNvPr id="6" name="Slide Number Placeholder 5"/>
          <p:cNvSpPr>
            <a:spLocks noGrp="1"/>
          </p:cNvSpPr>
          <p:nvPr>
            <p:ph type="sldNum" sz="quarter" idx="12"/>
          </p:nvPr>
        </p:nvSpPr>
        <p:spPr/>
        <p:txBody>
          <a:bodyPr/>
          <a:lstStyle/>
          <a:p>
            <a:fld id="{AF90A6A5-4BBC-4C8D-9850-BB817983DEE0}" type="slidenum">
              <a:rPr lang="en-US" smtClean="0"/>
              <a:t>36</a:t>
            </a:fld>
            <a:endParaRPr lang="en-US" dirty="0"/>
          </a:p>
        </p:txBody>
      </p:sp>
    </p:spTree>
    <p:extLst>
      <p:ext uri="{BB962C8B-B14F-4D97-AF65-F5344CB8AC3E}">
        <p14:creationId xmlns:p14="http://schemas.microsoft.com/office/powerpoint/2010/main" val="41638534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C5DD839-AD34-41E7-AC33-97B983FCCA23}" type="datetime1">
              <a:rPr lang="en-US" smtClean="0"/>
              <a:t>10/23/2016</a:t>
            </a:fld>
            <a:endParaRPr lang="en-US" dirty="0"/>
          </a:p>
        </p:txBody>
      </p:sp>
      <p:sp>
        <p:nvSpPr>
          <p:cNvPr id="5" name="Footer Placeholder 4"/>
          <p:cNvSpPr>
            <a:spLocks noGrp="1"/>
          </p:cNvSpPr>
          <p:nvPr>
            <p:ph type="ftr" sz="quarter" idx="11"/>
          </p:nvPr>
        </p:nvSpPr>
        <p:spPr/>
        <p:txBody>
          <a:bodyPr/>
          <a:lstStyle/>
          <a:p>
            <a:r>
              <a:rPr lang="en-US" dirty="0" smtClean="0"/>
              <a:t>Dr. Saud Alamri</a:t>
            </a:r>
            <a:endParaRPr lang="ar-SA" dirty="0" smtClean="0"/>
          </a:p>
        </p:txBody>
      </p:sp>
      <p:sp>
        <p:nvSpPr>
          <p:cNvPr id="6" name="Slide Number Placeholder 5"/>
          <p:cNvSpPr>
            <a:spLocks noGrp="1"/>
          </p:cNvSpPr>
          <p:nvPr>
            <p:ph type="sldNum" sz="quarter" idx="12"/>
          </p:nvPr>
        </p:nvSpPr>
        <p:spPr/>
        <p:txBody>
          <a:bodyPr/>
          <a:lstStyle/>
          <a:p>
            <a:fld id="{AF90A6A5-4BBC-4C8D-9850-BB817983DEE0}" type="slidenum">
              <a:rPr lang="en-US" smtClean="0"/>
              <a:t>4</a:t>
            </a:fld>
            <a:endParaRPr lang="en-US" dirty="0"/>
          </a:p>
        </p:txBody>
      </p:sp>
      <p:sp>
        <p:nvSpPr>
          <p:cNvPr id="14" name="Rectangle 2"/>
          <p:cNvSpPr txBox="1">
            <a:spLocks noChangeArrowheads="1"/>
          </p:cNvSpPr>
          <p:nvPr/>
        </p:nvSpPr>
        <p:spPr>
          <a:xfrm>
            <a:off x="457200" y="274638"/>
            <a:ext cx="8229600" cy="706437"/>
          </a:xfrm>
          <a:prstGeom prst="rect">
            <a:avLst/>
          </a:prstGeom>
        </p:spPr>
        <p:txBody>
          <a:bodyPr vert="horz" anchor="b">
            <a:noAutofit/>
          </a:bodyPr>
          <a:lstStyle>
            <a:lvl1pPr algn="l" rtl="1" eaLnBrk="1" latinLnBrk="0" hangingPunct="1">
              <a:spcBef>
                <a:spcPct val="0"/>
              </a:spcBef>
              <a:buNone/>
              <a:defRPr kumimoji="0" sz="3000" b="0" kern="1200" cap="small" baseline="0">
                <a:solidFill>
                  <a:schemeClr val="tx2"/>
                </a:solidFill>
                <a:latin typeface="+mj-lt"/>
                <a:ea typeface="+mj-ea"/>
                <a:cs typeface="+mj-cs"/>
              </a:defRPr>
            </a:lvl1pPr>
          </a:lstStyle>
          <a:p>
            <a:pPr marL="0" marR="0" lvl="0" indent="0" algn="l" defTabSz="914400" rtl="1" eaLnBrk="1" fontAlgn="auto" latinLnBrk="0" hangingPunct="1">
              <a:lnSpc>
                <a:spcPct val="100000"/>
              </a:lnSpc>
              <a:spcBef>
                <a:spcPct val="0"/>
              </a:spcBef>
              <a:spcAft>
                <a:spcPts val="0"/>
              </a:spcAft>
              <a:buClrTx/>
              <a:buSzTx/>
              <a:buFontTx/>
              <a:buNone/>
              <a:tabLst/>
              <a:defRPr/>
            </a:pPr>
            <a:r>
              <a:rPr lang="ar-SA" altLang="en-US" sz="3200" b="1" cap="none" dirty="0">
                <a:blipFill>
                  <a:blip r:embed="rId2">
                    <a:extLst>
                      <a:ext uri="{28A0092B-C50C-407E-A947-70E740481C1C}">
                        <a14:useLocalDpi xmlns:a14="http://schemas.microsoft.com/office/drawing/2010/main" val="0"/>
                      </a:ext>
                    </a:extLst>
                  </a:blip>
                  <a:tile tx="6350" ty="-127000" sx="65000" sy="64000" flip="none" algn="tl"/>
                </a:blipFill>
              </a:rPr>
              <a:t>الدورات البيوجيوكيميائية </a:t>
            </a:r>
            <a:r>
              <a:rPr lang="en-US" altLang="en-US" sz="3200" b="1" cap="none" dirty="0">
                <a:blipFill>
                  <a:blip r:embed="rId2">
                    <a:extLst>
                      <a:ext uri="{28A0092B-C50C-407E-A947-70E740481C1C}">
                        <a14:useLocalDpi xmlns:a14="http://schemas.microsoft.com/office/drawing/2010/main" val="0"/>
                      </a:ext>
                    </a:extLst>
                  </a:blip>
                  <a:tile tx="6350" ty="-127000" sx="65000" sy="64000" flip="none" algn="tl"/>
                </a:blipFill>
              </a:rPr>
              <a:t>Biogeochemical  cycles</a:t>
            </a:r>
          </a:p>
        </p:txBody>
      </p:sp>
      <p:sp>
        <p:nvSpPr>
          <p:cNvPr id="15" name="Rectangle 3"/>
          <p:cNvSpPr txBox="1">
            <a:spLocks noChangeArrowheads="1"/>
          </p:cNvSpPr>
          <p:nvPr/>
        </p:nvSpPr>
        <p:spPr>
          <a:xfrm>
            <a:off x="179388" y="981075"/>
            <a:ext cx="8713787" cy="5616575"/>
          </a:xfrm>
          <a:prstGeom prst="rect">
            <a:avLst/>
          </a:prstGeom>
        </p:spPr>
        <p:txBody>
          <a:bodyPr vert="horz">
            <a:normAutofit lnSpcReduction="10000"/>
          </a:bodyPr>
          <a:lstStyle>
            <a:lvl1pPr marL="274320" indent="-274320" algn="r" rtl="1"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r" rtl="1"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r" rtl="1"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r" rtl="1"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r" rtl="1"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r" rtl="1"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r" rtl="1"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r" rtl="1"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r" rtl="1"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marL="274320" marR="0" lvl="0" indent="-274320" algn="r" defTabSz="914400" rtl="1" eaLnBrk="1" fontAlgn="auto" latinLnBrk="0" hangingPunct="1">
              <a:lnSpc>
                <a:spcPct val="80000"/>
              </a:lnSpc>
              <a:spcBef>
                <a:spcPts val="600"/>
              </a:spcBef>
              <a:spcAft>
                <a:spcPts val="0"/>
              </a:spcAft>
              <a:buClr>
                <a:srgbClr val="93A299"/>
              </a:buClr>
              <a:buSzPct val="70000"/>
              <a:buFontTx/>
              <a:buNone/>
              <a:tabLst/>
              <a:defRPr/>
            </a:pPr>
            <a:endParaRPr kumimoji="0" lang="ar-SA" altLang="en-US" sz="2800" b="0" i="0" u="none" strike="noStrike" kern="1200" cap="none" spc="0" normalizeH="0" baseline="0" noProof="0" dirty="0" smtClean="0">
              <a:ln>
                <a:noFill/>
              </a:ln>
              <a:solidFill>
                <a:sysClr val="windowText" lastClr="000000"/>
              </a:solidFill>
              <a:effectLst/>
              <a:uLnTx/>
              <a:uFillTx/>
              <a:latin typeface="Century Schoolbook"/>
              <a:ea typeface="+mn-ea"/>
              <a:cs typeface="Times New Roman" panose="02020603050405020304" pitchFamily="18" charset="0"/>
            </a:endParaRPr>
          </a:p>
          <a:p>
            <a:pPr marL="0" marR="0" lvl="0" indent="0" fontAlgn="auto">
              <a:lnSpc>
                <a:spcPct val="90000"/>
              </a:lnSpc>
              <a:spcBef>
                <a:spcPts val="1200"/>
              </a:spcBef>
              <a:spcAft>
                <a:spcPts val="0"/>
              </a:spcAft>
              <a:buSzPct val="85000"/>
              <a:buNone/>
              <a:tabLst/>
              <a:defRPr/>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تحوى قشرة الأرض جميع عناصر الجدول الدوري الطبيعية ,غير المصنعة في المختبرات وتتفاوت نسبة وجود هذه العناصر في الطبيعة ,فمنها الشائع ومنها النادر. </a:t>
            </a:r>
          </a:p>
          <a:p>
            <a:pPr marL="0" marR="0" lvl="0" indent="0" fontAlgn="auto">
              <a:lnSpc>
                <a:spcPct val="90000"/>
              </a:lnSpc>
              <a:spcBef>
                <a:spcPts val="1200"/>
              </a:spcBef>
              <a:spcAft>
                <a:spcPts val="0"/>
              </a:spcAft>
              <a:buSzPct val="85000"/>
              <a:buNone/>
              <a:tabLst/>
              <a:defRPr/>
            </a:pPr>
            <a:endPar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marR="0" lvl="0" indent="0" fontAlgn="auto">
              <a:lnSpc>
                <a:spcPct val="90000"/>
              </a:lnSpc>
              <a:spcBef>
                <a:spcPts val="1200"/>
              </a:spcBef>
              <a:spcAft>
                <a:spcPts val="0"/>
              </a:spcAft>
              <a:buSzPct val="85000"/>
              <a:buNone/>
              <a:tabLst/>
              <a:defRPr/>
            </a:pPr>
            <a:r>
              <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والعناصر الثمانية التالية هي الأكثر شيوعا وتشكل أكثر من 99%من مكونات صخور قشرة الأرض ,وهي </a:t>
            </a:r>
          </a:p>
          <a:p>
            <a:pPr marL="0" marR="0" lvl="0" indent="0" fontAlgn="auto">
              <a:lnSpc>
                <a:spcPct val="90000"/>
              </a:lnSpc>
              <a:spcBef>
                <a:spcPts val="1200"/>
              </a:spcBef>
              <a:spcAft>
                <a:spcPts val="0"/>
              </a:spcAft>
              <a:buSzPct val="85000"/>
              <a:buNone/>
              <a:tabLst/>
              <a:defRPr/>
            </a:pPr>
            <a:endParaRPr lang="ar-SA" alt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marR="0" lvl="0" indent="0" fontAlgn="auto">
              <a:lnSpc>
                <a:spcPct val="90000"/>
              </a:lnSpc>
              <a:spcBef>
                <a:spcPts val="1200"/>
              </a:spcBef>
              <a:spcAft>
                <a:spcPts val="0"/>
              </a:spcAft>
              <a:buSzPct val="85000"/>
              <a:buNone/>
              <a:tabLst/>
              <a:defRPr/>
            </a:pPr>
            <a:r>
              <a:rPr lang="ar-SA" altLang="en-US" sz="2800" b="1" dirty="0" smtClean="0">
                <a:solidFill>
                  <a:srgbClr val="00206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الأكسجين			 الكالسيوم</a:t>
            </a:r>
          </a:p>
          <a:p>
            <a:pPr marL="0" marR="0" lvl="0" indent="0" fontAlgn="auto">
              <a:lnSpc>
                <a:spcPct val="90000"/>
              </a:lnSpc>
              <a:spcBef>
                <a:spcPts val="1200"/>
              </a:spcBef>
              <a:spcAft>
                <a:spcPts val="0"/>
              </a:spcAft>
              <a:buSzPct val="85000"/>
              <a:buNone/>
              <a:tabLst/>
              <a:defRPr/>
            </a:pPr>
            <a:r>
              <a:rPr lang="ar-SA" altLang="en-US" sz="2800" b="1" dirty="0" smtClean="0">
                <a:solidFill>
                  <a:srgbClr val="00206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الصوديوم 			البوتاسيوم</a:t>
            </a:r>
          </a:p>
          <a:p>
            <a:pPr marL="0" marR="0" lvl="0" indent="0" fontAlgn="auto">
              <a:lnSpc>
                <a:spcPct val="90000"/>
              </a:lnSpc>
              <a:spcBef>
                <a:spcPts val="1200"/>
              </a:spcBef>
              <a:spcAft>
                <a:spcPts val="0"/>
              </a:spcAft>
              <a:buSzPct val="85000"/>
              <a:buNone/>
              <a:tabLst/>
              <a:defRPr/>
            </a:pPr>
            <a:r>
              <a:rPr lang="ar-SA" altLang="en-US" sz="2800" b="1" dirty="0" smtClean="0">
                <a:solidFill>
                  <a:srgbClr val="00206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altLang="en-US" sz="2800" b="1" dirty="0">
                <a:solidFill>
                  <a:srgbClr val="00206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المغنيسيوم </a:t>
            </a:r>
            <a:r>
              <a:rPr lang="ar-SA" altLang="en-US" sz="2800" b="1" dirty="0" smtClean="0">
                <a:solidFill>
                  <a:srgbClr val="00206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السيلكون </a:t>
            </a:r>
            <a:endParaRPr lang="ar-SA" altLang="en-US" sz="2800" b="1" dirty="0">
              <a:solidFill>
                <a:srgbClr val="002060"/>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marR="0" lvl="0" indent="0" fontAlgn="auto">
              <a:lnSpc>
                <a:spcPct val="90000"/>
              </a:lnSpc>
              <a:spcBef>
                <a:spcPts val="1200"/>
              </a:spcBef>
              <a:spcAft>
                <a:spcPts val="0"/>
              </a:spcAft>
              <a:buSzPct val="85000"/>
              <a:buNone/>
              <a:tabLst/>
              <a:defRPr/>
            </a:pPr>
            <a:r>
              <a:rPr lang="ar-SA" altLang="en-US" sz="2800" b="1" dirty="0" smtClean="0">
                <a:solidFill>
                  <a:srgbClr val="00206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الالومنيوم 			الحديد </a:t>
            </a:r>
            <a:endParaRPr lang="ar-SA" altLang="en-US" sz="2800" b="1" dirty="0">
              <a:solidFill>
                <a:srgbClr val="002060"/>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p:txBody>
      </p:sp>
    </p:spTree>
    <p:extLst>
      <p:ext uri="{BB962C8B-B14F-4D97-AF65-F5344CB8AC3E}">
        <p14:creationId xmlns:p14="http://schemas.microsoft.com/office/powerpoint/2010/main" val="991054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animEffect transition="in" filter="fade">
                                      <p:cBhvr>
                                        <p:cTn id="7" dur="500"/>
                                        <p:tgtEl>
                                          <p:spTgt spid="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3" end="3"/>
                                            </p:txEl>
                                          </p:spTgt>
                                        </p:tgtEl>
                                        <p:attrNameLst>
                                          <p:attrName>style.visibility</p:attrName>
                                        </p:attrNameLst>
                                      </p:cBhvr>
                                      <p:to>
                                        <p:strVal val="visible"/>
                                      </p:to>
                                    </p:set>
                                    <p:animEffect transition="in" filter="fade">
                                      <p:cBhvr>
                                        <p:cTn id="12" dur="500"/>
                                        <p:tgtEl>
                                          <p:spTgt spid="15">
                                            <p:txEl>
                                              <p:pRg st="3" end="3"/>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5">
                                            <p:txEl>
                                              <p:pRg st="5" end="5"/>
                                            </p:txEl>
                                          </p:spTgt>
                                        </p:tgtEl>
                                        <p:attrNameLst>
                                          <p:attrName>style.visibility</p:attrName>
                                        </p:attrNameLst>
                                      </p:cBhvr>
                                      <p:to>
                                        <p:strVal val="visible"/>
                                      </p:to>
                                    </p:set>
                                    <p:animEffect transition="in" filter="fade">
                                      <p:cBhvr>
                                        <p:cTn id="16" dur="500"/>
                                        <p:tgtEl>
                                          <p:spTgt spid="15">
                                            <p:txEl>
                                              <p:pRg st="5" end="5"/>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15">
                                            <p:txEl>
                                              <p:pRg st="6" end="6"/>
                                            </p:txEl>
                                          </p:spTgt>
                                        </p:tgtEl>
                                        <p:attrNameLst>
                                          <p:attrName>style.visibility</p:attrName>
                                        </p:attrNameLst>
                                      </p:cBhvr>
                                      <p:to>
                                        <p:strVal val="visible"/>
                                      </p:to>
                                    </p:set>
                                    <p:animEffect transition="in" filter="fade">
                                      <p:cBhvr>
                                        <p:cTn id="20" dur="500"/>
                                        <p:tgtEl>
                                          <p:spTgt spid="15">
                                            <p:txEl>
                                              <p:pRg st="6" end="6"/>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5">
                                            <p:txEl>
                                              <p:pRg st="7" end="7"/>
                                            </p:txEl>
                                          </p:spTgt>
                                        </p:tgtEl>
                                        <p:attrNameLst>
                                          <p:attrName>style.visibility</p:attrName>
                                        </p:attrNameLst>
                                      </p:cBhvr>
                                      <p:to>
                                        <p:strVal val="visible"/>
                                      </p:to>
                                    </p:set>
                                    <p:animEffect transition="in" filter="fade">
                                      <p:cBhvr>
                                        <p:cTn id="24" dur="500"/>
                                        <p:tgtEl>
                                          <p:spTgt spid="15">
                                            <p:txEl>
                                              <p:pRg st="7" end="7"/>
                                            </p:txEl>
                                          </p:spTgt>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15">
                                            <p:txEl>
                                              <p:pRg st="8" end="8"/>
                                            </p:txEl>
                                          </p:spTgt>
                                        </p:tgtEl>
                                        <p:attrNameLst>
                                          <p:attrName>style.visibility</p:attrName>
                                        </p:attrNameLst>
                                      </p:cBhvr>
                                      <p:to>
                                        <p:strVal val="visible"/>
                                      </p:to>
                                    </p:set>
                                    <p:animEffect transition="in" filter="fade">
                                      <p:cBhvr>
                                        <p:cTn id="28" dur="500"/>
                                        <p:tgtEl>
                                          <p:spTgt spid="1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Grp="1" noChangeArrowheads="1"/>
          </p:cNvSpPr>
          <p:nvPr>
            <p:ph idx="1"/>
          </p:nvPr>
        </p:nvSpPr>
        <p:spPr>
          <a:xfrm>
            <a:off x="215106" y="981075"/>
            <a:ext cx="8713787" cy="5616575"/>
          </a:xfrm>
        </p:spPr>
        <p:txBody>
          <a:bodyPr>
            <a:normAutofit fontScale="85000" lnSpcReduction="20000"/>
          </a:bodyPr>
          <a:lstStyle/>
          <a:p>
            <a:pPr marL="0" indent="0" algn="r">
              <a:lnSpc>
                <a:spcPct val="80000"/>
              </a:lnSpc>
              <a:buNone/>
            </a:pPr>
            <a:endParaRPr lang="ar-SA" altLang="en-US" sz="2800" dirty="0" smtClean="0"/>
          </a:p>
          <a:p>
            <a:pPr marL="0" indent="0" algn="r">
              <a:lnSpc>
                <a:spcPct val="80000"/>
              </a:lnSpc>
              <a:buNone/>
            </a:pPr>
            <a:r>
              <a:rPr lang="ar-SA" altLang="en-US" sz="30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غير أن العناصر الرئيسية في النظام البيئي الحيوي هي ستة عناصر </a:t>
            </a:r>
            <a:r>
              <a:rPr lang="ar-SA" altLang="en-US" sz="30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a:t>
            </a:r>
          </a:p>
          <a:p>
            <a:pPr marL="0" indent="0" algn="r">
              <a:lnSpc>
                <a:spcPct val="80000"/>
              </a:lnSpc>
              <a:buNone/>
            </a:pPr>
            <a:endParaRPr lang="ar-SA" altLang="en-US" sz="9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indent="0" algn="r" rtl="1">
              <a:lnSpc>
                <a:spcPct val="80000"/>
              </a:lnSpc>
              <a:buNone/>
            </a:pPr>
            <a:endParaRPr lang="ar-SA" altLang="en-US" sz="30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indent="0" algn="r" rtl="1">
              <a:lnSpc>
                <a:spcPct val="80000"/>
              </a:lnSpc>
              <a:buNone/>
            </a:pPr>
            <a:r>
              <a:rPr lang="ar-SA" altLang="en-US" sz="3100" b="1"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الهيدروجين 		الفسفور 		</a:t>
            </a:r>
            <a:endParaRPr lang="ar-SA" altLang="en-US" sz="3100" b="1"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indent="0" algn="r" rtl="1">
              <a:buNone/>
            </a:pPr>
            <a:r>
              <a:rPr lang="ar-SA" altLang="en-US" sz="3100" b="1"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الكبريت 			الأكسجين 		</a:t>
            </a:r>
            <a:endParaRPr lang="ar-SA" altLang="en-US" sz="3100" b="1"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indent="0" algn="r" rtl="1">
              <a:buNone/>
            </a:pPr>
            <a:r>
              <a:rPr lang="ar-SA" altLang="en-US" sz="3100" b="1"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الكربون 			النيتروجين</a:t>
            </a:r>
            <a:r>
              <a:rPr lang="ar-SA" altLang="en-US" sz="31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endParaRPr lang="en-US" sz="31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indent="0" algn="r" rtl="1">
              <a:lnSpc>
                <a:spcPct val="80000"/>
              </a:lnSpc>
              <a:buNone/>
            </a:pPr>
            <a:r>
              <a:rPr lang="ar-SA" altLang="en-US" sz="16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p>
          <a:p>
            <a:pPr marL="0" indent="0" algn="just" rtl="1">
              <a:lnSpc>
                <a:spcPct val="120000"/>
              </a:lnSpc>
              <a:spcBef>
                <a:spcPts val="600"/>
              </a:spcBef>
              <a:spcAft>
                <a:spcPts val="600"/>
              </a:spcAft>
              <a:buNone/>
            </a:pPr>
            <a:r>
              <a:rPr lang="ar-SA" altLang="en-US" sz="30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نضيف إلي ذلك عدداً اكبر من العناصر التي تحتاجها الكائنات الحية .بكميات قليلة .وهي </a:t>
            </a:r>
            <a:r>
              <a:rPr lang="ar-SA" altLang="en-US" sz="30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مختلفة </a:t>
            </a:r>
            <a:r>
              <a:rPr lang="ar-SA" altLang="en-US" sz="30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عن العناصر الأكثر وجودا في عالم الجمادات . </a:t>
            </a:r>
            <a:endParaRPr lang="ar-SA" altLang="en-US" sz="30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indent="0" algn="just" rtl="1">
              <a:lnSpc>
                <a:spcPct val="120000"/>
              </a:lnSpc>
              <a:spcBef>
                <a:spcPts val="600"/>
              </a:spcBef>
              <a:spcAft>
                <a:spcPts val="600"/>
              </a:spcAft>
              <a:buNone/>
            </a:pPr>
            <a:endParaRPr lang="ar-SA" altLang="en-US" sz="9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marL="0" indent="0" algn="just" rtl="1">
              <a:lnSpc>
                <a:spcPct val="120000"/>
              </a:lnSpc>
              <a:spcBef>
                <a:spcPts val="600"/>
              </a:spcBef>
              <a:spcAft>
                <a:spcPts val="600"/>
              </a:spcAft>
              <a:buNone/>
            </a:pPr>
            <a:r>
              <a:rPr lang="ar-SA" altLang="en-US" sz="30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بما أن هذه المواد الكيميائية تنتقل من العالم الحيوي إلي العالم الجيولوجي وبالعكس فإننا نسمي انتقالها هذا بالدورات الحيوية الأرضية الكيميائية </a:t>
            </a:r>
            <a:r>
              <a:rPr lang="ar-SA" altLang="en-US" sz="30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(الدورات </a:t>
            </a:r>
            <a:r>
              <a:rPr lang="ar-SA" altLang="en-US" sz="3000" dirty="0" err="1">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البيوجيوكيميائية</a:t>
            </a:r>
            <a:r>
              <a:rPr lang="ar-SA" altLang="en-US" sz="30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a:t>
            </a:r>
            <a:r>
              <a:rPr lang="ar-SA" altLang="en-US" sz="30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ولكل مركب أو عنصر كيميائي دورته الخاصة به. </a:t>
            </a:r>
            <a:endParaRPr lang="en-US" altLang="en-US" sz="30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p:txBody>
      </p:sp>
      <p:sp>
        <p:nvSpPr>
          <p:cNvPr id="4" name="Date Placeholder 3"/>
          <p:cNvSpPr>
            <a:spLocks noGrp="1"/>
          </p:cNvSpPr>
          <p:nvPr>
            <p:ph type="dt" sz="half" idx="10"/>
          </p:nvPr>
        </p:nvSpPr>
        <p:spPr/>
        <p:txBody>
          <a:bodyPr/>
          <a:lstStyle/>
          <a:p>
            <a:fld id="{8C5DD839-AD34-41E7-AC33-97B983FCCA23}" type="datetime1">
              <a:rPr lang="en-US" smtClean="0"/>
              <a:t>10/23/2016</a:t>
            </a:fld>
            <a:endParaRPr lang="en-US" dirty="0"/>
          </a:p>
        </p:txBody>
      </p:sp>
      <p:sp>
        <p:nvSpPr>
          <p:cNvPr id="5" name="Footer Placeholder 4"/>
          <p:cNvSpPr>
            <a:spLocks noGrp="1"/>
          </p:cNvSpPr>
          <p:nvPr>
            <p:ph type="ftr" sz="quarter" idx="11"/>
          </p:nvPr>
        </p:nvSpPr>
        <p:spPr/>
        <p:txBody>
          <a:bodyPr/>
          <a:lstStyle/>
          <a:p>
            <a:r>
              <a:rPr lang="en-US" dirty="0" smtClean="0"/>
              <a:t>Dr. Saud Alamri</a:t>
            </a:r>
            <a:endParaRPr lang="ar-SA" dirty="0" smtClean="0"/>
          </a:p>
        </p:txBody>
      </p:sp>
      <p:sp>
        <p:nvSpPr>
          <p:cNvPr id="6" name="Slide Number Placeholder 5"/>
          <p:cNvSpPr>
            <a:spLocks noGrp="1"/>
          </p:cNvSpPr>
          <p:nvPr>
            <p:ph type="sldNum" sz="quarter" idx="12"/>
          </p:nvPr>
        </p:nvSpPr>
        <p:spPr/>
        <p:txBody>
          <a:bodyPr/>
          <a:lstStyle/>
          <a:p>
            <a:fld id="{AF90A6A5-4BBC-4C8D-9850-BB817983DEE0}" type="slidenum">
              <a:rPr lang="en-US" smtClean="0"/>
              <a:t>5</a:t>
            </a:fld>
            <a:endParaRPr lang="en-US" dirty="0"/>
          </a:p>
        </p:txBody>
      </p:sp>
      <p:sp>
        <p:nvSpPr>
          <p:cNvPr id="14" name="Rectangle 2"/>
          <p:cNvSpPr txBox="1">
            <a:spLocks noChangeArrowheads="1"/>
          </p:cNvSpPr>
          <p:nvPr/>
        </p:nvSpPr>
        <p:spPr>
          <a:xfrm>
            <a:off x="457200" y="274638"/>
            <a:ext cx="8229600" cy="706437"/>
          </a:xfrm>
          <a:prstGeom prst="rect">
            <a:avLst/>
          </a:prstGeom>
        </p:spPr>
        <p:txBody>
          <a:bodyPr vert="horz" anchor="b">
            <a:noAutofit/>
          </a:bodyPr>
          <a:lstStyle>
            <a:lvl1pPr algn="l" rtl="1" eaLnBrk="1" latinLnBrk="0" hangingPunct="1">
              <a:spcBef>
                <a:spcPct val="0"/>
              </a:spcBef>
              <a:buNone/>
              <a:defRPr kumimoji="0" sz="3000" b="0" kern="1200" cap="small" baseline="0">
                <a:solidFill>
                  <a:schemeClr val="tx2"/>
                </a:solidFill>
                <a:latin typeface="+mj-lt"/>
                <a:ea typeface="+mj-ea"/>
                <a:cs typeface="+mj-cs"/>
              </a:defRPr>
            </a:lvl1pPr>
          </a:lstStyle>
          <a:p>
            <a:pPr marL="0" marR="0" lvl="0" indent="0" algn="l" defTabSz="914400" rtl="1" eaLnBrk="1" fontAlgn="auto" latinLnBrk="0" hangingPunct="1">
              <a:lnSpc>
                <a:spcPct val="100000"/>
              </a:lnSpc>
              <a:spcBef>
                <a:spcPct val="0"/>
              </a:spcBef>
              <a:spcAft>
                <a:spcPts val="0"/>
              </a:spcAft>
              <a:buClrTx/>
              <a:buSzTx/>
              <a:buFontTx/>
              <a:buNone/>
              <a:tabLst/>
              <a:defRPr/>
            </a:pPr>
            <a:r>
              <a:rPr lang="ar-SA" altLang="en-US" sz="3200" b="1" cap="none" dirty="0">
                <a:blipFill>
                  <a:blip r:embed="rId2">
                    <a:extLst>
                      <a:ext uri="{28A0092B-C50C-407E-A947-70E740481C1C}">
                        <a14:useLocalDpi xmlns:a14="http://schemas.microsoft.com/office/drawing/2010/main" val="0"/>
                      </a:ext>
                    </a:extLst>
                  </a:blip>
                  <a:tile tx="6350" ty="-127000" sx="65000" sy="64000" flip="none" algn="tl"/>
                </a:blipFill>
              </a:rPr>
              <a:t>الدورات البيوجيوكيميائية </a:t>
            </a:r>
            <a:r>
              <a:rPr lang="en-US" altLang="en-US" sz="3200" b="1" cap="none" dirty="0">
                <a:blipFill>
                  <a:blip r:embed="rId2">
                    <a:extLst>
                      <a:ext uri="{28A0092B-C50C-407E-A947-70E740481C1C}">
                        <a14:useLocalDpi xmlns:a14="http://schemas.microsoft.com/office/drawing/2010/main" val="0"/>
                      </a:ext>
                    </a:extLst>
                  </a:blip>
                  <a:tile tx="6350" ty="-127000" sx="65000" sy="64000" flip="none" algn="tl"/>
                </a:blipFill>
              </a:rPr>
              <a:t>Biogeochemical  cycles</a:t>
            </a:r>
          </a:p>
        </p:txBody>
      </p:sp>
    </p:spTree>
    <p:extLst>
      <p:ext uri="{BB962C8B-B14F-4D97-AF65-F5344CB8AC3E}">
        <p14:creationId xmlns:p14="http://schemas.microsoft.com/office/powerpoint/2010/main" val="2421044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animEffect transition="in" filter="fade">
                                      <p:cBhvr>
                                        <p:cTn id="11" dur="500"/>
                                        <p:tgtEl>
                                          <p:spTgt spid="7">
                                            <p:txEl>
                                              <p:pRg st="4" end="4"/>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animEffect transition="in" filter="fade">
                                      <p:cBhvr>
                                        <p:cTn id="15" dur="500"/>
                                        <p:tgtEl>
                                          <p:spTgt spid="7">
                                            <p:txEl>
                                              <p:pRg st="5" end="5"/>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animEffect transition="in" filter="fade">
                                      <p:cBhvr>
                                        <p:cTn id="19" dur="500"/>
                                        <p:tgtEl>
                                          <p:spTgt spid="7">
                                            <p:txEl>
                                              <p:pRg st="6" end="6"/>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xEl>
                                              <p:pRg st="7" end="7"/>
                                            </p:txEl>
                                          </p:spTgt>
                                        </p:tgtEl>
                                        <p:attrNameLst>
                                          <p:attrName>style.visibility</p:attrName>
                                        </p:attrNameLst>
                                      </p:cBhvr>
                                      <p:to>
                                        <p:strVal val="visible"/>
                                      </p:to>
                                    </p:set>
                                    <p:animEffect transition="in" filter="fade">
                                      <p:cBhvr>
                                        <p:cTn id="23" dur="500"/>
                                        <p:tgtEl>
                                          <p:spTgt spid="7">
                                            <p:txEl>
                                              <p:pRg st="7" end="7"/>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7">
                                            <p:txEl>
                                              <p:pRg st="8" end="8"/>
                                            </p:txEl>
                                          </p:spTgt>
                                        </p:tgtEl>
                                        <p:attrNameLst>
                                          <p:attrName>style.visibility</p:attrName>
                                        </p:attrNameLst>
                                      </p:cBhvr>
                                      <p:to>
                                        <p:strVal val="visible"/>
                                      </p:to>
                                    </p:set>
                                    <p:animEffect transition="in" filter="fade">
                                      <p:cBhvr>
                                        <p:cTn id="28" dur="500"/>
                                        <p:tgtEl>
                                          <p:spTgt spid="7">
                                            <p:txEl>
                                              <p:pRg st="8" end="8"/>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7">
                                            <p:txEl>
                                              <p:pRg st="10" end="10"/>
                                            </p:txEl>
                                          </p:spTgt>
                                        </p:tgtEl>
                                        <p:attrNameLst>
                                          <p:attrName>style.visibility</p:attrName>
                                        </p:attrNameLst>
                                      </p:cBhvr>
                                      <p:to>
                                        <p:strVal val="visible"/>
                                      </p:to>
                                    </p:set>
                                    <p:animEffect transition="in" filter="fade">
                                      <p:cBhvr>
                                        <p:cTn id="33" dur="500"/>
                                        <p:tgtEl>
                                          <p:spTgt spid="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C5DD839-AD34-41E7-AC33-97B983FCCA23}" type="datetime1">
              <a:rPr lang="en-US" smtClean="0"/>
              <a:t>10/23/2016</a:t>
            </a:fld>
            <a:endParaRPr lang="en-US" dirty="0"/>
          </a:p>
        </p:txBody>
      </p:sp>
      <p:sp>
        <p:nvSpPr>
          <p:cNvPr id="5" name="Footer Placeholder 4"/>
          <p:cNvSpPr>
            <a:spLocks noGrp="1"/>
          </p:cNvSpPr>
          <p:nvPr>
            <p:ph type="ftr" sz="quarter" idx="11"/>
          </p:nvPr>
        </p:nvSpPr>
        <p:spPr/>
        <p:txBody>
          <a:bodyPr/>
          <a:lstStyle/>
          <a:p>
            <a:r>
              <a:rPr lang="en-US" dirty="0" smtClean="0"/>
              <a:t>Dr. Saud Alamri</a:t>
            </a:r>
            <a:endParaRPr lang="ar-SA" dirty="0" smtClean="0"/>
          </a:p>
        </p:txBody>
      </p:sp>
      <p:sp>
        <p:nvSpPr>
          <p:cNvPr id="6" name="Slide Number Placeholder 5"/>
          <p:cNvSpPr>
            <a:spLocks noGrp="1"/>
          </p:cNvSpPr>
          <p:nvPr>
            <p:ph type="sldNum" sz="quarter" idx="12"/>
          </p:nvPr>
        </p:nvSpPr>
        <p:spPr/>
        <p:txBody>
          <a:bodyPr/>
          <a:lstStyle/>
          <a:p>
            <a:fld id="{AF90A6A5-4BBC-4C8D-9850-BB817983DEE0}" type="slidenum">
              <a:rPr lang="en-US" smtClean="0"/>
              <a:t>6</a:t>
            </a:fld>
            <a:endParaRPr lang="en-US" dirty="0"/>
          </a:p>
        </p:txBody>
      </p:sp>
      <p:sp>
        <p:nvSpPr>
          <p:cNvPr id="7" name="Rectangle 6"/>
          <p:cNvSpPr/>
          <p:nvPr/>
        </p:nvSpPr>
        <p:spPr>
          <a:xfrm>
            <a:off x="3857104" y="150010"/>
            <a:ext cx="5106301" cy="6063198"/>
          </a:xfrm>
          <a:prstGeom prst="rect">
            <a:avLst/>
          </a:prstGeom>
        </p:spPr>
        <p:txBody>
          <a:bodyPr wrap="square">
            <a:spAutoFit/>
          </a:bodyPr>
          <a:lstStyle/>
          <a:p>
            <a:pPr algn="ctr" rtl="1"/>
            <a:endParaRPr lang="ar-SA" sz="2400" b="1" dirty="0">
              <a:solidFill>
                <a:srgbClr val="C00000"/>
              </a:solidFill>
              <a:effectLst>
                <a:outerShdw blurRad="38100" dist="38100" dir="2700000" algn="tl">
                  <a:srgbClr val="000000">
                    <a:alpha val="43137"/>
                  </a:srgbClr>
                </a:outerShdw>
              </a:effectLst>
              <a:latin typeface="ArialMT"/>
              <a:cs typeface="+mj-cs"/>
            </a:endParaRPr>
          </a:p>
          <a:p>
            <a:pPr algn="just" rtl="1"/>
            <a:endParaRPr 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algn="just" rtl="1"/>
            <a:endParaRPr 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algn="just" rtl="1"/>
            <a:r>
              <a:rPr lang="ar-SA"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سميت </a:t>
            </a:r>
            <a:r>
              <a:rPr lang="ar-SA"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ھذه التغيرات في المادة دورات لانھا تتكرر باستمرار حسب القوانين </a:t>
            </a:r>
            <a:r>
              <a:rPr lang="ar-SA"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الطبيعية.</a:t>
            </a:r>
            <a:endParaRPr 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algn="just" rtl="1"/>
            <a:endParaRPr 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algn="just" rtl="1"/>
            <a:endParaRPr 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algn="just" rtl="1"/>
            <a:endParaRPr 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algn="just" rtl="1"/>
            <a:r>
              <a:rPr lang="ar-SA"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ويساعد </a:t>
            </a:r>
            <a:r>
              <a:rPr lang="ar-SA"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فھم الدورات </a:t>
            </a:r>
            <a:r>
              <a:rPr lang="ar-SA"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وسريان </a:t>
            </a:r>
            <a:r>
              <a:rPr lang="ar-SA"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الطاقة في النظام البيئي الطبيعي على تفھم المشاكل البيئية وكيفية حدوث التلوث وانتقاله إلى الانسان والكائنات الحية الأخرى وكمية الطاقة اللازمة لإنتاج المواد الغذائية للأعداد المتزايدة من سكان الأرض. </a:t>
            </a:r>
            <a:endParaRPr 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p:txBody>
      </p:sp>
      <p:pic>
        <p:nvPicPr>
          <p:cNvPr id="8" name="Picture 7" descr="spheres3"/>
          <p:cNvPicPr>
            <a:picLocks noChangeAspect="1" noChangeArrowheads="1"/>
          </p:cNvPicPr>
          <p:nvPr/>
        </p:nvPicPr>
        <p:blipFill>
          <a:blip r:embed="rId2">
            <a:extLst>
              <a:ext uri="{28A0092B-C50C-407E-A947-70E740481C1C}">
                <a14:useLocalDpi xmlns:a14="http://schemas.microsoft.com/office/drawing/2010/main" val="0"/>
              </a:ext>
            </a:extLst>
          </a:blip>
          <a:srcRect l="1996" r="4817"/>
          <a:stretch>
            <a:fillRect/>
          </a:stretch>
        </p:blipFill>
        <p:spPr bwMode="auto">
          <a:xfrm>
            <a:off x="558149" y="399012"/>
            <a:ext cx="2575750" cy="270756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http://comps.canstockphoto.com/can-stock-photo_csp22700525.jpg"/>
          <p:cNvPicPr>
            <a:picLocks noChangeAspect="1" noChangeArrowheads="1"/>
          </p:cNvPicPr>
          <p:nvPr/>
        </p:nvPicPr>
        <p:blipFill rotWithShape="1">
          <a:blip r:embed="rId3">
            <a:extLst>
              <a:ext uri="{28A0092B-C50C-407E-A947-70E740481C1C}">
                <a14:useLocalDpi xmlns:a14="http://schemas.microsoft.com/office/drawing/2010/main" val="0"/>
              </a:ext>
            </a:extLst>
          </a:blip>
          <a:srcRect r="-1026" b="5652"/>
          <a:stretch/>
        </p:blipFill>
        <p:spPr bwMode="auto">
          <a:xfrm>
            <a:off x="410673" y="3171384"/>
            <a:ext cx="2739851" cy="2672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5735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animEffect transition="in" filter="fade">
                                      <p:cBhvr>
                                        <p:cTn id="7" dur="500"/>
                                        <p:tgtEl>
                                          <p:spTgt spid="7">
                                            <p:txEl>
                                              <p:pRg st="3" end="3"/>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7">
                                            <p:txEl>
                                              <p:pRg st="7" end="7"/>
                                            </p:txEl>
                                          </p:spTgt>
                                        </p:tgtEl>
                                        <p:attrNameLst>
                                          <p:attrName>style.visibility</p:attrName>
                                        </p:attrNameLst>
                                      </p:cBhvr>
                                      <p:to>
                                        <p:strVal val="visible"/>
                                      </p:to>
                                    </p:set>
                                    <p:animEffect transition="in" filter="fade">
                                      <p:cBhvr>
                                        <p:cTn id="16" dur="500"/>
                                        <p:tgtEl>
                                          <p:spTgt spid="7">
                                            <p:txEl>
                                              <p:pRg st="7" end="7"/>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5122"/>
                                        </p:tgtEl>
                                        <p:attrNameLst>
                                          <p:attrName>style.visibility</p:attrName>
                                        </p:attrNameLst>
                                      </p:cBhvr>
                                      <p:to>
                                        <p:strVal val="visible"/>
                                      </p:to>
                                    </p:set>
                                    <p:animEffect transition="in" filter="fade">
                                      <p:cBhvr>
                                        <p:cTn id="20"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C5DD839-AD34-41E7-AC33-97B983FCCA23}" type="datetime1">
              <a:rPr lang="en-US" smtClean="0"/>
              <a:t>10/23/2016</a:t>
            </a:fld>
            <a:endParaRPr lang="en-US" dirty="0"/>
          </a:p>
        </p:txBody>
      </p:sp>
      <p:sp>
        <p:nvSpPr>
          <p:cNvPr id="5" name="Footer Placeholder 4"/>
          <p:cNvSpPr>
            <a:spLocks noGrp="1"/>
          </p:cNvSpPr>
          <p:nvPr>
            <p:ph type="ftr" sz="quarter" idx="11"/>
          </p:nvPr>
        </p:nvSpPr>
        <p:spPr/>
        <p:txBody>
          <a:bodyPr/>
          <a:lstStyle/>
          <a:p>
            <a:r>
              <a:rPr lang="en-US" dirty="0" smtClean="0"/>
              <a:t>Dr. Saud Alamri</a:t>
            </a:r>
            <a:endParaRPr lang="ar-SA" dirty="0" smtClean="0"/>
          </a:p>
        </p:txBody>
      </p:sp>
      <p:sp>
        <p:nvSpPr>
          <p:cNvPr id="6" name="Slide Number Placeholder 5"/>
          <p:cNvSpPr>
            <a:spLocks noGrp="1"/>
          </p:cNvSpPr>
          <p:nvPr>
            <p:ph type="sldNum" sz="quarter" idx="12"/>
          </p:nvPr>
        </p:nvSpPr>
        <p:spPr/>
        <p:txBody>
          <a:bodyPr/>
          <a:lstStyle/>
          <a:p>
            <a:fld id="{AF90A6A5-4BBC-4C8D-9850-BB817983DEE0}" type="slidenum">
              <a:rPr lang="en-US" smtClean="0"/>
              <a:t>7</a:t>
            </a:fld>
            <a:endParaRPr lang="en-US" dirty="0"/>
          </a:p>
        </p:txBody>
      </p:sp>
      <p:sp>
        <p:nvSpPr>
          <p:cNvPr id="7" name="Rectangle 6"/>
          <p:cNvSpPr/>
          <p:nvPr/>
        </p:nvSpPr>
        <p:spPr>
          <a:xfrm>
            <a:off x="149630" y="150010"/>
            <a:ext cx="8813776" cy="6186309"/>
          </a:xfrm>
          <a:prstGeom prst="rect">
            <a:avLst/>
          </a:prstGeom>
        </p:spPr>
        <p:txBody>
          <a:bodyPr wrap="square">
            <a:spAutoFit/>
          </a:bodyPr>
          <a:lstStyle/>
          <a:p>
            <a:pPr algn="ctr" rtl="1"/>
            <a:r>
              <a:rPr lang="ar-SA" sz="3600" b="1" dirty="0">
                <a:solidFill>
                  <a:srgbClr val="C00000"/>
                </a:solidFill>
                <a:effectLst>
                  <a:outerShdw blurRad="38100" dist="38100" dir="2700000" algn="tl">
                    <a:srgbClr val="000000">
                      <a:alpha val="43137"/>
                    </a:srgbClr>
                  </a:outerShdw>
                </a:effectLst>
                <a:latin typeface="ArialMT"/>
                <a:cs typeface="+mj-cs"/>
              </a:rPr>
              <a:t>دورة </a:t>
            </a:r>
            <a:r>
              <a:rPr lang="ar-SA" sz="3600" b="1" dirty="0" smtClean="0">
                <a:solidFill>
                  <a:srgbClr val="C00000"/>
                </a:solidFill>
                <a:effectLst>
                  <a:outerShdw blurRad="38100" dist="38100" dir="2700000" algn="tl">
                    <a:srgbClr val="000000">
                      <a:alpha val="43137"/>
                    </a:srgbClr>
                  </a:outerShdw>
                </a:effectLst>
                <a:latin typeface="ArialMT"/>
                <a:cs typeface="+mj-cs"/>
              </a:rPr>
              <a:t>الكربون</a:t>
            </a:r>
            <a:r>
              <a:rPr lang="en-US" sz="3600" b="1" dirty="0" smtClean="0">
                <a:solidFill>
                  <a:srgbClr val="C00000"/>
                </a:solidFill>
                <a:effectLst>
                  <a:outerShdw blurRad="38100" dist="38100" dir="2700000" algn="tl">
                    <a:srgbClr val="000000">
                      <a:alpha val="43137"/>
                    </a:srgbClr>
                  </a:outerShdw>
                </a:effectLst>
                <a:cs typeface="+mj-cs"/>
              </a:rPr>
              <a:t>Carbon cycle </a:t>
            </a:r>
            <a:endParaRPr lang="ar-SA" sz="3600" b="1" dirty="0">
              <a:solidFill>
                <a:srgbClr val="C00000"/>
              </a:solidFill>
              <a:effectLst>
                <a:outerShdw blurRad="38100" dist="38100" dir="2700000" algn="tl">
                  <a:srgbClr val="000000">
                    <a:alpha val="43137"/>
                  </a:srgbClr>
                </a:outerShdw>
              </a:effectLst>
              <a:cs typeface="+mj-cs"/>
            </a:endParaRPr>
          </a:p>
          <a:p>
            <a:pPr algn="ctr" rtl="1"/>
            <a:endParaRPr lang="ar-SA" sz="2400" b="1" dirty="0">
              <a:solidFill>
                <a:srgbClr val="C00000"/>
              </a:solidFill>
              <a:effectLst>
                <a:outerShdw blurRad="38100" dist="38100" dir="2700000" algn="tl">
                  <a:srgbClr val="000000">
                    <a:alpha val="43137"/>
                  </a:srgbClr>
                </a:outerShdw>
              </a:effectLst>
              <a:latin typeface="ArialMT"/>
              <a:cs typeface="+mj-cs"/>
            </a:endParaRPr>
          </a:p>
          <a:p>
            <a:pPr algn="just" rtl="1"/>
            <a:r>
              <a:rPr lang="ar-SA"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الكربون عنصر الحياة فهو اللبنة الأساسية في بناء المركبات العضوية التي تبنى منها من الخلايا وبالتالي </a:t>
            </a:r>
            <a:r>
              <a:rPr lang="ar-SA"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الكائنات </a:t>
            </a:r>
            <a:r>
              <a:rPr lang="ar-SA"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الحية .</a:t>
            </a:r>
          </a:p>
          <a:p>
            <a:pPr algn="just" rtl="1"/>
            <a:endParaRPr lang="ar-SA"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algn="just" rtl="1"/>
            <a:r>
              <a:rPr lang="ar-SA"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عنصر رئيسي في تركيب الكائنات الحية ولكنه ثانوي في تركيب قشرة الأرض الصخرية حتى يبلغ تركيزه </a:t>
            </a:r>
            <a:r>
              <a:rPr lang="ar-SA" sz="2800" dirty="0" smtClean="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0,032</a:t>
            </a:r>
            <a:r>
              <a:rPr lang="ar-SA"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ترتيبه الرابع </a:t>
            </a:r>
            <a:r>
              <a:rPr lang="ar-SA"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عشر.</a:t>
            </a:r>
            <a:endParaRPr lang="ar-SA"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algn="just" rtl="1"/>
            <a:endParaRPr lang="ar-SA"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algn="just" rtl="1"/>
            <a:r>
              <a:rPr lang="ar-SA"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تبدأ دورة الكربون في الطبيعة بعميلة التمثيل الضوئي فهي التي تحرك الكربون في الطبيعة لو توقفت لتوقف وجود هذا العنصر في الأشكال الأخرى الحاملة له.</a:t>
            </a:r>
          </a:p>
          <a:p>
            <a:pPr algn="ctr"/>
            <a:endParaRPr lang="ar-SA" altLang="en-US" sz="2800" dirty="0" smtClean="0">
              <a:solidFill>
                <a:schemeClr val="accent1">
                  <a:lumMod val="50000"/>
                </a:schemeClr>
              </a:solidFill>
            </a:endParaRPr>
          </a:p>
          <a:p>
            <a:pPr algn="just" rtl="1"/>
            <a:endParaRPr lang="ar-SA"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algn="just" rtl="1"/>
            <a:r>
              <a:rPr lang="ar-SA"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وفي </a:t>
            </a:r>
            <a:r>
              <a:rPr lang="ar-SA"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هذه العميلة يستهلك النبات ثاني أكسيد الكربون الجوي ويطلق الأكسجين .</a:t>
            </a:r>
          </a:p>
        </p:txBody>
      </p:sp>
      <p:grpSp>
        <p:nvGrpSpPr>
          <p:cNvPr id="2" name="Group 1"/>
          <p:cNvGrpSpPr/>
          <p:nvPr/>
        </p:nvGrpSpPr>
        <p:grpSpPr>
          <a:xfrm>
            <a:off x="556054" y="4686367"/>
            <a:ext cx="8382000" cy="771365"/>
            <a:chOff x="556054" y="1727037"/>
            <a:chExt cx="8382000" cy="771365"/>
          </a:xfrm>
        </p:grpSpPr>
        <p:sp>
          <p:nvSpPr>
            <p:cNvPr id="8" name="Text Box 9"/>
            <p:cNvSpPr txBox="1">
              <a:spLocks noRot="1" noChangeAspect="1" noMove="1" noResize="1" noEditPoints="1" noAdjustHandles="1" noChangeArrowheads="1" noChangeShapeType="1" noTextEdit="1"/>
            </p:cNvSpPr>
            <p:nvPr/>
          </p:nvSpPr>
          <p:spPr bwMode="auto">
            <a:xfrm>
              <a:off x="556054" y="1727037"/>
              <a:ext cx="8382000" cy="771365"/>
            </a:xfrm>
            <a:prstGeom prst="rect">
              <a:avLst/>
            </a:prstGeom>
            <a:blipFill>
              <a:blip r:embed="rId2"/>
              <a:stretch>
                <a:fillRect/>
              </a:stretch>
            </a:blipFill>
            <a:ln>
              <a:noFill/>
            </a:ln>
          </p:spPr>
          <p:txBody>
            <a:bodyPr/>
            <a:lstStyle/>
            <a:p>
              <a:r>
                <a:rPr lang="en-US" dirty="0">
                  <a:solidFill>
                    <a:schemeClr val="accent1">
                      <a:lumMod val="50000"/>
                    </a:schemeClr>
                  </a:solidFill>
                </a:rPr>
                <a:t> </a:t>
              </a:r>
            </a:p>
          </p:txBody>
        </p:sp>
        <p:cxnSp>
          <p:nvCxnSpPr>
            <p:cNvPr id="9" name="Straight Arrow Connector 8"/>
            <p:cNvCxnSpPr/>
            <p:nvPr/>
          </p:nvCxnSpPr>
          <p:spPr>
            <a:xfrm>
              <a:off x="3910013" y="2122488"/>
              <a:ext cx="1668462" cy="0"/>
            </a:xfrm>
            <a:prstGeom prst="straightConnector1">
              <a:avLst/>
            </a:prstGeom>
            <a:ln w="38100">
              <a:headEnd type="none" w="med" len="med"/>
              <a:tailEnd type="arrow" w="med" len="med"/>
            </a:ln>
          </p:spPr>
          <p:style>
            <a:lnRef idx="2">
              <a:schemeClr val="dk1"/>
            </a:lnRef>
            <a:fillRef idx="0">
              <a:schemeClr val="dk1"/>
            </a:fillRef>
            <a:effectRef idx="1">
              <a:schemeClr val="dk1"/>
            </a:effectRef>
            <a:fontRef idx="minor">
              <a:schemeClr val="tx1"/>
            </a:fontRef>
          </p:style>
        </p:cxnSp>
      </p:grpSp>
    </p:spTree>
    <p:extLst>
      <p:ext uri="{BB962C8B-B14F-4D97-AF65-F5344CB8AC3E}">
        <p14:creationId xmlns:p14="http://schemas.microsoft.com/office/powerpoint/2010/main" val="1381026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animEffect transition="in" filter="fade">
                                      <p:cBhvr>
                                        <p:cTn id="17" dur="500"/>
                                        <p:tgtEl>
                                          <p:spTgt spid="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6" end="6"/>
                                            </p:txEl>
                                          </p:spTgt>
                                        </p:tgtEl>
                                        <p:attrNameLst>
                                          <p:attrName>style.visibility</p:attrName>
                                        </p:attrNameLst>
                                      </p:cBhvr>
                                      <p:to>
                                        <p:strVal val="visible"/>
                                      </p:to>
                                    </p:set>
                                    <p:animEffect transition="in" filter="fade">
                                      <p:cBhvr>
                                        <p:cTn id="22" dur="500"/>
                                        <p:tgtEl>
                                          <p:spTgt spid="7">
                                            <p:txEl>
                                              <p:pRg st="6" end="6"/>
                                            </p:txEl>
                                          </p:spTgt>
                                        </p:tgtEl>
                                      </p:cBhvr>
                                    </p:animEffect>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7">
                                            <p:txEl>
                                              <p:pRg st="9" end="9"/>
                                            </p:txEl>
                                          </p:spTgt>
                                        </p:tgtEl>
                                        <p:attrNameLst>
                                          <p:attrName>style.visibility</p:attrName>
                                        </p:attrNameLst>
                                      </p:cBhvr>
                                      <p:to>
                                        <p:strVal val="visible"/>
                                      </p:to>
                                    </p:set>
                                    <p:animEffect transition="in" filter="fade">
                                      <p:cBhvr>
                                        <p:cTn id="31" dur="500"/>
                                        <p:tgtEl>
                                          <p:spTgt spid="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C5DD839-AD34-41E7-AC33-97B983FCCA23}" type="datetime1">
              <a:rPr lang="en-US" smtClean="0"/>
              <a:t>10/23/2016</a:t>
            </a:fld>
            <a:endParaRPr lang="en-US" dirty="0"/>
          </a:p>
        </p:txBody>
      </p:sp>
      <p:sp>
        <p:nvSpPr>
          <p:cNvPr id="5" name="Footer Placeholder 4"/>
          <p:cNvSpPr>
            <a:spLocks noGrp="1"/>
          </p:cNvSpPr>
          <p:nvPr>
            <p:ph type="ftr" sz="quarter" idx="11"/>
          </p:nvPr>
        </p:nvSpPr>
        <p:spPr/>
        <p:txBody>
          <a:bodyPr/>
          <a:lstStyle/>
          <a:p>
            <a:r>
              <a:rPr lang="en-US" dirty="0" smtClean="0"/>
              <a:t>Dr. Saud Alamri</a:t>
            </a:r>
            <a:endParaRPr lang="ar-SA" dirty="0" smtClean="0"/>
          </a:p>
        </p:txBody>
      </p:sp>
      <p:sp>
        <p:nvSpPr>
          <p:cNvPr id="6" name="Slide Number Placeholder 5"/>
          <p:cNvSpPr>
            <a:spLocks noGrp="1"/>
          </p:cNvSpPr>
          <p:nvPr>
            <p:ph type="sldNum" sz="quarter" idx="12"/>
          </p:nvPr>
        </p:nvSpPr>
        <p:spPr/>
        <p:txBody>
          <a:bodyPr/>
          <a:lstStyle/>
          <a:p>
            <a:fld id="{AF90A6A5-4BBC-4C8D-9850-BB817983DEE0}" type="slidenum">
              <a:rPr lang="en-US" smtClean="0"/>
              <a:t>8</a:t>
            </a:fld>
            <a:endParaRPr lang="en-US" dirty="0"/>
          </a:p>
        </p:txBody>
      </p:sp>
      <p:sp>
        <p:nvSpPr>
          <p:cNvPr id="7" name="Rectangle 6"/>
          <p:cNvSpPr/>
          <p:nvPr/>
        </p:nvSpPr>
        <p:spPr>
          <a:xfrm>
            <a:off x="149630" y="150010"/>
            <a:ext cx="8813776" cy="5816977"/>
          </a:xfrm>
          <a:prstGeom prst="rect">
            <a:avLst/>
          </a:prstGeom>
        </p:spPr>
        <p:txBody>
          <a:bodyPr wrap="square">
            <a:spAutoFit/>
          </a:bodyPr>
          <a:lstStyle/>
          <a:p>
            <a:pPr algn="ctr" rtl="1"/>
            <a:endParaRPr lang="ar-SA" sz="1200" b="1" dirty="0">
              <a:solidFill>
                <a:srgbClr val="C00000"/>
              </a:solidFill>
              <a:effectLst>
                <a:outerShdw blurRad="38100" dist="38100" dir="2700000" algn="tl">
                  <a:srgbClr val="000000">
                    <a:alpha val="43137"/>
                  </a:srgbClr>
                </a:outerShdw>
              </a:effectLst>
              <a:latin typeface="ArialMT"/>
              <a:cs typeface="+mj-cs"/>
            </a:endParaRPr>
          </a:p>
          <a:p>
            <a:pPr algn="just" rtl="1"/>
            <a:r>
              <a:rPr lang="ar-SA"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تقوم المنتجات والمستهلكات بحرق جزء من المادة العضوية في أجسادها في عملياتها الحيوية كالتنفس مثلا فتأخذ لذلك </a:t>
            </a:r>
            <a:r>
              <a:rPr lang="ar-SA"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الأكسجين</a:t>
            </a:r>
            <a:r>
              <a:rPr 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en-US"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rPr>
              <a:t>O</a:t>
            </a:r>
            <a:r>
              <a:rPr lang="en-US" sz="2800" baseline="-250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rPr>
              <a:t>2</a:t>
            </a:r>
            <a:r>
              <a:rPr 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الجو وتطلق </a:t>
            </a:r>
            <a:r>
              <a:rPr 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CO</a:t>
            </a:r>
            <a:r>
              <a:rPr lang="en-US" sz="2800" baseline="-250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2</a:t>
            </a:r>
            <a:r>
              <a:rPr lang="ar-SA" sz="2800" baseline="-250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وهي </a:t>
            </a:r>
            <a:r>
              <a:rPr lang="ar-SA"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بهذا تغلق </a:t>
            </a:r>
            <a:r>
              <a:rPr lang="ar-SA"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دورة صغيرة للكربون </a:t>
            </a:r>
            <a:r>
              <a:rPr lang="ar-SA"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داخل دوراتها الكبرى وتفعل المحللات شيئا مماثلاً.</a:t>
            </a:r>
          </a:p>
          <a:p>
            <a:pPr algn="just" rtl="1"/>
            <a:endParaRPr lang="ar-SA" sz="12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algn="just" rtl="1"/>
            <a:r>
              <a:rPr lang="ar-SA"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يمكن أن تتجمع الكتلة الحية الموجودة في الكائنات البحرية الدقيقة مع رسوبيات قيعان البحار غير العميقة تحت ظروف معينة لينتج عنه </a:t>
            </a:r>
            <a:r>
              <a:rPr lang="ar-SA"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البترول والغاز الطبيعي والصخور الزيتي</a:t>
            </a:r>
            <a:r>
              <a:rPr lang="ar-SA"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بعد حين. ويحدث شيء مماثل في المستنقعات لتكوين الفحم الحجري مع بقايا النباتات. </a:t>
            </a:r>
            <a:endParaRPr lang="ar-SA"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algn="just" rtl="1"/>
            <a:endParaRPr lang="ar-SA" sz="12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endParaRPr>
          </a:p>
          <a:p>
            <a:pPr algn="just" rtl="1"/>
            <a:r>
              <a:rPr lang="ar-SA"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هذه </a:t>
            </a:r>
            <a:r>
              <a:rPr lang="ar-SA"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هي مصادر الوقود الأحفوري وهى مستودع ضخم من مستودعات عنصر الكربون في الطبيعة يحرقه الإنسان في المواصلات والصناعة ليعود على </a:t>
            </a:r>
            <a:r>
              <a:rPr lang="ar-SA"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الشكل</a:t>
            </a:r>
            <a:r>
              <a:rPr 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CO</a:t>
            </a:r>
            <a:r>
              <a:rPr lang="en-US" sz="2800" baseline="-250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2</a:t>
            </a:r>
            <a:r>
              <a:rPr lang="en-US"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a:t>
            </a:r>
            <a:r>
              <a:rPr lang="ar-SA" sz="2800" dirty="0" smtClean="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 إلى </a:t>
            </a:r>
            <a:r>
              <a:rPr lang="ar-SA"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الجو. هذه </a:t>
            </a:r>
            <a:r>
              <a:rPr lang="ar-SA" sz="2800" dirty="0">
                <a:solidFill>
                  <a:srgbClr val="FF0000"/>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دورة أطول كثيراً </a:t>
            </a:r>
            <a:r>
              <a:rPr lang="ar-SA" sz="2800" dirty="0">
                <a:solidFill>
                  <a:schemeClr val="accent1">
                    <a:lumMod val="50000"/>
                  </a:schemeClr>
                </a:solidFill>
                <a:effectLst>
                  <a:outerShdw blurRad="38100" dist="38100" dir="2700000" algn="tl">
                    <a:srgbClr val="000000">
                      <a:alpha val="43137"/>
                    </a:srgbClr>
                  </a:outerShdw>
                </a:effectLst>
                <a:latin typeface="Arial Rounded MT Bold" panose="020F0704030504030204" pitchFamily="34" charset="0"/>
                <a:ea typeface="Times New Roman"/>
                <a:cs typeface="+mj-cs"/>
              </a:rPr>
              <a:t>قد تستغرق عشرات أو مئات ملايين السنين.</a:t>
            </a:r>
          </a:p>
        </p:txBody>
      </p:sp>
    </p:spTree>
    <p:extLst>
      <p:ext uri="{BB962C8B-B14F-4D97-AF65-F5344CB8AC3E}">
        <p14:creationId xmlns:p14="http://schemas.microsoft.com/office/powerpoint/2010/main" val="2450495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C5DD839-AD34-41E7-AC33-97B983FCCA23}" type="datetime1">
              <a:rPr lang="en-US" smtClean="0"/>
              <a:t>10/23/2016</a:t>
            </a:fld>
            <a:endParaRPr lang="en-US" dirty="0"/>
          </a:p>
        </p:txBody>
      </p:sp>
      <p:sp>
        <p:nvSpPr>
          <p:cNvPr id="5" name="Footer Placeholder 4"/>
          <p:cNvSpPr>
            <a:spLocks noGrp="1"/>
          </p:cNvSpPr>
          <p:nvPr>
            <p:ph type="ftr" sz="quarter" idx="11"/>
          </p:nvPr>
        </p:nvSpPr>
        <p:spPr/>
        <p:txBody>
          <a:bodyPr/>
          <a:lstStyle/>
          <a:p>
            <a:r>
              <a:rPr lang="en-US" dirty="0" smtClean="0"/>
              <a:t>Dr. Saud Alamri</a:t>
            </a:r>
            <a:endParaRPr lang="ar-SA" dirty="0" smtClean="0"/>
          </a:p>
        </p:txBody>
      </p:sp>
      <p:sp>
        <p:nvSpPr>
          <p:cNvPr id="6" name="Slide Number Placeholder 5"/>
          <p:cNvSpPr>
            <a:spLocks noGrp="1"/>
          </p:cNvSpPr>
          <p:nvPr>
            <p:ph type="sldNum" sz="quarter" idx="12"/>
          </p:nvPr>
        </p:nvSpPr>
        <p:spPr/>
        <p:txBody>
          <a:bodyPr/>
          <a:lstStyle/>
          <a:p>
            <a:fld id="{AF90A6A5-4BBC-4C8D-9850-BB817983DEE0}" type="slidenum">
              <a:rPr lang="en-US" smtClean="0"/>
              <a:t>9</a:t>
            </a:fld>
            <a:endParaRPr lang="en-US" dirty="0"/>
          </a:p>
        </p:txBody>
      </p:sp>
      <p:pic>
        <p:nvPicPr>
          <p:cNvPr id="2052" name="Picture 4" descr="نتيجة بحث الصور عن ‪carbon cyc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554" y="342940"/>
            <a:ext cx="8430818" cy="5874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03418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Custom 5">
      <a:dk1>
        <a:srgbClr val="335B74"/>
      </a:dk1>
      <a:lt1>
        <a:srgbClr val="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Custom 4">
      <a:majorFont>
        <a:latin typeface="Arial Rounded MT Bold"/>
        <a:ea typeface=""/>
        <a:cs typeface="Times New Roman"/>
      </a:majorFont>
      <a:minorFont>
        <a:latin typeface="Arial Rounded MT Bold"/>
        <a:ea typeface=""/>
        <a:cs typeface="Times New Roman"/>
      </a:minorFont>
    </a:fontScheme>
    <a:fmtScheme name="Grunge Texture">
      <a:fillStyleLst>
        <a:solidFill>
          <a:schemeClr val="phClr"/>
        </a:solidFill>
        <a:blipFill rotWithShape="1">
          <a:blip xmlns:r="http://schemas.openxmlformats.org/officeDocument/2006/relationships" r:embed="rId1">
            <a:duotone>
              <a:schemeClr val="phClr">
                <a:tint val="67000"/>
                <a:shade val="65000"/>
              </a:schemeClr>
              <a:schemeClr val="phClr">
                <a:tint val="10000"/>
                <a:satMod val="130000"/>
              </a:schemeClr>
            </a:duotone>
          </a:blip>
          <a:tile tx="0" ty="0" sx="60000" sy="59000" flip="none" algn="b"/>
        </a:blipFill>
        <a:blipFill rotWithShape="1">
          <a:blip xmlns:r="http://schemas.openxmlformats.org/officeDocument/2006/relationships" r:embed="rId1">
            <a:duotone>
              <a:schemeClr val="phClr">
                <a:shade val="30000"/>
                <a:satMod val="115000"/>
              </a:schemeClr>
              <a:schemeClr val="phClr">
                <a:tint val="34000"/>
              </a:schemeClr>
            </a:duotone>
          </a:blip>
          <a:tile tx="0" ty="0" sx="60000" sy="59000" flip="none" algn="b"/>
        </a:blipFill>
      </a:fillStyleLst>
      <a:lnStyleLst>
        <a:ln w="6350" cap="flat" cmpd="sng" algn="ctr">
          <a:solidFill>
            <a:schemeClr val="phClr">
              <a:tint val="70000"/>
            </a:scheme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2">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C6AE0645-98FF-411B-B0E9-59ABD78A0CC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23527</TotalTime>
  <Words>2006</Words>
  <Application>Microsoft Office PowerPoint</Application>
  <PresentationFormat>On-screen Show (4:3)</PresentationFormat>
  <Paragraphs>265</Paragraphs>
  <Slides>36</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36</vt:i4>
      </vt:variant>
    </vt:vector>
  </HeadingPairs>
  <TitlesOfParts>
    <vt:vector size="45" baseType="lpstr">
      <vt:lpstr>Arial</vt:lpstr>
      <vt:lpstr>Arial Rounded MT Bold</vt:lpstr>
      <vt:lpstr>ArialMT</vt:lpstr>
      <vt:lpstr>Brush Script MT</vt:lpstr>
      <vt:lpstr>Calibri</vt:lpstr>
      <vt:lpstr>Century Schoolbook</vt:lpstr>
      <vt:lpstr>Times New Roman</vt:lpstr>
      <vt:lpstr>Wingdings</vt:lpstr>
      <vt:lpstr>Wood Type</vt:lpstr>
      <vt:lpstr>الدورات البيوجيوكيميائية Biogeochemical  cycles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Saud Alamri</dc:creator>
  <cp:lastModifiedBy>Windows User</cp:lastModifiedBy>
  <cp:revision>145</cp:revision>
  <dcterms:created xsi:type="dcterms:W3CDTF">2015-12-14T06:40:04Z</dcterms:created>
  <dcterms:modified xsi:type="dcterms:W3CDTF">2016-10-23T06:46:54Z</dcterms:modified>
</cp:coreProperties>
</file>