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CB7B8-D2E1-4FB8-9BBC-6A794BCCE1F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8713B-8D1E-47A9-9E25-847C8AAE1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3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3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02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1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1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7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1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4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1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647B-DD4A-44BE-9848-2B3A0CC7CCEB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5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https://www.youtube.com/embed/nqvCjGSdAhc" TargetMode="External"/><Relationship Id="rId1" Type="http://schemas.openxmlformats.org/officeDocument/2006/relationships/video" Target="NULL" TargetMode="Externa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4.wmf"/><Relationship Id="rId26" Type="http://schemas.openxmlformats.org/officeDocument/2006/relationships/oleObject" Target="../embeddings/oleObject17.bin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15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4.bin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2.wmf"/><Relationship Id="rId22" Type="http://schemas.openxmlformats.org/officeDocument/2006/relationships/oleObject" Target="../embeddings/oleObject13.bin"/><Relationship Id="rId27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71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explain what  the “Statics” is.</a:t>
            </a:r>
          </a:p>
          <a:p>
            <a:r>
              <a:rPr lang="en-US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an overview of the course contents</a:t>
            </a:r>
          </a:p>
          <a:p>
            <a:r>
              <a:rPr lang="en-US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explain the learning outcomes of the present course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190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8C24E-6B7D-4B48-8B9A-78AE8192A9EB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715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</a:t>
            </a:r>
            <a:br>
              <a:rPr lang="en-US" dirty="0" smtClean="0"/>
            </a:br>
            <a:r>
              <a:rPr lang="en-US" dirty="0" smtClean="0"/>
              <a:t>Engineering Mechanics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14478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2060"/>
                </a:solidFill>
              </a:rPr>
              <a:t>A branch of science concerned with the action of forces on material bodies in rest or in motion</a:t>
            </a:r>
            <a:endParaRPr lang="en-US" sz="2000" b="1" i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2438400"/>
            <a:ext cx="7848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dirty="0"/>
              <a:t>Categories of Mechanics: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Rigid bodies</a:t>
            </a:r>
          </a:p>
          <a:p>
            <a:pPr lvl="2">
              <a:buFont typeface="Times New Roman" charset="0"/>
              <a:buChar char="-"/>
            </a:pPr>
            <a:r>
              <a:rPr lang="en-US" sz="2400" dirty="0"/>
              <a:t>Statics (deals with equilibrium of bodies at rest)</a:t>
            </a:r>
          </a:p>
          <a:p>
            <a:pPr lvl="2">
              <a:buFont typeface="Times New Roman" charset="0"/>
              <a:buChar char="-"/>
            </a:pPr>
            <a:r>
              <a:rPr lang="en-US" sz="2400" dirty="0"/>
              <a:t>Dynamics (deals with the accelerated motion of bodies)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Deformable bodies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Fluids</a:t>
            </a:r>
          </a:p>
        </p:txBody>
      </p:sp>
    </p:spTree>
    <p:extLst>
      <p:ext uri="{BB962C8B-B14F-4D97-AF65-F5344CB8AC3E}">
        <p14:creationId xmlns:p14="http://schemas.microsoft.com/office/powerpoint/2010/main" val="176053277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Real Life Application</a:t>
            </a:r>
            <a:endParaRPr lang="en-GB" dirty="0"/>
          </a:p>
        </p:txBody>
      </p:sp>
      <p:pic>
        <p:nvPicPr>
          <p:cNvPr id="9" name="nqvCjGSdAhc"/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4"/>
          <a:srcRect t="13336" b="13336"/>
          <a:stretch>
            <a:fillRect/>
          </a:stretch>
        </p:blipFill>
        <p:spPr>
          <a:xfrm>
            <a:off x="457200" y="1600200"/>
            <a:ext cx="8229600" cy="32766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2D3C-182B-4611-8303-2498ECBF0C3C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4953000"/>
            <a:ext cx="808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Engineering Design of a </a:t>
            </a:r>
            <a:r>
              <a:rPr lang="en-US" i="1" dirty="0" smtClean="0">
                <a:solidFill>
                  <a:srgbClr val="00B050"/>
                </a:solidFill>
              </a:rPr>
              <a:t>building </a:t>
            </a:r>
            <a:r>
              <a:rPr lang="en-US" i="1" dirty="0">
                <a:solidFill>
                  <a:srgbClr val="00B050"/>
                </a:solidFill>
              </a:rPr>
              <a:t>is an application of Statics knowledge. </a:t>
            </a:r>
          </a:p>
          <a:p>
            <a:endParaRPr lang="en-US" dirty="0"/>
          </a:p>
          <a:p>
            <a:r>
              <a:rPr lang="en-US" i="1" dirty="0">
                <a:solidFill>
                  <a:srgbClr val="3A34BC"/>
                </a:solidFill>
              </a:rPr>
              <a:t>Design of its various components are primarily based on the Principles of Static equilibrium and Strain compatibility.</a:t>
            </a:r>
          </a:p>
        </p:txBody>
      </p:sp>
    </p:spTree>
    <p:extLst>
      <p:ext uri="{BB962C8B-B14F-4D97-AF65-F5344CB8AC3E}">
        <p14:creationId xmlns:p14="http://schemas.microsoft.com/office/powerpoint/2010/main" val="283358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Newton’s Laws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Law I:</a:t>
            </a:r>
            <a:r>
              <a:rPr lang="en-US" sz="2400" dirty="0" smtClean="0"/>
              <a:t> If the resultant force on a particle is zero, the particle will remain at rest </a:t>
            </a:r>
            <a:r>
              <a:rPr lang="tr-TR" sz="2400" dirty="0" smtClean="0"/>
              <a:t>(</a:t>
            </a:r>
            <a:r>
              <a:rPr lang="tr-TR" sz="2400" dirty="0" err="1" smtClean="0"/>
              <a:t>if</a:t>
            </a:r>
            <a:r>
              <a:rPr lang="tr-TR" sz="2400" dirty="0" smtClean="0"/>
              <a:t> </a:t>
            </a:r>
            <a:r>
              <a:rPr lang="tr-TR" sz="2400" dirty="0" err="1" smtClean="0"/>
              <a:t>originally</a:t>
            </a:r>
            <a:r>
              <a:rPr lang="tr-TR" sz="2400" dirty="0" smtClean="0"/>
              <a:t> at rest) </a:t>
            </a:r>
            <a:r>
              <a:rPr lang="en-US" sz="2400" dirty="0" smtClean="0"/>
              <a:t>or </a:t>
            </a:r>
            <a:r>
              <a:rPr lang="tr-TR" sz="2400" dirty="0" err="1" smtClean="0"/>
              <a:t>will</a:t>
            </a:r>
            <a:r>
              <a:rPr lang="tr-TR" sz="2400" dirty="0" smtClean="0"/>
              <a:t> </a:t>
            </a:r>
            <a:r>
              <a:rPr lang="tr-TR" sz="2400" dirty="0" err="1" smtClean="0"/>
              <a:t>move</a:t>
            </a:r>
            <a:r>
              <a:rPr lang="tr-TR" sz="2400" dirty="0" smtClean="0"/>
              <a:t> </a:t>
            </a:r>
            <a:r>
              <a:rPr lang="tr-TR" sz="2400" dirty="0" err="1" smtClean="0"/>
              <a:t>with</a:t>
            </a:r>
            <a:r>
              <a:rPr lang="tr-TR" sz="2400" dirty="0" smtClean="0"/>
              <a:t> </a:t>
            </a:r>
            <a:r>
              <a:rPr lang="tr-TR" sz="2400" dirty="0" err="1" smtClean="0"/>
              <a:t>constant</a:t>
            </a:r>
            <a:r>
              <a:rPr lang="tr-TR" sz="2400" dirty="0" smtClean="0"/>
              <a:t> </a:t>
            </a:r>
            <a:r>
              <a:rPr lang="tr-TR" sz="2400" dirty="0" err="1" smtClean="0"/>
              <a:t>speed</a:t>
            </a:r>
            <a:r>
              <a:rPr lang="tr-TR" sz="2400" dirty="0" smtClean="0"/>
              <a:t> </a:t>
            </a:r>
            <a:r>
              <a:rPr lang="en-US" sz="2400" dirty="0" smtClean="0"/>
              <a:t>in a straight line</a:t>
            </a:r>
            <a:r>
              <a:rPr lang="tr-TR" sz="2400" dirty="0" smtClean="0"/>
              <a:t> (</a:t>
            </a:r>
            <a:r>
              <a:rPr lang="tr-TR" sz="2400" dirty="0" err="1" smtClean="0"/>
              <a:t>if</a:t>
            </a:r>
            <a:r>
              <a:rPr lang="tr-TR" sz="2400" dirty="0" smtClean="0"/>
              <a:t> </a:t>
            </a:r>
            <a:r>
              <a:rPr lang="tr-TR" sz="2400" dirty="0" err="1" smtClean="0"/>
              <a:t>originally</a:t>
            </a:r>
            <a:r>
              <a:rPr lang="tr-TR" sz="2400" dirty="0" smtClean="0"/>
              <a:t> in </a:t>
            </a:r>
            <a:r>
              <a:rPr lang="tr-TR" sz="2400" dirty="0" err="1" smtClean="0"/>
              <a:t>motion</a:t>
            </a:r>
            <a:r>
              <a:rPr lang="tr-TR" sz="2400" dirty="0" smtClean="0"/>
              <a:t>)</a:t>
            </a:r>
            <a:r>
              <a:rPr lang="en-US" sz="2400" dirty="0" smtClean="0"/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Law II: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The acceleration of a particle is proportional to the resultant force acting on it in the direction of this force.</a:t>
            </a:r>
          </a:p>
          <a:p>
            <a:pPr lvl="1"/>
            <a:r>
              <a:rPr lang="en-US" dirty="0" smtClean="0"/>
              <a:t>If above Law (II law) is applied to a particle of mass </a:t>
            </a:r>
            <a:r>
              <a:rPr lang="en-US" i="1" dirty="0" smtClean="0"/>
              <a:t>m</a:t>
            </a:r>
            <a:r>
              <a:rPr lang="en-US" dirty="0" smtClean="0"/>
              <a:t>, it may be stated as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Law III: </a:t>
            </a:r>
            <a:r>
              <a:rPr lang="en-US" sz="2400" dirty="0" smtClean="0">
                <a:solidFill>
                  <a:srgbClr val="002060"/>
                </a:solidFill>
              </a:rPr>
              <a:t>The forces of action and reaction between interacting bodies are equal in magnitude, opposite in direction, and collinear.</a:t>
            </a:r>
          </a:p>
          <a:p>
            <a:pPr lvl="1"/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9D41-C4D7-42A3-B844-0F858ADACD88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43000" y="4191000"/>
          <a:ext cx="712311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3759120" imgH="203040" progId="Equation.3">
                  <p:embed/>
                </p:oleObj>
              </mc:Choice>
              <mc:Fallback>
                <p:oleObj name="Equation" r:id="rId3" imgW="3759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191000"/>
                        <a:ext cx="7123113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1" name="Picture 5" descr="http://teachingjobsportal.com/wp-content/uploads/sir_isaac_newton_17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2514" y="261258"/>
            <a:ext cx="734268" cy="91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5857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Weight of the body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gravitational attraction of the earth on a body is known as the weight of the body. This force exists whether the body is at rest or in motion.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this attraction is a force, the weight of a body should be expressed in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Newtons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(N) in SI units and in pounds (lb) in U.S. customary units.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 in common practice the mass unit kilogram (kg) has been frequently used as a measure of weight. </a:t>
            </a:r>
            <a:r>
              <a:rPr lang="en-US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usage should disappear in time because in SI units the kilogram is used exclusively for mass and the Newton is used for force, including weight.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AE7D9-9B07-4E31-9758-1B57CADB6720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76600" y="2514600"/>
          <a:ext cx="12969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545760" imgH="203040" progId="Equation.3">
                  <p:embed/>
                </p:oleObj>
              </mc:Choice>
              <mc:Fallback>
                <p:oleObj name="Equation" r:id="rId3" imgW="545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514600"/>
                        <a:ext cx="1296988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646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</a:t>
            </a:r>
            <a:r>
              <a:rPr lang="en-US" dirty="0" err="1" smtClean="0">
                <a:solidFill>
                  <a:srgbClr val="FFC000"/>
                </a:solidFill>
              </a:rPr>
              <a:t>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cosines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39C1-F8F7-4960-BBD4-C17551DA168C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/>
              <a:t> </a:t>
            </a:r>
            <a:r>
              <a:rPr lang="sv-SE" dirty="0" smtClean="0"/>
              <a:t>Alrshoudi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524000" y="2438400"/>
            <a:ext cx="2362994" cy="1476100"/>
            <a:chOff x="1600200" y="2514600"/>
            <a:chExt cx="2362994" cy="1476100"/>
          </a:xfrm>
        </p:grpSpPr>
        <p:sp>
          <p:nvSpPr>
            <p:cNvPr id="10" name="Isosceles Triangle 9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" name="Equation" r:id="rId3" imgW="152280" imgH="177480" progId="Equation.3">
                    <p:embed/>
                  </p:oleObj>
                </mc:Choice>
                <mc:Fallback>
                  <p:oleObj name="Equation" r:id="rId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Equation" r:id="rId15" imgW="114120" imgH="139680" progId="Equation.3">
                    <p:embed/>
                  </p:oleObj>
                </mc:Choice>
                <mc:Fallback>
                  <p:oleObj name="Equation" r:id="rId15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295400" y="4191000"/>
          <a:ext cx="23449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17" imgW="1346040" imgH="393480" progId="Equation.3">
                  <p:embed/>
                </p:oleObj>
              </mc:Choice>
              <mc:Fallback>
                <p:oleObj name="Equation" r:id="rId17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191000"/>
                        <a:ext cx="234499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Law of </a:t>
            </a:r>
            <a:r>
              <a:rPr lang="en-US" b="1" dirty="0" err="1" smtClean="0"/>
              <a:t>sines</a:t>
            </a:r>
            <a:r>
              <a:rPr lang="en-US" b="1" dirty="0" smtClean="0"/>
              <a:t> and cosines</a:t>
            </a:r>
            <a:endParaRPr lang="en-US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715000" y="4191000"/>
          <a:ext cx="2476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19" imgW="1485720" imgH="457200" progId="Equation.3">
                  <p:embed/>
                </p:oleObj>
              </mc:Choice>
              <mc:Fallback>
                <p:oleObj name="Equation" r:id="rId19" imgW="1485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191000"/>
                        <a:ext cx="24765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5715000" y="2590800"/>
            <a:ext cx="2362994" cy="1476100"/>
            <a:chOff x="1600200" y="2514600"/>
            <a:chExt cx="2362994" cy="1476100"/>
          </a:xfrm>
        </p:grpSpPr>
        <p:sp>
          <p:nvSpPr>
            <p:cNvPr id="27" name="Isosceles Triangle 26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Equation" r:id="rId21" imgW="152280" imgH="177480" progId="Equation.3">
                    <p:embed/>
                  </p:oleObj>
                </mc:Choice>
                <mc:Fallback>
                  <p:oleObj name="Equation" r:id="rId21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Equation" r:id="rId22" imgW="164880" imgH="164880" progId="Equation.3">
                    <p:embed/>
                  </p:oleObj>
                </mc:Choice>
                <mc:Fallback>
                  <p:oleObj name="Equation" r:id="rId22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Equation" r:id="rId23" imgW="152280" imgH="164880" progId="Equation.3">
                    <p:embed/>
                  </p:oleObj>
                </mc:Choice>
                <mc:Fallback>
                  <p:oleObj name="Equation" r:id="rId23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Equation" r:id="rId24" imgW="152280" imgH="164880" progId="Equation.3">
                    <p:embed/>
                  </p:oleObj>
                </mc:Choice>
                <mc:Fallback>
                  <p:oleObj name="Equation" r:id="rId24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Equation" r:id="rId25" imgW="126720" imgH="139680" progId="Equation.3">
                    <p:embed/>
                  </p:oleObj>
                </mc:Choice>
                <mc:Fallback>
                  <p:oleObj name="Equation" r:id="rId25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Equation" r:id="rId26" imgW="126720" imgH="177480" progId="Equation.3">
                    <p:embed/>
                  </p:oleObj>
                </mc:Choice>
                <mc:Fallback>
                  <p:oleObj name="Equation" r:id="rId26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Equation" r:id="rId27" imgW="114120" imgH="139680" progId="Equation.3">
                    <p:embed/>
                  </p:oleObj>
                </mc:Choice>
                <mc:Fallback>
                  <p:oleObj name="Equation" r:id="rId27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4988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>
                <a:latin typeface="Arial" charset="0"/>
              </a:rPr>
              <a:t>Systems of Units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23556" name="Object 1"/>
          <p:cNvGraphicFramePr>
            <a:graphicFrameLocks noChangeAspect="1"/>
          </p:cNvGraphicFramePr>
          <p:nvPr/>
        </p:nvGraphicFramePr>
        <p:xfrm>
          <a:off x="5780088" y="1577975"/>
          <a:ext cx="17653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765300" imgH="1066800" progId="Equation.3">
                  <p:embed/>
                </p:oleObj>
              </mc:Choice>
              <mc:Fallback>
                <p:oleObj name="Equation" r:id="rId3" imgW="1765300" imgH="106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0088" y="1577975"/>
                        <a:ext cx="17653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3560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0" y="2824163"/>
            <a:ext cx="38465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pic>
        <p:nvPicPr>
          <p:cNvPr id="2356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271838"/>
            <a:ext cx="8389938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Rectangle 1"/>
          <p:cNvSpPr>
            <a:spLocks noChangeArrowheads="1"/>
          </p:cNvSpPr>
          <p:nvPr/>
        </p:nvSpPr>
        <p:spPr bwMode="auto">
          <a:xfrm>
            <a:off x="4919663" y="1177925"/>
            <a:ext cx="41417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unit of Force is derived as below,</a:t>
            </a:r>
          </a:p>
        </p:txBody>
      </p:sp>
      <p:sp>
        <p:nvSpPr>
          <p:cNvPr id="23564" name="Rectangle 3"/>
          <p:cNvSpPr>
            <a:spLocks noChangeArrowheads="1"/>
          </p:cNvSpPr>
          <p:nvPr/>
        </p:nvSpPr>
        <p:spPr bwMode="auto">
          <a:xfrm>
            <a:off x="473075" y="1169988"/>
            <a:ext cx="4572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 i="1" dirty="0"/>
              <a:t>International System of Units</a:t>
            </a:r>
            <a:r>
              <a:rPr lang="en-US" b="1" dirty="0"/>
              <a:t> (SI) or Metric System 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dirty="0"/>
              <a:t>The basic units of length, time, and mass which are </a:t>
            </a:r>
            <a:r>
              <a:rPr lang="en-US" dirty="0" smtClean="0"/>
              <a:t>defined </a:t>
            </a:r>
            <a:r>
              <a:rPr lang="en-US" dirty="0"/>
              <a:t>as meter (m), second (s), and kilogram (kg).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21613" y="2813050"/>
            <a:ext cx="1311275" cy="3603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930775" y="1246188"/>
            <a:ext cx="0" cy="2101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5"/>
          <p:cNvSpPr txBox="1">
            <a:spLocks/>
          </p:cNvSpPr>
          <p:nvPr/>
        </p:nvSpPr>
        <p:spPr>
          <a:xfrm>
            <a:off x="6096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21281D-F3C0-465F-BAD8-0802BB9BCF21}" type="datetime4">
              <a:rPr lang="en-US" smtClean="0"/>
              <a:pPr/>
              <a:t>3/2/2016 February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U. S. Customary UNITS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U.S. Customary units (or foot-pound-second (FPS) units):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: slugs ( </a:t>
            </a:r>
            <a:r>
              <a:rPr lang="en-US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symbol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Length: foot (symbol ft)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Time: second (symbol sec)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Force: pound ( symbol lb)</a:t>
            </a:r>
          </a:p>
          <a:p>
            <a:pPr lvl="1"/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In U.S. units the pound is also used on occasion as a unit of mass. When distinction between the two units is necessary, the force unit is frequently written as </a:t>
            </a:r>
            <a:r>
              <a:rPr lang="en-US" sz="2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lbf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mass unit as </a:t>
            </a:r>
            <a:r>
              <a:rPr lang="en-US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lbm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units of force in the U.S. system which are in frequent use, are the </a:t>
            </a:r>
            <a:r>
              <a:rPr lang="en-US" sz="2000" i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kilopound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(= 1000 lb), and the </a:t>
            </a:r>
            <a:r>
              <a:rPr lang="en-US" sz="2000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ton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(= 2000 lb)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1069-C3D8-4CFE-9664-C00CFFEB9662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9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500"/>
            <a:ext cx="9144000" cy="59597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Thank You For Your Attention</a:t>
            </a:r>
            <a:endParaRPr lang="en-US" sz="4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BA3E2-C66D-488D-9694-8596FBFA1CE5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6018" name="Picture 2" descr="http://www.nutritioneducationexperts.com/wp-content/uploads/Question-Marks1-284x3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048000"/>
            <a:ext cx="2705100" cy="285750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1143000" y="2743200"/>
            <a:ext cx="7010400" cy="2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419600" y="1828800"/>
            <a:ext cx="3081793" cy="92333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Questions</a:t>
            </a:r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</a:endParaRPr>
          </a:p>
        </p:txBody>
      </p:sp>
      <p:pic>
        <p:nvPicPr>
          <p:cNvPr id="86020" name="Picture 4" descr="http://cachepe.samedaymusic.com/media/fit,330by330/quality,85/86469-a9dae2917d35d8b246d6ade5801c6f1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1828800"/>
            <a:ext cx="1010728" cy="866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16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Course Description and Introduction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3/2/2016 February</a:t>
            </a:fld>
            <a:endParaRPr 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2</a:t>
            </a:fld>
            <a:endParaRPr lang="x-none"/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3886200" y="5562600"/>
            <a:ext cx="419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52800" y="5181600"/>
            <a:ext cx="533400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Dr. </a:t>
            </a:r>
            <a:r>
              <a:rPr lang="en-US" sz="2400" b="1" i="1" cap="none" spc="0" dirty="0" err="1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Fahed</a:t>
            </a:r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 Alrshoudi</a:t>
            </a:r>
            <a:endParaRPr lang="en-US" sz="2400" b="1" i="1" cap="none" spc="0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6482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By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2216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About the Instructor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Name: </a:t>
            </a:r>
            <a:r>
              <a:rPr lang="en-US" b="1" dirty="0" smtClean="0">
                <a:solidFill>
                  <a:srgbClr val="002060"/>
                </a:solidFill>
              </a:rPr>
              <a:t>Dr. </a:t>
            </a:r>
            <a:r>
              <a:rPr lang="en-US" b="1" dirty="0" err="1" smtClean="0">
                <a:solidFill>
                  <a:srgbClr val="002060"/>
                </a:solidFill>
              </a:rPr>
              <a:t>Fahed</a:t>
            </a:r>
            <a:r>
              <a:rPr lang="en-US" b="1" dirty="0" smtClean="0">
                <a:solidFill>
                  <a:srgbClr val="002060"/>
                </a:solidFill>
              </a:rPr>
              <a:t> Alrshoudi</a:t>
            </a:r>
          </a:p>
          <a:p>
            <a:pPr>
              <a:buNone/>
            </a:pPr>
            <a:r>
              <a:rPr lang="en-US" dirty="0" smtClean="0"/>
              <a:t>Designation: </a:t>
            </a:r>
            <a:r>
              <a:rPr lang="en-US" dirty="0" smtClean="0">
                <a:solidFill>
                  <a:srgbClr val="0033CC"/>
                </a:solidFill>
              </a:rPr>
              <a:t>Assistant Professor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Department: </a:t>
            </a:r>
            <a:r>
              <a:rPr lang="en-US" dirty="0" smtClean="0">
                <a:solidFill>
                  <a:srgbClr val="7030A0"/>
                </a:solidFill>
              </a:rPr>
              <a:t>Civil Engineering</a:t>
            </a:r>
          </a:p>
          <a:p>
            <a:pPr>
              <a:buNone/>
            </a:pPr>
            <a:r>
              <a:rPr lang="en-US" dirty="0" smtClean="0"/>
              <a:t>Office: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2A69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/>
              <a:t>Email: </a:t>
            </a:r>
            <a:r>
              <a:rPr lang="en-US" dirty="0" err="1" smtClean="0">
                <a:solidFill>
                  <a:srgbClr val="C00000"/>
                </a:solidFill>
              </a:rPr>
              <a:t>falrshoudi@ksu.edu.sa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Website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nl-NL" dirty="0" smtClean="0">
                <a:solidFill>
                  <a:srgbClr val="C00000"/>
                </a:solidFill>
              </a:rPr>
              <a:t>http://</a:t>
            </a:r>
            <a:r>
              <a:rPr lang="nl-NL" dirty="0" err="1" smtClean="0">
                <a:solidFill>
                  <a:srgbClr val="C00000"/>
                </a:solidFill>
              </a:rPr>
              <a:t>fac.ksu.edu.sa</a:t>
            </a:r>
            <a:r>
              <a:rPr lang="nl-NL" dirty="0" smtClean="0">
                <a:solidFill>
                  <a:srgbClr val="C00000"/>
                </a:solidFill>
              </a:rPr>
              <a:t>/</a:t>
            </a:r>
            <a:r>
              <a:rPr lang="nl-NL" dirty="0" err="1" smtClean="0">
                <a:solidFill>
                  <a:srgbClr val="C00000"/>
                </a:solidFill>
              </a:rPr>
              <a:t>falrshoudi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Office Hours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Displayed on the office wall.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9B2E-DF2E-4ABE-945A-8D05CE6B765C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33634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Contents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Course Description</a:t>
            </a:r>
          </a:p>
          <a:p>
            <a:r>
              <a:rPr lang="en-US" sz="2000" dirty="0" smtClean="0">
                <a:solidFill>
                  <a:schemeClr val="accent5"/>
                </a:solidFill>
              </a:rPr>
              <a:t>Course Learning Objectives</a:t>
            </a:r>
            <a:endParaRPr lang="en-US" sz="2000" dirty="0" smtClean="0">
              <a:solidFill>
                <a:schemeClr val="accent1"/>
              </a:solidFill>
            </a:endParaRPr>
          </a:p>
          <a:p>
            <a:r>
              <a:rPr lang="en-US" sz="2000" dirty="0" smtClean="0">
                <a:solidFill>
                  <a:schemeClr val="accent1"/>
                </a:solidFill>
              </a:rPr>
              <a:t>Objective of the present lecture (#1)</a:t>
            </a:r>
          </a:p>
          <a:p>
            <a:r>
              <a:rPr lang="en-US" sz="2000" dirty="0" smtClean="0">
                <a:solidFill>
                  <a:srgbClr val="0033CC"/>
                </a:solidFill>
              </a:rPr>
              <a:t>Mechanics</a:t>
            </a:r>
          </a:p>
          <a:p>
            <a:r>
              <a:rPr lang="en-US" sz="2000" dirty="0" smtClean="0">
                <a:solidFill>
                  <a:srgbClr val="FF33CC"/>
                </a:solidFill>
              </a:rPr>
              <a:t>A Real life application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Newton’s laws</a:t>
            </a:r>
          </a:p>
          <a:p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Units</a:t>
            </a:r>
          </a:p>
          <a:p>
            <a:pPr marL="0" indent="0"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39761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Description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Force systems; vector analysis, moments and couples in 2D and 3D </a:t>
            </a:r>
          </a:p>
          <a:p>
            <a:r>
              <a:rPr lang="en-US" sz="2400" dirty="0" smtClean="0"/>
              <a:t>Equilibrium of force systems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Analysis of structures; plane trusses and frames.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Distributed force system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Centroid of simple and composite bodies</a:t>
            </a:r>
          </a:p>
          <a:p>
            <a:r>
              <a:rPr lang="en-US" sz="2400" dirty="0" smtClean="0"/>
              <a:t>Area moments of inertia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Analysis of beams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Friction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C7F-5417-4C96-8525-B20140C4C4D7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2914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Learning Outcomes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Students completing this course will be able to</a:t>
            </a:r>
          </a:p>
          <a:p>
            <a:pPr lvl="0"/>
            <a:r>
              <a:rPr lang="en-US" sz="2400" dirty="0" smtClean="0"/>
              <a:t>Analyze </a:t>
            </a:r>
            <a:r>
              <a:rPr lang="en-US" sz="2400" dirty="0"/>
              <a:t>2D and 3D force system and calculate moment in a 2D and 3D structures</a:t>
            </a:r>
            <a:endParaRPr lang="en-GB" sz="2400" dirty="0"/>
          </a:p>
          <a:p>
            <a:pPr lvl="0"/>
            <a:r>
              <a:rPr lang="en-US" sz="2400" dirty="0">
                <a:solidFill>
                  <a:srgbClr val="0033CC"/>
                </a:solidFill>
              </a:rPr>
              <a:t>Analyze beam, and frame structures using equilibrium equations</a:t>
            </a:r>
            <a:endParaRPr lang="en-GB" sz="2400" dirty="0">
              <a:solidFill>
                <a:srgbClr val="0033CC"/>
              </a:solidFill>
            </a:endParaRPr>
          </a:p>
          <a:p>
            <a:pPr lvl="0"/>
            <a:r>
              <a:rPr lang="en-US" sz="2400" dirty="0">
                <a:solidFill>
                  <a:srgbClr val="7030A0"/>
                </a:solidFill>
              </a:rPr>
              <a:t>Analyze truss structures using various methods</a:t>
            </a:r>
            <a:endParaRPr lang="en-GB" sz="2400" dirty="0">
              <a:solidFill>
                <a:srgbClr val="7030A0"/>
              </a:solidFill>
            </a:endParaRPr>
          </a:p>
          <a:p>
            <a:pPr lvl="0"/>
            <a:r>
              <a:rPr lang="en-US" sz="2400" dirty="0">
                <a:solidFill>
                  <a:srgbClr val="C00000"/>
                </a:solidFill>
              </a:rPr>
              <a:t>Locate centroid of regular and composite cross sections</a:t>
            </a:r>
            <a:endParaRPr lang="en-GB" sz="2400" dirty="0">
              <a:solidFill>
                <a:srgbClr val="C00000"/>
              </a:solidFill>
            </a:endParaRPr>
          </a:p>
          <a:p>
            <a:pPr lvl="0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Evaluate area moment of inertia of engineering cross sections about different axes.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Analyze and solve friction related equilibrium problems</a:t>
            </a:r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55C5-6F5F-40C9-9778-6B5374BB876E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84296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Text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696E-4982-4E90-A54F-5CBBD5886C15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0" y="1828800"/>
            <a:ext cx="5715000" cy="289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STATICS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2400" b="1" dirty="0" smtClean="0">
                <a:solidFill>
                  <a:srgbClr val="002060"/>
                </a:solidFill>
              </a:rPr>
              <a:t>Authors: </a:t>
            </a:r>
            <a:r>
              <a:rPr lang="en-GB" sz="2400" b="1" i="1" dirty="0" smtClean="0">
                <a:solidFill>
                  <a:schemeClr val="accent5"/>
                </a:solidFill>
              </a:rPr>
              <a:t>JL </a:t>
            </a:r>
            <a:r>
              <a:rPr lang="en-GB" sz="2400" b="1" i="1" dirty="0" err="1" smtClean="0">
                <a:solidFill>
                  <a:schemeClr val="accent5"/>
                </a:solidFill>
              </a:rPr>
              <a:t>Meriam</a:t>
            </a:r>
            <a:r>
              <a:rPr lang="en-GB" sz="2400" b="1" i="1" dirty="0" smtClean="0">
                <a:solidFill>
                  <a:schemeClr val="accent5"/>
                </a:solidFill>
              </a:rPr>
              <a:t> &amp; LG </a:t>
            </a:r>
            <a:r>
              <a:rPr lang="en-GB" sz="2400" b="1" i="1" dirty="0" err="1" smtClean="0">
                <a:solidFill>
                  <a:schemeClr val="accent5"/>
                </a:solidFill>
              </a:rPr>
              <a:t>Kraige</a:t>
            </a:r>
            <a:endParaRPr lang="en-GB" sz="2400" b="1" i="1" dirty="0" smtClean="0">
              <a:solidFill>
                <a:schemeClr val="accent5"/>
              </a:solidFill>
            </a:endParaRPr>
          </a:p>
          <a:p>
            <a:endParaRPr lang="en-GB" sz="2400" b="1" i="1" dirty="0" smtClean="0">
              <a:solidFill>
                <a:srgbClr val="002060"/>
              </a:solidFill>
            </a:endParaRPr>
          </a:p>
          <a:p>
            <a:r>
              <a:rPr lang="en-GB" sz="2400" b="1" i="1" dirty="0" smtClean="0">
                <a:solidFill>
                  <a:srgbClr val="002060"/>
                </a:solidFill>
              </a:rPr>
              <a:t>Publisher: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rgbClr val="0070C0"/>
                </a:solidFill>
              </a:rPr>
              <a:t>John Wiley &amp; Sons.</a:t>
            </a:r>
          </a:p>
          <a:p>
            <a:endParaRPr lang="en-GB" sz="2400" b="1" i="1" dirty="0" smtClean="0"/>
          </a:p>
          <a:p>
            <a:r>
              <a:rPr lang="en-GB" sz="2400" b="1" i="1" dirty="0" smtClean="0"/>
              <a:t>Edition: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rgbClr val="7030A0"/>
                </a:solidFill>
              </a:rPr>
              <a:t>Seventh (in SI Units)</a:t>
            </a:r>
          </a:p>
        </p:txBody>
      </p:sp>
      <p:pic>
        <p:nvPicPr>
          <p:cNvPr id="87042" name="Picture 2" descr="http://media.wiley.com/product_data/coverImage300/36/EHEP0024/EHEP0024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069" y="1752600"/>
            <a:ext cx="28575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3256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Outcome Assessment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25908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Two Midterm Exams				45%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Model Demonstration and Report Writing</a:t>
            </a:r>
            <a:r>
              <a:rPr lang="en-GB" dirty="0" smtClean="0">
                <a:solidFill>
                  <a:srgbClr val="002060"/>
                </a:solidFill>
              </a:rPr>
              <a:t>	  5%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Tutorial and Homework			  10%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Final Exam					40%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62CD2-22E8-497E-A0EA-A3EFD1CE577E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0916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Midterm Exams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>
                <a:solidFill>
                  <a:srgbClr val="7030A0"/>
                </a:solidFill>
              </a:rPr>
              <a:t>First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</a:t>
            </a:r>
            <a:r>
              <a:rPr lang="en-US" b="1" dirty="0"/>
              <a:t>21 Jumada I </a:t>
            </a:r>
            <a:r>
              <a:rPr lang="en-US" b="1" dirty="0" smtClean="0"/>
              <a:t>1437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2060"/>
                </a:solidFill>
              </a:rPr>
              <a:t>(</a:t>
            </a:r>
            <a:r>
              <a:rPr lang="en-US" dirty="0"/>
              <a:t>1 March 2016</a:t>
            </a:r>
            <a:r>
              <a:rPr lang="en-GB" dirty="0"/>
              <a:t> </a:t>
            </a:r>
            <a:r>
              <a:rPr lang="en-GB" b="1" dirty="0" smtClean="0">
                <a:solidFill>
                  <a:srgbClr val="002060"/>
                </a:solidFill>
              </a:rPr>
              <a:t>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Tuesday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5:00pm– 6:</a:t>
            </a:r>
            <a:r>
              <a:rPr lang="en-GB" b="1" dirty="0">
                <a:solidFill>
                  <a:srgbClr val="002060"/>
                </a:solidFill>
              </a:rPr>
              <a:t>3</a:t>
            </a:r>
            <a:r>
              <a:rPr lang="en-GB" b="1" dirty="0" smtClean="0">
                <a:solidFill>
                  <a:srgbClr val="002060"/>
                </a:solidFill>
              </a:rPr>
              <a:t>0 pm</a:t>
            </a:r>
          </a:p>
          <a:p>
            <a:pPr lvl="0"/>
            <a:r>
              <a:rPr lang="en-GB" b="1" dirty="0" smtClean="0">
                <a:solidFill>
                  <a:srgbClr val="7030A0"/>
                </a:solidFill>
              </a:rPr>
              <a:t>Second Midterm</a:t>
            </a:r>
            <a:endParaRPr lang="en-GB" sz="1600" b="1" dirty="0" smtClean="0"/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Date: </a:t>
            </a:r>
            <a:r>
              <a:rPr lang="en-US" dirty="0"/>
              <a:t>5</a:t>
            </a:r>
            <a:r>
              <a:rPr lang="en-US" b="1" dirty="0"/>
              <a:t> Rajab 1437H</a:t>
            </a:r>
            <a:r>
              <a:rPr lang="en-GB" dirty="0"/>
              <a:t> </a:t>
            </a:r>
            <a:r>
              <a:rPr lang="en-GB" b="1" dirty="0" smtClean="0">
                <a:solidFill>
                  <a:srgbClr val="002060"/>
                </a:solidFill>
              </a:rPr>
              <a:t> (</a:t>
            </a:r>
            <a:r>
              <a:rPr lang="en-US" dirty="0"/>
              <a:t>12 April </a:t>
            </a:r>
            <a:r>
              <a:rPr lang="en-US" dirty="0" smtClean="0"/>
              <a:t>2016</a:t>
            </a:r>
            <a:r>
              <a:rPr lang="en-GB" b="1" dirty="0" smtClean="0">
                <a:solidFill>
                  <a:srgbClr val="002060"/>
                </a:solidFill>
              </a:rPr>
              <a:t>)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Day: Tuesday</a:t>
            </a:r>
          </a:p>
          <a:p>
            <a:pPr lvl="1"/>
            <a:r>
              <a:rPr lang="en-GB" b="1" dirty="0" smtClean="0">
                <a:solidFill>
                  <a:srgbClr val="002060"/>
                </a:solidFill>
              </a:rPr>
              <a:t>Time: </a:t>
            </a:r>
            <a:r>
              <a:rPr lang="en-GB" b="1" dirty="0">
                <a:solidFill>
                  <a:srgbClr val="002060"/>
                </a:solidFill>
              </a:rPr>
              <a:t>5:00pm– 6:30 </a:t>
            </a:r>
            <a:r>
              <a:rPr lang="en-GB" b="1" dirty="0" smtClean="0">
                <a:solidFill>
                  <a:srgbClr val="002060"/>
                </a:solidFill>
              </a:rPr>
              <a:t>pm</a:t>
            </a:r>
            <a:endParaRPr lang="en-US" sz="4000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2F29-4D5F-4513-817E-0BC93B0EFA2C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5688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934</Words>
  <Application>Microsoft Office PowerPoint</Application>
  <PresentationFormat>On-screen Show (4:3)</PresentationFormat>
  <Paragraphs>164</Paragraphs>
  <Slides>18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PowerPoint Presentation</vt:lpstr>
      <vt:lpstr>STATICS (ENGINEERING MECHANICS-I)</vt:lpstr>
      <vt:lpstr>About the Instructor</vt:lpstr>
      <vt:lpstr>Contents</vt:lpstr>
      <vt:lpstr>Course Description</vt:lpstr>
      <vt:lpstr>Course Learning Outcomes</vt:lpstr>
      <vt:lpstr>Text Book</vt:lpstr>
      <vt:lpstr>Outcome Assessment</vt:lpstr>
      <vt:lpstr>Midterm Exams</vt:lpstr>
      <vt:lpstr>Objectives of the Present lecture</vt:lpstr>
      <vt:lpstr>                  Engineering Mechanics</vt:lpstr>
      <vt:lpstr>A Real Life Application</vt:lpstr>
      <vt:lpstr>Newton’s Laws</vt:lpstr>
      <vt:lpstr>Weight of the body</vt:lpstr>
      <vt:lpstr>Law of sines and cosines</vt:lpstr>
      <vt:lpstr>Systems of Units</vt:lpstr>
      <vt:lpstr>U. S. Customary UNITS</vt:lpstr>
      <vt:lpstr>Thank You For Your Attention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2016-02-03T13:03:27Z</dcterms:created>
  <dcterms:modified xsi:type="dcterms:W3CDTF">2016-02-03T13:04:13Z</dcterms:modified>
</cp:coreProperties>
</file>