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0509E0-E675-4A0A-AD49-93D3CBB43674}" type="datetimeFigureOut">
              <a:rPr lang="en-US" smtClean="0"/>
              <a:t>3/2/2016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A55289-7B9F-4217-942F-DA462A4A26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47296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is a title slide.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5341E8-EBA3-41B3-A002-218A6D0FA36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1 Slayt Görüntüsü Yer Tutucusu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2 Not Yer Tutucusu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tr-TR" altLang="en-US" smtClean="0"/>
          </a:p>
        </p:txBody>
      </p:sp>
      <p:sp>
        <p:nvSpPr>
          <p:cNvPr id="35844" name="3 Slayt Numarası Yer Tutucusu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883" indent="-285724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2898" indent="-22858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057" indent="-22858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217" indent="-22858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376" indent="-22858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535" indent="-22858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8695" indent="-22858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5854" indent="-22858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AE05C282-263B-41F5-BDC9-323D66BE53A3}" type="slidenum">
              <a:rPr lang="x-none" altLang="en-US" sz="1200"/>
              <a:pPr eaLnBrk="1" hangingPunct="1"/>
              <a:t>6</a:t>
            </a:fld>
            <a:endParaRPr lang="en-US" alt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9450F-208A-45D3-9B9A-9E1C7BABF06B}" type="datetimeFigureOut">
              <a:rPr lang="en-US" smtClean="0"/>
              <a:t>3/2/2016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0ECAA-5E6A-4200-9B15-B60F27ABE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612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9450F-208A-45D3-9B9A-9E1C7BABF06B}" type="datetimeFigureOut">
              <a:rPr lang="en-US" smtClean="0"/>
              <a:t>3/2/2016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0ECAA-5E6A-4200-9B15-B60F27ABE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1316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9450F-208A-45D3-9B9A-9E1C7BABF06B}" type="datetimeFigureOut">
              <a:rPr lang="en-US" smtClean="0"/>
              <a:t>3/2/2016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0ECAA-5E6A-4200-9B15-B60F27ABE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9393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9450F-208A-45D3-9B9A-9E1C7BABF06B}" type="datetimeFigureOut">
              <a:rPr lang="en-US" smtClean="0"/>
              <a:t>3/2/2016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0ECAA-5E6A-4200-9B15-B60F27ABE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79145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9450F-208A-45D3-9B9A-9E1C7BABF06B}" type="datetimeFigureOut">
              <a:rPr lang="en-US" smtClean="0"/>
              <a:t>3/2/2016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0ECAA-5E6A-4200-9B15-B60F27ABE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9512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9450F-208A-45D3-9B9A-9E1C7BABF06B}" type="datetimeFigureOut">
              <a:rPr lang="en-US" smtClean="0"/>
              <a:t>3/2/2016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0ECAA-5E6A-4200-9B15-B60F27ABE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03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9450F-208A-45D3-9B9A-9E1C7BABF06B}" type="datetimeFigureOut">
              <a:rPr lang="en-US" smtClean="0"/>
              <a:t>3/2/2016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0ECAA-5E6A-4200-9B15-B60F27ABE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1084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9450F-208A-45D3-9B9A-9E1C7BABF06B}" type="datetimeFigureOut">
              <a:rPr lang="en-US" smtClean="0"/>
              <a:t>3/2/2016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0ECAA-5E6A-4200-9B15-B60F27ABE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1419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9450F-208A-45D3-9B9A-9E1C7BABF06B}" type="datetimeFigureOut">
              <a:rPr lang="en-US" smtClean="0"/>
              <a:t>3/2/2016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0ECAA-5E6A-4200-9B15-B60F27ABE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2336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9450F-208A-45D3-9B9A-9E1C7BABF06B}" type="datetimeFigureOut">
              <a:rPr lang="en-US" smtClean="0"/>
              <a:t>3/2/2016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0ECAA-5E6A-4200-9B15-B60F27ABE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9095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9450F-208A-45D3-9B9A-9E1C7BABF06B}" type="datetimeFigureOut">
              <a:rPr lang="en-US" smtClean="0"/>
              <a:t>3/2/2016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0ECAA-5E6A-4200-9B15-B60F27ABE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78644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F9450F-208A-45D3-9B9A-9E1C7BABF06B}" type="datetimeFigureOut">
              <a:rPr lang="en-US" smtClean="0"/>
              <a:t>3/2/2016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20ECAA-5E6A-4200-9B15-B60F27ABE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3537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1544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Dikdörtgen"/>
          <p:cNvSpPr/>
          <p:nvPr/>
        </p:nvSpPr>
        <p:spPr>
          <a:xfrm>
            <a:off x="384175" y="6605588"/>
            <a:ext cx="4356100" cy="2524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pic>
        <p:nvPicPr>
          <p:cNvPr id="14339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200" y="2185988"/>
            <a:ext cx="3590925" cy="347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0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1563" y="2182813"/>
            <a:ext cx="3524250" cy="3417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1" name="Rectangle 12"/>
          <p:cNvSpPr>
            <a:spLocks noChangeArrowheads="1"/>
          </p:cNvSpPr>
          <p:nvPr/>
        </p:nvSpPr>
        <p:spPr bwMode="auto">
          <a:xfrm>
            <a:off x="2292350" y="5899150"/>
            <a:ext cx="478631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b="1"/>
              <a:t>P + Q + S  =  (P + Q) + S = P + (Q + S)</a:t>
            </a:r>
            <a:r>
              <a:rPr lang="tr-TR" b="1"/>
              <a:t> </a:t>
            </a:r>
          </a:p>
          <a:p>
            <a:pPr algn="ctr"/>
            <a:r>
              <a:rPr lang="en-US">
                <a:solidFill>
                  <a:srgbClr val="FF0000"/>
                </a:solidFill>
              </a:rPr>
              <a:t>This is the </a:t>
            </a:r>
            <a:r>
              <a:rPr lang="tr-TR">
                <a:solidFill>
                  <a:srgbClr val="FF0000"/>
                </a:solidFill>
              </a:rPr>
              <a:t>A</a:t>
            </a:r>
            <a:r>
              <a:rPr lang="en-US">
                <a:solidFill>
                  <a:srgbClr val="FF0000"/>
                </a:solidFill>
              </a:rPr>
              <a:t>ssociative Law of Vector Addition</a:t>
            </a:r>
          </a:p>
        </p:txBody>
      </p:sp>
      <p:sp>
        <p:nvSpPr>
          <p:cNvPr id="14342" name="13 Dikdörtgen"/>
          <p:cNvSpPr>
            <a:spLocks noChangeArrowheads="1"/>
          </p:cNvSpPr>
          <p:nvPr/>
        </p:nvSpPr>
        <p:spPr bwMode="auto">
          <a:xfrm>
            <a:off x="571500" y="963613"/>
            <a:ext cx="78581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b="1" u="sng"/>
              <a:t>Polygon Rule:</a:t>
            </a:r>
            <a:endParaRPr lang="tr-TR" b="1" u="sng"/>
          </a:p>
          <a:p>
            <a:r>
              <a:rPr lang="en-GB"/>
              <a:t>can be used for the addition of more than two vectors.  Two vectors are actually summed and added to the third and so on...</a:t>
            </a:r>
          </a:p>
        </p:txBody>
      </p:sp>
    </p:spTree>
    <p:extLst>
      <p:ext uri="{BB962C8B-B14F-4D97-AF65-F5344CB8AC3E}">
        <p14:creationId xmlns:p14="http://schemas.microsoft.com/office/powerpoint/2010/main" val="21289942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12813" y="1014413"/>
            <a:ext cx="7505700" cy="5492750"/>
          </a:xfrm>
          <a:noFill/>
        </p:spPr>
      </p:pic>
      <p:sp>
        <p:nvSpPr>
          <p:cNvPr id="8" name="7 Dikdörtgen"/>
          <p:cNvSpPr/>
          <p:nvPr/>
        </p:nvSpPr>
        <p:spPr>
          <a:xfrm>
            <a:off x="384175" y="6605588"/>
            <a:ext cx="4356100" cy="2524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5203969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36600" y="1212850"/>
            <a:ext cx="7858125" cy="5095875"/>
          </a:xfrm>
          <a:noFill/>
        </p:spPr>
      </p:pic>
      <p:sp>
        <p:nvSpPr>
          <p:cNvPr id="8" name="7 Dikdörtgen"/>
          <p:cNvSpPr/>
          <p:nvPr/>
        </p:nvSpPr>
        <p:spPr>
          <a:xfrm>
            <a:off x="384175" y="6605588"/>
            <a:ext cx="4356100" cy="2524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3659023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17"/>
          <p:cNvSpPr txBox="1">
            <a:spLocks noChangeArrowheads="1"/>
          </p:cNvSpPr>
          <p:nvPr/>
        </p:nvSpPr>
        <p:spPr bwMode="auto">
          <a:xfrm>
            <a:off x="142875" y="142875"/>
            <a:ext cx="8858250" cy="10668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tr-TR" sz="2800" b="1">
                <a:cs typeface="Times New Roman" charset="0"/>
              </a:rPr>
              <a:t>CHAPTER 2 – FORCE SYSTEMS</a:t>
            </a:r>
          </a:p>
          <a:p>
            <a:pPr algn="ctr" eaLnBrk="1" hangingPunct="1">
              <a:spcBef>
                <a:spcPct val="50000"/>
              </a:spcBef>
            </a:pPr>
            <a:r>
              <a:rPr lang="tr-TR" sz="2400" b="1">
                <a:cs typeface="Times New Roman" charset="0"/>
              </a:rPr>
              <a:t>(RESULTANT OF VECTORS)</a:t>
            </a:r>
            <a:endParaRPr lang="en-US" sz="2400" b="1">
              <a:solidFill>
                <a:srgbClr val="FFFFFF"/>
              </a:solidFill>
              <a:cs typeface="Times New Roman" charset="0"/>
            </a:endParaRPr>
          </a:p>
        </p:txBody>
      </p:sp>
      <p:pic>
        <p:nvPicPr>
          <p:cNvPr id="17411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538" y="1412875"/>
            <a:ext cx="1971675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2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1412875"/>
            <a:ext cx="2079625" cy="141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4005263"/>
            <a:ext cx="3286125" cy="189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4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175" y="3941763"/>
            <a:ext cx="4681538" cy="201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03286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3 Slayt Numarası Yer Tutucusu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1200" smtClean="0">
                <a:solidFill>
                  <a:srgbClr val="FF9933"/>
                </a:solidFill>
                <a:latin typeface="Arial" charset="0"/>
              </a:rPr>
              <a:t>1 - </a:t>
            </a:r>
            <a:fld id="{702AFCAF-7DBC-4CC5-BE63-70A054C6DB30}" type="slidenum">
              <a:rPr lang="x-none" altLang="en-US" sz="1200" smtClean="0">
                <a:solidFill>
                  <a:srgbClr val="FF9933"/>
                </a:solidFill>
                <a:latin typeface="Arial" charset="0"/>
                <a:cs typeface="Arial" charset="0"/>
              </a:rPr>
              <a:pPr eaLnBrk="1" hangingPunct="1"/>
              <a:t>14</a:t>
            </a:fld>
            <a:endParaRPr lang="en-US" altLang="en-US" sz="1200" smtClean="0">
              <a:solidFill>
                <a:srgbClr val="FF9933"/>
              </a:solidFill>
              <a:latin typeface="Arial" charset="0"/>
            </a:endParaRPr>
          </a:p>
        </p:txBody>
      </p:sp>
      <p:sp>
        <p:nvSpPr>
          <p:cNvPr id="5" name="7 Dikdörtgen"/>
          <p:cNvSpPr/>
          <p:nvPr/>
        </p:nvSpPr>
        <p:spPr>
          <a:xfrm>
            <a:off x="384175" y="6605588"/>
            <a:ext cx="4356100" cy="2524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6" name="6 Dikdörtgen"/>
          <p:cNvSpPr/>
          <p:nvPr/>
        </p:nvSpPr>
        <p:spPr>
          <a:xfrm>
            <a:off x="0" y="6545263"/>
            <a:ext cx="288925" cy="312737"/>
          </a:xfrm>
          <a:prstGeom prst="rect">
            <a:avLst/>
          </a:prstGeom>
          <a:solidFill>
            <a:srgbClr val="A45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7" name="7 Dikdörtgen"/>
          <p:cNvSpPr/>
          <p:nvPr/>
        </p:nvSpPr>
        <p:spPr>
          <a:xfrm>
            <a:off x="0" y="-14288"/>
            <a:ext cx="280988" cy="590551"/>
          </a:xfrm>
          <a:prstGeom prst="rect">
            <a:avLst/>
          </a:prstGeom>
          <a:solidFill>
            <a:srgbClr val="A45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13318" name="Text Box 24"/>
          <p:cNvSpPr txBox="1">
            <a:spLocks noChangeArrowheads="1"/>
          </p:cNvSpPr>
          <p:nvPr/>
        </p:nvSpPr>
        <p:spPr bwMode="auto">
          <a:xfrm>
            <a:off x="312738" y="0"/>
            <a:ext cx="7904162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tr-TR" altLang="en-US" sz="2400" b="1">
                <a:solidFill>
                  <a:srgbClr val="FFFFFF"/>
                </a:solidFill>
                <a:cs typeface="Times New Roman" pitchFamily="18" charset="0"/>
              </a:rPr>
              <a:t>ENGINEERING MECHANICS : STATICS</a:t>
            </a:r>
            <a:endParaRPr lang="en-US" altLang="en-US" sz="2400" b="1">
              <a:solidFill>
                <a:srgbClr val="FFFFFF"/>
              </a:solidFill>
              <a:cs typeface="Times New Roman" pitchFamily="18" charset="0"/>
            </a:endParaRPr>
          </a:p>
        </p:txBody>
      </p:sp>
      <p:pic>
        <p:nvPicPr>
          <p:cNvPr id="133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3313" y="3884613"/>
            <a:ext cx="6394450" cy="530225"/>
          </a:xfrm>
          <a:prstGeom prst="rect">
            <a:avLst/>
          </a:prstGeom>
          <a:solidFill>
            <a:schemeClr val="accent1"/>
          </a:solidFill>
          <a:ln w="952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1332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9463" y="4516438"/>
            <a:ext cx="4203700" cy="199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1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4892675"/>
            <a:ext cx="1963737" cy="144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2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3788" y="566738"/>
            <a:ext cx="6505575" cy="336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10 Dikdörtgen"/>
          <p:cNvSpPr/>
          <p:nvPr/>
        </p:nvSpPr>
        <p:spPr>
          <a:xfrm>
            <a:off x="2700338" y="1955800"/>
            <a:ext cx="4895850" cy="43497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r-TR"/>
          </a:p>
        </p:txBody>
      </p:sp>
      <p:sp>
        <p:nvSpPr>
          <p:cNvPr id="12" name="11 Dikdörtgen"/>
          <p:cNvSpPr/>
          <p:nvPr/>
        </p:nvSpPr>
        <p:spPr>
          <a:xfrm>
            <a:off x="1125538" y="2193925"/>
            <a:ext cx="1617662" cy="19685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r-TR"/>
          </a:p>
        </p:txBody>
      </p:sp>
      <p:sp>
        <p:nvSpPr>
          <p:cNvPr id="13" name="12 Dikdörtgen"/>
          <p:cNvSpPr/>
          <p:nvPr/>
        </p:nvSpPr>
        <p:spPr>
          <a:xfrm>
            <a:off x="2159000" y="2278063"/>
            <a:ext cx="3327400" cy="134937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885111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3 Slayt Numarası Yer Tutucusu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1200" smtClean="0">
                <a:solidFill>
                  <a:srgbClr val="FF9933"/>
                </a:solidFill>
                <a:latin typeface="Arial" charset="0"/>
              </a:rPr>
              <a:t>1 - </a:t>
            </a:r>
            <a:fld id="{149E7E3B-3DAC-4884-8816-626678BBE4A8}" type="slidenum">
              <a:rPr lang="x-none" altLang="en-US" sz="1200" smtClean="0">
                <a:solidFill>
                  <a:srgbClr val="FF9933"/>
                </a:solidFill>
                <a:latin typeface="Arial" charset="0"/>
                <a:cs typeface="Arial" charset="0"/>
              </a:rPr>
              <a:pPr eaLnBrk="1" hangingPunct="1"/>
              <a:t>15</a:t>
            </a:fld>
            <a:endParaRPr lang="en-US" altLang="en-US" sz="1200" smtClean="0">
              <a:solidFill>
                <a:srgbClr val="FF9933"/>
              </a:solidFill>
              <a:latin typeface="Arial" charset="0"/>
            </a:endParaRPr>
          </a:p>
        </p:txBody>
      </p:sp>
      <p:sp>
        <p:nvSpPr>
          <p:cNvPr id="5" name="7 Dikdörtgen"/>
          <p:cNvSpPr/>
          <p:nvPr/>
        </p:nvSpPr>
        <p:spPr>
          <a:xfrm>
            <a:off x="384175" y="6605588"/>
            <a:ext cx="4356100" cy="2524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6" name="6 Dikdörtgen"/>
          <p:cNvSpPr/>
          <p:nvPr/>
        </p:nvSpPr>
        <p:spPr>
          <a:xfrm>
            <a:off x="0" y="6545263"/>
            <a:ext cx="288925" cy="312737"/>
          </a:xfrm>
          <a:prstGeom prst="rect">
            <a:avLst/>
          </a:prstGeom>
          <a:solidFill>
            <a:srgbClr val="A45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7" name="7 Dikdörtgen"/>
          <p:cNvSpPr/>
          <p:nvPr/>
        </p:nvSpPr>
        <p:spPr>
          <a:xfrm>
            <a:off x="0" y="-14288"/>
            <a:ext cx="280988" cy="590551"/>
          </a:xfrm>
          <a:prstGeom prst="rect">
            <a:avLst/>
          </a:prstGeom>
          <a:solidFill>
            <a:srgbClr val="A45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14342" name="Text Box 24"/>
          <p:cNvSpPr txBox="1">
            <a:spLocks noChangeArrowheads="1"/>
          </p:cNvSpPr>
          <p:nvPr/>
        </p:nvSpPr>
        <p:spPr bwMode="auto">
          <a:xfrm>
            <a:off x="312738" y="0"/>
            <a:ext cx="7904162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tr-TR" altLang="en-US" sz="2400" b="1">
                <a:solidFill>
                  <a:srgbClr val="FFFFFF"/>
                </a:solidFill>
                <a:cs typeface="Times New Roman" pitchFamily="18" charset="0"/>
              </a:rPr>
              <a:t>ENGINEERING MECHANICS : STATICS</a:t>
            </a:r>
            <a:endParaRPr lang="en-US" altLang="en-US" sz="2400" b="1">
              <a:solidFill>
                <a:srgbClr val="FFFFFF"/>
              </a:solidFill>
              <a:cs typeface="Times New Roman" pitchFamily="18" charset="0"/>
            </a:endParaRPr>
          </a:p>
        </p:txBody>
      </p:sp>
      <p:pic>
        <p:nvPicPr>
          <p:cNvPr id="1434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325" y="592138"/>
            <a:ext cx="8388350" cy="581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25343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3 Slayt Numarası Yer Tutucusu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1200" smtClean="0">
                <a:solidFill>
                  <a:srgbClr val="FF9933"/>
                </a:solidFill>
                <a:latin typeface="Arial" charset="0"/>
              </a:rPr>
              <a:t>1 - </a:t>
            </a:r>
            <a:fld id="{2B763EC2-EAA8-43B7-8E99-1A20F8A7754C}" type="slidenum">
              <a:rPr lang="x-none" altLang="en-US" sz="1200" smtClean="0">
                <a:solidFill>
                  <a:srgbClr val="FF9933"/>
                </a:solidFill>
                <a:latin typeface="Arial" charset="0"/>
                <a:cs typeface="Arial" charset="0"/>
              </a:rPr>
              <a:pPr eaLnBrk="1" hangingPunct="1"/>
              <a:t>16</a:t>
            </a:fld>
            <a:endParaRPr lang="en-US" altLang="en-US" sz="1200" smtClean="0">
              <a:solidFill>
                <a:srgbClr val="FF9933"/>
              </a:solidFill>
              <a:latin typeface="Arial" charset="0"/>
            </a:endParaRPr>
          </a:p>
        </p:txBody>
      </p:sp>
      <p:sp>
        <p:nvSpPr>
          <p:cNvPr id="5" name="7 Dikdörtgen"/>
          <p:cNvSpPr/>
          <p:nvPr/>
        </p:nvSpPr>
        <p:spPr>
          <a:xfrm>
            <a:off x="384175" y="6605588"/>
            <a:ext cx="4356100" cy="2524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6" name="6 Dikdörtgen"/>
          <p:cNvSpPr/>
          <p:nvPr/>
        </p:nvSpPr>
        <p:spPr>
          <a:xfrm>
            <a:off x="0" y="6545263"/>
            <a:ext cx="288925" cy="312737"/>
          </a:xfrm>
          <a:prstGeom prst="rect">
            <a:avLst/>
          </a:prstGeom>
          <a:solidFill>
            <a:srgbClr val="A45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7" name="7 Dikdörtgen"/>
          <p:cNvSpPr/>
          <p:nvPr/>
        </p:nvSpPr>
        <p:spPr>
          <a:xfrm>
            <a:off x="0" y="-14288"/>
            <a:ext cx="280988" cy="590551"/>
          </a:xfrm>
          <a:prstGeom prst="rect">
            <a:avLst/>
          </a:prstGeom>
          <a:solidFill>
            <a:srgbClr val="A45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15366" name="Text Box 24"/>
          <p:cNvSpPr txBox="1">
            <a:spLocks noChangeArrowheads="1"/>
          </p:cNvSpPr>
          <p:nvPr/>
        </p:nvSpPr>
        <p:spPr bwMode="auto">
          <a:xfrm>
            <a:off x="312738" y="0"/>
            <a:ext cx="7904162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tr-TR" altLang="en-US" sz="2400" b="1">
                <a:solidFill>
                  <a:srgbClr val="FFFFFF"/>
                </a:solidFill>
                <a:cs typeface="Times New Roman" pitchFamily="18" charset="0"/>
              </a:rPr>
              <a:t>ENGINEERING MECHANICS : STATICS</a:t>
            </a:r>
            <a:endParaRPr lang="en-US" altLang="en-US" sz="2400" b="1">
              <a:solidFill>
                <a:srgbClr val="FFFFFF"/>
              </a:solidFill>
              <a:cs typeface="Times New Roman" pitchFamily="18" charset="0"/>
            </a:endParaRPr>
          </a:p>
        </p:txBody>
      </p:sp>
      <p:pic>
        <p:nvPicPr>
          <p:cNvPr id="1536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488" y="550863"/>
            <a:ext cx="7807325" cy="385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7613" y="4721225"/>
            <a:ext cx="3676650" cy="178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01717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3 Slayt Numarası Yer Tutucusu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1200" smtClean="0">
                <a:solidFill>
                  <a:srgbClr val="FF9933"/>
                </a:solidFill>
                <a:latin typeface="Arial" charset="0"/>
              </a:rPr>
              <a:t>1 - </a:t>
            </a:r>
            <a:fld id="{35D0015F-ECB4-4975-B96F-932A84B3E185}" type="slidenum">
              <a:rPr lang="x-none" altLang="en-US" sz="1200" smtClean="0">
                <a:solidFill>
                  <a:srgbClr val="FF9933"/>
                </a:solidFill>
                <a:latin typeface="Arial" charset="0"/>
                <a:cs typeface="Arial" charset="0"/>
              </a:rPr>
              <a:pPr eaLnBrk="1" hangingPunct="1"/>
              <a:t>17</a:t>
            </a:fld>
            <a:endParaRPr lang="en-US" altLang="en-US" sz="1200" smtClean="0">
              <a:solidFill>
                <a:srgbClr val="FF9933"/>
              </a:solidFill>
              <a:latin typeface="Arial" charset="0"/>
            </a:endParaRPr>
          </a:p>
        </p:txBody>
      </p:sp>
      <p:sp>
        <p:nvSpPr>
          <p:cNvPr id="5" name="7 Dikdörtgen"/>
          <p:cNvSpPr/>
          <p:nvPr/>
        </p:nvSpPr>
        <p:spPr>
          <a:xfrm>
            <a:off x="384175" y="6605588"/>
            <a:ext cx="4356100" cy="2524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6" name="6 Dikdörtgen"/>
          <p:cNvSpPr/>
          <p:nvPr/>
        </p:nvSpPr>
        <p:spPr>
          <a:xfrm>
            <a:off x="0" y="6545263"/>
            <a:ext cx="288925" cy="312737"/>
          </a:xfrm>
          <a:prstGeom prst="rect">
            <a:avLst/>
          </a:prstGeom>
          <a:solidFill>
            <a:srgbClr val="A45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7" name="7 Dikdörtgen"/>
          <p:cNvSpPr/>
          <p:nvPr/>
        </p:nvSpPr>
        <p:spPr>
          <a:xfrm>
            <a:off x="0" y="-14288"/>
            <a:ext cx="280988" cy="590551"/>
          </a:xfrm>
          <a:prstGeom prst="rect">
            <a:avLst/>
          </a:prstGeom>
          <a:solidFill>
            <a:srgbClr val="A45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16390" name="Text Box 24"/>
          <p:cNvSpPr txBox="1">
            <a:spLocks noChangeArrowheads="1"/>
          </p:cNvSpPr>
          <p:nvPr/>
        </p:nvSpPr>
        <p:spPr bwMode="auto">
          <a:xfrm>
            <a:off x="312738" y="0"/>
            <a:ext cx="7904162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tr-TR" altLang="en-US" sz="2400" b="1">
                <a:solidFill>
                  <a:srgbClr val="FFFFFF"/>
                </a:solidFill>
                <a:cs typeface="Times New Roman" pitchFamily="18" charset="0"/>
              </a:rPr>
              <a:t>ENGINEERING MECHANICS : STATICS</a:t>
            </a:r>
            <a:endParaRPr lang="en-US" altLang="en-US" sz="2400" b="1">
              <a:solidFill>
                <a:srgbClr val="FFFFFF"/>
              </a:solidFill>
              <a:cs typeface="Times New Roman" pitchFamily="18" charset="0"/>
            </a:endParaRPr>
          </a:p>
        </p:txBody>
      </p:sp>
      <p:pic>
        <p:nvPicPr>
          <p:cNvPr id="1639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900" y="511175"/>
            <a:ext cx="8286750" cy="191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0" y="2420938"/>
            <a:ext cx="8286750" cy="216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2150" y="4592638"/>
            <a:ext cx="5159375" cy="196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9 Yuvarlatılmış Dikdörtgen"/>
          <p:cNvSpPr/>
          <p:nvPr/>
        </p:nvSpPr>
        <p:spPr>
          <a:xfrm>
            <a:off x="3867150" y="3775075"/>
            <a:ext cx="1736725" cy="914400"/>
          </a:xfrm>
          <a:prstGeom prst="roundRect">
            <a:avLst/>
          </a:prstGeom>
          <a:solidFill>
            <a:srgbClr val="FFC000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593036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3 Slayt Numarası Yer Tutucusu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1200" smtClean="0">
                <a:solidFill>
                  <a:srgbClr val="FF9933"/>
                </a:solidFill>
                <a:latin typeface="Arial" charset="0"/>
              </a:rPr>
              <a:t>1 - </a:t>
            </a:r>
            <a:fld id="{E3BAB994-E544-448E-805E-EA5A7817A35A}" type="slidenum">
              <a:rPr lang="x-none" altLang="en-US" sz="1200" smtClean="0">
                <a:solidFill>
                  <a:srgbClr val="FF9933"/>
                </a:solidFill>
                <a:latin typeface="Arial" charset="0"/>
                <a:cs typeface="Arial" charset="0"/>
              </a:rPr>
              <a:pPr eaLnBrk="1" hangingPunct="1"/>
              <a:t>18</a:t>
            </a:fld>
            <a:endParaRPr lang="en-US" altLang="en-US" sz="1200" smtClean="0">
              <a:solidFill>
                <a:srgbClr val="FF9933"/>
              </a:solidFill>
              <a:latin typeface="Arial" charset="0"/>
            </a:endParaRPr>
          </a:p>
        </p:txBody>
      </p:sp>
      <p:sp>
        <p:nvSpPr>
          <p:cNvPr id="5" name="7 Dikdörtgen"/>
          <p:cNvSpPr/>
          <p:nvPr/>
        </p:nvSpPr>
        <p:spPr>
          <a:xfrm>
            <a:off x="384175" y="6605588"/>
            <a:ext cx="4356100" cy="2524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6" name="6 Dikdörtgen"/>
          <p:cNvSpPr/>
          <p:nvPr/>
        </p:nvSpPr>
        <p:spPr>
          <a:xfrm>
            <a:off x="0" y="6545263"/>
            <a:ext cx="288925" cy="312737"/>
          </a:xfrm>
          <a:prstGeom prst="rect">
            <a:avLst/>
          </a:prstGeom>
          <a:solidFill>
            <a:srgbClr val="A45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7" name="7 Dikdörtgen"/>
          <p:cNvSpPr/>
          <p:nvPr/>
        </p:nvSpPr>
        <p:spPr>
          <a:xfrm>
            <a:off x="0" y="-14288"/>
            <a:ext cx="280988" cy="590551"/>
          </a:xfrm>
          <a:prstGeom prst="rect">
            <a:avLst/>
          </a:prstGeom>
          <a:solidFill>
            <a:srgbClr val="A45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17414" name="Text Box 24"/>
          <p:cNvSpPr txBox="1">
            <a:spLocks noChangeArrowheads="1"/>
          </p:cNvSpPr>
          <p:nvPr/>
        </p:nvSpPr>
        <p:spPr bwMode="auto">
          <a:xfrm>
            <a:off x="312738" y="0"/>
            <a:ext cx="7904162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tr-TR" altLang="en-US" sz="2400" b="1">
                <a:solidFill>
                  <a:srgbClr val="FFFFFF"/>
                </a:solidFill>
                <a:cs typeface="Times New Roman" pitchFamily="18" charset="0"/>
              </a:rPr>
              <a:t>ENGINEERING MECHANICS : STATICS</a:t>
            </a:r>
            <a:endParaRPr lang="en-US" altLang="en-US" sz="2400" b="1">
              <a:solidFill>
                <a:srgbClr val="FFFFFF"/>
              </a:solidFill>
              <a:cs typeface="Times New Roman" pitchFamily="18" charset="0"/>
            </a:endParaRPr>
          </a:p>
        </p:txBody>
      </p:sp>
      <p:pic>
        <p:nvPicPr>
          <p:cNvPr id="1741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416050"/>
            <a:ext cx="6384925" cy="393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7038" y="1643063"/>
            <a:ext cx="2332037" cy="309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" name="12 Düz Bağlayıcı"/>
          <p:cNvCxnSpPr/>
          <p:nvPr/>
        </p:nvCxnSpPr>
        <p:spPr>
          <a:xfrm>
            <a:off x="2690813" y="2155825"/>
            <a:ext cx="30575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13 Yuvarlatılmış Dikdörtgen"/>
          <p:cNvSpPr/>
          <p:nvPr/>
        </p:nvSpPr>
        <p:spPr>
          <a:xfrm>
            <a:off x="3055938" y="2338388"/>
            <a:ext cx="1071562" cy="365125"/>
          </a:xfrm>
          <a:prstGeom prst="roundRect">
            <a:avLst/>
          </a:prstGeom>
          <a:solidFill>
            <a:srgbClr val="FFC000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570353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3 Slayt Numarası Yer Tutucusu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1200" smtClean="0">
                <a:solidFill>
                  <a:srgbClr val="FF9933"/>
                </a:solidFill>
                <a:latin typeface="Arial" charset="0"/>
              </a:rPr>
              <a:t>1 - </a:t>
            </a:r>
            <a:fld id="{78B3A1B8-7F33-4D2B-AA64-5324BF58E7C6}" type="slidenum">
              <a:rPr lang="x-none" altLang="en-US" sz="1200" smtClean="0">
                <a:solidFill>
                  <a:srgbClr val="FF9933"/>
                </a:solidFill>
                <a:latin typeface="Arial" charset="0"/>
                <a:cs typeface="Arial" charset="0"/>
              </a:rPr>
              <a:pPr eaLnBrk="1" hangingPunct="1"/>
              <a:t>19</a:t>
            </a:fld>
            <a:endParaRPr lang="en-US" altLang="en-US" sz="1200" smtClean="0">
              <a:solidFill>
                <a:srgbClr val="FF9933"/>
              </a:solidFill>
              <a:latin typeface="Arial" charset="0"/>
            </a:endParaRPr>
          </a:p>
        </p:txBody>
      </p:sp>
      <p:sp>
        <p:nvSpPr>
          <p:cNvPr id="5" name="7 Dikdörtgen"/>
          <p:cNvSpPr/>
          <p:nvPr/>
        </p:nvSpPr>
        <p:spPr>
          <a:xfrm>
            <a:off x="384175" y="6605588"/>
            <a:ext cx="4356100" cy="2524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6" name="6 Dikdörtgen"/>
          <p:cNvSpPr/>
          <p:nvPr/>
        </p:nvSpPr>
        <p:spPr>
          <a:xfrm>
            <a:off x="0" y="6545263"/>
            <a:ext cx="288925" cy="312737"/>
          </a:xfrm>
          <a:prstGeom prst="rect">
            <a:avLst/>
          </a:prstGeom>
          <a:solidFill>
            <a:srgbClr val="A45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7" name="7 Dikdörtgen"/>
          <p:cNvSpPr/>
          <p:nvPr/>
        </p:nvSpPr>
        <p:spPr>
          <a:xfrm>
            <a:off x="0" y="-14288"/>
            <a:ext cx="280988" cy="590551"/>
          </a:xfrm>
          <a:prstGeom prst="rect">
            <a:avLst/>
          </a:prstGeom>
          <a:solidFill>
            <a:srgbClr val="A45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18438" name="Text Box 24"/>
          <p:cNvSpPr txBox="1">
            <a:spLocks noChangeArrowheads="1"/>
          </p:cNvSpPr>
          <p:nvPr/>
        </p:nvSpPr>
        <p:spPr bwMode="auto">
          <a:xfrm>
            <a:off x="312738" y="0"/>
            <a:ext cx="7904162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tr-TR" altLang="en-US" sz="2400" b="1">
                <a:solidFill>
                  <a:srgbClr val="FFFFFF"/>
                </a:solidFill>
                <a:cs typeface="Times New Roman" pitchFamily="18" charset="0"/>
              </a:rPr>
              <a:t>ENGINEERING MECHANICS : STATICS</a:t>
            </a:r>
            <a:endParaRPr lang="en-US" altLang="en-US" sz="2400" b="1">
              <a:solidFill>
                <a:srgbClr val="FFFFFF"/>
              </a:solidFill>
              <a:cs typeface="Times New Roman" pitchFamily="18" charset="0"/>
            </a:endParaRPr>
          </a:p>
        </p:txBody>
      </p:sp>
      <p:pic>
        <p:nvPicPr>
          <p:cNvPr id="1843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888" y="774700"/>
            <a:ext cx="8624887" cy="5351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8 Düz Bağlayıcı"/>
          <p:cNvCxnSpPr/>
          <p:nvPr/>
        </p:nvCxnSpPr>
        <p:spPr>
          <a:xfrm>
            <a:off x="3122613" y="1214438"/>
            <a:ext cx="4467225" cy="396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9 Yuvarlatılmış Dikdörtgen"/>
          <p:cNvSpPr/>
          <p:nvPr/>
        </p:nvSpPr>
        <p:spPr>
          <a:xfrm>
            <a:off x="2220913" y="1803400"/>
            <a:ext cx="4949825" cy="495300"/>
          </a:xfrm>
          <a:prstGeom prst="roundRect">
            <a:avLst/>
          </a:prstGeom>
          <a:solidFill>
            <a:srgbClr val="FFC000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r-TR"/>
          </a:p>
        </p:txBody>
      </p:sp>
      <p:sp>
        <p:nvSpPr>
          <p:cNvPr id="11" name="10 Dikdörtgen"/>
          <p:cNvSpPr/>
          <p:nvPr/>
        </p:nvSpPr>
        <p:spPr>
          <a:xfrm>
            <a:off x="1176338" y="3709988"/>
            <a:ext cx="365125" cy="36512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670384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371600" y="838200"/>
            <a:ext cx="6292552" cy="11430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 smtClean="0">
                <a:solidFill>
                  <a:srgbClr val="C00000"/>
                </a:solidFill>
              </a:rPr>
              <a:t>STATICS</a:t>
            </a:r>
            <a:br>
              <a:rPr lang="en-US" sz="2400" b="1" dirty="0" smtClean="0">
                <a:solidFill>
                  <a:srgbClr val="C00000"/>
                </a:solidFill>
              </a:rPr>
            </a:br>
            <a:r>
              <a:rPr lang="en-US" sz="2400" b="1" dirty="0" smtClean="0">
                <a:solidFill>
                  <a:srgbClr val="C00000"/>
                </a:solidFill>
              </a:rPr>
              <a:t>(ENGINEERING MECHANICS-I)</a:t>
            </a:r>
            <a:endParaRPr lang="en-US" sz="2400" b="1" i="1" dirty="0">
              <a:solidFill>
                <a:srgbClr val="002060"/>
              </a:solidFill>
              <a:cs typeface="+mn-cs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304800" y="2667000"/>
            <a:ext cx="8686800" cy="1447800"/>
          </a:xfrm>
        </p:spPr>
        <p:txBody>
          <a:bodyPr>
            <a:noAutofit/>
          </a:bodyPr>
          <a:lstStyle/>
          <a:p>
            <a:endParaRPr lang="en-US" sz="1800" dirty="0" smtClean="0">
              <a:solidFill>
                <a:srgbClr val="C00000"/>
              </a:solidFill>
              <a:latin typeface="Algerian" pitchFamily="82" charset="0"/>
            </a:endParaRPr>
          </a:p>
          <a:p>
            <a:r>
              <a:rPr lang="en-US" sz="2800" dirty="0" smtClean="0">
                <a:solidFill>
                  <a:srgbClr val="C00000"/>
                </a:solidFill>
                <a:latin typeface="Algerian" pitchFamily="82" charset="0"/>
              </a:rPr>
              <a:t>Lecture #</a:t>
            </a:r>
            <a:r>
              <a:rPr lang="en-US" sz="2800" dirty="0" smtClean="0">
                <a:solidFill>
                  <a:srgbClr val="C00000"/>
                </a:solidFill>
                <a:latin typeface="Algerian" pitchFamily="82" charset="0"/>
                <a:cs typeface="Times New Roman" pitchFamily="18" charset="0"/>
              </a:rPr>
              <a:t>2</a:t>
            </a:r>
          </a:p>
          <a:p>
            <a:r>
              <a:rPr lang="en-US" sz="3200" cap="none" dirty="0" smtClean="0">
                <a:solidFill>
                  <a:schemeClr val="tx1"/>
                </a:solidFill>
                <a:latin typeface="Agency FB" pitchFamily="34" charset="0"/>
                <a:ea typeface="+mj-ea"/>
                <a:cs typeface="+mj-cs"/>
              </a:rPr>
              <a:t>Vectors</a:t>
            </a:r>
            <a:endParaRPr lang="x-none" sz="3200" cap="none" dirty="0">
              <a:solidFill>
                <a:schemeClr val="tx1"/>
              </a:solidFill>
              <a:latin typeface="Agency FB" pitchFamily="34" charset="0"/>
              <a:ea typeface="+mj-ea"/>
              <a:cs typeface="+mj-cs"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45E8E-A307-41ED-A185-2E52AFF54DFF}" type="datetime4">
              <a:rPr lang="en-US" smtClean="0"/>
              <a:pPr/>
              <a:t>3/2/2016 February</a:t>
            </a:fld>
            <a:endParaRPr lang="x-none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dirty="0" smtClean="0"/>
              <a:t>GE 201: Dr. Fahed Alrshoudi</a:t>
            </a:r>
            <a:endParaRPr lang="x-none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53B51-63E8-4965-8E9C-542AB5A98F24}" type="slidenum">
              <a:rPr lang="x-none" smtClean="0"/>
              <a:pPr/>
              <a:t>2</a:t>
            </a:fld>
            <a:endParaRPr lang="x-none"/>
          </a:p>
        </p:txBody>
      </p:sp>
      <p:sp>
        <p:nvSpPr>
          <p:cNvPr id="4" name="مستطيل 3"/>
          <p:cNvSpPr/>
          <p:nvPr/>
        </p:nvSpPr>
        <p:spPr>
          <a:xfrm>
            <a:off x="3419872" y="260648"/>
            <a:ext cx="21653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x-none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بسم الله الرحمن الرحيم</a:t>
            </a:r>
            <a:endParaRPr lang="en-US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8" descr="D:\Local Disk (D)\King Saud University\ksuLogo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51" r="9692" b="2423"/>
          <a:stretch/>
        </p:blipFill>
        <p:spPr bwMode="auto">
          <a:xfrm>
            <a:off x="7848600" y="457200"/>
            <a:ext cx="914400" cy="120168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11" name="Straight Connector 10"/>
          <p:cNvCxnSpPr/>
          <p:nvPr/>
        </p:nvCxnSpPr>
        <p:spPr>
          <a:xfrm>
            <a:off x="3886200" y="5562600"/>
            <a:ext cx="4191000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3352800" y="5181600"/>
            <a:ext cx="5334000" cy="461665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2400" b="1" i="1" cap="none" spc="0" dirty="0" smtClean="0">
                <a:ln cmpd="sng">
                  <a:solidFill>
                    <a:schemeClr val="tx1"/>
                  </a:solidFill>
                </a:ln>
                <a:gradFill>
                  <a:gsLst>
                    <a:gs pos="0">
                      <a:srgbClr val="000000"/>
                    </a:gs>
                    <a:gs pos="20000">
                      <a:srgbClr val="000040"/>
                    </a:gs>
                    <a:gs pos="50000">
                      <a:srgbClr val="400040"/>
                    </a:gs>
                    <a:gs pos="75000">
                      <a:srgbClr val="8F0040"/>
                    </a:gs>
                    <a:gs pos="89999">
                      <a:srgbClr val="F27300"/>
                    </a:gs>
                    <a:gs pos="100000">
                      <a:srgbClr val="FFBF00"/>
                    </a:gs>
                  </a:gsLst>
                  <a:lin ang="5400000" scaled="0"/>
                </a:gradFill>
              </a:rPr>
              <a:t>Dr. </a:t>
            </a:r>
            <a:r>
              <a:rPr lang="en-US" sz="2400" b="1" i="1" cap="none" spc="0" dirty="0" err="1" smtClean="0">
                <a:ln cmpd="sng">
                  <a:solidFill>
                    <a:schemeClr val="tx1"/>
                  </a:solidFill>
                </a:ln>
                <a:gradFill>
                  <a:gsLst>
                    <a:gs pos="0">
                      <a:srgbClr val="000000"/>
                    </a:gs>
                    <a:gs pos="20000">
                      <a:srgbClr val="000040"/>
                    </a:gs>
                    <a:gs pos="50000">
                      <a:srgbClr val="400040"/>
                    </a:gs>
                    <a:gs pos="75000">
                      <a:srgbClr val="8F0040"/>
                    </a:gs>
                    <a:gs pos="89999">
                      <a:srgbClr val="F27300"/>
                    </a:gs>
                    <a:gs pos="100000">
                      <a:srgbClr val="FFBF00"/>
                    </a:gs>
                  </a:gsLst>
                  <a:lin ang="5400000" scaled="0"/>
                </a:gradFill>
              </a:rPr>
              <a:t>Fahed</a:t>
            </a:r>
            <a:r>
              <a:rPr lang="en-US" sz="2400" b="1" i="1" cap="none" spc="0" dirty="0" smtClean="0">
                <a:ln cmpd="sng">
                  <a:solidFill>
                    <a:schemeClr val="tx1"/>
                  </a:solidFill>
                </a:ln>
                <a:gradFill>
                  <a:gsLst>
                    <a:gs pos="0">
                      <a:srgbClr val="000000"/>
                    </a:gs>
                    <a:gs pos="20000">
                      <a:srgbClr val="000040"/>
                    </a:gs>
                    <a:gs pos="50000">
                      <a:srgbClr val="400040"/>
                    </a:gs>
                    <a:gs pos="75000">
                      <a:srgbClr val="8F0040"/>
                    </a:gs>
                    <a:gs pos="89999">
                      <a:srgbClr val="F27300"/>
                    </a:gs>
                    <a:gs pos="100000">
                      <a:srgbClr val="FFBF00"/>
                    </a:gs>
                  </a:gsLst>
                  <a:lin ang="5400000" scaled="0"/>
                </a:gradFill>
              </a:rPr>
              <a:t> </a:t>
            </a:r>
            <a:r>
              <a:rPr lang="en-US" sz="2400" b="1" i="1" cap="none" spc="0" dirty="0" err="1" smtClean="0">
                <a:ln cmpd="sng">
                  <a:solidFill>
                    <a:schemeClr val="tx1"/>
                  </a:solidFill>
                </a:ln>
                <a:gradFill>
                  <a:gsLst>
                    <a:gs pos="0">
                      <a:srgbClr val="000000"/>
                    </a:gs>
                    <a:gs pos="20000">
                      <a:srgbClr val="000040"/>
                    </a:gs>
                    <a:gs pos="50000">
                      <a:srgbClr val="400040"/>
                    </a:gs>
                    <a:gs pos="75000">
                      <a:srgbClr val="8F0040"/>
                    </a:gs>
                    <a:gs pos="89999">
                      <a:srgbClr val="F27300"/>
                    </a:gs>
                    <a:gs pos="100000">
                      <a:srgbClr val="FFBF00"/>
                    </a:gs>
                  </a:gsLst>
                  <a:lin ang="5400000" scaled="0"/>
                </a:gradFill>
              </a:rPr>
              <a:t>Alrshoudi</a:t>
            </a:r>
            <a:endParaRPr lang="en-US" sz="2400" b="1" i="1" cap="none" spc="0" dirty="0">
              <a:gradFill>
                <a:gsLst>
                  <a:gs pos="0">
                    <a:srgbClr val="000000"/>
                  </a:gs>
                  <a:gs pos="20000">
                    <a:srgbClr val="000040"/>
                  </a:gs>
                  <a:gs pos="50000">
                    <a:srgbClr val="400040"/>
                  </a:gs>
                  <a:gs pos="75000">
                    <a:srgbClr val="8F0040"/>
                  </a:gs>
                  <a:gs pos="89999">
                    <a:srgbClr val="F27300"/>
                  </a:gs>
                  <a:gs pos="100000">
                    <a:srgbClr val="FFBF00"/>
                  </a:gs>
                </a:gsLst>
                <a:lin ang="5400000" scaled="0"/>
              </a:gra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943600" y="4648200"/>
            <a:ext cx="76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/>
              <a:t>By</a:t>
            </a:r>
            <a:endParaRPr lang="en-US" sz="2400" i="1" dirty="0"/>
          </a:p>
        </p:txBody>
      </p:sp>
    </p:spTree>
    <p:extLst>
      <p:ext uri="{BB962C8B-B14F-4D97-AF65-F5344CB8AC3E}">
        <p14:creationId xmlns:p14="http://schemas.microsoft.com/office/powerpoint/2010/main" val="4208642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Contents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Objective(s) of the present lecture (#2)</a:t>
            </a:r>
          </a:p>
          <a:p>
            <a:r>
              <a:rPr lang="en-US" sz="2400" dirty="0" smtClean="0"/>
              <a:t>Quantities: Scalars and Vectors</a:t>
            </a:r>
          </a:p>
          <a:p>
            <a:r>
              <a:rPr lang="en-US" sz="2400" dirty="0" smtClean="0"/>
              <a:t> Vector operations</a:t>
            </a:r>
          </a:p>
          <a:p>
            <a:pPr lvl="8">
              <a:buNone/>
            </a:pPr>
            <a:endParaRPr lang="en-US" dirty="0" smtClean="0">
              <a:solidFill>
                <a:srgbClr val="002060"/>
              </a:solidFill>
            </a:endParaRPr>
          </a:p>
          <a:p>
            <a:pPr lvl="8">
              <a:buNone/>
            </a:pP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4BDDC-3437-4803-8C31-8F5A7D034AF5}" type="datetime4">
              <a:rPr lang="en-US" smtClean="0"/>
              <a:pPr/>
              <a:t>3/2/2016 February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dirty="0" smtClean="0"/>
              <a:t>GE 201: Dr. Fahed Alrshoudi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8501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Objectives of the Present lecture</a:t>
            </a:r>
            <a:endParaRPr lang="en-US" b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i="1" dirty="0" smtClean="0"/>
              <a:t>To define scalar and vector quantities</a:t>
            </a:r>
          </a:p>
          <a:p>
            <a:r>
              <a:rPr lang="en-US" sz="3200" i="1" dirty="0" smtClean="0"/>
              <a:t>To provide an overview of most common vector operations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0C53E-DA1E-46D5-871E-E8C68DAB21D3}" type="datetime4">
              <a:rPr lang="en-US" smtClean="0"/>
              <a:pPr/>
              <a:t>3/2/2016 February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dirty="0" smtClean="0"/>
              <a:t>GE 201: Dr. Fahed Alrshoudi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770706"/>
      </p:ext>
    </p:extLst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3 Slayt Numarası Yer Tutucusu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1200" smtClean="0">
                <a:solidFill>
                  <a:srgbClr val="FF9933"/>
                </a:solidFill>
                <a:latin typeface="Arial" charset="0"/>
              </a:rPr>
              <a:t>1 - </a:t>
            </a:r>
            <a:fld id="{60EC5062-8542-45FF-8153-80B8A8687EE0}" type="slidenum">
              <a:rPr lang="x-none" altLang="en-US" sz="1200" smtClean="0">
                <a:solidFill>
                  <a:srgbClr val="FF9933"/>
                </a:solidFill>
                <a:latin typeface="Arial" charset="0"/>
                <a:cs typeface="Arial" charset="0"/>
              </a:rPr>
              <a:pPr eaLnBrk="1" hangingPunct="1"/>
              <a:t>5</a:t>
            </a:fld>
            <a:endParaRPr lang="en-US" altLang="en-US" sz="1200" smtClean="0">
              <a:solidFill>
                <a:srgbClr val="FF9933"/>
              </a:solidFill>
              <a:latin typeface="Arial" charset="0"/>
            </a:endParaRPr>
          </a:p>
        </p:txBody>
      </p:sp>
      <p:sp>
        <p:nvSpPr>
          <p:cNvPr id="5" name="7 Dikdörtgen"/>
          <p:cNvSpPr/>
          <p:nvPr/>
        </p:nvSpPr>
        <p:spPr>
          <a:xfrm>
            <a:off x="384175" y="6605588"/>
            <a:ext cx="4356100" cy="2524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6" name="6 Dikdörtgen"/>
          <p:cNvSpPr/>
          <p:nvPr/>
        </p:nvSpPr>
        <p:spPr>
          <a:xfrm>
            <a:off x="0" y="6545263"/>
            <a:ext cx="288925" cy="312737"/>
          </a:xfrm>
          <a:prstGeom prst="rect">
            <a:avLst/>
          </a:prstGeom>
          <a:solidFill>
            <a:srgbClr val="A45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7" name="7 Dikdörtgen"/>
          <p:cNvSpPr/>
          <p:nvPr/>
        </p:nvSpPr>
        <p:spPr>
          <a:xfrm>
            <a:off x="0" y="-14288"/>
            <a:ext cx="280988" cy="590551"/>
          </a:xfrm>
          <a:prstGeom prst="rect">
            <a:avLst/>
          </a:prstGeom>
          <a:solidFill>
            <a:srgbClr val="A45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9222" name="Text Box 12"/>
          <p:cNvSpPr txBox="1">
            <a:spLocks noChangeArrowheads="1"/>
          </p:cNvSpPr>
          <p:nvPr/>
        </p:nvSpPr>
        <p:spPr bwMode="auto">
          <a:xfrm>
            <a:off x="312738" y="0"/>
            <a:ext cx="7904162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tr-TR" altLang="en-US" sz="2400" b="1">
                <a:solidFill>
                  <a:srgbClr val="FFFFFF"/>
                </a:solidFill>
                <a:cs typeface="Times New Roman" pitchFamily="18" charset="0"/>
              </a:rPr>
              <a:t>ENGINEERING MECHANICS : STATICS</a:t>
            </a:r>
            <a:endParaRPr lang="en-US" altLang="en-US" sz="2400" b="1">
              <a:solidFill>
                <a:srgbClr val="FFFFFF"/>
              </a:solidFill>
              <a:cs typeface="Times New Roman" pitchFamily="18" charset="0"/>
            </a:endParaRPr>
          </a:p>
        </p:txBody>
      </p:sp>
      <p:sp>
        <p:nvSpPr>
          <p:cNvPr id="9223" name="8 Metin kutusu"/>
          <p:cNvSpPr txBox="1">
            <a:spLocks noChangeArrowheads="1"/>
          </p:cNvSpPr>
          <p:nvPr/>
        </p:nvSpPr>
        <p:spPr bwMode="auto">
          <a:xfrm>
            <a:off x="2054225" y="1041400"/>
            <a:ext cx="46863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tr-TR" altLang="en-US" sz="3200" b="1"/>
              <a:t>SCALAR QUANTITIES</a:t>
            </a:r>
          </a:p>
        </p:txBody>
      </p:sp>
      <p:sp>
        <p:nvSpPr>
          <p:cNvPr id="9224" name="9 Metin kutusu"/>
          <p:cNvSpPr txBox="1">
            <a:spLocks noChangeArrowheads="1"/>
          </p:cNvSpPr>
          <p:nvPr/>
        </p:nvSpPr>
        <p:spPr bwMode="auto">
          <a:xfrm>
            <a:off x="858838" y="1830388"/>
            <a:ext cx="7516812" cy="350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tr-TR" altLang="en-US" sz="2800" b="1"/>
              <a:t>A scalar is a quantity that has only magnitude, either positive or negative.</a:t>
            </a:r>
          </a:p>
          <a:p>
            <a:pPr eaLnBrk="1" hangingPunct="1"/>
            <a:endParaRPr lang="tr-TR" altLang="en-US" sz="2800"/>
          </a:p>
          <a:p>
            <a:pPr eaLnBrk="1" hangingPunct="1"/>
            <a:r>
              <a:rPr lang="tr-TR" altLang="en-US" sz="2800"/>
              <a:t>For example; mass, length, area, volume and speed are the scalar quantities frequently used in Statics.</a:t>
            </a:r>
          </a:p>
          <a:p>
            <a:pPr eaLnBrk="1" hangingPunct="1"/>
            <a:endParaRPr lang="tr-TR" altLang="en-US" sz="2800"/>
          </a:p>
          <a:p>
            <a:pPr eaLnBrk="1" hangingPunct="1"/>
            <a:r>
              <a:rPr lang="tr-TR" altLang="en-US" sz="2800"/>
              <a:t>Scalars are indicated by letters in </a:t>
            </a:r>
            <a:r>
              <a:rPr lang="tr-TR" altLang="en-US" sz="2800" i="1"/>
              <a:t>Itallic </a:t>
            </a:r>
            <a:r>
              <a:rPr lang="tr-TR" altLang="en-US" sz="2800"/>
              <a:t>type, such as the scalar ‘</a:t>
            </a:r>
            <a:r>
              <a:rPr lang="tr-TR" altLang="en-US" sz="2800" i="1"/>
              <a:t>A</a:t>
            </a:r>
            <a:r>
              <a:rPr lang="tr-TR" altLang="en-US" sz="2800"/>
              <a:t>’.</a:t>
            </a:r>
          </a:p>
        </p:txBody>
      </p:sp>
      <p:sp>
        <p:nvSpPr>
          <p:cNvPr id="9225" name="1 Başlık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tr-TR" altLang="en-US" sz="2000" b="1" smtClean="0"/>
              <a:t>Scalars and Vectors</a:t>
            </a:r>
          </a:p>
        </p:txBody>
      </p:sp>
    </p:spTree>
    <p:extLst>
      <p:ext uri="{BB962C8B-B14F-4D97-AF65-F5344CB8AC3E}">
        <p14:creationId xmlns:p14="http://schemas.microsoft.com/office/powerpoint/2010/main" val="9297514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3 Slayt Numarası Yer Tutucusu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1200" smtClean="0">
                <a:solidFill>
                  <a:srgbClr val="FF9933"/>
                </a:solidFill>
                <a:latin typeface="Arial" charset="0"/>
              </a:rPr>
              <a:t>1 - </a:t>
            </a:r>
            <a:fld id="{AE9BBC23-ACB5-4272-8FC9-F05691BC6292}" type="slidenum">
              <a:rPr lang="x-none" altLang="en-US" sz="1200" smtClean="0">
                <a:solidFill>
                  <a:srgbClr val="FF9933"/>
                </a:solidFill>
                <a:latin typeface="Arial" charset="0"/>
                <a:cs typeface="Arial" charset="0"/>
              </a:rPr>
              <a:pPr eaLnBrk="1" hangingPunct="1"/>
              <a:t>6</a:t>
            </a:fld>
            <a:endParaRPr lang="en-US" altLang="en-US" sz="1200" smtClean="0">
              <a:solidFill>
                <a:srgbClr val="FF9933"/>
              </a:solidFill>
              <a:latin typeface="Arial" charset="0"/>
            </a:endParaRPr>
          </a:p>
        </p:txBody>
      </p:sp>
      <p:sp>
        <p:nvSpPr>
          <p:cNvPr id="5" name="7 Dikdörtgen"/>
          <p:cNvSpPr/>
          <p:nvPr/>
        </p:nvSpPr>
        <p:spPr>
          <a:xfrm>
            <a:off x="384175" y="6605588"/>
            <a:ext cx="4356100" cy="2524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6" name="6 Dikdörtgen"/>
          <p:cNvSpPr/>
          <p:nvPr/>
        </p:nvSpPr>
        <p:spPr>
          <a:xfrm>
            <a:off x="0" y="6545263"/>
            <a:ext cx="288925" cy="312737"/>
          </a:xfrm>
          <a:prstGeom prst="rect">
            <a:avLst/>
          </a:prstGeom>
          <a:solidFill>
            <a:srgbClr val="A45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7" name="7 Dikdörtgen"/>
          <p:cNvSpPr/>
          <p:nvPr/>
        </p:nvSpPr>
        <p:spPr>
          <a:xfrm>
            <a:off x="0" y="-14288"/>
            <a:ext cx="280988" cy="590551"/>
          </a:xfrm>
          <a:prstGeom prst="rect">
            <a:avLst/>
          </a:prstGeom>
          <a:solidFill>
            <a:srgbClr val="A45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10246" name="Text Box 12"/>
          <p:cNvSpPr txBox="1">
            <a:spLocks noChangeArrowheads="1"/>
          </p:cNvSpPr>
          <p:nvPr/>
        </p:nvSpPr>
        <p:spPr bwMode="auto">
          <a:xfrm>
            <a:off x="312738" y="0"/>
            <a:ext cx="7904162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tr-TR" altLang="en-US" sz="2400" b="1">
                <a:solidFill>
                  <a:srgbClr val="FFFFFF"/>
                </a:solidFill>
                <a:cs typeface="Times New Roman" pitchFamily="18" charset="0"/>
              </a:rPr>
              <a:t>ENGINEERING MECHANICS : STATICS</a:t>
            </a:r>
            <a:endParaRPr lang="en-US" altLang="en-US" sz="2400" b="1">
              <a:solidFill>
                <a:srgbClr val="FFFFFF"/>
              </a:solidFill>
              <a:cs typeface="Times New Roman" pitchFamily="18" charset="0"/>
            </a:endParaRPr>
          </a:p>
        </p:txBody>
      </p:sp>
      <p:sp>
        <p:nvSpPr>
          <p:cNvPr id="10247" name="8 Metin kutusu"/>
          <p:cNvSpPr txBox="1">
            <a:spLocks noChangeArrowheads="1"/>
          </p:cNvSpPr>
          <p:nvPr/>
        </p:nvSpPr>
        <p:spPr bwMode="auto">
          <a:xfrm>
            <a:off x="2152650" y="1068388"/>
            <a:ext cx="4941888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tr-TR" altLang="en-US" sz="3200" b="1"/>
              <a:t>VECTOR  QUANTITIES</a:t>
            </a:r>
          </a:p>
        </p:txBody>
      </p:sp>
      <p:sp>
        <p:nvSpPr>
          <p:cNvPr id="10248" name="9 Metin kutusu"/>
          <p:cNvSpPr txBox="1">
            <a:spLocks noChangeArrowheads="1"/>
          </p:cNvSpPr>
          <p:nvPr/>
        </p:nvSpPr>
        <p:spPr bwMode="auto">
          <a:xfrm>
            <a:off x="401638" y="1857375"/>
            <a:ext cx="8591550" cy="409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tr-TR" altLang="en-US" sz="2600" b="1"/>
              <a:t>A vector is a quantity that has both a magnitude and a direction.</a:t>
            </a:r>
          </a:p>
          <a:p>
            <a:pPr eaLnBrk="1" hangingPunct="1"/>
            <a:endParaRPr lang="tr-TR" altLang="en-US" sz="2600"/>
          </a:p>
          <a:p>
            <a:pPr eaLnBrk="1" hangingPunct="1"/>
            <a:r>
              <a:rPr lang="tr-TR" altLang="en-US" sz="2600"/>
              <a:t>For example; weight, force, moment, position, velocity and acceleration are the vector quantities frequently used in Statics.</a:t>
            </a:r>
          </a:p>
          <a:p>
            <a:pPr eaLnBrk="1" hangingPunct="1"/>
            <a:endParaRPr lang="tr-TR" altLang="en-US" sz="2600"/>
          </a:p>
          <a:p>
            <a:pPr eaLnBrk="1" hangingPunct="1"/>
            <a:r>
              <a:rPr lang="tr-TR" altLang="en-US" sz="2600"/>
              <a:t>Vectors are indicated by bold letters, such as ‘</a:t>
            </a:r>
            <a:r>
              <a:rPr lang="tr-TR" altLang="en-US" sz="2600" b="1"/>
              <a:t>A</a:t>
            </a:r>
            <a:r>
              <a:rPr lang="tr-TR" altLang="en-US" sz="2600"/>
              <a:t>’ or  </a:t>
            </a:r>
            <a:r>
              <a:rPr lang="tr-TR" altLang="en-US" sz="2600" b="1"/>
              <a:t>A</a:t>
            </a:r>
          </a:p>
          <a:p>
            <a:pPr eaLnBrk="1" hangingPunct="1"/>
            <a:endParaRPr lang="tr-TR" altLang="en-US" sz="2600"/>
          </a:p>
          <a:p>
            <a:pPr eaLnBrk="1" hangingPunct="1"/>
            <a:r>
              <a:rPr lang="tr-TR" altLang="en-US" sz="2600"/>
              <a:t>The magnitude of a vector is always a positive quantity and is symbolized in </a:t>
            </a:r>
            <a:r>
              <a:rPr lang="tr-TR" altLang="en-US" sz="2600" i="1"/>
              <a:t>Itallic</a:t>
            </a:r>
            <a:r>
              <a:rPr lang="tr-TR" altLang="en-US" sz="2600"/>
              <a:t> type, written as </a:t>
            </a:r>
            <a:r>
              <a:rPr lang="tr-TR" altLang="en-US" sz="2600" i="1"/>
              <a:t>A </a:t>
            </a:r>
            <a:r>
              <a:rPr lang="tr-TR" altLang="en-US" sz="2600"/>
              <a:t>or  A</a:t>
            </a:r>
          </a:p>
        </p:txBody>
      </p:sp>
      <p:cxnSp>
        <p:nvCxnSpPr>
          <p:cNvPr id="12" name="11 Düz Ok Bağlayıcısı"/>
          <p:cNvCxnSpPr/>
          <p:nvPr/>
        </p:nvCxnSpPr>
        <p:spPr>
          <a:xfrm>
            <a:off x="7381875" y="4289425"/>
            <a:ext cx="322263" cy="142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50" name="1 Başlık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tr-TR" altLang="en-US" sz="2000" b="1" smtClean="0"/>
              <a:t>Scalars and Vectors</a:t>
            </a:r>
          </a:p>
        </p:txBody>
      </p:sp>
      <p:sp>
        <p:nvSpPr>
          <p:cNvPr id="10251" name="Line 14"/>
          <p:cNvSpPr>
            <a:spLocks noChangeShapeType="1"/>
          </p:cNvSpPr>
          <p:nvPr/>
        </p:nvSpPr>
        <p:spPr bwMode="auto">
          <a:xfrm>
            <a:off x="6354763" y="5588000"/>
            <a:ext cx="19050" cy="23653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52" name="Line 15"/>
          <p:cNvSpPr>
            <a:spLocks noChangeShapeType="1"/>
          </p:cNvSpPr>
          <p:nvPr/>
        </p:nvSpPr>
        <p:spPr bwMode="auto">
          <a:xfrm>
            <a:off x="6084888" y="5584825"/>
            <a:ext cx="19050" cy="23653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880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1 Başlık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tr-TR" altLang="en-US" sz="2000" b="1" smtClean="0"/>
              <a:t>Scalars and Vectors</a:t>
            </a:r>
          </a:p>
        </p:txBody>
      </p:sp>
      <p:sp>
        <p:nvSpPr>
          <p:cNvPr id="11267" name="3 Slayt Numarası Yer Tutucusu"/>
          <p:cNvSpPr txBox="1">
            <a:spLocks noGrp="1"/>
          </p:cNvSpPr>
          <p:nvPr/>
        </p:nvSpPr>
        <p:spPr bwMode="auto">
          <a:xfrm>
            <a:off x="7951788" y="6589713"/>
            <a:ext cx="9144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/>
            <a:r>
              <a:rPr lang="en-US" altLang="en-US" sz="1200" b="1">
                <a:solidFill>
                  <a:srgbClr val="FF9933"/>
                </a:solidFill>
                <a:latin typeface="Arial" charset="0"/>
              </a:rPr>
              <a:t>1 - </a:t>
            </a:r>
            <a:fld id="{CE342A0F-ED0C-4F0A-9011-D6C2A7B02131}" type="slidenum">
              <a:rPr lang="x-none" altLang="en-US" sz="1200" b="1">
                <a:solidFill>
                  <a:srgbClr val="FF9933"/>
                </a:solidFill>
                <a:latin typeface="Arial" charset="0"/>
              </a:rPr>
              <a:pPr algn="r" eaLnBrk="1" hangingPunct="1"/>
              <a:t>7</a:t>
            </a:fld>
            <a:endParaRPr lang="en-US" altLang="en-US" sz="1200" b="1">
              <a:solidFill>
                <a:srgbClr val="FF9933"/>
              </a:solidFill>
              <a:latin typeface="Arial" charset="0"/>
            </a:endParaRPr>
          </a:p>
        </p:txBody>
      </p:sp>
      <p:pic>
        <p:nvPicPr>
          <p:cNvPr id="11268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22325" y="1198563"/>
            <a:ext cx="7772400" cy="5124450"/>
          </a:xfrm>
        </p:spPr>
      </p:pic>
      <p:sp>
        <p:nvSpPr>
          <p:cNvPr id="6" name="6 Dikdörtgen"/>
          <p:cNvSpPr/>
          <p:nvPr/>
        </p:nvSpPr>
        <p:spPr>
          <a:xfrm>
            <a:off x="0" y="6545263"/>
            <a:ext cx="288925" cy="312737"/>
          </a:xfrm>
          <a:prstGeom prst="rect">
            <a:avLst/>
          </a:prstGeom>
          <a:solidFill>
            <a:srgbClr val="A45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7" name="7 Dikdörtgen"/>
          <p:cNvSpPr/>
          <p:nvPr/>
        </p:nvSpPr>
        <p:spPr>
          <a:xfrm>
            <a:off x="0" y="-14288"/>
            <a:ext cx="280988" cy="590551"/>
          </a:xfrm>
          <a:prstGeom prst="rect">
            <a:avLst/>
          </a:prstGeom>
          <a:solidFill>
            <a:srgbClr val="A45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8" name="7 Dikdörtgen"/>
          <p:cNvSpPr/>
          <p:nvPr/>
        </p:nvSpPr>
        <p:spPr>
          <a:xfrm>
            <a:off x="384175" y="6605588"/>
            <a:ext cx="4356100" cy="2524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11272" name="Text Box 11"/>
          <p:cNvSpPr txBox="1">
            <a:spLocks noChangeArrowheads="1"/>
          </p:cNvSpPr>
          <p:nvPr/>
        </p:nvSpPr>
        <p:spPr bwMode="auto">
          <a:xfrm>
            <a:off x="312738" y="0"/>
            <a:ext cx="7904162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tr-TR" altLang="en-US" sz="2400" b="1">
                <a:solidFill>
                  <a:srgbClr val="FFFFFF"/>
                </a:solidFill>
                <a:cs typeface="Times New Roman" pitchFamily="18" charset="0"/>
              </a:rPr>
              <a:t>ENGINEERING MECHANICS : STATICS</a:t>
            </a:r>
            <a:endParaRPr lang="en-US" altLang="en-US" sz="2400" b="1">
              <a:solidFill>
                <a:srgbClr val="FFFFFF"/>
              </a:solidFill>
              <a:cs typeface="Times New Roman" pitchFamily="18" charset="0"/>
            </a:endParaRPr>
          </a:p>
        </p:txBody>
      </p:sp>
      <p:sp>
        <p:nvSpPr>
          <p:cNvPr id="9" name="8 Dikdörtgen"/>
          <p:cNvSpPr/>
          <p:nvPr/>
        </p:nvSpPr>
        <p:spPr>
          <a:xfrm>
            <a:off x="674688" y="1111250"/>
            <a:ext cx="7991475" cy="54927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771767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tr-TR">
                <a:latin typeface="+mj-lt"/>
              </a:rPr>
              <a:t>1</a:t>
            </a:r>
            <a:r>
              <a:rPr lang="en-US">
                <a:latin typeface="+mj-lt"/>
              </a:rPr>
              <a:t>- </a:t>
            </a:r>
            <a:fld id="{704E3744-1AFC-4B56-98F5-A4607FBF80A5}" type="slidenum">
              <a:rPr lang="x-none">
                <a:latin typeface="+mj-lt"/>
                <a:cs typeface="Arial" charset="0"/>
              </a:rPr>
              <a:pPr>
                <a:defRPr/>
              </a:pPr>
              <a:t>8</a:t>
            </a:fld>
            <a:endParaRPr lang="en-US">
              <a:latin typeface="+mj-lt"/>
            </a:endParaRPr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2000" b="1" smtClean="0"/>
              <a:t>Fundamental Principles</a:t>
            </a:r>
            <a:r>
              <a:rPr lang="tr-TR" altLang="en-US" sz="2000" b="1" smtClean="0"/>
              <a:t> – Paralellogram Law &amp; Transmissibility</a:t>
            </a:r>
            <a:endParaRPr lang="en-US" altLang="en-US" sz="2000" b="1" smtClean="0"/>
          </a:p>
        </p:txBody>
      </p:sp>
      <p:grpSp>
        <p:nvGrpSpPr>
          <p:cNvPr id="21508" name="Group 13"/>
          <p:cNvGrpSpPr>
            <a:grpSpLocks/>
          </p:cNvGrpSpPr>
          <p:nvPr/>
        </p:nvGrpSpPr>
        <p:grpSpPr bwMode="auto">
          <a:xfrm>
            <a:off x="561975" y="4262438"/>
            <a:ext cx="8175625" cy="1768475"/>
            <a:chOff x="225" y="617"/>
            <a:chExt cx="5150" cy="1114"/>
          </a:xfrm>
        </p:grpSpPr>
        <p:pic>
          <p:nvPicPr>
            <p:cNvPr id="21522" name="Picture 4" descr="C:\DOCUME~1\WALTOL~1\LOCALS~1\Temp\\msotw9_temp0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49" y="617"/>
              <a:ext cx="2126" cy="10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523" name="Text Box 7"/>
            <p:cNvSpPr txBox="1">
              <a:spLocks noChangeArrowheads="1"/>
            </p:cNvSpPr>
            <p:nvPr/>
          </p:nvSpPr>
          <p:spPr bwMode="auto">
            <a:xfrm>
              <a:off x="225" y="713"/>
              <a:ext cx="2818" cy="10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227013" indent="-227013"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Char char="•"/>
              </a:pPr>
              <a:r>
                <a:rPr lang="en-US" altLang="en-US" b="1" i="1" dirty="0"/>
                <a:t>Principle of Transmissibility</a:t>
              </a:r>
              <a:r>
                <a:rPr lang="en-US" altLang="en-US" b="1" dirty="0"/>
                <a:t> </a:t>
              </a:r>
              <a:r>
                <a:rPr lang="en-US" altLang="en-US" dirty="0"/>
                <a:t/>
              </a:r>
              <a:br>
                <a:rPr lang="en-US" altLang="en-US" dirty="0"/>
              </a:br>
              <a:r>
                <a:rPr lang="en-US" altLang="en-US" dirty="0"/>
                <a:t>Conditions of equilibrium or motion are not affected by </a:t>
              </a:r>
              <a:r>
                <a:rPr lang="en-US" altLang="en-US" i="1" dirty="0"/>
                <a:t>transmitting</a:t>
              </a:r>
              <a:r>
                <a:rPr lang="en-US" altLang="en-US" dirty="0"/>
                <a:t> a force along its line of action.</a:t>
              </a:r>
              <a:br>
                <a:rPr lang="en-US" altLang="en-US" dirty="0"/>
              </a:br>
              <a:r>
                <a:rPr lang="en-US" altLang="en-US" dirty="0"/>
                <a:t>NOTE:  </a:t>
              </a:r>
              <a:r>
                <a:rPr lang="en-US" altLang="en-US" b="1" dirty="0"/>
                <a:t>F</a:t>
              </a:r>
              <a:r>
                <a:rPr lang="en-US" altLang="en-US" dirty="0"/>
                <a:t> and </a:t>
              </a:r>
              <a:r>
                <a:rPr lang="en-US" altLang="en-US" b="1" dirty="0"/>
                <a:t>F</a:t>
              </a:r>
              <a:r>
                <a:rPr lang="en-US" altLang="en-US" dirty="0"/>
                <a:t>’ are equivalent forces.</a:t>
              </a:r>
            </a:p>
          </p:txBody>
        </p:sp>
      </p:grpSp>
      <p:sp>
        <p:nvSpPr>
          <p:cNvPr id="13" name="7 Dikdörtgen"/>
          <p:cNvSpPr/>
          <p:nvPr/>
        </p:nvSpPr>
        <p:spPr>
          <a:xfrm>
            <a:off x="384175" y="6605588"/>
            <a:ext cx="4356100" cy="2524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14" name="6 Dikdörtgen"/>
          <p:cNvSpPr/>
          <p:nvPr/>
        </p:nvSpPr>
        <p:spPr>
          <a:xfrm>
            <a:off x="0" y="6545263"/>
            <a:ext cx="288925" cy="312737"/>
          </a:xfrm>
          <a:prstGeom prst="rect">
            <a:avLst/>
          </a:prstGeom>
          <a:solidFill>
            <a:srgbClr val="A45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15" name="7 Dikdörtgen"/>
          <p:cNvSpPr/>
          <p:nvPr/>
        </p:nvSpPr>
        <p:spPr>
          <a:xfrm>
            <a:off x="0" y="-14288"/>
            <a:ext cx="280988" cy="590551"/>
          </a:xfrm>
          <a:prstGeom prst="rect">
            <a:avLst/>
          </a:prstGeom>
          <a:solidFill>
            <a:srgbClr val="A45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21512" name="Text Box 15"/>
          <p:cNvSpPr txBox="1">
            <a:spLocks noChangeArrowheads="1"/>
          </p:cNvSpPr>
          <p:nvPr/>
        </p:nvSpPr>
        <p:spPr bwMode="auto">
          <a:xfrm>
            <a:off x="312738" y="0"/>
            <a:ext cx="7904162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tr-TR" altLang="en-US" sz="2400" b="1">
                <a:solidFill>
                  <a:srgbClr val="FFFFFF"/>
                </a:solidFill>
                <a:cs typeface="Times New Roman" pitchFamily="18" charset="0"/>
              </a:rPr>
              <a:t>ENGINEERING MECHANICS : STATICS</a:t>
            </a:r>
            <a:endParaRPr lang="en-US" altLang="en-US" sz="2400" b="1">
              <a:solidFill>
                <a:srgbClr val="FFFFFF"/>
              </a:solidFill>
              <a:cs typeface="Times New Roman" pitchFamily="18" charset="0"/>
            </a:endParaRPr>
          </a:p>
        </p:txBody>
      </p:sp>
      <p:pic>
        <p:nvPicPr>
          <p:cNvPr id="21513" name="Picture 15" descr="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7813" y="-304800"/>
            <a:ext cx="95250" cy="13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4" name="Picture 16" descr="B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-304800"/>
            <a:ext cx="85725" cy="13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5" name="Picture 17" descr="A+B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0888" y="-304800"/>
            <a:ext cx="323850" cy="13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6" name="Rectangle 18"/>
          <p:cNvSpPr>
            <a:spLocks noChangeArrowheads="1"/>
          </p:cNvSpPr>
          <p:nvPr/>
        </p:nvSpPr>
        <p:spPr bwMode="auto">
          <a:xfrm>
            <a:off x="4137025" y="1447800"/>
            <a:ext cx="4781550" cy="2246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eaLnBrk="0" hangingPunct="0"/>
            <a:r>
              <a:rPr lang="tr-TR" altLang="en-US"/>
              <a:t>Vectors must obey the </a:t>
            </a:r>
            <a:r>
              <a:rPr lang="en-US" altLang="en-US"/>
              <a:t>parallelogram law</a:t>
            </a:r>
            <a:r>
              <a:rPr lang="tr-TR" altLang="en-US"/>
              <a:t> of combination. This law states that two vectors</a:t>
            </a:r>
          </a:p>
          <a:p>
            <a:pPr eaLnBrk="0" hangingPunct="0"/>
            <a:r>
              <a:rPr lang="tr-TR" altLang="en-US"/>
              <a:t>A and B, treated as free vectors, may be replaced by their equivalent vector (A+B), which is the diagonal of the parelellogram formed by A and B as its two sides, as shown in the figure.</a:t>
            </a:r>
            <a:endParaRPr lang="en-US" altLang="en-US"/>
          </a:p>
        </p:txBody>
      </p:sp>
      <p:pic>
        <p:nvPicPr>
          <p:cNvPr id="21517" name="Picture 19" descr="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7813" y="-304800"/>
            <a:ext cx="95250" cy="13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8" name="Picture 20" descr="B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-304800"/>
            <a:ext cx="85725" cy="13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9" name="Picture 21" descr="A+B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0888" y="-304800"/>
            <a:ext cx="323850" cy="13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20" name="Picture 2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513" y="1662113"/>
            <a:ext cx="2819400" cy="232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21" name="Picture 1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1125538"/>
            <a:ext cx="2365375" cy="357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13749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38250" y="1014413"/>
            <a:ext cx="6854825" cy="5492750"/>
          </a:xfrm>
          <a:noFill/>
        </p:spPr>
      </p:pic>
      <p:sp>
        <p:nvSpPr>
          <p:cNvPr id="8" name="7 Dikdörtgen"/>
          <p:cNvSpPr/>
          <p:nvPr/>
        </p:nvSpPr>
        <p:spPr>
          <a:xfrm>
            <a:off x="384175" y="6605588"/>
            <a:ext cx="4356100" cy="2524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6231985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431</Words>
  <Application>Microsoft Office PowerPoint</Application>
  <PresentationFormat>On-screen Show (4:3)</PresentationFormat>
  <Paragraphs>73</Paragraphs>
  <Slides>19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PowerPoint Presentation</vt:lpstr>
      <vt:lpstr>STATICS (ENGINEERING MECHANICS-I)</vt:lpstr>
      <vt:lpstr>Contents</vt:lpstr>
      <vt:lpstr>Objectives of the Present lecture</vt:lpstr>
      <vt:lpstr>Scalars and Vectors</vt:lpstr>
      <vt:lpstr>Scalars and Vectors</vt:lpstr>
      <vt:lpstr>Scalars and Vectors</vt:lpstr>
      <vt:lpstr>Fundamental Principles – Paralellogram Law &amp; Transmissibility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King Saud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1</cp:revision>
  <dcterms:created xsi:type="dcterms:W3CDTF">2016-02-03T13:04:56Z</dcterms:created>
  <dcterms:modified xsi:type="dcterms:W3CDTF">2016-02-03T13:05:11Z</dcterms:modified>
</cp:coreProperties>
</file>