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notesMasterIdLst>
    <p:notesMasterId r:id="rId19"/>
  </p:notesMasterIdLst>
  <p:handoutMasterIdLst>
    <p:handoutMasterId r:id="rId20"/>
  </p:handoutMasterIdLst>
  <p:sldIdLst>
    <p:sldId id="285" r:id="rId5"/>
    <p:sldId id="286" r:id="rId6"/>
    <p:sldId id="287" r:id="rId7"/>
    <p:sldId id="354" r:id="rId8"/>
    <p:sldId id="355" r:id="rId9"/>
    <p:sldId id="356" r:id="rId10"/>
    <p:sldId id="357" r:id="rId11"/>
    <p:sldId id="274" r:id="rId12"/>
    <p:sldId id="358" r:id="rId13"/>
    <p:sldId id="359" r:id="rId14"/>
    <p:sldId id="360" r:id="rId15"/>
    <p:sldId id="361" r:id="rId16"/>
    <p:sldId id="362" r:id="rId17"/>
    <p:sldId id="270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SZRQn7P5lC10xTNivSrdQ==" hashData="9kn/OWbzLuOKFdLePTQ93hPps3g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CC"/>
    <a:srgbClr val="2F0765"/>
    <a:srgbClr val="3A34BC"/>
    <a:srgbClr val="3BC828"/>
    <a:srgbClr val="ADA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yman\AppData\Local\Microsoft\Windows\Temporary%20Internet%20Files\Content.IE5\68V4WR92\Solution%20of%20Quiz%20_%20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yman\AppData\Local\Microsoft\Windows\Temporary%20Internet%20Files\Content.IE5\68V4WR92\Solution%20of%20Quiz%20_%201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'[Solution of Quiz _ 1.xlsx]ورقة1'!$AO$9:$AO$46</c:f>
              <c:numCache>
                <c:formatCode>General</c:formatCode>
                <c:ptCount val="3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22</c:v>
                </c:pt>
                <c:pt idx="27">
                  <c:v>23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25</c:v>
                </c:pt>
                <c:pt idx="32">
                  <c:v>26</c:v>
                </c:pt>
                <c:pt idx="33">
                  <c:v>27</c:v>
                </c:pt>
                <c:pt idx="34">
                  <c:v>27</c:v>
                </c:pt>
                <c:pt idx="35">
                  <c:v>28</c:v>
                </c:pt>
                <c:pt idx="36">
                  <c:v>29</c:v>
                </c:pt>
                <c:pt idx="37">
                  <c:v>29</c:v>
                </c:pt>
              </c:numCache>
            </c:numRef>
          </c:xVal>
          <c:yVal>
            <c:numRef>
              <c:f>'[Solution of Quiz _ 1.xlsx]ورقة1'!$AN$9:$AN$46</c:f>
              <c:numCache>
                <c:formatCode>General</c:formatCode>
                <c:ptCount val="3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7</c:v>
                </c:pt>
                <c:pt idx="27">
                  <c:v>7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644288"/>
        <c:axId val="139644864"/>
      </c:scatterChart>
      <c:valAx>
        <c:axId val="139644288"/>
        <c:scaling>
          <c:orientation val="minMax"/>
          <c:max val="3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ar-SA" sz="1200" b="1"/>
            </a:pPr>
            <a:endParaRPr lang="en-US"/>
          </a:p>
        </c:txPr>
        <c:crossAx val="139644864"/>
        <c:crosses val="autoZero"/>
        <c:crossBetween val="midCat"/>
        <c:majorUnit val="1"/>
      </c:valAx>
      <c:valAx>
        <c:axId val="13964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ar-SA" sz="1200" b="1"/>
            </a:pPr>
            <a:endParaRPr lang="en-US"/>
          </a:p>
        </c:txPr>
        <c:crossAx val="13964428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'[Solution of Quiz _ 1.xlsx]ورقة1'!$AO$9:$AO$46</c:f>
              <c:numCache>
                <c:formatCode>General</c:formatCode>
                <c:ptCount val="3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22</c:v>
                </c:pt>
                <c:pt idx="27">
                  <c:v>23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25</c:v>
                </c:pt>
                <c:pt idx="32">
                  <c:v>26</c:v>
                </c:pt>
                <c:pt idx="33">
                  <c:v>27</c:v>
                </c:pt>
                <c:pt idx="34">
                  <c:v>27</c:v>
                </c:pt>
                <c:pt idx="35">
                  <c:v>28</c:v>
                </c:pt>
                <c:pt idx="36">
                  <c:v>29</c:v>
                </c:pt>
                <c:pt idx="37">
                  <c:v>29</c:v>
                </c:pt>
              </c:numCache>
            </c:numRef>
          </c:xVal>
          <c:yVal>
            <c:numRef>
              <c:f>'[Solution of Quiz _ 1.xlsx]ورقة1'!$AN$9:$AN$46</c:f>
              <c:numCache>
                <c:formatCode>General</c:formatCode>
                <c:ptCount val="3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7</c:v>
                </c:pt>
                <c:pt idx="27">
                  <c:v>7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70944"/>
        <c:axId val="32971520"/>
      </c:scatterChart>
      <c:valAx>
        <c:axId val="32970944"/>
        <c:scaling>
          <c:orientation val="minMax"/>
          <c:max val="30"/>
        </c:scaling>
        <c:delete val="0"/>
        <c:axPos val="b"/>
        <c:numFmt formatCode="General" sourceLinked="1"/>
        <c:majorTickMark val="out"/>
        <c:minorTickMark val="none"/>
        <c:tickLblPos val="nextTo"/>
        <c:crossAx val="32971520"/>
        <c:crosses val="autoZero"/>
        <c:crossBetween val="midCat"/>
        <c:majorUnit val="1"/>
      </c:valAx>
      <c:valAx>
        <c:axId val="3297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709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900" b="1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'[Solution of Quiz _ 1.xlsx]ورقة1'!$AO$9:$AO$46</c:f>
              <c:numCache>
                <c:formatCode>General</c:formatCode>
                <c:ptCount val="3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22</c:v>
                </c:pt>
                <c:pt idx="27">
                  <c:v>23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25</c:v>
                </c:pt>
                <c:pt idx="32">
                  <c:v>26</c:v>
                </c:pt>
                <c:pt idx="33">
                  <c:v>27</c:v>
                </c:pt>
                <c:pt idx="34">
                  <c:v>27</c:v>
                </c:pt>
                <c:pt idx="35">
                  <c:v>28</c:v>
                </c:pt>
                <c:pt idx="36">
                  <c:v>29</c:v>
                </c:pt>
                <c:pt idx="37">
                  <c:v>29</c:v>
                </c:pt>
              </c:numCache>
            </c:numRef>
          </c:xVal>
          <c:yVal>
            <c:numRef>
              <c:f>'[Solution of Quiz _ 1.xlsx]ورقة1'!$AN$9:$AN$46</c:f>
              <c:numCache>
                <c:formatCode>General</c:formatCode>
                <c:ptCount val="3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7</c:v>
                </c:pt>
                <c:pt idx="27">
                  <c:v>7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16064"/>
        <c:axId val="33016640"/>
      </c:scatterChart>
      <c:valAx>
        <c:axId val="33016064"/>
        <c:scaling>
          <c:orientation val="minMax"/>
          <c:max val="3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ar-SA" sz="1200" b="1"/>
            </a:pPr>
            <a:endParaRPr lang="en-US"/>
          </a:p>
        </c:txPr>
        <c:crossAx val="33016640"/>
        <c:crosses val="autoZero"/>
        <c:crossBetween val="midCat"/>
        <c:majorUnit val="1"/>
      </c:valAx>
      <c:valAx>
        <c:axId val="3301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ar-SA" sz="1200" b="1"/>
            </a:pPr>
            <a:endParaRPr lang="en-US"/>
          </a:p>
        </c:txPr>
        <c:crossAx val="3301606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847A1-6B27-4B8D-993F-6B5055EC7165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GE201: Dr. N. A. Siddiqui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40EAB-F4D0-4E0E-AF76-B27D419DF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709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76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2EC1-FC6C-4FE0-ADF0-A740E2CC27AE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79" y="4560303"/>
            <a:ext cx="5852843" cy="43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GE201: Dr. N. A. Siddiqui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76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18B2-C269-4667-8FFD-0DBE81D39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79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title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41E8-EBA3-41B3-A002-218A6D0FA3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2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7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7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77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7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77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7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C6106-6436-4D25-B11A-EC491AC8857B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9F1E-32F2-4347-A460-2E0DE6825345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C84D-D67F-405D-8F02-DDC9C916D9D3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8259-EEAD-4DCB-B07F-147688D2F207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C3B-D46B-4086-A778-75ED1F238ABB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D0A66CB-D02C-4352-9438-32E88419A0F0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50E2-1BB7-47B9-9F37-CBB99C78AA02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7633-2202-4333-88A3-C73158B5D9CC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189F-A45A-4278-8221-5404E27FD9B2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79A4-5925-400A-902A-E4078AB3D51D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D87BA02-9174-47F1-9F0E-28AF7B27923A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3853859-7F8F-47C9-BF9F-3E8C8DDDF097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48955" y="2667000"/>
            <a:ext cx="8686800" cy="2743200"/>
          </a:xfrm>
        </p:spPr>
        <p:txBody>
          <a:bodyPr>
            <a:noAutofit/>
          </a:bodyPr>
          <a:lstStyle/>
          <a:p>
            <a:endParaRPr lang="en-US" sz="1800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Tutorial # 4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 and Level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</a:p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(Part 1)</a:t>
            </a:r>
          </a:p>
          <a:p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(Resource Smoothing)</a:t>
            </a:r>
          </a:p>
          <a:p>
            <a:endParaRPr lang="ar-S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C083-6339-4D6F-8020-72530EE7921C}" type="datetime4">
              <a:rPr lang="en-US" smtClean="0"/>
              <a:t>October 21, 2018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ar-S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629255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ENGINEERING MANAGEMENT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(GE 404)</a:t>
            </a:r>
            <a:endParaRPr lang="en-US" sz="2400" b="1" i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19872" y="260648"/>
            <a:ext cx="216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Local Disk (D)\King Saud University\ksuLog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9692" b="2423"/>
          <a:stretch/>
        </p:blipFill>
        <p:spPr bwMode="auto">
          <a:xfrm>
            <a:off x="7848600" y="457200"/>
            <a:ext cx="914400" cy="1201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5" y="445314"/>
            <a:ext cx="1683185" cy="1398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955" y="587697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Instructor: </a:t>
            </a:r>
            <a:r>
              <a:rPr lang="en-US" sz="1600" dirty="0" err="1" smtClean="0"/>
              <a:t>Eng.Alothman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8259-EEAD-4DCB-B07F-147688D2F207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graphicFrame>
        <p:nvGraphicFramePr>
          <p:cNvPr id="7" name="مخطط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058470"/>
              </p:ext>
            </p:extLst>
          </p:nvPr>
        </p:nvGraphicFramePr>
        <p:xfrm>
          <a:off x="76200" y="152400"/>
          <a:ext cx="5632952" cy="186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202996"/>
              </p:ext>
            </p:extLst>
          </p:nvPr>
        </p:nvGraphicFramePr>
        <p:xfrm>
          <a:off x="5638800" y="76200"/>
          <a:ext cx="3371662" cy="251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1"/>
                <a:gridCol w="564349"/>
                <a:gridCol w="627286"/>
                <a:gridCol w="392054"/>
                <a:gridCol w="392054"/>
                <a:gridCol w="392054"/>
                <a:gridCol w="470464"/>
              </a:tblGrid>
              <a:tr h="31680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Depends on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TF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Labor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495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95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95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96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95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95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95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95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L,P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95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95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Q,R,S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4861" y="2082405"/>
            <a:ext cx="216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– time diagram</a:t>
            </a:r>
            <a:endParaRPr lang="en-US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787983"/>
              </p:ext>
            </p:extLst>
          </p:nvPr>
        </p:nvGraphicFramePr>
        <p:xfrm>
          <a:off x="41275" y="2667000"/>
          <a:ext cx="9026511" cy="1740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</a:tblGrid>
              <a:tr h="231662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620">
                <a:tc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</a:tr>
              <a:tr h="166052">
                <a:tc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</a:tr>
              <a:tr h="121888">
                <a:tc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</a:tr>
              <a:tr h="240720">
                <a:tc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</a:tr>
              <a:tr h="228584">
                <a:tc>
                  <a:txBody>
                    <a:bodyPr/>
                    <a:lstStyle/>
                    <a:p>
                      <a:endParaRPr lang="en-US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</a:tr>
              <a:tr h="260620">
                <a:tc>
                  <a:txBody>
                    <a:bodyPr/>
                    <a:lstStyle/>
                    <a:p>
                      <a:endParaRPr lang="en-US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95400" y="3226381"/>
            <a:ext cx="609600" cy="162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(3)</a:t>
            </a:r>
            <a:endParaRPr lang="en-US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0656" y="4223600"/>
            <a:ext cx="603250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R(2)</a:t>
            </a:r>
            <a:endParaRPr lang="en-US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" y="2956503"/>
            <a:ext cx="8991600" cy="174785"/>
            <a:chOff x="76200" y="3124199"/>
            <a:chExt cx="8991600" cy="174785"/>
          </a:xfrm>
        </p:grpSpPr>
        <p:sp>
          <p:nvSpPr>
            <p:cNvPr id="14" name="Rectangle 13"/>
            <p:cNvSpPr/>
            <p:nvPr/>
          </p:nvSpPr>
          <p:spPr>
            <a:xfrm>
              <a:off x="76200" y="3124200"/>
              <a:ext cx="1219199" cy="1647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 (2)</a:t>
              </a:r>
              <a:endPara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95399" y="3124201"/>
              <a:ext cx="2795257" cy="1647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(4</a:t>
              </a:r>
              <a:r>
                <a:rPr lang="en-US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1534" y="3124200"/>
              <a:ext cx="3080442" cy="17478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(4)</a:t>
              </a:r>
              <a:endPara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79713" y="3124200"/>
              <a:ext cx="1250133" cy="17478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(2)</a:t>
              </a:r>
              <a:endPara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56252" y="3124199"/>
              <a:ext cx="611548" cy="1747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(1</a:t>
              </a:r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289363" y="3493841"/>
            <a:ext cx="1845398" cy="145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(4)</a:t>
            </a:r>
            <a:endParaRPr lang="en-US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2300" y="3735306"/>
            <a:ext cx="928356" cy="1444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(3)</a:t>
            </a:r>
            <a:endParaRPr lang="en-US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65255" y="3969268"/>
            <a:ext cx="2476500" cy="1444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(4)</a:t>
            </a:r>
            <a:endParaRPr lang="en-US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4376000"/>
            <a:ext cx="640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 (L, M, P, Q, R are to be moved to satisfy load profile</a:t>
            </a:r>
            <a:endParaRPr lang="en-US" b="1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506771"/>
              </p:ext>
            </p:extLst>
          </p:nvPr>
        </p:nvGraphicFramePr>
        <p:xfrm>
          <a:off x="76200" y="4749507"/>
          <a:ext cx="9026511" cy="1740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  <a:gridCol w="311259"/>
              </a:tblGrid>
              <a:tr h="231662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0620">
                <a:tc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</a:tr>
              <a:tr h="166052">
                <a:tc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</a:tr>
              <a:tr h="121888">
                <a:tc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</a:tr>
              <a:tr h="240720">
                <a:tc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</a:tr>
              <a:tr h="228584">
                <a:tc>
                  <a:txBody>
                    <a:bodyPr/>
                    <a:lstStyle/>
                    <a:p>
                      <a:endParaRPr lang="en-US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b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</a:tr>
              <a:tr h="260620">
                <a:tc>
                  <a:txBody>
                    <a:bodyPr/>
                    <a:lstStyle/>
                    <a:p>
                      <a:endParaRPr lang="en-US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16" marB="45716">
                    <a:noFill/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1939925" y="5308888"/>
            <a:ext cx="609600" cy="162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(3)</a:t>
            </a:r>
            <a:endParaRPr lang="en-US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61521" y="6261307"/>
            <a:ext cx="603250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R(2)</a:t>
            </a:r>
            <a:endParaRPr lang="en-US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1125" y="5039010"/>
            <a:ext cx="8991600" cy="174785"/>
            <a:chOff x="76200" y="3124199"/>
            <a:chExt cx="8991600" cy="174785"/>
          </a:xfrm>
        </p:grpSpPr>
        <p:sp>
          <p:nvSpPr>
            <p:cNvPr id="27" name="Rectangle 26"/>
            <p:cNvSpPr/>
            <p:nvPr/>
          </p:nvSpPr>
          <p:spPr>
            <a:xfrm>
              <a:off x="76200" y="3124200"/>
              <a:ext cx="1219199" cy="1647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 (2)</a:t>
              </a:r>
              <a:endPara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95399" y="3124201"/>
              <a:ext cx="2795257" cy="1647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(4</a:t>
              </a:r>
              <a:r>
                <a:rPr lang="en-US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01534" y="3124200"/>
              <a:ext cx="3080442" cy="17478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(4)</a:t>
              </a:r>
              <a:endPara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79713" y="3124200"/>
              <a:ext cx="1250133" cy="17478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(2)</a:t>
              </a:r>
              <a:endPara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56252" y="3124199"/>
              <a:ext cx="611548" cy="1747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(1</a:t>
              </a:r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549525" y="5576348"/>
            <a:ext cx="1845398" cy="145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(4)</a:t>
            </a:r>
            <a:endParaRPr lang="en-US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11348" y="5804107"/>
            <a:ext cx="928356" cy="1444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(3)</a:t>
            </a:r>
            <a:endParaRPr lang="en-US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54525" y="6051775"/>
            <a:ext cx="2476500" cy="1444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(4)</a:t>
            </a:r>
            <a:endParaRPr lang="en-US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8259-EEAD-4DCB-B07F-147688D2F207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مخطط 23"/>
          <p:cNvGraphicFramePr>
            <a:graphicFrameLocks/>
          </p:cNvGraphicFramePr>
          <p:nvPr/>
        </p:nvGraphicFramePr>
        <p:xfrm>
          <a:off x="228600" y="304800"/>
          <a:ext cx="8272463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53221"/>
              </p:ext>
            </p:extLst>
          </p:nvPr>
        </p:nvGraphicFramePr>
        <p:xfrm>
          <a:off x="162051" y="3943529"/>
          <a:ext cx="8972554" cy="801601"/>
        </p:xfrm>
        <a:graphic>
          <a:graphicData uri="http://schemas.openxmlformats.org/drawingml/2006/table">
            <a:tbl>
              <a:tblPr/>
              <a:tblGrid>
                <a:gridCol w="415390"/>
                <a:gridCol w="311052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  <a:gridCol w="294504"/>
              </a:tblGrid>
              <a:tr h="141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time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∑R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∑R</a:t>
                      </a:r>
                      <a:r>
                        <a:rPr lang="en-US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530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850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978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1042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1091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1116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1141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1157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1173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1174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1175</a:t>
                      </a: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2667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b)Consider the </a:t>
            </a:r>
            <a:r>
              <a:rPr lang="en-US" dirty="0" smtClean="0"/>
              <a:t>resource </a:t>
            </a:r>
            <a:r>
              <a:rPr lang="en-US" dirty="0" smtClean="0"/>
              <a:t>profile given above and calculate: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Sum of squares of resource profile (∑R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Cumulative usage of </a:t>
            </a:r>
            <a:r>
              <a:rPr lang="en-US" dirty="0"/>
              <a:t>resource(∑</a:t>
            </a:r>
            <a:r>
              <a:rPr lang="en-US" dirty="0" smtClean="0"/>
              <a:t>R)</a:t>
            </a: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Average daily requirement, Effectiveness and Critically Index.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1"/>
              <p:cNvSpPr txBox="1"/>
              <p:nvPr/>
            </p:nvSpPr>
            <p:spPr>
              <a:xfrm>
                <a:off x="1066800" y="4764849"/>
                <a:ext cx="6610350" cy="4762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u="none"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US" sz="1400" b="0" i="1" u="none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u="none">
                          <a:latin typeface="Cambria Math" panose="02040503050406030204" pitchFamily="18" charset="0"/>
                        </a:rPr>
                        <m:t>𝑑𝑎𝑖𝑙𝑦</m:t>
                      </m:r>
                      <m:r>
                        <a:rPr lang="en-US" sz="1400" b="0" i="1" u="none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u="none">
                          <a:latin typeface="Cambria Math" panose="02040503050406030204" pitchFamily="18" charset="0"/>
                        </a:rPr>
                        <m:t>𝑟𝑒𝑞𝑢𝑖𝑟𝑒𝑚𝑒𝑛𝑡</m:t>
                      </m:r>
                      <m:r>
                        <a:rPr lang="en-US" sz="1400" b="0" i="1" u="none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u="none">
                          <a:latin typeface="Cambria Math" panose="02040503050406030204" pitchFamily="18" charset="0"/>
                        </a:rPr>
                        <m:t>𝐷𝑟</m:t>
                      </m:r>
                      <m:r>
                        <a:rPr lang="en-US" sz="1400" i="1" u="non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u="none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u="none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400" b="0" i="1" u="none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u="none">
                              <a:latin typeface="Cambria Math" panose="02040503050406030204" pitchFamily="18" charset="0"/>
                            </a:rPr>
                            <m:t>𝑚𝑒𝑛</m:t>
                          </m:r>
                          <m:r>
                            <a:rPr lang="en-US" sz="1400" b="0" i="1" u="none">
                              <a:latin typeface="Cambria Math" panose="02040503050406030204" pitchFamily="18" charset="0"/>
                            </a:rPr>
                            <m:t> (∑</m:t>
                          </m:r>
                          <m:r>
                            <a:rPr lang="en-US" sz="1400" b="0" i="1" u="none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u="none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b="0" i="1" u="none">
                              <a:latin typeface="Cambria Math" panose="02040503050406030204" pitchFamily="18" charset="0"/>
                            </a:rPr>
                            <m:t>𝑃𝑟𝑜𝑗𝑒𝑐𝑡</m:t>
                          </m:r>
                          <m:r>
                            <a:rPr lang="en-US" sz="1400" b="0" i="1" u="none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u="none">
                              <a:latin typeface="Cambria Math" panose="02040503050406030204" pitchFamily="18" charset="0"/>
                            </a:rPr>
                            <m:t>𝑑𝑢𝑟𝑎𝑡𝑖𝑜𝑛</m:t>
                          </m:r>
                          <m:r>
                            <a:rPr lang="en-US" sz="1400" b="0" i="1" u="none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1400" b="0" i="1" u="none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400" b="0" i="1" u="none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400" b="0" i="1" u="non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u="none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400" b="0" i="1" u="none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169</m:t>
                          </m:r>
                        </m:num>
                        <m:den>
                          <m:r>
                            <a:rPr lang="en-US" sz="1400" b="0" i="1" u="none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29</m:t>
                          </m:r>
                        </m:den>
                      </m:f>
                      <m:r>
                        <a:rPr lang="en-US" sz="1400" b="0" i="1" u="none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400" b="1" i="1" u="none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lang="en-US" sz="1400" b="1" i="1" u="none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lang="en-US" sz="1400" b="1" i="1" u="none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𝟖𝟑</m:t>
                      </m:r>
                      <m:f>
                        <m:fPr>
                          <m:ctrlPr>
                            <a:rPr lang="en-US" sz="1400" b="0" i="1" u="none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400" b="0" i="1" u="none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𝑤𝑜𝑟𝑘𝑒𝑟𝑠</m:t>
                          </m:r>
                        </m:num>
                        <m:den>
                          <m:r>
                            <a:rPr lang="en-US" sz="1400" b="0" i="1" u="none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𝑑𝑎𝑦</m:t>
                          </m:r>
                        </m:den>
                      </m:f>
                      <m:r>
                        <a:rPr lang="en-US" sz="1400" b="0" i="1" u="none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400" b="1" i="1" u="none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  <m:r>
                        <a:rPr lang="en-US" sz="1400" b="1" i="1" u="none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lang="en-US" sz="1400" b="1" u="non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64849"/>
                <a:ext cx="6610350" cy="476250"/>
              </a:xfrm>
              <a:prstGeom prst="rect">
                <a:avLst/>
              </a:prstGeom>
              <a:blipFill rotWithShape="1">
                <a:blip r:embed="rId3"/>
                <a:stretch>
                  <a:fillRect l="-923" t="-2564" r="-185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42"/>
              <p:cNvSpPr txBox="1"/>
              <p:nvPr/>
            </p:nvSpPr>
            <p:spPr>
              <a:xfrm>
                <a:off x="2057400" y="5263020"/>
                <a:ext cx="4162425" cy="2857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latin typeface="Cambria Math" panose="02040503050406030204" pitchFamily="18" charset="0"/>
                        </a:rPr>
                        <m:t>𝐸𝑓𝑓𝑒𝑐𝑡𝑖𝑣𝑒𝑛𝑒𝑠𝑠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𝐷𝑟</m:t>
                      </m:r>
                      <m:r>
                        <a:rPr lang="en-US" sz="1400" b="0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baseline="3000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1400" b="0" i="1" baseline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400" b="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baseline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83</m:t>
                          </m:r>
                        </m:e>
                      </m:d>
                      <m:r>
                        <a:rPr lang="en-US" sz="1400" b="0" i="1" baseline="300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∗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29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𝟗𝟖𝟒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𝟖𝟔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263020"/>
                <a:ext cx="4162425" cy="285750"/>
              </a:xfrm>
              <a:prstGeom prst="rect">
                <a:avLst/>
              </a:prstGeom>
              <a:blipFill rotWithShape="1">
                <a:blip r:embed="rId4"/>
                <a:stretch>
                  <a:fillRect t="-212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43"/>
              <p:cNvSpPr txBox="1"/>
              <p:nvPr/>
            </p:nvSpPr>
            <p:spPr>
              <a:xfrm>
                <a:off x="2109787" y="5548770"/>
                <a:ext cx="4524375" cy="57150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14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>
                          <a:latin typeface="Cambria Math" panose="02040503050406030204" pitchFamily="18" charset="0"/>
                        </a:rPr>
                        <m:t>𝐶𝑟𝑖𝑡𝑖𝑐𝑎𝑙𝑙𝑖𝑡𝑦</m:t>
                      </m:r>
                      <m:r>
                        <a:rPr lang="en-US" sz="14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83</m:t>
                          </m:r>
                        </m:num>
                        <m:den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400" b="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lang="en-US" sz="1400" b="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lang="en-US" sz="1400" b="0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972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;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𝑤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𝑒𝑛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𝐷𝑟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787" y="5548770"/>
                <a:ext cx="4524375" cy="5715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6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8259-EEAD-4DCB-B07F-147688D2F207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مربع نص 2"/>
          <p:cNvSpPr txBox="1">
            <a:spLocks noChangeArrowheads="1"/>
          </p:cNvSpPr>
          <p:nvPr/>
        </p:nvSpPr>
        <p:spPr bwMode="auto">
          <a:xfrm>
            <a:off x="152400" y="152400"/>
            <a:ext cx="4267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Example3: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 scaled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for a given project listed in the table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average daily requirement;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Critical Index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Effectiveness value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6308"/>
            <a:ext cx="4143156" cy="22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41" y="3581400"/>
            <a:ext cx="4852837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1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8259-EEAD-4DCB-B07F-147688D2F207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126012"/>
              </p:ext>
            </p:extLst>
          </p:nvPr>
        </p:nvGraphicFramePr>
        <p:xfrm>
          <a:off x="220249" y="3533621"/>
          <a:ext cx="8588349" cy="1142999"/>
        </p:xfrm>
        <a:graphic>
          <a:graphicData uri="http://schemas.openxmlformats.org/drawingml/2006/table">
            <a:tbl>
              <a:tblPr/>
              <a:tblGrid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</a:tblGrid>
              <a:tr h="268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∑R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u="sng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∑R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u="sng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85179"/>
              </p:ext>
            </p:extLst>
          </p:nvPr>
        </p:nvGraphicFramePr>
        <p:xfrm>
          <a:off x="220249" y="1400021"/>
          <a:ext cx="8588349" cy="2098405"/>
        </p:xfrm>
        <a:graphic>
          <a:graphicData uri="http://schemas.openxmlformats.org/drawingml/2006/table">
            <a:tbl>
              <a:tblPr/>
              <a:tblGrid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  <a:gridCol w="318087"/>
              </a:tblGrid>
              <a:tr h="17816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100" b="1" i="0" u="sng" strike="noStrike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Earlest</a:t>
                      </a:r>
                      <a:r>
                        <a:rPr lang="en-US" sz="1100" b="1" i="0" u="sng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Start project schedule using Time- scaled network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9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9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9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9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9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9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9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9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9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9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9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85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83631" y="1999942"/>
            <a:ext cx="4775835" cy="857250"/>
            <a:chOff x="152400" y="266700"/>
            <a:chExt cx="5695950" cy="857250"/>
          </a:xfrm>
        </p:grpSpPr>
        <p:sp>
          <p:nvSpPr>
            <p:cNvPr id="11" name="TextBox 32"/>
            <p:cNvSpPr txBox="1"/>
            <p:nvPr/>
          </p:nvSpPr>
          <p:spPr>
            <a:xfrm>
              <a:off x="238125" y="609600"/>
              <a:ext cx="466725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52400" y="885825"/>
              <a:ext cx="752475" cy="952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>
            <a:xfrm>
              <a:off x="933450" y="876300"/>
              <a:ext cx="4914900" cy="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>
            <a:xfrm flipV="1">
              <a:off x="5829301" y="266700"/>
              <a:ext cx="9524" cy="59055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  <a:tailEnd type="triangle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564581" y="1733242"/>
            <a:ext cx="8305800" cy="533400"/>
            <a:chOff x="133350" y="0"/>
            <a:chExt cx="9906000" cy="5334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33350" y="276225"/>
              <a:ext cx="1924050" cy="19051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>
            <a:xfrm flipV="1">
              <a:off x="6981825" y="266700"/>
              <a:ext cx="3057525" cy="952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>
            <a:xfrm flipV="1">
              <a:off x="2019300" y="276225"/>
              <a:ext cx="3819525" cy="952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>
            <a:xfrm flipV="1">
              <a:off x="5819775" y="266700"/>
              <a:ext cx="1143000" cy="1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20" name="TextBox 33"/>
            <p:cNvSpPr txBox="1"/>
            <p:nvPr/>
          </p:nvSpPr>
          <p:spPr>
            <a:xfrm>
              <a:off x="838200" y="19050"/>
              <a:ext cx="466725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sp>
          <p:nvSpPr>
            <p:cNvPr id="21" name="TextBox 35"/>
            <p:cNvSpPr txBox="1"/>
            <p:nvPr/>
          </p:nvSpPr>
          <p:spPr>
            <a:xfrm>
              <a:off x="3581400" y="0"/>
              <a:ext cx="466725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sp>
          <p:nvSpPr>
            <p:cNvPr id="22" name="TextBox 44"/>
            <p:cNvSpPr txBox="1"/>
            <p:nvPr/>
          </p:nvSpPr>
          <p:spPr>
            <a:xfrm>
              <a:off x="6076950" y="0"/>
              <a:ext cx="466725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R4</a:t>
              </a:r>
            </a:p>
          </p:txBody>
        </p:sp>
        <p:sp>
          <p:nvSpPr>
            <p:cNvPr id="23" name="TextBox 46"/>
            <p:cNvSpPr txBox="1"/>
            <p:nvPr/>
          </p:nvSpPr>
          <p:spPr>
            <a:xfrm>
              <a:off x="8105775" y="19050"/>
              <a:ext cx="466725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1232" y="1999942"/>
            <a:ext cx="5869964" cy="1485900"/>
            <a:chOff x="0" y="266700"/>
            <a:chExt cx="7000875" cy="148590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495300" y="1485900"/>
              <a:ext cx="2305050" cy="952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>
            <a:xfrm flipV="1">
              <a:off x="114300" y="1495425"/>
              <a:ext cx="381000" cy="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>
            <a:xfrm>
              <a:off x="2809875" y="1476375"/>
              <a:ext cx="4191000" cy="952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  <a:tailEnd type="triangle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6953250" y="266700"/>
              <a:ext cx="9525" cy="122872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  <a:tailEnd type="triangle"/>
            </a:ln>
            <a:effectLst/>
          </p:spPr>
        </p:cxnSp>
        <p:sp>
          <p:nvSpPr>
            <p:cNvPr id="29" name="TextBox 52"/>
            <p:cNvSpPr txBox="1"/>
            <p:nvPr/>
          </p:nvSpPr>
          <p:spPr>
            <a:xfrm>
              <a:off x="1200150" y="1238250"/>
              <a:ext cx="466725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R5</a:t>
              </a:r>
            </a:p>
          </p:txBody>
        </p:sp>
        <p:sp>
          <p:nvSpPr>
            <p:cNvPr id="30" name="TextBox 53"/>
            <p:cNvSpPr txBox="1"/>
            <p:nvPr/>
          </p:nvSpPr>
          <p:spPr>
            <a:xfrm>
              <a:off x="0" y="1228725"/>
              <a:ext cx="466725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33"/>
              <p:cNvSpPr txBox="1"/>
              <p:nvPr/>
            </p:nvSpPr>
            <p:spPr>
              <a:xfrm>
                <a:off x="1162825" y="4751884"/>
                <a:ext cx="6762750" cy="4762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𝑑𝑎𝑖𝑙𝑦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𝑟𝑒𝑞𝑢𝑖𝑟𝑒𝑚𝑒𝑛𝑡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𝐷𝑟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𝑚𝑒𝑛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(∑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𝑃𝑟𝑜𝑗𝑒𝑐𝑡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𝑑𝑢𝑟𝑎𝑡𝑖𝑜𝑛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116</m:t>
                          </m:r>
                        </m:num>
                        <m:den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26</m:t>
                          </m:r>
                        </m:den>
                      </m:f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kumimoji="0" lang="en-US" sz="1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1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𝟒𝟔𝟐</m:t>
                      </m:r>
                      <m:f>
                        <m:f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𝑤𝑜𝑟𝑘𝑒𝑟𝑠</m:t>
                          </m:r>
                        </m:num>
                        <m:den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𝑑𝑎𝑦</m:t>
                          </m:r>
                        </m:den>
                      </m:f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1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25" y="4751884"/>
                <a:ext cx="6762750" cy="476250"/>
              </a:xfrm>
              <a:prstGeom prst="rect">
                <a:avLst/>
              </a:prstGeom>
              <a:blipFill rotWithShape="1">
                <a:blip r:embed="rId2"/>
                <a:stretch>
                  <a:fillRect l="-631" t="-2564" b="-897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34"/>
              <p:cNvSpPr txBox="1"/>
              <p:nvPr/>
            </p:nvSpPr>
            <p:spPr>
              <a:xfrm>
                <a:off x="1855374" y="5252641"/>
                <a:ext cx="4162425" cy="285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𝐸𝑓𝑓𝑒𝑐𝑡𝑖𝑣𝑒𝑛𝑒𝑠𝑠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𝐷𝑟</m:t>
                      </m:r>
                      <m:r>
                        <a:rPr kumimoji="0" lang="en-US" sz="1400" b="0" i="1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kumimoji="0" lang="en-US" sz="1400" b="0" i="1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462</m:t>
                          </m:r>
                        </m:e>
                      </m:d>
                      <m:r>
                        <a:rPr kumimoji="0" lang="en-US" sz="1400" b="0" i="1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∗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26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𝟓𝟏𝟕</m:t>
                      </m:r>
                      <m:r>
                        <a:rPr kumimoji="0" lang="en-US" sz="1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1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𝟓𝟒</m:t>
                      </m:r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74" y="5252641"/>
                <a:ext cx="4162425" cy="285750"/>
              </a:xfrm>
              <a:prstGeom prst="rect">
                <a:avLst/>
              </a:prstGeom>
              <a:blipFill rotWithShape="1">
                <a:blip r:embed="rId3"/>
                <a:stretch>
                  <a:fillRect l="-586" t="-4255" r="-1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35"/>
              <p:cNvSpPr txBox="1"/>
              <p:nvPr/>
            </p:nvSpPr>
            <p:spPr>
              <a:xfrm>
                <a:off x="1855374" y="5588211"/>
                <a:ext cx="4850226" cy="571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𝐸𝑆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𝐶𝑟𝑖𝑡𝑖𝑐𝑎𝑙𝑙𝑖𝑡𝑦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𝐼𝑛𝑑𝑒𝑒𝑥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462</m:t>
                          </m:r>
                        </m:num>
                        <m:den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892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;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𝑤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𝑒𝑛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𝐷𝑟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74" y="5588211"/>
                <a:ext cx="4850226" cy="5715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176090" y="457200"/>
            <a:ext cx="115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8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62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Thank You</a:t>
            </a:r>
            <a:endParaRPr lang="en-US" sz="4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2B42-BCDA-440D-946D-9B7B3987D7C1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6018" name="Picture 2" descr="http://www.nutritioneducationexperts.com/wp-content/uploads/Question-Marks1-284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352800"/>
            <a:ext cx="2705100" cy="28575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143000" y="2743200"/>
            <a:ext cx="7010400" cy="2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71600" y="1752600"/>
            <a:ext cx="6223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Questions Please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  <p:pic>
        <p:nvPicPr>
          <p:cNvPr id="86020" name="Picture 4" descr="http://cachepe.samedaymusic.com/media/fit,330by330/quality,85/86469-a9dae2917d35d8b246d6ade5801c6f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828800"/>
            <a:ext cx="1010728" cy="86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B6E8-CEC3-42EC-B8DA-5F5718175FE1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593551"/>
              </p:ext>
            </p:extLst>
          </p:nvPr>
        </p:nvGraphicFramePr>
        <p:xfrm>
          <a:off x="1676400" y="951131"/>
          <a:ext cx="5334000" cy="5349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2971800" imgH="2895480" progId="Equation.3">
                  <p:embed/>
                </p:oleObj>
              </mc:Choice>
              <mc:Fallback>
                <p:oleObj name="Equation" r:id="rId3" imgW="2971800" imgH="289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51131"/>
                        <a:ext cx="5334000" cy="5349657"/>
                      </a:xfrm>
                      <a:prstGeom prst="rect">
                        <a:avLst/>
                      </a:prstGeom>
                      <a:solidFill>
                        <a:srgbClr val="EAF1DD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51988" y="304800"/>
            <a:ext cx="86634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leveling and allocation measures</a:t>
            </a:r>
            <a:endParaRPr lang="en-US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GB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D18-D95F-4BA4-A1FF-7344F61411AD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839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Example1</a:t>
            </a:r>
            <a:r>
              <a:rPr lang="en-GB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small Engineering project listed below, it is required to do the following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Tx/>
              <a:buAutoNum type="alphaLcParenR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, LS project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using Time- scaled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network?</a:t>
            </a:r>
          </a:p>
          <a:p>
            <a:pPr marL="342900" indent="-342900">
              <a:spcBef>
                <a:spcPct val="0"/>
              </a:spcBef>
              <a:buFontTx/>
              <a:buAutoNum type="alphaLcParenR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Worker(s)/day you should use in this project?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only two trials, level the project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and draw result?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597888"/>
              </p:ext>
            </p:extLst>
          </p:nvPr>
        </p:nvGraphicFramePr>
        <p:xfrm>
          <a:off x="1893094" y="2368391"/>
          <a:ext cx="5638800" cy="2478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4914"/>
                <a:gridCol w="1211200"/>
                <a:gridCol w="1081429"/>
                <a:gridCol w="2351257"/>
              </a:tblGrid>
              <a:tr h="284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Time, day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Resource, Worker/day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37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7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7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7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C, G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7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7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 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7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7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7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56149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950C-C24D-4B73-85EB-EC5F62CEDD34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04800" y="492125"/>
          <a:ext cx="8229606" cy="2638428"/>
        </p:xfrm>
        <a:graphic>
          <a:graphicData uri="http://schemas.openxmlformats.org/drawingml/2006/table">
            <a:tbl>
              <a:tblPr firstRow="1" firstCol="1" bandRow="1"/>
              <a:tblGrid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</a:tblGrid>
              <a:tr h="33128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Earlest</a:t>
                      </a:r>
                      <a:r>
                        <a:rPr lang="en-US" sz="1400" b="1" i="0" u="sng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Start project schedule using Time- scaled network</a:t>
                      </a:r>
                    </a:p>
                  </a:txBody>
                  <a:tcPr marL="9352" marR="9352" marT="9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6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6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6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6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6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6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6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6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6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6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6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62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304800" y="3167063"/>
          <a:ext cx="8229606" cy="795337"/>
        </p:xfrm>
        <a:graphic>
          <a:graphicData uri="http://schemas.openxmlformats.org/drawingml/2006/table">
            <a:tbl>
              <a:tblPr firstRow="1" firstCol="1" bandRow="1"/>
              <a:tblGrid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</a:tblGrid>
              <a:tr h="187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∑R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sng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∑R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444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453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471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503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sng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519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1" name="Group 115"/>
          <p:cNvGrpSpPr>
            <a:grpSpLocks/>
          </p:cNvGrpSpPr>
          <p:nvPr/>
        </p:nvGrpSpPr>
        <p:grpSpPr bwMode="auto">
          <a:xfrm>
            <a:off x="676275" y="1203325"/>
            <a:ext cx="7461250" cy="542925"/>
            <a:chOff x="123825" y="0"/>
            <a:chExt cx="7610475" cy="542925"/>
          </a:xfrm>
        </p:grpSpPr>
        <p:cxnSp>
          <p:nvCxnSpPr>
            <p:cNvPr id="43" name="Straight Arrow Connector 133"/>
            <p:cNvCxnSpPr>
              <a:cxnSpLocks noChangeShapeType="1"/>
            </p:cNvCxnSpPr>
            <p:nvPr/>
          </p:nvCxnSpPr>
          <p:spPr bwMode="auto">
            <a:xfrm flipV="1">
              <a:off x="123825" y="266700"/>
              <a:ext cx="1504950" cy="952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134"/>
            <p:cNvCxnSpPr>
              <a:cxnSpLocks noChangeShapeType="1"/>
            </p:cNvCxnSpPr>
            <p:nvPr/>
          </p:nvCxnSpPr>
          <p:spPr bwMode="auto">
            <a:xfrm>
              <a:off x="1638300" y="276226"/>
              <a:ext cx="2286000" cy="952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Arrow Connector 135"/>
            <p:cNvCxnSpPr>
              <a:cxnSpLocks noChangeShapeType="1"/>
            </p:cNvCxnSpPr>
            <p:nvPr/>
          </p:nvCxnSpPr>
          <p:spPr bwMode="auto">
            <a:xfrm>
              <a:off x="3924300" y="285750"/>
              <a:ext cx="2676525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Straight Arrow Connector 136"/>
            <p:cNvCxnSpPr>
              <a:cxnSpLocks noChangeShapeType="1"/>
            </p:cNvCxnSpPr>
            <p:nvPr/>
          </p:nvCxnSpPr>
          <p:spPr bwMode="auto">
            <a:xfrm flipV="1">
              <a:off x="6591300" y="285750"/>
              <a:ext cx="1143000" cy="1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Box 220"/>
            <p:cNvSpPr txBox="1"/>
            <p:nvPr/>
          </p:nvSpPr>
          <p:spPr>
            <a:xfrm>
              <a:off x="638747" y="0"/>
              <a:ext cx="466344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  <p:sp>
          <p:nvSpPr>
            <p:cNvPr id="50" name="TextBox 221"/>
            <p:cNvSpPr txBox="1"/>
            <p:nvPr/>
          </p:nvSpPr>
          <p:spPr>
            <a:xfrm>
              <a:off x="2552700" y="9525"/>
              <a:ext cx="466344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sp>
          <p:nvSpPr>
            <p:cNvPr id="51" name="TextBox 222"/>
            <p:cNvSpPr txBox="1"/>
            <p:nvPr/>
          </p:nvSpPr>
          <p:spPr>
            <a:xfrm>
              <a:off x="4819650" y="28575"/>
              <a:ext cx="466344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sp>
          <p:nvSpPr>
            <p:cNvPr id="52" name="TextBox 223"/>
            <p:cNvSpPr txBox="1"/>
            <p:nvPr/>
          </p:nvSpPr>
          <p:spPr>
            <a:xfrm>
              <a:off x="6953822" y="28575"/>
              <a:ext cx="466344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R4</a:t>
              </a:r>
            </a:p>
          </p:txBody>
        </p:sp>
      </p:grpSp>
      <p:grpSp>
        <p:nvGrpSpPr>
          <p:cNvPr id="53" name="Group 116"/>
          <p:cNvGrpSpPr>
            <a:grpSpLocks/>
          </p:cNvGrpSpPr>
          <p:nvPr/>
        </p:nvGrpSpPr>
        <p:grpSpPr bwMode="auto">
          <a:xfrm>
            <a:off x="665163" y="1470025"/>
            <a:ext cx="6369050" cy="895350"/>
            <a:chOff x="85725" y="266700"/>
            <a:chExt cx="6524625" cy="895350"/>
          </a:xfrm>
        </p:grpSpPr>
        <p:cxnSp>
          <p:nvCxnSpPr>
            <p:cNvPr id="54" name="Straight Arrow Connector 123"/>
            <p:cNvCxnSpPr>
              <a:cxnSpLocks noChangeShapeType="1"/>
            </p:cNvCxnSpPr>
            <p:nvPr/>
          </p:nvCxnSpPr>
          <p:spPr bwMode="auto">
            <a:xfrm flipV="1">
              <a:off x="85725" y="904875"/>
              <a:ext cx="1181100" cy="9526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124"/>
            <p:cNvCxnSpPr>
              <a:cxnSpLocks noChangeShapeType="1"/>
            </p:cNvCxnSpPr>
            <p:nvPr/>
          </p:nvCxnSpPr>
          <p:spPr bwMode="auto">
            <a:xfrm flipV="1">
              <a:off x="1638300" y="885825"/>
              <a:ext cx="1514475" cy="9526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Arrow Connector 125"/>
            <p:cNvCxnSpPr>
              <a:cxnSpLocks noChangeShapeType="1"/>
            </p:cNvCxnSpPr>
            <p:nvPr/>
          </p:nvCxnSpPr>
          <p:spPr bwMode="auto">
            <a:xfrm flipV="1">
              <a:off x="2781300" y="885825"/>
              <a:ext cx="1914525" cy="9527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Straight Arrow Connector 126"/>
            <p:cNvCxnSpPr>
              <a:cxnSpLocks noChangeShapeType="1"/>
            </p:cNvCxnSpPr>
            <p:nvPr/>
          </p:nvCxnSpPr>
          <p:spPr bwMode="auto">
            <a:xfrm flipH="1">
              <a:off x="1647825" y="266700"/>
              <a:ext cx="9526" cy="61912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Arrow Connector 127"/>
            <p:cNvCxnSpPr>
              <a:cxnSpLocks noChangeShapeType="1"/>
            </p:cNvCxnSpPr>
            <p:nvPr/>
          </p:nvCxnSpPr>
          <p:spPr bwMode="auto">
            <a:xfrm>
              <a:off x="1266825" y="895350"/>
              <a:ext cx="4000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Straight Arrow Connector 128"/>
            <p:cNvCxnSpPr>
              <a:cxnSpLocks noChangeShapeType="1"/>
            </p:cNvCxnSpPr>
            <p:nvPr/>
          </p:nvCxnSpPr>
          <p:spPr bwMode="auto">
            <a:xfrm flipV="1">
              <a:off x="4333875" y="885825"/>
              <a:ext cx="2276475" cy="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Straight Arrow Connector 129"/>
            <p:cNvCxnSpPr>
              <a:cxnSpLocks noChangeShapeType="1"/>
            </p:cNvCxnSpPr>
            <p:nvPr/>
          </p:nvCxnSpPr>
          <p:spPr bwMode="auto">
            <a:xfrm flipV="1">
              <a:off x="6591301" y="276225"/>
              <a:ext cx="9524" cy="59055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" name="TextBox 224"/>
            <p:cNvSpPr txBox="1"/>
            <p:nvPr/>
          </p:nvSpPr>
          <p:spPr>
            <a:xfrm>
              <a:off x="495547" y="647700"/>
              <a:ext cx="466741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sp>
          <p:nvSpPr>
            <p:cNvPr id="93" name="TextBox 225"/>
            <p:cNvSpPr txBox="1"/>
            <p:nvPr/>
          </p:nvSpPr>
          <p:spPr>
            <a:xfrm>
              <a:off x="2038884" y="609600"/>
              <a:ext cx="466742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  <p:sp>
          <p:nvSpPr>
            <p:cNvPr id="94" name="TextBox 226"/>
            <p:cNvSpPr txBox="1"/>
            <p:nvPr/>
          </p:nvSpPr>
          <p:spPr>
            <a:xfrm>
              <a:off x="3256966" y="619125"/>
              <a:ext cx="466741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52450" y="1479550"/>
            <a:ext cx="7600950" cy="1476375"/>
            <a:chOff x="552450" y="1479550"/>
            <a:chExt cx="7600950" cy="1476375"/>
          </a:xfrm>
        </p:grpSpPr>
        <p:cxnSp>
          <p:nvCxnSpPr>
            <p:cNvPr id="96" name="Straight Arrow Connector 114"/>
            <p:cNvCxnSpPr>
              <a:cxnSpLocks noChangeShapeType="1"/>
            </p:cNvCxnSpPr>
            <p:nvPr/>
          </p:nvCxnSpPr>
          <p:spPr bwMode="auto">
            <a:xfrm flipV="1">
              <a:off x="1047750" y="2698750"/>
              <a:ext cx="1876425" cy="0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7" name="Group 117"/>
            <p:cNvGrpSpPr>
              <a:grpSpLocks/>
            </p:cNvGrpSpPr>
            <p:nvPr/>
          </p:nvGrpSpPr>
          <p:grpSpPr bwMode="auto">
            <a:xfrm>
              <a:off x="552450" y="1479550"/>
              <a:ext cx="7600950" cy="1476375"/>
              <a:chOff x="0" y="276225"/>
              <a:chExt cx="7753350" cy="1476375"/>
            </a:xfrm>
          </p:grpSpPr>
          <p:cxnSp>
            <p:nvCxnSpPr>
              <p:cNvPr id="98" name="Straight Arrow Connector 118"/>
              <p:cNvCxnSpPr>
                <a:cxnSpLocks noChangeShapeType="1"/>
              </p:cNvCxnSpPr>
              <p:nvPr/>
            </p:nvCxnSpPr>
            <p:spPr bwMode="auto">
              <a:xfrm flipV="1">
                <a:off x="114300" y="1495425"/>
                <a:ext cx="381000" cy="1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Straight Arrow Connector 119"/>
              <p:cNvCxnSpPr>
                <a:cxnSpLocks noChangeShapeType="1"/>
              </p:cNvCxnSpPr>
              <p:nvPr/>
            </p:nvCxnSpPr>
            <p:spPr bwMode="auto">
              <a:xfrm>
                <a:off x="2428875" y="1495425"/>
                <a:ext cx="5314950" cy="9525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prstDash val="sysDash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Straight Arrow Connector 120"/>
              <p:cNvCxnSpPr>
                <a:cxnSpLocks noChangeShapeType="1"/>
              </p:cNvCxnSpPr>
              <p:nvPr/>
            </p:nvCxnSpPr>
            <p:spPr bwMode="auto">
              <a:xfrm flipH="1" flipV="1">
                <a:off x="7743825" y="276225"/>
                <a:ext cx="9525" cy="1228726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prstDash val="sysDash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1" name="TextBox 278"/>
              <p:cNvSpPr txBox="1"/>
              <p:nvPr/>
            </p:nvSpPr>
            <p:spPr>
              <a:xfrm>
                <a:off x="1199924" y="1238250"/>
                <a:ext cx="466367" cy="514350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R2</a:t>
                </a:r>
              </a:p>
            </p:txBody>
          </p:sp>
          <p:sp>
            <p:nvSpPr>
              <p:cNvPr id="102" name="TextBox 280"/>
              <p:cNvSpPr txBox="1"/>
              <p:nvPr/>
            </p:nvSpPr>
            <p:spPr>
              <a:xfrm>
                <a:off x="0" y="1228725"/>
                <a:ext cx="466367" cy="514350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R3</a:t>
                </a:r>
              </a:p>
            </p:txBody>
          </p:sp>
        </p:grpSp>
      </p:grpSp>
      <p:sp>
        <p:nvSpPr>
          <p:cNvPr id="106" name="TextBox 2059"/>
          <p:cNvSpPr txBox="1">
            <a:spLocks noChangeArrowheads="1"/>
          </p:cNvSpPr>
          <p:nvPr/>
        </p:nvSpPr>
        <p:spPr bwMode="auto">
          <a:xfrm>
            <a:off x="304800" y="152400"/>
            <a:ext cx="345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 i="1">
                <a:solidFill>
                  <a:srgbClr val="FF0000"/>
                </a:solidFill>
              </a:rPr>
              <a:t>A) ES -Time scale network</a:t>
            </a:r>
          </a:p>
        </p:txBody>
      </p:sp>
    </p:spTree>
    <p:extLst>
      <p:ext uri="{BB962C8B-B14F-4D97-AF65-F5344CB8AC3E}">
        <p14:creationId xmlns:p14="http://schemas.microsoft.com/office/powerpoint/2010/main" val="241655304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EB19-C327-4D51-9751-8DD2E9B329FF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6" name="TextBox 2059"/>
          <p:cNvSpPr txBox="1">
            <a:spLocks noChangeArrowheads="1"/>
          </p:cNvSpPr>
          <p:nvPr/>
        </p:nvSpPr>
        <p:spPr bwMode="auto">
          <a:xfrm>
            <a:off x="304800" y="381000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LS -Time scale network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96364"/>
              </p:ext>
            </p:extLst>
          </p:nvPr>
        </p:nvGraphicFramePr>
        <p:xfrm>
          <a:off x="294554" y="750887"/>
          <a:ext cx="8229606" cy="2600320"/>
        </p:xfrm>
        <a:graphic>
          <a:graphicData uri="http://schemas.openxmlformats.org/drawingml/2006/table">
            <a:tbl>
              <a:tblPr firstRow="1" firstCol="1" bandRow="1"/>
              <a:tblGrid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</a:tblGrid>
              <a:tr h="23384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Latest Start project schedule using Time- scaled network</a:t>
                      </a:r>
                    </a:p>
                  </a:txBody>
                  <a:tcPr marL="9352" marR="9352" marT="9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81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500586"/>
              </p:ext>
            </p:extLst>
          </p:nvPr>
        </p:nvGraphicFramePr>
        <p:xfrm>
          <a:off x="294554" y="3429000"/>
          <a:ext cx="8229606" cy="795337"/>
        </p:xfrm>
        <a:graphic>
          <a:graphicData uri="http://schemas.openxmlformats.org/drawingml/2006/table">
            <a:tbl>
              <a:tblPr firstRow="1" firstCol="1" bandRow="1"/>
              <a:tblGrid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</a:tblGrid>
              <a:tr h="1871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∑R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sng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∑R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429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465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501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sng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537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9" name="Group 56"/>
          <p:cNvGrpSpPr>
            <a:grpSpLocks/>
          </p:cNvGrpSpPr>
          <p:nvPr/>
        </p:nvGrpSpPr>
        <p:grpSpPr bwMode="auto">
          <a:xfrm>
            <a:off x="675554" y="1447800"/>
            <a:ext cx="7458075" cy="542925"/>
            <a:chOff x="0" y="0"/>
            <a:chExt cx="7610475" cy="542925"/>
          </a:xfrm>
        </p:grpSpPr>
        <p:cxnSp>
          <p:nvCxnSpPr>
            <p:cNvPr id="50" name="Straight Arrow Connector 72"/>
            <p:cNvCxnSpPr>
              <a:cxnSpLocks noChangeShapeType="1"/>
            </p:cNvCxnSpPr>
            <p:nvPr/>
          </p:nvCxnSpPr>
          <p:spPr bwMode="auto">
            <a:xfrm flipV="1">
              <a:off x="0" y="266700"/>
              <a:ext cx="1504950" cy="952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Arrow Connector 73"/>
            <p:cNvCxnSpPr>
              <a:cxnSpLocks noChangeShapeType="1"/>
            </p:cNvCxnSpPr>
            <p:nvPr/>
          </p:nvCxnSpPr>
          <p:spPr bwMode="auto">
            <a:xfrm>
              <a:off x="1514475" y="276226"/>
              <a:ext cx="2286000" cy="952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Arrow Connector 74"/>
            <p:cNvCxnSpPr>
              <a:cxnSpLocks noChangeShapeType="1"/>
            </p:cNvCxnSpPr>
            <p:nvPr/>
          </p:nvCxnSpPr>
          <p:spPr bwMode="auto">
            <a:xfrm>
              <a:off x="3800475" y="285750"/>
              <a:ext cx="2676525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Arrow Connector 75"/>
            <p:cNvCxnSpPr>
              <a:cxnSpLocks noChangeShapeType="1"/>
            </p:cNvCxnSpPr>
            <p:nvPr/>
          </p:nvCxnSpPr>
          <p:spPr bwMode="auto">
            <a:xfrm flipV="1">
              <a:off x="6467475" y="285750"/>
              <a:ext cx="1143000" cy="1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TextBox 322"/>
            <p:cNvSpPr txBox="1"/>
            <p:nvPr/>
          </p:nvSpPr>
          <p:spPr>
            <a:xfrm>
              <a:off x="515141" y="0"/>
              <a:ext cx="466543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  <p:sp>
          <p:nvSpPr>
            <p:cNvPr id="55" name="TextBox 323"/>
            <p:cNvSpPr txBox="1"/>
            <p:nvPr/>
          </p:nvSpPr>
          <p:spPr>
            <a:xfrm>
              <a:off x="2428290" y="9525"/>
              <a:ext cx="466543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sp>
          <p:nvSpPr>
            <p:cNvPr id="56" name="TextBox 324"/>
            <p:cNvSpPr txBox="1"/>
            <p:nvPr/>
          </p:nvSpPr>
          <p:spPr>
            <a:xfrm>
              <a:off x="4696205" y="28575"/>
              <a:ext cx="466543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sp>
          <p:nvSpPr>
            <p:cNvPr id="57" name="TextBox 325"/>
            <p:cNvSpPr txBox="1"/>
            <p:nvPr/>
          </p:nvSpPr>
          <p:spPr>
            <a:xfrm>
              <a:off x="6829664" y="28575"/>
              <a:ext cx="466543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R4</a:t>
              </a:r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2209079" y="1714500"/>
            <a:ext cx="4805363" cy="914400"/>
            <a:chOff x="1533526" y="266700"/>
            <a:chExt cx="4933949" cy="914400"/>
          </a:xfrm>
        </p:grpSpPr>
        <p:cxnSp>
          <p:nvCxnSpPr>
            <p:cNvPr id="59" name="Straight Arrow Connector 64"/>
            <p:cNvCxnSpPr>
              <a:cxnSpLocks noChangeShapeType="1"/>
            </p:cNvCxnSpPr>
            <p:nvPr/>
          </p:nvCxnSpPr>
          <p:spPr bwMode="auto">
            <a:xfrm>
              <a:off x="2266950" y="914400"/>
              <a:ext cx="1162050" cy="0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Arrow Connector 65"/>
            <p:cNvCxnSpPr>
              <a:cxnSpLocks noChangeShapeType="1"/>
            </p:cNvCxnSpPr>
            <p:nvPr/>
          </p:nvCxnSpPr>
          <p:spPr bwMode="auto">
            <a:xfrm>
              <a:off x="3448050" y="914400"/>
              <a:ext cx="1495425" cy="0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Arrow Connector 66"/>
            <p:cNvCxnSpPr>
              <a:cxnSpLocks noChangeShapeType="1"/>
            </p:cNvCxnSpPr>
            <p:nvPr/>
          </p:nvCxnSpPr>
          <p:spPr bwMode="auto">
            <a:xfrm flipV="1">
              <a:off x="4943475" y="895350"/>
              <a:ext cx="1514475" cy="9525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Arrow Connector 67"/>
            <p:cNvCxnSpPr>
              <a:cxnSpLocks noChangeShapeType="1"/>
            </p:cNvCxnSpPr>
            <p:nvPr/>
          </p:nvCxnSpPr>
          <p:spPr bwMode="auto">
            <a:xfrm>
              <a:off x="1533526" y="266700"/>
              <a:ext cx="1857374" cy="64770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Arrow Connector 68"/>
            <p:cNvCxnSpPr>
              <a:cxnSpLocks noChangeShapeType="1"/>
            </p:cNvCxnSpPr>
            <p:nvPr/>
          </p:nvCxnSpPr>
          <p:spPr bwMode="auto">
            <a:xfrm flipV="1">
              <a:off x="6457951" y="285750"/>
              <a:ext cx="9524" cy="59055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TextBox 326"/>
            <p:cNvSpPr txBox="1"/>
            <p:nvPr/>
          </p:nvSpPr>
          <p:spPr>
            <a:xfrm>
              <a:off x="2467505" y="657225"/>
              <a:ext cx="466174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sp>
          <p:nvSpPr>
            <p:cNvPr id="65" name="TextBox 327"/>
            <p:cNvSpPr txBox="1"/>
            <p:nvPr/>
          </p:nvSpPr>
          <p:spPr>
            <a:xfrm>
              <a:off x="3771489" y="666750"/>
              <a:ext cx="467804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  <p:sp>
          <p:nvSpPr>
            <p:cNvPr id="66" name="TextBox 328"/>
            <p:cNvSpPr txBox="1"/>
            <p:nvPr/>
          </p:nvSpPr>
          <p:spPr>
            <a:xfrm>
              <a:off x="5391688" y="638175"/>
              <a:ext cx="466174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</p:grpSp>
      <p:grpSp>
        <p:nvGrpSpPr>
          <p:cNvPr id="67" name="Group 58"/>
          <p:cNvGrpSpPr>
            <a:grpSpLocks/>
          </p:cNvGrpSpPr>
          <p:nvPr/>
        </p:nvGrpSpPr>
        <p:grpSpPr bwMode="auto">
          <a:xfrm>
            <a:off x="5895254" y="1724025"/>
            <a:ext cx="2247900" cy="1466850"/>
            <a:chOff x="5219700" y="276225"/>
            <a:chExt cx="2409825" cy="1466850"/>
          </a:xfrm>
        </p:grpSpPr>
        <p:cxnSp>
          <p:nvCxnSpPr>
            <p:cNvPr id="68" name="Straight Arrow Connector 59"/>
            <p:cNvCxnSpPr>
              <a:cxnSpLocks noChangeShapeType="1"/>
            </p:cNvCxnSpPr>
            <p:nvPr/>
          </p:nvCxnSpPr>
          <p:spPr bwMode="auto">
            <a:xfrm flipV="1">
              <a:off x="5334000" y="1485900"/>
              <a:ext cx="381000" cy="1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Arrow Connector 60"/>
            <p:cNvCxnSpPr>
              <a:cxnSpLocks noChangeShapeType="1"/>
            </p:cNvCxnSpPr>
            <p:nvPr/>
          </p:nvCxnSpPr>
          <p:spPr bwMode="auto">
            <a:xfrm flipV="1">
              <a:off x="5715000" y="1485900"/>
              <a:ext cx="1914525" cy="1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Arrow Connector 61"/>
            <p:cNvCxnSpPr>
              <a:cxnSpLocks noChangeShapeType="1"/>
            </p:cNvCxnSpPr>
            <p:nvPr/>
          </p:nvCxnSpPr>
          <p:spPr bwMode="auto">
            <a:xfrm flipH="1" flipV="1">
              <a:off x="7620000" y="276225"/>
              <a:ext cx="9525" cy="1228726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TextBox 329"/>
            <p:cNvSpPr txBox="1"/>
            <p:nvPr/>
          </p:nvSpPr>
          <p:spPr>
            <a:xfrm>
              <a:off x="6419507" y="1228725"/>
              <a:ext cx="466308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  <p:sp>
          <p:nvSpPr>
            <p:cNvPr id="72" name="TextBox 330"/>
            <p:cNvSpPr txBox="1"/>
            <p:nvPr/>
          </p:nvSpPr>
          <p:spPr>
            <a:xfrm>
              <a:off x="5219700" y="1219200"/>
              <a:ext cx="466308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</p:grpSp>
      <p:sp>
        <p:nvSpPr>
          <p:cNvPr id="35" name="TextBox 4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08555" y="4545405"/>
            <a:ext cx="6610350" cy="476250"/>
          </a:xfrm>
          <a:prstGeom prst="rect">
            <a:avLst/>
          </a:prstGeom>
          <a:blipFill rotWithShape="0">
            <a:blip r:embed="rId3"/>
            <a:stretch>
              <a:fillRect l="-277" t="-2564" b="-8974"/>
            </a:stretch>
          </a:blipFill>
          <a:ln>
            <a:noFill/>
          </a:ln>
          <a:effec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6" name="TextBox 4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9332" y="5198057"/>
            <a:ext cx="4162425" cy="285750"/>
          </a:xfrm>
          <a:prstGeom prst="rect">
            <a:avLst/>
          </a:prstGeom>
          <a:blipFill rotWithShape="0">
            <a:blip r:embed="rId4"/>
            <a:stretch>
              <a:fillRect t="-4255"/>
            </a:stretch>
          </a:blipFill>
          <a:ln>
            <a:noFill/>
          </a:ln>
          <a:effec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7" name="TextBox 4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03356" y="5600700"/>
            <a:ext cx="4162425" cy="571500"/>
          </a:xfrm>
          <a:prstGeom prst="rect">
            <a:avLst/>
          </a:prstGeom>
          <a:blipFill rotWithShape="0">
            <a:blip r:embed="rId5"/>
            <a:stretch>
              <a:fillRect l="-1464" t="-1064" r="-8785"/>
            </a:stretch>
          </a:blipFill>
          <a:ln>
            <a:noFill/>
          </a:ln>
          <a:effec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8" name="TextBox 146"/>
          <p:cNvSpPr txBox="1">
            <a:spLocks noChangeArrowheads="1"/>
          </p:cNvSpPr>
          <p:nvPr/>
        </p:nvSpPr>
        <p:spPr bwMode="auto">
          <a:xfrm>
            <a:off x="805539" y="4175381"/>
            <a:ext cx="4256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</a:rPr>
              <a:t>B) </a:t>
            </a:r>
            <a:r>
              <a:rPr lang="en-US" b="1" i="1" dirty="0" smtClean="0">
                <a:solidFill>
                  <a:srgbClr val="FF0000"/>
                </a:solidFill>
              </a:rPr>
              <a:t>Measure resource requirement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055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5" grpId="0" animBg="1"/>
      <p:bldP spid="36" grpId="0" animBg="1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8027-5DB1-42E4-8529-6413FCA00B73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" name="TextBox 2059"/>
          <p:cNvSpPr txBox="1">
            <a:spLocks noChangeArrowheads="1"/>
          </p:cNvSpPr>
          <p:nvPr/>
        </p:nvSpPr>
        <p:spPr bwMode="auto">
          <a:xfrm>
            <a:off x="279400" y="381000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 i="1" dirty="0" smtClean="0">
                <a:solidFill>
                  <a:srgbClr val="FF0000"/>
                </a:solidFill>
              </a:rPr>
              <a:t>c) 1</a:t>
            </a:r>
            <a:r>
              <a:rPr lang="en-US" b="1" i="1" baseline="30000" dirty="0" smtClean="0">
                <a:solidFill>
                  <a:srgbClr val="FF0000"/>
                </a:solidFill>
              </a:rPr>
              <a:t>st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trial for leveling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70513"/>
              </p:ext>
            </p:extLst>
          </p:nvPr>
        </p:nvGraphicFramePr>
        <p:xfrm>
          <a:off x="334374" y="1685999"/>
          <a:ext cx="8229606" cy="2598732"/>
        </p:xfrm>
        <a:graphic>
          <a:graphicData uri="http://schemas.openxmlformats.org/drawingml/2006/table">
            <a:tbl>
              <a:tblPr firstRow="1" firstCol="1" bandRow="1"/>
              <a:tblGrid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</a:tblGrid>
              <a:tr h="233699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400" b="1" i="0" u="sng" strike="noStrike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step 1- moving task H to start end of 3rd period</a:t>
                      </a:r>
                    </a:p>
                  </a:txBody>
                  <a:tcPr marL="9352" marR="9352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0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0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0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0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0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0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0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0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0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0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07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656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4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48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22446"/>
              </p:ext>
            </p:extLst>
          </p:nvPr>
        </p:nvGraphicFramePr>
        <p:xfrm>
          <a:off x="334374" y="4343474"/>
          <a:ext cx="8229606" cy="804862"/>
        </p:xfrm>
        <a:graphic>
          <a:graphicData uri="http://schemas.openxmlformats.org/drawingml/2006/table">
            <a:tbl>
              <a:tblPr firstRow="1" firstCol="1" bandRow="1"/>
              <a:tblGrid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</a:tblGrid>
              <a:tr h="187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∑R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sng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429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481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497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sng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513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7" name="Group 49"/>
          <p:cNvGrpSpPr>
            <a:grpSpLocks/>
          </p:cNvGrpSpPr>
          <p:nvPr/>
        </p:nvGrpSpPr>
        <p:grpSpPr bwMode="auto">
          <a:xfrm>
            <a:off x="753474" y="2235274"/>
            <a:ext cx="7375525" cy="560387"/>
            <a:chOff x="38100" y="0"/>
            <a:chExt cx="7610475" cy="542925"/>
          </a:xfrm>
        </p:grpSpPr>
        <p:cxnSp>
          <p:nvCxnSpPr>
            <p:cNvPr id="28" name="Straight Arrow Connector 92"/>
            <p:cNvCxnSpPr>
              <a:cxnSpLocks noChangeShapeType="1"/>
            </p:cNvCxnSpPr>
            <p:nvPr/>
          </p:nvCxnSpPr>
          <p:spPr bwMode="auto">
            <a:xfrm flipV="1">
              <a:off x="38100" y="266700"/>
              <a:ext cx="1504950" cy="952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93"/>
            <p:cNvCxnSpPr>
              <a:cxnSpLocks noChangeShapeType="1"/>
            </p:cNvCxnSpPr>
            <p:nvPr/>
          </p:nvCxnSpPr>
          <p:spPr bwMode="auto">
            <a:xfrm>
              <a:off x="1552575" y="276226"/>
              <a:ext cx="2286000" cy="952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Arrow Connector 94"/>
            <p:cNvCxnSpPr>
              <a:cxnSpLocks noChangeShapeType="1"/>
            </p:cNvCxnSpPr>
            <p:nvPr/>
          </p:nvCxnSpPr>
          <p:spPr bwMode="auto">
            <a:xfrm>
              <a:off x="3838575" y="285750"/>
              <a:ext cx="2676525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95"/>
            <p:cNvCxnSpPr>
              <a:cxnSpLocks noChangeShapeType="1"/>
            </p:cNvCxnSpPr>
            <p:nvPr/>
          </p:nvCxnSpPr>
          <p:spPr bwMode="auto">
            <a:xfrm flipV="1">
              <a:off x="6505575" y="285750"/>
              <a:ext cx="1143000" cy="1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380"/>
            <p:cNvSpPr txBox="1"/>
            <p:nvPr/>
          </p:nvSpPr>
          <p:spPr>
            <a:xfrm>
              <a:off x="552454" y="0"/>
              <a:ext cx="466851" cy="513703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  <p:sp>
          <p:nvSpPr>
            <p:cNvPr id="33" name="TextBox 381"/>
            <p:cNvSpPr txBox="1"/>
            <p:nvPr/>
          </p:nvSpPr>
          <p:spPr>
            <a:xfrm>
              <a:off x="2467359" y="9228"/>
              <a:ext cx="466850" cy="51524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sp>
          <p:nvSpPr>
            <p:cNvPr id="34" name="TextBox 382"/>
            <p:cNvSpPr txBox="1"/>
            <p:nvPr/>
          </p:nvSpPr>
          <p:spPr>
            <a:xfrm>
              <a:off x="4734448" y="29222"/>
              <a:ext cx="466850" cy="513703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sp>
          <p:nvSpPr>
            <p:cNvPr id="35" name="TextBox 383"/>
            <p:cNvSpPr txBox="1"/>
            <p:nvPr/>
          </p:nvSpPr>
          <p:spPr>
            <a:xfrm>
              <a:off x="6867216" y="29222"/>
              <a:ext cx="466850" cy="513703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R4</a:t>
              </a:r>
            </a:p>
          </p:txBody>
        </p:sp>
      </p:grpSp>
      <p:grpSp>
        <p:nvGrpSpPr>
          <p:cNvPr id="36" name="Group 50"/>
          <p:cNvGrpSpPr>
            <a:grpSpLocks/>
          </p:cNvGrpSpPr>
          <p:nvPr/>
        </p:nvGrpSpPr>
        <p:grpSpPr bwMode="auto">
          <a:xfrm>
            <a:off x="715374" y="2490861"/>
            <a:ext cx="6323013" cy="923925"/>
            <a:chOff x="0" y="266700"/>
            <a:chExt cx="6524625" cy="895350"/>
          </a:xfrm>
        </p:grpSpPr>
        <p:cxnSp>
          <p:nvCxnSpPr>
            <p:cNvPr id="37" name="Straight Arrow Connector 82"/>
            <p:cNvCxnSpPr>
              <a:cxnSpLocks noChangeShapeType="1"/>
            </p:cNvCxnSpPr>
            <p:nvPr/>
          </p:nvCxnSpPr>
          <p:spPr bwMode="auto">
            <a:xfrm flipV="1">
              <a:off x="0" y="904875"/>
              <a:ext cx="1181100" cy="9526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Arrow Connector 83"/>
            <p:cNvCxnSpPr>
              <a:cxnSpLocks noChangeShapeType="1"/>
            </p:cNvCxnSpPr>
            <p:nvPr/>
          </p:nvCxnSpPr>
          <p:spPr bwMode="auto">
            <a:xfrm flipV="1">
              <a:off x="1552575" y="885825"/>
              <a:ext cx="1514475" cy="9526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Arrow Connector 84"/>
            <p:cNvCxnSpPr>
              <a:cxnSpLocks noChangeShapeType="1"/>
            </p:cNvCxnSpPr>
            <p:nvPr/>
          </p:nvCxnSpPr>
          <p:spPr bwMode="auto">
            <a:xfrm flipV="1">
              <a:off x="2695575" y="885825"/>
              <a:ext cx="1914525" cy="9527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Arrow Connector 85"/>
            <p:cNvCxnSpPr>
              <a:cxnSpLocks noChangeShapeType="1"/>
            </p:cNvCxnSpPr>
            <p:nvPr/>
          </p:nvCxnSpPr>
          <p:spPr bwMode="auto">
            <a:xfrm flipH="1">
              <a:off x="1562100" y="266700"/>
              <a:ext cx="9526" cy="61912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Arrow Connector 86"/>
            <p:cNvCxnSpPr>
              <a:cxnSpLocks noChangeShapeType="1"/>
            </p:cNvCxnSpPr>
            <p:nvPr/>
          </p:nvCxnSpPr>
          <p:spPr bwMode="auto">
            <a:xfrm>
              <a:off x="1181100" y="895350"/>
              <a:ext cx="4000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87"/>
            <p:cNvCxnSpPr>
              <a:cxnSpLocks noChangeShapeType="1"/>
            </p:cNvCxnSpPr>
            <p:nvPr/>
          </p:nvCxnSpPr>
          <p:spPr bwMode="auto">
            <a:xfrm flipV="1">
              <a:off x="4248150" y="885825"/>
              <a:ext cx="2276475" cy="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Arrow Connector 88"/>
            <p:cNvCxnSpPr>
              <a:cxnSpLocks noChangeShapeType="1"/>
            </p:cNvCxnSpPr>
            <p:nvPr/>
          </p:nvCxnSpPr>
          <p:spPr bwMode="auto">
            <a:xfrm flipV="1">
              <a:off x="6505576" y="276225"/>
              <a:ext cx="9524" cy="59055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TextBox 384"/>
            <p:cNvSpPr txBox="1"/>
            <p:nvPr/>
          </p:nvSpPr>
          <p:spPr>
            <a:xfrm>
              <a:off x="409530" y="648224"/>
              <a:ext cx="466864" cy="513826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sp>
          <p:nvSpPr>
            <p:cNvPr id="45" name="TextBox 385"/>
            <p:cNvSpPr txBox="1"/>
            <p:nvPr/>
          </p:nvSpPr>
          <p:spPr>
            <a:xfrm>
              <a:off x="1952637" y="609764"/>
              <a:ext cx="466864" cy="513826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  <p:sp>
          <p:nvSpPr>
            <p:cNvPr id="64" name="TextBox 386"/>
            <p:cNvSpPr txBox="1"/>
            <p:nvPr/>
          </p:nvSpPr>
          <p:spPr>
            <a:xfrm>
              <a:off x="3171397" y="618995"/>
              <a:ext cx="466864" cy="513826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810749" y="2481336"/>
            <a:ext cx="6372225" cy="1524000"/>
            <a:chOff x="1781175" y="2133600"/>
            <a:chExt cx="6372225" cy="1524000"/>
          </a:xfrm>
        </p:grpSpPr>
        <p:grpSp>
          <p:nvGrpSpPr>
            <p:cNvPr id="66" name="Group 51"/>
            <p:cNvGrpSpPr>
              <a:grpSpLocks/>
            </p:cNvGrpSpPr>
            <p:nvPr/>
          </p:nvGrpSpPr>
          <p:grpSpPr bwMode="auto">
            <a:xfrm>
              <a:off x="1895475" y="2133600"/>
              <a:ext cx="6257925" cy="1524000"/>
              <a:chOff x="1209675" y="276225"/>
              <a:chExt cx="6457950" cy="1476375"/>
            </a:xfrm>
          </p:grpSpPr>
          <p:cxnSp>
            <p:nvCxnSpPr>
              <p:cNvPr id="68" name="Straight Arrow Connector 53"/>
              <p:cNvCxnSpPr>
                <a:cxnSpLocks noChangeShapeType="1"/>
              </p:cNvCxnSpPr>
              <p:nvPr/>
            </p:nvCxnSpPr>
            <p:spPr bwMode="auto">
              <a:xfrm flipV="1">
                <a:off x="1209675" y="1495425"/>
                <a:ext cx="381000" cy="1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Straight Arrow Connector 54"/>
              <p:cNvCxnSpPr>
                <a:cxnSpLocks noChangeShapeType="1"/>
              </p:cNvCxnSpPr>
              <p:nvPr/>
            </p:nvCxnSpPr>
            <p:spPr bwMode="auto">
              <a:xfrm flipV="1">
                <a:off x="1590675" y="1495425"/>
                <a:ext cx="1914525" cy="1"/>
              </a:xfrm>
              <a:prstGeom prst="straightConnector1">
                <a:avLst/>
              </a:prstGeom>
              <a:noFill/>
              <a:ln w="38100" algn="ctr">
                <a:solidFill>
                  <a:srgbClr val="000000"/>
                </a:solidFill>
                <a:miter lim="800000"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Straight Arrow Connector 55"/>
              <p:cNvCxnSpPr>
                <a:cxnSpLocks noChangeShapeType="1"/>
              </p:cNvCxnSpPr>
              <p:nvPr/>
            </p:nvCxnSpPr>
            <p:spPr bwMode="auto">
              <a:xfrm>
                <a:off x="2343150" y="1495425"/>
                <a:ext cx="5314950" cy="9525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prstDash val="sysDash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Straight Arrow Connector 80"/>
              <p:cNvCxnSpPr>
                <a:cxnSpLocks noChangeShapeType="1"/>
              </p:cNvCxnSpPr>
              <p:nvPr/>
            </p:nvCxnSpPr>
            <p:spPr bwMode="auto">
              <a:xfrm flipH="1" flipV="1">
                <a:off x="7658100" y="276225"/>
                <a:ext cx="9525" cy="1228726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prstDash val="sysDash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" name="TextBox 387"/>
              <p:cNvSpPr txBox="1"/>
              <p:nvPr/>
            </p:nvSpPr>
            <p:spPr>
              <a:xfrm>
                <a:off x="2295830" y="1238945"/>
                <a:ext cx="466898" cy="513655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R2</a:t>
                </a:r>
              </a:p>
            </p:txBody>
          </p:sp>
        </p:grpSp>
        <p:sp>
          <p:nvSpPr>
            <p:cNvPr id="67" name="TextBox 388"/>
            <p:cNvSpPr txBox="1"/>
            <p:nvPr/>
          </p:nvSpPr>
          <p:spPr>
            <a:xfrm>
              <a:off x="1781175" y="3117850"/>
              <a:ext cx="452438" cy="530225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04119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AB09-BAAF-4FFC-B082-B4152B58A4FD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5" name="TextBox 2059"/>
          <p:cNvSpPr txBox="1">
            <a:spLocks noChangeArrowheads="1"/>
          </p:cNvSpPr>
          <p:nvPr/>
        </p:nvSpPr>
        <p:spPr bwMode="auto">
          <a:xfrm>
            <a:off x="216804" y="381000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2</a:t>
            </a:r>
            <a:r>
              <a:rPr lang="en-US" b="1" i="1" baseline="30000" dirty="0">
                <a:solidFill>
                  <a:srgbClr val="FF0000"/>
                </a:solidFill>
              </a:rPr>
              <a:t>nd</a:t>
            </a:r>
            <a:r>
              <a:rPr lang="en-US" b="1" i="1" dirty="0">
                <a:solidFill>
                  <a:srgbClr val="FF0000"/>
                </a:solidFill>
              </a:rPr>
              <a:t> trial for leveling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16384"/>
              </p:ext>
            </p:extLst>
          </p:nvPr>
        </p:nvGraphicFramePr>
        <p:xfrm>
          <a:off x="381000" y="1817686"/>
          <a:ext cx="8229606" cy="2790828"/>
        </p:xfrm>
        <a:graphic>
          <a:graphicData uri="http://schemas.openxmlformats.org/drawingml/2006/table">
            <a:tbl>
              <a:tblPr firstRow="1" firstCol="1" bandRow="1"/>
              <a:tblGrid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</a:tblGrid>
              <a:tr h="233839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400" b="1" i="0" u="sng" strike="noStrike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step 2- moving task I to start end of 12th period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5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5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5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5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890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5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5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5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5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5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25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78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71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150954"/>
              </p:ext>
            </p:extLst>
          </p:nvPr>
        </p:nvGraphicFramePr>
        <p:xfrm>
          <a:off x="381000" y="4484686"/>
          <a:ext cx="8229606" cy="804862"/>
        </p:xfrm>
        <a:graphic>
          <a:graphicData uri="http://schemas.openxmlformats.org/drawingml/2006/table">
            <a:tbl>
              <a:tblPr firstRow="1" firstCol="1" bandRow="1"/>
              <a:tblGrid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  <a:gridCol w="374073"/>
              </a:tblGrid>
              <a:tr h="187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∑R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sng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425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sng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473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2" marR="9352" marT="93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8" name="Group 34"/>
          <p:cNvGrpSpPr>
            <a:grpSpLocks/>
          </p:cNvGrpSpPr>
          <p:nvPr/>
        </p:nvGrpSpPr>
        <p:grpSpPr bwMode="auto">
          <a:xfrm>
            <a:off x="776288" y="2305049"/>
            <a:ext cx="7405687" cy="588962"/>
            <a:chOff x="38100" y="0"/>
            <a:chExt cx="7610475" cy="542925"/>
          </a:xfrm>
        </p:grpSpPr>
        <p:cxnSp>
          <p:nvCxnSpPr>
            <p:cNvPr id="39" name="Straight Arrow Connector 61"/>
            <p:cNvCxnSpPr>
              <a:cxnSpLocks noChangeShapeType="1"/>
            </p:cNvCxnSpPr>
            <p:nvPr/>
          </p:nvCxnSpPr>
          <p:spPr bwMode="auto">
            <a:xfrm flipV="1">
              <a:off x="38100" y="266700"/>
              <a:ext cx="1504950" cy="952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Arrow Connector 62"/>
            <p:cNvCxnSpPr>
              <a:cxnSpLocks noChangeShapeType="1"/>
            </p:cNvCxnSpPr>
            <p:nvPr/>
          </p:nvCxnSpPr>
          <p:spPr bwMode="auto">
            <a:xfrm>
              <a:off x="1552575" y="276226"/>
              <a:ext cx="2286000" cy="952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Arrow Connector 63"/>
            <p:cNvCxnSpPr>
              <a:cxnSpLocks noChangeShapeType="1"/>
            </p:cNvCxnSpPr>
            <p:nvPr/>
          </p:nvCxnSpPr>
          <p:spPr bwMode="auto">
            <a:xfrm>
              <a:off x="3838575" y="285750"/>
              <a:ext cx="2676525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64"/>
            <p:cNvCxnSpPr>
              <a:cxnSpLocks noChangeShapeType="1"/>
            </p:cNvCxnSpPr>
            <p:nvPr/>
          </p:nvCxnSpPr>
          <p:spPr bwMode="auto">
            <a:xfrm flipV="1">
              <a:off x="6505575" y="285750"/>
              <a:ext cx="1143000" cy="1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Box 405"/>
            <p:cNvSpPr txBox="1"/>
            <p:nvPr/>
          </p:nvSpPr>
          <p:spPr>
            <a:xfrm>
              <a:off x="551990" y="0"/>
              <a:ext cx="466580" cy="513657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  <p:sp>
          <p:nvSpPr>
            <p:cNvPr id="44" name="TextBox 406"/>
            <p:cNvSpPr txBox="1"/>
            <p:nvPr/>
          </p:nvSpPr>
          <p:spPr>
            <a:xfrm>
              <a:off x="2467252" y="10243"/>
              <a:ext cx="466580" cy="513658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sp>
          <p:nvSpPr>
            <p:cNvPr id="45" name="TextBox 407"/>
            <p:cNvSpPr txBox="1"/>
            <p:nvPr/>
          </p:nvSpPr>
          <p:spPr>
            <a:xfrm>
              <a:off x="4733266" y="29268"/>
              <a:ext cx="466580" cy="513657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sp>
          <p:nvSpPr>
            <p:cNvPr id="46" name="TextBox 408"/>
            <p:cNvSpPr txBox="1"/>
            <p:nvPr/>
          </p:nvSpPr>
          <p:spPr>
            <a:xfrm>
              <a:off x="6867135" y="29268"/>
              <a:ext cx="466580" cy="513657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R4</a:t>
              </a:r>
            </a:p>
          </p:txBody>
        </p:sp>
      </p:grpSp>
      <p:grpSp>
        <p:nvGrpSpPr>
          <p:cNvPr id="47" name="Group 35"/>
          <p:cNvGrpSpPr>
            <a:grpSpLocks/>
          </p:cNvGrpSpPr>
          <p:nvPr/>
        </p:nvGrpSpPr>
        <p:grpSpPr bwMode="auto">
          <a:xfrm>
            <a:off x="738188" y="2543174"/>
            <a:ext cx="6378575" cy="969962"/>
            <a:chOff x="0" y="266700"/>
            <a:chExt cx="6524625" cy="895350"/>
          </a:xfrm>
        </p:grpSpPr>
        <p:cxnSp>
          <p:nvCxnSpPr>
            <p:cNvPr id="48" name="Straight Arrow Connector 44"/>
            <p:cNvCxnSpPr>
              <a:cxnSpLocks noChangeShapeType="1"/>
            </p:cNvCxnSpPr>
            <p:nvPr/>
          </p:nvCxnSpPr>
          <p:spPr bwMode="auto">
            <a:xfrm flipV="1">
              <a:off x="0" y="904875"/>
              <a:ext cx="1181100" cy="9526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Arrow Connector 45"/>
            <p:cNvCxnSpPr>
              <a:cxnSpLocks noChangeShapeType="1"/>
            </p:cNvCxnSpPr>
            <p:nvPr/>
          </p:nvCxnSpPr>
          <p:spPr bwMode="auto">
            <a:xfrm flipV="1">
              <a:off x="1552575" y="885825"/>
              <a:ext cx="1514475" cy="9526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Arrow Connector 46"/>
            <p:cNvCxnSpPr>
              <a:cxnSpLocks noChangeShapeType="1"/>
            </p:cNvCxnSpPr>
            <p:nvPr/>
          </p:nvCxnSpPr>
          <p:spPr bwMode="auto">
            <a:xfrm flipV="1">
              <a:off x="2695575" y="885825"/>
              <a:ext cx="1914525" cy="9527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Arrow Connector 47"/>
            <p:cNvCxnSpPr>
              <a:cxnSpLocks noChangeShapeType="1"/>
            </p:cNvCxnSpPr>
            <p:nvPr/>
          </p:nvCxnSpPr>
          <p:spPr bwMode="auto">
            <a:xfrm flipH="1">
              <a:off x="1562100" y="266700"/>
              <a:ext cx="9526" cy="61912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Arrow Connector 48"/>
            <p:cNvCxnSpPr>
              <a:cxnSpLocks noChangeShapeType="1"/>
            </p:cNvCxnSpPr>
            <p:nvPr/>
          </p:nvCxnSpPr>
          <p:spPr bwMode="auto">
            <a:xfrm>
              <a:off x="1181100" y="895350"/>
              <a:ext cx="400050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Arrow Connector 56"/>
            <p:cNvCxnSpPr>
              <a:cxnSpLocks noChangeShapeType="1"/>
            </p:cNvCxnSpPr>
            <p:nvPr/>
          </p:nvCxnSpPr>
          <p:spPr bwMode="auto">
            <a:xfrm flipV="1">
              <a:off x="4248150" y="885825"/>
              <a:ext cx="2276475" cy="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Arrow Connector 57"/>
            <p:cNvCxnSpPr>
              <a:cxnSpLocks noChangeShapeType="1"/>
            </p:cNvCxnSpPr>
            <p:nvPr/>
          </p:nvCxnSpPr>
          <p:spPr bwMode="auto">
            <a:xfrm flipV="1">
              <a:off x="6505576" y="276225"/>
              <a:ext cx="9524" cy="590551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Box 409"/>
            <p:cNvSpPr txBox="1"/>
            <p:nvPr/>
          </p:nvSpPr>
          <p:spPr>
            <a:xfrm>
              <a:off x="409210" y="647700"/>
              <a:ext cx="467668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sp>
          <p:nvSpPr>
            <p:cNvPr id="86" name="TextBox 410"/>
            <p:cNvSpPr txBox="1"/>
            <p:nvPr/>
          </p:nvSpPr>
          <p:spPr>
            <a:xfrm>
              <a:off x="1951866" y="609600"/>
              <a:ext cx="467668" cy="5143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  <p:sp>
          <p:nvSpPr>
            <p:cNvPr id="87" name="TextBox 411"/>
            <p:cNvSpPr txBox="1"/>
            <p:nvPr/>
          </p:nvSpPr>
          <p:spPr>
            <a:xfrm>
              <a:off x="3171376" y="619857"/>
              <a:ext cx="467668" cy="514351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</p:grpSp>
      <p:grpSp>
        <p:nvGrpSpPr>
          <p:cNvPr id="88" name="Group 36"/>
          <p:cNvGrpSpPr>
            <a:grpSpLocks/>
          </p:cNvGrpSpPr>
          <p:nvPr/>
        </p:nvGrpSpPr>
        <p:grpSpPr bwMode="auto">
          <a:xfrm>
            <a:off x="1833563" y="2503486"/>
            <a:ext cx="6396037" cy="1600200"/>
            <a:chOff x="1095375" y="276225"/>
            <a:chExt cx="6572250" cy="1476375"/>
          </a:xfrm>
        </p:grpSpPr>
        <p:cxnSp>
          <p:nvCxnSpPr>
            <p:cNvPr id="89" name="Straight Arrow Connector 37"/>
            <p:cNvCxnSpPr>
              <a:cxnSpLocks noChangeShapeType="1"/>
            </p:cNvCxnSpPr>
            <p:nvPr/>
          </p:nvCxnSpPr>
          <p:spPr bwMode="auto">
            <a:xfrm flipV="1">
              <a:off x="1209675" y="1495425"/>
              <a:ext cx="381000" cy="1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Straight Arrow Connector 38"/>
            <p:cNvCxnSpPr>
              <a:cxnSpLocks noChangeShapeType="1"/>
            </p:cNvCxnSpPr>
            <p:nvPr/>
          </p:nvCxnSpPr>
          <p:spPr bwMode="auto">
            <a:xfrm flipV="1">
              <a:off x="4562475" y="1495425"/>
              <a:ext cx="1914525" cy="1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Straight Arrow Connector 39"/>
            <p:cNvCxnSpPr>
              <a:cxnSpLocks noChangeShapeType="1"/>
            </p:cNvCxnSpPr>
            <p:nvPr/>
          </p:nvCxnSpPr>
          <p:spPr bwMode="auto">
            <a:xfrm flipV="1">
              <a:off x="1590675" y="1495425"/>
              <a:ext cx="2990850" cy="952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Arrow Connector 40"/>
            <p:cNvCxnSpPr>
              <a:cxnSpLocks noChangeShapeType="1"/>
            </p:cNvCxnSpPr>
            <p:nvPr/>
          </p:nvCxnSpPr>
          <p:spPr bwMode="auto">
            <a:xfrm flipH="1" flipV="1">
              <a:off x="7658100" y="276225"/>
              <a:ext cx="9525" cy="1228726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" name="TextBox 412"/>
            <p:cNvSpPr txBox="1"/>
            <p:nvPr/>
          </p:nvSpPr>
          <p:spPr>
            <a:xfrm>
              <a:off x="5268077" y="1238506"/>
              <a:ext cx="466534" cy="514094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R2</a:t>
              </a:r>
            </a:p>
          </p:txBody>
        </p:sp>
        <p:sp>
          <p:nvSpPr>
            <p:cNvPr id="94" name="TextBox 413"/>
            <p:cNvSpPr txBox="1"/>
            <p:nvPr/>
          </p:nvSpPr>
          <p:spPr>
            <a:xfrm>
              <a:off x="1095375" y="1228253"/>
              <a:ext cx="466534" cy="514095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R3</a:t>
              </a:r>
            </a:p>
          </p:txBody>
        </p:sp>
        <p:cxnSp>
          <p:nvCxnSpPr>
            <p:cNvPr id="95" name="Straight Arrow Connector 43"/>
            <p:cNvCxnSpPr>
              <a:cxnSpLocks noChangeShapeType="1"/>
            </p:cNvCxnSpPr>
            <p:nvPr/>
          </p:nvCxnSpPr>
          <p:spPr bwMode="auto">
            <a:xfrm>
              <a:off x="6505575" y="1485900"/>
              <a:ext cx="1162050" cy="952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sys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7004119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AC76-652C-4AEE-98E1-710FD6F35AD9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6" name="TextBox 2059"/>
          <p:cNvSpPr txBox="1">
            <a:spLocks noChangeArrowheads="1"/>
          </p:cNvSpPr>
          <p:nvPr/>
        </p:nvSpPr>
        <p:spPr bwMode="auto">
          <a:xfrm>
            <a:off x="304800" y="278519"/>
            <a:ext cx="345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 i="1">
                <a:solidFill>
                  <a:srgbClr val="FF0000"/>
                </a:solidFill>
              </a:rPr>
              <a:t>C) Leveling result</a:t>
            </a:r>
          </a:p>
        </p:txBody>
      </p:sp>
      <p:graphicFrame>
        <p:nvGraphicFramePr>
          <p:cNvPr id="37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753220"/>
              </p:ext>
            </p:extLst>
          </p:nvPr>
        </p:nvGraphicFramePr>
        <p:xfrm>
          <a:off x="152400" y="1371600"/>
          <a:ext cx="4459288" cy="383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Worksheet" r:id="rId5" imgW="4467034" imgH="3838555" progId="Excel.Sheet.8">
                  <p:embed/>
                </p:oleObj>
              </mc:Choice>
              <mc:Fallback>
                <p:oleObj name="Worksheet" r:id="rId5" imgW="4467034" imgH="383855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71600"/>
                        <a:ext cx="4459288" cy="3833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Chart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764313"/>
              </p:ext>
            </p:extLst>
          </p:nvPr>
        </p:nvGraphicFramePr>
        <p:xfrm>
          <a:off x="4533900" y="1295400"/>
          <a:ext cx="44323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Worksheet" r:id="rId8" imgW="4438716" imgH="4067251" progId="Excel.Sheet.8">
                  <p:embed/>
                </p:oleObj>
              </mc:Choice>
              <mc:Fallback>
                <p:oleObj name="Worksheet" r:id="rId8" imgW="4438716" imgH="406725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1295400"/>
                        <a:ext cx="44323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457200" y="53340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graphs shows the resource is nearly constant over time, and has been leveled.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OleChart spid="37" grpId="0"/>
      <p:bldOleChart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8259-EEAD-4DCB-B07F-147688D2F207}" type="datetime4">
              <a:rPr lang="en-US" smtClean="0"/>
              <a:t>October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49" y="50104"/>
            <a:ext cx="427555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Example2:</a:t>
            </a:r>
          </a:p>
          <a:p>
            <a:pPr algn="just">
              <a:spcBef>
                <a:spcPct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Activity given in table below  represent a section of work being undertaken by a subcontractor. The activities’ predecessor, duration, early start, total float, free float and labor requirement are also listed. 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labor profile made up of the preferred limits chosen by subcontract is shown in figure below. </a:t>
            </a:r>
          </a:p>
          <a:p>
            <a:pPr>
              <a:spcBef>
                <a:spcPct val="0"/>
              </a:spcBef>
            </a:pP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a)What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scheduled timings of the activities that satisfy the preferred profile?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52506"/>
              </p:ext>
            </p:extLst>
          </p:nvPr>
        </p:nvGraphicFramePr>
        <p:xfrm>
          <a:off x="4347575" y="228600"/>
          <a:ext cx="4724400" cy="3566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1"/>
                <a:gridCol w="838200"/>
                <a:gridCol w="914400"/>
                <a:gridCol w="457200"/>
                <a:gridCol w="457200"/>
                <a:gridCol w="457200"/>
                <a:gridCol w="761999"/>
              </a:tblGrid>
              <a:tr h="176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Depends on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TF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Labour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L,P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Q,R,S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مخطط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878661"/>
              </p:ext>
            </p:extLst>
          </p:nvPr>
        </p:nvGraphicFramePr>
        <p:xfrm>
          <a:off x="381000" y="3810000"/>
          <a:ext cx="8272463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53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310DA89CC9D4C95ADEB31B3960639" ma:contentTypeVersion="1" ma:contentTypeDescription="Create a new document." ma:contentTypeScope="" ma:versionID="50ef57a4d5791843afc5755fefddbd2f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A4C6D2-5977-44AE-8B4D-3745800C3303}">
  <ds:schemaRefs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4C4963-5A36-4685-8720-D652C9C55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65D0974-466A-40E0-ABFB-655FDF2A39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1796</TotalTime>
  <Words>1740</Words>
  <Application>Microsoft Office PowerPoint</Application>
  <PresentationFormat>On-screen Show (4:3)</PresentationFormat>
  <Paragraphs>2383</Paragraphs>
  <Slides>14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Civic</vt:lpstr>
      <vt:lpstr>Equation</vt:lpstr>
      <vt:lpstr>Worksheet</vt:lpstr>
      <vt:lpstr>ENGINEERING MANAGEMENT (GE 404)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 404 (Engineering Management)</dc:title>
  <dc:creator>Nadeem Siddiqui</dc:creator>
  <cp:lastModifiedBy>Eng.Saleh</cp:lastModifiedBy>
  <cp:revision>116</cp:revision>
  <dcterms:modified xsi:type="dcterms:W3CDTF">2018-10-20T22:07:37Z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0x010100BEA310DA89CC9D4C95ADEB31B3960639</vt:lpwstr>
  </property>
</Properties>
</file>