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4"/>
  </p:sldMasterIdLst>
  <p:notesMasterIdLst>
    <p:notesMasterId r:id="rId11"/>
  </p:notesMasterIdLst>
  <p:handoutMasterIdLst>
    <p:handoutMasterId r:id="rId12"/>
  </p:handoutMasterIdLst>
  <p:sldIdLst>
    <p:sldId id="285" r:id="rId5"/>
    <p:sldId id="286" r:id="rId6"/>
    <p:sldId id="287" r:id="rId7"/>
    <p:sldId id="354" r:id="rId8"/>
    <p:sldId id="363" r:id="rId9"/>
    <p:sldId id="270"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sSZRQn7P5lC10xTNivSrdQ==" hashData="9kn/OWbzLuOKFdLePTQ93hPps3g="/>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33CC"/>
    <a:srgbClr val="2F0765"/>
    <a:srgbClr val="3A34BC"/>
    <a:srgbClr val="3BC828"/>
    <a:srgbClr val="ADA7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16" y="6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0060"/>
          </a:xfrm>
          <a:prstGeom prst="rect">
            <a:avLst/>
          </a:prstGeom>
        </p:spPr>
        <p:txBody>
          <a:bodyPr vert="horz" lIns="91440" tIns="45720" rIns="91440" bIns="45720" rtlCol="0"/>
          <a:lstStyle>
            <a:lvl1pPr algn="r">
              <a:defRPr sz="1200"/>
            </a:lvl1pPr>
          </a:lstStyle>
          <a:p>
            <a:fld id="{F3F847A1-6B27-4B8D-993F-6B5055EC7165}" type="datetimeFigureOut">
              <a:rPr lang="en-US" smtClean="0"/>
              <a:pPr/>
              <a:t>10/27/2018</a:t>
            </a:fld>
            <a:endParaRPr lang="en-US"/>
          </a:p>
        </p:txBody>
      </p:sp>
      <p:sp>
        <p:nvSpPr>
          <p:cNvPr id="4" name="Footer Placeholder 3"/>
          <p:cNvSpPr>
            <a:spLocks noGrp="1"/>
          </p:cNvSpPr>
          <p:nvPr>
            <p:ph type="ftr" sz="quarter" idx="2"/>
          </p:nvPr>
        </p:nvSpPr>
        <p:spPr>
          <a:xfrm>
            <a:off x="0" y="9119473"/>
            <a:ext cx="3169920" cy="480060"/>
          </a:xfrm>
          <a:prstGeom prst="rect">
            <a:avLst/>
          </a:prstGeom>
        </p:spPr>
        <p:txBody>
          <a:bodyPr vert="horz" lIns="91440" tIns="45720" rIns="91440" bIns="45720" rtlCol="0" anchor="b"/>
          <a:lstStyle>
            <a:lvl1pPr algn="l">
              <a:defRPr sz="1200"/>
            </a:lvl1pPr>
          </a:lstStyle>
          <a:p>
            <a:r>
              <a:rPr lang="sv-SE" smtClean="0"/>
              <a:t>GE201: Dr. N. A. Siddiqui</a:t>
            </a:r>
            <a:endParaRPr lang="en-US"/>
          </a:p>
        </p:txBody>
      </p:sp>
      <p:sp>
        <p:nvSpPr>
          <p:cNvPr id="5" name="Slide Number Placeholder 4"/>
          <p:cNvSpPr>
            <a:spLocks noGrp="1"/>
          </p:cNvSpPr>
          <p:nvPr>
            <p:ph type="sldNum" sz="quarter" idx="3"/>
          </p:nvPr>
        </p:nvSpPr>
        <p:spPr>
          <a:xfrm>
            <a:off x="4143588" y="9119473"/>
            <a:ext cx="3169920" cy="480060"/>
          </a:xfrm>
          <a:prstGeom prst="rect">
            <a:avLst/>
          </a:prstGeom>
        </p:spPr>
        <p:txBody>
          <a:bodyPr vert="horz" lIns="91440" tIns="45720" rIns="91440" bIns="45720" rtlCol="0" anchor="b"/>
          <a:lstStyle>
            <a:lvl1pPr algn="r">
              <a:defRPr sz="1200"/>
            </a:lvl1pPr>
          </a:lstStyle>
          <a:p>
            <a:fld id="{C4B40EAB-F4D0-4E0E-AF76-B27D419DF614}" type="slidenum">
              <a:rPr lang="en-US" smtClean="0"/>
              <a:pPr/>
              <a:t>‹#›</a:t>
            </a:fld>
            <a:endParaRPr lang="en-US"/>
          </a:p>
        </p:txBody>
      </p:sp>
    </p:spTree>
    <p:extLst>
      <p:ext uri="{BB962C8B-B14F-4D97-AF65-F5344CB8AC3E}">
        <p14:creationId xmlns:p14="http://schemas.microsoft.com/office/powerpoint/2010/main" val="420107091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717" cy="48059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2776" y="0"/>
            <a:ext cx="3170717" cy="480598"/>
          </a:xfrm>
          <a:prstGeom prst="rect">
            <a:avLst/>
          </a:prstGeom>
        </p:spPr>
        <p:txBody>
          <a:bodyPr vert="horz" lIns="91440" tIns="45720" rIns="91440" bIns="45720" rtlCol="0"/>
          <a:lstStyle>
            <a:lvl1pPr algn="r">
              <a:defRPr sz="1200"/>
            </a:lvl1pPr>
          </a:lstStyle>
          <a:p>
            <a:fld id="{C68F2EC1-FC6C-4FE0-ADF0-A740E2CC27AE}" type="datetimeFigureOut">
              <a:rPr lang="en-US" smtClean="0"/>
              <a:pPr/>
              <a:t>10/27/2018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179" y="4560303"/>
            <a:ext cx="5852843" cy="43207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069"/>
            <a:ext cx="3170717" cy="480597"/>
          </a:xfrm>
          <a:prstGeom prst="rect">
            <a:avLst/>
          </a:prstGeom>
        </p:spPr>
        <p:txBody>
          <a:bodyPr vert="horz" lIns="91440" tIns="45720" rIns="91440" bIns="45720" rtlCol="0" anchor="b"/>
          <a:lstStyle>
            <a:lvl1pPr algn="l">
              <a:defRPr sz="1200"/>
            </a:lvl1pPr>
          </a:lstStyle>
          <a:p>
            <a:r>
              <a:rPr lang="sv-SE" smtClean="0"/>
              <a:t>GE201: Dr. N. A. Siddiqui</a:t>
            </a:r>
            <a:endParaRPr lang="en-US"/>
          </a:p>
        </p:txBody>
      </p:sp>
      <p:sp>
        <p:nvSpPr>
          <p:cNvPr id="7" name="Slide Number Placeholder 6"/>
          <p:cNvSpPr>
            <a:spLocks noGrp="1"/>
          </p:cNvSpPr>
          <p:nvPr>
            <p:ph type="sldNum" sz="quarter" idx="5"/>
          </p:nvPr>
        </p:nvSpPr>
        <p:spPr>
          <a:xfrm>
            <a:off x="4142776" y="9119069"/>
            <a:ext cx="3170717" cy="480597"/>
          </a:xfrm>
          <a:prstGeom prst="rect">
            <a:avLst/>
          </a:prstGeom>
        </p:spPr>
        <p:txBody>
          <a:bodyPr vert="horz" lIns="91440" tIns="45720" rIns="91440" bIns="45720" rtlCol="0" anchor="b"/>
          <a:lstStyle>
            <a:lvl1pPr algn="r">
              <a:defRPr sz="1200"/>
            </a:lvl1pPr>
          </a:lstStyle>
          <a:p>
            <a:fld id="{C8FD18B2-C269-4667-8FFD-0DBE81D396FD}" type="slidenum">
              <a:rPr lang="en-US" smtClean="0"/>
              <a:pPr/>
              <a:t>‹#›</a:t>
            </a:fld>
            <a:endParaRPr lang="en-US"/>
          </a:p>
        </p:txBody>
      </p:sp>
    </p:spTree>
    <p:extLst>
      <p:ext uri="{BB962C8B-B14F-4D97-AF65-F5344CB8AC3E}">
        <p14:creationId xmlns:p14="http://schemas.microsoft.com/office/powerpoint/2010/main" val="39747797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title slide.</a:t>
            </a:r>
            <a:endParaRPr lang="en-US" dirty="0"/>
          </a:p>
        </p:txBody>
      </p:sp>
      <p:sp>
        <p:nvSpPr>
          <p:cNvPr id="4" name="Slide Number Placeholder 3"/>
          <p:cNvSpPr>
            <a:spLocks noGrp="1"/>
          </p:cNvSpPr>
          <p:nvPr>
            <p:ph type="sldNum" sz="quarter" idx="10"/>
          </p:nvPr>
        </p:nvSpPr>
        <p:spPr/>
        <p:txBody>
          <a:bodyPr/>
          <a:lstStyle/>
          <a:p>
            <a:fld id="{CC5341E8-EBA3-41B3-A002-218A6D0FA36B}" type="slidenum">
              <a:rPr lang="en-US" smtClean="0"/>
              <a:pPr/>
              <a:t>1</a:t>
            </a:fld>
            <a:endParaRPr lang="en-US"/>
          </a:p>
        </p:txBody>
      </p:sp>
    </p:spTree>
    <p:extLst>
      <p:ext uri="{BB962C8B-B14F-4D97-AF65-F5344CB8AC3E}">
        <p14:creationId xmlns:p14="http://schemas.microsoft.com/office/powerpoint/2010/main" val="3918921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01277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01277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98C6106-6436-4D25-B11A-EC491AC8857B}" type="datetime4">
              <a:rPr lang="en-US" smtClean="0"/>
              <a:t>October 27, 2018</a:t>
            </a:fld>
            <a:endParaRPr lang="en-US"/>
          </a:p>
        </p:txBody>
      </p:sp>
      <p:sp>
        <p:nvSpPr>
          <p:cNvPr id="17" name="Footer Placeholder 16"/>
          <p:cNvSpPr>
            <a:spLocks noGrp="1"/>
          </p:cNvSpPr>
          <p:nvPr>
            <p:ph type="ftr" sz="quarter" idx="11"/>
          </p:nvPr>
        </p:nvSpPr>
        <p:spPr/>
        <p:txBody>
          <a:bodyPr/>
          <a:lstStyle/>
          <a:p>
            <a:r>
              <a:rPr lang="sv-SE" smtClean="0"/>
              <a:t>GE 404 (Engineering Management)</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E79F1E-32F2-4347-A460-2E0DE6825345}" type="datetime4">
              <a:rPr lang="en-US" smtClean="0"/>
              <a:t>October 27, 2018</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p:txBody>
          <a:bodyPr/>
          <a:lstStyle/>
          <a:p>
            <a:fld id="{E964050B-6237-4A51-8D91-3999973097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964050B-6237-4A51-8D91-3999973097D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F9C84D-D67F-405D-8F02-DDC9C916D9D3}" type="datetime4">
              <a:rPr lang="en-US" smtClean="0"/>
              <a:t>October 27, 2018</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BE88259-EEAD-4DCB-B07F-147688D2F207}" type="datetime4">
              <a:rPr lang="en-US" smtClean="0"/>
              <a:t>October 27, 2018</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964050B-6237-4A51-8D91-3999973097D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Date Placeholder 3"/>
          <p:cNvSpPr>
            <a:spLocks noGrp="1"/>
          </p:cNvSpPr>
          <p:nvPr>
            <p:ph type="dt" sz="half" idx="10"/>
          </p:nvPr>
        </p:nvSpPr>
        <p:spPr/>
        <p:txBody>
          <a:bodyPr/>
          <a:lstStyle/>
          <a:p>
            <a:fld id="{F3593C3B-D46B-4086-A778-75ED1F238ABB}" type="datetime4">
              <a:rPr lang="en-US" smtClean="0"/>
              <a:t>October 27, 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D0A66CB-D02C-4352-9438-32E88419A0F0}" type="datetime4">
              <a:rPr lang="en-US" smtClean="0"/>
              <a:t>October 27, 2018</a:t>
            </a:fld>
            <a:endParaRPr lang="en-US"/>
          </a:p>
        </p:txBody>
      </p:sp>
      <p:sp>
        <p:nvSpPr>
          <p:cNvPr id="6" name="Footer Placeholder 5"/>
          <p:cNvSpPr>
            <a:spLocks noGrp="1"/>
          </p:cNvSpPr>
          <p:nvPr>
            <p:ph type="ftr" sz="quarter" idx="11"/>
          </p:nvPr>
        </p:nvSpPr>
        <p:spPr/>
        <p:txBody>
          <a:bodyPr/>
          <a:lstStyle/>
          <a:p>
            <a:r>
              <a:rPr lang="sv-SE" smtClean="0"/>
              <a:t>GE 404 (Engineering Management)</a:t>
            </a:r>
            <a:endParaRPr lang="en-US"/>
          </a:p>
        </p:txBody>
      </p:sp>
      <p:sp>
        <p:nvSpPr>
          <p:cNvPr id="7" name="Slide Number Placeholder 6"/>
          <p:cNvSpPr>
            <a:spLocks noGrp="1"/>
          </p:cNvSpPr>
          <p:nvPr>
            <p:ph type="sldNum" sz="quarter" idx="12"/>
          </p:nvPr>
        </p:nvSpPr>
        <p:spPr/>
        <p:txBody>
          <a:bodyPr/>
          <a:lstStyle/>
          <a:p>
            <a:fld id="{E964050B-6237-4A51-8D91-3999973097D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BC950E2-1BB7-47B9-9F37-CBB99C78AA02}" type="datetime4">
              <a:rPr lang="en-US" smtClean="0"/>
              <a:t>October 27, 2018</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sv-SE" smtClean="0"/>
              <a:t>GE 404 (Engineering Management)</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964050B-6237-4A51-8D91-3999973097D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E27633-2202-4333-88A3-C73158B5D9CC}" type="datetime4">
              <a:rPr lang="en-US" smtClean="0"/>
              <a:t>October 27, 2018</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964050B-6237-4A51-8D91-3999973097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1C3189F-A45A-4278-8221-5404E27FD9B2}" type="datetime4">
              <a:rPr lang="en-US" smtClean="0"/>
              <a:t>October 27, 2018</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964050B-6237-4A51-8D91-3999973097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AE179A4-5925-400A-902A-E4078AB3D51D}" type="datetime4">
              <a:rPr lang="en-US" smtClean="0"/>
              <a:t>October 27, 2018</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sv-SE" smtClean="0"/>
              <a:t>GE 404 (Engineering Management)</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964050B-6237-4A51-8D91-3999973097D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D87BA02-9174-47F1-9F0E-28AF7B27923A}" type="datetime4">
              <a:rPr lang="en-US" smtClean="0"/>
              <a:t>October 27, 2018</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sv-SE" smtClean="0"/>
              <a:t>GE 404 (Engineering Management)</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3853859-7F8F-47C9-BF9F-3E8C8DDDF097}" type="datetime4">
              <a:rPr lang="en-US" smtClean="0"/>
              <a:t>October 27, 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sv-SE" smtClean="0"/>
              <a:t>GE 404 (Engineering Management)</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964050B-6237-4A51-8D91-3999973097D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48955" y="2667000"/>
            <a:ext cx="8686800" cy="2743200"/>
          </a:xfrm>
        </p:spPr>
        <p:txBody>
          <a:bodyPr>
            <a:noAutofit/>
          </a:bodyPr>
          <a:lstStyle/>
          <a:p>
            <a:endParaRPr lang="en-US" sz="1800" dirty="0" smtClean="0">
              <a:solidFill>
                <a:srgbClr val="C00000"/>
              </a:solidFill>
              <a:latin typeface="Algerian" pitchFamily="82" charset="0"/>
            </a:endParaRPr>
          </a:p>
          <a:p>
            <a:r>
              <a:rPr lang="en-US" sz="2800" dirty="0">
                <a:solidFill>
                  <a:srgbClr val="FF0000"/>
                </a:solidFill>
                <a:latin typeface="Times New Roman" panose="02020603050405020304" pitchFamily="18" charset="0"/>
                <a:cs typeface="Times New Roman" panose="02020603050405020304" pitchFamily="18" charset="0"/>
              </a:rPr>
              <a:t>Tutorial # </a:t>
            </a:r>
            <a:r>
              <a:rPr lang="en-US" sz="2800" dirty="0" smtClean="0">
                <a:solidFill>
                  <a:srgbClr val="FF0000"/>
                </a:solidFill>
                <a:latin typeface="Times New Roman" panose="02020603050405020304" pitchFamily="18" charset="0"/>
                <a:cs typeface="Times New Roman" panose="02020603050405020304" pitchFamily="18" charset="0"/>
              </a:rPr>
              <a:t>5</a:t>
            </a:r>
            <a:endParaRPr lang="en-US" sz="2800" dirty="0">
              <a:solidFill>
                <a:srgbClr val="FF0000"/>
              </a:solidFill>
              <a:latin typeface="Times New Roman" panose="02020603050405020304" pitchFamily="18" charset="0"/>
              <a:cs typeface="Times New Roman" panose="02020603050405020304" pitchFamily="18" charset="0"/>
            </a:endParaRPr>
          </a:p>
          <a:p>
            <a:r>
              <a:rPr lang="en-US" sz="3200" i="1" dirty="0">
                <a:latin typeface="Times New Roman" panose="02020603050405020304" pitchFamily="18" charset="0"/>
                <a:cs typeface="Times New Roman" panose="02020603050405020304" pitchFamily="18" charset="0"/>
              </a:rPr>
              <a:t>Allocate and Level </a:t>
            </a:r>
            <a:r>
              <a:rPr lang="en-US" sz="3200" i="1" dirty="0" smtClean="0">
                <a:latin typeface="Times New Roman" panose="02020603050405020304" pitchFamily="18" charset="0"/>
                <a:cs typeface="Times New Roman" panose="02020603050405020304" pitchFamily="18" charset="0"/>
              </a:rPr>
              <a:t>Resources</a:t>
            </a:r>
          </a:p>
          <a:p>
            <a:r>
              <a:rPr lang="en-US" sz="3200" i="1" dirty="0" smtClean="0">
                <a:latin typeface="Times New Roman" panose="02020603050405020304" pitchFamily="18" charset="0"/>
                <a:cs typeface="Times New Roman" panose="02020603050405020304" pitchFamily="18" charset="0"/>
              </a:rPr>
              <a:t>(Part </a:t>
            </a:r>
            <a:r>
              <a:rPr lang="en-US" sz="3200" i="1" dirty="0" smtClean="0">
                <a:latin typeface="Times New Roman" panose="02020603050405020304" pitchFamily="18" charset="0"/>
                <a:cs typeface="Times New Roman" panose="02020603050405020304" pitchFamily="18" charset="0"/>
              </a:rPr>
              <a:t>2)</a:t>
            </a:r>
            <a:endParaRPr lang="en-US" sz="3200" i="1" dirty="0" smtClean="0">
              <a:latin typeface="Times New Roman" panose="02020603050405020304" pitchFamily="18" charset="0"/>
              <a:cs typeface="Times New Roman" panose="02020603050405020304" pitchFamily="18" charset="0"/>
            </a:endParaRPr>
          </a:p>
          <a:p>
            <a:r>
              <a:rPr lang="en-US" sz="3200" i="1" dirty="0" smtClean="0">
                <a:solidFill>
                  <a:srgbClr val="FF0000"/>
                </a:solidFill>
                <a:latin typeface="Times New Roman" panose="02020603050405020304" pitchFamily="18" charset="0"/>
                <a:cs typeface="Times New Roman" panose="02020603050405020304" pitchFamily="18" charset="0"/>
              </a:rPr>
              <a:t>(</a:t>
            </a:r>
            <a:r>
              <a:rPr lang="en-US" sz="3200" i="1" dirty="0">
                <a:solidFill>
                  <a:srgbClr val="FF0000"/>
                </a:solidFill>
                <a:latin typeface="Times New Roman" panose="02020603050405020304" pitchFamily="18" charset="0"/>
                <a:cs typeface="Times New Roman" panose="02020603050405020304" pitchFamily="18" charset="0"/>
              </a:rPr>
              <a:t>Limited Resource Allocation</a:t>
            </a:r>
            <a:r>
              <a:rPr lang="en-US" sz="3200" i="1" dirty="0" smtClean="0">
                <a:solidFill>
                  <a:srgbClr val="FF0000"/>
                </a:solidFill>
                <a:latin typeface="Times New Roman" panose="02020603050405020304" pitchFamily="18" charset="0"/>
                <a:cs typeface="Times New Roman" panose="02020603050405020304" pitchFamily="18" charset="0"/>
              </a:rPr>
              <a:t>)</a:t>
            </a:r>
            <a:endParaRPr lang="en-US" sz="3200" i="1" dirty="0">
              <a:solidFill>
                <a:srgbClr val="FF0000"/>
              </a:solidFill>
              <a:latin typeface="Times New Roman" panose="02020603050405020304" pitchFamily="18" charset="0"/>
              <a:cs typeface="Times New Roman" panose="02020603050405020304" pitchFamily="18" charset="0"/>
            </a:endParaRPr>
          </a:p>
          <a:p>
            <a:endParaRPr lang="ar-SA" sz="3200" i="1" dirty="0">
              <a:latin typeface="Times New Roman" panose="02020603050405020304" pitchFamily="18" charset="0"/>
              <a:cs typeface="Times New Roman" panose="02020603050405020304" pitchFamily="18" charset="0"/>
            </a:endParaRPr>
          </a:p>
        </p:txBody>
      </p:sp>
      <p:sp>
        <p:nvSpPr>
          <p:cNvPr id="7" name="Date Placeholder 6"/>
          <p:cNvSpPr>
            <a:spLocks noGrp="1"/>
          </p:cNvSpPr>
          <p:nvPr>
            <p:ph type="dt" sz="half" idx="10"/>
          </p:nvPr>
        </p:nvSpPr>
        <p:spPr/>
        <p:txBody>
          <a:bodyPr/>
          <a:lstStyle/>
          <a:p>
            <a:fld id="{61A2C083-6339-4D6F-8020-72530EE7921C}" type="datetime4">
              <a:rPr lang="en-US" smtClean="0"/>
              <a:t>October 27, 2018</a:t>
            </a:fld>
            <a:endParaRPr lang="ar-SA"/>
          </a:p>
        </p:txBody>
      </p:sp>
      <p:sp>
        <p:nvSpPr>
          <p:cNvPr id="9" name="Footer Placeholder 8"/>
          <p:cNvSpPr>
            <a:spLocks noGrp="1"/>
          </p:cNvSpPr>
          <p:nvPr>
            <p:ph type="ftr" sz="quarter" idx="11"/>
          </p:nvPr>
        </p:nvSpPr>
        <p:spPr/>
        <p:txBody>
          <a:bodyPr/>
          <a:lstStyle/>
          <a:p>
            <a:r>
              <a:rPr lang="sv-SE" smtClean="0"/>
              <a:t>GE 404 (Engineering Management)</a:t>
            </a:r>
            <a:endParaRPr lang="ar-SA" dirty="0"/>
          </a:p>
        </p:txBody>
      </p:sp>
      <p:sp>
        <p:nvSpPr>
          <p:cNvPr id="8" name="Slide Number Placeholder 7"/>
          <p:cNvSpPr>
            <a:spLocks noGrp="1"/>
          </p:cNvSpPr>
          <p:nvPr>
            <p:ph type="sldNum" sz="quarter" idx="12"/>
          </p:nvPr>
        </p:nvSpPr>
        <p:spPr/>
        <p:txBody>
          <a:bodyPr/>
          <a:lstStyle/>
          <a:p>
            <a:r>
              <a:rPr lang="en-US" dirty="0" smtClean="0"/>
              <a:t>1</a:t>
            </a:r>
            <a:endParaRPr lang="ar-SA" dirty="0"/>
          </a:p>
        </p:txBody>
      </p:sp>
      <p:sp>
        <p:nvSpPr>
          <p:cNvPr id="2" name="عنوان 1"/>
          <p:cNvSpPr>
            <a:spLocks noGrp="1"/>
          </p:cNvSpPr>
          <p:nvPr>
            <p:ph type="ctrTitle"/>
          </p:nvPr>
        </p:nvSpPr>
        <p:spPr>
          <a:xfrm>
            <a:off x="1371600" y="838200"/>
            <a:ext cx="6292552" cy="1143000"/>
          </a:xfrm>
        </p:spPr>
        <p:txBody>
          <a:bodyPr>
            <a:noAutofit/>
          </a:bodyPr>
          <a:lstStyle/>
          <a:p>
            <a:pPr>
              <a:lnSpc>
                <a:spcPct val="150000"/>
              </a:lnSpc>
            </a:pPr>
            <a:r>
              <a:rPr lang="en-US" sz="2400" b="1" dirty="0" smtClean="0">
                <a:solidFill>
                  <a:srgbClr val="C00000"/>
                </a:solidFill>
              </a:rPr>
              <a:t>ENGINEERING MANAGEMENT</a:t>
            </a:r>
            <a:br>
              <a:rPr lang="en-US" sz="2400" b="1" dirty="0" smtClean="0">
                <a:solidFill>
                  <a:srgbClr val="C00000"/>
                </a:solidFill>
              </a:rPr>
            </a:br>
            <a:r>
              <a:rPr lang="en-US" sz="2400" b="1" dirty="0" smtClean="0">
                <a:solidFill>
                  <a:srgbClr val="C00000"/>
                </a:solidFill>
              </a:rPr>
              <a:t>(GE 404)</a:t>
            </a:r>
            <a:endParaRPr lang="en-US" sz="2400" b="1" i="1" dirty="0">
              <a:solidFill>
                <a:srgbClr val="002060"/>
              </a:solidFill>
              <a:cs typeface="+mn-cs"/>
            </a:endParaRPr>
          </a:p>
        </p:txBody>
      </p:sp>
      <p:sp>
        <p:nvSpPr>
          <p:cNvPr id="4" name="مستطيل 3"/>
          <p:cNvSpPr/>
          <p:nvPr/>
        </p:nvSpPr>
        <p:spPr>
          <a:xfrm>
            <a:off x="3419872" y="260648"/>
            <a:ext cx="2165341" cy="369332"/>
          </a:xfrm>
          <a:prstGeom prst="rect">
            <a:avLst/>
          </a:prstGeom>
        </p:spPr>
        <p:txBody>
          <a:bodyPr wrap="square">
            <a:spAutoFit/>
          </a:bodyPr>
          <a:lstStyle/>
          <a:p>
            <a:pPr algn="ctr"/>
            <a:r>
              <a:rPr lang="ar-SA" dirty="0" smtClean="0">
                <a:solidFill>
                  <a:srgbClr val="7030A0"/>
                </a:solidFill>
                <a:latin typeface="Times New Roman" pitchFamily="18" charset="0"/>
                <a:cs typeface="Times New Roman" pitchFamily="18" charset="0"/>
              </a:rPr>
              <a:t>بسم الله الرحمن الرحيم</a:t>
            </a:r>
            <a:endParaRPr lang="en-US" dirty="0">
              <a:solidFill>
                <a:srgbClr val="7030A0"/>
              </a:solidFill>
              <a:latin typeface="Times New Roman" pitchFamily="18" charset="0"/>
              <a:cs typeface="Times New Roman" pitchFamily="18" charset="0"/>
            </a:endParaRPr>
          </a:p>
        </p:txBody>
      </p:sp>
      <p:pic>
        <p:nvPicPr>
          <p:cNvPr id="5" name="Picture 8" descr="D:\Local Disk (D)\King Saud University\ksuLogo.jpg"/>
          <p:cNvPicPr/>
          <p:nvPr/>
        </p:nvPicPr>
        <p:blipFill rotWithShape="1">
          <a:blip r:embed="rId3" cstate="print">
            <a:extLst>
              <a:ext uri="{28A0092B-C50C-407E-A947-70E740481C1C}">
                <a14:useLocalDpi xmlns:a14="http://schemas.microsoft.com/office/drawing/2010/main" val="0"/>
              </a:ext>
            </a:extLst>
          </a:blip>
          <a:srcRect l="9251" r="9692" b="2423"/>
          <a:stretch/>
        </p:blipFill>
        <p:spPr bwMode="auto">
          <a:xfrm>
            <a:off x="7848600" y="457200"/>
            <a:ext cx="914400" cy="1201688"/>
          </a:xfrm>
          <a:prstGeom prst="rect">
            <a:avLst/>
          </a:prstGeom>
          <a:noFill/>
          <a:ln>
            <a:noFill/>
          </a:ln>
          <a:extLst>
            <a:ext uri="{53640926-AAD7-44D8-BBD7-CCE9431645EC}">
              <a14:shadowObscured xmlns:a14="http://schemas.microsoft.com/office/drawing/2010/main"/>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815" y="445314"/>
            <a:ext cx="1683185" cy="1398240"/>
          </a:xfrm>
          <a:prstGeom prst="rect">
            <a:avLst/>
          </a:prstGeom>
        </p:spPr>
      </p:pic>
      <p:sp>
        <p:nvSpPr>
          <p:cNvPr id="10" name="TextBox 9"/>
          <p:cNvSpPr txBox="1"/>
          <p:nvPr/>
        </p:nvSpPr>
        <p:spPr>
          <a:xfrm>
            <a:off x="248955" y="5876970"/>
            <a:ext cx="3733800" cy="338554"/>
          </a:xfrm>
          <a:prstGeom prst="rect">
            <a:avLst/>
          </a:prstGeom>
          <a:noFill/>
        </p:spPr>
        <p:txBody>
          <a:bodyPr wrap="square" rtlCol="0">
            <a:spAutoFit/>
          </a:bodyPr>
          <a:lstStyle/>
          <a:p>
            <a:r>
              <a:rPr lang="en-US" sz="1600" dirty="0" smtClean="0"/>
              <a:t>Instructor: </a:t>
            </a:r>
            <a:r>
              <a:rPr lang="en-US" sz="1600" dirty="0" err="1" smtClean="0"/>
              <a:t>Eng.Alothman</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20CB6E8-CEC3-42EC-B8DA-5F5718175FE1}" type="datetime4">
              <a:rPr lang="en-US" smtClean="0"/>
              <a:t>October 27, 2018</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651254916"/>
              </p:ext>
            </p:extLst>
          </p:nvPr>
        </p:nvGraphicFramePr>
        <p:xfrm>
          <a:off x="144859" y="662940"/>
          <a:ext cx="8854282" cy="5532120"/>
        </p:xfrm>
        <a:graphic>
          <a:graphicData uri="http://schemas.openxmlformats.org/drawingml/2006/table">
            <a:tbl>
              <a:tblPr/>
              <a:tblGrid>
                <a:gridCol w="662766"/>
                <a:gridCol w="264453"/>
                <a:gridCol w="264453"/>
                <a:gridCol w="264453"/>
                <a:gridCol w="266086"/>
                <a:gridCol w="264453"/>
                <a:gridCol w="264453"/>
                <a:gridCol w="264453"/>
                <a:gridCol w="264453"/>
                <a:gridCol w="264453"/>
                <a:gridCol w="264453"/>
                <a:gridCol w="264453"/>
                <a:gridCol w="262821"/>
                <a:gridCol w="264453"/>
                <a:gridCol w="264453"/>
                <a:gridCol w="264453"/>
                <a:gridCol w="262821"/>
                <a:gridCol w="264453"/>
                <a:gridCol w="264453"/>
                <a:gridCol w="264453"/>
                <a:gridCol w="262821"/>
                <a:gridCol w="264453"/>
                <a:gridCol w="264453"/>
                <a:gridCol w="264453"/>
                <a:gridCol w="264453"/>
                <a:gridCol w="262821"/>
                <a:gridCol w="264453"/>
                <a:gridCol w="264453"/>
                <a:gridCol w="264453"/>
                <a:gridCol w="262821"/>
                <a:gridCol w="264453"/>
                <a:gridCol w="264453"/>
              </a:tblGrid>
              <a:tr h="17145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Time</a:t>
                      </a: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1</a:t>
                      </a: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3</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4</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5</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6</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7</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8</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9</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10</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11</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12</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13</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14</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15</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16</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17</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18</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19</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20</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21</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22</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23</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24</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25</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26</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27</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28</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29</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30</a:t>
                      </a: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31</a:t>
                      </a:r>
                    </a:p>
                  </a:txBody>
                  <a:tcPr marL="14962" marR="14962" marT="0" marB="0"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r>
              <a:tr h="49530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EAS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ysClr val="windowText" lastClr="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r>
              <a:tr h="49530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OSS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12700" cap="flat" cmpd="sng" algn="ctr">
                      <a:solidFill>
                        <a:sysClr val="windowText" lastClr="000000"/>
                      </a:solidFill>
                      <a:prstDash val="sysDot"/>
                      <a:round/>
                      <a:headEnd type="none" w="med" len="med"/>
                      <a:tailEnd type="none" w="med" len="med"/>
                    </a:lnB>
                    <a:lnTlToBr>
                      <a:noFill/>
                    </a:lnTlToBr>
                    <a:lnBlToTr>
                      <a:noFill/>
                    </a:lnBlToTr>
                    <a:solidFill>
                      <a:sysClr val="window" lastClr="FFFFFF"/>
                    </a:solidFill>
                  </a:tcPr>
                </a:tc>
              </a:tr>
              <a:tr h="14859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ysClr val="windowText" lastClr="000000"/>
                      </a:solidFill>
                      <a:prstDash val="sysDot"/>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r>
              <a:tr h="19812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use</a:t>
                      </a: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ysClr val="window" lastClr="FFFFFF"/>
                    </a:solidFill>
                  </a:tcPr>
                </a:tc>
              </a:tr>
              <a:tr h="19812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ysClr val="window" lastClr="FFFFFF"/>
                    </a:solidFill>
                  </a:tcPr>
                </a:tc>
              </a:tr>
              <a:tr h="1981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r>
              <a:tr h="198120">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R</a:t>
                      </a:r>
                    </a:p>
                  </a:txBody>
                  <a:tcPr marL="14962" marR="14962" marT="0" marB="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sz="1800" kern="1200">
                          <a:solidFill>
                            <a:schemeClr val="tx1"/>
                          </a:solidFill>
                          <a:latin typeface="Palatino Linotype"/>
                          <a:ea typeface=""/>
                          <a:cs typeface=""/>
                        </a:defRPr>
                      </a:lvl1pPr>
                      <a:lvl2pPr marL="457200" algn="l" defTabSz="914400" rtl="0" eaLnBrk="1" latinLnBrk="0" hangingPunct="1">
                        <a:defRPr sz="1800" kern="1200">
                          <a:solidFill>
                            <a:schemeClr val="tx1"/>
                          </a:solidFill>
                          <a:latin typeface="Palatino Linotype"/>
                          <a:ea typeface=""/>
                          <a:cs typeface=""/>
                        </a:defRPr>
                      </a:lvl2pPr>
                      <a:lvl3pPr marL="914400" algn="l" defTabSz="914400" rtl="0" eaLnBrk="1" latinLnBrk="0" hangingPunct="1">
                        <a:defRPr sz="1800" kern="1200">
                          <a:solidFill>
                            <a:schemeClr val="tx1"/>
                          </a:solidFill>
                          <a:latin typeface="Palatino Linotype"/>
                          <a:ea typeface=""/>
                          <a:cs typeface=""/>
                        </a:defRPr>
                      </a:lvl3pPr>
                      <a:lvl4pPr marL="1371600" algn="l" defTabSz="914400" rtl="0" eaLnBrk="1" latinLnBrk="0" hangingPunct="1">
                        <a:defRPr sz="1800" kern="1200">
                          <a:solidFill>
                            <a:schemeClr val="tx1"/>
                          </a:solidFill>
                          <a:latin typeface="Palatino Linotype"/>
                          <a:ea typeface=""/>
                          <a:cs typeface=""/>
                        </a:defRPr>
                      </a:lvl4pPr>
                      <a:lvl5pPr marL="1828800" algn="l" defTabSz="914400" rtl="0" eaLnBrk="1" latinLnBrk="0" hangingPunct="1">
                        <a:defRPr sz="1800" kern="1200">
                          <a:solidFill>
                            <a:schemeClr val="tx1"/>
                          </a:solidFill>
                          <a:latin typeface="Palatino Linotype"/>
                          <a:ea typeface=""/>
                          <a:cs typeface=""/>
                        </a:defRPr>
                      </a:lvl5pPr>
                      <a:lvl6pPr marL="2286000" algn="l" defTabSz="914400" rtl="0" eaLnBrk="1" latinLnBrk="0" hangingPunct="1">
                        <a:defRPr sz="1800" kern="1200">
                          <a:solidFill>
                            <a:schemeClr val="tx1"/>
                          </a:solidFill>
                          <a:latin typeface="Palatino Linotype"/>
                          <a:ea typeface=""/>
                          <a:cs typeface=""/>
                        </a:defRPr>
                      </a:lvl6pPr>
                      <a:lvl7pPr marL="2743200" algn="l" defTabSz="914400" rtl="0" eaLnBrk="1" latinLnBrk="0" hangingPunct="1">
                        <a:defRPr sz="1800" kern="1200">
                          <a:solidFill>
                            <a:schemeClr val="tx1"/>
                          </a:solidFill>
                          <a:latin typeface="Palatino Linotype"/>
                          <a:ea typeface=""/>
                          <a:cs typeface=""/>
                        </a:defRPr>
                      </a:lvl7pPr>
                      <a:lvl8pPr marL="3200400" algn="l" defTabSz="914400" rtl="0" eaLnBrk="1" latinLnBrk="0" hangingPunct="1">
                        <a:defRPr sz="1800" kern="1200">
                          <a:solidFill>
                            <a:schemeClr val="tx1"/>
                          </a:solidFill>
                          <a:latin typeface="Palatino Linotype"/>
                          <a:ea typeface=""/>
                          <a:cs typeface=""/>
                        </a:defRPr>
                      </a:lvl8pPr>
                      <a:lvl9pPr marL="3657600" algn="l" defTabSz="914400" rtl="0" eaLnBrk="1" latinLnBrk="0" hangingPunct="1">
                        <a:defRPr sz="1800" kern="1200">
                          <a:solidFill>
                            <a:schemeClr val="tx1"/>
                          </a:solidFill>
                          <a:latin typeface="Palatino Linotype"/>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4962" marR="14962" marT="0" marB="0"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ysClr val="window" lastClr="FFFFFF"/>
                    </a:solidFill>
                  </a:tcPr>
                </a:tc>
              </a:tr>
            </a:tbl>
          </a:graphicData>
        </a:graphic>
      </p:graphicFrame>
      <p:sp>
        <p:nvSpPr>
          <p:cNvPr id="7" name="TextBox 6"/>
          <p:cNvSpPr txBox="1"/>
          <p:nvPr/>
        </p:nvSpPr>
        <p:spPr>
          <a:xfrm>
            <a:off x="304800" y="152400"/>
            <a:ext cx="2590800" cy="461665"/>
          </a:xfrm>
          <a:prstGeom prst="rect">
            <a:avLst/>
          </a:prstGeom>
          <a:noFill/>
        </p:spPr>
        <p:txBody>
          <a:bodyPr wrap="square" rtlCol="0">
            <a:spAutoFit/>
          </a:bodyPr>
          <a:lstStyle/>
          <a:p>
            <a:r>
              <a:rPr lang="en-US" sz="2400" b="1" i="1" u="sng" dirty="0" smtClean="0">
                <a:solidFill>
                  <a:srgbClr val="0000CC"/>
                </a:solidFill>
                <a:latin typeface="Times New Roman" panose="02020603050405020304" pitchFamily="18" charset="0"/>
                <a:cs typeface="Times New Roman" panose="02020603050405020304" pitchFamily="18" charset="0"/>
              </a:rPr>
              <a:t>Form for solution</a:t>
            </a:r>
            <a:endParaRPr lang="en-US" sz="2400" b="1" i="1" u="sng" dirty="0">
              <a:solidFill>
                <a:srgbClr val="0000CC"/>
              </a:solidFill>
              <a:latin typeface="Times New Roman" panose="02020603050405020304" pitchFamily="18" charset="0"/>
              <a:cs typeface="Times New Roman" panose="02020603050405020304" pitchFamily="18"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GB" sz="3600" b="1" i="1" u="sng" dirty="0" smtClean="0">
                <a:latin typeface="Times New Roman" panose="02020603050405020304" pitchFamily="18" charset="0"/>
                <a:cs typeface="Times New Roman" panose="02020603050405020304" pitchFamily="18" charset="0"/>
              </a:rPr>
              <a:t/>
            </a:r>
            <a:br>
              <a:rPr lang="en-GB" sz="3600" b="1" i="1" u="sng" dirty="0" smtClean="0">
                <a:latin typeface="Times New Roman" panose="02020603050405020304" pitchFamily="18" charset="0"/>
                <a:cs typeface="Times New Roman" panose="02020603050405020304" pitchFamily="18" charset="0"/>
              </a:rPr>
            </a:br>
            <a:r>
              <a:rPr lang="en-GB" sz="3600" b="1" i="1" u="sng" dirty="0" smtClean="0">
                <a:latin typeface="Times New Roman" panose="02020603050405020304" pitchFamily="18" charset="0"/>
                <a:cs typeface="Times New Roman" panose="02020603050405020304" pitchFamily="18" charset="0"/>
              </a:rPr>
              <a:t/>
            </a:r>
            <a:br>
              <a:rPr lang="en-GB" sz="3600" b="1" i="1" u="sng" dirty="0" smtClean="0">
                <a:latin typeface="Times New Roman" panose="02020603050405020304" pitchFamily="18" charset="0"/>
                <a:cs typeface="Times New Roman" panose="02020603050405020304" pitchFamily="18" charset="0"/>
              </a:rPr>
            </a:br>
            <a:endParaRPr lang="en-US" b="1" dirty="0"/>
          </a:p>
        </p:txBody>
      </p:sp>
      <p:sp>
        <p:nvSpPr>
          <p:cNvPr id="3" name="Date Placeholder 2"/>
          <p:cNvSpPr>
            <a:spLocks noGrp="1"/>
          </p:cNvSpPr>
          <p:nvPr>
            <p:ph type="dt" sz="half" idx="10"/>
          </p:nvPr>
        </p:nvSpPr>
        <p:spPr/>
        <p:txBody>
          <a:bodyPr/>
          <a:lstStyle/>
          <a:p>
            <a:fld id="{0105FD18-D95F-4BA4-A1FF-7344F61411AD}" type="datetime4">
              <a:rPr lang="en-US" smtClean="0"/>
              <a:t>October 27, 2018</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a:t>
            </a:fld>
            <a:endParaRPr lang="en-US"/>
          </a:p>
        </p:txBody>
      </p:sp>
      <p:sp>
        <p:nvSpPr>
          <p:cNvPr id="6" name="Rectangle 5"/>
          <p:cNvSpPr/>
          <p:nvPr/>
        </p:nvSpPr>
        <p:spPr>
          <a:xfrm>
            <a:off x="131618" y="304800"/>
            <a:ext cx="8839200" cy="2585323"/>
          </a:xfrm>
          <a:prstGeom prst="rect">
            <a:avLst/>
          </a:prstGeom>
        </p:spPr>
        <p:txBody>
          <a:bodyPr wrap="square">
            <a:spAutoFit/>
          </a:bodyPr>
          <a:lstStyle/>
          <a:p>
            <a:pPr>
              <a:spcBef>
                <a:spcPct val="0"/>
              </a:spcBef>
            </a:pPr>
            <a:r>
              <a:rPr lang="en-GB" sz="2400" b="1" i="1" u="sng" dirty="0">
                <a:solidFill>
                  <a:srgbClr val="FF0000"/>
                </a:solidFill>
                <a:latin typeface="Times New Roman" panose="02020603050405020304" pitchFamily="18" charset="0"/>
                <a:cs typeface="Times New Roman" panose="02020603050405020304" pitchFamily="18" charset="0"/>
              </a:rPr>
              <a:t>Example1</a:t>
            </a:r>
            <a:r>
              <a:rPr lang="en-GB" sz="2400" b="1" i="1" u="sng" dirty="0" smtClean="0">
                <a:solidFill>
                  <a:srgbClr val="FF0000"/>
                </a:solidFill>
                <a:latin typeface="Times New Roman" panose="02020603050405020304" pitchFamily="18" charset="0"/>
                <a:cs typeface="Times New Roman" panose="02020603050405020304" pitchFamily="18" charset="0"/>
              </a:rPr>
              <a:t>:</a:t>
            </a:r>
          </a:p>
          <a:p>
            <a:pPr>
              <a:spcBef>
                <a:spcPct val="0"/>
              </a:spcBef>
            </a:pPr>
            <a:endParaRPr lang="en-GB" sz="2400" b="1" i="1" u="sng" dirty="0">
              <a:solidFill>
                <a:srgbClr val="FF0000"/>
              </a:solidFill>
              <a:latin typeface="Times New Roman" panose="02020603050405020304" pitchFamily="18" charset="0"/>
              <a:cs typeface="Times New Roman" panose="02020603050405020304" pitchFamily="18" charset="0"/>
            </a:endParaRPr>
          </a:p>
          <a:p>
            <a:pPr>
              <a:spcBef>
                <a:spcPct val="0"/>
              </a:spcBef>
            </a:pPr>
            <a:endParaRPr lang="en-GB" sz="2400" b="1" i="1" u="sng" dirty="0">
              <a:solidFill>
                <a:srgbClr val="FF0000"/>
              </a:solidFill>
              <a:latin typeface="Times New Roman" panose="02020603050405020304" pitchFamily="18" charset="0"/>
              <a:cs typeface="Times New Roman" panose="02020603050405020304" pitchFamily="18" charset="0"/>
            </a:endParaRPr>
          </a:p>
          <a:p>
            <a:pPr>
              <a:spcBef>
                <a:spcPct val="0"/>
              </a:spcBef>
            </a:pPr>
            <a:r>
              <a:rPr lang="en-GB" dirty="0">
                <a:latin typeface="Times New Roman" pitchFamily="18" charset="0"/>
                <a:cs typeface="Times New Roman" pitchFamily="18" charset="0"/>
              </a:rPr>
              <a:t>The work of a small engineering project is planned according to the AON shown below. The labour requirement of each activity is shown below each activity box. What will be </a:t>
            </a:r>
            <a:r>
              <a:rPr lang="en-GB" dirty="0" smtClean="0">
                <a:latin typeface="Times New Roman" pitchFamily="18" charset="0"/>
                <a:cs typeface="Times New Roman" pitchFamily="18" charset="0"/>
              </a:rPr>
              <a:t>the minimum </a:t>
            </a:r>
            <a:r>
              <a:rPr lang="en-GB" dirty="0">
                <a:latin typeface="Times New Roman" pitchFamily="18" charset="0"/>
                <a:cs typeface="Times New Roman" pitchFamily="18" charset="0"/>
              </a:rPr>
              <a:t>contract duration if no more than </a:t>
            </a:r>
            <a:r>
              <a:rPr lang="en-GB" i="1" u="sng" dirty="0">
                <a:solidFill>
                  <a:srgbClr val="0000CC"/>
                </a:solidFill>
                <a:latin typeface="Times New Roman" pitchFamily="18" charset="0"/>
                <a:cs typeface="Times New Roman" pitchFamily="18" charset="0"/>
              </a:rPr>
              <a:t>6 </a:t>
            </a:r>
            <a:r>
              <a:rPr lang="en-GB" i="1" u="sng" dirty="0" err="1">
                <a:solidFill>
                  <a:srgbClr val="0000CC"/>
                </a:solidFill>
                <a:latin typeface="Times New Roman" pitchFamily="18" charset="0"/>
                <a:cs typeface="Times New Roman" pitchFamily="18" charset="0"/>
              </a:rPr>
              <a:t>labors</a:t>
            </a:r>
            <a:r>
              <a:rPr lang="en-GB" i="1" u="sng" dirty="0">
                <a:solidFill>
                  <a:srgbClr val="0000CC"/>
                </a:solidFill>
                <a:latin typeface="Times New Roman" pitchFamily="18" charset="0"/>
                <a:cs typeface="Times New Roman" pitchFamily="18" charset="0"/>
              </a:rPr>
              <a:t> </a:t>
            </a:r>
            <a:r>
              <a:rPr lang="en-GB" dirty="0">
                <a:latin typeface="Times New Roman" pitchFamily="18" charset="0"/>
                <a:cs typeface="Times New Roman" pitchFamily="18" charset="0"/>
              </a:rPr>
              <a:t>can be made available for the work and if it is assumed that having started an activity it must be completed without a break?</a:t>
            </a:r>
            <a:endParaRPr lang="en-US" dirty="0">
              <a:latin typeface="Times New Roman" panose="02020603050405020304" pitchFamily="18" charset="0"/>
              <a:cs typeface="Times New Roman" panose="02020603050405020304" pitchFamily="18" charset="0"/>
            </a:endParaRPr>
          </a:p>
          <a:p>
            <a:pPr>
              <a:spcBef>
                <a:spcPct val="0"/>
              </a:spcBef>
            </a:pPr>
            <a:endParaRPr lang="en-US" dirty="0">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3"/>
          <a:stretch>
            <a:fillRect/>
          </a:stretch>
        </p:blipFill>
        <p:spPr>
          <a:xfrm>
            <a:off x="341168" y="2762003"/>
            <a:ext cx="8420100" cy="3331652"/>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C18950C-C24D-4B73-85EB-EC5F62CEDD34}" type="datetime4">
              <a:rPr lang="en-US" smtClean="0"/>
              <a:t>October 27, 2018</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pic>
        <p:nvPicPr>
          <p:cNvPr id="35" name="Picture 34"/>
          <p:cNvPicPr>
            <a:picLocks noChangeAspect="1"/>
          </p:cNvPicPr>
          <p:nvPr/>
        </p:nvPicPr>
        <p:blipFill>
          <a:blip r:embed="rId3"/>
          <a:stretch>
            <a:fillRect/>
          </a:stretch>
        </p:blipFill>
        <p:spPr>
          <a:xfrm>
            <a:off x="2122629" y="152400"/>
            <a:ext cx="4898741" cy="1981200"/>
          </a:xfrm>
          <a:prstGeom prst="rect">
            <a:avLst/>
          </a:prstGeom>
        </p:spPr>
      </p:pic>
      <p:pic>
        <p:nvPicPr>
          <p:cNvPr id="36" name="Picture 35"/>
          <p:cNvPicPr>
            <a:picLocks noChangeAspect="1"/>
          </p:cNvPicPr>
          <p:nvPr/>
        </p:nvPicPr>
        <p:blipFill>
          <a:blip r:embed="rId4"/>
          <a:stretch>
            <a:fillRect/>
          </a:stretch>
        </p:blipFill>
        <p:spPr>
          <a:xfrm>
            <a:off x="1419225" y="2149475"/>
            <a:ext cx="6200775" cy="4175125"/>
          </a:xfrm>
          <a:prstGeom prst="rect">
            <a:avLst/>
          </a:prstGeom>
        </p:spPr>
      </p:pic>
    </p:spTree>
    <p:extLst>
      <p:ext uri="{BB962C8B-B14F-4D97-AF65-F5344CB8AC3E}">
        <p14:creationId xmlns:p14="http://schemas.microsoft.com/office/powerpoint/2010/main" val="2416553041"/>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BE88259-EEAD-4DCB-B07F-147688D2F207}" type="datetime4">
              <a:rPr lang="en-US" smtClean="0"/>
              <a:t>October 27, 2018</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5</a:t>
            </a:fld>
            <a:endParaRPr lang="en-US"/>
          </a:p>
        </p:txBody>
      </p:sp>
      <p:sp>
        <p:nvSpPr>
          <p:cNvPr id="7" name="TextBox 1"/>
          <p:cNvSpPr txBox="1">
            <a:spLocks noChangeArrowheads="1"/>
          </p:cNvSpPr>
          <p:nvPr/>
        </p:nvSpPr>
        <p:spPr bwMode="auto">
          <a:xfrm>
            <a:off x="54429" y="31631"/>
            <a:ext cx="4365171"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US" sz="1600" b="1" i="1" u="sng" dirty="0" smtClean="0">
                <a:solidFill>
                  <a:srgbClr val="FF0000"/>
                </a:solidFill>
                <a:latin typeface="Times New Roman" panose="02020603050405020304" pitchFamily="18" charset="0"/>
                <a:cs typeface="Times New Roman" panose="02020603050405020304" pitchFamily="18" charset="0"/>
              </a:rPr>
              <a:t>Example2:</a:t>
            </a:r>
            <a:endParaRPr lang="en-US" sz="1600" b="1" i="1" u="sng" dirty="0" smtClean="0">
              <a:solidFill>
                <a:srgbClr val="FF0000"/>
              </a:solidFill>
              <a:latin typeface="Times New Roman" panose="02020603050405020304" pitchFamily="18" charset="0"/>
              <a:cs typeface="Times New Roman" panose="02020603050405020304" pitchFamily="18" charset="0"/>
            </a:endParaRPr>
          </a:p>
          <a:p>
            <a:pPr algn="just" eaLnBrk="1" hangingPunct="1">
              <a:spcBef>
                <a:spcPct val="0"/>
              </a:spcBef>
              <a:buFontTx/>
              <a:buNone/>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program of a small contract is given in table below. Each activity requires the continues use of mechanical excavator  throughout its duration. What will be the minimum contract  duration if no more than two excavators can be made available for the work and if it is assumed that having start activity it must be completed without a break. </a:t>
            </a:r>
          </a:p>
        </p:txBody>
      </p:sp>
      <p:graphicFrame>
        <p:nvGraphicFramePr>
          <p:cNvPr id="8" name="Group 78"/>
          <p:cNvGraphicFramePr>
            <a:graphicFrameLocks noGrp="1"/>
          </p:cNvGraphicFramePr>
          <p:nvPr>
            <p:extLst>
              <p:ext uri="{D42A27DB-BD31-4B8C-83A1-F6EECF244321}">
                <p14:modId xmlns:p14="http://schemas.microsoft.com/office/powerpoint/2010/main" val="1748428278"/>
              </p:ext>
            </p:extLst>
          </p:nvPr>
        </p:nvGraphicFramePr>
        <p:xfrm>
          <a:off x="217714" y="2286000"/>
          <a:ext cx="4038600" cy="3688080"/>
        </p:xfrm>
        <a:graphic>
          <a:graphicData uri="http://schemas.openxmlformats.org/drawingml/2006/table">
            <a:tbl>
              <a:tblPr/>
              <a:tblGrid>
                <a:gridCol w="914400"/>
                <a:gridCol w="1219200"/>
                <a:gridCol w="990600"/>
                <a:gridCol w="457200"/>
                <a:gridCol w="457200"/>
              </a:tblGrid>
              <a:tr h="2516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Activity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Depends 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Duration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2339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9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9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9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9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9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9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9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9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9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J</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H, I, 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827878026"/>
              </p:ext>
            </p:extLst>
          </p:nvPr>
        </p:nvGraphicFramePr>
        <p:xfrm>
          <a:off x="4343396" y="77700"/>
          <a:ext cx="4648217" cy="6577022"/>
        </p:xfrm>
        <a:graphic>
          <a:graphicData uri="http://schemas.openxmlformats.org/drawingml/2006/table">
            <a:tbl>
              <a:tblPr/>
              <a:tblGrid>
                <a:gridCol w="665435"/>
                <a:gridCol w="265519"/>
                <a:gridCol w="265519"/>
                <a:gridCol w="265519"/>
                <a:gridCol w="267158"/>
                <a:gridCol w="265519"/>
                <a:gridCol w="265519"/>
                <a:gridCol w="265519"/>
                <a:gridCol w="265519"/>
                <a:gridCol w="265519"/>
                <a:gridCol w="265519"/>
                <a:gridCol w="265519"/>
                <a:gridCol w="263877"/>
                <a:gridCol w="265519"/>
                <a:gridCol w="265519"/>
                <a:gridCol w="265519"/>
              </a:tblGrid>
              <a:tr h="6075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EAS</a:t>
                      </a: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A</a:t>
                      </a: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B</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D</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C</a:t>
                      </a: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C</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G</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F</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F</a:t>
                      </a: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F</a:t>
                      </a: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I</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H</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H</a:t>
                      </a: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H</a:t>
                      </a: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H</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J</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6075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OSS</a:t>
                      </a: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A</a:t>
                      </a: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B</a:t>
                      </a: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C</a:t>
                      </a: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G</a:t>
                      </a: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E</a:t>
                      </a: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F</a:t>
                      </a: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I</a:t>
                      </a: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H</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J</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r>
              <a:tr h="1489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lnTlToBr>
                      <a:noFill/>
                    </a:lnTlToBr>
                    <a:lnBlToTr>
                      <a:noFill/>
                    </a:lnBlToTr>
                    <a:solidFill>
                      <a:schemeClr val="bg1"/>
                    </a:solidFill>
                  </a:tcPr>
                </a:tc>
              </a:tr>
              <a:tr h="231453">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A</a:t>
                      </a: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2314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D</a:t>
                      </a: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231453">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B</a:t>
                      </a: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2314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C</a:t>
                      </a: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2314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G</a:t>
                      </a: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820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2314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E</a:t>
                      </a: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2314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F</a:t>
                      </a: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2314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46290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I</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2603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r>
                        <a:rPr lang="en-US" sz="1800" b="1" dirty="0" smtClean="0"/>
                        <a:t>H</a:t>
                      </a:r>
                      <a:endParaRPr lang="en-US" sz="1800" b="1" dirty="0"/>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endParaRPr lang="en-US" sz="1800" dirty="0"/>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2057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2314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J</a:t>
                      </a: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820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1446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820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1446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820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1446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57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1446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57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820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dot"/>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314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Day</a:t>
                      </a: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a:t>
                      </a: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2</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3</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4</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5</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6</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7</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8</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9</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10</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11</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12</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rPr>
                        <a:t>13</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14</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15</a:t>
                      </a:r>
                    </a:p>
                  </a:txBody>
                  <a:tcPr marL="18415" marR="18415" marT="0" marB="0"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603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1</a:t>
                      </a: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2</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1</a:t>
                      </a: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r>
              <a:tr h="1446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057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18415" marR="18415" marT="0" marB="0"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cxnSp>
        <p:nvCxnSpPr>
          <p:cNvPr id="10" name="Straight Connector 9"/>
          <p:cNvCxnSpPr/>
          <p:nvPr/>
        </p:nvCxnSpPr>
        <p:spPr>
          <a:xfrm>
            <a:off x="5029200" y="1752600"/>
            <a:ext cx="2286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a:off x="5257800" y="1981200"/>
            <a:ext cx="808831"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2" name="Straight Connector 11"/>
          <p:cNvCxnSpPr/>
          <p:nvPr/>
        </p:nvCxnSpPr>
        <p:spPr>
          <a:xfrm>
            <a:off x="5257800" y="2286000"/>
            <a:ext cx="550863"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3" name="Straight Connector 12"/>
          <p:cNvCxnSpPr/>
          <p:nvPr/>
        </p:nvCxnSpPr>
        <p:spPr>
          <a:xfrm>
            <a:off x="5808663" y="2514600"/>
            <a:ext cx="515937"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a:off x="6049168" y="2743200"/>
            <a:ext cx="1113632"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5" name="Straight Connector 14"/>
          <p:cNvCxnSpPr/>
          <p:nvPr/>
        </p:nvCxnSpPr>
        <p:spPr>
          <a:xfrm>
            <a:off x="6324600" y="3124200"/>
            <a:ext cx="10668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Straight Connector 15"/>
          <p:cNvCxnSpPr/>
          <p:nvPr/>
        </p:nvCxnSpPr>
        <p:spPr>
          <a:xfrm>
            <a:off x="7115117" y="3352800"/>
            <a:ext cx="1351498"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a:off x="7391400" y="3810000"/>
            <a:ext cx="7620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8" name="Straight Connector 17"/>
          <p:cNvCxnSpPr/>
          <p:nvPr/>
        </p:nvCxnSpPr>
        <p:spPr>
          <a:xfrm>
            <a:off x="8161815" y="4343400"/>
            <a:ext cx="3048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9" name="Straight Connector 18"/>
          <p:cNvCxnSpPr/>
          <p:nvPr/>
        </p:nvCxnSpPr>
        <p:spPr>
          <a:xfrm>
            <a:off x="8466615" y="4804807"/>
            <a:ext cx="3048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1111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1000"/>
                                        <p:tgtEl>
                                          <p:spTgt spid="15"/>
                                        </p:tgtEl>
                                      </p:cBhvr>
                                    </p:animEffect>
                                    <p:anim calcmode="lin" valueType="num">
                                      <p:cBhvr>
                                        <p:cTn id="40" dur="1000" fill="hold"/>
                                        <p:tgtEl>
                                          <p:spTgt spid="15"/>
                                        </p:tgtEl>
                                        <p:attrNameLst>
                                          <p:attrName>ppt_x</p:attrName>
                                        </p:attrNameLst>
                                      </p:cBhvr>
                                      <p:tavLst>
                                        <p:tav tm="0">
                                          <p:val>
                                            <p:strVal val="#ppt_x"/>
                                          </p:val>
                                        </p:tav>
                                        <p:tav tm="100000">
                                          <p:val>
                                            <p:strVal val="#ppt_x"/>
                                          </p:val>
                                        </p:tav>
                                      </p:tavLst>
                                    </p:anim>
                                    <p:anim calcmode="lin" valueType="num">
                                      <p:cBhvr>
                                        <p:cTn id="41" dur="1000" fill="hold"/>
                                        <p:tgtEl>
                                          <p:spTgt spid="15"/>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1000"/>
                                        <p:tgtEl>
                                          <p:spTgt spid="16"/>
                                        </p:tgtEl>
                                      </p:cBhvr>
                                    </p:animEffect>
                                    <p:anim calcmode="lin" valueType="num">
                                      <p:cBhvr>
                                        <p:cTn id="45" dur="1000" fill="hold"/>
                                        <p:tgtEl>
                                          <p:spTgt spid="16"/>
                                        </p:tgtEl>
                                        <p:attrNameLst>
                                          <p:attrName>ppt_x</p:attrName>
                                        </p:attrNameLst>
                                      </p:cBhvr>
                                      <p:tavLst>
                                        <p:tav tm="0">
                                          <p:val>
                                            <p:strVal val="#ppt_x"/>
                                          </p:val>
                                        </p:tav>
                                        <p:tav tm="100000">
                                          <p:val>
                                            <p:strVal val="#ppt_x"/>
                                          </p:val>
                                        </p:tav>
                                      </p:tavLst>
                                    </p:anim>
                                    <p:anim calcmode="lin" valueType="num">
                                      <p:cBhvr>
                                        <p:cTn id="46" dur="1000" fill="hold"/>
                                        <p:tgtEl>
                                          <p:spTgt spid="16"/>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strVal val="#ppt_x"/>
                                          </p:val>
                                        </p:tav>
                                        <p:tav tm="100000">
                                          <p:val>
                                            <p:strVal val="#ppt_x"/>
                                          </p:val>
                                        </p:tav>
                                      </p:tavLst>
                                    </p:anim>
                                    <p:anim calcmode="lin" valueType="num">
                                      <p:cBhvr>
                                        <p:cTn id="51" dur="1000" fill="hold"/>
                                        <p:tgtEl>
                                          <p:spTgt spid="17"/>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1000"/>
                                        <p:tgtEl>
                                          <p:spTgt spid="18"/>
                                        </p:tgtEl>
                                      </p:cBhvr>
                                    </p:animEffect>
                                    <p:anim calcmode="lin" valueType="num">
                                      <p:cBhvr>
                                        <p:cTn id="55" dur="1000" fill="hold"/>
                                        <p:tgtEl>
                                          <p:spTgt spid="18"/>
                                        </p:tgtEl>
                                        <p:attrNameLst>
                                          <p:attrName>ppt_x</p:attrName>
                                        </p:attrNameLst>
                                      </p:cBhvr>
                                      <p:tavLst>
                                        <p:tav tm="0">
                                          <p:val>
                                            <p:strVal val="#ppt_x"/>
                                          </p:val>
                                        </p:tav>
                                        <p:tav tm="100000">
                                          <p:val>
                                            <p:strVal val="#ppt_x"/>
                                          </p:val>
                                        </p:tav>
                                      </p:tavLst>
                                    </p:anim>
                                    <p:anim calcmode="lin" valueType="num">
                                      <p:cBhvr>
                                        <p:cTn id="56" dur="1000" fill="hold"/>
                                        <p:tgtEl>
                                          <p:spTgt spid="18"/>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1000"/>
                                        <p:tgtEl>
                                          <p:spTgt spid="19"/>
                                        </p:tgtEl>
                                      </p:cBhvr>
                                    </p:animEffect>
                                    <p:anim calcmode="lin" valueType="num">
                                      <p:cBhvr>
                                        <p:cTn id="60" dur="1000" fill="hold"/>
                                        <p:tgtEl>
                                          <p:spTgt spid="19"/>
                                        </p:tgtEl>
                                        <p:attrNameLst>
                                          <p:attrName>ppt_x</p:attrName>
                                        </p:attrNameLst>
                                      </p:cBhvr>
                                      <p:tavLst>
                                        <p:tav tm="0">
                                          <p:val>
                                            <p:strVal val="#ppt_x"/>
                                          </p:val>
                                        </p:tav>
                                        <p:tav tm="100000">
                                          <p:val>
                                            <p:strVal val="#ppt_x"/>
                                          </p:val>
                                        </p:tav>
                                      </p:tavLst>
                                    </p:anim>
                                    <p:anim calcmode="lin" valueType="num">
                                      <p:cBhvr>
                                        <p:cTn id="6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1752" y="228600"/>
            <a:ext cx="8534400" cy="762000"/>
          </a:xfrm>
        </p:spPr>
        <p:txBody>
          <a:bodyPr>
            <a:normAutofit/>
          </a:bodyPr>
          <a:lstStyle/>
          <a:p>
            <a:r>
              <a:rPr lang="en-US" sz="4400" b="1" dirty="0" smtClean="0"/>
              <a:t>Thank You</a:t>
            </a:r>
            <a:endParaRPr lang="en-US" sz="4400" b="1" dirty="0"/>
          </a:p>
        </p:txBody>
      </p:sp>
      <p:sp>
        <p:nvSpPr>
          <p:cNvPr id="6" name="Date Placeholder 5"/>
          <p:cNvSpPr>
            <a:spLocks noGrp="1"/>
          </p:cNvSpPr>
          <p:nvPr>
            <p:ph type="dt" sz="half" idx="10"/>
          </p:nvPr>
        </p:nvSpPr>
        <p:spPr/>
        <p:txBody>
          <a:bodyPr/>
          <a:lstStyle/>
          <a:p>
            <a:fld id="{042B2B42-BCDA-440D-946D-9B7B3987D7C1}" type="datetime4">
              <a:rPr lang="en-US" smtClean="0"/>
              <a:t>October 27, 2018</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6</a:t>
            </a:fld>
            <a:endParaRPr lang="en-US"/>
          </a:p>
        </p:txBody>
      </p:sp>
      <p:pic>
        <p:nvPicPr>
          <p:cNvPr id="86018" name="Picture 2" descr="http://www.nutritioneducationexperts.com/wp-content/uploads/Question-Marks1-284x300.png"/>
          <p:cNvPicPr>
            <a:picLocks noChangeAspect="1" noChangeArrowheads="1"/>
          </p:cNvPicPr>
          <p:nvPr/>
        </p:nvPicPr>
        <p:blipFill>
          <a:blip r:embed="rId2"/>
          <a:srcRect/>
          <a:stretch>
            <a:fillRect/>
          </a:stretch>
        </p:blipFill>
        <p:spPr bwMode="auto">
          <a:xfrm>
            <a:off x="3200400" y="3352800"/>
            <a:ext cx="2705100" cy="2857500"/>
          </a:xfrm>
          <a:prstGeom prst="rect">
            <a:avLst/>
          </a:prstGeom>
          <a:noFill/>
        </p:spPr>
      </p:pic>
      <p:cxnSp>
        <p:nvCxnSpPr>
          <p:cNvPr id="9" name="Straight Connector 8"/>
          <p:cNvCxnSpPr/>
          <p:nvPr/>
        </p:nvCxnSpPr>
        <p:spPr>
          <a:xfrm>
            <a:off x="1143000" y="2743200"/>
            <a:ext cx="7010400" cy="205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371600" y="1752600"/>
            <a:ext cx="6223178" cy="923330"/>
          </a:xfrm>
          <a:prstGeom prst="rect">
            <a:avLst/>
          </a:prstGeom>
          <a:noFill/>
        </p:spPr>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rPr>
              <a:t>Questions Please</a:t>
            </a:r>
            <a:endParaRPr lang="en-US" sz="5400" b="1" dirty="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endParaRPr>
          </a:p>
        </p:txBody>
      </p:sp>
      <p:pic>
        <p:nvPicPr>
          <p:cNvPr id="86020" name="Picture 4" descr="http://cachepe.samedaymusic.com/media/fit,330by330/quality,85/86469-a9dae2917d35d8b246d6ade5801c6f17.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467600" y="1828800"/>
            <a:ext cx="1010728" cy="8667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86020"/>
                                        </p:tgtEl>
                                        <p:attrNameLst>
                                          <p:attrName>style.visibility</p:attrName>
                                        </p:attrNameLst>
                                      </p:cBhvr>
                                      <p:to>
                                        <p:strVal val="visible"/>
                                      </p:to>
                                    </p:set>
                                    <p:animEffect transition="in" filter="wheel(4)">
                                      <p:cBhvr>
                                        <p:cTn id="17" dur="2000"/>
                                        <p:tgtEl>
                                          <p:spTgt spid="8602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86018"/>
                                        </p:tgtEl>
                                        <p:attrNameLst>
                                          <p:attrName>style.visibility</p:attrName>
                                        </p:attrNameLst>
                                      </p:cBhvr>
                                      <p:to>
                                        <p:strVal val="visible"/>
                                      </p:to>
                                    </p:set>
                                    <p:anim calcmode="lin" valueType="num">
                                      <p:cBhvr additive="base">
                                        <p:cTn id="28" dur="500" fill="hold"/>
                                        <p:tgtEl>
                                          <p:spTgt spid="86018"/>
                                        </p:tgtEl>
                                        <p:attrNameLst>
                                          <p:attrName>ppt_x</p:attrName>
                                        </p:attrNameLst>
                                      </p:cBhvr>
                                      <p:tavLst>
                                        <p:tav tm="0">
                                          <p:val>
                                            <p:strVal val="#ppt_x"/>
                                          </p:val>
                                        </p:tav>
                                        <p:tav tm="100000">
                                          <p:val>
                                            <p:strVal val="#ppt_x"/>
                                          </p:val>
                                        </p:tav>
                                      </p:tavLst>
                                    </p:anim>
                                    <p:anim calcmode="lin" valueType="num">
                                      <p:cBhvr additive="base">
                                        <p:cTn id="29" dur="500" fill="hold"/>
                                        <p:tgtEl>
                                          <p:spTgt spid="860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EA310DA89CC9D4C95ADEB31B3960639" ma:contentTypeVersion="1" ma:contentTypeDescription="Create a new document." ma:contentTypeScope="" ma:versionID="50ef57a4d5791843afc5755fefddbd2f">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65D0974-466A-40E0-ABFB-655FDF2A3958}">
  <ds:schemaRefs>
    <ds:schemaRef ds:uri="http://schemas.microsoft.com/sharepoint/v3/contenttype/forms"/>
  </ds:schemaRefs>
</ds:datastoreItem>
</file>

<file path=customXml/itemProps2.xml><?xml version="1.0" encoding="utf-8"?>
<ds:datastoreItem xmlns:ds="http://schemas.openxmlformats.org/officeDocument/2006/customXml" ds:itemID="{544C4963-5A36-4685-8720-D652C9C550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2A4C6D2-5977-44AE-8B4D-3745800C3303}">
  <ds:schemaRefs>
    <ds:schemaRef ds:uri="http://schemas.openxmlformats.org/package/2006/metadata/core-properties"/>
    <ds:schemaRef ds:uri="http://schemas.microsoft.com/sharepoint/v3"/>
    <ds:schemaRef ds:uri="http://schemas.microsoft.com/office/2006/documentManagement/types"/>
    <ds:schemaRef ds:uri="http://purl.org/dc/elements/1.1/"/>
    <ds:schemaRef ds:uri="http://www.w3.org/XML/1998/namespace"/>
    <ds:schemaRef ds:uri="http://schemas.microsoft.com/office/2006/metadata/properties"/>
    <ds:schemaRef ds:uri="http://purl.org/dc/term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Equity</Template>
  <TotalTime>1831</TotalTime>
  <Words>387</Words>
  <Application>Microsoft Office PowerPoint</Application>
  <PresentationFormat>On-screen Show (4:3)</PresentationFormat>
  <Paragraphs>200</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ENGINEERING MANAGEMENT (GE 404)</vt:lpstr>
      <vt:lpstr>PowerPoint Presentation</vt:lpstr>
      <vt:lpstr>  </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 404 (Engineering Management)</dc:title>
  <dc:creator>Nadeem Siddiqui</dc:creator>
  <cp:lastModifiedBy>Eng.Saleh</cp:lastModifiedBy>
  <cp:revision>120</cp:revision>
  <dcterms:modified xsi:type="dcterms:W3CDTF">2018-10-27T21:02:19Z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0x010100BEA310DA89CC9D4C95ADEB31B3960639</vt:lpwstr>
  </property>
</Properties>
</file>