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21"/>
  </p:notesMasterIdLst>
  <p:handoutMasterIdLst>
    <p:handoutMasterId r:id="rId22"/>
  </p:handoutMasterIdLst>
  <p:sldIdLst>
    <p:sldId id="285" r:id="rId5"/>
    <p:sldId id="364" r:id="rId6"/>
    <p:sldId id="365" r:id="rId7"/>
    <p:sldId id="366" r:id="rId8"/>
    <p:sldId id="367" r:id="rId9"/>
    <p:sldId id="368" r:id="rId10"/>
    <p:sldId id="370" r:id="rId11"/>
    <p:sldId id="369" r:id="rId12"/>
    <p:sldId id="371" r:id="rId13"/>
    <p:sldId id="372" r:id="rId14"/>
    <p:sldId id="373" r:id="rId15"/>
    <p:sldId id="374" r:id="rId16"/>
    <p:sldId id="375" r:id="rId17"/>
    <p:sldId id="377" r:id="rId18"/>
    <p:sldId id="378" r:id="rId19"/>
    <p:sldId id="270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955" y="2667000"/>
            <a:ext cx="8686800" cy="27432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Time-Cost Trade-Off</a:t>
            </a:r>
          </a:p>
          <a:p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 Shortening) </a:t>
            </a:r>
            <a:endParaRPr lang="de-DE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November 4,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5- Update the project AON 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667073"/>
            <a:ext cx="826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</a:rPr>
              <a:t>Cycle </a:t>
            </a:r>
            <a:r>
              <a:rPr lang="en-US" b="1" u="sng" dirty="0" smtClean="0">
                <a:solidFill>
                  <a:srgbClr val="000000"/>
                </a:solidFill>
              </a:rPr>
              <a:t>2: </a:t>
            </a:r>
            <a:r>
              <a:rPr lang="en-US" b="1" dirty="0">
                <a:solidFill>
                  <a:srgbClr val="000000"/>
                </a:solidFill>
              </a:rPr>
              <a:t>Modified AON After Time </a:t>
            </a:r>
            <a:r>
              <a:rPr lang="en-US" b="1" dirty="0" smtClean="0">
                <a:solidFill>
                  <a:srgbClr val="000000"/>
                </a:solidFill>
              </a:rPr>
              <a:t>reduction </a:t>
            </a:r>
            <a:r>
              <a:rPr lang="en-US" b="1" dirty="0">
                <a:solidFill>
                  <a:srgbClr val="000000"/>
                </a:solidFill>
              </a:rPr>
              <a:t>of Activity </a:t>
            </a:r>
            <a:r>
              <a:rPr lang="en-US" b="1" dirty="0" smtClean="0">
                <a:solidFill>
                  <a:srgbClr val="000000"/>
                </a:solidFill>
              </a:rPr>
              <a:t>(I) </a:t>
            </a:r>
            <a:r>
              <a:rPr lang="en-US" b="1" dirty="0">
                <a:solidFill>
                  <a:srgbClr val="000000"/>
                </a:solidFill>
              </a:rPr>
              <a:t>by </a:t>
            </a:r>
            <a:r>
              <a:rPr lang="en-US" b="1" dirty="0" smtClean="0">
                <a:solidFill>
                  <a:srgbClr val="000000"/>
                </a:solidFill>
              </a:rPr>
              <a:t>4 </a:t>
            </a:r>
            <a:r>
              <a:rPr lang="en-US" b="1" dirty="0">
                <a:solidFill>
                  <a:srgbClr val="000000"/>
                </a:solidFill>
              </a:rPr>
              <a:t>days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99" y="1752600"/>
            <a:ext cx="8460001" cy="39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4- Start to Short Critical Activities beginning with activity having lowest cost activity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270" y="207557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a) Find compression time to reduce activity (H,D) time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40284" y="3227447"/>
            <a:ext cx="7956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b) Calculate solution and organize data in the table of iteration table of cycle reduction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39031"/>
              </p:ext>
            </p:extLst>
          </p:nvPr>
        </p:nvGraphicFramePr>
        <p:xfrm>
          <a:off x="107505" y="4058444"/>
          <a:ext cx="8928990" cy="2190750"/>
        </p:xfrm>
        <a:graphic>
          <a:graphicData uri="http://schemas.openxmlformats.org/drawingml/2006/table">
            <a:tbl>
              <a:tblPr firstRow="1" firstCol="1" bandRow="1"/>
              <a:tblGrid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</a:tblGrid>
              <a:tr h="265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to Shorten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Be 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Shortened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Cycle, SR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Direct Cost,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(Due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FF of E)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12730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H,D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(2,2)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(Due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FF of G)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(40,60)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12930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98618" y="1244582"/>
            <a:ext cx="8058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Cycle3: reduce critical Activity (H,D)  times which has low cost and satisfy the Critical Paths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5596" y="2519561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Activity (H,D) can be reduce by 2 days. Also Activity  (G) can be reduced by 2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and </a:t>
            </a:r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has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FF=2</a:t>
            </a:r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, Then NIL =2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4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346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5- Update the project AON 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913" y="667073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</a:rPr>
              <a:t>Cycle </a:t>
            </a:r>
            <a:r>
              <a:rPr lang="en-US" b="1" u="sng" dirty="0" smtClean="0">
                <a:solidFill>
                  <a:srgbClr val="000000"/>
                </a:solidFill>
              </a:rPr>
              <a:t>3: </a:t>
            </a:r>
            <a:r>
              <a:rPr lang="en-US" b="1" dirty="0">
                <a:solidFill>
                  <a:srgbClr val="000000"/>
                </a:solidFill>
              </a:rPr>
              <a:t>Modified AON After Time </a:t>
            </a:r>
            <a:r>
              <a:rPr lang="en-US" b="1" dirty="0" smtClean="0">
                <a:solidFill>
                  <a:srgbClr val="000000"/>
                </a:solidFill>
              </a:rPr>
              <a:t>reduction </a:t>
            </a:r>
            <a:r>
              <a:rPr lang="en-US" b="1" dirty="0">
                <a:solidFill>
                  <a:srgbClr val="000000"/>
                </a:solidFill>
              </a:rPr>
              <a:t>of Activity (</a:t>
            </a:r>
            <a:r>
              <a:rPr lang="en-US" b="1" dirty="0" smtClean="0">
                <a:solidFill>
                  <a:srgbClr val="000000"/>
                </a:solidFill>
              </a:rPr>
              <a:t>H,D) </a:t>
            </a:r>
            <a:r>
              <a:rPr lang="en-US" b="1" dirty="0">
                <a:solidFill>
                  <a:srgbClr val="000000"/>
                </a:solidFill>
              </a:rPr>
              <a:t>by 2 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5628243"/>
            <a:ext cx="8295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reduction other critical Path is developed: </a:t>
            </a:r>
            <a:r>
              <a:rPr lang="en-US" sz="2400" b="1" i="1" dirty="0" smtClean="0">
                <a:solidFill>
                  <a:srgbClr val="FF0000"/>
                </a:solidFill>
              </a:rPr>
              <a:t>B, F, G, I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4" y="1497785"/>
            <a:ext cx="8310266" cy="39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4- Start to Short Critical Activities beginning with activity having lowest cost activity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270" y="207557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a) Find compression time to reduce activity 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time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05015" y="3124200"/>
            <a:ext cx="7956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b) Calculate solution and organize data in the table of iteration table of cycle reduction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98618" y="1241792"/>
            <a:ext cx="8058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Cycle4,5: reduce critical Activity (B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D,F )times which has low cost and satisfy the Critical Paths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5596" y="2484519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Activity (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) can be reduce by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 </a:t>
            </a:r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days., Then NIL =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Activity (D,F) can be reduce by 2 days., Then NIL=2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44269"/>
              </p:ext>
            </p:extLst>
          </p:nvPr>
        </p:nvGraphicFramePr>
        <p:xfrm>
          <a:off x="188370" y="3919170"/>
          <a:ext cx="8928990" cy="2444115"/>
        </p:xfrm>
        <a:graphic>
          <a:graphicData uri="http://schemas.openxmlformats.org/drawingml/2006/table">
            <a:tbl>
              <a:tblPr firstRow="1" firstCol="1" bandRow="1"/>
              <a:tblGrid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</a:tblGrid>
              <a:tr h="265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to Shorten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Be 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Cycle, SR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Direct Cost,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(Due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FF of E)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12730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H,D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(2,2)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(Due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FF of G)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(40,60)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12930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13370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(60,90)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3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5- Update the project AON 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6707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</a:rPr>
              <a:t>Cycle </a:t>
            </a:r>
            <a:r>
              <a:rPr lang="en-US" b="1" u="sng" dirty="0" smtClean="0">
                <a:solidFill>
                  <a:srgbClr val="000000"/>
                </a:solidFill>
              </a:rPr>
              <a:t>4,5: </a:t>
            </a:r>
            <a:r>
              <a:rPr lang="en-US" b="1" dirty="0">
                <a:solidFill>
                  <a:srgbClr val="000000"/>
                </a:solidFill>
              </a:rPr>
              <a:t>Modified AON After Time </a:t>
            </a:r>
            <a:r>
              <a:rPr lang="en-US" b="1" dirty="0" smtClean="0">
                <a:solidFill>
                  <a:srgbClr val="000000"/>
                </a:solidFill>
              </a:rPr>
              <a:t>reduction </a:t>
            </a:r>
            <a:r>
              <a:rPr lang="en-US" b="1" dirty="0">
                <a:solidFill>
                  <a:srgbClr val="000000"/>
                </a:solidFill>
              </a:rPr>
              <a:t>of Activity </a:t>
            </a:r>
            <a:r>
              <a:rPr lang="en-US" b="1" dirty="0" smtClean="0">
                <a:solidFill>
                  <a:srgbClr val="000000"/>
                </a:solidFill>
              </a:rPr>
              <a:t>(B) </a:t>
            </a:r>
            <a:r>
              <a:rPr lang="en-US" b="1" dirty="0">
                <a:solidFill>
                  <a:srgbClr val="000000"/>
                </a:solidFill>
              </a:rPr>
              <a:t>by </a:t>
            </a:r>
            <a:r>
              <a:rPr lang="en-US" b="1" dirty="0" smtClean="0">
                <a:solidFill>
                  <a:srgbClr val="000000"/>
                </a:solidFill>
              </a:rPr>
              <a:t>4 days, and (D,F) 2 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540" y="519153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reduction other critical Path is developed: </a:t>
            </a:r>
            <a:r>
              <a:rPr lang="en-US" sz="2400" b="1" i="1" dirty="0" smtClean="0">
                <a:solidFill>
                  <a:srgbClr val="FF0000"/>
                </a:solidFill>
              </a:rPr>
              <a:t>A, C, E, I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47" y="1313404"/>
            <a:ext cx="8460001" cy="39100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12" y="5422367"/>
            <a:ext cx="903649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Activity on network are critical and no further reduction is possible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205740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27984" y="2009030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32784" y="1848016"/>
            <a:ext cx="3048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81300" y="1979711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66084" y="1931341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70884" y="1777452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81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 animBg="1"/>
      <p:bldP spid="13" grpId="0" animBg="1"/>
      <p:bldP spid="14" grpId="0" animBg="1"/>
      <p:bldP spid="15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399"/>
            <a:ext cx="8839200" cy="61721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76800" y="1828800"/>
            <a:ext cx="381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8800" y="1808897"/>
            <a:ext cx="914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56074" y="17584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28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17261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13370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6781800" y="1808897"/>
            <a:ext cx="914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48600" y="1818742"/>
            <a:ext cx="914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05600" y="17261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2520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17385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15890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34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23963" y="241300"/>
            <a:ext cx="6696075" cy="58420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i="1" u="sng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 Steps for crash calculation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323850" y="1322388"/>
            <a:ext cx="511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C00000"/>
              </a:buClr>
              <a:buFont typeface="Calibri" panose="020F0502020204030204" pitchFamily="34" charset="0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the crash cost per time period, considering crash costs are linear over time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352424" y="1956594"/>
            <a:ext cx="74898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C00000"/>
              </a:buClr>
              <a:buFont typeface="Calibri" panose="020F0502020204030204" pitchFamily="34" charset="0"/>
              <a:buAutoNum type="arabicPeriod" startAt="2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current activity times, find the critical path and identify the critical activities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61950" y="2656681"/>
            <a:ext cx="8208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7675" indent="-447675"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the activity on the critical path of which (a) it 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still be crashed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(b) it </a:t>
            </a:r>
            <a:r>
              <a:rPr lang="en-US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the smallest crash cost per period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256" y="3364706"/>
            <a:ext cx="6588125" cy="1127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 algn="just" defTabSz="836613" eaLnBrk="1" hangingPunct="1">
              <a:spcBef>
                <a:spcPct val="20000"/>
              </a:spcBef>
              <a:buClr>
                <a:srgbClr val="BF0922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there is more than one critical path, </a:t>
            </a:r>
            <a:r>
              <a:rPr lang="en-US" sz="16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 select one activity from each critical path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such that (a) each selected activity can still be crashed, and (b) the total crash cost of all selected activities is the smallest. </a:t>
            </a:r>
          </a:p>
          <a:p>
            <a:pPr marL="285750" indent="-285750" algn="just" defTabSz="836613" eaLnBrk="1" hangingPunct="1">
              <a:spcBef>
                <a:spcPct val="20000"/>
              </a:spcBef>
              <a:buClr>
                <a:srgbClr val="BF0922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 that the same activity may be common to more than one critical path</a:t>
            </a:r>
            <a:endParaRPr lang="en-US" sz="1600" dirty="0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90525" y="5732463"/>
            <a:ext cx="81422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Clr>
                <a:srgbClr val="C00000"/>
              </a:buClr>
              <a:buNone/>
            </a:pP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activity times. If the desired due date has been reached, stop. If not, return to Step 2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914400"/>
            <a:ext cx="32099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/>
          <a:srcRect l="7143" r="25887" b="-9631"/>
          <a:stretch>
            <a:fillRect/>
          </a:stretch>
        </p:blipFill>
        <p:spPr bwMode="auto">
          <a:xfrm>
            <a:off x="2028030" y="4831556"/>
            <a:ext cx="5362575" cy="857250"/>
          </a:xfrm>
          <a:prstGeom prst="rect">
            <a:avLst/>
          </a:prstGeom>
          <a:solidFill>
            <a:srgbClr val="E5F3F7"/>
          </a:solidFill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523875" y="4491831"/>
            <a:ext cx="8351838" cy="3683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compression limit (Nil) </a:t>
            </a:r>
          </a:p>
        </p:txBody>
      </p:sp>
    </p:spTree>
    <p:extLst>
      <p:ext uri="{BB962C8B-B14F-4D97-AF65-F5344CB8AC3E}">
        <p14:creationId xmlns:p14="http://schemas.microsoft.com/office/powerpoint/2010/main" val="28295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115888"/>
            <a:ext cx="3960812" cy="2160587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Example1:</a:t>
            </a:r>
          </a:p>
          <a:p>
            <a:pPr marL="0" indent="0" algn="just">
              <a:buNone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below network shows the activities of a small engineering project. Data of the project is given in the below table. The indirect cost is estimated to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SR 90/day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Determine the optimum contract duration.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481871"/>
              </p:ext>
            </p:extLst>
          </p:nvPr>
        </p:nvGraphicFramePr>
        <p:xfrm>
          <a:off x="4876800" y="115888"/>
          <a:ext cx="4175125" cy="3086105"/>
        </p:xfrm>
        <a:graphic>
          <a:graphicData uri="http://schemas.openxmlformats.org/drawingml/2006/table">
            <a:tbl>
              <a:tblPr/>
              <a:tblGrid>
                <a:gridCol w="835025"/>
                <a:gridCol w="835025"/>
                <a:gridCol w="835025"/>
                <a:gridCol w="835025"/>
                <a:gridCol w="835025"/>
              </a:tblGrid>
              <a:tr h="280555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Activity 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Code</a:t>
                      </a:r>
                      <a:endParaRPr lang="en-US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Time (day)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Cost (SR)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5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Normal</a:t>
                      </a:r>
                      <a:endParaRPr lang="en-US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Crash</a:t>
                      </a:r>
                      <a:endParaRPr lang="en-US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Normal</a:t>
                      </a:r>
                      <a:endParaRPr lang="en-US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Crash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1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284538"/>
            <a:ext cx="68230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6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0824" y="132557"/>
            <a:ext cx="6841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AON, calculate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times, find critical path</a:t>
            </a:r>
          </a:p>
        </p:txBody>
      </p:sp>
      <p:pic>
        <p:nvPicPr>
          <p:cNvPr id="8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67" y="1082722"/>
            <a:ext cx="7730505" cy="363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69887" y="5085184"/>
            <a:ext cx="4994275" cy="615553"/>
          </a:xfrm>
          <a:prstGeom prst="rect">
            <a:avLst/>
          </a:prstGeom>
          <a:solidFill>
            <a:srgbClr val="F8F9BD"/>
          </a:solidFill>
          <a:ln w="9525" cap="flat" cmpd="sng">
            <a:solidFill>
              <a:srgbClr val="F79646"/>
            </a:solidFill>
            <a:prstDash val="solid"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kern="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Project completion time = 40 working days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20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Critical Path: 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B, F, H, I.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45946"/>
              </p:ext>
            </p:extLst>
          </p:nvPr>
        </p:nvGraphicFramePr>
        <p:xfrm>
          <a:off x="6400800" y="3818359"/>
          <a:ext cx="2552824" cy="2533650"/>
        </p:xfrm>
        <a:graphic>
          <a:graphicData uri="http://schemas.openxmlformats.org/drawingml/2006/table">
            <a:tbl>
              <a:tblPr/>
              <a:tblGrid>
                <a:gridCol w="319103"/>
                <a:gridCol w="319103"/>
                <a:gridCol w="319103"/>
                <a:gridCol w="319103"/>
                <a:gridCol w="319103"/>
                <a:gridCol w="319103"/>
                <a:gridCol w="319103"/>
                <a:gridCol w="31910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07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34081"/>
              </p:ext>
            </p:extLst>
          </p:nvPr>
        </p:nvGraphicFramePr>
        <p:xfrm>
          <a:off x="337592" y="2808879"/>
          <a:ext cx="8208962" cy="3446461"/>
        </p:xfrm>
        <a:graphic>
          <a:graphicData uri="http://schemas.openxmlformats.org/drawingml/2006/table">
            <a:tbl>
              <a:tblPr/>
              <a:tblGrid>
                <a:gridCol w="846099"/>
                <a:gridCol w="846099"/>
                <a:gridCol w="846099"/>
                <a:gridCol w="846099"/>
                <a:gridCol w="846099"/>
                <a:gridCol w="1242146"/>
                <a:gridCol w="1224144"/>
                <a:gridCol w="1512177"/>
              </a:tblGrid>
              <a:tr h="2838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Code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(day)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(SR)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can be crashed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Slope,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SR/day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Crash Cost, SR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3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Crash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Crash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1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15300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3473" y="205899"/>
            <a:ext cx="3743325" cy="523875"/>
          </a:xfrm>
          <a:prstGeom prst="rect">
            <a:avLst/>
          </a:prstGeom>
          <a:noFill/>
          <a:ln>
            <a:solidFill>
              <a:srgbClr val="E3DED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z="2800" b="1" i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slope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902178"/>
              </p:ext>
            </p:extLst>
          </p:nvPr>
        </p:nvGraphicFramePr>
        <p:xfrm>
          <a:off x="1447800" y="1600200"/>
          <a:ext cx="60579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3022560" imgH="393480" progId="Equation.3">
                  <p:embed/>
                </p:oleObj>
              </mc:Choice>
              <mc:Fallback>
                <p:oleObj name="Equation" r:id="rId3" imgW="3022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6057900" cy="788987"/>
                      </a:xfrm>
                      <a:prstGeom prst="rect">
                        <a:avLst/>
                      </a:prstGeom>
                      <a:solidFill>
                        <a:srgbClr val="E9EFF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917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9261" y="11374"/>
            <a:ext cx="49685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prepare data for crash analysis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the crash limit on node diagram and table of iteration</a:t>
            </a:r>
            <a:endParaRPr lang="en-US" sz="2400" b="1" i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43238"/>
            <a:ext cx="1603485" cy="12071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23" y="1295400"/>
            <a:ext cx="8106433" cy="351256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19258"/>
              </p:ext>
            </p:extLst>
          </p:nvPr>
        </p:nvGraphicFramePr>
        <p:xfrm>
          <a:off x="132686" y="4807960"/>
          <a:ext cx="8928990" cy="1550670"/>
        </p:xfrm>
        <a:graphic>
          <a:graphicData uri="http://schemas.openxmlformats.org/drawingml/2006/table">
            <a:tbl>
              <a:tblPr firstRow="1" firstCol="1" bandRow="1"/>
              <a:tblGrid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</a:tblGrid>
              <a:tr h="406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to Shorten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Be 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Cycle, SR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Direct Cost,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42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4- Start to Short Critical Activities beginning with activity having lowest cost activity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270" y="207557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a) Find compression time to reduce activity (H) time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35596" y="2684574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Activity (H) can reduced 4 days, but non critical activity (E) on other paths has only FF=2 Then Nil is 2 day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284" y="3429000"/>
            <a:ext cx="7956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b) Calculate solution and organize data in the table of iteration table of cycle reduction</a:t>
            </a:r>
            <a:endParaRPr 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92633"/>
              </p:ext>
            </p:extLst>
          </p:nvPr>
        </p:nvGraphicFramePr>
        <p:xfrm>
          <a:off x="179512" y="4509120"/>
          <a:ext cx="8928990" cy="1764030"/>
        </p:xfrm>
        <a:graphic>
          <a:graphicData uri="http://schemas.openxmlformats.org/drawingml/2006/table">
            <a:tbl>
              <a:tblPr firstRow="1" firstCol="1" bandRow="1"/>
              <a:tblGrid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</a:tblGrid>
              <a:tr h="265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to Shorten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Be 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Cycle, SR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Direct Cost,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(Due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FF of E)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12510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38436" y="1341872"/>
            <a:ext cx="7761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Cycle1: reduce critical Activity (H)  time which has low cost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1" y="1795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5- Update the project AON 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697" y="641205"/>
            <a:ext cx="8449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</a:rPr>
              <a:t>Cycle 1: </a:t>
            </a:r>
            <a:r>
              <a:rPr lang="en-US" b="1" dirty="0">
                <a:solidFill>
                  <a:srgbClr val="000000"/>
                </a:solidFill>
              </a:rPr>
              <a:t>Modified AON After Time </a:t>
            </a:r>
            <a:r>
              <a:rPr lang="en-US" b="1" dirty="0" smtClean="0">
                <a:solidFill>
                  <a:srgbClr val="000000"/>
                </a:solidFill>
              </a:rPr>
              <a:t>reduction </a:t>
            </a:r>
            <a:r>
              <a:rPr lang="en-US" b="1" dirty="0">
                <a:solidFill>
                  <a:srgbClr val="000000"/>
                </a:solidFill>
              </a:rPr>
              <a:t>of Activity (H) by 2 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551" y="5636343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reduction other critical Path is developed: </a:t>
            </a:r>
            <a:r>
              <a:rPr lang="en-US" sz="2400" b="1" i="1" dirty="0" smtClean="0">
                <a:solidFill>
                  <a:srgbClr val="FF0000"/>
                </a:solidFill>
              </a:rPr>
              <a:t>B, D, E, I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62" y="1447800"/>
            <a:ext cx="8460001" cy="39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i="1" u="none" strike="noStrike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4- Start to Short Critical Activities beginning with activity having lowest cost activity</a:t>
            </a:r>
            <a:endParaRPr lang="en-US" sz="2400" b="1" i="1" u="none" strike="noStrike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270" y="207557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a) Find compression time to reduce activity (I) time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35596" y="2684574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Activity (I) can reduced 4 days, without any constraint for FF, Then NIL =4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284" y="3429000"/>
            <a:ext cx="7956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b) Calculate solution and organize data in the table of iteration table of cycle reduction</a:t>
            </a:r>
            <a:endParaRPr 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74485"/>
              </p:ext>
            </p:extLst>
          </p:nvPr>
        </p:nvGraphicFramePr>
        <p:xfrm>
          <a:off x="179512" y="4509120"/>
          <a:ext cx="8928990" cy="1885950"/>
        </p:xfrm>
        <a:graphic>
          <a:graphicData uri="http://schemas.openxmlformats.org/drawingml/2006/table">
            <a:tbl>
              <a:tblPr firstRow="1" firstCol="1" bandRow="1"/>
              <a:tblGrid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  <a:gridCol w="992110"/>
              </a:tblGrid>
              <a:tr h="265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Cycle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to Shorten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Be Shortened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Shortened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/ Cycle, SR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Direct Cost,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(Due</a:t>
                      </a:r>
                      <a:r>
                        <a:rPr lang="en-US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FF of E)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79235" y="1447800"/>
            <a:ext cx="8058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Cycle2: reduce critical Activity (I)  time which has low cost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0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1904</TotalTime>
  <Words>1438</Words>
  <Application>Microsoft Office PowerPoint</Application>
  <PresentationFormat>On-screen Show (4:3)</PresentationFormat>
  <Paragraphs>587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Civic</vt:lpstr>
      <vt:lpstr>Equation</vt:lpstr>
      <vt:lpstr>ENGINEERING MANAGEMENT (GE 404)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127</cp:revision>
  <dcterms:modified xsi:type="dcterms:W3CDTF">2018-11-04T06:00:21Z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