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4"/>
  </p:sldMasterIdLst>
  <p:notesMasterIdLst>
    <p:notesMasterId r:id="rId43"/>
  </p:notesMasterIdLst>
  <p:handoutMasterIdLst>
    <p:handoutMasterId r:id="rId44"/>
  </p:handoutMasterIdLst>
  <p:sldIdLst>
    <p:sldId id="285" r:id="rId5"/>
    <p:sldId id="286" r:id="rId6"/>
    <p:sldId id="287" r:id="rId7"/>
    <p:sldId id="670" r:id="rId8"/>
    <p:sldId id="737" r:id="rId9"/>
    <p:sldId id="672" r:id="rId10"/>
    <p:sldId id="739" r:id="rId11"/>
    <p:sldId id="704" r:id="rId12"/>
    <p:sldId id="734" r:id="rId13"/>
    <p:sldId id="735" r:id="rId14"/>
    <p:sldId id="736" r:id="rId15"/>
    <p:sldId id="706" r:id="rId16"/>
    <p:sldId id="707" r:id="rId17"/>
    <p:sldId id="708" r:id="rId18"/>
    <p:sldId id="709" r:id="rId19"/>
    <p:sldId id="710" r:id="rId20"/>
    <p:sldId id="711" r:id="rId21"/>
    <p:sldId id="738" r:id="rId22"/>
    <p:sldId id="717" r:id="rId23"/>
    <p:sldId id="718" r:id="rId24"/>
    <p:sldId id="719" r:id="rId25"/>
    <p:sldId id="740" r:id="rId26"/>
    <p:sldId id="746" r:id="rId27"/>
    <p:sldId id="722" r:id="rId28"/>
    <p:sldId id="723" r:id="rId29"/>
    <p:sldId id="724" r:id="rId30"/>
    <p:sldId id="726" r:id="rId31"/>
    <p:sldId id="730" r:id="rId32"/>
    <p:sldId id="729" r:id="rId33"/>
    <p:sldId id="747" r:id="rId34"/>
    <p:sldId id="741" r:id="rId35"/>
    <p:sldId id="744" r:id="rId36"/>
    <p:sldId id="745" r:id="rId37"/>
    <p:sldId id="743" r:id="rId38"/>
    <p:sldId id="732" r:id="rId39"/>
    <p:sldId id="733" r:id="rId40"/>
    <p:sldId id="290" r:id="rId41"/>
    <p:sldId id="270" r:id="rId42"/>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a:srgbClr val="0033CC"/>
    <a:srgbClr val="2F0765"/>
    <a:srgbClr val="3A34BC"/>
    <a:srgbClr val="3BC828"/>
    <a:srgbClr val="FF33CC"/>
    <a:srgbClr val="ADA7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9467" y="0"/>
            <a:ext cx="3013763" cy="465455"/>
          </a:xfrm>
          <a:prstGeom prst="rect">
            <a:avLst/>
          </a:prstGeom>
        </p:spPr>
        <p:txBody>
          <a:bodyPr vert="horz" lIns="91440" tIns="45720" rIns="91440" bIns="45720" rtlCol="0"/>
          <a:lstStyle>
            <a:lvl1pPr algn="r">
              <a:defRPr sz="1200"/>
            </a:lvl1pPr>
          </a:lstStyle>
          <a:p>
            <a:fld id="{F3F847A1-6B27-4B8D-993F-6B5055EC7165}" type="datetimeFigureOut">
              <a:rPr lang="en-US" smtClean="0"/>
              <a:pPr/>
              <a:t>12/11/2016</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1440" tIns="45720" rIns="91440" bIns="45720" rtlCol="0" anchor="b"/>
          <a:lstStyle>
            <a:lvl1pPr algn="l">
              <a:defRPr sz="1200"/>
            </a:lvl1pPr>
          </a:lstStyle>
          <a:p>
            <a:r>
              <a:rPr lang="sv-SE" smtClean="0"/>
              <a:t>GE201: Dr. N. A. Siddiqui</a:t>
            </a:r>
            <a:endParaRPr lang="en-US"/>
          </a:p>
        </p:txBody>
      </p:sp>
      <p:sp>
        <p:nvSpPr>
          <p:cNvPr id="5" name="Slide Number Placeholder 4"/>
          <p:cNvSpPr>
            <a:spLocks noGrp="1"/>
          </p:cNvSpPr>
          <p:nvPr>
            <p:ph type="sldNum" sz="quarter" idx="3"/>
          </p:nvPr>
        </p:nvSpPr>
        <p:spPr>
          <a:xfrm>
            <a:off x="3939467" y="8842029"/>
            <a:ext cx="3013763" cy="465455"/>
          </a:xfrm>
          <a:prstGeom prst="rect">
            <a:avLst/>
          </a:prstGeom>
        </p:spPr>
        <p:txBody>
          <a:bodyPr vert="horz" lIns="91440" tIns="45720" rIns="91440" bIns="45720" rtlCol="0" anchor="b"/>
          <a:lstStyle>
            <a:lvl1pPr algn="r">
              <a:defRPr sz="1200"/>
            </a:lvl1pPr>
          </a:lstStyle>
          <a:p>
            <a:fld id="{C4B40EAB-F4D0-4E0E-AF76-B27D419DF614}" type="slidenum">
              <a:rPr lang="en-US" smtClean="0"/>
              <a:pPr/>
              <a:t>‹#›</a:t>
            </a:fld>
            <a:endParaRPr lang="en-US"/>
          </a:p>
        </p:txBody>
      </p:sp>
    </p:spTree>
    <p:extLst>
      <p:ext uri="{BB962C8B-B14F-4D97-AF65-F5344CB8AC3E}">
        <p14:creationId xmlns:p14="http://schemas.microsoft.com/office/powerpoint/2010/main" val="42010709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521" cy="46597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8694" y="0"/>
            <a:ext cx="3014521" cy="465977"/>
          </a:xfrm>
          <a:prstGeom prst="rect">
            <a:avLst/>
          </a:prstGeom>
        </p:spPr>
        <p:txBody>
          <a:bodyPr vert="horz" lIns="91440" tIns="45720" rIns="91440" bIns="45720" rtlCol="0"/>
          <a:lstStyle>
            <a:lvl1pPr algn="r">
              <a:defRPr sz="1200"/>
            </a:lvl1pPr>
          </a:lstStyle>
          <a:p>
            <a:fld id="{C68F2EC1-FC6C-4FE0-ADF0-A740E2CC27AE}" type="datetimeFigureOut">
              <a:rPr lang="en-US" smtClean="0"/>
              <a:pPr/>
              <a:t>12/11/2016</a:t>
            </a:fld>
            <a:endParaRPr lang="en-US"/>
          </a:p>
        </p:txBody>
      </p:sp>
      <p:sp>
        <p:nvSpPr>
          <p:cNvPr id="4" name="Slide Image Placeholder 3"/>
          <p:cNvSpPr>
            <a:spLocks noGrp="1" noRot="1" noChangeAspect="1"/>
          </p:cNvSpPr>
          <p:nvPr>
            <p:ph type="sldImg" idx="2"/>
          </p:nvPr>
        </p:nvSpPr>
        <p:spPr>
          <a:xfrm>
            <a:off x="1149350" y="698500"/>
            <a:ext cx="4656138"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161" y="4421564"/>
            <a:ext cx="5564520" cy="41893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637"/>
            <a:ext cx="3014521" cy="465976"/>
          </a:xfrm>
          <a:prstGeom prst="rect">
            <a:avLst/>
          </a:prstGeom>
        </p:spPr>
        <p:txBody>
          <a:bodyPr vert="horz" lIns="91440" tIns="45720" rIns="91440" bIns="45720" rtlCol="0" anchor="b"/>
          <a:lstStyle>
            <a:lvl1pPr algn="l">
              <a:defRPr sz="1200"/>
            </a:lvl1pPr>
          </a:lstStyle>
          <a:p>
            <a:r>
              <a:rPr lang="sv-SE" smtClean="0"/>
              <a:t>GE201: Dr. N. A. Siddiqui</a:t>
            </a:r>
            <a:endParaRPr lang="en-US"/>
          </a:p>
        </p:txBody>
      </p:sp>
      <p:sp>
        <p:nvSpPr>
          <p:cNvPr id="7" name="Slide Number Placeholder 6"/>
          <p:cNvSpPr>
            <a:spLocks noGrp="1"/>
          </p:cNvSpPr>
          <p:nvPr>
            <p:ph type="sldNum" sz="quarter" idx="5"/>
          </p:nvPr>
        </p:nvSpPr>
        <p:spPr>
          <a:xfrm>
            <a:off x="3938694" y="8841637"/>
            <a:ext cx="3014521" cy="465976"/>
          </a:xfrm>
          <a:prstGeom prst="rect">
            <a:avLst/>
          </a:prstGeom>
        </p:spPr>
        <p:txBody>
          <a:bodyPr vert="horz" lIns="91440" tIns="45720" rIns="91440" bIns="45720" rtlCol="0" anchor="b"/>
          <a:lstStyle>
            <a:lvl1pPr algn="r">
              <a:defRPr sz="1200"/>
            </a:lvl1pPr>
          </a:lstStyle>
          <a:p>
            <a:fld id="{C8FD18B2-C269-4667-8FFD-0DBE81D396FD}" type="slidenum">
              <a:rPr lang="en-US" smtClean="0"/>
              <a:pPr/>
              <a:t>‹#›</a:t>
            </a:fld>
            <a:endParaRPr lang="en-US"/>
          </a:p>
        </p:txBody>
      </p:sp>
    </p:spTree>
    <p:extLst>
      <p:ext uri="{BB962C8B-B14F-4D97-AF65-F5344CB8AC3E}">
        <p14:creationId xmlns:p14="http://schemas.microsoft.com/office/powerpoint/2010/main" val="39747797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title slide.</a:t>
            </a:r>
            <a:endParaRPr lang="en-US" dirty="0"/>
          </a:p>
        </p:txBody>
      </p:sp>
      <p:sp>
        <p:nvSpPr>
          <p:cNvPr id="4" name="Slide Number Placeholder 3"/>
          <p:cNvSpPr>
            <a:spLocks noGrp="1"/>
          </p:cNvSpPr>
          <p:nvPr>
            <p:ph type="sldNum" sz="quarter" idx="10"/>
          </p:nvPr>
        </p:nvSpPr>
        <p:spPr/>
        <p:txBody>
          <a:bodyPr/>
          <a:lstStyle/>
          <a:p>
            <a:fld id="{CC5341E8-EBA3-41B3-A002-218A6D0FA36B}" type="slidenum">
              <a:rPr lang="en-US" smtClean="0"/>
              <a:pPr/>
              <a:t>1</a:t>
            </a:fld>
            <a:endParaRPr lang="en-US"/>
          </a:p>
        </p:txBody>
      </p:sp>
    </p:spTree>
    <p:extLst>
      <p:ext uri="{BB962C8B-B14F-4D97-AF65-F5344CB8AC3E}">
        <p14:creationId xmlns:p14="http://schemas.microsoft.com/office/powerpoint/2010/main" val="391892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2639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Times New Roman" panose="02020603050405020304" pitchFamily="18" charset="0"/>
                <a:cs typeface="Times New Roman" panose="02020603050405020304" pitchFamily="18" charset="0"/>
              </a:rPr>
              <a:t>bid (for something)</a:t>
            </a:r>
            <a:r>
              <a:rPr lang="en-GB" sz="2000" dirty="0" smtClean="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bid (on something)</a:t>
            </a:r>
            <a:r>
              <a:rPr lang="en-GB" sz="2000" dirty="0" smtClean="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bid (to do something)</a:t>
            </a:r>
            <a:r>
              <a:rPr lang="en-GB" sz="2000" dirty="0" smtClean="0">
                <a:latin typeface="Times New Roman" panose="02020603050405020304" pitchFamily="18"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384328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incur something</a:t>
            </a:r>
            <a:r>
              <a:rPr lang="en-GB" sz="1200" b="0" i="0" kern="1200" dirty="0" smtClean="0">
                <a:solidFill>
                  <a:schemeClr val="tx1"/>
                </a:solidFill>
                <a:effectLst/>
                <a:latin typeface="+mn-lt"/>
                <a:ea typeface="+mn-ea"/>
                <a:cs typeface="+mn-cs"/>
              </a:rPr>
              <a:t> if you </a:t>
            </a:r>
            <a:r>
              <a:rPr lang="en-GB" sz="1200" b="1" i="0" kern="1200" dirty="0" smtClean="0">
                <a:solidFill>
                  <a:schemeClr val="tx1"/>
                </a:solidFill>
                <a:effectLst/>
                <a:latin typeface="+mn-lt"/>
                <a:ea typeface="+mn-ea"/>
                <a:cs typeface="+mn-cs"/>
              </a:rPr>
              <a:t>incur</a:t>
            </a:r>
            <a:r>
              <a:rPr lang="en-GB" sz="1200" b="0" i="0" kern="1200" dirty="0" smtClean="0">
                <a:solidFill>
                  <a:schemeClr val="tx1"/>
                </a:solidFill>
                <a:effectLst/>
                <a:latin typeface="+mn-lt"/>
                <a:ea typeface="+mn-ea"/>
                <a:cs typeface="+mn-cs"/>
              </a:rPr>
              <a:t> costs, you have to pay them</a:t>
            </a:r>
          </a:p>
          <a:p>
            <a:r>
              <a:rPr lang="en-GB" sz="1200" b="0" i="1" kern="1200" dirty="0" smtClean="0">
                <a:solidFill>
                  <a:schemeClr val="tx1"/>
                </a:solidFill>
                <a:effectLst/>
                <a:latin typeface="+mn-lt"/>
                <a:ea typeface="+mn-ea"/>
                <a:cs typeface="+mn-cs"/>
              </a:rPr>
              <a:t>You risk incurring bank charges if you exceed your overdraft limit.</a:t>
            </a:r>
            <a:endParaRPr lang="en-GB" dirty="0"/>
          </a:p>
        </p:txBody>
      </p:sp>
    </p:spTree>
    <p:extLst>
      <p:ext uri="{BB962C8B-B14F-4D97-AF65-F5344CB8AC3E}">
        <p14:creationId xmlns:p14="http://schemas.microsoft.com/office/powerpoint/2010/main" val="2107227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593E8E7-6217-4EE7-A0EF-AD822B8B8BFA}" type="datetime4">
              <a:rPr lang="en-US" smtClean="0"/>
              <a:t>December 11, 2016</a:t>
            </a:fld>
            <a:endParaRPr lang="en-US"/>
          </a:p>
        </p:txBody>
      </p:sp>
      <p:sp>
        <p:nvSpPr>
          <p:cNvPr id="17" name="Footer Placeholder 16"/>
          <p:cNvSpPr>
            <a:spLocks noGrp="1"/>
          </p:cNvSpPr>
          <p:nvPr>
            <p:ph type="ftr" sz="quarter" idx="11"/>
          </p:nvPr>
        </p:nvSpPr>
        <p:spPr/>
        <p:txBody>
          <a:bodyPr/>
          <a:lstStyle/>
          <a:p>
            <a:r>
              <a:rPr lang="sv-SE" smtClean="0"/>
              <a:t>GE 404 (Engineering Management)</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964050B-6237-4A51-8D91-3999973097D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A3713F-5E78-4DC3-BB4F-9474E4E1A8A9}" type="datetime4">
              <a:rPr lang="en-US" smtClean="0"/>
              <a:t>December 11, 2016</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964050B-6237-4A51-8D91-3999973097D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E207FC-19B1-4DA3-ADF8-8AA20B0C1E40}" type="datetime4">
              <a:rPr lang="en-US" smtClean="0"/>
              <a:t>December 11, 2016</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59DCD2B-E2F0-4F69-A2E4-4CF1128C32EA}" type="datetime4">
              <a:rPr lang="en-US" smtClean="0"/>
              <a:t>December 11, 2016</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964050B-6237-4A51-8D91-3999973097D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4" name="Date Placeholder 3"/>
          <p:cNvSpPr>
            <a:spLocks noGrp="1"/>
          </p:cNvSpPr>
          <p:nvPr>
            <p:ph type="dt" sz="half" idx="10"/>
          </p:nvPr>
        </p:nvSpPr>
        <p:spPr/>
        <p:txBody>
          <a:bodyPr/>
          <a:lstStyle/>
          <a:p>
            <a:fld id="{442A4C29-66A5-4FA7-8FF0-2892DD250A82}" type="datetime4">
              <a:rPr lang="en-US" smtClean="0"/>
              <a:t>December 11, 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964050B-6237-4A51-8D91-3999973097D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E4E8079-3B8F-4EC5-B4CA-071C7A35C476}" type="datetime4">
              <a:rPr lang="en-US" smtClean="0"/>
              <a:t>December 11, 2016</a:t>
            </a:fld>
            <a:endParaRPr lang="en-US"/>
          </a:p>
        </p:txBody>
      </p:sp>
      <p:sp>
        <p:nvSpPr>
          <p:cNvPr id="6" name="Footer Placeholder 5"/>
          <p:cNvSpPr>
            <a:spLocks noGrp="1"/>
          </p:cNvSpPr>
          <p:nvPr>
            <p:ph type="ftr" sz="quarter" idx="11"/>
          </p:nvPr>
        </p:nvSpPr>
        <p:spPr/>
        <p:txBody>
          <a:bodyPr/>
          <a:lstStyle/>
          <a:p>
            <a:r>
              <a:rPr lang="sv-SE" smtClean="0"/>
              <a:t>GE 404 (Engineering Management)</a:t>
            </a:r>
            <a:endParaRPr lang="en-US"/>
          </a:p>
        </p:txBody>
      </p:sp>
      <p:sp>
        <p:nvSpPr>
          <p:cNvPr id="7" name="Slide Number Placeholder 6"/>
          <p:cNvSpPr>
            <a:spLocks noGrp="1"/>
          </p:cNvSpPr>
          <p:nvPr>
            <p:ph type="sldNum" sz="quarter" idx="12"/>
          </p:nvPr>
        </p:nvSpPr>
        <p:spPr/>
        <p:txBody>
          <a:bodyPr/>
          <a:lstStyle/>
          <a:p>
            <a:fld id="{E964050B-6237-4A51-8D91-3999973097D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66980D0-5611-4D75-A817-A87D213CBE85}" type="datetime4">
              <a:rPr lang="en-US" smtClean="0"/>
              <a:t>December 11, 2016</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sv-SE" smtClean="0"/>
              <a:t>GE 404 (Engineering Management)</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964050B-6237-4A51-8D91-3999973097D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02E2E6-52F6-47E6-BD6C-EF98A01C7EEF}"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964050B-6237-4A51-8D91-3999973097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8CC6D9F-A4EE-4B23-AD30-37827965470E}" type="datetime4">
              <a:rPr lang="en-US" smtClean="0"/>
              <a:t>December 11, 2016</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964050B-6237-4A51-8D91-3999973097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964050B-6237-4A51-8D91-3999973097D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FDDCBE1-6F08-43E9-A8E1-463228EC2804}" type="datetime4">
              <a:rPr lang="en-US" smtClean="0"/>
              <a:t>December 11, 2016</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sv-SE" smtClean="0"/>
              <a:t>GE 404 (Engineering Management)</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964050B-6237-4A51-8D91-3999973097D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6A652B5-81CC-4C6F-A37E-0C88E5F243DE}" type="datetime4">
              <a:rPr lang="en-US" smtClean="0"/>
              <a:t>December 11, 2016</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sv-SE" smtClean="0"/>
              <a:t>GE 404 (Engineering Management)</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0EE3C43-E95D-47DA-AA9B-414A5E5DE8D5}" type="datetime4">
              <a:rPr lang="en-US" smtClean="0"/>
              <a:t>December 11, 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sv-SE" smtClean="0"/>
              <a:t>GE 404 (Engineering Management)</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964050B-6237-4A51-8D91-3999973097D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oleObject" Target="../embeddings/oleObject2.bin"/><Relationship Id="rId4" Type="http://schemas.openxmlformats.org/officeDocument/2006/relationships/image" Target="../media/image2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04800" y="2667000"/>
            <a:ext cx="8686800" cy="1447800"/>
          </a:xfrm>
        </p:spPr>
        <p:txBody>
          <a:bodyPr>
            <a:noAutofit/>
          </a:bodyPr>
          <a:lstStyle/>
          <a:p>
            <a:endParaRPr lang="en-US" sz="1800" dirty="0" smtClean="0">
              <a:solidFill>
                <a:srgbClr val="C00000"/>
              </a:solidFill>
              <a:latin typeface="Algerian" pitchFamily="82" charset="0"/>
            </a:endParaRPr>
          </a:p>
          <a:p>
            <a:r>
              <a:rPr lang="en-US" sz="2800" dirty="0" smtClean="0">
                <a:solidFill>
                  <a:srgbClr val="C00000"/>
                </a:solidFill>
                <a:latin typeface="Algerian" pitchFamily="82" charset="0"/>
              </a:rPr>
              <a:t>Lecture #</a:t>
            </a:r>
            <a:r>
              <a:rPr lang="en-US" sz="2800" dirty="0" smtClean="0">
                <a:solidFill>
                  <a:srgbClr val="C00000"/>
                </a:solidFill>
                <a:latin typeface="Algerian" pitchFamily="82" charset="0"/>
                <a:cs typeface="Times New Roman" pitchFamily="18" charset="0"/>
              </a:rPr>
              <a:t>10</a:t>
            </a:r>
          </a:p>
          <a:p>
            <a:r>
              <a:rPr lang="en-US" sz="3200" cap="none" dirty="0" smtClean="0">
                <a:solidFill>
                  <a:schemeClr val="tx1"/>
                </a:solidFill>
                <a:latin typeface="Agency FB" pitchFamily="34" charset="0"/>
                <a:ea typeface="+mj-ea"/>
                <a:cs typeface="+mj-cs"/>
              </a:rPr>
              <a:t>Cash Flow Analysis</a:t>
            </a:r>
            <a:endParaRPr lang="en-US" sz="3200" cap="none" dirty="0">
              <a:solidFill>
                <a:schemeClr val="tx1"/>
              </a:solidFill>
              <a:latin typeface="Agency FB" pitchFamily="34" charset="0"/>
              <a:ea typeface="+mj-ea"/>
              <a:cs typeface="+mj-cs"/>
            </a:endParaRPr>
          </a:p>
        </p:txBody>
      </p:sp>
      <p:sp>
        <p:nvSpPr>
          <p:cNvPr id="7" name="Date Placeholder 6"/>
          <p:cNvSpPr>
            <a:spLocks noGrp="1"/>
          </p:cNvSpPr>
          <p:nvPr>
            <p:ph type="dt" sz="half" idx="10"/>
          </p:nvPr>
        </p:nvSpPr>
        <p:spPr/>
        <p:txBody>
          <a:bodyPr/>
          <a:lstStyle/>
          <a:p>
            <a:fld id="{EFA35FE2-5C1F-4C44-8AD2-D51742E13891}" type="datetime4">
              <a:rPr lang="en-US" smtClean="0"/>
              <a:t>December 11, 2016</a:t>
            </a:fld>
            <a:endParaRPr lang="ar-SA"/>
          </a:p>
        </p:txBody>
      </p:sp>
      <p:sp>
        <p:nvSpPr>
          <p:cNvPr id="9" name="Footer Placeholder 8"/>
          <p:cNvSpPr>
            <a:spLocks noGrp="1"/>
          </p:cNvSpPr>
          <p:nvPr>
            <p:ph type="ftr" sz="quarter" idx="11"/>
          </p:nvPr>
        </p:nvSpPr>
        <p:spPr/>
        <p:txBody>
          <a:bodyPr/>
          <a:lstStyle/>
          <a:p>
            <a:r>
              <a:rPr lang="sv-SE" smtClean="0"/>
              <a:t>GE 404 (Engineering Management)</a:t>
            </a:r>
            <a:endParaRPr lang="ar-SA" dirty="0"/>
          </a:p>
        </p:txBody>
      </p:sp>
      <p:sp>
        <p:nvSpPr>
          <p:cNvPr id="8" name="Slide Number Placeholder 7"/>
          <p:cNvSpPr>
            <a:spLocks noGrp="1"/>
          </p:cNvSpPr>
          <p:nvPr>
            <p:ph type="sldNum" sz="quarter" idx="12"/>
          </p:nvPr>
        </p:nvSpPr>
        <p:spPr/>
        <p:txBody>
          <a:bodyPr/>
          <a:lstStyle/>
          <a:p>
            <a:fld id="{0FE53B51-63E8-4965-8E9C-542AB5A98F24}" type="slidenum">
              <a:rPr lang="ar-SA" smtClean="0"/>
              <a:pPr/>
              <a:t>1</a:t>
            </a:fld>
            <a:endParaRPr lang="ar-SA"/>
          </a:p>
        </p:txBody>
      </p:sp>
      <p:sp>
        <p:nvSpPr>
          <p:cNvPr id="2" name="عنوان 1"/>
          <p:cNvSpPr>
            <a:spLocks noGrp="1"/>
          </p:cNvSpPr>
          <p:nvPr>
            <p:ph type="ctrTitle"/>
          </p:nvPr>
        </p:nvSpPr>
        <p:spPr>
          <a:xfrm>
            <a:off x="1371600" y="838200"/>
            <a:ext cx="6292552" cy="1143000"/>
          </a:xfrm>
        </p:spPr>
        <p:txBody>
          <a:bodyPr>
            <a:noAutofit/>
          </a:bodyPr>
          <a:lstStyle/>
          <a:p>
            <a:pPr>
              <a:lnSpc>
                <a:spcPct val="150000"/>
              </a:lnSpc>
            </a:pPr>
            <a:r>
              <a:rPr lang="en-US" sz="2400" b="1" dirty="0" smtClean="0">
                <a:solidFill>
                  <a:srgbClr val="C00000"/>
                </a:solidFill>
              </a:rPr>
              <a:t>ENGINEERING MANAGEMENT</a:t>
            </a:r>
            <a:br>
              <a:rPr lang="en-US" sz="2400" b="1" dirty="0" smtClean="0">
                <a:solidFill>
                  <a:srgbClr val="C00000"/>
                </a:solidFill>
              </a:rPr>
            </a:br>
            <a:r>
              <a:rPr lang="en-US" sz="2400" b="1" dirty="0" smtClean="0">
                <a:solidFill>
                  <a:srgbClr val="C00000"/>
                </a:solidFill>
              </a:rPr>
              <a:t>(GE 404)</a:t>
            </a:r>
            <a:endParaRPr lang="en-US" sz="2400" b="1" i="1" dirty="0">
              <a:solidFill>
                <a:srgbClr val="002060"/>
              </a:solidFill>
              <a:cs typeface="+mn-cs"/>
            </a:endParaRPr>
          </a:p>
        </p:txBody>
      </p:sp>
      <p:sp>
        <p:nvSpPr>
          <p:cNvPr id="4" name="مستطيل 3"/>
          <p:cNvSpPr/>
          <p:nvPr/>
        </p:nvSpPr>
        <p:spPr>
          <a:xfrm>
            <a:off x="3419872" y="260648"/>
            <a:ext cx="2165341" cy="369332"/>
          </a:xfrm>
          <a:prstGeom prst="rect">
            <a:avLst/>
          </a:prstGeom>
        </p:spPr>
        <p:txBody>
          <a:bodyPr wrap="square">
            <a:spAutoFit/>
          </a:bodyPr>
          <a:lstStyle/>
          <a:p>
            <a:pPr algn="ctr"/>
            <a:r>
              <a:rPr lang="ar-SA" dirty="0" smtClean="0">
                <a:solidFill>
                  <a:srgbClr val="7030A0"/>
                </a:solidFill>
                <a:latin typeface="Times New Roman" pitchFamily="18" charset="0"/>
                <a:cs typeface="Times New Roman" pitchFamily="18" charset="0"/>
              </a:rPr>
              <a:t>بسم الله الرحمن الرحيم</a:t>
            </a:r>
            <a:endParaRPr lang="en-US" dirty="0">
              <a:solidFill>
                <a:srgbClr val="7030A0"/>
              </a:solidFill>
              <a:latin typeface="Times New Roman" pitchFamily="18" charset="0"/>
              <a:cs typeface="Times New Roman" pitchFamily="18" charset="0"/>
            </a:endParaRPr>
          </a:p>
        </p:txBody>
      </p:sp>
      <p:pic>
        <p:nvPicPr>
          <p:cNvPr id="5" name="Picture 8" descr="D:\Local Disk (D)\King Saud University\ksuLogo.jpg"/>
          <p:cNvPicPr/>
          <p:nvPr/>
        </p:nvPicPr>
        <p:blipFill rotWithShape="1">
          <a:blip r:embed="rId3" cstate="print">
            <a:extLst>
              <a:ext uri="{28A0092B-C50C-407E-A947-70E740481C1C}">
                <a14:useLocalDpi xmlns:a14="http://schemas.microsoft.com/office/drawing/2010/main" val="0"/>
              </a:ext>
            </a:extLst>
          </a:blip>
          <a:srcRect l="9251" r="9692" b="2423"/>
          <a:stretch/>
        </p:blipFill>
        <p:spPr bwMode="auto">
          <a:xfrm>
            <a:off x="7848600" y="457200"/>
            <a:ext cx="914400" cy="1201688"/>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t>Most Common Types of Construction Contracts</a:t>
            </a:r>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10</a:t>
            </a:fld>
            <a:endParaRPr lang="en-US"/>
          </a:p>
        </p:txBody>
      </p:sp>
      <p:sp>
        <p:nvSpPr>
          <p:cNvPr id="6" name="Content Placeholder 5"/>
          <p:cNvSpPr>
            <a:spLocks noGrp="1"/>
          </p:cNvSpPr>
          <p:nvPr>
            <p:ph sz="quarter" idx="1"/>
          </p:nvPr>
        </p:nvSpPr>
        <p:spPr>
          <a:xfrm>
            <a:off x="314815" y="1446258"/>
            <a:ext cx="8503920" cy="4949952"/>
          </a:xfrm>
        </p:spPr>
        <p:txBody>
          <a:bodyPr>
            <a:noAutofit/>
          </a:bodyPr>
          <a:lstStyle/>
          <a:p>
            <a:r>
              <a:rPr lang="en-GB" sz="2000" dirty="0">
                <a:latin typeface="Times New Roman" panose="02020603050405020304" pitchFamily="18" charset="0"/>
                <a:cs typeface="Times New Roman" panose="02020603050405020304" pitchFamily="18" charset="0"/>
              </a:rPr>
              <a:t>A construction contract is an agreement that outlines the way a construction job is executed and the specific amount of compensation for the job. </a:t>
            </a:r>
            <a:endParaRPr lang="en-GB" sz="2000" dirty="0" smtClean="0">
              <a:latin typeface="Times New Roman" panose="02020603050405020304" pitchFamily="18" charset="0"/>
              <a:cs typeface="Times New Roman" panose="02020603050405020304" pitchFamily="18" charset="0"/>
            </a:endParaRPr>
          </a:p>
          <a:p>
            <a:r>
              <a:rPr lang="en-GB" sz="2000" b="1" dirty="0" smtClean="0">
                <a:latin typeface="Times New Roman" panose="02020603050405020304" pitchFamily="18" charset="0"/>
                <a:cs typeface="Times New Roman" panose="02020603050405020304" pitchFamily="18" charset="0"/>
              </a:rPr>
              <a:t>Unit </a:t>
            </a:r>
            <a:r>
              <a:rPr lang="en-GB" sz="2000" b="1" dirty="0">
                <a:latin typeface="Times New Roman" panose="02020603050405020304" pitchFamily="18" charset="0"/>
                <a:cs typeface="Times New Roman" panose="02020603050405020304" pitchFamily="18" charset="0"/>
              </a:rPr>
              <a:t>price contract </a:t>
            </a:r>
            <a:r>
              <a:rPr lang="en-GB" sz="2000" dirty="0">
                <a:latin typeface="Times New Roman" panose="02020603050405020304" pitchFamily="18" charset="0"/>
                <a:cs typeface="Times New Roman" panose="02020603050405020304" pitchFamily="18" charset="0"/>
              </a:rPr>
              <a:t>– </a:t>
            </a:r>
            <a:r>
              <a:rPr lang="en-GB" sz="2000" dirty="0">
                <a:solidFill>
                  <a:srgbClr val="333300"/>
                </a:solidFill>
                <a:latin typeface="Times New Roman" panose="02020603050405020304" pitchFamily="18" charset="0"/>
                <a:cs typeface="Times New Roman" panose="02020603050405020304" pitchFamily="18" charset="0"/>
              </a:rPr>
              <a:t>This contract type is based on anticipated quantities of items which are counted in the project in addition to their unit prices. The final price of the project depends upon the quantities required to carry out the work. </a:t>
            </a:r>
            <a:endParaRPr lang="en-GB" sz="2000" dirty="0" smtClean="0">
              <a:solidFill>
                <a:srgbClr val="333300"/>
              </a:solidFill>
              <a:latin typeface="Times New Roman" panose="02020603050405020304" pitchFamily="18" charset="0"/>
              <a:cs typeface="Times New Roman" panose="02020603050405020304" pitchFamily="18" charset="0"/>
            </a:endParaRPr>
          </a:p>
          <a:p>
            <a:pPr lvl="1"/>
            <a:r>
              <a:rPr lang="en-GB" sz="1800" dirty="0" smtClean="0">
                <a:solidFill>
                  <a:srgbClr val="333300"/>
                </a:solidFill>
                <a:latin typeface="Times New Roman" panose="02020603050405020304" pitchFamily="18" charset="0"/>
                <a:cs typeface="Times New Roman" panose="02020603050405020304" pitchFamily="18" charset="0"/>
              </a:rPr>
              <a:t>Generally</a:t>
            </a:r>
            <a:r>
              <a:rPr lang="en-GB" sz="1800" dirty="0">
                <a:solidFill>
                  <a:srgbClr val="333300"/>
                </a:solidFill>
                <a:latin typeface="Times New Roman" panose="02020603050405020304" pitchFamily="18" charset="0"/>
                <a:cs typeface="Times New Roman" panose="02020603050405020304" pitchFamily="18" charset="0"/>
              </a:rPr>
              <a:t>, this contract is suitable only for construction and supplier projects which involve accurate identification of different types of items, but not their numbers, in the contract documents.</a:t>
            </a:r>
          </a:p>
          <a:p>
            <a:r>
              <a:rPr lang="en-GB" sz="2000" b="1" dirty="0">
                <a:latin typeface="Times New Roman" panose="02020603050405020304" pitchFamily="18" charset="0"/>
                <a:cs typeface="Times New Roman" panose="02020603050405020304" pitchFamily="18" charset="0"/>
              </a:rPr>
              <a:t> Lump sum contract </a:t>
            </a:r>
            <a:r>
              <a:rPr lang="en-GB" sz="2000" dirty="0">
                <a:latin typeface="Times New Roman" panose="02020603050405020304" pitchFamily="18" charset="0"/>
                <a:cs typeface="Times New Roman" panose="02020603050405020304" pitchFamily="18" charset="0"/>
              </a:rPr>
              <a:t>– </a:t>
            </a:r>
            <a:r>
              <a:rPr lang="en-GB" sz="2000" dirty="0">
                <a:solidFill>
                  <a:srgbClr val="3A34BC"/>
                </a:solidFill>
                <a:latin typeface="Times New Roman" panose="02020603050405020304" pitchFamily="18" charset="0"/>
                <a:cs typeface="Times New Roman" panose="02020603050405020304" pitchFamily="18" charset="0"/>
              </a:rPr>
              <a:t>Under this contract type, the engineer or contractor agrees to perform the specified and described project for a fixed price. This type of contract is also referred to as a “</a:t>
            </a:r>
            <a:r>
              <a:rPr lang="en-GB" sz="2000" b="1" dirty="0">
                <a:solidFill>
                  <a:srgbClr val="3A34BC"/>
                </a:solidFill>
                <a:latin typeface="Times New Roman" panose="02020603050405020304" pitchFamily="18" charset="0"/>
                <a:cs typeface="Times New Roman" panose="02020603050405020304" pitchFamily="18" charset="0"/>
              </a:rPr>
              <a:t>Fixed Price Contract</a:t>
            </a:r>
            <a:r>
              <a:rPr lang="en-GB" sz="2000" dirty="0" smtClean="0">
                <a:solidFill>
                  <a:srgbClr val="3A34BC"/>
                </a:solidFill>
                <a:latin typeface="Times New Roman" panose="02020603050405020304" pitchFamily="18" charset="0"/>
                <a:cs typeface="Times New Roman" panose="02020603050405020304" pitchFamily="18" charset="0"/>
              </a:rPr>
              <a:t>”. </a:t>
            </a:r>
          </a:p>
          <a:p>
            <a:pPr lvl="1"/>
            <a:r>
              <a:rPr lang="en-GB" sz="1800" dirty="0" smtClean="0">
                <a:solidFill>
                  <a:srgbClr val="3A34BC"/>
                </a:solidFill>
                <a:latin typeface="Times New Roman" panose="02020603050405020304" pitchFamily="18" charset="0"/>
                <a:cs typeface="Times New Roman" panose="02020603050405020304" pitchFamily="18" charset="0"/>
              </a:rPr>
              <a:t>A </a:t>
            </a:r>
            <a:r>
              <a:rPr lang="en-GB" sz="1800" dirty="0">
                <a:solidFill>
                  <a:srgbClr val="3A34BC"/>
                </a:solidFill>
                <a:latin typeface="Times New Roman" panose="02020603050405020304" pitchFamily="18" charset="0"/>
                <a:cs typeface="Times New Roman" panose="02020603050405020304" pitchFamily="18" charset="0"/>
              </a:rPr>
              <a:t>Lump Sum or Fixed Price contract is appropriate where scope and schedule of the project are defined sufficiently thus allowing the contractor or engineer to estimate the costs of the project</a:t>
            </a:r>
            <a:r>
              <a:rPr lang="en-GB" sz="1800" dirty="0" smtClean="0">
                <a:solidFill>
                  <a:srgbClr val="3A34BC"/>
                </a:solidFill>
                <a:latin typeface="Times New Roman" panose="02020603050405020304" pitchFamily="18" charset="0"/>
                <a:cs typeface="Times New Roman" panose="02020603050405020304" pitchFamily="18" charset="0"/>
              </a:rPr>
              <a:t>.</a:t>
            </a:r>
            <a:endParaRPr lang="en-GB" sz="1800" dirty="0">
              <a:solidFill>
                <a:srgbClr val="3A34B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73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Contd.</a:t>
            </a:r>
            <a:endParaRPr lang="en-GB" b="1" dirty="0"/>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11</a:t>
            </a:fld>
            <a:endParaRPr lang="en-US"/>
          </a:p>
        </p:txBody>
      </p:sp>
      <p:sp>
        <p:nvSpPr>
          <p:cNvPr id="6" name="Content Placeholder 5"/>
          <p:cNvSpPr>
            <a:spLocks noGrp="1"/>
          </p:cNvSpPr>
          <p:nvPr>
            <p:ph sz="quarter" idx="1"/>
          </p:nvPr>
        </p:nvSpPr>
        <p:spPr/>
        <p:txBody>
          <a:bodyPr>
            <a:normAutofit fontScale="85000" lnSpcReduction="10000"/>
          </a:bodyPr>
          <a:lstStyle/>
          <a:p>
            <a:r>
              <a:rPr lang="en-GB" sz="2600" b="1" dirty="0">
                <a:latin typeface="Times New Roman" panose="02020603050405020304" pitchFamily="18" charset="0"/>
                <a:cs typeface="Times New Roman" panose="02020603050405020304" pitchFamily="18" charset="0"/>
              </a:rPr>
              <a:t>Cost plus contract </a:t>
            </a:r>
            <a:r>
              <a:rPr lang="en-GB" sz="2600" dirty="0">
                <a:latin typeface="Times New Roman" panose="02020603050405020304" pitchFamily="18" charset="0"/>
                <a:cs typeface="Times New Roman" panose="02020603050405020304" pitchFamily="18" charset="0"/>
              </a:rPr>
              <a:t>– </a:t>
            </a:r>
            <a:r>
              <a:rPr lang="en-GB" sz="2600" dirty="0">
                <a:solidFill>
                  <a:srgbClr val="333300"/>
                </a:solidFill>
                <a:latin typeface="Times New Roman" panose="02020603050405020304" pitchFamily="18" charset="0"/>
                <a:cs typeface="Times New Roman" panose="02020603050405020304" pitchFamily="18" charset="0"/>
              </a:rPr>
              <a:t>The cost plus contract is an agreement which involves the buyer’s consent to pay the complete cost for material and </a:t>
            </a:r>
            <a:r>
              <a:rPr lang="en-GB" sz="2600" dirty="0" err="1">
                <a:solidFill>
                  <a:srgbClr val="333300"/>
                </a:solidFill>
                <a:latin typeface="Times New Roman" panose="02020603050405020304" pitchFamily="18" charset="0"/>
                <a:cs typeface="Times New Roman" panose="02020603050405020304" pitchFamily="18" charset="0"/>
              </a:rPr>
              <a:t>labor</a:t>
            </a:r>
            <a:r>
              <a:rPr lang="en-GB" sz="2600" dirty="0">
                <a:solidFill>
                  <a:srgbClr val="333300"/>
                </a:solidFill>
                <a:latin typeface="Times New Roman" panose="02020603050405020304" pitchFamily="18" charset="0"/>
                <a:cs typeface="Times New Roman" panose="02020603050405020304" pitchFamily="18" charset="0"/>
              </a:rPr>
              <a:t> in addition to the amount for contractor overhead and profit. </a:t>
            </a:r>
            <a:endParaRPr lang="en-GB" sz="2600" dirty="0" smtClean="0">
              <a:solidFill>
                <a:srgbClr val="333300"/>
              </a:solidFill>
              <a:latin typeface="Times New Roman" panose="02020603050405020304" pitchFamily="18" charset="0"/>
              <a:cs typeface="Times New Roman" panose="02020603050405020304" pitchFamily="18" charset="0"/>
            </a:endParaRPr>
          </a:p>
          <a:p>
            <a:pPr lvl="1"/>
            <a:r>
              <a:rPr lang="en-GB" sz="2100" dirty="0" smtClean="0">
                <a:solidFill>
                  <a:srgbClr val="333300"/>
                </a:solidFill>
                <a:latin typeface="Times New Roman" panose="02020603050405020304" pitchFamily="18" charset="0"/>
                <a:cs typeface="Times New Roman" panose="02020603050405020304" pitchFamily="18" charset="0"/>
              </a:rPr>
              <a:t>This </a:t>
            </a:r>
            <a:r>
              <a:rPr lang="en-GB" sz="2100" dirty="0">
                <a:solidFill>
                  <a:srgbClr val="333300"/>
                </a:solidFill>
                <a:latin typeface="Times New Roman" panose="02020603050405020304" pitchFamily="18" charset="0"/>
                <a:cs typeface="Times New Roman" panose="02020603050405020304" pitchFamily="18" charset="0"/>
              </a:rPr>
              <a:t>contract type is </a:t>
            </a:r>
            <a:r>
              <a:rPr lang="en-GB" sz="2100" dirty="0" err="1">
                <a:solidFill>
                  <a:srgbClr val="333300"/>
                </a:solidFill>
                <a:latin typeface="Times New Roman" panose="02020603050405020304" pitchFamily="18" charset="0"/>
                <a:cs typeface="Times New Roman" panose="02020603050405020304" pitchFamily="18" charset="0"/>
              </a:rPr>
              <a:t>favored</a:t>
            </a:r>
            <a:r>
              <a:rPr lang="en-GB" sz="2100" dirty="0">
                <a:solidFill>
                  <a:srgbClr val="333300"/>
                </a:solidFill>
                <a:latin typeface="Times New Roman" panose="02020603050405020304" pitchFamily="18" charset="0"/>
                <a:cs typeface="Times New Roman" panose="02020603050405020304" pitchFamily="18" charset="0"/>
              </a:rPr>
              <a:t> where the scope of work is highly uncertain or indeterminate in addition to the types of </a:t>
            </a:r>
            <a:r>
              <a:rPr lang="en-GB" sz="2100" dirty="0" err="1">
                <a:solidFill>
                  <a:srgbClr val="333300"/>
                </a:solidFill>
                <a:latin typeface="Times New Roman" panose="02020603050405020304" pitchFamily="18" charset="0"/>
                <a:cs typeface="Times New Roman" panose="02020603050405020304" pitchFamily="18" charset="0"/>
              </a:rPr>
              <a:t>labor</a:t>
            </a:r>
            <a:r>
              <a:rPr lang="en-GB" sz="2100" dirty="0">
                <a:solidFill>
                  <a:srgbClr val="333300"/>
                </a:solidFill>
                <a:latin typeface="Times New Roman" panose="02020603050405020304" pitchFamily="18" charset="0"/>
                <a:cs typeface="Times New Roman" panose="02020603050405020304" pitchFamily="18" charset="0"/>
              </a:rPr>
              <a:t>, material, and equipment being similarly uncertain in nature.</a:t>
            </a:r>
          </a:p>
          <a:p>
            <a:r>
              <a:rPr lang="en-GB" sz="2600" b="1" dirty="0">
                <a:latin typeface="Times New Roman" panose="02020603050405020304" pitchFamily="18" charset="0"/>
                <a:cs typeface="Times New Roman" panose="02020603050405020304" pitchFamily="18" charset="0"/>
              </a:rPr>
              <a:t>Incentive contracts</a:t>
            </a:r>
            <a:r>
              <a:rPr lang="en-GB" sz="2600" dirty="0">
                <a:latin typeface="Times New Roman" panose="02020603050405020304" pitchFamily="18" charset="0"/>
                <a:cs typeface="Times New Roman" panose="02020603050405020304" pitchFamily="18" charset="0"/>
              </a:rPr>
              <a:t> – </a:t>
            </a:r>
            <a:r>
              <a:rPr lang="en-GB" sz="2600" dirty="0">
                <a:solidFill>
                  <a:srgbClr val="3A34BC"/>
                </a:solidFill>
                <a:latin typeface="Times New Roman" panose="02020603050405020304" pitchFamily="18" charset="0"/>
                <a:cs typeface="Times New Roman" panose="02020603050405020304" pitchFamily="18" charset="0"/>
              </a:rPr>
              <a:t>The incentive contracts feature compensation based on the contracting and/or engineering performance in accord with an agreed target – schedule, quality, and budget</a:t>
            </a:r>
            <a:r>
              <a:rPr lang="en-GB" sz="2600" dirty="0" smtClean="0">
                <a:solidFill>
                  <a:srgbClr val="3A34BC"/>
                </a:solidFill>
                <a:latin typeface="Times New Roman" panose="02020603050405020304" pitchFamily="18" charset="0"/>
                <a:cs typeface="Times New Roman" panose="02020603050405020304" pitchFamily="18" charset="0"/>
              </a:rPr>
              <a:t>.</a:t>
            </a:r>
          </a:p>
          <a:p>
            <a:pPr lvl="1"/>
            <a:r>
              <a:rPr lang="en-GB" sz="2100" dirty="0" smtClean="0">
                <a:solidFill>
                  <a:srgbClr val="3A34BC"/>
                </a:solidFill>
                <a:latin typeface="Times New Roman" panose="02020603050405020304" pitchFamily="18" charset="0"/>
                <a:cs typeface="Times New Roman" panose="02020603050405020304" pitchFamily="18" charset="0"/>
              </a:rPr>
              <a:t> </a:t>
            </a:r>
            <a:r>
              <a:rPr lang="en-GB" sz="2100" dirty="0">
                <a:solidFill>
                  <a:srgbClr val="3A34BC"/>
                </a:solidFill>
                <a:latin typeface="Times New Roman" panose="02020603050405020304" pitchFamily="18" charset="0"/>
                <a:cs typeface="Times New Roman" panose="02020603050405020304" pitchFamily="18" charset="0"/>
              </a:rPr>
              <a:t>Incentive contracts commonly fall into one of two common categories</a:t>
            </a:r>
            <a:r>
              <a:rPr lang="en-GB" sz="2100" dirty="0" smtClean="0">
                <a:solidFill>
                  <a:srgbClr val="3A34BC"/>
                </a:solidFill>
                <a:latin typeface="Times New Roman" panose="02020603050405020304" pitchFamily="18" charset="0"/>
                <a:cs typeface="Times New Roman" panose="02020603050405020304" pitchFamily="18" charset="0"/>
              </a:rPr>
              <a:t>: Fixed </a:t>
            </a:r>
            <a:r>
              <a:rPr lang="en-GB" sz="2100" dirty="0">
                <a:solidFill>
                  <a:srgbClr val="3A34BC"/>
                </a:solidFill>
                <a:latin typeface="Times New Roman" panose="02020603050405020304" pitchFamily="18" charset="0"/>
                <a:cs typeface="Times New Roman" panose="02020603050405020304" pitchFamily="18" charset="0"/>
              </a:rPr>
              <a:t>Price Incentive Contracts and Cost Reimbursement Incentive Contracts.</a:t>
            </a:r>
          </a:p>
          <a:p>
            <a:r>
              <a:rPr lang="en-GB" sz="2600" b="1" dirty="0">
                <a:latin typeface="Times New Roman" panose="02020603050405020304" pitchFamily="18" charset="0"/>
                <a:cs typeface="Times New Roman" panose="02020603050405020304" pitchFamily="18" charset="0"/>
              </a:rPr>
              <a:t>Percentage of construction </a:t>
            </a:r>
            <a:r>
              <a:rPr lang="en-GB" sz="2600" b="1" dirty="0" smtClean="0">
                <a:latin typeface="Times New Roman" panose="02020603050405020304" pitchFamily="18" charset="0"/>
                <a:cs typeface="Times New Roman" panose="02020603050405020304" pitchFamily="18" charset="0"/>
              </a:rPr>
              <a:t>contracts</a:t>
            </a:r>
            <a:r>
              <a:rPr lang="en-GB" sz="2600" dirty="0" smtClean="0">
                <a:solidFill>
                  <a:srgbClr val="C00000"/>
                </a:solidFill>
                <a:latin typeface="Times New Roman" panose="02020603050405020304" pitchFamily="18" charset="0"/>
                <a:cs typeface="Times New Roman" panose="02020603050405020304" pitchFamily="18" charset="0"/>
              </a:rPr>
              <a:t>—This </a:t>
            </a:r>
            <a:r>
              <a:rPr lang="en-GB" sz="2600" dirty="0">
                <a:solidFill>
                  <a:srgbClr val="C00000"/>
                </a:solidFill>
                <a:latin typeface="Times New Roman" panose="02020603050405020304" pitchFamily="18" charset="0"/>
                <a:cs typeface="Times New Roman" panose="02020603050405020304" pitchFamily="18" charset="0"/>
              </a:rPr>
              <a:t>contract type is common for engineering contracts. The compensation involved in these contracts is based on a percentage of the cost of construction.</a:t>
            </a:r>
          </a:p>
          <a:p>
            <a:pPr marL="0" indent="0">
              <a:buNone/>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99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b="1" dirty="0" smtClean="0"/>
              <a:t>Payment request for unit price contract</a:t>
            </a:r>
            <a:endParaRPr lang="en-GB" sz="2800" b="1" dirty="0"/>
          </a:p>
        </p:txBody>
      </p:sp>
      <p:sp>
        <p:nvSpPr>
          <p:cNvPr id="3" name="Date Placeholder 2"/>
          <p:cNvSpPr>
            <a:spLocks noGrp="1"/>
          </p:cNvSpPr>
          <p:nvPr>
            <p:ph type="dt" sz="half" idx="10"/>
          </p:nvPr>
        </p:nvSpPr>
        <p:spPr/>
        <p:txBody>
          <a:bodyPr/>
          <a:lstStyle/>
          <a:p>
            <a:fld id="{6902E2E6-52F6-47E6-BD6C-EF98A01C7EEF}"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12</a:t>
            </a:fld>
            <a:endParaRPr lang="en-US"/>
          </a:p>
        </p:txBody>
      </p:sp>
      <p:sp>
        <p:nvSpPr>
          <p:cNvPr id="7" name="Content Placeholder 6"/>
          <p:cNvSpPr>
            <a:spLocks noGrp="1"/>
          </p:cNvSpPr>
          <p:nvPr>
            <p:ph sz="quarter" idx="1"/>
          </p:nvPr>
        </p:nvSpPr>
        <p:spPr/>
        <p:txBody>
          <a:bodyPr>
            <a:normAutofit fontScale="92500" lnSpcReduction="20000"/>
          </a:bodyPr>
          <a:lstStyle/>
          <a:p>
            <a:pPr marL="393821" lvl="1" indent="-393821" algn="just">
              <a:spcBef>
                <a:spcPts val="2400"/>
              </a:spcBef>
              <a:buClr>
                <a:schemeClr val="tx1"/>
              </a:buClr>
              <a:buSzPct val="125000"/>
              <a:buFont typeface="Arial" panose="020B0604020202020204" pitchFamily="34" charset="0"/>
              <a:buChar char="•"/>
              <a:defRPr/>
            </a:pPr>
            <a:r>
              <a:rPr lang="en-US" dirty="0">
                <a:solidFill>
                  <a:schemeClr val="tx1"/>
                </a:solidFill>
                <a:latin typeface="Times New Roman" panose="02020603050405020304" pitchFamily="18" charset="0"/>
                <a:cs typeface="Times New Roman" panose="02020603050405020304" pitchFamily="18" charset="0"/>
              </a:rPr>
              <a:t>The quantities of work done on unit-price contracts are determined by actual field measurement of the bid items put into place.</a:t>
            </a:r>
          </a:p>
          <a:p>
            <a:pPr marL="393821" lvl="1" indent="-393821" algn="just">
              <a:spcBef>
                <a:spcPts val="2400"/>
              </a:spcBef>
              <a:buClr>
                <a:schemeClr val="tx1"/>
              </a:buClr>
              <a:buSzPct val="125000"/>
              <a:buFont typeface="Arial" panose="020B0604020202020204" pitchFamily="34" charset="0"/>
              <a:buChar char="•"/>
              <a:defRPr/>
            </a:pPr>
            <a:r>
              <a:rPr lang="en-US" dirty="0">
                <a:solidFill>
                  <a:srgbClr val="3A34BC"/>
                </a:solidFill>
                <a:latin typeface="Times New Roman" panose="02020603050405020304" pitchFamily="18" charset="0"/>
                <a:cs typeface="Times New Roman" panose="02020603050405020304" pitchFamily="18" charset="0"/>
              </a:rPr>
              <a:t>The total quantity accomplished to date on each bid item is multiplied by its corresponding contract unit price.</a:t>
            </a:r>
          </a:p>
          <a:p>
            <a:pPr marL="393821" lvl="1" indent="-393821" algn="just">
              <a:spcBef>
                <a:spcPts val="2400"/>
              </a:spcBef>
              <a:buClr>
                <a:schemeClr val="tx1"/>
              </a:buClr>
              <a:buSzPct val="125000"/>
              <a:buFont typeface="Arial" panose="020B0604020202020204" pitchFamily="34" charset="0"/>
              <a:buChar char="•"/>
              <a:defRPr/>
            </a:pPr>
            <a:r>
              <a:rPr lang="en-US" dirty="0">
                <a:solidFill>
                  <a:srgbClr val="002060"/>
                </a:solidFill>
                <a:latin typeface="Times New Roman" panose="02020603050405020304" pitchFamily="18" charset="0"/>
                <a:cs typeface="Times New Roman" panose="02020603050405020304" pitchFamily="18" charset="0"/>
              </a:rPr>
              <a:t>All of the bid items are totaled and the value of materials stored on the site as well as any prefabrication or pre assembly work that the contractor may have done at some location other than the job site is then added.</a:t>
            </a:r>
          </a:p>
          <a:p>
            <a:pPr marL="393821" lvl="1" indent="-393821" algn="just">
              <a:spcBef>
                <a:spcPts val="2400"/>
              </a:spcBef>
              <a:buClr>
                <a:schemeClr val="tx1"/>
              </a:buClr>
              <a:buSzPct val="125000"/>
              <a:buFont typeface="Arial" panose="020B0604020202020204" pitchFamily="34" charset="0"/>
              <a:buChar char="•"/>
              <a:defRPr/>
            </a:pPr>
            <a:r>
              <a:rPr lang="en-US" dirty="0">
                <a:solidFill>
                  <a:srgbClr val="7030A0"/>
                </a:solidFill>
                <a:latin typeface="Times New Roman" panose="02020603050405020304" pitchFamily="18" charset="0"/>
                <a:cs typeface="Times New Roman" panose="02020603050405020304" pitchFamily="18" charset="0"/>
              </a:rPr>
              <a:t>The prescribed retainage is subtracted from this total.</a:t>
            </a:r>
          </a:p>
          <a:p>
            <a:pPr marL="393821" lvl="1" indent="-393821" algn="just">
              <a:spcBef>
                <a:spcPts val="2400"/>
              </a:spcBef>
              <a:buClr>
                <a:schemeClr val="tx1"/>
              </a:buClr>
              <a:buSzPct val="125000"/>
              <a:buFont typeface="Arial" panose="020B0604020202020204" pitchFamily="34" charset="0"/>
              <a:buChar char="•"/>
              <a:defRPr/>
            </a:pPr>
            <a:r>
              <a:rPr lang="en-US" dirty="0">
                <a:solidFill>
                  <a:srgbClr val="C00000"/>
                </a:solidFill>
                <a:latin typeface="Times New Roman" panose="02020603050405020304" pitchFamily="18" charset="0"/>
                <a:cs typeface="Times New Roman" panose="02020603050405020304" pitchFamily="18" charset="0"/>
              </a:rPr>
              <a:t>The resulting figure represents the entire amount due </a:t>
            </a:r>
            <a:r>
              <a:rPr lang="en-US" dirty="0" smtClean="0">
                <a:solidFill>
                  <a:srgbClr val="C00000"/>
                </a:solidFill>
                <a:latin typeface="Times New Roman" panose="02020603050405020304" pitchFamily="18" charset="0"/>
                <a:cs typeface="Times New Roman" panose="02020603050405020304" pitchFamily="18" charset="0"/>
              </a:rPr>
              <a:t>to the </a:t>
            </a:r>
            <a:r>
              <a:rPr lang="en-US" dirty="0">
                <a:solidFill>
                  <a:srgbClr val="C00000"/>
                </a:solidFill>
                <a:latin typeface="Times New Roman" panose="02020603050405020304" pitchFamily="18" charset="0"/>
                <a:cs typeface="Times New Roman" panose="02020603050405020304" pitchFamily="18" charset="0"/>
              </a:rPr>
              <a:t>contractor for his work to date. The sum of all prior progress payments that have already been paid is then subtracted, this yielding the net amount of money payable to the contractor for his work that month.</a:t>
            </a:r>
          </a:p>
          <a:p>
            <a:pPr>
              <a:buSzPct val="125000"/>
            </a:pPr>
            <a:endParaRPr lang="en-GB" dirty="0"/>
          </a:p>
        </p:txBody>
      </p:sp>
    </p:spTree>
    <p:extLst>
      <p:ext uri="{BB962C8B-B14F-4D97-AF65-F5344CB8AC3E}">
        <p14:creationId xmlns:p14="http://schemas.microsoft.com/office/powerpoint/2010/main" val="120478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Payment request for lump sum contract</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13</a:t>
            </a:fld>
            <a:endParaRPr lang="en-US"/>
          </a:p>
        </p:txBody>
      </p:sp>
      <p:sp>
        <p:nvSpPr>
          <p:cNvPr id="6" name="Content Placeholder 5"/>
          <p:cNvSpPr>
            <a:spLocks noGrp="1"/>
          </p:cNvSpPr>
          <p:nvPr>
            <p:ph sz="quarter" idx="1"/>
          </p:nvPr>
        </p:nvSpPr>
        <p:spPr/>
        <p:txBody>
          <a:bodyPr>
            <a:normAutofit fontScale="92500" lnSpcReduction="20000"/>
          </a:bodyPr>
          <a:lstStyle/>
          <a:p>
            <a:pPr marL="342900" lvl="1" indent="-342900" algn="just">
              <a:spcBef>
                <a:spcPts val="2400"/>
              </a:spcBef>
              <a:buClr>
                <a:schemeClr val="tx1"/>
              </a:buClr>
              <a:buSzPct val="140000"/>
              <a:buFont typeface="Arial" panose="020B0604020202020204" pitchFamily="34" charset="0"/>
              <a:buChar char="•"/>
              <a:defRPr/>
            </a:pPr>
            <a:r>
              <a:rPr lang="en-US" dirty="0">
                <a:solidFill>
                  <a:srgbClr val="C00000"/>
                </a:solidFill>
                <a:latin typeface="Times New Roman" panose="02020603050405020304" pitchFamily="18" charset="0"/>
                <a:cs typeface="Times New Roman" panose="02020603050405020304" pitchFamily="18" charset="0"/>
              </a:rPr>
              <a:t>Under lump sum contract the project is divided for payment purposes into relatively few work </a:t>
            </a:r>
            <a:r>
              <a:rPr lang="en-US" dirty="0" smtClean="0">
                <a:solidFill>
                  <a:srgbClr val="C00000"/>
                </a:solidFill>
                <a:latin typeface="Times New Roman" panose="02020603050405020304" pitchFamily="18" charset="0"/>
                <a:cs typeface="Times New Roman" panose="02020603050405020304" pitchFamily="18" charset="0"/>
              </a:rPr>
              <a:t>classifications (</a:t>
            </a:r>
            <a:r>
              <a:rPr lang="en-US" dirty="0">
                <a:solidFill>
                  <a:srgbClr val="C00000"/>
                </a:solidFill>
                <a:latin typeface="Times New Roman" panose="02020603050405020304" pitchFamily="18" charset="0"/>
                <a:cs typeface="Times New Roman" panose="02020603050405020304" pitchFamily="18" charset="0"/>
              </a:rPr>
              <a:t>major job </a:t>
            </a:r>
            <a:r>
              <a:rPr lang="en-US" dirty="0" smtClean="0">
                <a:solidFill>
                  <a:srgbClr val="C00000"/>
                </a:solidFill>
                <a:latin typeface="Times New Roman" panose="02020603050405020304" pitchFamily="18" charset="0"/>
                <a:cs typeface="Times New Roman" panose="02020603050405020304" pitchFamily="18" charset="0"/>
              </a:rPr>
              <a:t>components). Contracts </a:t>
            </a:r>
            <a:r>
              <a:rPr lang="en-US" dirty="0">
                <a:solidFill>
                  <a:srgbClr val="C00000"/>
                </a:solidFill>
                <a:latin typeface="Times New Roman" panose="02020603050405020304" pitchFamily="18" charset="0"/>
                <a:cs typeface="Times New Roman" panose="02020603050405020304" pitchFamily="18" charset="0"/>
              </a:rPr>
              <a:t>progress is </a:t>
            </a:r>
            <a:r>
              <a:rPr lang="en-US" dirty="0" smtClean="0">
                <a:solidFill>
                  <a:srgbClr val="C00000"/>
                </a:solidFill>
                <a:latin typeface="Times New Roman" panose="02020603050405020304" pitchFamily="18" charset="0"/>
                <a:cs typeface="Times New Roman" panose="02020603050405020304" pitchFamily="18" charset="0"/>
              </a:rPr>
              <a:t>measured </a:t>
            </a:r>
            <a:r>
              <a:rPr lang="en-US" dirty="0">
                <a:solidFill>
                  <a:srgbClr val="C00000"/>
                </a:solidFill>
                <a:latin typeface="Times New Roman" panose="02020603050405020304" pitchFamily="18" charset="0"/>
                <a:cs typeface="Times New Roman" panose="02020603050405020304" pitchFamily="18" charset="0"/>
              </a:rPr>
              <a:t>in terms of estimated percentages of completion of work </a:t>
            </a:r>
            <a:r>
              <a:rPr lang="en-US" dirty="0" smtClean="0">
                <a:solidFill>
                  <a:srgbClr val="C00000"/>
                </a:solidFill>
                <a:latin typeface="Times New Roman" panose="02020603050405020304" pitchFamily="18" charset="0"/>
                <a:cs typeface="Times New Roman" panose="02020603050405020304" pitchFamily="18" charset="0"/>
              </a:rPr>
              <a:t>classifications. </a:t>
            </a:r>
            <a:endParaRPr lang="en-US" dirty="0">
              <a:solidFill>
                <a:srgbClr val="C00000"/>
              </a:solidFill>
              <a:latin typeface="Times New Roman" panose="02020603050405020304" pitchFamily="18" charset="0"/>
              <a:cs typeface="Times New Roman" panose="02020603050405020304" pitchFamily="18" charset="0"/>
            </a:endParaRPr>
          </a:p>
          <a:p>
            <a:pPr marL="342900" lvl="1" indent="-342900" algn="just">
              <a:spcBef>
                <a:spcPts val="2400"/>
              </a:spcBef>
              <a:buClr>
                <a:schemeClr val="tx1"/>
              </a:buClr>
              <a:buSzPct val="140000"/>
              <a:buFont typeface="Arial" panose="020B0604020202020204" pitchFamily="34" charset="0"/>
              <a:buChar char="•"/>
              <a:defRPr/>
            </a:pPr>
            <a:r>
              <a:rPr lang="en-US" dirty="0">
                <a:solidFill>
                  <a:srgbClr val="0033CC"/>
                </a:solidFill>
                <a:latin typeface="Times New Roman" panose="02020603050405020304" pitchFamily="18" charset="0"/>
                <a:cs typeface="Times New Roman" panose="02020603050405020304" pitchFamily="18" charset="0"/>
              </a:rPr>
              <a:t>The contractor estimates the percentage completed and in place.</a:t>
            </a:r>
          </a:p>
          <a:p>
            <a:pPr marL="342900" lvl="1" indent="-342900" algn="just">
              <a:spcBef>
                <a:spcPts val="2400"/>
              </a:spcBef>
              <a:buClr>
                <a:schemeClr val="tx1"/>
              </a:buClr>
              <a:buSzPct val="140000"/>
              <a:buFont typeface="Arial" panose="020B0604020202020204" pitchFamily="34" charset="0"/>
              <a:buChar char="•"/>
              <a:defRPr/>
            </a:pPr>
            <a:r>
              <a:rPr lang="en-US" dirty="0">
                <a:solidFill>
                  <a:srgbClr val="333300"/>
                </a:solidFill>
                <a:latin typeface="Times New Roman" panose="02020603050405020304" pitchFamily="18" charset="0"/>
                <a:cs typeface="Times New Roman" panose="02020603050405020304" pitchFamily="18" charset="0"/>
              </a:rPr>
              <a:t>The total value of each work classification is multiplied by its percent completion.</a:t>
            </a:r>
          </a:p>
          <a:p>
            <a:pPr marL="342900" lvl="1" indent="-342900" algn="just">
              <a:spcBef>
                <a:spcPts val="2400"/>
              </a:spcBef>
              <a:buClr>
                <a:schemeClr val="tx1"/>
              </a:buClr>
              <a:buSzPct val="140000"/>
              <a:buFont typeface="Arial" panose="020B0604020202020204" pitchFamily="34" charset="0"/>
              <a:buChar char="•"/>
              <a:defRPr/>
            </a:pPr>
            <a:r>
              <a:rPr lang="en-US" dirty="0">
                <a:solidFill>
                  <a:srgbClr val="2F0765"/>
                </a:solidFill>
                <a:latin typeface="Times New Roman" panose="02020603050405020304" pitchFamily="18" charset="0"/>
                <a:cs typeface="Times New Roman" panose="02020603050405020304" pitchFamily="18" charset="0"/>
              </a:rPr>
              <a:t>To the total of completed work is added the value of all materials stored on the site. From this total is subtracted the retainage. This gives the total amount of money due </a:t>
            </a:r>
            <a:r>
              <a:rPr lang="en-US" dirty="0" smtClean="0">
                <a:solidFill>
                  <a:srgbClr val="2F0765"/>
                </a:solidFill>
                <a:latin typeface="Times New Roman" panose="02020603050405020304" pitchFamily="18" charset="0"/>
                <a:cs typeface="Times New Roman" panose="02020603050405020304" pitchFamily="18" charset="0"/>
              </a:rPr>
              <a:t>to the </a:t>
            </a:r>
            <a:r>
              <a:rPr lang="en-US" dirty="0">
                <a:solidFill>
                  <a:srgbClr val="2F0765"/>
                </a:solidFill>
                <a:latin typeface="Times New Roman" panose="02020603050405020304" pitchFamily="18" charset="0"/>
                <a:cs typeface="Times New Roman" panose="02020603050405020304" pitchFamily="18" charset="0"/>
              </a:rPr>
              <a:t>contractor </a:t>
            </a:r>
            <a:r>
              <a:rPr lang="en-US" dirty="0" smtClean="0">
                <a:solidFill>
                  <a:srgbClr val="2F0765"/>
                </a:solidFill>
                <a:latin typeface="Times New Roman" panose="02020603050405020304" pitchFamily="18" charset="0"/>
                <a:cs typeface="Times New Roman" panose="02020603050405020304" pitchFamily="18" charset="0"/>
              </a:rPr>
              <a:t>(up </a:t>
            </a:r>
            <a:r>
              <a:rPr lang="en-US" dirty="0">
                <a:solidFill>
                  <a:srgbClr val="2F0765"/>
                </a:solidFill>
                <a:latin typeface="Times New Roman" panose="02020603050405020304" pitchFamily="18" charset="0"/>
                <a:cs typeface="Times New Roman" panose="02020603050405020304" pitchFamily="18" charset="0"/>
              </a:rPr>
              <a:t>to the date of the pay </a:t>
            </a:r>
            <a:r>
              <a:rPr lang="en-US" dirty="0" smtClean="0">
                <a:solidFill>
                  <a:srgbClr val="2F0765"/>
                </a:solidFill>
                <a:latin typeface="Times New Roman" panose="02020603050405020304" pitchFamily="18" charset="0"/>
                <a:cs typeface="Times New Roman" panose="02020603050405020304" pitchFamily="18" charset="0"/>
              </a:rPr>
              <a:t>request).</a:t>
            </a:r>
            <a:endParaRPr lang="en-US" dirty="0">
              <a:solidFill>
                <a:srgbClr val="2F0765"/>
              </a:solidFill>
              <a:latin typeface="Times New Roman" panose="02020603050405020304" pitchFamily="18" charset="0"/>
              <a:cs typeface="Times New Roman" panose="02020603050405020304" pitchFamily="18" charset="0"/>
            </a:endParaRPr>
          </a:p>
          <a:p>
            <a:pPr marL="342900" lvl="1" indent="-342900" algn="just">
              <a:spcBef>
                <a:spcPts val="2400"/>
              </a:spcBef>
              <a:buClr>
                <a:schemeClr val="tx1"/>
              </a:buClr>
              <a:buSzPct val="140000"/>
              <a:buFont typeface="Arial" panose="020B0604020202020204" pitchFamily="34" charset="0"/>
              <a:buChar char="•"/>
              <a:defRPr/>
            </a:pPr>
            <a:r>
              <a:rPr lang="en-US" dirty="0">
                <a:solidFill>
                  <a:srgbClr val="3A34BC"/>
                </a:solidFill>
                <a:latin typeface="Times New Roman" panose="02020603050405020304" pitchFamily="18" charset="0"/>
                <a:cs typeface="Times New Roman" panose="02020603050405020304" pitchFamily="18" charset="0"/>
              </a:rPr>
              <a:t>Form this is subtracted the amount of progress payments already made. The resulting figure gives the net amount now payable to the contractor.</a:t>
            </a:r>
          </a:p>
          <a:p>
            <a:endParaRPr lang="en-GB" dirty="0"/>
          </a:p>
        </p:txBody>
      </p:sp>
    </p:spTree>
    <p:extLst>
      <p:ext uri="{BB962C8B-B14F-4D97-AF65-F5344CB8AC3E}">
        <p14:creationId xmlns:p14="http://schemas.microsoft.com/office/powerpoint/2010/main" val="257231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Payment Request for </a:t>
            </a:r>
            <a:r>
              <a:rPr lang="en-US" sz="2800" b="1" dirty="0"/>
              <a:t>Negotiated </a:t>
            </a:r>
            <a:r>
              <a:rPr lang="en-US" sz="2800" b="1" dirty="0" smtClean="0"/>
              <a:t>(e.g. Cost-Plus) Contract</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14</a:t>
            </a:fld>
            <a:endParaRPr lang="en-US"/>
          </a:p>
        </p:txBody>
      </p:sp>
      <p:sp>
        <p:nvSpPr>
          <p:cNvPr id="6" name="Content Placeholder 5"/>
          <p:cNvSpPr>
            <a:spLocks noGrp="1"/>
          </p:cNvSpPr>
          <p:nvPr>
            <p:ph sz="quarter" idx="1"/>
          </p:nvPr>
        </p:nvSpPr>
        <p:spPr/>
        <p:txBody>
          <a:bodyPr/>
          <a:lstStyle/>
          <a:p>
            <a:pPr marL="393821" lvl="1" indent="-393821" algn="just">
              <a:spcBef>
                <a:spcPts val="2400"/>
              </a:spcBef>
              <a:buClr>
                <a:schemeClr val="accent1">
                  <a:lumMod val="75000"/>
                </a:schemeClr>
              </a:buClr>
              <a:buSzPct val="125000"/>
              <a:buFont typeface="Arial" panose="020B0604020202020204" pitchFamily="34" charset="0"/>
              <a:buChar char="•"/>
              <a:defRPr/>
            </a:pPr>
            <a:r>
              <a:rPr lang="en-US" dirty="0">
                <a:solidFill>
                  <a:srgbClr val="C00000"/>
                </a:solidFill>
                <a:latin typeface="Times New Roman" panose="02020603050405020304" pitchFamily="18" charset="0"/>
                <a:cs typeface="Times New Roman" panose="02020603050405020304" pitchFamily="18" charset="0"/>
              </a:rPr>
              <a:t>Negotiated contracts of the cost-plus variety usually provide for the contractor's submission of payment </a:t>
            </a:r>
            <a:r>
              <a:rPr lang="en-US"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vouchers</a:t>
            </a:r>
            <a:r>
              <a:rPr lang="en-US" dirty="0">
                <a:solidFill>
                  <a:srgbClr val="C00000"/>
                </a:solidFill>
                <a:latin typeface="Times New Roman" panose="02020603050405020304" pitchFamily="18" charset="0"/>
                <a:cs typeface="Times New Roman" panose="02020603050405020304" pitchFamily="18" charset="0"/>
              </a:rPr>
              <a:t> to the owner at specified intervals during the life of the contract.</a:t>
            </a:r>
          </a:p>
          <a:p>
            <a:pPr marL="393821" lvl="1" indent="-393821" algn="just">
              <a:spcBef>
                <a:spcPts val="2400"/>
              </a:spcBef>
              <a:buClr>
                <a:schemeClr val="accent1">
                  <a:lumMod val="75000"/>
                </a:schemeClr>
              </a:buClr>
              <a:buSzPct val="125000"/>
              <a:buFont typeface="Arial" panose="020B0604020202020204" pitchFamily="34" charset="0"/>
              <a:buChar char="•"/>
              <a:defRPr/>
            </a:pPr>
            <a:r>
              <a:rPr lang="en-US" dirty="0">
                <a:solidFill>
                  <a:srgbClr val="2F0765"/>
                </a:solidFill>
                <a:latin typeface="Times New Roman" panose="02020603050405020304" pitchFamily="18" charset="0"/>
                <a:cs typeface="Times New Roman" panose="02020603050405020304" pitchFamily="18" charset="0"/>
              </a:rPr>
              <a:t>The contractor must make periodic accountings to the owner for the cost of the work, either to receive direct payment form the owner or to obtain further advances of funds.</a:t>
            </a:r>
          </a:p>
          <a:p>
            <a:pPr marL="393821" lvl="1" indent="-393821" algn="just">
              <a:spcBef>
                <a:spcPts val="2400"/>
              </a:spcBef>
              <a:buClr>
                <a:schemeClr val="accent1">
                  <a:lumMod val="75000"/>
                </a:schemeClr>
              </a:buClr>
              <a:buSzPct val="125000"/>
              <a:buFont typeface="Arial" panose="020B0604020202020204" pitchFamily="34" charset="0"/>
              <a:buChar char="•"/>
              <a:defRPr/>
            </a:pPr>
            <a:r>
              <a:rPr lang="en-US" dirty="0">
                <a:solidFill>
                  <a:srgbClr val="002060"/>
                </a:solidFill>
                <a:latin typeface="Times New Roman" panose="02020603050405020304" pitchFamily="18" charset="0"/>
                <a:cs typeface="Times New Roman" panose="02020603050405020304" pitchFamily="18" charset="0"/>
              </a:rPr>
              <a:t>A common provision is weekly reimbursement of payrolls and monthly reimbursement of all other costs, including a proportion of the contractor's fee.</a:t>
            </a:r>
          </a:p>
          <a:p>
            <a:pPr>
              <a:buClr>
                <a:schemeClr val="accent1">
                  <a:lumMod val="75000"/>
                </a:schemeClr>
              </a:buClr>
              <a:buSzPct val="125000"/>
              <a:buFont typeface="Arial" panose="020B0604020202020204" pitchFamily="34" charset="0"/>
              <a:buChar char="•"/>
            </a:pPr>
            <a:endParaRPr lang="en-GB" dirty="0"/>
          </a:p>
        </p:txBody>
      </p:sp>
    </p:spTree>
    <p:extLst>
      <p:ext uri="{BB962C8B-B14F-4D97-AF65-F5344CB8AC3E}">
        <p14:creationId xmlns:p14="http://schemas.microsoft.com/office/powerpoint/2010/main" val="89640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Contract Provisions that Impact Cash in</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15</a:t>
            </a:fld>
            <a:endParaRPr lang="en-US"/>
          </a:p>
        </p:txBody>
      </p:sp>
      <p:sp>
        <p:nvSpPr>
          <p:cNvPr id="6" name="Content Placeholder 5"/>
          <p:cNvSpPr>
            <a:spLocks noGrp="1"/>
          </p:cNvSpPr>
          <p:nvPr>
            <p:ph sz="quarter" idx="1"/>
          </p:nvPr>
        </p:nvSpPr>
        <p:spPr/>
        <p:txBody>
          <a:bodyPr/>
          <a:lstStyle/>
          <a:p>
            <a:pPr>
              <a:spcBef>
                <a:spcPts val="2400"/>
              </a:spcBef>
              <a:buClr>
                <a:srgbClr val="333300"/>
              </a:buClr>
              <a:buSzPct val="75000"/>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Advanced payment</a:t>
            </a:r>
          </a:p>
          <a:p>
            <a:pPr>
              <a:spcBef>
                <a:spcPts val="2400"/>
              </a:spcBef>
              <a:buClr>
                <a:srgbClr val="333300"/>
              </a:buClr>
              <a:buSzPct val="75000"/>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Progress payment</a:t>
            </a:r>
          </a:p>
          <a:p>
            <a:pPr>
              <a:spcBef>
                <a:spcPts val="2400"/>
              </a:spcBef>
              <a:buClr>
                <a:srgbClr val="333300"/>
              </a:buClr>
              <a:buSzPct val="75000"/>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Materials stored on the site</a:t>
            </a:r>
          </a:p>
          <a:p>
            <a:pPr>
              <a:spcBef>
                <a:spcPts val="2400"/>
              </a:spcBef>
              <a:buClr>
                <a:srgbClr val="333300"/>
              </a:buClr>
              <a:buSzPct val="75000"/>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Final Payment</a:t>
            </a:r>
          </a:p>
          <a:p>
            <a:pPr>
              <a:spcBef>
                <a:spcPts val="2400"/>
              </a:spcBef>
              <a:buClr>
                <a:srgbClr val="333300"/>
              </a:buClr>
              <a:buSzPct val="75000"/>
              <a:buFont typeface="Arial" panose="020B0604020202020204" pitchFamily="34" charset="0"/>
              <a:buChar char="•"/>
              <a:defRPr/>
            </a:pPr>
            <a:r>
              <a:rPr lang="en-US" sz="2800" dirty="0" smtClean="0">
                <a:latin typeface="Times New Roman" panose="02020603050405020304" pitchFamily="18" charset="0"/>
                <a:cs typeface="Times New Roman" panose="02020603050405020304" pitchFamily="18" charset="0"/>
              </a:rPr>
              <a:t>Retention</a:t>
            </a:r>
          </a:p>
          <a:p>
            <a:pPr>
              <a:spcBef>
                <a:spcPts val="2400"/>
              </a:spcBef>
              <a:buClr>
                <a:srgbClr val="333300"/>
              </a:buClr>
              <a:buSzPct val="75000"/>
              <a:buFont typeface="Arial" panose="020B0604020202020204" pitchFamily="34" charset="0"/>
              <a:buChar char="•"/>
              <a:defRPr/>
            </a:pP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9898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Retainage or Retention</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16</a:t>
            </a:fld>
            <a:endParaRPr lang="en-US"/>
          </a:p>
        </p:txBody>
      </p:sp>
      <p:sp>
        <p:nvSpPr>
          <p:cNvPr id="6" name="Content Placeholder 5"/>
          <p:cNvSpPr>
            <a:spLocks noGrp="1"/>
          </p:cNvSpPr>
          <p:nvPr>
            <p:ph sz="quarter" idx="1"/>
          </p:nvPr>
        </p:nvSpPr>
        <p:spPr/>
        <p:txBody>
          <a:bodyPr/>
          <a:lstStyle/>
          <a:p>
            <a:pPr algn="just">
              <a:spcBef>
                <a:spcPts val="3000"/>
              </a:spcBef>
              <a:buClr>
                <a:srgbClr val="CC3300"/>
              </a:buClr>
              <a:buSzPct val="100000"/>
              <a:defRPr/>
            </a:pPr>
            <a:r>
              <a:rPr lang="en-US" sz="2800" dirty="0">
                <a:solidFill>
                  <a:srgbClr val="2F0765"/>
                </a:solidFill>
                <a:latin typeface="Times New Roman" panose="02020603050405020304" pitchFamily="18" charset="0"/>
                <a:cs typeface="Times New Roman" panose="02020603050405020304" pitchFamily="18" charset="0"/>
              </a:rPr>
              <a:t>A prescribed percentage of each progress payment is usually retained by the owner in accordance with the terms of the </a:t>
            </a:r>
            <a:r>
              <a:rPr lang="en-US" sz="2800" dirty="0" smtClean="0">
                <a:solidFill>
                  <a:srgbClr val="2F0765"/>
                </a:solidFill>
                <a:latin typeface="Times New Roman" panose="02020603050405020304" pitchFamily="18" charset="0"/>
                <a:cs typeface="Times New Roman" panose="02020603050405020304" pitchFamily="18" charset="0"/>
              </a:rPr>
              <a:t>contract</a:t>
            </a:r>
            <a:endParaRPr lang="en-US" sz="2800" dirty="0">
              <a:solidFill>
                <a:srgbClr val="2F0765"/>
              </a:solidFill>
              <a:latin typeface="Times New Roman" panose="02020603050405020304" pitchFamily="18" charset="0"/>
              <a:cs typeface="Times New Roman" panose="02020603050405020304" pitchFamily="18" charset="0"/>
            </a:endParaRPr>
          </a:p>
          <a:p>
            <a:pPr algn="just">
              <a:spcBef>
                <a:spcPts val="3000"/>
              </a:spcBef>
              <a:buClr>
                <a:srgbClr val="CC3300"/>
              </a:buClr>
              <a:buSzPct val="100000"/>
              <a:defRPr/>
            </a:pPr>
            <a:r>
              <a:rPr lang="en-US" sz="2800" dirty="0">
                <a:solidFill>
                  <a:srgbClr val="3A34BC"/>
                </a:solidFill>
                <a:latin typeface="Times New Roman" panose="02020603050405020304" pitchFamily="18" charset="0"/>
                <a:cs typeface="Times New Roman" panose="02020603050405020304" pitchFamily="18" charset="0"/>
              </a:rPr>
              <a:t>The retainage may be held by the owner until the work receives final certification by the A/E, the owner accepts the </a:t>
            </a:r>
            <a:r>
              <a:rPr lang="en-US" sz="2800" dirty="0" smtClean="0">
                <a:solidFill>
                  <a:srgbClr val="3A34BC"/>
                </a:solidFill>
                <a:latin typeface="Times New Roman" panose="02020603050405020304" pitchFamily="18" charset="0"/>
                <a:cs typeface="Times New Roman" panose="02020603050405020304" pitchFamily="18" charset="0"/>
              </a:rPr>
              <a:t>project</a:t>
            </a:r>
            <a:endParaRPr lang="en-US" sz="2800" dirty="0">
              <a:solidFill>
                <a:srgbClr val="3A34BC"/>
              </a:solidFill>
              <a:latin typeface="Times New Roman" panose="02020603050405020304" pitchFamily="18" charset="0"/>
              <a:cs typeface="Times New Roman" panose="02020603050405020304" pitchFamily="18" charset="0"/>
            </a:endParaRPr>
          </a:p>
          <a:p>
            <a:pPr algn="just">
              <a:spcBef>
                <a:spcPts val="3000"/>
              </a:spcBef>
              <a:buClr>
                <a:srgbClr val="CC3300"/>
              </a:buClr>
              <a:buSzPct val="100000"/>
              <a:defRPr/>
            </a:pPr>
            <a:r>
              <a:rPr lang="en-US" sz="2800" dirty="0">
                <a:solidFill>
                  <a:schemeClr val="accent3"/>
                </a:solidFill>
                <a:latin typeface="Times New Roman" panose="02020603050405020304" pitchFamily="18" charset="0"/>
                <a:cs typeface="Times New Roman" panose="02020603050405020304" pitchFamily="18" charset="0"/>
              </a:rPr>
              <a:t>Final payment is then made to the contractor, including the accumulated </a:t>
            </a:r>
            <a:r>
              <a:rPr lang="en-US" sz="2800" dirty="0" smtClean="0">
                <a:solidFill>
                  <a:schemeClr val="accent3"/>
                </a:solidFill>
                <a:latin typeface="Times New Roman" panose="02020603050405020304" pitchFamily="18" charset="0"/>
                <a:cs typeface="Times New Roman" panose="02020603050405020304" pitchFamily="18" charset="0"/>
              </a:rPr>
              <a:t>retainage</a:t>
            </a:r>
            <a:endParaRPr lang="en-US" sz="2800" dirty="0">
              <a:solidFill>
                <a:schemeClr val="accent3"/>
              </a:solidFill>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46603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Final Payment</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17</a:t>
            </a:fld>
            <a:endParaRPr lang="en-US"/>
          </a:p>
        </p:txBody>
      </p:sp>
      <p:sp>
        <p:nvSpPr>
          <p:cNvPr id="6" name="Content Placeholder 5"/>
          <p:cNvSpPr>
            <a:spLocks noGrp="1"/>
          </p:cNvSpPr>
          <p:nvPr>
            <p:ph sz="quarter" idx="1"/>
          </p:nvPr>
        </p:nvSpPr>
        <p:spPr/>
        <p:txBody>
          <a:bodyPr>
            <a:normAutofit fontScale="77500" lnSpcReduction="20000"/>
          </a:bodyPr>
          <a:lstStyle/>
          <a:p>
            <a:pPr algn="just">
              <a:spcBef>
                <a:spcPts val="3000"/>
              </a:spcBef>
              <a:buClr>
                <a:srgbClr val="FF0000"/>
              </a:buClr>
              <a:buSzPct val="100000"/>
              <a:defRPr/>
            </a:pPr>
            <a:r>
              <a:rPr lang="en-US" sz="2800" dirty="0">
                <a:solidFill>
                  <a:srgbClr val="3A34BC"/>
                </a:solidFill>
                <a:latin typeface="Times New Roman" panose="02020603050405020304" pitchFamily="18" charset="0"/>
                <a:cs typeface="Times New Roman" panose="02020603050405020304" pitchFamily="18" charset="0"/>
              </a:rPr>
              <a:t>After the work has been finalized and all deficiencies remedied, the owner makes formal written acceptance of the project and the contractor presents his application for final </a:t>
            </a:r>
            <a:r>
              <a:rPr lang="en-US" sz="2800" dirty="0" smtClean="0">
                <a:solidFill>
                  <a:srgbClr val="3A34BC"/>
                </a:solidFill>
                <a:latin typeface="Times New Roman" panose="02020603050405020304" pitchFamily="18" charset="0"/>
                <a:cs typeface="Times New Roman" panose="02020603050405020304" pitchFamily="18" charset="0"/>
              </a:rPr>
              <a:t>payment</a:t>
            </a:r>
            <a:endParaRPr lang="en-US" sz="2800" dirty="0">
              <a:solidFill>
                <a:srgbClr val="3A34BC"/>
              </a:solidFill>
              <a:latin typeface="Times New Roman" panose="02020603050405020304" pitchFamily="18" charset="0"/>
              <a:cs typeface="Times New Roman" panose="02020603050405020304" pitchFamily="18" charset="0"/>
            </a:endParaRPr>
          </a:p>
          <a:p>
            <a:pPr algn="just">
              <a:spcBef>
                <a:spcPts val="3000"/>
              </a:spcBef>
              <a:buClr>
                <a:srgbClr val="FF0000"/>
              </a:buClr>
              <a:buSzPct val="100000"/>
              <a:defRPr/>
            </a:pPr>
            <a:r>
              <a:rPr lang="en-US" sz="2800" dirty="0">
                <a:solidFill>
                  <a:srgbClr val="2F0765"/>
                </a:solidFill>
                <a:latin typeface="Times New Roman" panose="02020603050405020304" pitchFamily="18" charset="0"/>
                <a:cs typeface="Times New Roman" panose="02020603050405020304" pitchFamily="18" charset="0"/>
              </a:rPr>
              <a:t>Under a lump-sum form of contract, the final payment is the final contract price less the total of all previous payment installments </a:t>
            </a:r>
            <a:r>
              <a:rPr lang="en-US" sz="2800" dirty="0" smtClean="0">
                <a:solidFill>
                  <a:srgbClr val="2F0765"/>
                </a:solidFill>
                <a:latin typeface="Times New Roman" panose="02020603050405020304" pitchFamily="18" charset="0"/>
                <a:cs typeface="Times New Roman" panose="02020603050405020304" pitchFamily="18" charset="0"/>
              </a:rPr>
              <a:t>made</a:t>
            </a:r>
            <a:endParaRPr lang="en-US" sz="2800" dirty="0">
              <a:solidFill>
                <a:srgbClr val="2F0765"/>
              </a:solidFill>
              <a:latin typeface="Times New Roman" panose="02020603050405020304" pitchFamily="18" charset="0"/>
              <a:cs typeface="Times New Roman" panose="02020603050405020304" pitchFamily="18" charset="0"/>
            </a:endParaRPr>
          </a:p>
          <a:p>
            <a:pPr algn="just">
              <a:spcBef>
                <a:spcPts val="3000"/>
              </a:spcBef>
              <a:buClr>
                <a:srgbClr val="FF0000"/>
              </a:buClr>
              <a:buSzPct val="100000"/>
              <a:defRPr/>
            </a:pPr>
            <a:r>
              <a:rPr lang="en-US" sz="2800" dirty="0">
                <a:solidFill>
                  <a:srgbClr val="C00000"/>
                </a:solidFill>
                <a:latin typeface="Times New Roman" panose="02020603050405020304" pitchFamily="18" charset="0"/>
                <a:cs typeface="Times New Roman" panose="02020603050405020304" pitchFamily="18" charset="0"/>
              </a:rPr>
              <a:t>With a unit-price contract, the final total quantities of all payment items are measured and the exact final contract price is determined. Final payment is again equal to the contract price less the sum of all progress payments previously </a:t>
            </a:r>
            <a:r>
              <a:rPr lang="en-US" sz="2800" dirty="0" smtClean="0">
                <a:solidFill>
                  <a:srgbClr val="C00000"/>
                </a:solidFill>
                <a:latin typeface="Times New Roman" panose="02020603050405020304" pitchFamily="18" charset="0"/>
                <a:cs typeface="Times New Roman" panose="02020603050405020304" pitchFamily="18" charset="0"/>
              </a:rPr>
              <a:t>made</a:t>
            </a:r>
            <a:endParaRPr lang="en-US" sz="2800" dirty="0">
              <a:solidFill>
                <a:srgbClr val="C00000"/>
              </a:solidFill>
              <a:latin typeface="Times New Roman" panose="02020603050405020304" pitchFamily="18" charset="0"/>
              <a:cs typeface="Times New Roman" panose="02020603050405020304" pitchFamily="18" charset="0"/>
            </a:endParaRPr>
          </a:p>
          <a:p>
            <a:pPr algn="just">
              <a:spcBef>
                <a:spcPts val="3000"/>
              </a:spcBef>
              <a:buClr>
                <a:srgbClr val="FF0000"/>
              </a:buClr>
              <a:buSzPct val="100000"/>
              <a:defRPr/>
            </a:pPr>
            <a:r>
              <a:rPr lang="en-US" sz="2800" dirty="0">
                <a:solidFill>
                  <a:srgbClr val="0033CC"/>
                </a:solidFill>
                <a:latin typeface="Times New Roman" panose="02020603050405020304" pitchFamily="18" charset="0"/>
                <a:cs typeface="Times New Roman" panose="02020603050405020304" pitchFamily="18" charset="0"/>
              </a:rPr>
              <a:t>In all cases, final payment by the owner includes all </a:t>
            </a:r>
            <a:r>
              <a:rPr lang="en-US" sz="28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retainage</a:t>
            </a:r>
            <a:r>
              <a:rPr lang="en-US" sz="2800" dirty="0">
                <a:solidFill>
                  <a:srgbClr val="0033CC"/>
                </a:solidFill>
                <a:latin typeface="Times New Roman" panose="02020603050405020304" pitchFamily="18" charset="0"/>
                <a:cs typeface="Times New Roman" panose="02020603050405020304" pitchFamily="18" charset="0"/>
              </a:rPr>
              <a:t> that has been held by </a:t>
            </a:r>
            <a:r>
              <a:rPr lang="en-US" sz="2800" dirty="0" smtClean="0">
                <a:solidFill>
                  <a:srgbClr val="0033CC"/>
                </a:solidFill>
                <a:latin typeface="Times New Roman" panose="02020603050405020304" pitchFamily="18" charset="0"/>
                <a:cs typeface="Times New Roman" panose="02020603050405020304" pitchFamily="18" charset="0"/>
              </a:rPr>
              <a:t>him</a:t>
            </a:r>
            <a:endParaRPr lang="en-US" sz="28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891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Cash Flow Forecasting</a:t>
            </a:r>
            <a:endParaRPr lang="en-GB" sz="2800" b="1" dirty="0"/>
          </a:p>
        </p:txBody>
      </p:sp>
      <p:sp>
        <p:nvSpPr>
          <p:cNvPr id="3" name="Date Placeholder 2"/>
          <p:cNvSpPr>
            <a:spLocks noGrp="1"/>
          </p:cNvSpPr>
          <p:nvPr>
            <p:ph type="dt" sz="half" idx="10"/>
          </p:nvPr>
        </p:nvSpPr>
        <p:spPr/>
        <p:txBody>
          <a:bodyPr/>
          <a:lstStyle/>
          <a:p>
            <a:fld id="{6902E2E6-52F6-47E6-BD6C-EF98A01C7EEF}"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18</a:t>
            </a:fld>
            <a:endParaRPr lang="en-US"/>
          </a:p>
        </p:txBody>
      </p:sp>
      <p:sp>
        <p:nvSpPr>
          <p:cNvPr id="6" name="Content Placeholder 5"/>
          <p:cNvSpPr>
            <a:spLocks noGrp="1"/>
          </p:cNvSpPr>
          <p:nvPr>
            <p:ph sz="quarter" idx="1"/>
          </p:nvPr>
        </p:nvSpPr>
        <p:spPr/>
        <p:txBody>
          <a:bodyPr>
            <a:normAutofit fontScale="77500" lnSpcReduction="20000"/>
          </a:bodyPr>
          <a:lstStyle/>
          <a:p>
            <a:pPr algn="just">
              <a:spcBef>
                <a:spcPts val="3000"/>
              </a:spcBef>
              <a:buClr>
                <a:srgbClr val="333300"/>
              </a:buClr>
              <a:buSzPct val="120000"/>
              <a:defRPr/>
            </a:pP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determination of the future rates of cash outs and cash income  together with their combined effect on the project cash balance is called a </a:t>
            </a:r>
            <a:r>
              <a:rPr lang="en-US" sz="2800" i="1" dirty="0">
                <a:latin typeface="Times New Roman" panose="02020603050405020304" pitchFamily="18" charset="0"/>
                <a:cs typeface="Times New Roman" panose="02020603050405020304" pitchFamily="18" charset="0"/>
              </a:rPr>
              <a:t>"cash flow forecast</a:t>
            </a:r>
            <a:r>
              <a:rPr lang="en-US" sz="2800" i="1" dirty="0" smtClean="0">
                <a:latin typeface="Times New Roman" panose="02020603050405020304" pitchFamily="18" charset="0"/>
                <a:cs typeface="Times New Roman" panose="02020603050405020304" pitchFamily="18" charset="0"/>
              </a:rPr>
              <a:t>"</a:t>
            </a:r>
          </a:p>
          <a:p>
            <a:pPr algn="just">
              <a:spcBef>
                <a:spcPts val="1950"/>
              </a:spcBef>
              <a:buClr>
                <a:schemeClr val="tx2"/>
              </a:buClr>
              <a:buSzPct val="100000"/>
              <a:defRPr/>
            </a:pPr>
            <a:r>
              <a:rPr lang="en-US" sz="2800" dirty="0">
                <a:solidFill>
                  <a:srgbClr val="3A34BC"/>
                </a:solidFill>
                <a:latin typeface="Times New Roman" panose="02020603050405020304" pitchFamily="18" charset="0"/>
                <a:cs typeface="Times New Roman" panose="02020603050405020304" pitchFamily="18" charset="0"/>
              </a:rPr>
              <a:t>Cash flow forecasting is required to determine whether or not the funds to execute the plan are available.</a:t>
            </a:r>
          </a:p>
          <a:p>
            <a:pPr algn="just">
              <a:spcBef>
                <a:spcPts val="1950"/>
              </a:spcBef>
              <a:buClr>
                <a:schemeClr val="tx2"/>
              </a:buClr>
              <a:buSzPct val="100000"/>
              <a:defRPr/>
            </a:pPr>
            <a:r>
              <a:rPr lang="en-US" sz="2800" dirty="0">
                <a:solidFill>
                  <a:srgbClr val="C00000"/>
                </a:solidFill>
                <a:latin typeface="Times New Roman" panose="02020603050405020304" pitchFamily="18" charset="0"/>
                <a:cs typeface="Times New Roman" panose="02020603050405020304" pitchFamily="18" charset="0"/>
              </a:rPr>
              <a:t>Cash flow forecasting is the </a:t>
            </a:r>
            <a:r>
              <a:rPr lang="en-US" sz="2800" b="1" dirty="0">
                <a:solidFill>
                  <a:srgbClr val="C00000"/>
                </a:solidFill>
                <a:latin typeface="Times New Roman" panose="02020603050405020304" pitchFamily="18" charset="0"/>
                <a:cs typeface="Times New Roman" panose="02020603050405020304" pitchFamily="18" charset="0"/>
              </a:rPr>
              <a:t>forecasting of both cash in and cash out of the project.</a:t>
            </a:r>
            <a:endParaRPr lang="en-US" sz="2800" b="1" i="1" dirty="0" smtClean="0">
              <a:latin typeface="Times New Roman" panose="02020603050405020304" pitchFamily="18" charset="0"/>
              <a:cs typeface="Times New Roman" panose="02020603050405020304" pitchFamily="18" charset="0"/>
            </a:endParaRPr>
          </a:p>
          <a:p>
            <a:pPr algn="just">
              <a:spcBef>
                <a:spcPts val="3000"/>
              </a:spcBef>
              <a:buClr>
                <a:srgbClr val="333300"/>
              </a:buClr>
              <a:buSzPct val="100000"/>
              <a:defRPr/>
            </a:pPr>
            <a:r>
              <a:rPr lang="en-US" sz="2800" dirty="0" smtClean="0">
                <a:latin typeface="Times New Roman" panose="02020603050405020304" pitchFamily="18" charset="0"/>
                <a:cs typeface="Times New Roman" panose="02020603050405020304" pitchFamily="18" charset="0"/>
              </a:rPr>
              <a:t>Forecast of cash flow is required</a:t>
            </a:r>
            <a:r>
              <a:rPr lang="en-US" sz="2800" i="1" dirty="0" smtClean="0">
                <a:latin typeface="Times New Roman" panose="02020603050405020304" pitchFamily="18" charset="0"/>
                <a:cs typeface="Times New Roman" panose="02020603050405020304" pitchFamily="18" charset="0"/>
              </a:rPr>
              <a:t>:</a:t>
            </a:r>
          </a:p>
          <a:p>
            <a:pPr lvl="1" algn="just">
              <a:spcBef>
                <a:spcPts val="2400"/>
              </a:spcBef>
              <a:buClr>
                <a:schemeClr val="accent4">
                  <a:lumMod val="50000"/>
                </a:schemeClr>
              </a:buClr>
              <a:buSzPct val="125000"/>
              <a:defRPr/>
            </a:pPr>
            <a:r>
              <a:rPr lang="en-US" sz="2300" dirty="0">
                <a:solidFill>
                  <a:srgbClr val="0033CC"/>
                </a:solidFill>
                <a:latin typeface="Times New Roman" panose="02020603050405020304" pitchFamily="18" charset="0"/>
                <a:cs typeface="Times New Roman" panose="02020603050405020304" pitchFamily="18" charset="0"/>
              </a:rPr>
              <a:t>To determine the negative cash flow and how to cover </a:t>
            </a:r>
            <a:r>
              <a:rPr lang="en-US" sz="2300" dirty="0" smtClean="0">
                <a:solidFill>
                  <a:srgbClr val="0033CC"/>
                </a:solidFill>
                <a:latin typeface="Times New Roman" panose="02020603050405020304" pitchFamily="18" charset="0"/>
                <a:cs typeface="Times New Roman" panose="02020603050405020304" pitchFamily="18" charset="0"/>
              </a:rPr>
              <a:t>it</a:t>
            </a:r>
            <a:endParaRPr lang="en-US" sz="2300" dirty="0">
              <a:solidFill>
                <a:srgbClr val="0033CC"/>
              </a:solidFill>
              <a:latin typeface="Times New Roman" panose="02020603050405020304" pitchFamily="18" charset="0"/>
              <a:cs typeface="Times New Roman" panose="02020603050405020304" pitchFamily="18" charset="0"/>
            </a:endParaRPr>
          </a:p>
          <a:p>
            <a:pPr lvl="1" algn="just">
              <a:spcBef>
                <a:spcPts val="2400"/>
              </a:spcBef>
              <a:buClr>
                <a:schemeClr val="accent4">
                  <a:lumMod val="50000"/>
                </a:schemeClr>
              </a:buClr>
              <a:buSzPct val="125000"/>
              <a:defRPr/>
            </a:pPr>
            <a:r>
              <a:rPr lang="en-US" sz="2300" dirty="0">
                <a:solidFill>
                  <a:srgbClr val="C00000"/>
                </a:solidFill>
                <a:latin typeface="Times New Roman" panose="02020603050405020304" pitchFamily="18" charset="0"/>
                <a:cs typeface="Times New Roman" panose="02020603050405020304" pitchFamily="18" charset="0"/>
              </a:rPr>
              <a:t>To determine the positive cash flow and how to use it (the positive cash flow of one contract may be used to handle the negative cash flow of another</a:t>
            </a:r>
            <a:r>
              <a:rPr lang="en-US" sz="2300" dirty="0" smtClean="0">
                <a:solidFill>
                  <a:srgbClr val="C00000"/>
                </a:solidFill>
                <a:latin typeface="Times New Roman" panose="02020603050405020304" pitchFamily="18" charset="0"/>
                <a:cs typeface="Times New Roman" panose="02020603050405020304" pitchFamily="18" charset="0"/>
              </a:rPr>
              <a:t>)</a:t>
            </a:r>
            <a:endParaRPr lang="en-US" sz="2300" dirty="0">
              <a:solidFill>
                <a:srgbClr val="C00000"/>
              </a:solidFill>
              <a:latin typeface="Times New Roman" panose="02020603050405020304" pitchFamily="18" charset="0"/>
              <a:cs typeface="Times New Roman" panose="02020603050405020304" pitchFamily="18" charset="0"/>
            </a:endParaRPr>
          </a:p>
          <a:p>
            <a:pPr>
              <a:buClr>
                <a:schemeClr val="accent4">
                  <a:lumMod val="50000"/>
                </a:schemeClr>
              </a:buClr>
              <a:buSzPct val="125000"/>
            </a:pPr>
            <a:endParaRPr lang="en-GB" sz="2800" dirty="0"/>
          </a:p>
          <a:p>
            <a:pPr algn="just">
              <a:spcBef>
                <a:spcPts val="3000"/>
              </a:spcBef>
              <a:buClr>
                <a:srgbClr val="FF0000"/>
              </a:buClr>
              <a:buSzPct val="100000"/>
              <a:defRPr/>
            </a:pPr>
            <a:endParaRPr lang="en-US" sz="2800" i="1" dirty="0" smtClean="0">
              <a:latin typeface="Times New Roman" panose="02020603050405020304" pitchFamily="18" charset="0"/>
              <a:cs typeface="Times New Roman" panose="02020603050405020304" pitchFamily="18" charset="0"/>
            </a:endParaRPr>
          </a:p>
          <a:p>
            <a:pPr algn="just">
              <a:spcBef>
                <a:spcPts val="3000"/>
              </a:spcBef>
              <a:buClr>
                <a:srgbClr val="FF0000"/>
              </a:buClr>
              <a:buSzPct val="100000"/>
              <a:defRPr/>
            </a:pPr>
            <a:endParaRPr lang="en-US" sz="2800" i="1" dirty="0">
              <a:latin typeface="Times New Roman" panose="02020603050405020304" pitchFamily="18" charset="0"/>
              <a:cs typeface="Times New Roman" panose="02020603050405020304" pitchFamily="18" charset="0"/>
            </a:endParaRPr>
          </a:p>
          <a:p>
            <a:pPr algn="just">
              <a:spcBef>
                <a:spcPts val="3000"/>
              </a:spcBef>
              <a:buClr>
                <a:srgbClr val="FF0000"/>
              </a:buClr>
              <a:buSzPct val="100000"/>
              <a:defRPr/>
            </a:pPr>
            <a:endParaRPr lang="en-US" sz="28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78129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t>Simplified Approach to Forecast Contract Cash Flow</a:t>
            </a:r>
            <a:br>
              <a:rPr lang="en-US" sz="2400" b="1" dirty="0" smtClean="0"/>
            </a:br>
            <a:r>
              <a:rPr lang="en-US" sz="2400" b="1" dirty="0" smtClean="0">
                <a:solidFill>
                  <a:srgbClr val="3A34BC"/>
                </a:solidFill>
              </a:rPr>
              <a:t>(Contract Revenue/Income Curve)</a:t>
            </a:r>
            <a:endParaRPr lang="en-GB" sz="2400" b="1" dirty="0">
              <a:solidFill>
                <a:srgbClr val="3A34BC"/>
              </a:solidFill>
            </a:endParaRPr>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19</a:t>
            </a:fld>
            <a:endParaRPr lang="en-US"/>
          </a:p>
        </p:txBody>
      </p:sp>
      <p:sp>
        <p:nvSpPr>
          <p:cNvPr id="6" name="Content Placeholder 5"/>
          <p:cNvSpPr>
            <a:spLocks noGrp="1"/>
          </p:cNvSpPr>
          <p:nvPr>
            <p:ph sz="quarter" idx="1"/>
          </p:nvPr>
        </p:nvSpPr>
        <p:spPr/>
        <p:txBody>
          <a:bodyPr>
            <a:normAutofit/>
          </a:bodyPr>
          <a:lstStyle/>
          <a:p>
            <a:pPr marL="514350" indent="-514350" algn="just">
              <a:spcBef>
                <a:spcPts val="2400"/>
              </a:spcBef>
              <a:buClr>
                <a:srgbClr val="0033CC"/>
              </a:buClr>
              <a:buSzPct val="100000"/>
              <a:buFont typeface="+mj-lt"/>
              <a:buAutoNum type="arabicPeriod"/>
              <a:defRPr/>
            </a:pPr>
            <a:r>
              <a:rPr lang="en-US" sz="2400" dirty="0">
                <a:solidFill>
                  <a:srgbClr val="333300"/>
                </a:solidFill>
                <a:latin typeface="Times New Roman" panose="02020603050405020304" pitchFamily="18" charset="0"/>
                <a:cs typeface="Times New Roman" panose="02020603050405020304" pitchFamily="18" charset="0"/>
              </a:rPr>
              <a:t>Produce an activity schedule in bar chart or time-scaled form. </a:t>
            </a:r>
            <a:r>
              <a:rPr lang="en-US" sz="2400" dirty="0" smtClean="0">
                <a:solidFill>
                  <a:srgbClr val="333300"/>
                </a:solidFill>
                <a:latin typeface="Times New Roman" panose="02020603050405020304" pitchFamily="18" charset="0"/>
                <a:cs typeface="Times New Roman" panose="02020603050405020304" pitchFamily="18" charset="0"/>
              </a:rPr>
              <a:t>Determine </a:t>
            </a:r>
            <a:r>
              <a:rPr lang="en-US" sz="2400" dirty="0">
                <a:solidFill>
                  <a:srgbClr val="333300"/>
                </a:solidFill>
                <a:latin typeface="Times New Roman" panose="02020603050405020304" pitchFamily="18" charset="0"/>
                <a:cs typeface="Times New Roman" panose="02020603050405020304" pitchFamily="18" charset="0"/>
              </a:rPr>
              <a:t>the value/price of each activity per </a:t>
            </a:r>
            <a:r>
              <a:rPr lang="en-US" sz="2400" dirty="0" smtClean="0">
                <a:solidFill>
                  <a:srgbClr val="333300"/>
                </a:solidFill>
                <a:latin typeface="Times New Roman" panose="02020603050405020304" pitchFamily="18" charset="0"/>
                <a:cs typeface="Times New Roman" panose="02020603050405020304" pitchFamily="18" charset="0"/>
              </a:rPr>
              <a:t>week</a:t>
            </a:r>
            <a:endParaRPr lang="en-US" sz="2400" dirty="0">
              <a:solidFill>
                <a:srgbClr val="333300"/>
              </a:solidFill>
              <a:latin typeface="Times New Roman" panose="02020603050405020304" pitchFamily="18" charset="0"/>
              <a:cs typeface="Times New Roman" panose="02020603050405020304" pitchFamily="18" charset="0"/>
            </a:endParaRPr>
          </a:p>
          <a:p>
            <a:pPr marL="514350" indent="-514350" algn="just">
              <a:spcBef>
                <a:spcPts val="2400"/>
              </a:spcBef>
              <a:buClr>
                <a:srgbClr val="0033CC"/>
              </a:buClr>
              <a:buSzPct val="100000"/>
              <a:buFont typeface="+mj-lt"/>
              <a:buAutoNum type="arabicPeriod"/>
              <a:defRPr/>
            </a:pPr>
            <a:r>
              <a:rPr lang="en-US" sz="2400" dirty="0" smtClean="0">
                <a:solidFill>
                  <a:srgbClr val="002060"/>
                </a:solidFill>
                <a:latin typeface="Times New Roman" panose="02020603050405020304" pitchFamily="18" charset="0"/>
                <a:cs typeface="Times New Roman" panose="02020603050405020304" pitchFamily="18" charset="0"/>
              </a:rPr>
              <a:t>Find the monthly revenue</a:t>
            </a:r>
            <a:endParaRPr lang="en-US" sz="2400" dirty="0">
              <a:solidFill>
                <a:srgbClr val="002060"/>
              </a:solidFill>
              <a:latin typeface="Times New Roman" panose="02020603050405020304" pitchFamily="18" charset="0"/>
              <a:cs typeface="Times New Roman" panose="02020603050405020304" pitchFamily="18" charset="0"/>
            </a:endParaRPr>
          </a:p>
          <a:p>
            <a:pPr marL="514350" indent="-514350" algn="just">
              <a:spcBef>
                <a:spcPts val="2400"/>
              </a:spcBef>
              <a:buClr>
                <a:srgbClr val="0033CC"/>
              </a:buClr>
              <a:buSzPct val="100000"/>
              <a:buFont typeface="+mj-lt"/>
              <a:buAutoNum type="arabicPeriod"/>
              <a:defRPr/>
            </a:pPr>
            <a:r>
              <a:rPr lang="en-US" sz="2400" dirty="0">
                <a:solidFill>
                  <a:srgbClr val="C00000"/>
                </a:solidFill>
                <a:latin typeface="Times New Roman" panose="02020603050405020304" pitchFamily="18" charset="0"/>
                <a:cs typeface="Times New Roman" panose="02020603050405020304" pitchFamily="18" charset="0"/>
              </a:rPr>
              <a:t>Adjust the revenue for advanced payment and </a:t>
            </a:r>
            <a:r>
              <a:rPr lang="en-US" sz="2400" dirty="0" smtClean="0">
                <a:solidFill>
                  <a:srgbClr val="C00000"/>
                </a:solidFill>
                <a:latin typeface="Times New Roman" panose="02020603050405020304" pitchFamily="18" charset="0"/>
                <a:cs typeface="Times New Roman" panose="02020603050405020304" pitchFamily="18" charset="0"/>
              </a:rPr>
              <a:t>retention</a:t>
            </a:r>
            <a:endParaRPr lang="en-US" sz="2400" dirty="0">
              <a:solidFill>
                <a:srgbClr val="C00000"/>
              </a:solidFill>
              <a:latin typeface="Times New Roman" panose="02020603050405020304" pitchFamily="18" charset="0"/>
              <a:cs typeface="Times New Roman" panose="02020603050405020304" pitchFamily="18" charset="0"/>
            </a:endParaRPr>
          </a:p>
          <a:p>
            <a:pPr marL="514350" indent="-514350" algn="just">
              <a:spcBef>
                <a:spcPts val="2400"/>
              </a:spcBef>
              <a:buClr>
                <a:srgbClr val="0033CC"/>
              </a:buClr>
              <a:buSzPct val="100000"/>
              <a:buFont typeface="+mj-lt"/>
              <a:buAutoNum type="arabicPeriod"/>
              <a:defRPr/>
            </a:pPr>
            <a:r>
              <a:rPr lang="en-US" sz="2400" dirty="0">
                <a:solidFill>
                  <a:srgbClr val="7030A0"/>
                </a:solidFill>
                <a:latin typeface="Times New Roman" panose="02020603050405020304" pitchFamily="18" charset="0"/>
                <a:cs typeface="Times New Roman" panose="02020603050405020304" pitchFamily="18" charset="0"/>
              </a:rPr>
              <a:t>Draw cumulative adjusted revenue versus time </a:t>
            </a:r>
            <a:r>
              <a:rPr lang="en-US" sz="2400" dirty="0" smtClean="0">
                <a:solidFill>
                  <a:srgbClr val="7030A0"/>
                </a:solidFill>
                <a:latin typeface="Times New Roman" panose="02020603050405020304" pitchFamily="18" charset="0"/>
                <a:cs typeface="Times New Roman" panose="02020603050405020304" pitchFamily="18" charset="0"/>
              </a:rPr>
              <a:t>curve</a:t>
            </a:r>
            <a:endParaRPr lang="en-US" sz="2400" dirty="0">
              <a:solidFill>
                <a:srgbClr val="7030A0"/>
              </a:solidFill>
              <a:latin typeface="Times New Roman" panose="02020603050405020304" pitchFamily="18" charset="0"/>
              <a:cs typeface="Times New Roman" panose="02020603050405020304" pitchFamily="18" charset="0"/>
            </a:endParaRPr>
          </a:p>
          <a:p>
            <a:pPr marL="514350" indent="-514350" algn="just">
              <a:spcBef>
                <a:spcPts val="2400"/>
              </a:spcBef>
              <a:buClr>
                <a:srgbClr val="0033CC"/>
              </a:buClr>
              <a:buSzPct val="100000"/>
              <a:buFont typeface="+mj-lt"/>
              <a:buAutoNum type="arabicPeriod"/>
              <a:defRPr/>
            </a:pPr>
            <a:r>
              <a:rPr lang="en-US" sz="2400" dirty="0">
                <a:solidFill>
                  <a:srgbClr val="0033CC"/>
                </a:solidFill>
                <a:latin typeface="Times New Roman" panose="02020603050405020304" pitchFamily="18" charset="0"/>
                <a:cs typeface="Times New Roman" panose="02020603050405020304" pitchFamily="18" charset="0"/>
              </a:rPr>
              <a:t>Shift the above curve by the lag between submitting payment requests and receiving revenue to get the income </a:t>
            </a:r>
            <a:r>
              <a:rPr lang="en-US" sz="2400" dirty="0" smtClean="0">
                <a:solidFill>
                  <a:srgbClr val="0033CC"/>
                </a:solidFill>
                <a:latin typeface="Times New Roman" panose="02020603050405020304" pitchFamily="18" charset="0"/>
                <a:cs typeface="Times New Roman" panose="02020603050405020304" pitchFamily="18" charset="0"/>
              </a:rPr>
              <a:t>curve</a:t>
            </a:r>
            <a:endParaRPr lang="en-US" sz="24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2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Contents</a:t>
            </a:r>
            <a:endParaRPr lang="en-US" b="1" dirty="0"/>
          </a:p>
        </p:txBody>
      </p:sp>
      <p:sp>
        <p:nvSpPr>
          <p:cNvPr id="3" name="Date Placeholder 2"/>
          <p:cNvSpPr>
            <a:spLocks noGrp="1"/>
          </p:cNvSpPr>
          <p:nvPr>
            <p:ph type="dt" sz="half" idx="10"/>
          </p:nvPr>
        </p:nvSpPr>
        <p:spPr/>
        <p:txBody>
          <a:bodyPr/>
          <a:lstStyle/>
          <a:p>
            <a:fld id="{6DDD9CF6-7E8D-48C3-AD72-24377ABD629D}"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a:t>
            </a:fld>
            <a:endParaRPr lang="en-US"/>
          </a:p>
        </p:txBody>
      </p:sp>
      <p:sp>
        <p:nvSpPr>
          <p:cNvPr id="6" name="Content Placeholder 5"/>
          <p:cNvSpPr>
            <a:spLocks noGrp="1"/>
          </p:cNvSpPr>
          <p:nvPr>
            <p:ph sz="quarter" idx="1"/>
          </p:nvPr>
        </p:nvSpPr>
        <p:spPr>
          <a:ln>
            <a:noFill/>
          </a:ln>
        </p:spPr>
        <p:txBody>
          <a:bodyPr>
            <a:normAutofit/>
          </a:bodyPr>
          <a:lstStyle/>
          <a:p>
            <a:r>
              <a:rPr lang="en-US" sz="2000" dirty="0" smtClean="0">
                <a:solidFill>
                  <a:srgbClr val="0033CC"/>
                </a:solidFill>
              </a:rPr>
              <a:t>Objectives of the present lecture</a:t>
            </a:r>
          </a:p>
          <a:p>
            <a:r>
              <a:rPr lang="en-US" sz="2000" dirty="0" smtClean="0">
                <a:solidFill>
                  <a:srgbClr val="C00000"/>
                </a:solidFill>
              </a:rPr>
              <a:t>Introduction</a:t>
            </a:r>
          </a:p>
          <a:p>
            <a:r>
              <a:rPr lang="en-US" sz="2000" dirty="0" smtClean="0">
                <a:solidFill>
                  <a:srgbClr val="2F0765"/>
                </a:solidFill>
              </a:rPr>
              <a:t>Terminologies</a:t>
            </a:r>
          </a:p>
          <a:p>
            <a:r>
              <a:rPr lang="en-US" sz="2000" dirty="0" smtClean="0">
                <a:solidFill>
                  <a:srgbClr val="2F0765"/>
                </a:solidFill>
              </a:rPr>
              <a:t>Cash Flow: Cash in and Cash out</a:t>
            </a:r>
          </a:p>
          <a:p>
            <a:r>
              <a:rPr lang="en-US" sz="2000" dirty="0" smtClean="0">
                <a:solidFill>
                  <a:srgbClr val="0070C0"/>
                </a:solidFill>
              </a:rPr>
              <a:t>Most common types of construction contracts</a:t>
            </a:r>
          </a:p>
          <a:p>
            <a:r>
              <a:rPr lang="en-US" sz="2000" dirty="0" smtClean="0"/>
              <a:t>Contract cash flow curves</a:t>
            </a:r>
          </a:p>
          <a:p>
            <a:r>
              <a:rPr lang="en-US" sz="2000" dirty="0" smtClean="0">
                <a:solidFill>
                  <a:srgbClr val="FF0000"/>
                </a:solidFill>
              </a:rPr>
              <a:t>Financial Charges</a:t>
            </a:r>
          </a:p>
          <a:p>
            <a:r>
              <a:rPr lang="en-US" sz="2000" dirty="0">
                <a:solidFill>
                  <a:srgbClr val="333300"/>
                </a:solidFill>
              </a:rPr>
              <a:t>Simplified </a:t>
            </a:r>
            <a:r>
              <a:rPr lang="en-US" sz="2000" dirty="0" smtClean="0">
                <a:solidFill>
                  <a:srgbClr val="333300"/>
                </a:solidFill>
              </a:rPr>
              <a:t>approach to forecast contract revenue/income curve </a:t>
            </a:r>
          </a:p>
          <a:p>
            <a:r>
              <a:rPr lang="en-US" sz="2000" dirty="0">
                <a:solidFill>
                  <a:srgbClr val="0033CC"/>
                </a:solidFill>
              </a:rPr>
              <a:t>Simplified </a:t>
            </a:r>
            <a:r>
              <a:rPr lang="en-US" sz="2000" dirty="0" smtClean="0">
                <a:solidFill>
                  <a:srgbClr val="0033CC"/>
                </a:solidFill>
              </a:rPr>
              <a:t>approach to forecast contract cost/expense curve</a:t>
            </a:r>
          </a:p>
          <a:p>
            <a:r>
              <a:rPr lang="en-US" sz="2000" dirty="0" smtClean="0">
                <a:solidFill>
                  <a:srgbClr val="7030A0"/>
                </a:solidFill>
              </a:rPr>
              <a:t>Problem</a:t>
            </a:r>
          </a:p>
          <a:p>
            <a:r>
              <a:rPr lang="en-US" sz="2000" smtClean="0"/>
              <a:t>Further reading</a:t>
            </a:r>
            <a:endParaRPr lang="en-US" dirty="0" smtClean="0"/>
          </a:p>
          <a:p>
            <a:endParaRPr lang="en-US" dirty="0" smtClean="0"/>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t>Simplified Approach to Forecast Contract Cash Flow</a:t>
            </a:r>
            <a:br>
              <a:rPr lang="en-US" sz="2400" b="1" dirty="0" smtClean="0"/>
            </a:br>
            <a:r>
              <a:rPr lang="en-US" sz="2400" b="1" dirty="0" smtClean="0">
                <a:solidFill>
                  <a:srgbClr val="3A34BC"/>
                </a:solidFill>
              </a:rPr>
              <a:t>(Contract Cost/Expense Curve)</a:t>
            </a:r>
            <a:endParaRPr lang="en-GB" sz="2400" b="1" dirty="0">
              <a:solidFill>
                <a:srgbClr val="3A34BC"/>
              </a:solidFill>
            </a:endParaRPr>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20</a:t>
            </a:fld>
            <a:endParaRPr lang="en-US"/>
          </a:p>
        </p:txBody>
      </p:sp>
      <p:sp>
        <p:nvSpPr>
          <p:cNvPr id="6" name="Content Placeholder 5"/>
          <p:cNvSpPr>
            <a:spLocks noGrp="1"/>
          </p:cNvSpPr>
          <p:nvPr>
            <p:ph sz="quarter" idx="1"/>
          </p:nvPr>
        </p:nvSpPr>
        <p:spPr/>
        <p:txBody>
          <a:bodyPr>
            <a:normAutofit fontScale="70000" lnSpcReduction="20000"/>
          </a:bodyPr>
          <a:lstStyle/>
          <a:p>
            <a:pPr marL="0" lvl="0" indent="0" algn="just">
              <a:lnSpc>
                <a:spcPct val="110000"/>
              </a:lnSpc>
              <a:spcBef>
                <a:spcPts val="1200"/>
              </a:spcBef>
              <a:buClr>
                <a:srgbClr val="FF0000"/>
              </a:buClr>
              <a:buSzPct val="100000"/>
              <a:buNone/>
              <a:defRPr/>
            </a:pPr>
            <a:r>
              <a:rPr lang="en-US" sz="2800" kern="0" dirty="0">
                <a:solidFill>
                  <a:srgbClr val="0033CC"/>
                </a:solidFill>
                <a:latin typeface="Times New Roman" pitchFamily="18" charset="0"/>
                <a:cs typeface="Times New Roman" pitchFamily="18" charset="0"/>
              </a:rPr>
              <a:t>When the mark-up is uniformly spread throughout the contract, the cost/expense curve can be derived as follows:</a:t>
            </a:r>
          </a:p>
          <a:p>
            <a:pPr marL="0" lvl="0" indent="0" algn="just">
              <a:lnSpc>
                <a:spcPct val="110000"/>
              </a:lnSpc>
              <a:spcBef>
                <a:spcPts val="1000"/>
              </a:spcBef>
              <a:buClr>
                <a:srgbClr val="0033CC"/>
              </a:buClr>
              <a:buSzPct val="100000"/>
              <a:buNone/>
              <a:defRPr/>
            </a:pPr>
            <a:r>
              <a:rPr lang="en-US" sz="2800" kern="0" dirty="0">
                <a:solidFill>
                  <a:srgbClr val="0033CC"/>
                </a:solidFill>
                <a:latin typeface="Times New Roman" pitchFamily="18" charset="0"/>
                <a:cs typeface="Times New Roman" pitchFamily="18" charset="0"/>
              </a:rPr>
              <a:t>If the mark-up; </a:t>
            </a:r>
            <a:r>
              <a:rPr lang="en-US" sz="2800" b="1" i="1" kern="0" dirty="0">
                <a:solidFill>
                  <a:srgbClr val="0033CC"/>
                </a:solidFill>
                <a:latin typeface="Times New Roman" pitchFamily="18" charset="0"/>
                <a:cs typeface="Times New Roman" pitchFamily="18" charset="0"/>
              </a:rPr>
              <a:t>M</a:t>
            </a:r>
            <a:r>
              <a:rPr lang="en-US" sz="2800" kern="0" dirty="0">
                <a:solidFill>
                  <a:srgbClr val="0033CC"/>
                </a:solidFill>
                <a:latin typeface="Times New Roman" pitchFamily="18" charset="0"/>
                <a:cs typeface="Times New Roman" pitchFamily="18" charset="0"/>
              </a:rPr>
              <a:t>, is expressed as a percentage of tender price, then:</a:t>
            </a:r>
          </a:p>
          <a:p>
            <a:pPr marL="0" lvl="0" indent="0" algn="ctr">
              <a:lnSpc>
                <a:spcPct val="110000"/>
              </a:lnSpc>
              <a:spcBef>
                <a:spcPts val="1000"/>
              </a:spcBef>
              <a:buClr>
                <a:srgbClr val="0033CC"/>
              </a:buClr>
              <a:buSzPct val="100000"/>
              <a:buNone/>
              <a:defRPr/>
            </a:pPr>
            <a:r>
              <a:rPr lang="en-US" sz="2800" b="1" i="1" kern="0" dirty="0">
                <a:solidFill>
                  <a:srgbClr val="0033CC"/>
                </a:solidFill>
                <a:latin typeface="Times New Roman" pitchFamily="18" charset="0"/>
                <a:cs typeface="Times New Roman" pitchFamily="18" charset="0"/>
              </a:rPr>
              <a:t>Cumulative cost = cumulative revenue </a:t>
            </a:r>
            <a:r>
              <a:rPr lang="en-US" sz="2800" b="1" i="1" kern="0" dirty="0" smtClean="0">
                <a:solidFill>
                  <a:srgbClr val="0033CC"/>
                </a:solidFill>
                <a:latin typeface="Times New Roman" pitchFamily="18" charset="0"/>
                <a:cs typeface="Times New Roman" pitchFamily="18" charset="0"/>
              </a:rPr>
              <a:t>× </a:t>
            </a:r>
            <a:r>
              <a:rPr lang="en-US" sz="2800" b="1" kern="0" dirty="0">
                <a:solidFill>
                  <a:srgbClr val="0033CC"/>
                </a:solidFill>
                <a:latin typeface="Times New Roman" pitchFamily="18" charset="0"/>
                <a:cs typeface="Times New Roman" pitchFamily="18" charset="0"/>
              </a:rPr>
              <a:t>(1- </a:t>
            </a:r>
            <a:r>
              <a:rPr lang="en-US" sz="2800" b="1" i="1" kern="0" dirty="0">
                <a:solidFill>
                  <a:srgbClr val="0033CC"/>
                </a:solidFill>
                <a:latin typeface="Times New Roman" pitchFamily="18" charset="0"/>
                <a:cs typeface="Times New Roman" pitchFamily="18" charset="0"/>
              </a:rPr>
              <a:t>M</a:t>
            </a:r>
            <a:r>
              <a:rPr lang="en-US" sz="2800" b="1" kern="0" dirty="0">
                <a:solidFill>
                  <a:srgbClr val="0033CC"/>
                </a:solidFill>
                <a:latin typeface="Times New Roman" pitchFamily="18" charset="0"/>
                <a:cs typeface="Times New Roman" pitchFamily="18" charset="0"/>
              </a:rPr>
              <a:t>)</a:t>
            </a:r>
          </a:p>
          <a:p>
            <a:pPr marL="514350" lvl="0" indent="-514350" algn="just">
              <a:lnSpc>
                <a:spcPct val="110000"/>
              </a:lnSpc>
              <a:spcBef>
                <a:spcPts val="1000"/>
              </a:spcBef>
              <a:buClr>
                <a:srgbClr val="0033CC"/>
              </a:buClr>
              <a:buSzPct val="100000"/>
              <a:buFont typeface="+mj-lt"/>
              <a:buAutoNum type="arabicPeriod"/>
              <a:defRPr/>
            </a:pPr>
            <a:r>
              <a:rPr lang="en-US" sz="2800" kern="0" dirty="0">
                <a:solidFill>
                  <a:srgbClr val="333300"/>
                </a:solidFill>
                <a:latin typeface="Times New Roman" pitchFamily="18" charset="0"/>
                <a:cs typeface="Times New Roman" pitchFamily="18" charset="0"/>
              </a:rPr>
              <a:t>Draw cumulative cost versus time </a:t>
            </a:r>
            <a:r>
              <a:rPr lang="en-US" sz="2800" kern="0" dirty="0" smtClean="0">
                <a:solidFill>
                  <a:srgbClr val="333300"/>
                </a:solidFill>
                <a:latin typeface="Times New Roman" pitchFamily="18" charset="0"/>
                <a:cs typeface="Times New Roman" pitchFamily="18" charset="0"/>
              </a:rPr>
              <a:t>curve</a:t>
            </a:r>
            <a:endParaRPr lang="en-US" sz="2800" kern="0" dirty="0">
              <a:solidFill>
                <a:srgbClr val="333300"/>
              </a:solidFill>
              <a:latin typeface="Times New Roman" pitchFamily="18" charset="0"/>
              <a:cs typeface="Times New Roman" pitchFamily="18" charset="0"/>
            </a:endParaRPr>
          </a:p>
          <a:p>
            <a:pPr marL="514350" lvl="0" indent="-514350" algn="just">
              <a:lnSpc>
                <a:spcPct val="110000"/>
              </a:lnSpc>
              <a:spcBef>
                <a:spcPts val="1000"/>
              </a:spcBef>
              <a:buClr>
                <a:srgbClr val="0033CC"/>
              </a:buClr>
              <a:buSzPct val="100000"/>
              <a:buFont typeface="+mj-lt"/>
              <a:buAutoNum type="arabicPeriod"/>
              <a:defRPr/>
            </a:pPr>
            <a:r>
              <a:rPr lang="en-US" sz="2800" kern="0" dirty="0">
                <a:solidFill>
                  <a:schemeClr val="accent3">
                    <a:lumMod val="50000"/>
                  </a:schemeClr>
                </a:solidFill>
                <a:latin typeface="Times New Roman" pitchFamily="18" charset="0"/>
                <a:cs typeface="Times New Roman" pitchFamily="18" charset="0"/>
              </a:rPr>
              <a:t>Group cost headings that have the same payment delay between incurring the cost and making the </a:t>
            </a:r>
            <a:r>
              <a:rPr lang="en-US" sz="2800" kern="0" dirty="0" smtClean="0">
                <a:solidFill>
                  <a:schemeClr val="accent3">
                    <a:lumMod val="50000"/>
                  </a:schemeClr>
                </a:solidFill>
                <a:latin typeface="Times New Roman" pitchFamily="18" charset="0"/>
                <a:cs typeface="Times New Roman" pitchFamily="18" charset="0"/>
              </a:rPr>
              <a:t>payment</a:t>
            </a:r>
            <a:endParaRPr lang="en-US" sz="2800" kern="0" dirty="0">
              <a:solidFill>
                <a:schemeClr val="accent3">
                  <a:lumMod val="50000"/>
                </a:schemeClr>
              </a:solidFill>
              <a:latin typeface="Times New Roman" pitchFamily="18" charset="0"/>
              <a:cs typeface="Times New Roman" pitchFamily="18" charset="0"/>
            </a:endParaRPr>
          </a:p>
          <a:p>
            <a:pPr marL="514350" lvl="0" indent="-514350" algn="just">
              <a:lnSpc>
                <a:spcPct val="110000"/>
              </a:lnSpc>
              <a:spcBef>
                <a:spcPts val="1000"/>
              </a:spcBef>
              <a:buClr>
                <a:srgbClr val="0033CC"/>
              </a:buClr>
              <a:buSzPct val="100000"/>
              <a:buFont typeface="+mj-lt"/>
              <a:buAutoNum type="arabicPeriod"/>
              <a:defRPr/>
            </a:pPr>
            <a:r>
              <a:rPr lang="en-US" sz="2800" kern="0" dirty="0">
                <a:solidFill>
                  <a:srgbClr val="C00000"/>
                </a:solidFill>
                <a:latin typeface="Times New Roman" pitchFamily="18" charset="0"/>
                <a:cs typeface="Times New Roman" pitchFamily="18" charset="0"/>
              </a:rPr>
              <a:t>Calculate the proportion of costs due to each </a:t>
            </a:r>
            <a:r>
              <a:rPr lang="en-US" sz="2800" kern="0" dirty="0" smtClean="0">
                <a:solidFill>
                  <a:srgbClr val="C00000"/>
                </a:solidFill>
                <a:latin typeface="Times New Roman" pitchFamily="18" charset="0"/>
                <a:cs typeface="Times New Roman" pitchFamily="18" charset="0"/>
              </a:rPr>
              <a:t>group</a:t>
            </a:r>
            <a:endParaRPr lang="en-US" sz="2800" kern="0" dirty="0">
              <a:solidFill>
                <a:srgbClr val="C00000"/>
              </a:solidFill>
              <a:latin typeface="Times New Roman" pitchFamily="18" charset="0"/>
              <a:cs typeface="Times New Roman" pitchFamily="18" charset="0"/>
            </a:endParaRPr>
          </a:p>
          <a:p>
            <a:pPr marL="514350" lvl="0" indent="-514350" algn="just">
              <a:lnSpc>
                <a:spcPct val="110000"/>
              </a:lnSpc>
              <a:spcBef>
                <a:spcPts val="1000"/>
              </a:spcBef>
              <a:buClr>
                <a:srgbClr val="0033CC"/>
              </a:buClr>
              <a:buSzPct val="100000"/>
              <a:buFont typeface="+mj-lt"/>
              <a:buAutoNum type="arabicPeriod"/>
              <a:defRPr/>
            </a:pPr>
            <a:r>
              <a:rPr lang="en-US" sz="2800" kern="0" dirty="0">
                <a:solidFill>
                  <a:srgbClr val="002060"/>
                </a:solidFill>
                <a:latin typeface="Times New Roman" pitchFamily="18" charset="0"/>
                <a:cs typeface="Times New Roman" pitchFamily="18" charset="0"/>
              </a:rPr>
              <a:t>Shift the cumulative cost of each group by the specified amount to get its cumulative </a:t>
            </a:r>
            <a:r>
              <a:rPr lang="en-US" sz="2800" kern="0" dirty="0" smtClean="0">
                <a:solidFill>
                  <a:srgbClr val="002060"/>
                </a:solidFill>
                <a:latin typeface="Times New Roman" pitchFamily="18" charset="0"/>
                <a:cs typeface="Times New Roman" pitchFamily="18" charset="0"/>
              </a:rPr>
              <a:t>expense</a:t>
            </a:r>
            <a:endParaRPr lang="en-US" sz="2800" kern="0" dirty="0">
              <a:solidFill>
                <a:srgbClr val="002060"/>
              </a:solidFill>
              <a:latin typeface="Times New Roman" pitchFamily="18" charset="0"/>
              <a:cs typeface="Times New Roman" pitchFamily="18" charset="0"/>
            </a:endParaRPr>
          </a:p>
          <a:p>
            <a:pPr marL="514350" lvl="0" indent="-514350" algn="just">
              <a:lnSpc>
                <a:spcPct val="110000"/>
              </a:lnSpc>
              <a:spcBef>
                <a:spcPts val="1000"/>
              </a:spcBef>
              <a:buClr>
                <a:srgbClr val="0033CC"/>
              </a:buClr>
              <a:buSzPct val="100000"/>
              <a:buFont typeface="+mj-lt"/>
              <a:buAutoNum type="arabicPeriod"/>
              <a:defRPr/>
            </a:pPr>
            <a:r>
              <a:rPr lang="en-US" sz="2800" kern="0" dirty="0">
                <a:solidFill>
                  <a:srgbClr val="7030A0"/>
                </a:solidFill>
                <a:latin typeface="Times New Roman" pitchFamily="18" charset="0"/>
                <a:cs typeface="Times New Roman" pitchFamily="18" charset="0"/>
              </a:rPr>
              <a:t>Sum up contract cumulative </a:t>
            </a:r>
            <a:r>
              <a:rPr lang="en-US" sz="2800" kern="0" dirty="0" smtClean="0">
                <a:solidFill>
                  <a:srgbClr val="7030A0"/>
                </a:solidFill>
                <a:latin typeface="Times New Roman" pitchFamily="18" charset="0"/>
                <a:cs typeface="Times New Roman" pitchFamily="18" charset="0"/>
              </a:rPr>
              <a:t>expenses</a:t>
            </a:r>
            <a:endParaRPr lang="en-US" sz="2800" kern="0" dirty="0">
              <a:solidFill>
                <a:srgbClr val="7030A0"/>
              </a:solidFill>
              <a:latin typeface="Times New Roman" pitchFamily="18" charset="0"/>
              <a:cs typeface="Times New Roman" pitchFamily="18" charset="0"/>
            </a:endParaRPr>
          </a:p>
          <a:p>
            <a:pPr marL="514350" lvl="0" indent="-514350" algn="just">
              <a:lnSpc>
                <a:spcPct val="110000"/>
              </a:lnSpc>
              <a:spcBef>
                <a:spcPts val="1000"/>
              </a:spcBef>
              <a:buClr>
                <a:srgbClr val="0033CC"/>
              </a:buClr>
              <a:buSzPct val="100000"/>
              <a:buFont typeface="+mj-lt"/>
              <a:buAutoNum type="arabicPeriod"/>
              <a:defRPr/>
            </a:pPr>
            <a:r>
              <a:rPr lang="en-US" sz="2800" kern="0" dirty="0">
                <a:solidFill>
                  <a:schemeClr val="accent5">
                    <a:lumMod val="50000"/>
                  </a:schemeClr>
                </a:solidFill>
                <a:latin typeface="Times New Roman" pitchFamily="18" charset="0"/>
                <a:cs typeface="Times New Roman" pitchFamily="18" charset="0"/>
              </a:rPr>
              <a:t>Draw cumulative expense </a:t>
            </a:r>
            <a:r>
              <a:rPr lang="en-US" sz="2800" kern="0" dirty="0" smtClean="0">
                <a:solidFill>
                  <a:schemeClr val="accent5">
                    <a:lumMod val="50000"/>
                  </a:schemeClr>
                </a:solidFill>
                <a:latin typeface="Times New Roman" pitchFamily="18" charset="0"/>
                <a:cs typeface="Times New Roman" pitchFamily="18" charset="0"/>
              </a:rPr>
              <a:t>curve</a:t>
            </a:r>
            <a:endParaRPr lang="en-US" sz="2800" kern="0" dirty="0">
              <a:solidFill>
                <a:schemeClr val="accent5">
                  <a:lumMod val="50000"/>
                </a:schemeClr>
              </a:solidFill>
              <a:latin typeface="Times New Roman" pitchFamily="18" charset="0"/>
              <a:cs typeface="Times New Roman" pitchFamily="18" charset="0"/>
            </a:endParaRPr>
          </a:p>
          <a:p>
            <a:pPr marL="0" indent="0" algn="just">
              <a:spcBef>
                <a:spcPts val="2400"/>
              </a:spcBef>
              <a:buClr>
                <a:srgbClr val="FF0000"/>
              </a:buClr>
              <a:buSzPct val="100000"/>
              <a:buNone/>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34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Contract Cash Flow Curves</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21</a:t>
            </a:fld>
            <a:endParaRPr lang="en-US"/>
          </a:p>
        </p:txBody>
      </p:sp>
      <p:sp>
        <p:nvSpPr>
          <p:cNvPr id="6" name="Content Placeholder 5"/>
          <p:cNvSpPr>
            <a:spLocks noGrp="1"/>
          </p:cNvSpPr>
          <p:nvPr>
            <p:ph sz="quarter" idx="1"/>
          </p:nvPr>
        </p:nvSpPr>
        <p:spPr>
          <a:xfrm>
            <a:off x="301752" y="1600200"/>
            <a:ext cx="4517136" cy="4572000"/>
          </a:xfrm>
        </p:spPr>
        <p:txBody>
          <a:bodyPr>
            <a:normAutofit/>
          </a:bodyPr>
          <a:lstStyle/>
          <a:p>
            <a:r>
              <a:rPr lang="en-US" sz="2400" dirty="0">
                <a:solidFill>
                  <a:schemeClr val="accent5">
                    <a:lumMod val="50000"/>
                  </a:schemeClr>
                </a:solidFill>
                <a:latin typeface="Times New Roman" panose="02020603050405020304" pitchFamily="18" charset="0"/>
                <a:cs typeface="Times New Roman" panose="02020603050405020304" pitchFamily="18" charset="0"/>
              </a:rPr>
              <a:t>Having determined the contract cumulative income and expense curves, one can combine them on one graph to represent the contract </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cumulative cash flow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curves</a:t>
            </a:r>
          </a:p>
          <a:p>
            <a:pPr lvl="0"/>
            <a:r>
              <a:rPr lang="en-US" sz="2400" kern="0" dirty="0">
                <a:solidFill>
                  <a:srgbClr val="0033CC"/>
                </a:solidFill>
                <a:latin typeface="Times New Roman" pitchFamily="18" charset="0"/>
                <a:cs typeface="Times New Roman" pitchFamily="18" charset="0"/>
              </a:rPr>
              <a:t>The difference between contract cumulative income and expense curves can be drawn to represent the contract </a:t>
            </a:r>
            <a:r>
              <a:rPr lang="en-US" sz="2400" b="1" i="1" kern="0" dirty="0">
                <a:solidFill>
                  <a:srgbClr val="0033CC"/>
                </a:solidFill>
                <a:latin typeface="Times New Roman" pitchFamily="18" charset="0"/>
                <a:cs typeface="Times New Roman" pitchFamily="18" charset="0"/>
              </a:rPr>
              <a:t>cumulative</a:t>
            </a:r>
            <a:r>
              <a:rPr lang="en-US" sz="2400" i="1" kern="0" dirty="0">
                <a:solidFill>
                  <a:srgbClr val="0033CC"/>
                </a:solidFill>
                <a:latin typeface="Times New Roman" pitchFamily="18" charset="0"/>
                <a:cs typeface="Times New Roman" pitchFamily="18" charset="0"/>
              </a:rPr>
              <a:t> </a:t>
            </a:r>
            <a:r>
              <a:rPr lang="en-US" sz="2400" b="1" i="1" kern="0" dirty="0">
                <a:solidFill>
                  <a:srgbClr val="0033CC"/>
                </a:solidFill>
                <a:latin typeface="Times New Roman" pitchFamily="18" charset="0"/>
                <a:cs typeface="Times New Roman" pitchFamily="18" charset="0"/>
              </a:rPr>
              <a:t>net cash </a:t>
            </a:r>
            <a:r>
              <a:rPr lang="en-US" sz="2400" b="1" i="1" kern="0" dirty="0" smtClean="0">
                <a:solidFill>
                  <a:srgbClr val="0033CC"/>
                </a:solidFill>
                <a:latin typeface="Times New Roman" pitchFamily="18" charset="0"/>
                <a:cs typeface="Times New Roman" pitchFamily="18" charset="0"/>
              </a:rPr>
              <a:t>flow</a:t>
            </a:r>
            <a:endParaRPr lang="en-US" sz="2400" kern="0" dirty="0">
              <a:solidFill>
                <a:srgbClr val="0033CC"/>
              </a:solidFill>
              <a:latin typeface="Times New Roman" pitchFamily="18" charset="0"/>
              <a:cs typeface="Times New Roman" pitchFamily="18" charset="0"/>
            </a:endParaRPr>
          </a:p>
          <a:p>
            <a:endParaRPr lang="en-US" sz="2000" dirty="0" smtClean="0">
              <a:solidFill>
                <a:srgbClr val="0033CC"/>
              </a:solidFill>
              <a:latin typeface="Times New Roman" panose="02020603050405020304" pitchFamily="18" charset="0"/>
              <a:cs typeface="Times New Roman" panose="02020603050405020304" pitchFamily="18" charset="0"/>
            </a:endParaRPr>
          </a:p>
          <a:p>
            <a:endParaRPr lang="en-US" sz="2000" dirty="0">
              <a:solidFill>
                <a:srgbClr val="0033CC"/>
              </a:solidFill>
              <a:latin typeface="Times New Roman" panose="02020603050405020304" pitchFamily="18" charset="0"/>
              <a:cs typeface="Times New Roman" panose="02020603050405020304" pitchFamily="18" charset="0"/>
            </a:endParaRPr>
          </a:p>
          <a:p>
            <a:endParaRPr lang="en-GB" dirty="0"/>
          </a:p>
        </p:txBody>
      </p:sp>
      <p:pic>
        <p:nvPicPr>
          <p:cNvPr id="7" name="Picture 7" descr="fig7_1"/>
          <p:cNvPicPr>
            <a:picLocks noChangeAspect="1" noChangeArrowheads="1"/>
          </p:cNvPicPr>
          <p:nvPr/>
        </p:nvPicPr>
        <p:blipFill>
          <a:blip r:embed="rId2" cstate="print">
            <a:duotone>
              <a:prstClr val="black"/>
              <a:srgbClr val="9BBB59">
                <a:tint val="45000"/>
                <a:satMod val="400000"/>
              </a:srgbClr>
            </a:duotone>
          </a:blip>
          <a:srcRect r="1659" b="46057"/>
          <a:stretch>
            <a:fillRect/>
          </a:stretch>
        </p:blipFill>
        <p:spPr bwMode="auto">
          <a:xfrm>
            <a:off x="4983773" y="1475004"/>
            <a:ext cx="3865442" cy="2468339"/>
          </a:xfrm>
          <a:prstGeom prst="rect">
            <a:avLst/>
          </a:prstGeom>
          <a:noFill/>
          <a:ln w="9525">
            <a:noFill/>
            <a:miter lim="800000"/>
            <a:headEnd/>
            <a:tailEnd/>
          </a:ln>
        </p:spPr>
      </p:pic>
      <p:pic>
        <p:nvPicPr>
          <p:cNvPr id="8" name="Picture 7" descr="fig7_1"/>
          <p:cNvPicPr>
            <a:picLocks noChangeAspect="1" noChangeArrowheads="1"/>
          </p:cNvPicPr>
          <p:nvPr/>
        </p:nvPicPr>
        <p:blipFill>
          <a:blip r:embed="rId2" cstate="print">
            <a:duotone>
              <a:prstClr val="black"/>
              <a:srgbClr val="9BBB59">
                <a:tint val="45000"/>
                <a:satMod val="400000"/>
              </a:srgbClr>
            </a:duotone>
          </a:blip>
          <a:srcRect t="59499" r="1659" b="-1018"/>
          <a:stretch>
            <a:fillRect/>
          </a:stretch>
        </p:blipFill>
        <p:spPr bwMode="auto">
          <a:xfrm>
            <a:off x="5005544" y="4092206"/>
            <a:ext cx="3865442" cy="2301892"/>
          </a:xfrm>
          <a:prstGeom prst="rect">
            <a:avLst/>
          </a:prstGeom>
          <a:noFill/>
          <a:ln w="9525">
            <a:noFill/>
            <a:miter lim="800000"/>
            <a:headEnd/>
            <a:tailEnd/>
          </a:ln>
        </p:spPr>
      </p:pic>
    </p:spTree>
    <p:extLst>
      <p:ext uri="{BB962C8B-B14F-4D97-AF65-F5344CB8AC3E}">
        <p14:creationId xmlns:p14="http://schemas.microsoft.com/office/powerpoint/2010/main" val="3203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Financial Charges</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22</a:t>
            </a:fld>
            <a:endParaRPr lang="en-US"/>
          </a:p>
        </p:txBody>
      </p:sp>
      <p:sp>
        <p:nvSpPr>
          <p:cNvPr id="6" name="Content Placeholder 5"/>
          <p:cNvSpPr>
            <a:spLocks noGrp="1"/>
          </p:cNvSpPr>
          <p:nvPr>
            <p:ph sz="quarter" idx="1"/>
          </p:nvPr>
        </p:nvSpPr>
        <p:spPr>
          <a:xfrm>
            <a:off x="301752" y="1527048"/>
            <a:ext cx="4651248" cy="4572000"/>
          </a:xfrm>
        </p:spPr>
        <p:txBody>
          <a:bodyPr>
            <a:normAutofit fontScale="62500" lnSpcReduction="20000"/>
          </a:bodyPr>
          <a:lstStyle/>
          <a:p>
            <a:pPr algn="just">
              <a:spcBef>
                <a:spcPts val="2400"/>
              </a:spcBef>
              <a:buClr>
                <a:srgbClr val="FF0000"/>
              </a:buClr>
              <a:buSzPct val="100000"/>
              <a:buFont typeface="Arial" panose="020B0604020202020204" pitchFamily="34" charset="0"/>
              <a:buChar char="•"/>
              <a:defRPr/>
            </a:pPr>
            <a:r>
              <a:rPr lang="en-US" sz="2800" dirty="0">
                <a:solidFill>
                  <a:srgbClr val="333300"/>
                </a:solidFill>
                <a:latin typeface="Times New Roman" panose="02020603050405020304" pitchFamily="18" charset="0"/>
                <a:cs typeface="Times New Roman" panose="02020603050405020304" pitchFamily="18" charset="0"/>
              </a:rPr>
              <a:t>The </a:t>
            </a:r>
            <a:r>
              <a:rPr lang="en-US" sz="2800" b="1" dirty="0">
                <a:solidFill>
                  <a:srgbClr val="333300"/>
                </a:solidFill>
                <a:latin typeface="Times New Roman" panose="02020603050405020304" pitchFamily="18" charset="0"/>
                <a:cs typeface="Times New Roman" panose="02020603050405020304" pitchFamily="18" charset="0"/>
              </a:rPr>
              <a:t>cash invested </a:t>
            </a:r>
            <a:r>
              <a:rPr lang="en-US" sz="2800" dirty="0">
                <a:solidFill>
                  <a:srgbClr val="333300"/>
                </a:solidFill>
                <a:latin typeface="Times New Roman" panose="02020603050405020304" pitchFamily="18" charset="0"/>
                <a:cs typeface="Times New Roman" panose="02020603050405020304" pitchFamily="18" charset="0"/>
              </a:rPr>
              <a:t>in the contract is represented by the negative area between the expense and income curves.</a:t>
            </a:r>
          </a:p>
          <a:p>
            <a:pPr algn="just">
              <a:spcBef>
                <a:spcPts val="2400"/>
              </a:spcBef>
              <a:buClr>
                <a:srgbClr val="FF0000"/>
              </a:buClr>
              <a:buSzPct val="100000"/>
              <a:buFont typeface="Arial" panose="020B0604020202020204" pitchFamily="34" charset="0"/>
              <a:buChar char="•"/>
              <a:defRPr/>
            </a:pPr>
            <a:r>
              <a:rPr lang="en-US" sz="2800" dirty="0">
                <a:solidFill>
                  <a:srgbClr val="3A34BC"/>
                </a:solidFill>
                <a:latin typeface="Times New Roman" panose="02020603050405020304" pitchFamily="18" charset="0"/>
                <a:cs typeface="Times New Roman" panose="02020603050405020304" pitchFamily="18" charset="0"/>
              </a:rPr>
              <a:t>This area, </a:t>
            </a:r>
            <a:r>
              <a:rPr lang="en-US" sz="2800" i="1" dirty="0">
                <a:solidFill>
                  <a:srgbClr val="3A34BC"/>
                </a:solidFill>
                <a:latin typeface="Times New Roman" panose="02020603050405020304" pitchFamily="18" charset="0"/>
                <a:cs typeface="Times New Roman" panose="02020603050405020304" pitchFamily="18" charset="0"/>
              </a:rPr>
              <a:t>A</a:t>
            </a:r>
            <a:r>
              <a:rPr lang="en-US" sz="2800" dirty="0">
                <a:solidFill>
                  <a:srgbClr val="3A34BC"/>
                </a:solidFill>
                <a:latin typeface="Times New Roman" panose="02020603050405020304" pitchFamily="18" charset="0"/>
                <a:cs typeface="Times New Roman" panose="02020603050405020304" pitchFamily="18" charset="0"/>
              </a:rPr>
              <a:t>, can be calculated in units of “SR. weeks” if the vertical scale is in Saudi Riyal and the horizontal scale in weeks.</a:t>
            </a:r>
          </a:p>
          <a:p>
            <a:pPr algn="just">
              <a:spcBef>
                <a:spcPts val="2400"/>
              </a:spcBef>
              <a:buClr>
                <a:srgbClr val="FF0000"/>
              </a:buClr>
              <a:buSzPct val="100000"/>
              <a:buFont typeface="Arial" panose="020B0604020202020204" pitchFamily="34" charset="0"/>
              <a:buChar char="•"/>
              <a:defRPr/>
            </a:pPr>
            <a:r>
              <a:rPr lang="en-US" sz="2800" dirty="0">
                <a:solidFill>
                  <a:srgbClr val="C00000"/>
                </a:solidFill>
                <a:latin typeface="Times New Roman" panose="02020603050405020304" pitchFamily="18" charset="0"/>
                <a:cs typeface="Times New Roman" panose="02020603050405020304" pitchFamily="18" charset="0"/>
              </a:rPr>
              <a:t>If the rate of investment is </a:t>
            </a:r>
            <a:r>
              <a:rPr lang="en-US" sz="2800" i="1" dirty="0" smtClean="0">
                <a:solidFill>
                  <a:srgbClr val="C00000"/>
                </a:solidFill>
                <a:latin typeface="Times New Roman" panose="02020603050405020304" pitchFamily="18" charset="0"/>
                <a:cs typeface="Times New Roman" panose="02020603050405020304" pitchFamily="18" charset="0"/>
              </a:rPr>
              <a:t>r</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rPr>
              <a:t>per year, then the financial charges can be calculated as follows:</a:t>
            </a:r>
          </a:p>
          <a:p>
            <a:pPr algn="ctr">
              <a:spcBef>
                <a:spcPts val="2400"/>
              </a:spcBef>
              <a:buClr>
                <a:srgbClr val="FF0000"/>
              </a:buClr>
              <a:buSzPct val="100000"/>
              <a:buFont typeface="Arial" panose="020B0604020202020204" pitchFamily="34" charset="0"/>
              <a:buChar char="•"/>
              <a:defRPr/>
            </a:pPr>
            <a:r>
              <a:rPr lang="en-US" sz="2800" dirty="0">
                <a:solidFill>
                  <a:srgbClr val="C00000"/>
                </a:solidFill>
                <a:latin typeface="Times New Roman" panose="02020603050405020304" pitchFamily="18" charset="0"/>
                <a:cs typeface="Times New Roman" panose="02020603050405020304" pitchFamily="18" charset="0"/>
              </a:rPr>
              <a:t>Financial charges = </a:t>
            </a:r>
            <a:r>
              <a:rPr lang="en-US" sz="2800" i="1" dirty="0">
                <a:solidFill>
                  <a:srgbClr val="C00000"/>
                </a:solidFill>
                <a:latin typeface="Times New Roman" panose="02020603050405020304" pitchFamily="18" charset="0"/>
                <a:cs typeface="Times New Roman" panose="02020603050405020304" pitchFamily="18" charset="0"/>
              </a:rPr>
              <a:t>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i="1" dirty="0" smtClean="0">
                <a:solidFill>
                  <a:srgbClr val="C00000"/>
                </a:solidFill>
                <a:latin typeface="Times New Roman" panose="02020603050405020304" pitchFamily="18" charset="0"/>
                <a:cs typeface="Times New Roman" panose="02020603050405020304" pitchFamily="18" charset="0"/>
              </a:rPr>
              <a:t>r</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rPr>
              <a:t>/ 52</a:t>
            </a:r>
          </a:p>
          <a:p>
            <a:pPr algn="just">
              <a:spcBef>
                <a:spcPts val="2400"/>
              </a:spcBef>
              <a:buClr>
                <a:srgbClr val="FF0000"/>
              </a:buClr>
              <a:buSzPct val="100000"/>
              <a:buFont typeface="Arial" panose="020B0604020202020204" pitchFamily="34" charset="0"/>
              <a:buChar char="•"/>
              <a:defRPr/>
            </a:pPr>
            <a:r>
              <a:rPr lang="en-US" sz="2800" dirty="0">
                <a:solidFill>
                  <a:schemeClr val="tx2"/>
                </a:solidFill>
                <a:latin typeface="Times New Roman" panose="02020603050405020304" pitchFamily="18" charset="0"/>
                <a:cs typeface="Times New Roman" panose="02020603050405020304" pitchFamily="18" charset="0"/>
              </a:rPr>
              <a:t>It is important to point out that if the contractor borrows the negative cash with interest, then </a:t>
            </a:r>
            <a:r>
              <a:rPr lang="en-US" sz="2800" i="1" dirty="0">
                <a:solidFill>
                  <a:schemeClr val="tx2"/>
                </a:solidFill>
                <a:latin typeface="Times New Roman" panose="02020603050405020304" pitchFamily="18" charset="0"/>
                <a:cs typeface="Times New Roman" panose="02020603050405020304" pitchFamily="18" charset="0"/>
              </a:rPr>
              <a:t>r</a:t>
            </a:r>
            <a:r>
              <a:rPr lang="en-US" sz="2800" dirty="0">
                <a:solidFill>
                  <a:schemeClr val="tx2"/>
                </a:solidFill>
                <a:latin typeface="Times New Roman" panose="02020603050405020304" pitchFamily="18" charset="0"/>
                <a:cs typeface="Times New Roman" panose="02020603050405020304" pitchFamily="18" charset="0"/>
              </a:rPr>
              <a:t> equals the interest rate.  </a:t>
            </a:r>
          </a:p>
          <a:p>
            <a:pPr marL="0" indent="0">
              <a:buNone/>
            </a:pPr>
            <a:endParaRPr lang="en-GB" dirty="0">
              <a:solidFill>
                <a:srgbClr val="333300"/>
              </a:solidFill>
            </a:endParaRPr>
          </a:p>
        </p:txBody>
      </p:sp>
      <p:pic>
        <p:nvPicPr>
          <p:cNvPr id="7" name="Picture 7" descr="fig7_1"/>
          <p:cNvPicPr>
            <a:picLocks noChangeAspect="1" noChangeArrowheads="1"/>
          </p:cNvPicPr>
          <p:nvPr/>
        </p:nvPicPr>
        <p:blipFill>
          <a:blip r:embed="rId2" cstate="print">
            <a:duotone>
              <a:prstClr val="black"/>
              <a:srgbClr val="9BBB59">
                <a:tint val="45000"/>
                <a:satMod val="400000"/>
              </a:srgbClr>
            </a:duotone>
          </a:blip>
          <a:srcRect r="1659" b="46057"/>
          <a:stretch>
            <a:fillRect/>
          </a:stretch>
        </p:blipFill>
        <p:spPr bwMode="auto">
          <a:xfrm>
            <a:off x="5029200" y="2362200"/>
            <a:ext cx="3865442" cy="2468339"/>
          </a:xfrm>
          <a:prstGeom prst="rect">
            <a:avLst/>
          </a:prstGeom>
          <a:noFill/>
          <a:ln w="9525">
            <a:noFill/>
            <a:miter lim="800000"/>
            <a:headEnd/>
            <a:tailEnd/>
          </a:ln>
        </p:spPr>
      </p:pic>
    </p:spTree>
    <p:extLst>
      <p:ext uri="{BB962C8B-B14F-4D97-AF65-F5344CB8AC3E}">
        <p14:creationId xmlns:p14="http://schemas.microsoft.com/office/powerpoint/2010/main" val="121344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Note</a:t>
            </a:r>
            <a:endParaRPr lang="en-GB" b="1" dirty="0"/>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23</a:t>
            </a:fld>
            <a:endParaRPr lang="en-US"/>
          </a:p>
        </p:txBody>
      </p:sp>
      <p:sp>
        <p:nvSpPr>
          <p:cNvPr id="6" name="Content Placeholder 5"/>
          <p:cNvSpPr>
            <a:spLocks noGrp="1"/>
          </p:cNvSpPr>
          <p:nvPr>
            <p:ph sz="quarter" idx="1"/>
          </p:nvPr>
        </p:nvSpPr>
        <p:spPr/>
        <p:txBody>
          <a:bodyPr/>
          <a:lstStyle/>
          <a:p>
            <a:pPr lvl="0"/>
            <a:r>
              <a:rPr lang="en-US" sz="2400" b="1" i="1" kern="0" dirty="0" smtClean="0">
                <a:solidFill>
                  <a:srgbClr val="0033CC"/>
                </a:solidFill>
                <a:latin typeface="Times New Roman" pitchFamily="18" charset="0"/>
                <a:cs typeface="Times New Roman" pitchFamily="18" charset="0"/>
              </a:rPr>
              <a:t>Cost </a:t>
            </a:r>
            <a:r>
              <a:rPr lang="en-US" sz="2400" b="1" i="1" kern="0" dirty="0">
                <a:solidFill>
                  <a:srgbClr val="0033CC"/>
                </a:solidFill>
                <a:latin typeface="Times New Roman" pitchFamily="18" charset="0"/>
                <a:cs typeface="Times New Roman" pitchFamily="18" charset="0"/>
              </a:rPr>
              <a:t>= </a:t>
            </a:r>
            <a:r>
              <a:rPr lang="en-US" sz="2400" b="1" i="1" kern="0" dirty="0" smtClean="0">
                <a:solidFill>
                  <a:srgbClr val="0033CC"/>
                </a:solidFill>
                <a:latin typeface="Times New Roman" pitchFamily="18" charset="0"/>
                <a:cs typeface="Times New Roman" pitchFamily="18" charset="0"/>
              </a:rPr>
              <a:t>Price </a:t>
            </a:r>
            <a:r>
              <a:rPr lang="en-US" sz="2400" b="1" i="1" kern="0" dirty="0">
                <a:solidFill>
                  <a:srgbClr val="0033CC"/>
                </a:solidFill>
                <a:latin typeface="Times New Roman" pitchFamily="18" charset="0"/>
                <a:cs typeface="Times New Roman" pitchFamily="18" charset="0"/>
              </a:rPr>
              <a:t>× </a:t>
            </a:r>
            <a:r>
              <a:rPr lang="en-US" sz="2400" b="1" kern="0" dirty="0">
                <a:solidFill>
                  <a:srgbClr val="0033CC"/>
                </a:solidFill>
                <a:latin typeface="Times New Roman" pitchFamily="18" charset="0"/>
                <a:cs typeface="Times New Roman" pitchFamily="18" charset="0"/>
              </a:rPr>
              <a:t>(1- </a:t>
            </a:r>
            <a:r>
              <a:rPr lang="en-US" sz="2400" b="1" i="1" kern="0" dirty="0">
                <a:solidFill>
                  <a:srgbClr val="0033CC"/>
                </a:solidFill>
                <a:latin typeface="Times New Roman" pitchFamily="18" charset="0"/>
                <a:cs typeface="Times New Roman" pitchFamily="18" charset="0"/>
              </a:rPr>
              <a:t>M</a:t>
            </a:r>
            <a:r>
              <a:rPr lang="en-US" sz="2400" b="1" kern="0" dirty="0" smtClean="0">
                <a:solidFill>
                  <a:srgbClr val="0033CC"/>
                </a:solidFill>
                <a:latin typeface="Times New Roman" pitchFamily="18" charset="0"/>
                <a:cs typeface="Times New Roman" pitchFamily="18" charset="0"/>
              </a:rPr>
              <a:t>)</a:t>
            </a:r>
          </a:p>
          <a:p>
            <a:r>
              <a:rPr lang="en-US" sz="2400" b="1" i="1" kern="0" dirty="0" smtClean="0">
                <a:solidFill>
                  <a:srgbClr val="0033CC"/>
                </a:solidFill>
                <a:latin typeface="Times New Roman" pitchFamily="18" charset="0"/>
                <a:cs typeface="Times New Roman" pitchFamily="18" charset="0"/>
              </a:rPr>
              <a:t>Price = Cost </a:t>
            </a:r>
            <a:r>
              <a:rPr lang="en-US" sz="2400" b="1" i="1" kern="0" dirty="0">
                <a:solidFill>
                  <a:srgbClr val="0033CC"/>
                </a:solidFill>
                <a:latin typeface="Times New Roman" pitchFamily="18" charset="0"/>
                <a:cs typeface="Times New Roman" pitchFamily="18" charset="0"/>
              </a:rPr>
              <a:t>× </a:t>
            </a:r>
            <a:r>
              <a:rPr lang="en-US" sz="2400" b="1" kern="0" dirty="0">
                <a:solidFill>
                  <a:srgbClr val="0033CC"/>
                </a:solidFill>
                <a:latin typeface="Times New Roman" pitchFamily="18" charset="0"/>
                <a:cs typeface="Times New Roman" pitchFamily="18" charset="0"/>
              </a:rPr>
              <a:t>(</a:t>
            </a:r>
            <a:r>
              <a:rPr lang="en-US" sz="2400" b="1" kern="0" dirty="0" smtClean="0">
                <a:solidFill>
                  <a:srgbClr val="0033CC"/>
                </a:solidFill>
                <a:latin typeface="Times New Roman" pitchFamily="18" charset="0"/>
                <a:cs typeface="Times New Roman" pitchFamily="18" charset="0"/>
              </a:rPr>
              <a:t>1+</a:t>
            </a:r>
            <a:r>
              <a:rPr lang="en-US" sz="2400" b="1" i="1" kern="0" dirty="0" smtClean="0">
                <a:solidFill>
                  <a:srgbClr val="0033CC"/>
                </a:solidFill>
                <a:latin typeface="Times New Roman" pitchFamily="18" charset="0"/>
                <a:cs typeface="Times New Roman" pitchFamily="18" charset="0"/>
              </a:rPr>
              <a:t>M</a:t>
            </a:r>
            <a:r>
              <a:rPr lang="en-US" sz="2400" b="1" kern="0" dirty="0" smtClean="0">
                <a:solidFill>
                  <a:srgbClr val="0033CC"/>
                </a:solidFill>
                <a:latin typeface="Times New Roman" pitchFamily="18" charset="0"/>
                <a:cs typeface="Times New Roman" pitchFamily="18" charset="0"/>
              </a:rPr>
              <a:t>)</a:t>
            </a:r>
          </a:p>
          <a:p>
            <a:r>
              <a:rPr lang="en-US" sz="2400" b="1" i="1" kern="0" dirty="0" smtClean="0">
                <a:solidFill>
                  <a:srgbClr val="0033CC"/>
                </a:solidFill>
                <a:latin typeface="Times New Roman" pitchFamily="18" charset="0"/>
                <a:cs typeface="Times New Roman" pitchFamily="18" charset="0"/>
              </a:rPr>
              <a:t>Cost/Price</a:t>
            </a:r>
            <a:r>
              <a:rPr lang="en-US" sz="2400" b="1" kern="0" dirty="0" smtClean="0">
                <a:solidFill>
                  <a:srgbClr val="0033CC"/>
                </a:solidFill>
                <a:latin typeface="Times New Roman" pitchFamily="18" charset="0"/>
                <a:cs typeface="Times New Roman" pitchFamily="18" charset="0"/>
              </a:rPr>
              <a:t> = 1-</a:t>
            </a:r>
            <a:r>
              <a:rPr lang="en-US" sz="2400" b="1" i="1" kern="0" dirty="0" smtClean="0">
                <a:solidFill>
                  <a:srgbClr val="0033CC"/>
                </a:solidFill>
                <a:latin typeface="Times New Roman" pitchFamily="18" charset="0"/>
                <a:cs typeface="Times New Roman" pitchFamily="18" charset="0"/>
              </a:rPr>
              <a:t>M</a:t>
            </a:r>
          </a:p>
          <a:p>
            <a:r>
              <a:rPr lang="en-US" sz="2400" b="1" i="1" kern="0" dirty="0" smtClean="0">
                <a:solidFill>
                  <a:srgbClr val="0033CC"/>
                </a:solidFill>
                <a:latin typeface="Times New Roman" pitchFamily="18" charset="0"/>
                <a:cs typeface="Times New Roman" pitchFamily="18" charset="0"/>
              </a:rPr>
              <a:t>Price/Cost</a:t>
            </a:r>
            <a:r>
              <a:rPr lang="en-US" sz="2400" b="1" kern="0" dirty="0" smtClean="0">
                <a:solidFill>
                  <a:srgbClr val="0033CC"/>
                </a:solidFill>
                <a:latin typeface="Times New Roman" pitchFamily="18" charset="0"/>
                <a:cs typeface="Times New Roman" pitchFamily="18" charset="0"/>
              </a:rPr>
              <a:t> = 1+</a:t>
            </a:r>
            <a:r>
              <a:rPr lang="en-US" sz="2400" b="1" i="1" kern="0" dirty="0" smtClean="0">
                <a:solidFill>
                  <a:srgbClr val="0033CC"/>
                </a:solidFill>
                <a:latin typeface="Times New Roman" pitchFamily="18" charset="0"/>
                <a:cs typeface="Times New Roman" pitchFamily="18" charset="0"/>
              </a:rPr>
              <a:t>M</a:t>
            </a:r>
          </a:p>
          <a:p>
            <a:endParaRPr lang="en-US" sz="2400" b="1" kern="0" dirty="0">
              <a:solidFill>
                <a:srgbClr val="0033CC"/>
              </a:solidFill>
              <a:latin typeface="Times New Roman" pitchFamily="18" charset="0"/>
              <a:cs typeface="Times New Roman" pitchFamily="18" charset="0"/>
            </a:endParaRPr>
          </a:p>
          <a:p>
            <a:pPr lvl="0"/>
            <a:r>
              <a:rPr lang="en-US" sz="2400" b="1" i="1" kern="0" dirty="0" smtClean="0">
                <a:solidFill>
                  <a:srgbClr val="0033CC"/>
                </a:solidFill>
                <a:latin typeface="Times New Roman" pitchFamily="18" charset="0"/>
                <a:cs typeface="Times New Roman" pitchFamily="18" charset="0"/>
              </a:rPr>
              <a:t>M</a:t>
            </a:r>
            <a:r>
              <a:rPr lang="en-US" sz="2400" b="1" kern="0" dirty="0" smtClean="0">
                <a:solidFill>
                  <a:srgbClr val="0033CC"/>
                </a:solidFill>
                <a:latin typeface="Times New Roman" pitchFamily="18" charset="0"/>
                <a:cs typeface="Times New Roman" pitchFamily="18" charset="0"/>
              </a:rPr>
              <a:t> is in fraction (e.g. 20% in fraction will be 0.2)</a:t>
            </a:r>
            <a:endParaRPr lang="en-US" sz="2400" b="1" kern="0" dirty="0">
              <a:solidFill>
                <a:srgbClr val="0033CC"/>
              </a:solidFill>
              <a:latin typeface="Times New Roman" pitchFamily="18" charset="0"/>
              <a:cs typeface="Times New Roman" pitchFamily="18" charset="0"/>
            </a:endParaRPr>
          </a:p>
          <a:p>
            <a:endParaRPr lang="en-GB" dirty="0"/>
          </a:p>
        </p:txBody>
      </p:sp>
    </p:spTree>
    <p:extLst>
      <p:ext uri="{BB962C8B-B14F-4D97-AF65-F5344CB8AC3E}">
        <p14:creationId xmlns:p14="http://schemas.microsoft.com/office/powerpoint/2010/main" val="3389063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24</a:t>
            </a:fld>
            <a:endParaRPr lang="en-US"/>
          </a:p>
        </p:txBody>
      </p:sp>
      <p:sp>
        <p:nvSpPr>
          <p:cNvPr id="7" name="Title 6"/>
          <p:cNvSpPr>
            <a:spLocks noGrp="1"/>
          </p:cNvSpPr>
          <p:nvPr>
            <p:ph type="title" idx="4294967295"/>
          </p:nvPr>
        </p:nvSpPr>
        <p:spPr>
          <a:xfrm>
            <a:off x="5257800" y="228600"/>
            <a:ext cx="3276600" cy="758825"/>
          </a:xfrm>
        </p:spPr>
        <p:txBody>
          <a:bodyPr/>
          <a:lstStyle/>
          <a:p>
            <a:r>
              <a:rPr lang="en-US" b="1" dirty="0" smtClean="0"/>
              <a:t>Problem-1</a:t>
            </a:r>
            <a:endParaRPr lang="en-GB" b="1" dirty="0"/>
          </a:p>
        </p:txBody>
      </p:sp>
      <p:sp>
        <p:nvSpPr>
          <p:cNvPr id="8" name="Rectangle 7"/>
          <p:cNvSpPr/>
          <p:nvPr/>
        </p:nvSpPr>
        <p:spPr>
          <a:xfrm>
            <a:off x="123843" y="228600"/>
            <a:ext cx="5019734" cy="6124754"/>
          </a:xfrm>
          <a:prstGeom prst="rect">
            <a:avLst/>
          </a:prstGeom>
        </p:spPr>
        <p:txBody>
          <a:bodyPr wrap="square">
            <a:spAutoFit/>
          </a:bodyPr>
          <a:lstStyle/>
          <a:p>
            <a:pPr>
              <a:buSzPct val="125000"/>
            </a:pPr>
            <a:r>
              <a:rPr lang="en-US" dirty="0">
                <a:solidFill>
                  <a:srgbClr val="0033CC"/>
                </a:solidFill>
                <a:latin typeface="Times New Roman" panose="02020603050405020304" pitchFamily="18" charset="0"/>
                <a:cs typeface="Times New Roman" panose="02020603050405020304" pitchFamily="18" charset="0"/>
              </a:rPr>
              <a:t>The following network shows the </a:t>
            </a:r>
            <a:r>
              <a:rPr lang="en-US" dirty="0" smtClean="0">
                <a:solidFill>
                  <a:srgbClr val="0033CC"/>
                </a:solidFill>
                <a:latin typeface="Times New Roman" panose="02020603050405020304" pitchFamily="18" charset="0"/>
                <a:cs typeface="Times New Roman" panose="02020603050405020304" pitchFamily="18" charset="0"/>
              </a:rPr>
              <a:t>activities </a:t>
            </a:r>
            <a:r>
              <a:rPr lang="en-US" dirty="0">
                <a:solidFill>
                  <a:srgbClr val="0033CC"/>
                </a:solidFill>
                <a:latin typeface="Times New Roman" panose="02020603050405020304" pitchFamily="18" charset="0"/>
                <a:cs typeface="Times New Roman" panose="02020603050405020304" pitchFamily="18" charset="0"/>
              </a:rPr>
              <a:t>of small </a:t>
            </a:r>
            <a:r>
              <a:rPr lang="en-US" dirty="0" smtClean="0">
                <a:solidFill>
                  <a:srgbClr val="0033CC"/>
                </a:solidFill>
                <a:latin typeface="Times New Roman" panose="02020603050405020304" pitchFamily="18" charset="0"/>
                <a:cs typeface="Times New Roman" panose="02020603050405020304" pitchFamily="18" charset="0"/>
              </a:rPr>
              <a:t>project. The activities</a:t>
            </a:r>
            <a:r>
              <a:rPr lang="en-US" dirty="0">
                <a:solidFill>
                  <a:srgbClr val="0033CC"/>
                </a:solidFill>
                <a:latin typeface="Times New Roman" panose="02020603050405020304" pitchFamily="18" charset="0"/>
                <a:cs typeface="Times New Roman" panose="02020603050405020304" pitchFamily="18" charset="0"/>
              </a:rPr>
              <a:t>’ durations are in </a:t>
            </a:r>
            <a:r>
              <a:rPr lang="en-US" dirty="0" smtClean="0">
                <a:solidFill>
                  <a:srgbClr val="0033CC"/>
                </a:solidFill>
                <a:latin typeface="Times New Roman" panose="02020603050405020304" pitchFamily="18" charset="0"/>
                <a:cs typeface="Times New Roman" panose="02020603050405020304" pitchFamily="18" charset="0"/>
              </a:rPr>
              <a:t>weeks. The </a:t>
            </a:r>
            <a:r>
              <a:rPr lang="en-US" dirty="0">
                <a:solidFill>
                  <a:srgbClr val="0033CC"/>
                </a:solidFill>
                <a:latin typeface="Times New Roman" panose="02020603050405020304" pitchFamily="18" charset="0"/>
                <a:cs typeface="Times New Roman" panose="02020603050405020304" pitchFamily="18" charset="0"/>
              </a:rPr>
              <a:t>price of each activity is shown in below table</a:t>
            </a:r>
            <a:r>
              <a:rPr lang="en-US" dirty="0" smtClean="0">
                <a:solidFill>
                  <a:srgbClr val="0033CC"/>
                </a:solidFill>
                <a:latin typeface="Times New Roman" panose="02020603050405020304" pitchFamily="18" charset="0"/>
                <a:cs typeface="Times New Roman" panose="02020603050405020304" pitchFamily="18" charset="0"/>
              </a:rPr>
              <a:t>.</a:t>
            </a:r>
          </a:p>
          <a:p>
            <a:pPr marL="371464" indent="-371464">
              <a:spcBef>
                <a:spcPts val="1200"/>
              </a:spcBef>
              <a:buSzPct val="125000"/>
              <a:buFont typeface="Arial" pitchFamily="34" charset="0"/>
              <a:buChar char="•"/>
            </a:pPr>
            <a:r>
              <a:rPr lang="en-US" dirty="0">
                <a:solidFill>
                  <a:srgbClr val="0033CC"/>
                </a:solidFill>
                <a:latin typeface="Times New Roman" panose="02020603050405020304" pitchFamily="18" charset="0"/>
                <a:cs typeface="Times New Roman" panose="02020603050405020304" pitchFamily="18" charset="0"/>
              </a:rPr>
              <a:t>According to contract conditions, </a:t>
            </a:r>
            <a:r>
              <a:rPr lang="en-US" dirty="0" smtClean="0">
                <a:solidFill>
                  <a:srgbClr val="0033CC"/>
                </a:solidFill>
                <a:latin typeface="Times New Roman" panose="02020603050405020304" pitchFamily="18" charset="0"/>
                <a:cs typeface="Times New Roman" panose="02020603050405020304" pitchFamily="18" charset="0"/>
              </a:rPr>
              <a:t>the </a:t>
            </a:r>
            <a:r>
              <a:rPr lang="en-US" dirty="0">
                <a:solidFill>
                  <a:srgbClr val="0033CC"/>
                </a:solidFill>
                <a:latin typeface="Times New Roman" panose="02020603050405020304" pitchFamily="18" charset="0"/>
                <a:cs typeface="Times New Roman" panose="02020603050405020304" pitchFamily="18" charset="0"/>
              </a:rPr>
              <a:t>contractor will receive </a:t>
            </a:r>
            <a:r>
              <a:rPr lang="en-US" b="1" dirty="0">
                <a:solidFill>
                  <a:srgbClr val="0033CC"/>
                </a:solidFill>
                <a:latin typeface="Times New Roman" panose="02020603050405020304" pitchFamily="18" charset="0"/>
                <a:cs typeface="Times New Roman" panose="02020603050405020304" pitchFamily="18" charset="0"/>
              </a:rPr>
              <a:t>advanced payment </a:t>
            </a:r>
            <a:r>
              <a:rPr lang="en-US" dirty="0">
                <a:solidFill>
                  <a:srgbClr val="0033CC"/>
                </a:solidFill>
                <a:latin typeface="Times New Roman" panose="02020603050405020304" pitchFamily="18" charset="0"/>
                <a:cs typeface="Times New Roman" panose="02020603050405020304" pitchFamily="18" charset="0"/>
              </a:rPr>
              <a:t>of 20</a:t>
            </a:r>
            <a:r>
              <a:rPr lang="en-US" dirty="0" smtClean="0">
                <a:solidFill>
                  <a:srgbClr val="0033CC"/>
                </a:solidFill>
                <a:latin typeface="Times New Roman" panose="02020603050405020304" pitchFamily="18" charset="0"/>
                <a:cs typeface="Times New Roman" panose="02020603050405020304" pitchFamily="18" charset="0"/>
              </a:rPr>
              <a:t>%. This </a:t>
            </a:r>
            <a:r>
              <a:rPr lang="en-US" dirty="0">
                <a:solidFill>
                  <a:srgbClr val="0033CC"/>
                </a:solidFill>
                <a:latin typeface="Times New Roman" panose="02020603050405020304" pitchFamily="18" charset="0"/>
                <a:cs typeface="Times New Roman" panose="02020603050405020304" pitchFamily="18" charset="0"/>
              </a:rPr>
              <a:t>will be deduced from each monthly revenue.</a:t>
            </a:r>
          </a:p>
          <a:p>
            <a:pPr marL="371464" indent="-371464">
              <a:spcBef>
                <a:spcPts val="1200"/>
              </a:spcBef>
              <a:buSzPct val="125000"/>
              <a:buFont typeface="Arial" pitchFamily="34" charset="0"/>
              <a:buChar char="•"/>
            </a:pPr>
            <a:r>
              <a:rPr lang="en-US" dirty="0">
                <a:solidFill>
                  <a:srgbClr val="2F0765"/>
                </a:solidFill>
                <a:latin typeface="Times New Roman" panose="02020603050405020304" pitchFamily="18" charset="0"/>
                <a:cs typeface="Times New Roman" panose="02020603050405020304" pitchFamily="18" charset="0"/>
              </a:rPr>
              <a:t>Applications of payments will be submitted by the contractor to the client every 4 weeks and </a:t>
            </a:r>
            <a:r>
              <a:rPr lang="en-US" b="1" dirty="0">
                <a:solidFill>
                  <a:srgbClr val="2F0765"/>
                </a:solidFill>
                <a:latin typeface="Times New Roman" panose="02020603050405020304" pitchFamily="18" charset="0"/>
                <a:cs typeface="Times New Roman" panose="02020603050405020304" pitchFamily="18" charset="0"/>
              </a:rPr>
              <a:t>payment</a:t>
            </a:r>
            <a:r>
              <a:rPr lang="en-US" dirty="0">
                <a:solidFill>
                  <a:srgbClr val="2F0765"/>
                </a:solidFill>
                <a:latin typeface="Times New Roman" panose="02020603050405020304" pitchFamily="18" charset="0"/>
                <a:cs typeface="Times New Roman" panose="02020603050405020304" pitchFamily="18" charset="0"/>
              </a:rPr>
              <a:t> will be after 2 weeks from the submission of the application. </a:t>
            </a:r>
          </a:p>
          <a:p>
            <a:pPr marL="371464" indent="-371464">
              <a:spcBef>
                <a:spcPts val="1200"/>
              </a:spcBef>
              <a:buSzPct val="125000"/>
              <a:buFont typeface="Arial" pitchFamily="34" charset="0"/>
              <a:buChar char="•"/>
            </a:pPr>
            <a:r>
              <a:rPr lang="en-US" dirty="0">
                <a:latin typeface="Times New Roman" panose="02020603050405020304" pitchFamily="18" charset="0"/>
                <a:cs typeface="Times New Roman" panose="02020603050405020304" pitchFamily="18" charset="0"/>
              </a:rPr>
              <a:t>The client will deduct 10% from each payment as </a:t>
            </a:r>
            <a:r>
              <a:rPr lang="en-US" b="1" dirty="0" smtClean="0">
                <a:latin typeface="Times New Roman" panose="02020603050405020304" pitchFamily="18" charset="0"/>
                <a:cs typeface="Times New Roman" panose="02020603050405020304" pitchFamily="18" charset="0"/>
              </a:rPr>
              <a:t>retention</a:t>
            </a:r>
            <a:r>
              <a:rPr lang="en-US" dirty="0" smtClean="0">
                <a:latin typeface="Times New Roman" panose="02020603050405020304" pitchFamily="18" charset="0"/>
                <a:cs typeface="Times New Roman" panose="02020603050405020304" pitchFamily="18" charset="0"/>
              </a:rPr>
              <a:t>. All </a:t>
            </a:r>
            <a:r>
              <a:rPr lang="en-US" dirty="0">
                <a:latin typeface="Times New Roman" panose="02020603050405020304" pitchFamily="18" charset="0"/>
                <a:cs typeface="Times New Roman" panose="02020603050405020304" pitchFamily="18" charset="0"/>
              </a:rPr>
              <a:t>retentions will be paid to the contractor with the last payment. </a:t>
            </a:r>
          </a:p>
          <a:p>
            <a:pPr marL="371464" indent="-371464">
              <a:spcBef>
                <a:spcPts val="1200"/>
              </a:spcBef>
              <a:buSzPct val="125000"/>
              <a:buFont typeface="Arial" pitchFamily="34" charset="0"/>
              <a:buChar char="•"/>
            </a:pPr>
            <a:r>
              <a:rPr lang="en-US" dirty="0">
                <a:solidFill>
                  <a:schemeClr val="accent5">
                    <a:lumMod val="50000"/>
                  </a:schemeClr>
                </a:solidFill>
                <a:latin typeface="Times New Roman" panose="02020603050405020304" pitchFamily="18" charset="0"/>
                <a:cs typeface="Times New Roman" panose="02020603050405020304" pitchFamily="18" charset="0"/>
              </a:rPr>
              <a:t>The ratio between </a:t>
            </a:r>
            <a:r>
              <a:rPr lang="en-US" b="1" dirty="0">
                <a:solidFill>
                  <a:schemeClr val="accent5">
                    <a:lumMod val="50000"/>
                  </a:schemeClr>
                </a:solidFill>
                <a:latin typeface="Times New Roman" panose="02020603050405020304" pitchFamily="18" charset="0"/>
                <a:cs typeface="Times New Roman" panose="02020603050405020304" pitchFamily="18" charset="0"/>
              </a:rPr>
              <a:t>project price to project cost </a:t>
            </a:r>
            <a:r>
              <a:rPr lang="en-US" dirty="0">
                <a:solidFill>
                  <a:schemeClr val="accent5">
                    <a:lumMod val="50000"/>
                  </a:schemeClr>
                </a:solidFill>
                <a:latin typeface="Times New Roman" panose="02020603050405020304" pitchFamily="18" charset="0"/>
                <a:cs typeface="Times New Roman" panose="02020603050405020304" pitchFamily="18" charset="0"/>
              </a:rPr>
              <a:t>is 1.1 (project price /project cost = 1.1</a:t>
            </a:r>
            <a:r>
              <a:rPr lang="en-US" dirty="0" smtClean="0">
                <a:solidFill>
                  <a:schemeClr val="accent5">
                    <a:lumMod val="50000"/>
                  </a:schemeClr>
                </a:solidFill>
                <a:latin typeface="Times New Roman" panose="02020603050405020304" pitchFamily="18" charset="0"/>
                <a:cs typeface="Times New Roman" panose="02020603050405020304" pitchFamily="18" charset="0"/>
              </a:rPr>
              <a:t>). There </a:t>
            </a:r>
            <a:r>
              <a:rPr lang="en-US" dirty="0">
                <a:solidFill>
                  <a:schemeClr val="accent5">
                    <a:lumMod val="50000"/>
                  </a:schemeClr>
                </a:solidFill>
                <a:latin typeface="Times New Roman" panose="02020603050405020304" pitchFamily="18" charset="0"/>
                <a:cs typeface="Times New Roman" panose="02020603050405020304" pitchFamily="18" charset="0"/>
              </a:rPr>
              <a:t>is no delay in paying the costs by the contractor.</a:t>
            </a:r>
          </a:p>
          <a:p>
            <a:pPr marL="371464" indent="-371464">
              <a:spcBef>
                <a:spcPts val="1200"/>
              </a:spcBef>
              <a:buSzPct val="125000"/>
              <a:buFont typeface="Arial" pitchFamily="34" charset="0"/>
              <a:buChar char="•"/>
            </a:pPr>
            <a:r>
              <a:rPr lang="en-US" b="1" i="1" dirty="0">
                <a:solidFill>
                  <a:srgbClr val="FF0000"/>
                </a:solidFill>
                <a:latin typeface="Times New Roman" panose="02020603050405020304" pitchFamily="18" charset="0"/>
                <a:cs typeface="Times New Roman" panose="02020603050405020304" pitchFamily="18" charset="0"/>
              </a:rPr>
              <a:t>Calculate and draw the cash flow curves (cash-in and cash-out) based on early start time</a:t>
            </a:r>
            <a:r>
              <a:rPr lang="en-US" dirty="0">
                <a:latin typeface="Times New Roman" panose="02020603050405020304" pitchFamily="18" charset="0"/>
                <a:cs typeface="Times New Roman" panose="02020603050405020304" pitchFamily="18" charset="0"/>
              </a:rPr>
              <a:t>.</a:t>
            </a:r>
          </a:p>
          <a:p>
            <a:pPr>
              <a:buSzPct val="125000"/>
            </a:pPr>
            <a:endParaRPr lang="en-US" dirty="0">
              <a:solidFill>
                <a:srgbClr val="0033CC"/>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5143577" y="4648200"/>
            <a:ext cx="3819495" cy="477437"/>
          </a:xfrm>
          <a:prstGeom prst="rect">
            <a:avLst/>
          </a:prstGeom>
        </p:spPr>
      </p:pic>
      <p:grpSp>
        <p:nvGrpSpPr>
          <p:cNvPr id="10" name="Group 9"/>
          <p:cNvGrpSpPr/>
          <p:nvPr/>
        </p:nvGrpSpPr>
        <p:grpSpPr>
          <a:xfrm>
            <a:off x="5171880" y="2362200"/>
            <a:ext cx="3565652" cy="1797107"/>
            <a:chOff x="5171880" y="2362200"/>
            <a:chExt cx="3565652" cy="1797107"/>
          </a:xfrm>
        </p:grpSpPr>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1880" y="2362200"/>
              <a:ext cx="3565652" cy="1797107"/>
            </a:xfrm>
            <a:prstGeom prst="rect">
              <a:avLst/>
            </a:prstGeom>
            <a:solidFill>
              <a:schemeClr val="accent3">
                <a:lumMod val="20000"/>
                <a:lumOff val="80000"/>
              </a:schemeClr>
            </a:solidFill>
            <a:ln>
              <a:solidFill>
                <a:srgbClr val="FF0000"/>
              </a:solidFill>
            </a:ln>
            <a:extLst/>
          </p:spPr>
        </p:pic>
        <p:sp>
          <p:nvSpPr>
            <p:cNvPr id="6" name="TextBox 5"/>
            <p:cNvSpPr txBox="1"/>
            <p:nvPr/>
          </p:nvSpPr>
          <p:spPr>
            <a:xfrm>
              <a:off x="6193965" y="3239062"/>
              <a:ext cx="152400"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3</a:t>
              </a:r>
              <a:endParaRPr lang="en-GB" sz="1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050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additive="base">
                                        <p:cTn id="4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additive="base">
                                        <p:cTn id="4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6D9F-A4EE-4B23-AD30-37827965470E}" type="datetime4">
              <a:rPr lang="en-US" smtClean="0"/>
              <a:t>December 11, 2016</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25</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3734"/>
            <a:ext cx="7658098" cy="2878676"/>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11668" y="5328606"/>
            <a:ext cx="7658098" cy="1013411"/>
          </a:xfrm>
          <a:prstGeom prst="rect">
            <a:avLst/>
          </a:prstGeom>
          <a:noFill/>
          <a:ln>
            <a:noFill/>
          </a:ln>
        </p:spPr>
      </p:pic>
      <p:sp>
        <p:nvSpPr>
          <p:cNvPr id="8" name="TextBox 7"/>
          <p:cNvSpPr txBox="1"/>
          <p:nvPr/>
        </p:nvSpPr>
        <p:spPr>
          <a:xfrm>
            <a:off x="7903630" y="3651659"/>
            <a:ext cx="973668" cy="307777"/>
          </a:xfrm>
          <a:prstGeom prst="rect">
            <a:avLst/>
          </a:prstGeom>
          <a:noFill/>
          <a:ln>
            <a:solidFill>
              <a:schemeClr val="bg2"/>
            </a:solidFill>
          </a:ln>
        </p:spPr>
        <p:txBody>
          <a:bodyPr wrap="square" rtlCol="0">
            <a:spAutoFit/>
          </a:bodyPr>
          <a:lstStyle/>
          <a:p>
            <a:r>
              <a:rPr lang="en-US" sz="1400" b="1" i="1" dirty="0" smtClean="0">
                <a:solidFill>
                  <a:srgbClr val="FF0000"/>
                </a:solidFill>
                <a:latin typeface="Times New Roman" panose="02020603050405020304" pitchFamily="18" charset="0"/>
                <a:cs typeface="Times New Roman" panose="02020603050405020304" pitchFamily="18" charset="0"/>
              </a:rPr>
              <a:t>∑ =161</a:t>
            </a:r>
          </a:p>
        </p:txBody>
      </p:sp>
      <p:sp>
        <p:nvSpPr>
          <p:cNvPr id="9" name="TextBox 8"/>
          <p:cNvSpPr txBox="1"/>
          <p:nvPr/>
        </p:nvSpPr>
        <p:spPr>
          <a:xfrm>
            <a:off x="7903630" y="3994929"/>
            <a:ext cx="973668" cy="307777"/>
          </a:xfrm>
          <a:prstGeom prst="rect">
            <a:avLst/>
          </a:prstGeom>
          <a:noFill/>
          <a:ln>
            <a:solidFill>
              <a:schemeClr val="bg2"/>
            </a:solidFill>
          </a:ln>
        </p:spPr>
        <p:txBody>
          <a:bodyPr wrap="square" rtlCol="0">
            <a:spAutoFit/>
          </a:bodyPr>
          <a:lstStyle/>
          <a:p>
            <a:r>
              <a:rPr lang="en-US" sz="1400" b="1" i="1" dirty="0" smtClean="0">
                <a:solidFill>
                  <a:srgbClr val="FF0000"/>
                </a:solidFill>
                <a:latin typeface="Times New Roman" panose="02020603050405020304" pitchFamily="18" charset="0"/>
                <a:cs typeface="Times New Roman" panose="02020603050405020304" pitchFamily="18" charset="0"/>
              </a:rPr>
              <a:t>20%*161</a:t>
            </a:r>
          </a:p>
        </p:txBody>
      </p:sp>
      <p:sp>
        <p:nvSpPr>
          <p:cNvPr id="10" name="TextBox 9"/>
          <p:cNvSpPr txBox="1"/>
          <p:nvPr/>
        </p:nvSpPr>
        <p:spPr>
          <a:xfrm>
            <a:off x="7903630" y="4304660"/>
            <a:ext cx="973668" cy="307777"/>
          </a:xfrm>
          <a:prstGeom prst="rect">
            <a:avLst/>
          </a:prstGeom>
          <a:noFill/>
          <a:ln>
            <a:solidFill>
              <a:schemeClr val="bg2"/>
            </a:solidFill>
          </a:ln>
        </p:spPr>
        <p:txBody>
          <a:bodyPr wrap="square" rtlCol="0">
            <a:spAutoFit/>
          </a:bodyPr>
          <a:lstStyle/>
          <a:p>
            <a:r>
              <a:rPr lang="en-US" sz="1400" b="1" i="1" dirty="0" smtClean="0">
                <a:solidFill>
                  <a:srgbClr val="FF0000"/>
                </a:solidFill>
                <a:latin typeface="Times New Roman" panose="02020603050405020304" pitchFamily="18" charset="0"/>
                <a:cs typeface="Times New Roman" panose="02020603050405020304" pitchFamily="18" charset="0"/>
              </a:rPr>
              <a:t>10%*161</a:t>
            </a:r>
          </a:p>
        </p:txBody>
      </p:sp>
      <p:sp>
        <p:nvSpPr>
          <p:cNvPr id="11" name="Oval Callout 10"/>
          <p:cNvSpPr/>
          <p:nvPr/>
        </p:nvSpPr>
        <p:spPr>
          <a:xfrm>
            <a:off x="8068736" y="5518513"/>
            <a:ext cx="1346201" cy="412195"/>
          </a:xfrm>
          <a:prstGeom prst="wedgeEllipseCallout">
            <a:avLst>
              <a:gd name="adj1" fmla="val -372948"/>
              <a:gd name="adj2" fmla="val -1621"/>
            </a:avLst>
          </a:prstGeom>
          <a:noFill/>
          <a:ln>
            <a:solidFill>
              <a:schemeClr val="tx1"/>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i="1" dirty="0" smtClean="0">
                <a:solidFill>
                  <a:srgbClr val="FF0000"/>
                </a:solidFill>
                <a:latin typeface="Times New Roman" panose="02020603050405020304" pitchFamily="18" charset="0"/>
                <a:cs typeface="Times New Roman" panose="02020603050405020304" pitchFamily="18" charset="0"/>
              </a:rPr>
              <a:t>(72/1.1)</a:t>
            </a:r>
            <a:endParaRPr lang="en-US" sz="1400" b="1" i="1" dirty="0">
              <a:solidFill>
                <a:srgbClr val="FF0000"/>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228600" y="3330041"/>
            <a:ext cx="7658098" cy="998724"/>
            <a:chOff x="135463" y="3679112"/>
            <a:chExt cx="7658098" cy="998724"/>
          </a:xfrm>
        </p:grpSpPr>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135463" y="3679112"/>
              <a:ext cx="7658098" cy="998724"/>
            </a:xfrm>
            <a:prstGeom prst="rect">
              <a:avLst/>
            </a:prstGeom>
            <a:solidFill>
              <a:schemeClr val="accent6">
                <a:lumMod val="20000"/>
                <a:lumOff val="80000"/>
              </a:schemeClr>
            </a:solidFill>
            <a:ln>
              <a:noFill/>
            </a:ln>
          </p:spPr>
        </p:pic>
        <p:sp>
          <p:nvSpPr>
            <p:cNvPr id="14" name="TextBox 13"/>
            <p:cNvSpPr txBox="1"/>
            <p:nvPr/>
          </p:nvSpPr>
          <p:spPr>
            <a:xfrm>
              <a:off x="1596980" y="4356879"/>
              <a:ext cx="386367" cy="274320"/>
            </a:xfrm>
            <a:prstGeom prst="rect">
              <a:avLst/>
            </a:prstGeom>
            <a:solidFill>
              <a:srgbClr val="FFFF00"/>
            </a:solidFill>
            <a:ln>
              <a:solidFill>
                <a:schemeClr val="bg2"/>
              </a:solidFill>
            </a:ln>
          </p:spPr>
          <p:txBody>
            <a:bodyPr wrap="square" lIns="0" rIns="0" rtlCol="0">
              <a:spAutoFit/>
            </a:bodyPr>
            <a:lstStyle/>
            <a:p>
              <a:pPr algn="ctr"/>
              <a:r>
                <a:rPr lang="en-US" sz="1500" dirty="0" smtClean="0">
                  <a:latin typeface="Arial" panose="020B0604020202020204" pitchFamily="34" charset="0"/>
                  <a:cs typeface="Arial" panose="020B0604020202020204" pitchFamily="34" charset="0"/>
                </a:rPr>
                <a:t>32.2</a:t>
              </a:r>
            </a:p>
          </p:txBody>
        </p:sp>
      </p:grpSp>
      <p:grpSp>
        <p:nvGrpSpPr>
          <p:cNvPr id="15" name="مجموعة 14"/>
          <p:cNvGrpSpPr/>
          <p:nvPr/>
        </p:nvGrpSpPr>
        <p:grpSpPr>
          <a:xfrm>
            <a:off x="211668" y="4329882"/>
            <a:ext cx="7658098" cy="998724"/>
            <a:chOff x="135463" y="4661868"/>
            <a:chExt cx="7658098" cy="998724"/>
          </a:xfrm>
        </p:grpSpPr>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135463" y="4661868"/>
              <a:ext cx="7658098" cy="998724"/>
            </a:xfrm>
            <a:prstGeom prst="rect">
              <a:avLst/>
            </a:prstGeom>
            <a:noFill/>
            <a:ln>
              <a:noFill/>
            </a:ln>
          </p:spPr>
        </p:pic>
        <p:sp>
          <p:nvSpPr>
            <p:cNvPr id="17" name="TextBox 16"/>
            <p:cNvSpPr txBox="1"/>
            <p:nvPr/>
          </p:nvSpPr>
          <p:spPr>
            <a:xfrm>
              <a:off x="1596980" y="5342933"/>
              <a:ext cx="386367" cy="274320"/>
            </a:xfrm>
            <a:prstGeom prst="rect">
              <a:avLst/>
            </a:prstGeom>
            <a:solidFill>
              <a:srgbClr val="FFFF00"/>
            </a:solidFill>
            <a:ln>
              <a:solidFill>
                <a:schemeClr val="bg2"/>
              </a:solidFill>
            </a:ln>
          </p:spPr>
          <p:txBody>
            <a:bodyPr wrap="square" lIns="0" rIns="0" rtlCol="0">
              <a:spAutoFit/>
            </a:bodyPr>
            <a:lstStyle/>
            <a:p>
              <a:pPr algn="ctr"/>
              <a:r>
                <a:rPr lang="en-US" sz="1500" dirty="0" smtClean="0">
                  <a:latin typeface="Arial" panose="020B0604020202020204" pitchFamily="34" charset="0"/>
                  <a:cs typeface="Arial" panose="020B0604020202020204" pitchFamily="34" charset="0"/>
                </a:rPr>
                <a:t>32.2</a:t>
              </a:r>
            </a:p>
          </p:txBody>
        </p:sp>
      </p:grpSp>
      <p:sp>
        <p:nvSpPr>
          <p:cNvPr id="18" name="Oval Callout 17"/>
          <p:cNvSpPr/>
          <p:nvPr/>
        </p:nvSpPr>
        <p:spPr>
          <a:xfrm>
            <a:off x="8001003" y="4704512"/>
            <a:ext cx="1346201" cy="412195"/>
          </a:xfrm>
          <a:prstGeom prst="wedgeEllipseCallout">
            <a:avLst>
              <a:gd name="adj1" fmla="val -372948"/>
              <a:gd name="adj2" fmla="val -1621"/>
            </a:avLst>
          </a:prstGeom>
          <a:noFill/>
          <a:ln>
            <a:solidFill>
              <a:schemeClr val="tx1"/>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i="1" dirty="0" smtClean="0">
                <a:solidFill>
                  <a:srgbClr val="FF0000"/>
                </a:solidFill>
                <a:latin typeface="Times New Roman" panose="02020603050405020304" pitchFamily="18" charset="0"/>
                <a:cs typeface="Times New Roman" panose="02020603050405020304" pitchFamily="18" charset="0"/>
              </a:rPr>
              <a:t>(72-.1*72-.2*72)</a:t>
            </a:r>
            <a:endParaRPr lang="en-US" sz="1400" b="1" i="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869766" y="461780"/>
            <a:ext cx="1233739" cy="369332"/>
          </a:xfrm>
          <a:prstGeom prst="rect">
            <a:avLst/>
          </a:prstGeom>
          <a:noFill/>
        </p:spPr>
        <p:txBody>
          <a:bodyPr wrap="square" rtlCol="0">
            <a:spAutoFit/>
          </a:bodyPr>
          <a:lstStyle/>
          <a:p>
            <a:r>
              <a:rPr lang="en-US" b="1" dirty="0" smtClean="0">
                <a:solidFill>
                  <a:srgbClr val="C00000"/>
                </a:solidFill>
              </a:rPr>
              <a:t>Solution</a:t>
            </a:r>
            <a:endParaRPr lang="en-GB" b="1" dirty="0">
              <a:solidFill>
                <a:srgbClr val="C00000"/>
              </a:solidFill>
            </a:endParaRPr>
          </a:p>
        </p:txBody>
      </p:sp>
    </p:spTree>
    <p:extLst>
      <p:ext uri="{BB962C8B-B14F-4D97-AF65-F5344CB8AC3E}">
        <p14:creationId xmlns:p14="http://schemas.microsoft.com/office/powerpoint/2010/main" val="156967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02E2E6-52F6-47E6-BD6C-EF98A01C7EEF}"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26</a:t>
            </a:fld>
            <a:endParaRPr lang="en-US"/>
          </a:p>
        </p:txBody>
      </p:sp>
      <p:grpSp>
        <p:nvGrpSpPr>
          <p:cNvPr id="6" name="Group 5"/>
          <p:cNvGrpSpPr/>
          <p:nvPr/>
        </p:nvGrpSpPr>
        <p:grpSpPr>
          <a:xfrm>
            <a:off x="322385" y="271324"/>
            <a:ext cx="7924800" cy="1523462"/>
            <a:chOff x="757871" y="876017"/>
            <a:chExt cx="7924800" cy="1523462"/>
          </a:xfrm>
        </p:grpSpPr>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871" y="876017"/>
              <a:ext cx="7924800" cy="1523462"/>
            </a:xfrm>
            <a:prstGeom prst="rect">
              <a:avLst/>
            </a:prstGeom>
            <a:solidFill>
              <a:schemeClr val="accent3">
                <a:lumMod val="20000"/>
                <a:lumOff val="80000"/>
              </a:schemeClr>
            </a:solidFill>
            <a:ln>
              <a:noFill/>
            </a:ln>
            <a:effectLst/>
            <a:extLst/>
          </p:spPr>
        </p:pic>
        <p:sp>
          <p:nvSpPr>
            <p:cNvPr id="8" name="TextBox 7"/>
            <p:cNvSpPr txBox="1"/>
            <p:nvPr/>
          </p:nvSpPr>
          <p:spPr>
            <a:xfrm>
              <a:off x="2240923" y="884809"/>
              <a:ext cx="386367" cy="274320"/>
            </a:xfrm>
            <a:prstGeom prst="rect">
              <a:avLst/>
            </a:prstGeom>
            <a:solidFill>
              <a:schemeClr val="bg1">
                <a:lumMod val="95000"/>
              </a:schemeClr>
            </a:solidFill>
            <a:ln>
              <a:solidFill>
                <a:schemeClr val="bg2"/>
              </a:solidFill>
            </a:ln>
          </p:spPr>
          <p:txBody>
            <a:bodyPr wrap="square" lIns="0" rIns="0" rtlCol="0">
              <a:spAutoFit/>
            </a:bodyPr>
            <a:lstStyle/>
            <a:p>
              <a:pPr algn="ctr"/>
              <a:r>
                <a:rPr lang="en-US" sz="1500" dirty="0" smtClean="0">
                  <a:latin typeface="Arial" panose="020B0604020202020204" pitchFamily="34" charset="0"/>
                  <a:cs typeface="Arial" panose="020B0604020202020204" pitchFamily="34" charset="0"/>
                </a:rPr>
                <a:t>32.2</a:t>
              </a:r>
            </a:p>
          </p:txBody>
        </p:sp>
      </p:gr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922539"/>
            <a:ext cx="7344232" cy="4306105"/>
          </a:xfrm>
          <a:prstGeom prst="rect">
            <a:avLst/>
          </a:prstGeom>
          <a:solidFill>
            <a:srgbClr val="FFFF00"/>
          </a:solidFill>
          <a:ln>
            <a:noFill/>
          </a:ln>
          <a:effectLst/>
          <a:extLst/>
        </p:spPr>
      </p:pic>
      <p:sp>
        <p:nvSpPr>
          <p:cNvPr id="10" name="TextBox 9"/>
          <p:cNvSpPr txBox="1"/>
          <p:nvPr/>
        </p:nvSpPr>
        <p:spPr>
          <a:xfrm>
            <a:off x="7672110" y="1981200"/>
            <a:ext cx="1233739" cy="646331"/>
          </a:xfrm>
          <a:prstGeom prst="rect">
            <a:avLst/>
          </a:prstGeom>
          <a:noFill/>
        </p:spPr>
        <p:txBody>
          <a:bodyPr wrap="square" rtlCol="0">
            <a:spAutoFit/>
          </a:bodyPr>
          <a:lstStyle/>
          <a:p>
            <a:r>
              <a:rPr lang="en-US" b="1" dirty="0" smtClean="0">
                <a:solidFill>
                  <a:srgbClr val="C00000"/>
                </a:solidFill>
              </a:rPr>
              <a:t>Solution</a:t>
            </a:r>
          </a:p>
          <a:p>
            <a:r>
              <a:rPr lang="en-US" b="1" dirty="0" smtClean="0">
                <a:solidFill>
                  <a:srgbClr val="C00000"/>
                </a:solidFill>
              </a:rPr>
              <a:t>(Contd.)</a:t>
            </a:r>
            <a:endParaRPr lang="en-GB" b="1" dirty="0">
              <a:solidFill>
                <a:srgbClr val="C00000"/>
              </a:solidFill>
            </a:endParaRPr>
          </a:p>
        </p:txBody>
      </p:sp>
      <p:sp>
        <p:nvSpPr>
          <p:cNvPr id="2" name="TextBox 1"/>
          <p:cNvSpPr txBox="1"/>
          <p:nvPr/>
        </p:nvSpPr>
        <p:spPr>
          <a:xfrm>
            <a:off x="7772400" y="3124200"/>
            <a:ext cx="1219200" cy="3046988"/>
          </a:xfrm>
          <a:prstGeom prst="rect">
            <a:avLst/>
          </a:prstGeom>
          <a:noFill/>
        </p:spPr>
        <p:txBody>
          <a:bodyPr wrap="square" rtlCol="0">
            <a:spAutoFit/>
          </a:bodyPr>
          <a:lstStyle/>
          <a:p>
            <a:r>
              <a:rPr lang="en-US" sz="1200" dirty="0" smtClean="0"/>
              <a:t>To get the cost in each week distribute the monthly cost evenly over 4 weeks</a:t>
            </a:r>
            <a:r>
              <a:rPr lang="en-US" sz="1200" dirty="0" smtClean="0"/>
              <a:t>.</a:t>
            </a:r>
          </a:p>
          <a:p>
            <a:r>
              <a:rPr lang="en-US" sz="1200" dirty="0" smtClean="0"/>
              <a:t>For example, Cost after 2 weeks from the start will be:</a:t>
            </a:r>
          </a:p>
          <a:p>
            <a:r>
              <a:rPr lang="en-US" sz="1200" dirty="0" smtClean="0"/>
              <a:t>65.45/4*2=32.73.</a:t>
            </a:r>
          </a:p>
          <a:p>
            <a:endParaRPr lang="en-US" sz="1200" dirty="0"/>
          </a:p>
          <a:p>
            <a:endParaRPr lang="en-US" sz="1200" dirty="0" smtClean="0"/>
          </a:p>
          <a:p>
            <a:endParaRPr lang="en-US" sz="1200" dirty="0"/>
          </a:p>
          <a:p>
            <a:endParaRPr lang="en-GB" sz="1200" dirty="0"/>
          </a:p>
        </p:txBody>
      </p:sp>
    </p:spTree>
    <p:extLst>
      <p:ext uri="{BB962C8B-B14F-4D97-AF65-F5344CB8AC3E}">
        <p14:creationId xmlns:p14="http://schemas.microsoft.com/office/powerpoint/2010/main" val="13911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27</a:t>
            </a:fld>
            <a:endParaRPr lang="en-US"/>
          </a:p>
        </p:txBody>
      </p:sp>
      <p:sp>
        <p:nvSpPr>
          <p:cNvPr id="7" name="Title 6"/>
          <p:cNvSpPr>
            <a:spLocks noGrp="1"/>
          </p:cNvSpPr>
          <p:nvPr>
            <p:ph type="title" idx="4294967295"/>
          </p:nvPr>
        </p:nvSpPr>
        <p:spPr>
          <a:xfrm>
            <a:off x="5308527" y="109250"/>
            <a:ext cx="3276600" cy="758825"/>
          </a:xfrm>
        </p:spPr>
        <p:txBody>
          <a:bodyPr/>
          <a:lstStyle/>
          <a:p>
            <a:r>
              <a:rPr lang="en-US" b="1" dirty="0" smtClean="0"/>
              <a:t>Problem-2</a:t>
            </a:r>
            <a:endParaRPr lang="en-GB" b="1" dirty="0"/>
          </a:p>
        </p:txBody>
      </p:sp>
      <p:sp>
        <p:nvSpPr>
          <p:cNvPr id="8" name="Rectangle 7"/>
          <p:cNvSpPr/>
          <p:nvPr/>
        </p:nvSpPr>
        <p:spPr>
          <a:xfrm>
            <a:off x="123843" y="228600"/>
            <a:ext cx="5019734" cy="6386364"/>
          </a:xfrm>
          <a:prstGeom prst="rect">
            <a:avLst/>
          </a:prstGeom>
        </p:spPr>
        <p:txBody>
          <a:bodyPr wrap="square">
            <a:spAutoFit/>
          </a:bodyPr>
          <a:lstStyle/>
          <a:p>
            <a:pPr marL="371464" indent="-371464">
              <a:spcBef>
                <a:spcPts val="1200"/>
              </a:spcBef>
              <a:buFont typeface="Arial" pitchFamily="34" charset="0"/>
              <a:buChar char="•"/>
            </a:pPr>
            <a:r>
              <a:rPr lang="en-US" dirty="0">
                <a:solidFill>
                  <a:srgbClr val="0033CC"/>
                </a:solidFill>
                <a:latin typeface="Times New Roman" panose="02020603050405020304" pitchFamily="18" charset="0"/>
                <a:cs typeface="Times New Roman" panose="02020603050405020304" pitchFamily="18" charset="0"/>
              </a:rPr>
              <a:t>The actives involved in a small engineering project are given in </a:t>
            </a:r>
            <a:r>
              <a:rPr lang="en-US" dirty="0" smtClean="0">
                <a:solidFill>
                  <a:srgbClr val="0033CC"/>
                </a:solidFill>
                <a:latin typeface="Times New Roman" panose="02020603050405020304" pitchFamily="18" charset="0"/>
                <a:cs typeface="Times New Roman" panose="02020603050405020304" pitchFamily="18" charset="0"/>
              </a:rPr>
              <a:t>the table. The </a:t>
            </a:r>
            <a:r>
              <a:rPr lang="en-US" dirty="0">
                <a:solidFill>
                  <a:srgbClr val="0033CC"/>
                </a:solidFill>
                <a:latin typeface="Times New Roman" panose="02020603050405020304" pitchFamily="18" charset="0"/>
                <a:cs typeface="Times New Roman" panose="02020603050405020304" pitchFamily="18" charset="0"/>
              </a:rPr>
              <a:t>value of the work involved in each activity is listed in the table. </a:t>
            </a:r>
            <a:endParaRPr lang="en-US" dirty="0" smtClean="0">
              <a:solidFill>
                <a:srgbClr val="0033CC"/>
              </a:solidFill>
              <a:latin typeface="Times New Roman" panose="02020603050405020304" pitchFamily="18" charset="0"/>
              <a:cs typeface="Times New Roman" panose="02020603050405020304" pitchFamily="18" charset="0"/>
            </a:endParaRPr>
          </a:p>
          <a:p>
            <a:pPr marL="371464" indent="-371464">
              <a:spcBef>
                <a:spcPts val="1200"/>
              </a:spcBef>
              <a:buFont typeface="Arial" pitchFamily="34" charset="0"/>
              <a:buChar char="•"/>
            </a:pPr>
            <a:r>
              <a:rPr lang="en-US" sz="1600" dirty="0">
                <a:solidFill>
                  <a:schemeClr val="accent5">
                    <a:lumMod val="50000"/>
                  </a:schemeClr>
                </a:solidFill>
                <a:latin typeface="Times New Roman" panose="02020603050405020304" pitchFamily="18" charset="0"/>
                <a:cs typeface="Times New Roman" panose="02020603050405020304" pitchFamily="18" charset="0"/>
              </a:rPr>
              <a:t>The </a:t>
            </a:r>
            <a:r>
              <a:rPr lang="en-US" sz="1600" b="1" dirty="0">
                <a:solidFill>
                  <a:schemeClr val="accent5">
                    <a:lumMod val="50000"/>
                  </a:schemeClr>
                </a:solidFill>
                <a:latin typeface="Times New Roman" panose="02020603050405020304" pitchFamily="18" charset="0"/>
                <a:cs typeface="Times New Roman" panose="02020603050405020304" pitchFamily="18" charset="0"/>
              </a:rPr>
              <a:t>mark-up</a:t>
            </a:r>
            <a:r>
              <a:rPr lang="en-US" sz="1600" dirty="0">
                <a:solidFill>
                  <a:schemeClr val="accent5">
                    <a:lumMod val="50000"/>
                  </a:schemeClr>
                </a:solidFill>
                <a:latin typeface="Times New Roman" panose="02020603050405020304" pitchFamily="18" charset="0"/>
                <a:cs typeface="Times New Roman" panose="02020603050405020304" pitchFamily="18" charset="0"/>
              </a:rPr>
              <a:t> is 10% of tender value and is assumed to be uniformly distributed over the contract. </a:t>
            </a:r>
          </a:p>
          <a:p>
            <a:pPr marL="371464" indent="-371464">
              <a:spcBef>
                <a:spcPts val="1200"/>
              </a:spcBef>
              <a:buFont typeface="Arial" pitchFamily="34" charset="0"/>
              <a:buChar char="•"/>
            </a:pPr>
            <a:r>
              <a:rPr lang="en-US" sz="1600" dirty="0">
                <a:solidFill>
                  <a:srgbClr val="3A34BC"/>
                </a:solidFill>
                <a:latin typeface="Times New Roman" panose="02020603050405020304" pitchFamily="18" charset="0"/>
                <a:cs typeface="Times New Roman" panose="02020603050405020304" pitchFamily="18" charset="0"/>
              </a:rPr>
              <a:t>The contractor will receive an advanced payment of 10% of tender value. </a:t>
            </a:r>
            <a:r>
              <a:rPr lang="en-US" sz="1600" dirty="0" smtClean="0">
                <a:solidFill>
                  <a:srgbClr val="3A34BC"/>
                </a:solidFill>
                <a:latin typeface="Times New Roman" panose="02020603050405020304" pitchFamily="18" charset="0"/>
                <a:cs typeface="Times New Roman" panose="02020603050405020304" pitchFamily="18" charset="0"/>
              </a:rPr>
              <a:t>This </a:t>
            </a:r>
            <a:r>
              <a:rPr lang="en-US" sz="1600" dirty="0">
                <a:solidFill>
                  <a:srgbClr val="3A34BC"/>
                </a:solidFill>
                <a:latin typeface="Times New Roman" panose="02020603050405020304" pitchFamily="18" charset="0"/>
                <a:cs typeface="Times New Roman" panose="02020603050405020304" pitchFamily="18" charset="0"/>
              </a:rPr>
              <a:t>will be deduced from each monthly revenue. </a:t>
            </a:r>
          </a:p>
          <a:p>
            <a:pPr marL="371464" indent="-371464">
              <a:spcBef>
                <a:spcPts val="1200"/>
              </a:spcBef>
              <a:buFont typeface="Arial" pitchFamily="34" charset="0"/>
              <a:buChar char="•"/>
            </a:pPr>
            <a:r>
              <a:rPr lang="en-US" sz="1600" dirty="0">
                <a:solidFill>
                  <a:srgbClr val="002060"/>
                </a:solidFill>
                <a:latin typeface="Times New Roman" panose="02020603050405020304" pitchFamily="18" charset="0"/>
                <a:cs typeface="Times New Roman" panose="02020603050405020304" pitchFamily="18" charset="0"/>
              </a:rPr>
              <a:t>Retention is 5% and is paid on contract completion.</a:t>
            </a:r>
          </a:p>
          <a:p>
            <a:pPr marL="371464" indent="-371464">
              <a:spcBef>
                <a:spcPts val="1200"/>
              </a:spcBef>
              <a:buFont typeface="Arial" pitchFamily="34" charset="0"/>
              <a:buChar char="•"/>
            </a:pPr>
            <a:r>
              <a:rPr lang="en-US" sz="1600" dirty="0">
                <a:solidFill>
                  <a:srgbClr val="C00000"/>
                </a:solidFill>
                <a:latin typeface="Times New Roman" panose="02020603050405020304" pitchFamily="18" charset="0"/>
                <a:cs typeface="Times New Roman" panose="02020603050405020304" pitchFamily="18" charset="0"/>
              </a:rPr>
              <a:t>Labor cost is assumed to be 30% of total contract cost.</a:t>
            </a:r>
          </a:p>
          <a:p>
            <a:pPr marL="407988" indent="-349250">
              <a:spcBef>
                <a:spcPts val="600"/>
              </a:spcBef>
              <a:buFont typeface="Arial" pitchFamily="34" charset="0"/>
              <a:buChar char="•"/>
            </a:pPr>
            <a:r>
              <a:rPr lang="en-US" sz="1600" dirty="0">
                <a:solidFill>
                  <a:schemeClr val="accent1">
                    <a:lumMod val="50000"/>
                  </a:schemeClr>
                </a:solidFill>
                <a:latin typeface="Times New Roman" panose="02020603050405020304" pitchFamily="18" charset="0"/>
                <a:cs typeface="Times New Roman" panose="02020603050405020304" pitchFamily="18" charset="0"/>
              </a:rPr>
              <a:t>The </a:t>
            </a:r>
            <a:r>
              <a:rPr lang="en-US" sz="1600" b="1" dirty="0">
                <a:solidFill>
                  <a:schemeClr val="accent1">
                    <a:lumMod val="50000"/>
                  </a:schemeClr>
                </a:solidFill>
                <a:latin typeface="Times New Roman" panose="02020603050405020304" pitchFamily="18" charset="0"/>
                <a:cs typeface="Times New Roman" panose="02020603050405020304" pitchFamily="18" charset="0"/>
              </a:rPr>
              <a:t>delay</a:t>
            </a:r>
            <a:r>
              <a:rPr lang="en-US" sz="1600" dirty="0">
                <a:solidFill>
                  <a:schemeClr val="accent1">
                    <a:lumMod val="50000"/>
                  </a:schemeClr>
                </a:solidFill>
                <a:latin typeface="Times New Roman" panose="02020603050405020304" pitchFamily="18" charset="0"/>
                <a:cs typeface="Times New Roman" panose="02020603050405020304" pitchFamily="18" charset="0"/>
              </a:rPr>
              <a:t> for other payment is one month.</a:t>
            </a:r>
          </a:p>
          <a:p>
            <a:pPr marL="371464" indent="-371464">
              <a:spcBef>
                <a:spcPts val="1200"/>
              </a:spcBef>
              <a:buFont typeface="Arial" pitchFamily="34" charset="0"/>
              <a:buChar char="•"/>
            </a:pPr>
            <a:r>
              <a:rPr lang="en-US" sz="1600" dirty="0">
                <a:latin typeface="Times New Roman" panose="02020603050405020304" pitchFamily="18" charset="0"/>
                <a:cs typeface="Times New Roman" panose="02020603050405020304" pitchFamily="18" charset="0"/>
              </a:rPr>
              <a:t>Revenue is received after 4 weeks from submitting </a:t>
            </a:r>
            <a:r>
              <a:rPr lang="en-US" sz="1600" dirty="0" smtClean="0">
                <a:latin typeface="Times New Roman" panose="02020603050405020304" pitchFamily="18" charset="0"/>
                <a:cs typeface="Times New Roman" panose="02020603050405020304" pitchFamily="18" charset="0"/>
              </a:rPr>
              <a:t>invoices </a:t>
            </a:r>
          </a:p>
          <a:p>
            <a:pPr marL="371464" indent="-371464">
              <a:spcBef>
                <a:spcPts val="1200"/>
              </a:spcBef>
              <a:buFont typeface="Arial" pitchFamily="34" charset="0"/>
              <a:buChar char="•"/>
            </a:pPr>
            <a:r>
              <a:rPr lang="en-US" sz="1600" dirty="0" smtClean="0">
                <a:solidFill>
                  <a:srgbClr val="0033CC"/>
                </a:solidFill>
                <a:latin typeface="Times New Roman" panose="02020603050405020304" pitchFamily="18" charset="0"/>
                <a:cs typeface="Times New Roman" panose="02020603050405020304" pitchFamily="18" charset="0"/>
              </a:rPr>
              <a:t>Assume </a:t>
            </a:r>
            <a:r>
              <a:rPr lang="en-US" sz="1600" dirty="0">
                <a:solidFill>
                  <a:srgbClr val="0033CC"/>
                </a:solidFill>
                <a:latin typeface="Times New Roman" panose="02020603050405020304" pitchFamily="18" charset="0"/>
                <a:cs typeface="Times New Roman" panose="02020603050405020304" pitchFamily="18" charset="0"/>
              </a:rPr>
              <a:t>all the activities are scheduled on their early start timings</a:t>
            </a:r>
          </a:p>
          <a:p>
            <a:pPr marL="371464" indent="-371464">
              <a:spcBef>
                <a:spcPts val="1200"/>
              </a:spcBef>
              <a:buFont typeface="Arial" pitchFamily="34" charset="0"/>
              <a:buChar char="•"/>
            </a:pPr>
            <a:r>
              <a:rPr lang="en-US" sz="1600" b="1" i="1" dirty="0" smtClean="0">
                <a:solidFill>
                  <a:srgbClr val="FF0000"/>
                </a:solidFill>
                <a:latin typeface="Times New Roman" panose="02020603050405020304" pitchFamily="18" charset="0"/>
                <a:cs typeface="Times New Roman" panose="02020603050405020304" pitchFamily="18" charset="0"/>
              </a:rPr>
              <a:t>Derive </a:t>
            </a:r>
            <a:r>
              <a:rPr lang="en-US" sz="1600" b="1" i="1" dirty="0">
                <a:solidFill>
                  <a:srgbClr val="FF0000"/>
                </a:solidFill>
                <a:latin typeface="Times New Roman" panose="02020603050405020304" pitchFamily="18" charset="0"/>
                <a:cs typeface="Times New Roman" panose="02020603050405020304" pitchFamily="18" charset="0"/>
              </a:rPr>
              <a:t>income and expanse curve and contract cash flow curves.</a:t>
            </a:r>
          </a:p>
          <a:p>
            <a:pPr marL="371464" indent="-371464">
              <a:spcBef>
                <a:spcPts val="1200"/>
              </a:spcBef>
              <a:buFont typeface="Arial" pitchFamily="34" charset="0"/>
              <a:buChar char="•"/>
            </a:pPr>
            <a:endParaRPr lang="en-US" sz="1600" dirty="0">
              <a:solidFill>
                <a:srgbClr val="0033CC"/>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210114" y="991016"/>
            <a:ext cx="3661024" cy="2130891"/>
          </a:xfrm>
          <a:prstGeom prst="rect">
            <a:avLst/>
          </a:prstGeom>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6845" y="3421782"/>
            <a:ext cx="3727562" cy="1925330"/>
          </a:xfrm>
          <a:prstGeom prst="rect">
            <a:avLst/>
          </a:prstGeom>
          <a:solidFill>
            <a:srgbClr val="FFFF00"/>
          </a:solidFill>
          <a:ln>
            <a:noFill/>
          </a:ln>
          <a:effectLst/>
          <a:extLst/>
        </p:spPr>
      </p:pic>
    </p:spTree>
    <p:extLst>
      <p:ext uri="{BB962C8B-B14F-4D97-AF65-F5344CB8AC3E}">
        <p14:creationId xmlns:p14="http://schemas.microsoft.com/office/powerpoint/2010/main" val="329877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additive="base">
                                        <p:cTn id="4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additive="base">
                                        <p:cTn id="4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anim calcmode="lin" valueType="num">
                                      <p:cBhvr additive="base">
                                        <p:cTn id="5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7" end="7"/>
                                            </p:txEl>
                                          </p:spTgt>
                                        </p:tgtEl>
                                        <p:attrNameLst>
                                          <p:attrName>style.visibility</p:attrName>
                                        </p:attrNameLst>
                                      </p:cBhvr>
                                      <p:to>
                                        <p:strVal val="visible"/>
                                      </p:to>
                                    </p:set>
                                    <p:anim calcmode="lin" valueType="num">
                                      <p:cBhvr additive="base">
                                        <p:cTn id="6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xEl>
                                              <p:pRg st="8" end="8"/>
                                            </p:txEl>
                                          </p:spTgt>
                                        </p:tgtEl>
                                        <p:attrNameLst>
                                          <p:attrName>style.visibility</p:attrName>
                                        </p:attrNameLst>
                                      </p:cBhvr>
                                      <p:to>
                                        <p:strVal val="visible"/>
                                      </p:to>
                                    </p:set>
                                    <p:anim calcmode="lin" valueType="num">
                                      <p:cBhvr additive="base">
                                        <p:cTn id="6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Solution</a:t>
            </a:r>
            <a:endParaRPr lang="en-GB" b="1" dirty="0"/>
          </a:p>
        </p:txBody>
      </p:sp>
      <p:sp>
        <p:nvSpPr>
          <p:cNvPr id="2" name="Date Placeholder 1"/>
          <p:cNvSpPr>
            <a:spLocks noGrp="1"/>
          </p:cNvSpPr>
          <p:nvPr>
            <p:ph type="dt" sz="half" idx="10"/>
          </p:nvPr>
        </p:nvSpPr>
        <p:spPr/>
        <p:txBody>
          <a:bodyPr/>
          <a:lstStyle/>
          <a:p>
            <a:fld id="{B8CC6D9F-A4EE-4B23-AD30-37827965470E}" type="datetime4">
              <a:rPr lang="en-US" smtClean="0"/>
              <a:t>December 11, 2016</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28</a:t>
            </a:fld>
            <a:endParaRPr lang="en-US"/>
          </a:p>
        </p:txBody>
      </p:sp>
      <p:pic>
        <p:nvPicPr>
          <p:cNvPr id="6" name="صورة 10" descr="C:\Users\TOSHIBA\Desktop\08-06-34 12-32-18 ص.jpg"/>
          <p:cNvPicPr/>
          <p:nvPr/>
        </p:nvPicPr>
        <p:blipFill rotWithShape="1">
          <a:blip r:embed="rId2" cstate="print"/>
          <a:srcRect t="1022" r="3287" b="28401"/>
          <a:stretch/>
        </p:blipFill>
        <p:spPr bwMode="auto">
          <a:xfrm>
            <a:off x="152400" y="1525813"/>
            <a:ext cx="7797800" cy="4402562"/>
          </a:xfrm>
          <a:prstGeom prst="rect">
            <a:avLst/>
          </a:prstGeom>
          <a:noFill/>
          <a:ln w="9525">
            <a:noFill/>
            <a:miter lim="800000"/>
            <a:headEnd/>
            <a:tailEnd/>
          </a:ln>
        </p:spPr>
      </p:pic>
      <p:sp>
        <p:nvSpPr>
          <p:cNvPr id="8" name="Oval Callout 7"/>
          <p:cNvSpPr/>
          <p:nvPr/>
        </p:nvSpPr>
        <p:spPr>
          <a:xfrm>
            <a:off x="8077200" y="4724400"/>
            <a:ext cx="904385" cy="640795"/>
          </a:xfrm>
          <a:prstGeom prst="wedgeEllipseCallout">
            <a:avLst>
              <a:gd name="adj1" fmla="val -643512"/>
              <a:gd name="adj2" fmla="val -1621"/>
            </a:avLst>
          </a:prstGeom>
          <a:noFill/>
          <a:ln>
            <a:solidFill>
              <a:schemeClr val="tx1"/>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b="1" i="1" dirty="0" smtClean="0">
                <a:solidFill>
                  <a:srgbClr val="FF0000"/>
                </a:solidFill>
                <a:latin typeface="Times New Roman" panose="02020603050405020304" pitchFamily="18" charset="0"/>
                <a:cs typeface="Times New Roman" panose="02020603050405020304" pitchFamily="18" charset="0"/>
              </a:rPr>
              <a:t>(24-.1×24-.0.05</a:t>
            </a:r>
            <a:r>
              <a:rPr lang="en-US" sz="900" b="1" i="1" dirty="0">
                <a:solidFill>
                  <a:srgbClr val="FF0000"/>
                </a:solidFill>
                <a:latin typeface="Times New Roman" panose="02020603050405020304" pitchFamily="18" charset="0"/>
                <a:cs typeface="Times New Roman" panose="02020603050405020304" pitchFamily="18" charset="0"/>
              </a:rPr>
              <a:t>×</a:t>
            </a:r>
            <a:endParaRPr lang="en-US" sz="900" b="1" i="1" dirty="0" smtClean="0">
              <a:solidFill>
                <a:srgbClr val="FF0000"/>
              </a:solidFill>
              <a:latin typeface="Times New Roman" panose="02020603050405020304" pitchFamily="18" charset="0"/>
              <a:cs typeface="Times New Roman" panose="02020603050405020304" pitchFamily="18" charset="0"/>
            </a:endParaRPr>
          </a:p>
          <a:p>
            <a:pPr algn="ctr"/>
            <a:r>
              <a:rPr lang="en-US" sz="900" b="1" i="1" dirty="0" smtClean="0">
                <a:solidFill>
                  <a:srgbClr val="FF0000"/>
                </a:solidFill>
                <a:latin typeface="Times New Roman" panose="02020603050405020304" pitchFamily="18" charset="0"/>
                <a:cs typeface="Times New Roman" panose="02020603050405020304" pitchFamily="18" charset="0"/>
              </a:rPr>
              <a:t>24)</a:t>
            </a:r>
            <a:endParaRPr lang="en-US" sz="9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22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6D9F-A4EE-4B23-AD30-37827965470E}" type="datetime4">
              <a:rPr lang="en-US" smtClean="0"/>
              <a:t>December 11, 2016</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29</a:t>
            </a:fld>
            <a:endParaRPr lang="en-US"/>
          </a:p>
        </p:txBody>
      </p:sp>
      <p:grpSp>
        <p:nvGrpSpPr>
          <p:cNvPr id="20" name="Group 19"/>
          <p:cNvGrpSpPr/>
          <p:nvPr/>
        </p:nvGrpSpPr>
        <p:grpSpPr>
          <a:xfrm>
            <a:off x="331303" y="655400"/>
            <a:ext cx="8382000" cy="2434783"/>
            <a:chOff x="331303" y="655400"/>
            <a:chExt cx="8382000" cy="2434783"/>
          </a:xfrm>
        </p:grpSpPr>
        <p:pic>
          <p:nvPicPr>
            <p:cNvPr id="5" name="صورة 10" descr="C:\Users\TOSHIBA\Desktop\08-06-34 12-32-18 ص.jpg"/>
            <p:cNvPicPr/>
            <p:nvPr/>
          </p:nvPicPr>
          <p:blipFill rotWithShape="1">
            <a:blip r:embed="rId2" cstate="print"/>
            <a:srcRect t="71686" b="-885"/>
            <a:stretch/>
          </p:blipFill>
          <p:spPr bwMode="auto">
            <a:xfrm>
              <a:off x="331303" y="655400"/>
              <a:ext cx="8382000" cy="2434783"/>
            </a:xfrm>
            <a:prstGeom prst="rect">
              <a:avLst/>
            </a:prstGeom>
            <a:noFill/>
            <a:ln w="9525">
              <a:noFill/>
              <a:miter lim="800000"/>
              <a:headEnd/>
              <a:tailEnd/>
            </a:ln>
          </p:spPr>
        </p:pic>
        <p:sp>
          <p:nvSpPr>
            <p:cNvPr id="19" name="Rectangle 18"/>
            <p:cNvSpPr/>
            <p:nvPr/>
          </p:nvSpPr>
          <p:spPr>
            <a:xfrm>
              <a:off x="1524000" y="10668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p:cNvSpPr txBox="1"/>
          <p:nvPr/>
        </p:nvSpPr>
        <p:spPr>
          <a:xfrm>
            <a:off x="6122467" y="3844777"/>
            <a:ext cx="3033908" cy="1384995"/>
          </a:xfrm>
          <a:prstGeom prst="rect">
            <a:avLst/>
          </a:prstGeom>
          <a:noFill/>
        </p:spPr>
        <p:txBody>
          <a:bodyPr wrap="square" rtlCol="0">
            <a:spAutoFit/>
          </a:bodyPr>
          <a:lstStyle/>
          <a:p>
            <a:r>
              <a:rPr lang="en-US" sz="1200" dirty="0" smtClean="0"/>
              <a:t>Sample Mid Month expense Calculations</a:t>
            </a:r>
          </a:p>
          <a:p>
            <a:r>
              <a:rPr lang="en-US" sz="1200" dirty="0" smtClean="0"/>
              <a:t>=[(</a:t>
            </a:r>
            <a:r>
              <a:rPr lang="en-US" sz="1200" dirty="0"/>
              <a:t>72.54-32.67</a:t>
            </a:r>
            <a:r>
              <a:rPr lang="en-US" sz="1200" dirty="0" smtClean="0"/>
              <a:t>)/4]×2+32.67</a:t>
            </a:r>
            <a:r>
              <a:rPr lang="en-US" sz="1200" dirty="0"/>
              <a:t>= 52.605</a:t>
            </a:r>
          </a:p>
          <a:p>
            <a:r>
              <a:rPr lang="en-US" sz="1200" dirty="0" smtClean="0"/>
              <a:t>=(72.54-32.67)/2+32.67= 52.605</a:t>
            </a:r>
          </a:p>
          <a:p>
            <a:r>
              <a:rPr lang="en-US" sz="1200" dirty="0" smtClean="0"/>
              <a:t>Similarly</a:t>
            </a:r>
          </a:p>
          <a:p>
            <a:r>
              <a:rPr lang="en-US" sz="1200" dirty="0" smtClean="0"/>
              <a:t>=(137.7-114.21)/2+114.21=125.96</a:t>
            </a:r>
          </a:p>
          <a:p>
            <a:r>
              <a:rPr lang="en-US" sz="1200" dirty="0" smtClean="0"/>
              <a:t>Similarly</a:t>
            </a:r>
          </a:p>
          <a:p>
            <a:r>
              <a:rPr lang="en-US" sz="1200" dirty="0" smtClean="0"/>
              <a:t>=(144-137.7)/2+137.7=140.85</a:t>
            </a:r>
            <a:endParaRPr lang="en-GB" sz="1200" dirty="0"/>
          </a:p>
        </p:txBody>
      </p:sp>
      <p:sp>
        <p:nvSpPr>
          <p:cNvPr id="22" name="TextBox 21"/>
          <p:cNvSpPr txBox="1"/>
          <p:nvPr/>
        </p:nvSpPr>
        <p:spPr>
          <a:xfrm>
            <a:off x="6101817" y="5166665"/>
            <a:ext cx="2734335" cy="830997"/>
          </a:xfrm>
          <a:prstGeom prst="rect">
            <a:avLst/>
          </a:prstGeom>
          <a:noFill/>
        </p:spPr>
        <p:txBody>
          <a:bodyPr wrap="square" rtlCol="0">
            <a:spAutoFit/>
          </a:bodyPr>
          <a:lstStyle/>
          <a:p>
            <a:r>
              <a:rPr lang="en-US" sz="1200" dirty="0" smtClean="0"/>
              <a:t>Sample Cash flow Calculations:</a:t>
            </a:r>
          </a:p>
          <a:p>
            <a:r>
              <a:rPr lang="en-US" sz="1200" dirty="0" smtClean="0"/>
              <a:t>16-6.48=9.52</a:t>
            </a:r>
          </a:p>
          <a:p>
            <a:r>
              <a:rPr lang="en-US" sz="1200" dirty="0" smtClean="0"/>
              <a:t>16-32.67=-16.67</a:t>
            </a:r>
          </a:p>
          <a:p>
            <a:r>
              <a:rPr lang="en-US" sz="1200" dirty="0" smtClean="0"/>
              <a:t>36.4-72.54=-36.14</a:t>
            </a:r>
            <a:endParaRPr lang="en-GB" sz="1200" dirty="0"/>
          </a:p>
        </p:txBody>
      </p:sp>
      <p:sp>
        <p:nvSpPr>
          <p:cNvPr id="23" name="TextBox 22"/>
          <p:cNvSpPr txBox="1"/>
          <p:nvPr/>
        </p:nvSpPr>
        <p:spPr>
          <a:xfrm>
            <a:off x="4876800" y="3276600"/>
            <a:ext cx="184731" cy="369332"/>
          </a:xfrm>
          <a:prstGeom prst="rect">
            <a:avLst/>
          </a:prstGeom>
          <a:noFill/>
        </p:spPr>
        <p:txBody>
          <a:bodyPr wrap="none" rtlCol="0">
            <a:spAutoFit/>
          </a:bodyPr>
          <a:lstStyle/>
          <a:p>
            <a:endParaRPr lang="en-GB" dirty="0"/>
          </a:p>
        </p:txBody>
      </p:sp>
      <p:pic>
        <p:nvPicPr>
          <p:cNvPr id="25" name="Picture 24"/>
          <p:cNvPicPr>
            <a:picLocks noChangeAspect="1"/>
          </p:cNvPicPr>
          <p:nvPr/>
        </p:nvPicPr>
        <p:blipFill>
          <a:blip r:embed="rId3"/>
          <a:stretch>
            <a:fillRect/>
          </a:stretch>
        </p:blipFill>
        <p:spPr>
          <a:xfrm>
            <a:off x="914400" y="3320589"/>
            <a:ext cx="4432295" cy="2853988"/>
          </a:xfrm>
          <a:prstGeom prst="rect">
            <a:avLst/>
          </a:prstGeom>
        </p:spPr>
      </p:pic>
    </p:spTree>
    <p:extLst>
      <p:ext uri="{BB962C8B-B14F-4D97-AF65-F5344CB8AC3E}">
        <p14:creationId xmlns:p14="http://schemas.microsoft.com/office/powerpoint/2010/main" val="318494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 of the Present lecture</a:t>
            </a:r>
            <a:endParaRPr lang="en-US" b="1" dirty="0"/>
          </a:p>
        </p:txBody>
      </p:sp>
      <p:sp>
        <p:nvSpPr>
          <p:cNvPr id="3" name="Date Placeholder 2"/>
          <p:cNvSpPr>
            <a:spLocks noGrp="1"/>
          </p:cNvSpPr>
          <p:nvPr>
            <p:ph type="dt" sz="half" idx="10"/>
          </p:nvPr>
        </p:nvSpPr>
        <p:spPr/>
        <p:txBody>
          <a:bodyPr/>
          <a:lstStyle/>
          <a:p>
            <a:fld id="{B78C10FE-6EE9-493E-B516-EB0A1ACDAF08}"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3</a:t>
            </a:fld>
            <a:endParaRPr lang="en-US"/>
          </a:p>
        </p:txBody>
      </p:sp>
      <p:sp>
        <p:nvSpPr>
          <p:cNvPr id="6" name="Content Placeholder 5"/>
          <p:cNvSpPr>
            <a:spLocks noGrp="1"/>
          </p:cNvSpPr>
          <p:nvPr>
            <p:ph sz="quarter" idx="1"/>
          </p:nvPr>
        </p:nvSpPr>
        <p:spPr/>
        <p:txBody>
          <a:bodyPr>
            <a:normAutofit/>
          </a:bodyPr>
          <a:lstStyle/>
          <a:p>
            <a:r>
              <a:rPr lang="en-US" sz="3200" i="1" dirty="0" smtClean="0">
                <a:solidFill>
                  <a:schemeClr val="accent5">
                    <a:lumMod val="50000"/>
                  </a:schemeClr>
                </a:solidFill>
                <a:latin typeface="Times New Roman" panose="02020603050405020304" pitchFamily="18" charset="0"/>
                <a:cs typeface="Times New Roman" panose="02020603050405020304" pitchFamily="18" charset="0"/>
              </a:rPr>
              <a:t>To discuss the fundamentals of cash flow analysis</a:t>
            </a:r>
          </a:p>
          <a:p>
            <a:r>
              <a:rPr lang="en-US" sz="3200" i="1" dirty="0" smtClean="0">
                <a:solidFill>
                  <a:srgbClr val="C00000"/>
                </a:solidFill>
                <a:latin typeface="Times New Roman" panose="02020603050405020304" pitchFamily="18" charset="0"/>
                <a:cs typeface="Times New Roman" panose="02020603050405020304" pitchFamily="18" charset="0"/>
              </a:rPr>
              <a:t>To explain the steps involved in </a:t>
            </a:r>
            <a:r>
              <a:rPr lang="en-US" sz="3200" i="1" smtClean="0">
                <a:solidFill>
                  <a:srgbClr val="C00000"/>
                </a:solidFill>
                <a:latin typeface="Times New Roman" panose="02020603050405020304" pitchFamily="18" charset="0"/>
                <a:cs typeface="Times New Roman" panose="02020603050405020304" pitchFamily="18" charset="0"/>
              </a:rPr>
              <a:t>drawing the contract </a:t>
            </a:r>
            <a:r>
              <a:rPr lang="en-US" sz="3200" i="1" dirty="0" smtClean="0">
                <a:solidFill>
                  <a:srgbClr val="C00000"/>
                </a:solidFill>
                <a:latin typeface="Times New Roman" panose="02020603050405020304" pitchFamily="18" charset="0"/>
                <a:cs typeface="Times New Roman" panose="02020603050405020304" pitchFamily="18" charset="0"/>
              </a:rPr>
              <a:t>cash flow curves</a:t>
            </a:r>
            <a:endParaRPr lang="en-US" altLang="en-US" sz="3200" i="1" dirty="0" smtClean="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6D9F-A4EE-4B23-AD30-37827965470E}" type="datetime4">
              <a:rPr lang="en-US" smtClean="0"/>
              <a:t>December 11, 2016</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30</a:t>
            </a:fld>
            <a:endParaRPr lang="en-US"/>
          </a:p>
        </p:txBody>
      </p:sp>
      <p:pic>
        <p:nvPicPr>
          <p:cNvPr id="7" name="Picture 6"/>
          <p:cNvPicPr>
            <a:picLocks noChangeAspect="1"/>
          </p:cNvPicPr>
          <p:nvPr/>
        </p:nvPicPr>
        <p:blipFill>
          <a:blip r:embed="rId2"/>
          <a:stretch>
            <a:fillRect/>
          </a:stretch>
        </p:blipFill>
        <p:spPr>
          <a:xfrm>
            <a:off x="609600" y="3751311"/>
            <a:ext cx="4024918" cy="2591675"/>
          </a:xfrm>
          <a:prstGeom prst="rect">
            <a:avLst/>
          </a:prstGeom>
        </p:spPr>
      </p:pic>
      <p:pic>
        <p:nvPicPr>
          <p:cNvPr id="5" name="Picture 4"/>
          <p:cNvPicPr>
            <a:picLocks noChangeAspect="1"/>
          </p:cNvPicPr>
          <p:nvPr/>
        </p:nvPicPr>
        <p:blipFill>
          <a:blip r:embed="rId3"/>
          <a:stretch>
            <a:fillRect/>
          </a:stretch>
        </p:blipFill>
        <p:spPr>
          <a:xfrm>
            <a:off x="204440" y="374760"/>
            <a:ext cx="8735119" cy="3222441"/>
          </a:xfrm>
          <a:prstGeom prst="rect">
            <a:avLst/>
          </a:prstGeom>
        </p:spPr>
      </p:pic>
      <p:sp>
        <p:nvSpPr>
          <p:cNvPr id="8" name="TextBox 7"/>
          <p:cNvSpPr txBox="1"/>
          <p:nvPr/>
        </p:nvSpPr>
        <p:spPr>
          <a:xfrm>
            <a:off x="5181600" y="3751311"/>
            <a:ext cx="3033908" cy="1384995"/>
          </a:xfrm>
          <a:prstGeom prst="rect">
            <a:avLst/>
          </a:prstGeom>
          <a:noFill/>
        </p:spPr>
        <p:txBody>
          <a:bodyPr wrap="square" rtlCol="0">
            <a:spAutoFit/>
          </a:bodyPr>
          <a:lstStyle/>
          <a:p>
            <a:r>
              <a:rPr lang="en-US" sz="1200" dirty="0" smtClean="0"/>
              <a:t>Sample Mid Month expense Calculations</a:t>
            </a:r>
          </a:p>
          <a:p>
            <a:r>
              <a:rPr lang="en-US" sz="1200" dirty="0" smtClean="0"/>
              <a:t>=[(</a:t>
            </a:r>
            <a:r>
              <a:rPr lang="en-US" sz="1200" dirty="0"/>
              <a:t>72.54-32.67</a:t>
            </a:r>
            <a:r>
              <a:rPr lang="en-US" sz="1200" dirty="0" smtClean="0"/>
              <a:t>)/4]×2+32.67</a:t>
            </a:r>
            <a:r>
              <a:rPr lang="en-US" sz="1200" dirty="0"/>
              <a:t>= 52.605</a:t>
            </a:r>
          </a:p>
          <a:p>
            <a:r>
              <a:rPr lang="en-US" sz="1200" dirty="0" smtClean="0"/>
              <a:t>=(72.54-32.67)/2+32.67= 52.605</a:t>
            </a:r>
          </a:p>
          <a:p>
            <a:r>
              <a:rPr lang="en-US" sz="1200" dirty="0" smtClean="0"/>
              <a:t>Similarly</a:t>
            </a:r>
          </a:p>
          <a:p>
            <a:r>
              <a:rPr lang="en-US" sz="1200" dirty="0" smtClean="0"/>
              <a:t>=(137.7-114.21)/2+114.21=125.96</a:t>
            </a:r>
          </a:p>
          <a:p>
            <a:r>
              <a:rPr lang="en-US" sz="1200" dirty="0" smtClean="0"/>
              <a:t>Similarly</a:t>
            </a:r>
          </a:p>
          <a:p>
            <a:r>
              <a:rPr lang="en-US" sz="1200" dirty="0" smtClean="0"/>
              <a:t>=(144-137.7)/2+137.7=140.85</a:t>
            </a:r>
            <a:endParaRPr lang="en-GB" sz="1200" dirty="0"/>
          </a:p>
        </p:txBody>
      </p:sp>
      <p:sp>
        <p:nvSpPr>
          <p:cNvPr id="9" name="TextBox 8"/>
          <p:cNvSpPr txBox="1"/>
          <p:nvPr/>
        </p:nvSpPr>
        <p:spPr>
          <a:xfrm>
            <a:off x="5181600" y="5290416"/>
            <a:ext cx="2734335" cy="830997"/>
          </a:xfrm>
          <a:prstGeom prst="rect">
            <a:avLst/>
          </a:prstGeom>
          <a:noFill/>
        </p:spPr>
        <p:txBody>
          <a:bodyPr wrap="square" rtlCol="0">
            <a:spAutoFit/>
          </a:bodyPr>
          <a:lstStyle/>
          <a:p>
            <a:r>
              <a:rPr lang="en-US" sz="1200" dirty="0" smtClean="0"/>
              <a:t>Sample Cash flow Calculations:</a:t>
            </a:r>
          </a:p>
          <a:p>
            <a:r>
              <a:rPr lang="en-US" sz="1200" dirty="0" smtClean="0"/>
              <a:t>16-6.48=9.52</a:t>
            </a:r>
          </a:p>
          <a:p>
            <a:r>
              <a:rPr lang="en-US" sz="1200" dirty="0" smtClean="0"/>
              <a:t>16-32.67=-16.67</a:t>
            </a:r>
          </a:p>
          <a:p>
            <a:r>
              <a:rPr lang="en-US" sz="1200" dirty="0" smtClean="0"/>
              <a:t>36.4-72.54=-36.14</a:t>
            </a:r>
            <a:endParaRPr lang="en-GB" sz="1200" dirty="0"/>
          </a:p>
        </p:txBody>
      </p:sp>
    </p:spTree>
    <p:extLst>
      <p:ext uri="{BB962C8B-B14F-4D97-AF65-F5344CB8AC3E}">
        <p14:creationId xmlns:p14="http://schemas.microsoft.com/office/powerpoint/2010/main" val="1542787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6D9F-A4EE-4B23-AD30-37827965470E}" type="datetime4">
              <a:rPr lang="en-US" smtClean="0"/>
              <a:t>December 11, 2016</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31</a:t>
            </a:fld>
            <a:endParaRPr lang="en-US"/>
          </a:p>
        </p:txBody>
      </p:sp>
      <p:sp>
        <p:nvSpPr>
          <p:cNvPr id="5" name="Rectangle 4"/>
          <p:cNvSpPr/>
          <p:nvPr/>
        </p:nvSpPr>
        <p:spPr>
          <a:xfrm>
            <a:off x="152400" y="218472"/>
            <a:ext cx="6189073" cy="584775"/>
          </a:xfrm>
          <a:prstGeom prst="rect">
            <a:avLst/>
          </a:prstGeom>
        </p:spPr>
        <p:txBody>
          <a:bodyPr wrap="square">
            <a:spAutoFit/>
          </a:bodyPr>
          <a:lstStyle/>
          <a:p>
            <a:pPr algn="just"/>
            <a:r>
              <a:rPr lang="en-US" sz="1600" dirty="0">
                <a:latin typeface="Times New Roman" panose="02020603050405020304" pitchFamily="18" charset="0"/>
                <a:cs typeface="Times New Roman" panose="02020603050405020304" pitchFamily="18" charset="0"/>
              </a:rPr>
              <a:t>The following </a:t>
            </a:r>
            <a:r>
              <a:rPr lang="en-US" sz="1600" dirty="0" smtClean="0">
                <a:latin typeface="Times New Roman" panose="02020603050405020304" pitchFamily="18" charset="0"/>
                <a:cs typeface="Times New Roman" panose="02020603050405020304" pitchFamily="18" charset="0"/>
              </a:rPr>
              <a:t>Time </a:t>
            </a:r>
            <a:r>
              <a:rPr lang="en-US" sz="1600" dirty="0">
                <a:latin typeface="Times New Roman" panose="02020603050405020304" pitchFamily="18" charset="0"/>
                <a:cs typeface="Times New Roman" panose="02020603050405020304" pitchFamily="18" charset="0"/>
              </a:rPr>
              <a:t>scaled network shows the activities of a small engineering project. The cost of each activity is shown in the table below. </a:t>
            </a:r>
          </a:p>
        </p:txBody>
      </p:sp>
      <p:graphicFrame>
        <p:nvGraphicFramePr>
          <p:cNvPr id="22" name="جدول 44"/>
          <p:cNvGraphicFramePr>
            <a:graphicFrameLocks noGrp="1"/>
          </p:cNvGraphicFramePr>
          <p:nvPr>
            <p:extLst/>
          </p:nvPr>
        </p:nvGraphicFramePr>
        <p:xfrm>
          <a:off x="381000" y="3131385"/>
          <a:ext cx="7354888" cy="670480"/>
        </p:xfrm>
        <a:graphic>
          <a:graphicData uri="http://schemas.openxmlformats.org/drawingml/2006/table">
            <a:tbl>
              <a:tblPr rtl="1" firstRow="1" bandRow="1">
                <a:tableStyleId>{5940675A-B579-460E-94D1-54222C63F5DA}</a:tableStyleId>
              </a:tblPr>
              <a:tblGrid>
                <a:gridCol w="817210">
                  <a:extLst>
                    <a:ext uri="{9D8B030D-6E8A-4147-A177-3AD203B41FA5}">
                      <a16:colId xmlns:a16="http://schemas.microsoft.com/office/drawing/2014/main" val="20000"/>
                    </a:ext>
                  </a:extLst>
                </a:gridCol>
                <a:gridCol w="817210">
                  <a:extLst>
                    <a:ext uri="{9D8B030D-6E8A-4147-A177-3AD203B41FA5}">
                      <a16:colId xmlns:a16="http://schemas.microsoft.com/office/drawing/2014/main" val="20001"/>
                    </a:ext>
                  </a:extLst>
                </a:gridCol>
                <a:gridCol w="649674">
                  <a:extLst>
                    <a:ext uri="{9D8B030D-6E8A-4147-A177-3AD203B41FA5}">
                      <a16:colId xmlns:a16="http://schemas.microsoft.com/office/drawing/2014/main" val="20002"/>
                    </a:ext>
                  </a:extLst>
                </a:gridCol>
                <a:gridCol w="800900">
                  <a:extLst>
                    <a:ext uri="{9D8B030D-6E8A-4147-A177-3AD203B41FA5}">
                      <a16:colId xmlns:a16="http://schemas.microsoft.com/office/drawing/2014/main" val="20003"/>
                    </a:ext>
                  </a:extLst>
                </a:gridCol>
                <a:gridCol w="699262">
                  <a:extLst>
                    <a:ext uri="{9D8B030D-6E8A-4147-A177-3AD203B41FA5}">
                      <a16:colId xmlns:a16="http://schemas.microsoft.com/office/drawing/2014/main" val="20004"/>
                    </a:ext>
                  </a:extLst>
                </a:gridCol>
                <a:gridCol w="818318">
                  <a:extLst>
                    <a:ext uri="{9D8B030D-6E8A-4147-A177-3AD203B41FA5}">
                      <a16:colId xmlns:a16="http://schemas.microsoft.com/office/drawing/2014/main" val="20005"/>
                    </a:ext>
                  </a:extLst>
                </a:gridCol>
                <a:gridCol w="763728">
                  <a:extLst>
                    <a:ext uri="{9D8B030D-6E8A-4147-A177-3AD203B41FA5}">
                      <a16:colId xmlns:a16="http://schemas.microsoft.com/office/drawing/2014/main" val="20006"/>
                    </a:ext>
                  </a:extLst>
                </a:gridCol>
                <a:gridCol w="771785">
                  <a:extLst>
                    <a:ext uri="{9D8B030D-6E8A-4147-A177-3AD203B41FA5}">
                      <a16:colId xmlns:a16="http://schemas.microsoft.com/office/drawing/2014/main" val="20007"/>
                    </a:ext>
                  </a:extLst>
                </a:gridCol>
                <a:gridCol w="1216801">
                  <a:extLst>
                    <a:ext uri="{9D8B030D-6E8A-4147-A177-3AD203B41FA5}">
                      <a16:colId xmlns:a16="http://schemas.microsoft.com/office/drawing/2014/main" val="20008"/>
                    </a:ext>
                  </a:extLst>
                </a:gridCol>
              </a:tblGrid>
              <a:tr h="216024">
                <a:tc>
                  <a:txBody>
                    <a:bodyPr/>
                    <a:lstStyle/>
                    <a:p>
                      <a:pPr algn="ctr" rtl="1"/>
                      <a:r>
                        <a:rPr lang="en-US" sz="1600" dirty="0" smtClean="0">
                          <a:latin typeface="Times New Roman" panose="02020603050405020304" pitchFamily="18" charset="0"/>
                          <a:cs typeface="Times New Roman" panose="02020603050405020304" pitchFamily="18" charset="0"/>
                        </a:rPr>
                        <a:t>H</a:t>
                      </a:r>
                      <a:endParaRPr lang="ar-SA" sz="1600" dirty="0">
                        <a:latin typeface="Times New Roman" panose="02020603050405020304" pitchFamily="18" charset="0"/>
                        <a:cs typeface="Times New Roman" panose="02020603050405020304" pitchFamily="18" charset="0"/>
                      </a:endParaRPr>
                    </a:p>
                  </a:txBody>
                  <a:tcPr marL="91437" marR="91437" marT="45700" marB="45700">
                    <a:solidFill>
                      <a:schemeClr val="bg1">
                        <a:lumMod val="85000"/>
                      </a:schemeClr>
                    </a:solidFill>
                  </a:tcPr>
                </a:tc>
                <a:tc>
                  <a:txBody>
                    <a:bodyPr/>
                    <a:lstStyle/>
                    <a:p>
                      <a:pPr algn="ctr" rtl="1"/>
                      <a:r>
                        <a:rPr lang="en-US" sz="1600" dirty="0" smtClean="0">
                          <a:latin typeface="Times New Roman" panose="02020603050405020304" pitchFamily="18" charset="0"/>
                          <a:cs typeface="Times New Roman" panose="02020603050405020304" pitchFamily="18" charset="0"/>
                        </a:rPr>
                        <a:t>G</a:t>
                      </a:r>
                      <a:endParaRPr lang="ar-SA" sz="1600" dirty="0">
                        <a:latin typeface="Times New Roman" panose="02020603050405020304" pitchFamily="18" charset="0"/>
                        <a:cs typeface="Times New Roman" panose="02020603050405020304" pitchFamily="18" charset="0"/>
                      </a:endParaRPr>
                    </a:p>
                  </a:txBody>
                  <a:tcPr marL="91437" marR="91437" marT="45700" marB="45700">
                    <a:solidFill>
                      <a:schemeClr val="bg1">
                        <a:lumMod val="85000"/>
                      </a:schemeClr>
                    </a:solidFill>
                  </a:tcPr>
                </a:tc>
                <a:tc>
                  <a:txBody>
                    <a:bodyPr/>
                    <a:lstStyle/>
                    <a:p>
                      <a:pPr algn="ctr" rtl="1"/>
                      <a:r>
                        <a:rPr lang="en-US" sz="1600" dirty="0" smtClean="0">
                          <a:latin typeface="Times New Roman" panose="02020603050405020304" pitchFamily="18" charset="0"/>
                          <a:cs typeface="Times New Roman" panose="02020603050405020304" pitchFamily="18" charset="0"/>
                        </a:rPr>
                        <a:t>F</a:t>
                      </a:r>
                      <a:endParaRPr lang="ar-SA" sz="1600" dirty="0">
                        <a:latin typeface="Times New Roman" panose="02020603050405020304" pitchFamily="18" charset="0"/>
                        <a:cs typeface="Times New Roman" panose="02020603050405020304" pitchFamily="18" charset="0"/>
                      </a:endParaRPr>
                    </a:p>
                  </a:txBody>
                  <a:tcPr marL="91437" marR="91437" marT="45700" marB="45700">
                    <a:solidFill>
                      <a:schemeClr val="bg1">
                        <a:lumMod val="85000"/>
                      </a:schemeClr>
                    </a:solidFill>
                  </a:tcPr>
                </a:tc>
                <a:tc>
                  <a:txBody>
                    <a:bodyPr/>
                    <a:lstStyle/>
                    <a:p>
                      <a:pPr algn="ctr" rtl="1"/>
                      <a:r>
                        <a:rPr lang="en-US" sz="1600" dirty="0" smtClean="0">
                          <a:latin typeface="Times New Roman" panose="02020603050405020304" pitchFamily="18" charset="0"/>
                          <a:cs typeface="Times New Roman" panose="02020603050405020304" pitchFamily="18" charset="0"/>
                        </a:rPr>
                        <a:t>E</a:t>
                      </a:r>
                      <a:endParaRPr lang="ar-SA" sz="1600" dirty="0">
                        <a:latin typeface="Times New Roman" panose="02020603050405020304" pitchFamily="18" charset="0"/>
                        <a:cs typeface="Times New Roman" panose="02020603050405020304" pitchFamily="18" charset="0"/>
                      </a:endParaRPr>
                    </a:p>
                  </a:txBody>
                  <a:tcPr marL="91437" marR="91437" marT="45700" marB="45700">
                    <a:solidFill>
                      <a:schemeClr val="bg1">
                        <a:lumMod val="85000"/>
                      </a:schemeClr>
                    </a:solidFill>
                  </a:tcPr>
                </a:tc>
                <a:tc>
                  <a:txBody>
                    <a:bodyPr/>
                    <a:lstStyle/>
                    <a:p>
                      <a:pPr algn="ctr" rtl="1"/>
                      <a:r>
                        <a:rPr lang="en-US" sz="1600" dirty="0" smtClean="0">
                          <a:latin typeface="Times New Roman" panose="02020603050405020304" pitchFamily="18" charset="0"/>
                          <a:cs typeface="Times New Roman" panose="02020603050405020304" pitchFamily="18" charset="0"/>
                        </a:rPr>
                        <a:t>D</a:t>
                      </a:r>
                      <a:endParaRPr lang="ar-SA" sz="1600" dirty="0">
                        <a:latin typeface="Times New Roman" panose="02020603050405020304" pitchFamily="18" charset="0"/>
                        <a:cs typeface="Times New Roman" panose="02020603050405020304" pitchFamily="18" charset="0"/>
                      </a:endParaRPr>
                    </a:p>
                  </a:txBody>
                  <a:tcPr marL="91437" marR="91437" marT="45700" marB="45700">
                    <a:solidFill>
                      <a:schemeClr val="bg1">
                        <a:lumMod val="85000"/>
                      </a:schemeClr>
                    </a:solidFill>
                  </a:tcPr>
                </a:tc>
                <a:tc>
                  <a:txBody>
                    <a:bodyPr/>
                    <a:lstStyle/>
                    <a:p>
                      <a:pPr algn="ctr" rtl="1"/>
                      <a:r>
                        <a:rPr lang="en-US" sz="1600" dirty="0" smtClean="0">
                          <a:latin typeface="Times New Roman" panose="02020603050405020304" pitchFamily="18" charset="0"/>
                          <a:cs typeface="Times New Roman" panose="02020603050405020304" pitchFamily="18" charset="0"/>
                        </a:rPr>
                        <a:t>C</a:t>
                      </a:r>
                      <a:endParaRPr lang="ar-SA" sz="1600" dirty="0">
                        <a:latin typeface="Times New Roman" panose="02020603050405020304" pitchFamily="18" charset="0"/>
                        <a:cs typeface="Times New Roman" panose="02020603050405020304" pitchFamily="18" charset="0"/>
                      </a:endParaRPr>
                    </a:p>
                  </a:txBody>
                  <a:tcPr marL="91437" marR="91437" marT="45700" marB="45700">
                    <a:solidFill>
                      <a:schemeClr val="bg1">
                        <a:lumMod val="85000"/>
                      </a:schemeClr>
                    </a:solidFill>
                  </a:tcPr>
                </a:tc>
                <a:tc>
                  <a:txBody>
                    <a:bodyPr/>
                    <a:lstStyle/>
                    <a:p>
                      <a:pPr algn="ctr" rtl="1"/>
                      <a:r>
                        <a:rPr lang="en-US" sz="1600" dirty="0" smtClean="0">
                          <a:latin typeface="Times New Roman" panose="02020603050405020304" pitchFamily="18" charset="0"/>
                          <a:cs typeface="Times New Roman" panose="02020603050405020304" pitchFamily="18" charset="0"/>
                        </a:rPr>
                        <a:t>B</a:t>
                      </a:r>
                      <a:endParaRPr lang="ar-SA" sz="1600" dirty="0">
                        <a:latin typeface="Times New Roman" panose="02020603050405020304" pitchFamily="18" charset="0"/>
                        <a:cs typeface="Times New Roman" panose="02020603050405020304" pitchFamily="18" charset="0"/>
                      </a:endParaRPr>
                    </a:p>
                  </a:txBody>
                  <a:tcPr marL="91437" marR="91437" marT="45700" marB="45700">
                    <a:solidFill>
                      <a:schemeClr val="bg1">
                        <a:lumMod val="85000"/>
                      </a:schemeClr>
                    </a:solidFill>
                  </a:tcPr>
                </a:tc>
                <a:tc>
                  <a:txBody>
                    <a:bodyPr/>
                    <a:lstStyle/>
                    <a:p>
                      <a:pPr algn="ctr" rtl="1"/>
                      <a:r>
                        <a:rPr lang="en-US" sz="1600" dirty="0" smtClean="0">
                          <a:latin typeface="Times New Roman" panose="02020603050405020304" pitchFamily="18" charset="0"/>
                          <a:cs typeface="Times New Roman" panose="02020603050405020304" pitchFamily="18" charset="0"/>
                        </a:rPr>
                        <a:t>A</a:t>
                      </a:r>
                      <a:endParaRPr lang="ar-SA" sz="1600" dirty="0">
                        <a:latin typeface="Times New Roman" panose="02020603050405020304" pitchFamily="18" charset="0"/>
                        <a:cs typeface="Times New Roman" panose="02020603050405020304" pitchFamily="18" charset="0"/>
                      </a:endParaRPr>
                    </a:p>
                  </a:txBody>
                  <a:tcPr marL="91437" marR="91437" marT="45700" marB="45700">
                    <a:solidFill>
                      <a:schemeClr val="bg1">
                        <a:lumMod val="85000"/>
                      </a:schemeClr>
                    </a:solidFill>
                  </a:tcPr>
                </a:tc>
                <a:tc>
                  <a:txBody>
                    <a:bodyPr/>
                    <a:lstStyle/>
                    <a:p>
                      <a:pPr algn="ctr" rtl="1"/>
                      <a:r>
                        <a:rPr lang="en-US" sz="1600" dirty="0" smtClean="0">
                          <a:latin typeface="Times New Roman" panose="02020603050405020304" pitchFamily="18" charset="0"/>
                          <a:cs typeface="Times New Roman" panose="02020603050405020304" pitchFamily="18" charset="0"/>
                        </a:rPr>
                        <a:t>Activity</a:t>
                      </a:r>
                      <a:endParaRPr lang="ar-SA" sz="1600" dirty="0">
                        <a:latin typeface="Times New Roman" panose="02020603050405020304" pitchFamily="18" charset="0"/>
                        <a:cs typeface="Times New Roman" panose="02020603050405020304" pitchFamily="18" charset="0"/>
                      </a:endParaRPr>
                    </a:p>
                  </a:txBody>
                  <a:tcPr marL="91437" marR="91437" marT="45700" marB="45700">
                    <a:solidFill>
                      <a:schemeClr val="bg1">
                        <a:lumMod val="85000"/>
                      </a:schemeClr>
                    </a:solidFill>
                  </a:tcPr>
                </a:tc>
                <a:extLst>
                  <a:ext uri="{0D108BD9-81ED-4DB2-BD59-A6C34878D82A}">
                    <a16:rowId xmlns:a16="http://schemas.microsoft.com/office/drawing/2014/main" val="10000"/>
                  </a:ext>
                </a:extLst>
              </a:tr>
              <a:tr h="0">
                <a:tc>
                  <a:txBody>
                    <a:bodyPr/>
                    <a:lstStyle/>
                    <a:p>
                      <a:pPr algn="ctr" rtl="1"/>
                      <a:r>
                        <a:rPr lang="en-US" sz="1600" dirty="0" smtClean="0">
                          <a:latin typeface="Times New Roman" panose="02020603050405020304" pitchFamily="18" charset="0"/>
                          <a:cs typeface="Times New Roman" panose="02020603050405020304" pitchFamily="18" charset="0"/>
                        </a:rPr>
                        <a:t>15000</a:t>
                      </a:r>
                      <a:endParaRPr lang="ar-SA" sz="1600" dirty="0">
                        <a:latin typeface="Times New Roman" panose="02020603050405020304" pitchFamily="18" charset="0"/>
                        <a:cs typeface="Times New Roman" panose="02020603050405020304" pitchFamily="18" charset="0"/>
                      </a:endParaRPr>
                    </a:p>
                  </a:txBody>
                  <a:tcPr marL="91437" marR="91437" marT="45700" marB="45700"/>
                </a:tc>
                <a:tc>
                  <a:txBody>
                    <a:bodyPr/>
                    <a:lstStyle/>
                    <a:p>
                      <a:pPr algn="ctr" rtl="1"/>
                      <a:r>
                        <a:rPr lang="en-US" sz="1600" dirty="0" smtClean="0">
                          <a:latin typeface="Times New Roman" panose="02020603050405020304" pitchFamily="18" charset="0"/>
                          <a:cs typeface="Times New Roman" panose="02020603050405020304" pitchFamily="18" charset="0"/>
                        </a:rPr>
                        <a:t>7500</a:t>
                      </a:r>
                      <a:endParaRPr lang="ar-SA" sz="1600" dirty="0">
                        <a:latin typeface="Times New Roman" panose="02020603050405020304" pitchFamily="18" charset="0"/>
                        <a:cs typeface="Times New Roman" panose="02020603050405020304" pitchFamily="18" charset="0"/>
                      </a:endParaRPr>
                    </a:p>
                  </a:txBody>
                  <a:tcPr marL="91437" marR="91437" marT="45700" marB="45700"/>
                </a:tc>
                <a:tc>
                  <a:txBody>
                    <a:bodyPr/>
                    <a:lstStyle/>
                    <a:p>
                      <a:pPr algn="ctr" rtl="1"/>
                      <a:r>
                        <a:rPr lang="en-US" sz="1600" dirty="0" smtClean="0">
                          <a:latin typeface="Times New Roman" panose="02020603050405020304" pitchFamily="18" charset="0"/>
                          <a:cs typeface="Times New Roman" panose="02020603050405020304" pitchFamily="18" charset="0"/>
                        </a:rPr>
                        <a:t>5000</a:t>
                      </a:r>
                      <a:endParaRPr lang="ar-SA" sz="1600" dirty="0">
                        <a:latin typeface="Times New Roman" panose="02020603050405020304" pitchFamily="18" charset="0"/>
                        <a:cs typeface="Times New Roman" panose="02020603050405020304" pitchFamily="18" charset="0"/>
                      </a:endParaRPr>
                    </a:p>
                  </a:txBody>
                  <a:tcPr marL="91437" marR="91437" marT="45700" marB="45700"/>
                </a:tc>
                <a:tc>
                  <a:txBody>
                    <a:bodyPr/>
                    <a:lstStyle/>
                    <a:p>
                      <a:pPr algn="ctr" rtl="1"/>
                      <a:r>
                        <a:rPr lang="en-US" sz="1600" dirty="0" smtClean="0">
                          <a:latin typeface="Times New Roman" panose="02020603050405020304" pitchFamily="18" charset="0"/>
                          <a:cs typeface="Times New Roman" panose="02020603050405020304" pitchFamily="18" charset="0"/>
                        </a:rPr>
                        <a:t>15000</a:t>
                      </a:r>
                      <a:endParaRPr lang="ar-SA" sz="1600" dirty="0">
                        <a:latin typeface="Times New Roman" panose="02020603050405020304" pitchFamily="18" charset="0"/>
                        <a:cs typeface="Times New Roman" panose="02020603050405020304" pitchFamily="18" charset="0"/>
                      </a:endParaRPr>
                    </a:p>
                  </a:txBody>
                  <a:tcPr marL="91437" marR="91437" marT="45700" marB="45700"/>
                </a:tc>
                <a:tc>
                  <a:txBody>
                    <a:bodyPr/>
                    <a:lstStyle/>
                    <a:p>
                      <a:pPr algn="ctr" rtl="1"/>
                      <a:r>
                        <a:rPr lang="en-US" sz="1600" dirty="0" smtClean="0">
                          <a:latin typeface="Times New Roman" panose="02020603050405020304" pitchFamily="18" charset="0"/>
                          <a:cs typeface="Times New Roman" panose="02020603050405020304" pitchFamily="18" charset="0"/>
                        </a:rPr>
                        <a:t>5000</a:t>
                      </a:r>
                      <a:endParaRPr lang="ar-SA" sz="1600" dirty="0">
                        <a:latin typeface="Times New Roman" panose="02020603050405020304" pitchFamily="18" charset="0"/>
                        <a:cs typeface="Times New Roman" panose="02020603050405020304" pitchFamily="18" charset="0"/>
                      </a:endParaRPr>
                    </a:p>
                  </a:txBody>
                  <a:tcPr marL="91437" marR="91437" marT="45700" marB="45700"/>
                </a:tc>
                <a:tc>
                  <a:txBody>
                    <a:bodyPr/>
                    <a:lstStyle/>
                    <a:p>
                      <a:pPr algn="ctr" rtl="1"/>
                      <a:r>
                        <a:rPr lang="en-US" sz="1600" dirty="0" smtClean="0">
                          <a:latin typeface="Times New Roman" panose="02020603050405020304" pitchFamily="18" charset="0"/>
                          <a:cs typeface="Times New Roman" panose="02020603050405020304" pitchFamily="18" charset="0"/>
                        </a:rPr>
                        <a:t>10000</a:t>
                      </a:r>
                      <a:endParaRPr lang="ar-SA" sz="1600" dirty="0">
                        <a:latin typeface="Times New Roman" panose="02020603050405020304" pitchFamily="18" charset="0"/>
                        <a:cs typeface="Times New Roman" panose="02020603050405020304" pitchFamily="18" charset="0"/>
                      </a:endParaRPr>
                    </a:p>
                  </a:txBody>
                  <a:tcPr marL="91437" marR="91437" marT="45700" marB="45700"/>
                </a:tc>
                <a:tc>
                  <a:txBody>
                    <a:bodyPr/>
                    <a:lstStyle/>
                    <a:p>
                      <a:pPr algn="ctr" rtl="1"/>
                      <a:r>
                        <a:rPr lang="en-US" sz="1600" dirty="0" smtClean="0">
                          <a:latin typeface="Times New Roman" panose="02020603050405020304" pitchFamily="18" charset="0"/>
                          <a:cs typeface="Times New Roman" panose="02020603050405020304" pitchFamily="18" charset="0"/>
                        </a:rPr>
                        <a:t>25000</a:t>
                      </a:r>
                      <a:endParaRPr lang="ar-SA" sz="1600" dirty="0">
                        <a:latin typeface="Times New Roman" panose="02020603050405020304" pitchFamily="18" charset="0"/>
                        <a:cs typeface="Times New Roman" panose="02020603050405020304" pitchFamily="18" charset="0"/>
                      </a:endParaRPr>
                    </a:p>
                  </a:txBody>
                  <a:tcPr marL="91437" marR="91437" marT="45700" marB="45700"/>
                </a:tc>
                <a:tc>
                  <a:txBody>
                    <a:bodyPr/>
                    <a:lstStyle/>
                    <a:p>
                      <a:pPr algn="ctr" rtl="1"/>
                      <a:r>
                        <a:rPr lang="en-US" sz="1600" dirty="0" smtClean="0">
                          <a:latin typeface="Times New Roman" panose="02020603050405020304" pitchFamily="18" charset="0"/>
                          <a:cs typeface="Times New Roman" panose="02020603050405020304" pitchFamily="18" charset="0"/>
                        </a:rPr>
                        <a:t>10000</a:t>
                      </a:r>
                      <a:endParaRPr lang="ar-SA" sz="1600" dirty="0">
                        <a:latin typeface="Times New Roman" panose="02020603050405020304" pitchFamily="18" charset="0"/>
                        <a:cs typeface="Times New Roman" panose="02020603050405020304" pitchFamily="18" charset="0"/>
                      </a:endParaRPr>
                    </a:p>
                  </a:txBody>
                  <a:tcPr marL="91437" marR="91437" marT="45700" marB="45700"/>
                </a:tc>
                <a:tc>
                  <a:txBody>
                    <a:bodyPr/>
                    <a:lstStyle/>
                    <a:p>
                      <a:pPr algn="ctr" rtl="1"/>
                      <a:r>
                        <a:rPr lang="en-US" sz="1600" dirty="0" smtClean="0">
                          <a:latin typeface="Times New Roman" panose="02020603050405020304" pitchFamily="18" charset="0"/>
                          <a:cs typeface="Times New Roman" panose="02020603050405020304" pitchFamily="18" charset="0"/>
                        </a:rPr>
                        <a:t>Total cost </a:t>
                      </a:r>
                      <a:endParaRPr lang="ar-SA" sz="1600" dirty="0">
                        <a:latin typeface="Times New Roman" panose="02020603050405020304" pitchFamily="18" charset="0"/>
                        <a:cs typeface="Times New Roman" panose="02020603050405020304" pitchFamily="18" charset="0"/>
                      </a:endParaRPr>
                    </a:p>
                  </a:txBody>
                  <a:tcPr marL="91437" marR="91437" marT="45700" marB="45700">
                    <a:solidFill>
                      <a:schemeClr val="bg1">
                        <a:lumMod val="85000"/>
                      </a:schemeClr>
                    </a:solidFill>
                  </a:tcPr>
                </a:tc>
                <a:extLst>
                  <a:ext uri="{0D108BD9-81ED-4DB2-BD59-A6C34878D82A}">
                    <a16:rowId xmlns:a16="http://schemas.microsoft.com/office/drawing/2014/main" val="10001"/>
                  </a:ext>
                </a:extLst>
              </a:tr>
            </a:tbl>
          </a:graphicData>
        </a:graphic>
      </p:graphicFrame>
      <p:sp>
        <p:nvSpPr>
          <p:cNvPr id="24" name="Rectangle 23"/>
          <p:cNvSpPr/>
          <p:nvPr/>
        </p:nvSpPr>
        <p:spPr>
          <a:xfrm>
            <a:off x="287927" y="3923302"/>
            <a:ext cx="7560673" cy="2554545"/>
          </a:xfrm>
          <a:prstGeom prst="rect">
            <a:avLst/>
          </a:prstGeom>
        </p:spPr>
        <p:txBody>
          <a:bodyPr wrap="square">
            <a:spAutoFit/>
          </a:bodyPr>
          <a:lstStyle/>
          <a:p>
            <a:pPr marL="285750" indent="-285750" algn="just">
              <a:spcBef>
                <a:spcPts val="0"/>
              </a:spcBef>
              <a:buFont typeface="Arial" panose="020B0604020202020204" pitchFamily="34" charset="0"/>
              <a:buChar char="•"/>
            </a:pPr>
            <a:r>
              <a:rPr lang="en-US" sz="1600" dirty="0">
                <a:solidFill>
                  <a:srgbClr val="3A34BC"/>
                </a:solidFill>
                <a:latin typeface="Times New Roman" panose="02020603050405020304" pitchFamily="18" charset="0"/>
                <a:cs typeface="Times New Roman" panose="02020603050405020304" pitchFamily="18" charset="0"/>
              </a:rPr>
              <a:t>The contractor will receive advance payment of 15% of the project price. </a:t>
            </a:r>
            <a:r>
              <a:rPr lang="en-US" sz="1600" dirty="0" smtClean="0">
                <a:solidFill>
                  <a:srgbClr val="3A34BC"/>
                </a:solidFill>
                <a:latin typeface="Times New Roman" panose="02020603050405020304" pitchFamily="18" charset="0"/>
                <a:cs typeface="Times New Roman" panose="02020603050405020304" pitchFamily="18" charset="0"/>
              </a:rPr>
              <a:t>This </a:t>
            </a:r>
            <a:r>
              <a:rPr lang="en-US" sz="1600" dirty="0">
                <a:solidFill>
                  <a:srgbClr val="3A34BC"/>
                </a:solidFill>
                <a:latin typeface="Times New Roman" panose="02020603050405020304" pitchFamily="18" charset="0"/>
                <a:cs typeface="Times New Roman" panose="02020603050405020304" pitchFamily="18" charset="0"/>
              </a:rPr>
              <a:t>will be deducted from each monthly revenue. </a:t>
            </a:r>
            <a:endParaRPr lang="en-US" sz="1600" dirty="0" smtClean="0">
              <a:solidFill>
                <a:srgbClr val="3A34BC"/>
              </a:solidFill>
              <a:latin typeface="Times New Roman" panose="02020603050405020304" pitchFamily="18" charset="0"/>
              <a:cs typeface="Times New Roman" panose="02020603050405020304" pitchFamily="18" charset="0"/>
            </a:endParaRPr>
          </a:p>
          <a:p>
            <a:pPr marL="285750" indent="-285750" algn="just">
              <a:spcBef>
                <a:spcPts val="0"/>
              </a:spcBef>
              <a:buFont typeface="Arial" panose="020B0604020202020204" pitchFamily="34" charset="0"/>
              <a:buChar char="•"/>
            </a:pPr>
            <a:r>
              <a:rPr lang="en-US" sz="1600" dirty="0" smtClean="0">
                <a:solidFill>
                  <a:srgbClr val="333300"/>
                </a:solidFill>
                <a:latin typeface="Times New Roman" panose="02020603050405020304" pitchFamily="18" charset="0"/>
                <a:cs typeface="Times New Roman" panose="02020603050405020304" pitchFamily="18" charset="0"/>
              </a:rPr>
              <a:t>Application </a:t>
            </a:r>
            <a:r>
              <a:rPr lang="en-US" sz="1600" dirty="0">
                <a:solidFill>
                  <a:srgbClr val="333300"/>
                </a:solidFill>
                <a:latin typeface="Times New Roman" panose="02020603050405020304" pitchFamily="18" charset="0"/>
                <a:cs typeface="Times New Roman" panose="02020603050405020304" pitchFamily="18" charset="0"/>
              </a:rPr>
              <a:t>of payment will be submitted by the contractor to the client every month and payment will be after 4 weeks from the submission of the application. </a:t>
            </a:r>
          </a:p>
          <a:p>
            <a:pPr marL="285750" indent="-285750" algn="just">
              <a:spcBef>
                <a:spcPts val="0"/>
              </a:spcBef>
              <a:buFont typeface="Arial" panose="020B0604020202020204" pitchFamily="34" charset="0"/>
              <a:buChar char="•"/>
            </a:pPr>
            <a:r>
              <a:rPr lang="en-US" sz="1600" dirty="0">
                <a:solidFill>
                  <a:srgbClr val="7030A0"/>
                </a:solidFill>
                <a:latin typeface="Times New Roman" panose="02020603050405020304" pitchFamily="18" charset="0"/>
                <a:cs typeface="Times New Roman" panose="02020603050405020304" pitchFamily="18" charset="0"/>
              </a:rPr>
              <a:t>The client will deduct 5% from each payment as retention . All retention will be paid to the contractor with the final payment . </a:t>
            </a:r>
          </a:p>
          <a:p>
            <a:pPr marL="285750" indent="-285750" algn="just">
              <a:spcBef>
                <a:spcPts val="0"/>
              </a:spcBef>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Assume the markup is 20% of the total project cost and is uniformly distributed over the work. There is no delay in paying costs by the contractor</a:t>
            </a:r>
            <a:r>
              <a:rPr lang="en-US" sz="1600" dirty="0" smtClean="0">
                <a:latin typeface="Times New Roman" panose="02020603050405020304" pitchFamily="18" charset="0"/>
                <a:cs typeface="Times New Roman" panose="02020603050405020304" pitchFamily="18" charset="0"/>
              </a:rPr>
              <a:t>.</a:t>
            </a:r>
          </a:p>
          <a:p>
            <a:pPr algn="just"/>
            <a:r>
              <a:rPr lang="en-US" sz="1600" dirty="0" smtClean="0">
                <a:solidFill>
                  <a:srgbClr val="C00000"/>
                </a:solidFill>
                <a:latin typeface="Times New Roman" panose="02020603050405020304" pitchFamily="18" charset="0"/>
                <a:cs typeface="Times New Roman" panose="02020603050405020304" pitchFamily="18" charset="0"/>
              </a:rPr>
              <a:t>Calculate </a:t>
            </a:r>
            <a:r>
              <a:rPr lang="en-US" sz="1600" dirty="0">
                <a:solidFill>
                  <a:srgbClr val="C00000"/>
                </a:solidFill>
                <a:latin typeface="Times New Roman" panose="02020603050405020304" pitchFamily="18" charset="0"/>
                <a:cs typeface="Times New Roman" panose="02020603050405020304" pitchFamily="18" charset="0"/>
              </a:rPr>
              <a:t>the cash-in and cash-out values  and find maximum negative cash flow.</a:t>
            </a:r>
            <a:endParaRPr lang="ar-SA" sz="1600" dirty="0">
              <a:solidFill>
                <a:srgbClr val="C00000"/>
              </a:solidFill>
              <a:latin typeface="Times New Roman" panose="02020603050405020304" pitchFamily="18" charset="0"/>
            </a:endParaRPr>
          </a:p>
          <a:p>
            <a:pPr marL="285750" indent="-285750" algn="just">
              <a:spcBef>
                <a:spcPts val="0"/>
              </a:spcBef>
              <a:buFont typeface="Arial" panose="020B0604020202020204" pitchFamily="34" charset="0"/>
              <a:buChar char="•"/>
            </a:pPr>
            <a:endParaRPr lang="en-GB" sz="1600" dirty="0"/>
          </a:p>
        </p:txBody>
      </p:sp>
      <p:sp>
        <p:nvSpPr>
          <p:cNvPr id="26" name="Title 6"/>
          <p:cNvSpPr txBox="1">
            <a:spLocks/>
          </p:cNvSpPr>
          <p:nvPr/>
        </p:nvSpPr>
        <p:spPr>
          <a:xfrm>
            <a:off x="6158266" y="238449"/>
            <a:ext cx="2677886" cy="513765"/>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b="1" dirty="0" smtClean="0"/>
              <a:t>Problem-3</a:t>
            </a:r>
            <a:endParaRPr lang="en-GB" b="1" dirty="0"/>
          </a:p>
        </p:txBody>
      </p:sp>
      <p:grpSp>
        <p:nvGrpSpPr>
          <p:cNvPr id="27" name="Group 26"/>
          <p:cNvGrpSpPr/>
          <p:nvPr/>
        </p:nvGrpSpPr>
        <p:grpSpPr>
          <a:xfrm>
            <a:off x="304800" y="834110"/>
            <a:ext cx="7956000" cy="2133642"/>
            <a:chOff x="557213" y="1082675"/>
            <a:chExt cx="7956000" cy="2133642"/>
          </a:xfrm>
        </p:grpSpPr>
        <p:graphicFrame>
          <p:nvGraphicFramePr>
            <p:cNvPr id="28" name="Content Placeholder 9"/>
            <p:cNvGraphicFramePr>
              <a:graphicFrameLocks/>
            </p:cNvGraphicFramePr>
            <p:nvPr>
              <p:extLst/>
            </p:nvPr>
          </p:nvGraphicFramePr>
          <p:xfrm>
            <a:off x="557213" y="1082675"/>
            <a:ext cx="7956000" cy="2133642"/>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20000"/>
                      </a:ext>
                    </a:extLst>
                  </a:gridCol>
                  <a:gridCol w="612000">
                    <a:extLst>
                      <a:ext uri="{9D8B030D-6E8A-4147-A177-3AD203B41FA5}">
                        <a16:colId xmlns:a16="http://schemas.microsoft.com/office/drawing/2014/main" val="20001"/>
                      </a:ext>
                    </a:extLst>
                  </a:gridCol>
                  <a:gridCol w="612000">
                    <a:extLst>
                      <a:ext uri="{9D8B030D-6E8A-4147-A177-3AD203B41FA5}">
                        <a16:colId xmlns:a16="http://schemas.microsoft.com/office/drawing/2014/main" val="20002"/>
                      </a:ext>
                    </a:extLst>
                  </a:gridCol>
                  <a:gridCol w="612000">
                    <a:extLst>
                      <a:ext uri="{9D8B030D-6E8A-4147-A177-3AD203B41FA5}">
                        <a16:colId xmlns:a16="http://schemas.microsoft.com/office/drawing/2014/main" val="20003"/>
                      </a:ext>
                    </a:extLst>
                  </a:gridCol>
                  <a:gridCol w="612000">
                    <a:extLst>
                      <a:ext uri="{9D8B030D-6E8A-4147-A177-3AD203B41FA5}">
                        <a16:colId xmlns:a16="http://schemas.microsoft.com/office/drawing/2014/main" val="20004"/>
                      </a:ext>
                    </a:extLst>
                  </a:gridCol>
                  <a:gridCol w="594747">
                    <a:extLst>
                      <a:ext uri="{9D8B030D-6E8A-4147-A177-3AD203B41FA5}">
                        <a16:colId xmlns:a16="http://schemas.microsoft.com/office/drawing/2014/main" val="20005"/>
                      </a:ext>
                    </a:extLst>
                  </a:gridCol>
                  <a:gridCol w="629253">
                    <a:extLst>
                      <a:ext uri="{9D8B030D-6E8A-4147-A177-3AD203B41FA5}">
                        <a16:colId xmlns:a16="http://schemas.microsoft.com/office/drawing/2014/main" val="20006"/>
                      </a:ext>
                    </a:extLst>
                  </a:gridCol>
                  <a:gridCol w="612000">
                    <a:extLst>
                      <a:ext uri="{9D8B030D-6E8A-4147-A177-3AD203B41FA5}">
                        <a16:colId xmlns:a16="http://schemas.microsoft.com/office/drawing/2014/main" val="20007"/>
                      </a:ext>
                    </a:extLst>
                  </a:gridCol>
                  <a:gridCol w="612000">
                    <a:extLst>
                      <a:ext uri="{9D8B030D-6E8A-4147-A177-3AD203B41FA5}">
                        <a16:colId xmlns:a16="http://schemas.microsoft.com/office/drawing/2014/main" val="20008"/>
                      </a:ext>
                    </a:extLst>
                  </a:gridCol>
                  <a:gridCol w="612000">
                    <a:extLst>
                      <a:ext uri="{9D8B030D-6E8A-4147-A177-3AD203B41FA5}">
                        <a16:colId xmlns:a16="http://schemas.microsoft.com/office/drawing/2014/main" val="20009"/>
                      </a:ext>
                    </a:extLst>
                  </a:gridCol>
                  <a:gridCol w="612000">
                    <a:extLst>
                      <a:ext uri="{9D8B030D-6E8A-4147-A177-3AD203B41FA5}">
                        <a16:colId xmlns:a16="http://schemas.microsoft.com/office/drawing/2014/main" val="20010"/>
                      </a:ext>
                    </a:extLst>
                  </a:gridCol>
                  <a:gridCol w="612000">
                    <a:extLst>
                      <a:ext uri="{9D8B030D-6E8A-4147-A177-3AD203B41FA5}">
                        <a16:colId xmlns:a16="http://schemas.microsoft.com/office/drawing/2014/main" val="20011"/>
                      </a:ext>
                    </a:extLst>
                  </a:gridCol>
                  <a:gridCol w="612000">
                    <a:extLst>
                      <a:ext uri="{9D8B030D-6E8A-4147-A177-3AD203B41FA5}">
                        <a16:colId xmlns:a16="http://schemas.microsoft.com/office/drawing/2014/main" val="20012"/>
                      </a:ext>
                    </a:extLst>
                  </a:gridCol>
                </a:tblGrid>
                <a:tr h="273468">
                  <a:tc>
                    <a:txBody>
                      <a:bodyPr/>
                      <a:lstStyle/>
                      <a:p>
                        <a:pPr algn="ctr"/>
                        <a:r>
                          <a:rPr lang="en-US" sz="1400" b="1" dirty="0" smtClean="0">
                            <a:latin typeface="Times New Roman" panose="02020603050405020304" pitchFamily="18" charset="0"/>
                            <a:cs typeface="Times New Roman" panose="02020603050405020304" pitchFamily="18" charset="0"/>
                          </a:rPr>
                          <a:t>1</a:t>
                        </a:r>
                        <a:endParaRPr lang="en-US" sz="1400" b="1" dirty="0">
                          <a:latin typeface="Times New Roman" panose="02020603050405020304" pitchFamily="18" charset="0"/>
                          <a:cs typeface="Times New Roman" panose="02020603050405020304" pitchFamily="18" charset="0"/>
                        </a:endParaRPr>
                      </a:p>
                    </a:txBody>
                    <a:tcPr marL="91438" marR="91438" marT="45723" marB="45723" anchor="ctr">
                      <a:solidFill>
                        <a:schemeClr val="bg1">
                          <a:lumMod val="85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2</a:t>
                        </a:r>
                        <a:endParaRPr lang="en-US" sz="1400" b="1" dirty="0">
                          <a:latin typeface="Times New Roman" panose="02020603050405020304" pitchFamily="18" charset="0"/>
                          <a:cs typeface="Times New Roman" panose="02020603050405020304" pitchFamily="18" charset="0"/>
                        </a:endParaRPr>
                      </a:p>
                    </a:txBody>
                    <a:tcPr marL="91438" marR="91438" marT="45723" marB="45723" anchor="ctr">
                      <a:solidFill>
                        <a:schemeClr val="bg1">
                          <a:lumMod val="85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3</a:t>
                        </a:r>
                        <a:endParaRPr lang="en-US" sz="1400" b="1" dirty="0">
                          <a:latin typeface="Times New Roman" panose="02020603050405020304" pitchFamily="18" charset="0"/>
                          <a:cs typeface="Times New Roman" panose="02020603050405020304" pitchFamily="18" charset="0"/>
                        </a:endParaRPr>
                      </a:p>
                    </a:txBody>
                    <a:tcPr marL="91438" marR="91438" marT="45723" marB="45723" anchor="ctr">
                      <a:solidFill>
                        <a:schemeClr val="bg1">
                          <a:lumMod val="85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4</a:t>
                        </a:r>
                        <a:endParaRPr lang="en-US" sz="1400" b="1" dirty="0">
                          <a:latin typeface="Times New Roman" panose="02020603050405020304" pitchFamily="18" charset="0"/>
                          <a:cs typeface="Times New Roman" panose="02020603050405020304" pitchFamily="18" charset="0"/>
                        </a:endParaRPr>
                      </a:p>
                    </a:txBody>
                    <a:tcPr marL="91438" marR="91438" marT="45723" marB="45723" anchor="ctr">
                      <a:solidFill>
                        <a:schemeClr val="bg1">
                          <a:lumMod val="85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5</a:t>
                        </a:r>
                        <a:endParaRPr lang="en-US" sz="1400" b="1" dirty="0">
                          <a:latin typeface="Times New Roman" panose="02020603050405020304" pitchFamily="18" charset="0"/>
                          <a:cs typeface="Times New Roman" panose="02020603050405020304" pitchFamily="18" charset="0"/>
                        </a:endParaRPr>
                      </a:p>
                    </a:txBody>
                    <a:tcPr marL="91438" marR="91438" marT="45723" marB="45723" anchor="ctr">
                      <a:solidFill>
                        <a:schemeClr val="bg1">
                          <a:lumMod val="85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6</a:t>
                        </a:r>
                        <a:endParaRPr lang="en-US" sz="1400" b="1" dirty="0">
                          <a:latin typeface="Times New Roman" panose="02020603050405020304" pitchFamily="18" charset="0"/>
                          <a:cs typeface="Times New Roman" panose="02020603050405020304" pitchFamily="18" charset="0"/>
                        </a:endParaRPr>
                      </a:p>
                    </a:txBody>
                    <a:tcPr marL="91438" marR="91438" marT="45723" marB="45723" anchor="ctr">
                      <a:solidFill>
                        <a:schemeClr val="bg1">
                          <a:lumMod val="85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7</a:t>
                        </a:r>
                        <a:endParaRPr lang="en-US" sz="1400" b="1" dirty="0">
                          <a:latin typeface="Times New Roman" panose="02020603050405020304" pitchFamily="18" charset="0"/>
                          <a:cs typeface="Times New Roman" panose="02020603050405020304" pitchFamily="18" charset="0"/>
                        </a:endParaRPr>
                      </a:p>
                    </a:txBody>
                    <a:tcPr marL="91438" marR="91438" marT="45723" marB="45723" anchor="ctr">
                      <a:solidFill>
                        <a:schemeClr val="bg1">
                          <a:lumMod val="85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8</a:t>
                        </a:r>
                        <a:endParaRPr lang="en-US" sz="1400" b="1" dirty="0">
                          <a:latin typeface="Times New Roman" panose="02020603050405020304" pitchFamily="18" charset="0"/>
                          <a:cs typeface="Times New Roman" panose="02020603050405020304" pitchFamily="18" charset="0"/>
                        </a:endParaRPr>
                      </a:p>
                    </a:txBody>
                    <a:tcPr marL="91438" marR="91438" marT="45723" marB="45723" anchor="ctr">
                      <a:solidFill>
                        <a:schemeClr val="bg1">
                          <a:lumMod val="85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9</a:t>
                        </a:r>
                        <a:endParaRPr lang="en-US" sz="1400" b="1" dirty="0">
                          <a:latin typeface="Times New Roman" panose="02020603050405020304" pitchFamily="18" charset="0"/>
                          <a:cs typeface="Times New Roman" panose="02020603050405020304" pitchFamily="18" charset="0"/>
                        </a:endParaRPr>
                      </a:p>
                    </a:txBody>
                    <a:tcPr marL="91438" marR="91438" marT="45723" marB="45723" anchor="ctr">
                      <a:solidFill>
                        <a:schemeClr val="bg1">
                          <a:lumMod val="85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10</a:t>
                        </a:r>
                        <a:endParaRPr lang="en-US" sz="1400" b="1" dirty="0">
                          <a:latin typeface="Times New Roman" panose="02020603050405020304" pitchFamily="18" charset="0"/>
                          <a:cs typeface="Times New Roman" panose="02020603050405020304" pitchFamily="18" charset="0"/>
                        </a:endParaRPr>
                      </a:p>
                    </a:txBody>
                    <a:tcPr marL="91438" marR="91438" marT="45723" marB="45723" anchor="ctr">
                      <a:solidFill>
                        <a:schemeClr val="bg1">
                          <a:lumMod val="85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11</a:t>
                        </a:r>
                        <a:endParaRPr lang="en-US" sz="1400" b="1" dirty="0">
                          <a:latin typeface="Times New Roman" panose="02020603050405020304" pitchFamily="18" charset="0"/>
                          <a:cs typeface="Times New Roman" panose="02020603050405020304" pitchFamily="18" charset="0"/>
                        </a:endParaRPr>
                      </a:p>
                    </a:txBody>
                    <a:tcPr marL="91438" marR="91438" marT="45723" marB="45723" anchor="ctr">
                      <a:solidFill>
                        <a:schemeClr val="bg1">
                          <a:lumMod val="85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12</a:t>
                        </a:r>
                        <a:endParaRPr lang="en-US" sz="1400" b="1" dirty="0">
                          <a:latin typeface="Times New Roman" panose="02020603050405020304" pitchFamily="18" charset="0"/>
                          <a:cs typeface="Times New Roman" panose="02020603050405020304" pitchFamily="18" charset="0"/>
                        </a:endParaRPr>
                      </a:p>
                    </a:txBody>
                    <a:tcPr marL="91438" marR="91438" marT="45723" marB="45723" anchor="ctr">
                      <a:solidFill>
                        <a:schemeClr val="bg1">
                          <a:lumMod val="85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13</a:t>
                        </a:r>
                        <a:endParaRPr lang="en-US" sz="1400" b="1" dirty="0">
                          <a:latin typeface="Times New Roman" panose="02020603050405020304" pitchFamily="18" charset="0"/>
                          <a:cs typeface="Times New Roman" panose="02020603050405020304" pitchFamily="18" charset="0"/>
                        </a:endParaRPr>
                      </a:p>
                    </a:txBody>
                    <a:tcPr marL="91438" marR="91438" marT="45723" marB="45723" anchor="ctr">
                      <a:solidFill>
                        <a:schemeClr val="bg1">
                          <a:lumMod val="85000"/>
                        </a:schemeClr>
                      </a:solidFill>
                    </a:tcPr>
                  </a:tc>
                  <a:extLst>
                    <a:ext uri="{0D108BD9-81ED-4DB2-BD59-A6C34878D82A}">
                      <a16:rowId xmlns:a16="http://schemas.microsoft.com/office/drawing/2014/main" val="10000"/>
                    </a:ext>
                  </a:extLst>
                </a:tr>
                <a:tr h="273468">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r>
                          <a:rPr lang="en-US" sz="1400" b="1" dirty="0" smtClean="0">
                            <a:latin typeface="Times New Roman" panose="02020603050405020304" pitchFamily="18" charset="0"/>
                            <a:cs typeface="Times New Roman" panose="02020603050405020304" pitchFamily="18" charset="0"/>
                          </a:rPr>
                          <a:t>A</a:t>
                        </a: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r>
                          <a:rPr lang="en-US" sz="1400" b="1" dirty="0" smtClean="0">
                            <a:latin typeface="Times New Roman" panose="02020603050405020304" pitchFamily="18" charset="0"/>
                            <a:cs typeface="Times New Roman" panose="02020603050405020304" pitchFamily="18" charset="0"/>
                          </a:rPr>
                          <a:t>B</a:t>
                        </a: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r>
                          <a:rPr lang="en-US" sz="1400" b="1" dirty="0" smtClean="0">
                            <a:latin typeface="Times New Roman" panose="02020603050405020304" pitchFamily="18" charset="0"/>
                            <a:cs typeface="Times New Roman" panose="02020603050405020304" pitchFamily="18" charset="0"/>
                          </a:rPr>
                          <a:t>C</a:t>
                        </a: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r>
                          <a:rPr lang="en-US" sz="1400" b="1" dirty="0" smtClean="0">
                            <a:latin typeface="Times New Roman" panose="02020603050405020304" pitchFamily="18" charset="0"/>
                            <a:cs typeface="Times New Roman" panose="02020603050405020304" pitchFamily="18" charset="0"/>
                          </a:rPr>
                          <a:t>D</a:t>
                        </a: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273468">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ar-SA" sz="1400" b="1" dirty="0">
                          <a:latin typeface="Times New Roman" panose="02020603050405020304" pitchFamily="18" charset="0"/>
                          <a:cs typeface="Times New Roman" panose="02020603050405020304" pitchFamily="18" charset="0"/>
                        </a:endParaRPr>
                      </a:p>
                    </a:txBody>
                    <a:tcPr marL="91438" marR="91438" marT="45723" marB="45723" anchor="b"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ar-SA"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ar-SA"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ar-SA"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273468">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1" dirty="0" smtClean="0">
                            <a:latin typeface="Times New Roman" panose="02020603050405020304" pitchFamily="18" charset="0"/>
                            <a:cs typeface="Times New Roman" panose="02020603050405020304" pitchFamily="18" charset="0"/>
                          </a:rPr>
                          <a:t>G</a:t>
                        </a: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1" dirty="0" smtClean="0">
                            <a:latin typeface="Times New Roman" panose="02020603050405020304" pitchFamily="18" charset="0"/>
                            <a:cs typeface="Times New Roman" panose="02020603050405020304" pitchFamily="18" charset="0"/>
                          </a:rPr>
                          <a:t>H</a:t>
                        </a: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273468">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273468">
                  <a:tc>
                    <a:txBody>
                      <a:bodyPr/>
                      <a:lstStyle/>
                      <a:p>
                        <a:pPr algn="ctr"/>
                        <a:r>
                          <a:rPr lang="en-US" sz="1400" b="1" dirty="0" smtClean="0">
                            <a:latin typeface="Times New Roman" panose="02020603050405020304" pitchFamily="18" charset="0"/>
                            <a:cs typeface="Times New Roman" panose="02020603050405020304" pitchFamily="18" charset="0"/>
                          </a:rPr>
                          <a:t>E</a:t>
                        </a:r>
                        <a:endParaRPr lang="en-US" sz="1400" b="1" dirty="0">
                          <a:latin typeface="Times New Roman" panose="02020603050405020304" pitchFamily="18" charset="0"/>
                          <a:cs typeface="Times New Roman" panose="02020603050405020304" pitchFamily="18" charset="0"/>
                        </a:endParaRPr>
                      </a:p>
                    </a:txBody>
                    <a:tcPr marL="91438" marR="91438" marT="45723" marB="45723" anchor="b">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1" dirty="0" smtClean="0">
                            <a:latin typeface="Times New Roman" panose="02020603050405020304" pitchFamily="18" charset="0"/>
                            <a:cs typeface="Times New Roman" panose="02020603050405020304" pitchFamily="18" charset="0"/>
                          </a:rPr>
                          <a:t>F</a:t>
                        </a:r>
                        <a:endParaRPr lang="ar-SA"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ar-SA"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ar-SA"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273468">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lang="ar-SA" sz="1400" b="1">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lang="ar-SA"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lang="ar-SA"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lang="ar-SA"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lang="en-US" sz="1400" b="1" dirty="0">
                          <a:latin typeface="Times New Roman" panose="02020603050405020304" pitchFamily="18" charset="0"/>
                          <a:cs typeface="Times New Roman" panose="02020603050405020304" pitchFamily="18" charset="0"/>
                        </a:endParaRPr>
                      </a:p>
                    </a:txBody>
                    <a:tcPr marL="91438" marR="91438" marT="45723" marB="45723" anchor="b">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0006"/>
                    </a:ext>
                  </a:extLst>
                </a:tr>
              </a:tbl>
            </a:graphicData>
          </a:graphic>
        </p:graphicFrame>
        <p:cxnSp>
          <p:nvCxnSpPr>
            <p:cNvPr id="29" name="Straight Arrow Connector 16"/>
            <p:cNvCxnSpPr/>
            <p:nvPr/>
          </p:nvCxnSpPr>
          <p:spPr>
            <a:xfrm flipV="1">
              <a:off x="2339752" y="1677808"/>
              <a:ext cx="1872208" cy="7539"/>
            </a:xfrm>
            <a:prstGeom prst="straightConnector1">
              <a:avLst/>
            </a:prstGeom>
            <a:ln w="38100">
              <a:solidFill>
                <a:srgbClr val="FF0000"/>
              </a:solidFill>
              <a:prstDash val="solid"/>
              <a:tailEnd type="arrow"/>
            </a:ln>
          </p:spPr>
          <p:style>
            <a:lnRef idx="2">
              <a:schemeClr val="dk1"/>
            </a:lnRef>
            <a:fillRef idx="0">
              <a:schemeClr val="dk1"/>
            </a:fillRef>
            <a:effectRef idx="1">
              <a:schemeClr val="dk1"/>
            </a:effectRef>
            <a:fontRef idx="minor">
              <a:schemeClr val="tx1"/>
            </a:fontRef>
          </p:style>
        </p:cxnSp>
        <p:cxnSp>
          <p:nvCxnSpPr>
            <p:cNvPr id="30" name="Straight Arrow Connector 19"/>
            <p:cNvCxnSpPr/>
            <p:nvPr/>
          </p:nvCxnSpPr>
          <p:spPr>
            <a:xfrm>
              <a:off x="6083697" y="1700808"/>
              <a:ext cx="1872208" cy="0"/>
            </a:xfrm>
            <a:prstGeom prst="straightConnector1">
              <a:avLst/>
            </a:prstGeom>
            <a:ln w="38100">
              <a:solidFill>
                <a:srgbClr val="FF0000"/>
              </a:solidFill>
              <a:prstDash val="solid"/>
              <a:tailEnd type="arrow"/>
            </a:ln>
          </p:spPr>
          <p:style>
            <a:lnRef idx="2">
              <a:schemeClr val="dk1"/>
            </a:lnRef>
            <a:fillRef idx="0">
              <a:schemeClr val="dk1"/>
            </a:fillRef>
            <a:effectRef idx="1">
              <a:schemeClr val="dk1"/>
            </a:effectRef>
            <a:fontRef idx="minor">
              <a:schemeClr val="tx1"/>
            </a:fontRef>
          </p:style>
        </p:cxnSp>
        <p:cxnSp>
          <p:nvCxnSpPr>
            <p:cNvPr id="31" name="Straight Arrow Connector 21"/>
            <p:cNvCxnSpPr/>
            <p:nvPr/>
          </p:nvCxnSpPr>
          <p:spPr>
            <a:xfrm>
              <a:off x="557213" y="2924944"/>
              <a:ext cx="1277937" cy="0"/>
            </a:xfrm>
            <a:prstGeom prst="straightConnector1">
              <a:avLst/>
            </a:prstGeom>
            <a:ln w="38100">
              <a:prstDash val="solid"/>
              <a:tailEnd type="arrow"/>
            </a:ln>
          </p:spPr>
          <p:style>
            <a:lnRef idx="2">
              <a:schemeClr val="dk1"/>
            </a:lnRef>
            <a:fillRef idx="0">
              <a:schemeClr val="dk1"/>
            </a:fillRef>
            <a:effectRef idx="1">
              <a:schemeClr val="dk1"/>
            </a:effectRef>
            <a:fontRef idx="minor">
              <a:schemeClr val="tx1"/>
            </a:fontRef>
          </p:style>
        </p:cxnSp>
        <p:cxnSp>
          <p:nvCxnSpPr>
            <p:cNvPr id="32" name="Elbow Connector 27"/>
            <p:cNvCxnSpPr/>
            <p:nvPr/>
          </p:nvCxnSpPr>
          <p:spPr>
            <a:xfrm rot="5400000">
              <a:off x="1751141" y="2300310"/>
              <a:ext cx="1260126" cy="8196"/>
            </a:xfrm>
            <a:prstGeom prst="bentConnector3">
              <a:avLst>
                <a:gd name="adj1" fmla="val 50000"/>
              </a:avLst>
            </a:prstGeom>
            <a:ln w="254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557213" y="1674345"/>
              <a:ext cx="1823991" cy="3463"/>
            </a:xfrm>
            <a:prstGeom prst="straightConnector1">
              <a:avLst/>
            </a:prstGeom>
            <a:ln w="38100">
              <a:solidFill>
                <a:srgbClr val="FF0000"/>
              </a:solidFill>
              <a:prstDash val="solid"/>
              <a:tailEnd type="arrow"/>
            </a:ln>
          </p:spPr>
          <p:style>
            <a:lnRef idx="2">
              <a:schemeClr val="dk1"/>
            </a:lnRef>
            <a:fillRef idx="0">
              <a:schemeClr val="dk1"/>
            </a:fillRef>
            <a:effectRef idx="1">
              <a:schemeClr val="dk1"/>
            </a:effectRef>
            <a:fontRef idx="minor">
              <a:schemeClr val="tx1"/>
            </a:fontRef>
          </p:style>
        </p:cxnSp>
        <p:cxnSp>
          <p:nvCxnSpPr>
            <p:cNvPr id="34" name="Straight Arrow Connector 34"/>
            <p:cNvCxnSpPr/>
            <p:nvPr/>
          </p:nvCxnSpPr>
          <p:spPr>
            <a:xfrm>
              <a:off x="4211018" y="1681760"/>
              <a:ext cx="1872679" cy="19048"/>
            </a:xfrm>
            <a:prstGeom prst="straightConnector1">
              <a:avLst/>
            </a:prstGeom>
            <a:ln w="38100">
              <a:solidFill>
                <a:srgbClr val="FF0000"/>
              </a:solidFill>
              <a:prstDash val="solid"/>
              <a:tailEnd type="arrow"/>
            </a:ln>
          </p:spPr>
          <p:style>
            <a:lnRef idx="2">
              <a:schemeClr val="dk1"/>
            </a:lnRef>
            <a:fillRef idx="0">
              <a:schemeClr val="dk1"/>
            </a:fillRef>
            <a:effectRef idx="1">
              <a:schemeClr val="dk1"/>
            </a:effectRef>
            <a:fontRef idx="minor">
              <a:schemeClr val="tx1"/>
            </a:fontRef>
          </p:style>
        </p:cxnSp>
        <p:cxnSp>
          <p:nvCxnSpPr>
            <p:cNvPr id="35" name="Straight Arrow Connector 43"/>
            <p:cNvCxnSpPr/>
            <p:nvPr/>
          </p:nvCxnSpPr>
          <p:spPr>
            <a:xfrm>
              <a:off x="2372792" y="2924944"/>
              <a:ext cx="1263104" cy="9525"/>
            </a:xfrm>
            <a:prstGeom prst="straightConnector1">
              <a:avLst/>
            </a:prstGeom>
            <a:ln w="38100">
              <a:prstDash val="solid"/>
              <a:tailEnd type="arrow"/>
            </a:ln>
          </p:spPr>
          <p:style>
            <a:lnRef idx="2">
              <a:schemeClr val="dk1"/>
            </a:lnRef>
            <a:fillRef idx="0">
              <a:schemeClr val="dk1"/>
            </a:fillRef>
            <a:effectRef idx="1">
              <a:schemeClr val="dk1"/>
            </a:effectRef>
            <a:fontRef idx="minor">
              <a:schemeClr val="tx1"/>
            </a:fontRef>
          </p:style>
        </p:cxnSp>
        <p:cxnSp>
          <p:nvCxnSpPr>
            <p:cNvPr id="36" name="Straight Arrow Connector 62"/>
            <p:cNvCxnSpPr/>
            <p:nvPr/>
          </p:nvCxnSpPr>
          <p:spPr>
            <a:xfrm flipV="1">
              <a:off x="1763688" y="2898817"/>
              <a:ext cx="646113" cy="9525"/>
            </a:xfrm>
            <a:prstGeom prst="straightConnector1">
              <a:avLst/>
            </a:prstGeom>
            <a:ln w="28575">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7" name="Elbow Connector 27"/>
            <p:cNvCxnSpPr/>
            <p:nvPr/>
          </p:nvCxnSpPr>
          <p:spPr>
            <a:xfrm flipV="1">
              <a:off x="3635896" y="1700808"/>
              <a:ext cx="4263173" cy="1224136"/>
            </a:xfrm>
            <a:prstGeom prst="bentConnector3">
              <a:avLst>
                <a:gd name="adj1" fmla="val 100047"/>
              </a:avLst>
            </a:prstGeom>
            <a:ln w="28575">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21"/>
            <p:cNvCxnSpPr/>
            <p:nvPr/>
          </p:nvCxnSpPr>
          <p:spPr>
            <a:xfrm>
              <a:off x="6046812" y="2303000"/>
              <a:ext cx="1262509" cy="12699"/>
            </a:xfrm>
            <a:prstGeom prst="straightConnector1">
              <a:avLst/>
            </a:prstGeom>
            <a:ln w="38100">
              <a:prstDash val="solid"/>
              <a:tailEnd type="arrow"/>
            </a:ln>
          </p:spPr>
          <p:style>
            <a:lnRef idx="2">
              <a:schemeClr val="dk1"/>
            </a:lnRef>
            <a:fillRef idx="0">
              <a:schemeClr val="dk1"/>
            </a:fillRef>
            <a:effectRef idx="1">
              <a:schemeClr val="dk1"/>
            </a:effectRef>
            <a:fontRef idx="minor">
              <a:schemeClr val="tx1"/>
            </a:fontRef>
          </p:style>
        </p:cxnSp>
        <p:cxnSp>
          <p:nvCxnSpPr>
            <p:cNvPr id="39" name="Straight Arrow Connector 21"/>
            <p:cNvCxnSpPr/>
            <p:nvPr/>
          </p:nvCxnSpPr>
          <p:spPr>
            <a:xfrm flipV="1">
              <a:off x="4211960" y="2294290"/>
              <a:ext cx="1227137" cy="0"/>
            </a:xfrm>
            <a:prstGeom prst="straightConnector1">
              <a:avLst/>
            </a:prstGeom>
            <a:ln w="38100">
              <a:prstDash val="solid"/>
              <a:tailEnd type="arrow"/>
            </a:ln>
          </p:spPr>
          <p:style>
            <a:lnRef idx="2">
              <a:schemeClr val="dk1"/>
            </a:lnRef>
            <a:fillRef idx="0">
              <a:schemeClr val="dk1"/>
            </a:fillRef>
            <a:effectRef idx="1">
              <a:schemeClr val="dk1"/>
            </a:effectRef>
            <a:fontRef idx="minor">
              <a:schemeClr val="tx1"/>
            </a:fontRef>
          </p:style>
        </p:cxnSp>
        <p:cxnSp>
          <p:nvCxnSpPr>
            <p:cNvPr id="40" name="Elbow Connector 27"/>
            <p:cNvCxnSpPr/>
            <p:nvPr/>
          </p:nvCxnSpPr>
          <p:spPr>
            <a:xfrm rot="16200000" flipH="1">
              <a:off x="3897404" y="2010280"/>
              <a:ext cx="623088" cy="4144"/>
            </a:xfrm>
            <a:prstGeom prst="bentConnector3">
              <a:avLst>
                <a:gd name="adj1" fmla="val 50000"/>
              </a:avLst>
            </a:prstGeom>
            <a:ln w="254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1" name="Elbow Connector 27"/>
            <p:cNvCxnSpPr/>
            <p:nvPr/>
          </p:nvCxnSpPr>
          <p:spPr>
            <a:xfrm rot="5400000">
              <a:off x="5769600" y="2018040"/>
              <a:ext cx="576880" cy="1"/>
            </a:xfrm>
            <a:prstGeom prst="bentConnector3">
              <a:avLst>
                <a:gd name="adj1" fmla="val 50000"/>
              </a:avLst>
            </a:prstGeom>
            <a:ln w="254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62"/>
            <p:cNvCxnSpPr/>
            <p:nvPr/>
          </p:nvCxnSpPr>
          <p:spPr>
            <a:xfrm flipV="1">
              <a:off x="5437584" y="2294290"/>
              <a:ext cx="646113" cy="9525"/>
            </a:xfrm>
            <a:prstGeom prst="straightConnector1">
              <a:avLst/>
            </a:prstGeom>
            <a:ln w="28575">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62"/>
            <p:cNvCxnSpPr/>
            <p:nvPr/>
          </p:nvCxnSpPr>
          <p:spPr>
            <a:xfrm>
              <a:off x="7309321" y="2289572"/>
              <a:ext cx="589748" cy="0"/>
            </a:xfrm>
            <a:prstGeom prst="straightConnector1">
              <a:avLst/>
            </a:prstGeom>
            <a:ln w="28575">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5790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80">
                                          <p:stCondLst>
                                            <p:cond delay="0"/>
                                          </p:stCondLst>
                                        </p:cTn>
                                        <p:tgtEl>
                                          <p:spTgt spid="27"/>
                                        </p:tgtEl>
                                      </p:cBhvr>
                                    </p:animEffect>
                                    <p:anim calcmode="lin" valueType="num">
                                      <p:cBhvr>
                                        <p:cTn id="1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9" dur="26">
                                          <p:stCondLst>
                                            <p:cond delay="650"/>
                                          </p:stCondLst>
                                        </p:cTn>
                                        <p:tgtEl>
                                          <p:spTgt spid="27"/>
                                        </p:tgtEl>
                                      </p:cBhvr>
                                      <p:to x="100000" y="60000"/>
                                    </p:animScale>
                                    <p:animScale>
                                      <p:cBhvr>
                                        <p:cTn id="20" dur="166" decel="50000">
                                          <p:stCondLst>
                                            <p:cond delay="676"/>
                                          </p:stCondLst>
                                        </p:cTn>
                                        <p:tgtEl>
                                          <p:spTgt spid="27"/>
                                        </p:tgtEl>
                                      </p:cBhvr>
                                      <p:to x="100000" y="100000"/>
                                    </p:animScale>
                                    <p:animScale>
                                      <p:cBhvr>
                                        <p:cTn id="21" dur="26">
                                          <p:stCondLst>
                                            <p:cond delay="1312"/>
                                          </p:stCondLst>
                                        </p:cTn>
                                        <p:tgtEl>
                                          <p:spTgt spid="27"/>
                                        </p:tgtEl>
                                      </p:cBhvr>
                                      <p:to x="100000" y="80000"/>
                                    </p:animScale>
                                    <p:animScale>
                                      <p:cBhvr>
                                        <p:cTn id="22" dur="166" decel="50000">
                                          <p:stCondLst>
                                            <p:cond delay="1338"/>
                                          </p:stCondLst>
                                        </p:cTn>
                                        <p:tgtEl>
                                          <p:spTgt spid="27"/>
                                        </p:tgtEl>
                                      </p:cBhvr>
                                      <p:to x="100000" y="100000"/>
                                    </p:animScale>
                                    <p:animScale>
                                      <p:cBhvr>
                                        <p:cTn id="23" dur="26">
                                          <p:stCondLst>
                                            <p:cond delay="1642"/>
                                          </p:stCondLst>
                                        </p:cTn>
                                        <p:tgtEl>
                                          <p:spTgt spid="27"/>
                                        </p:tgtEl>
                                      </p:cBhvr>
                                      <p:to x="100000" y="90000"/>
                                    </p:animScale>
                                    <p:animScale>
                                      <p:cBhvr>
                                        <p:cTn id="24" dur="166" decel="50000">
                                          <p:stCondLst>
                                            <p:cond delay="1668"/>
                                          </p:stCondLst>
                                        </p:cTn>
                                        <p:tgtEl>
                                          <p:spTgt spid="27"/>
                                        </p:tgtEl>
                                      </p:cBhvr>
                                      <p:to x="100000" y="100000"/>
                                    </p:animScale>
                                    <p:animScale>
                                      <p:cBhvr>
                                        <p:cTn id="25" dur="26">
                                          <p:stCondLst>
                                            <p:cond delay="1808"/>
                                          </p:stCondLst>
                                        </p:cTn>
                                        <p:tgtEl>
                                          <p:spTgt spid="27"/>
                                        </p:tgtEl>
                                      </p:cBhvr>
                                      <p:to x="100000" y="95000"/>
                                    </p:animScale>
                                    <p:animScale>
                                      <p:cBhvr>
                                        <p:cTn id="26" dur="166" decel="50000">
                                          <p:stCondLst>
                                            <p:cond delay="1834"/>
                                          </p:stCondLst>
                                        </p:cTn>
                                        <p:tgtEl>
                                          <p:spTgt spid="2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Solution</a:t>
            </a:r>
            <a:endParaRPr lang="en-GB" b="1" dirty="0"/>
          </a:p>
        </p:txBody>
      </p:sp>
      <p:sp>
        <p:nvSpPr>
          <p:cNvPr id="3" name="Date Placeholder 2"/>
          <p:cNvSpPr>
            <a:spLocks noGrp="1"/>
          </p:cNvSpPr>
          <p:nvPr>
            <p:ph type="dt" sz="half" idx="10"/>
          </p:nvPr>
        </p:nvSpPr>
        <p:spPr/>
        <p:txBody>
          <a:bodyPr/>
          <a:lstStyle/>
          <a:p>
            <a:fld id="{6902E2E6-52F6-47E6-BD6C-EF98A01C7EEF}"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32</a:t>
            </a:fld>
            <a:endParaRPr lang="en-US"/>
          </a:p>
        </p:txBody>
      </p:sp>
      <p:sp>
        <p:nvSpPr>
          <p:cNvPr id="6" name="Rectangle 5"/>
          <p:cNvSpPr/>
          <p:nvPr/>
        </p:nvSpPr>
        <p:spPr>
          <a:xfrm>
            <a:off x="188440" y="1600200"/>
            <a:ext cx="4612160" cy="369332"/>
          </a:xfrm>
          <a:prstGeom prst="rect">
            <a:avLst/>
          </a:prstGeom>
        </p:spPr>
        <p:txBody>
          <a:bodyPr wrap="none">
            <a:spAutoFit/>
          </a:bodyPr>
          <a:lstStyle/>
          <a:p>
            <a:pPr>
              <a:defRPr/>
            </a:pPr>
            <a:r>
              <a:rPr lang="en-US" b="1" dirty="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Price = </a:t>
            </a:r>
            <a:r>
              <a:rPr lang="en-US" b="1" dirty="0" smtClean="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Cost×(</a:t>
            </a:r>
            <a:r>
              <a:rPr lang="en-US" b="1" dirty="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1+M)</a:t>
            </a:r>
            <a:r>
              <a:rPr lang="en-US" b="1" dirty="0">
                <a:solidFill>
                  <a:schemeClr val="accent1">
                    <a:lumMod val="75000"/>
                  </a:schemeClr>
                </a:solidFill>
                <a:latin typeface="Times New Roman" panose="02020603050405020304" pitchFamily="18" charset="0"/>
                <a:cs typeface="Times New Roman" panose="02020603050405020304" pitchFamily="18" charset="0"/>
              </a:rPr>
              <a:t> ; M:markup= 20</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%=0.02</a:t>
            </a:r>
            <a:endParaRPr lang="en-US"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7" name="جدول 3"/>
          <p:cNvGraphicFramePr>
            <a:graphicFrameLocks noGrp="1"/>
          </p:cNvGraphicFramePr>
          <p:nvPr>
            <p:extLst>
              <p:ext uri="{D42A27DB-BD31-4B8C-83A1-F6EECF244321}">
                <p14:modId xmlns:p14="http://schemas.microsoft.com/office/powerpoint/2010/main" val="3036394961"/>
              </p:ext>
            </p:extLst>
          </p:nvPr>
        </p:nvGraphicFramePr>
        <p:xfrm>
          <a:off x="210211" y="2362200"/>
          <a:ext cx="8458200" cy="1005918"/>
        </p:xfrm>
        <a:graphic>
          <a:graphicData uri="http://schemas.openxmlformats.org/drawingml/2006/table">
            <a:tbl>
              <a:tblPr rtl="1" firstRow="1" bandRow="1">
                <a:tableStyleId>{5940675A-B579-460E-94D1-54222C63F5DA}</a:tableStyleId>
              </a:tblPr>
              <a:tblGrid>
                <a:gridCol w="1325332">
                  <a:extLst>
                    <a:ext uri="{9D8B030D-6E8A-4147-A177-3AD203B41FA5}">
                      <a16:colId xmlns:a16="http://schemas.microsoft.com/office/drawing/2014/main" val="20000"/>
                    </a:ext>
                  </a:extLst>
                </a:gridCol>
                <a:gridCol w="758812">
                  <a:extLst>
                    <a:ext uri="{9D8B030D-6E8A-4147-A177-3AD203B41FA5}">
                      <a16:colId xmlns:a16="http://schemas.microsoft.com/office/drawing/2014/main" val="20001"/>
                    </a:ext>
                  </a:extLst>
                </a:gridCol>
                <a:gridCol w="735056">
                  <a:extLst>
                    <a:ext uri="{9D8B030D-6E8A-4147-A177-3AD203B41FA5}">
                      <a16:colId xmlns:a16="http://schemas.microsoft.com/office/drawing/2014/main" val="20002"/>
                    </a:ext>
                  </a:extLst>
                </a:gridCol>
                <a:gridCol w="760392">
                  <a:extLst>
                    <a:ext uri="{9D8B030D-6E8A-4147-A177-3AD203B41FA5}">
                      <a16:colId xmlns:a16="http://schemas.microsoft.com/office/drawing/2014/main" val="20003"/>
                    </a:ext>
                  </a:extLst>
                </a:gridCol>
                <a:gridCol w="779411">
                  <a:extLst>
                    <a:ext uri="{9D8B030D-6E8A-4147-A177-3AD203B41FA5}">
                      <a16:colId xmlns:a16="http://schemas.microsoft.com/office/drawing/2014/main" val="20004"/>
                    </a:ext>
                  </a:extLst>
                </a:gridCol>
                <a:gridCol w="716038">
                  <a:extLst>
                    <a:ext uri="{9D8B030D-6E8A-4147-A177-3AD203B41FA5}">
                      <a16:colId xmlns:a16="http://schemas.microsoft.com/office/drawing/2014/main" val="20005"/>
                    </a:ext>
                  </a:extLst>
                </a:gridCol>
                <a:gridCol w="801585">
                  <a:extLst>
                    <a:ext uri="{9D8B030D-6E8A-4147-A177-3AD203B41FA5}">
                      <a16:colId xmlns:a16="http://schemas.microsoft.com/office/drawing/2014/main" val="20006"/>
                    </a:ext>
                  </a:extLst>
                </a:gridCol>
                <a:gridCol w="779411">
                  <a:extLst>
                    <a:ext uri="{9D8B030D-6E8A-4147-A177-3AD203B41FA5}">
                      <a16:colId xmlns:a16="http://schemas.microsoft.com/office/drawing/2014/main" val="20007"/>
                    </a:ext>
                  </a:extLst>
                </a:gridCol>
                <a:gridCol w="732472">
                  <a:extLst>
                    <a:ext uri="{9D8B030D-6E8A-4147-A177-3AD203B41FA5}">
                      <a16:colId xmlns:a16="http://schemas.microsoft.com/office/drawing/2014/main" val="20008"/>
                    </a:ext>
                  </a:extLst>
                </a:gridCol>
                <a:gridCol w="1069691">
                  <a:extLst>
                    <a:ext uri="{9D8B030D-6E8A-4147-A177-3AD203B41FA5}">
                      <a16:colId xmlns:a16="http://schemas.microsoft.com/office/drawing/2014/main" val="20009"/>
                    </a:ext>
                  </a:extLst>
                </a:gridCol>
              </a:tblGrid>
              <a:tr h="294917">
                <a:tc>
                  <a:txBody>
                    <a:bodyPr/>
                    <a:lstStyle/>
                    <a:p>
                      <a:pPr algn="ctr" rtl="1"/>
                      <a:r>
                        <a:rPr lang="en-US" sz="1600" b="1" dirty="0" smtClean="0">
                          <a:latin typeface="Times New Roman" panose="02020603050405020304" pitchFamily="18" charset="0"/>
                          <a:cs typeface="Times New Roman" panose="02020603050405020304" pitchFamily="18" charset="0"/>
                        </a:rPr>
                        <a:t>Total </a:t>
                      </a:r>
                      <a:endParaRPr lang="ar-SA" sz="1600" b="1"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H</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G</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F</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E</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D</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C</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B</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A</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Activity</a:t>
                      </a:r>
                      <a:endParaRPr lang="ar-SA" sz="1600" dirty="0">
                        <a:latin typeface="Times New Roman" panose="02020603050405020304" pitchFamily="18" charset="0"/>
                        <a:cs typeface="Times New Roman" panose="02020603050405020304" pitchFamily="18" charset="0"/>
                      </a:endParaRPr>
                    </a:p>
                  </a:txBody>
                  <a:tcPr marL="91429" marR="91429" marT="45733" marB="45733"/>
                </a:tc>
                <a:extLst>
                  <a:ext uri="{0D108BD9-81ED-4DB2-BD59-A6C34878D82A}">
                    <a16:rowId xmlns:a16="http://schemas.microsoft.com/office/drawing/2014/main" val="10000"/>
                  </a:ext>
                </a:extLst>
              </a:tr>
              <a:tr h="294917">
                <a:tc>
                  <a:txBody>
                    <a:bodyPr/>
                    <a:lstStyle/>
                    <a:p>
                      <a:pPr algn="ctr" rtl="1"/>
                      <a:r>
                        <a:rPr lang="en-US" sz="1600" dirty="0" smtClean="0">
                          <a:latin typeface="Times New Roman" panose="02020603050405020304" pitchFamily="18" charset="0"/>
                          <a:cs typeface="Times New Roman" panose="02020603050405020304" pitchFamily="18" charset="0"/>
                        </a:rPr>
                        <a:t>92500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15000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7500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5000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15000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5000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10000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25000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10000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Total cost </a:t>
                      </a:r>
                      <a:endParaRPr lang="ar-SA" sz="1600" dirty="0">
                        <a:latin typeface="Times New Roman" panose="02020603050405020304" pitchFamily="18" charset="0"/>
                        <a:cs typeface="Times New Roman" panose="02020603050405020304" pitchFamily="18" charset="0"/>
                      </a:endParaRPr>
                    </a:p>
                  </a:txBody>
                  <a:tcPr marL="91429" marR="91429" marT="45733" marB="45733"/>
                </a:tc>
                <a:extLst>
                  <a:ext uri="{0D108BD9-81ED-4DB2-BD59-A6C34878D82A}">
                    <a16:rowId xmlns:a16="http://schemas.microsoft.com/office/drawing/2014/main" val="10001"/>
                  </a:ext>
                </a:extLst>
              </a:tr>
              <a:tr h="294917">
                <a:tc>
                  <a:txBody>
                    <a:bodyPr/>
                    <a:lstStyle/>
                    <a:p>
                      <a:pPr algn="ctr" rtl="1"/>
                      <a:r>
                        <a:rPr lang="en-US" sz="1600" dirty="0" smtClean="0">
                          <a:latin typeface="Times New Roman" panose="02020603050405020304" pitchFamily="18" charset="0"/>
                          <a:cs typeface="Times New Roman" panose="02020603050405020304" pitchFamily="18" charset="0"/>
                        </a:rPr>
                        <a:t>111000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18000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9000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6000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18000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6000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12000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30000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12000</a:t>
                      </a:r>
                      <a:endParaRPr lang="ar-SA" sz="1600" dirty="0">
                        <a:latin typeface="Times New Roman" panose="02020603050405020304" pitchFamily="18" charset="0"/>
                        <a:cs typeface="Times New Roman" panose="02020603050405020304" pitchFamily="18" charset="0"/>
                      </a:endParaRPr>
                    </a:p>
                  </a:txBody>
                  <a:tcPr marL="91429" marR="91429" marT="45733" marB="45733"/>
                </a:tc>
                <a:tc>
                  <a:txBody>
                    <a:bodyPr/>
                    <a:lstStyle/>
                    <a:p>
                      <a:pPr algn="ctr" rtl="1"/>
                      <a:r>
                        <a:rPr lang="en-US" sz="1600" dirty="0" smtClean="0">
                          <a:latin typeface="Times New Roman" panose="02020603050405020304" pitchFamily="18" charset="0"/>
                          <a:cs typeface="Times New Roman" panose="02020603050405020304" pitchFamily="18" charset="0"/>
                        </a:rPr>
                        <a:t>Revenue</a:t>
                      </a:r>
                      <a:endParaRPr lang="ar-SA" sz="1600" dirty="0">
                        <a:latin typeface="Times New Roman" panose="02020603050405020304" pitchFamily="18" charset="0"/>
                        <a:cs typeface="Times New Roman" panose="02020603050405020304" pitchFamily="18" charset="0"/>
                      </a:endParaRPr>
                    </a:p>
                  </a:txBody>
                  <a:tcPr marL="91429" marR="91429" marT="45733" marB="45733"/>
                </a:tc>
                <a:extLst>
                  <a:ext uri="{0D108BD9-81ED-4DB2-BD59-A6C34878D82A}">
                    <a16:rowId xmlns:a16="http://schemas.microsoft.com/office/drawing/2014/main" val="10002"/>
                  </a:ext>
                </a:extLst>
              </a:tr>
            </a:tbl>
          </a:graphicData>
        </a:graphic>
      </p:graphicFrame>
      <p:sp>
        <p:nvSpPr>
          <p:cNvPr id="8" name="Rectangle 7"/>
          <p:cNvSpPr/>
          <p:nvPr/>
        </p:nvSpPr>
        <p:spPr>
          <a:xfrm>
            <a:off x="188440" y="3733800"/>
            <a:ext cx="4572000" cy="646331"/>
          </a:xfrm>
          <a:prstGeom prst="rect">
            <a:avLst/>
          </a:prstGeom>
        </p:spPr>
        <p:txBody>
          <a:bodyPr>
            <a:spAutoFit/>
          </a:bodyPr>
          <a:lstStyle/>
          <a:p>
            <a:pPr>
              <a:defRPr/>
            </a:pPr>
            <a:r>
              <a:rPr lang="en-US" dirty="0">
                <a:latin typeface="Times New Roman" panose="02020603050405020304" pitchFamily="18" charset="0"/>
                <a:cs typeface="Times New Roman" panose="02020603050405020304" pitchFamily="18" charset="0"/>
              </a:rPr>
              <a:t>Advanced payment = </a:t>
            </a:r>
            <a:r>
              <a:rPr lang="en-US" dirty="0" smtClean="0">
                <a:latin typeface="Times New Roman" panose="02020603050405020304" pitchFamily="18" charset="0"/>
                <a:cs typeface="Times New Roman" panose="02020603050405020304" pitchFamily="18" charset="0"/>
              </a:rPr>
              <a:t>0.15×111000 </a:t>
            </a:r>
            <a:r>
              <a:rPr lang="en-US" dirty="0">
                <a:latin typeface="Times New Roman" panose="02020603050405020304" pitchFamily="18" charset="0"/>
                <a:cs typeface="Times New Roman" panose="02020603050405020304" pitchFamily="18" charset="0"/>
              </a:rPr>
              <a:t>= 16650</a:t>
            </a:r>
          </a:p>
          <a:p>
            <a:pPr>
              <a:defRPr/>
            </a:pPr>
            <a:r>
              <a:rPr lang="en-US" dirty="0">
                <a:latin typeface="Times New Roman" panose="02020603050405020304" pitchFamily="18" charset="0"/>
                <a:cs typeface="Times New Roman" panose="02020603050405020304" pitchFamily="18" charset="0"/>
              </a:rPr>
              <a:t>Retention =  </a:t>
            </a:r>
            <a:r>
              <a:rPr lang="en-US" dirty="0" smtClean="0">
                <a:latin typeface="Times New Roman" panose="02020603050405020304" pitchFamily="18" charset="0"/>
                <a:cs typeface="Times New Roman" panose="02020603050405020304" pitchFamily="18" charset="0"/>
              </a:rPr>
              <a:t>0.05×111000 </a:t>
            </a:r>
            <a:r>
              <a:rPr lang="en-US" dirty="0">
                <a:latin typeface="Times New Roman" panose="02020603050405020304" pitchFamily="18" charset="0"/>
                <a:cs typeface="Times New Roman" panose="02020603050405020304" pitchFamily="18" charset="0"/>
              </a:rPr>
              <a:t>= 5550 </a:t>
            </a:r>
            <a:endParaRPr lang="ar-SA" dirty="0">
              <a:latin typeface="Times New Roman" panose="02020603050405020304" pitchFamily="18" charset="0"/>
            </a:endParaRPr>
          </a:p>
        </p:txBody>
      </p:sp>
    </p:spTree>
    <p:extLst>
      <p:ext uri="{BB962C8B-B14F-4D97-AF65-F5344CB8AC3E}">
        <p14:creationId xmlns:p14="http://schemas.microsoft.com/office/powerpoint/2010/main" val="160404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02E2E6-52F6-47E6-BD6C-EF98A01C7EEF}"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33</a:t>
            </a:fld>
            <a:endParaRPr lang="en-US"/>
          </a:p>
        </p:txBody>
      </p:sp>
      <p:pic>
        <p:nvPicPr>
          <p:cNvPr id="7" name="Picture 6"/>
          <p:cNvPicPr>
            <a:picLocks noChangeAspect="1"/>
          </p:cNvPicPr>
          <p:nvPr/>
        </p:nvPicPr>
        <p:blipFill>
          <a:blip r:embed="rId2"/>
          <a:stretch>
            <a:fillRect/>
          </a:stretch>
        </p:blipFill>
        <p:spPr>
          <a:xfrm>
            <a:off x="485960" y="304800"/>
            <a:ext cx="8172079" cy="5942828"/>
          </a:xfrm>
          <a:prstGeom prst="rect">
            <a:avLst/>
          </a:prstGeom>
        </p:spPr>
      </p:pic>
    </p:spTree>
    <p:extLst>
      <p:ext uri="{BB962C8B-B14F-4D97-AF65-F5344CB8AC3E}">
        <p14:creationId xmlns:p14="http://schemas.microsoft.com/office/powerpoint/2010/main" val="382103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6D9F-A4EE-4B23-AD30-37827965470E}" type="datetime4">
              <a:rPr lang="en-US" smtClean="0"/>
              <a:t>December 11, 2016</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34</a:t>
            </a:fld>
            <a:endParaRPr lang="en-US"/>
          </a:p>
        </p:txBody>
      </p:sp>
      <p:pic>
        <p:nvPicPr>
          <p:cNvPr id="6" name="Picture 5"/>
          <p:cNvPicPr>
            <a:picLocks noChangeAspect="1"/>
          </p:cNvPicPr>
          <p:nvPr/>
        </p:nvPicPr>
        <p:blipFill>
          <a:blip r:embed="rId2"/>
          <a:stretch>
            <a:fillRect/>
          </a:stretch>
        </p:blipFill>
        <p:spPr>
          <a:xfrm>
            <a:off x="2063490" y="914400"/>
            <a:ext cx="4636284" cy="3060404"/>
          </a:xfrm>
          <a:prstGeom prst="rect">
            <a:avLst/>
          </a:prstGeom>
        </p:spPr>
      </p:pic>
      <p:pic>
        <p:nvPicPr>
          <p:cNvPr id="7" name="Picture 6"/>
          <p:cNvPicPr>
            <a:picLocks noChangeAspect="1"/>
          </p:cNvPicPr>
          <p:nvPr/>
        </p:nvPicPr>
        <p:blipFill>
          <a:blip r:embed="rId3"/>
          <a:stretch>
            <a:fillRect/>
          </a:stretch>
        </p:blipFill>
        <p:spPr>
          <a:xfrm>
            <a:off x="2514600" y="4054641"/>
            <a:ext cx="3734064" cy="2490621"/>
          </a:xfrm>
          <a:prstGeom prst="rect">
            <a:avLst/>
          </a:prstGeom>
        </p:spPr>
      </p:pic>
      <p:sp>
        <p:nvSpPr>
          <p:cNvPr id="8" name="Title 6"/>
          <p:cNvSpPr txBox="1">
            <a:spLocks/>
          </p:cNvSpPr>
          <p:nvPr/>
        </p:nvSpPr>
        <p:spPr>
          <a:xfrm>
            <a:off x="6186841" y="320798"/>
            <a:ext cx="2677886" cy="513765"/>
          </a:xfrm>
          <a:prstGeom prst="rect">
            <a:avLst/>
          </a:prstGeom>
        </p:spPr>
        <p:txBody>
          <a:bodyPr vert="horz" anchor="b">
            <a:normAutofit fontScale="6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b="1" dirty="0" smtClean="0"/>
              <a:t>Solution (contd.)</a:t>
            </a:r>
            <a:endParaRPr lang="en-GB" b="1" dirty="0"/>
          </a:p>
        </p:txBody>
      </p:sp>
    </p:spTree>
    <p:extLst>
      <p:ext uri="{BB962C8B-B14F-4D97-AF65-F5344CB8AC3E}">
        <p14:creationId xmlns:p14="http://schemas.microsoft.com/office/powerpoint/2010/main" val="1407978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smtClean="0"/>
              <a:t>Problem-4</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35</a:t>
            </a:fld>
            <a:endParaRPr lang="en-US"/>
          </a:p>
        </p:txBody>
      </p:sp>
      <p:sp>
        <p:nvSpPr>
          <p:cNvPr id="8" name="Rectangle 7"/>
          <p:cNvSpPr/>
          <p:nvPr/>
        </p:nvSpPr>
        <p:spPr>
          <a:xfrm>
            <a:off x="228600" y="1457751"/>
            <a:ext cx="4572000" cy="1200329"/>
          </a:xfrm>
          <a:prstGeom prst="rect">
            <a:avLst/>
          </a:prstGeom>
        </p:spPr>
        <p:txBody>
          <a:bodyPr>
            <a:spAutoFit/>
          </a:bodyPr>
          <a:lstStyle/>
          <a:p>
            <a:pPr algn="just"/>
            <a:r>
              <a:rPr lang="en-US" dirty="0">
                <a:latin typeface="Times New Roman" panose="02020603050405020304" pitchFamily="18" charset="0"/>
                <a:cs typeface="Times New Roman" panose="02020603050405020304" pitchFamily="18" charset="0"/>
              </a:rPr>
              <a:t>The table below lists the cumulative monthly expenses incurred by contractors and the corresponding monthly incomes which are received from the owner of a project. </a:t>
            </a:r>
          </a:p>
        </p:txBody>
      </p:sp>
      <p:graphicFrame>
        <p:nvGraphicFramePr>
          <p:cNvPr id="10" name="Table 9"/>
          <p:cNvGraphicFramePr>
            <a:graphicFrameLocks noGrp="1"/>
          </p:cNvGraphicFramePr>
          <p:nvPr>
            <p:extLst>
              <p:ext uri="{D42A27DB-BD31-4B8C-83A1-F6EECF244321}">
                <p14:modId xmlns:p14="http://schemas.microsoft.com/office/powerpoint/2010/main" val="396208024"/>
              </p:ext>
            </p:extLst>
          </p:nvPr>
        </p:nvGraphicFramePr>
        <p:xfrm>
          <a:off x="4822017" y="1525813"/>
          <a:ext cx="4014135" cy="4023360"/>
        </p:xfrm>
        <a:graphic>
          <a:graphicData uri="http://schemas.openxmlformats.org/drawingml/2006/table">
            <a:tbl>
              <a:tblPr firstRow="1" bandRow="1">
                <a:tableStyleId>{073A0DAA-6AF3-43AB-8588-CEC1D06C72B9}</a:tableStyleId>
              </a:tblPr>
              <a:tblGrid>
                <a:gridCol w="758372">
                  <a:extLst>
                    <a:ext uri="{9D8B030D-6E8A-4147-A177-3AD203B41FA5}">
                      <a16:colId xmlns:a16="http://schemas.microsoft.com/office/drawing/2014/main" val="20000"/>
                    </a:ext>
                  </a:extLst>
                </a:gridCol>
                <a:gridCol w="1619794">
                  <a:extLst>
                    <a:ext uri="{9D8B030D-6E8A-4147-A177-3AD203B41FA5}">
                      <a16:colId xmlns:a16="http://schemas.microsoft.com/office/drawing/2014/main" val="20001"/>
                    </a:ext>
                  </a:extLst>
                </a:gridCol>
                <a:gridCol w="1635969">
                  <a:extLst>
                    <a:ext uri="{9D8B030D-6E8A-4147-A177-3AD203B41FA5}">
                      <a16:colId xmlns:a16="http://schemas.microsoft.com/office/drawing/2014/main" val="20002"/>
                    </a:ext>
                  </a:extLst>
                </a:gridCol>
              </a:tblGrid>
              <a:tr h="266751">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End of Month</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Times New Roman" panose="02020603050405020304" pitchFamily="18" charset="0"/>
                          <a:cs typeface="Times New Roman" panose="02020603050405020304" pitchFamily="18" charset="0"/>
                        </a:rPr>
                        <a:t>Cumulative</a:t>
                      </a:r>
                      <a:r>
                        <a:rPr lang="en-US" sz="1200" baseline="0" dirty="0" smtClean="0">
                          <a:solidFill>
                            <a:sysClr val="windowText" lastClr="000000"/>
                          </a:solidFill>
                          <a:latin typeface="Times New Roman" panose="02020603050405020304" pitchFamily="18" charset="0"/>
                          <a:cs typeface="Times New Roman" panose="02020603050405020304" pitchFamily="18" charset="0"/>
                        </a:rPr>
                        <a:t> Expense, (1000SR)</a:t>
                      </a:r>
                      <a:endParaRPr lang="en-US" sz="1200" dirty="0" smtClean="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Times New Roman" panose="02020603050405020304" pitchFamily="18" charset="0"/>
                          <a:cs typeface="Times New Roman" panose="02020603050405020304" pitchFamily="18" charset="0"/>
                        </a:rPr>
                        <a:t>Cumulative</a:t>
                      </a:r>
                      <a:r>
                        <a:rPr lang="en-US" sz="1200" baseline="0" dirty="0" smtClean="0">
                          <a:solidFill>
                            <a:sysClr val="windowText" lastClr="000000"/>
                          </a:solidFill>
                          <a:latin typeface="Times New Roman" panose="02020603050405020304" pitchFamily="18" charset="0"/>
                          <a:cs typeface="Times New Roman" panose="02020603050405020304" pitchFamily="18" charset="0"/>
                        </a:rPr>
                        <a:t> Income, (1000SR)</a:t>
                      </a:r>
                      <a:endParaRPr lang="en-US" sz="1200" dirty="0" smtClean="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12</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3</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54</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4</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90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14</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5</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130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40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6</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180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100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7</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220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130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8</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240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190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9</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260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210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290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300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11</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290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320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12</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290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340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11" name="Rectangle 10"/>
          <p:cNvSpPr/>
          <p:nvPr/>
        </p:nvSpPr>
        <p:spPr>
          <a:xfrm>
            <a:off x="228600" y="3079811"/>
            <a:ext cx="4343400" cy="1477328"/>
          </a:xfrm>
          <a:prstGeom prst="rect">
            <a:avLst/>
          </a:prstGeom>
        </p:spPr>
        <p:txBody>
          <a:bodyPr wrap="square">
            <a:spAutoFit/>
          </a:bodyPr>
          <a:lstStyle/>
          <a:p>
            <a:pPr algn="just"/>
            <a:r>
              <a:rPr lang="en-US" dirty="0" smtClean="0">
                <a:solidFill>
                  <a:srgbClr val="0033CC"/>
                </a:solidFill>
                <a:latin typeface="Times New Roman" panose="02020603050405020304" pitchFamily="18" charset="0"/>
                <a:cs typeface="Times New Roman" panose="02020603050405020304" pitchFamily="18" charset="0"/>
              </a:rPr>
              <a:t>If </a:t>
            </a:r>
            <a:r>
              <a:rPr lang="en-US" dirty="0">
                <a:solidFill>
                  <a:srgbClr val="0033CC"/>
                </a:solidFill>
                <a:latin typeface="Times New Roman" panose="02020603050405020304" pitchFamily="18" charset="0"/>
                <a:cs typeface="Times New Roman" panose="02020603050405020304" pitchFamily="18" charset="0"/>
              </a:rPr>
              <a:t>the owner makes all his payments one month later than anticipated in the table above, by what percentage will the cash invested (i.e. negative area between the expense and income curves) increase?</a:t>
            </a:r>
          </a:p>
        </p:txBody>
      </p:sp>
    </p:spTree>
    <p:extLst>
      <p:ext uri="{BB962C8B-B14F-4D97-AF65-F5344CB8AC3E}">
        <p14:creationId xmlns:p14="http://schemas.microsoft.com/office/powerpoint/2010/main" val="385360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02E2E6-52F6-47E6-BD6C-EF98A01C7EEF}"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36</a:t>
            </a:fld>
            <a:endParaRPr lang="en-US"/>
          </a:p>
        </p:txBody>
      </p:sp>
      <p:sp>
        <p:nvSpPr>
          <p:cNvPr id="2" name="Title 1"/>
          <p:cNvSpPr>
            <a:spLocks noGrp="1"/>
          </p:cNvSpPr>
          <p:nvPr>
            <p:ph type="title" idx="4294967295"/>
          </p:nvPr>
        </p:nvSpPr>
        <p:spPr>
          <a:xfrm>
            <a:off x="6284976" y="264295"/>
            <a:ext cx="2057400" cy="758825"/>
          </a:xfrm>
        </p:spPr>
        <p:txBody>
          <a:bodyPr/>
          <a:lstStyle/>
          <a:p>
            <a:r>
              <a:rPr lang="en-US" b="1" dirty="0" smtClean="0"/>
              <a:t>Solution</a:t>
            </a:r>
            <a:endParaRPr lang="en-GB" b="1" dirty="0"/>
          </a:p>
        </p:txBody>
      </p:sp>
      <p:graphicFrame>
        <p:nvGraphicFramePr>
          <p:cNvPr id="10" name="Table 9"/>
          <p:cNvGraphicFramePr>
            <a:graphicFrameLocks noGrp="1"/>
          </p:cNvGraphicFramePr>
          <p:nvPr>
            <p:extLst>
              <p:ext uri="{D42A27DB-BD31-4B8C-83A1-F6EECF244321}">
                <p14:modId xmlns:p14="http://schemas.microsoft.com/office/powerpoint/2010/main" val="382965958"/>
              </p:ext>
            </p:extLst>
          </p:nvPr>
        </p:nvGraphicFramePr>
        <p:xfrm>
          <a:off x="304800" y="4687979"/>
          <a:ext cx="8242491" cy="1154430"/>
        </p:xfrm>
        <a:graphic>
          <a:graphicData uri="http://schemas.openxmlformats.org/drawingml/2006/table">
            <a:tbl>
              <a:tblPr firstRow="1" bandRow="1">
                <a:tableStyleId>{5C22544A-7EE6-4342-B048-85BDC9FD1C3A}</a:tableStyleId>
              </a:tblPr>
              <a:tblGrid>
                <a:gridCol w="276879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gridCol w="381000">
                  <a:extLst>
                    <a:ext uri="{9D8B030D-6E8A-4147-A177-3AD203B41FA5}">
                      <a16:colId xmlns:a16="http://schemas.microsoft.com/office/drawing/2014/main" val="20013"/>
                    </a:ext>
                  </a:extLst>
                </a:gridCol>
                <a:gridCol w="520700">
                  <a:extLst>
                    <a:ext uri="{9D8B030D-6E8A-4147-A177-3AD203B41FA5}">
                      <a16:colId xmlns:a16="http://schemas.microsoft.com/office/drawing/2014/main" val="20014"/>
                    </a:ext>
                  </a:extLst>
                </a:gridCol>
              </a:tblGrid>
              <a:tr h="190500">
                <a:tc>
                  <a:txBody>
                    <a:bodyPr/>
                    <a:lstStyle/>
                    <a:p>
                      <a:pPr algn="ctr" fontAlgn="ctr"/>
                      <a:r>
                        <a:rPr lang="en-US" sz="1200" dirty="0" smtClean="0">
                          <a:solidFill>
                            <a:sysClr val="windowText" lastClr="000000"/>
                          </a:solidFill>
                          <a:latin typeface="Times New Roman" panose="02020603050405020304" pitchFamily="18" charset="0"/>
                          <a:cs typeface="Times New Roman" panose="02020603050405020304" pitchFamily="18" charset="0"/>
                        </a:rPr>
                        <a:t>End of Month</a:t>
                      </a: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 </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0</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1</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2</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3</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4</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5</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6</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7</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8</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9</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10</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11</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12</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Total</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905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Times New Roman" panose="02020603050405020304" pitchFamily="18" charset="0"/>
                          <a:cs typeface="Times New Roman" panose="02020603050405020304" pitchFamily="18" charset="0"/>
                        </a:rPr>
                        <a:t>Cumulative</a:t>
                      </a:r>
                      <a:r>
                        <a:rPr lang="en-US" sz="1200" baseline="0" dirty="0" smtClean="0">
                          <a:solidFill>
                            <a:sysClr val="windowText" lastClr="000000"/>
                          </a:solidFill>
                          <a:latin typeface="Times New Roman" panose="02020603050405020304" pitchFamily="18" charset="0"/>
                          <a:cs typeface="Times New Roman" panose="02020603050405020304" pitchFamily="18" charset="0"/>
                        </a:rPr>
                        <a:t> Expense (1000 SR)</a:t>
                      </a:r>
                      <a:r>
                        <a:rPr lang="en-US" sz="1200" u="none" strike="noStrike" dirty="0">
                          <a:effectLst/>
                          <a:latin typeface="Times New Roman" panose="02020603050405020304" pitchFamily="18" charset="0"/>
                          <a:cs typeface="Times New Roman" panose="02020603050405020304" pitchFamily="18" charset="0"/>
                        </a:rPr>
                        <a:t>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12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20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54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90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130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180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220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240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260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290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290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290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1"/>
                  </a:ext>
                </a:extLst>
              </a:tr>
              <a:tr h="1905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Times New Roman" panose="02020603050405020304" pitchFamily="18" charset="0"/>
                          <a:cs typeface="Times New Roman" panose="02020603050405020304" pitchFamily="18" charset="0"/>
                        </a:rPr>
                        <a:t>Cumulative</a:t>
                      </a:r>
                      <a:r>
                        <a:rPr lang="en-US" sz="1200" baseline="0" dirty="0" smtClean="0">
                          <a:solidFill>
                            <a:sysClr val="windowText" lastClr="000000"/>
                          </a:solidFill>
                          <a:latin typeface="Times New Roman" panose="02020603050405020304" pitchFamily="18" charset="0"/>
                          <a:cs typeface="Times New Roman" panose="02020603050405020304" pitchFamily="18" charset="0"/>
                        </a:rPr>
                        <a:t> Income (1000 SR)</a:t>
                      </a:r>
                      <a:r>
                        <a:rPr lang="en-US" sz="1200" u="none" strike="noStrike" dirty="0">
                          <a:effectLst/>
                          <a:latin typeface="Times New Roman" panose="02020603050405020304" pitchFamily="18" charset="0"/>
                          <a:cs typeface="Times New Roman" panose="02020603050405020304" pitchFamily="18" charset="0"/>
                        </a:rPr>
                        <a:t>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14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40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100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130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190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210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300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320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340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2"/>
                  </a:ext>
                </a:extLst>
              </a:tr>
              <a:tr h="190500">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Negative Area</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smtClean="0">
                          <a:effectLst/>
                          <a:latin typeface="Times New Roman" panose="02020603050405020304" pitchFamily="18" charset="0"/>
                          <a:cs typeface="Times New Roman" panose="02020603050405020304" pitchFamily="18" charset="0"/>
                        </a:rPr>
                        <a:t>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smtClean="0">
                          <a:effectLst/>
                          <a:latin typeface="Times New Roman" panose="02020603050405020304" pitchFamily="18" charset="0"/>
                          <a:cs typeface="Times New Roman" panose="02020603050405020304" pitchFamily="18" charset="0"/>
                        </a:rPr>
                        <a:t>16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smtClean="0">
                          <a:effectLst/>
                          <a:latin typeface="Times New Roman" panose="02020603050405020304" pitchFamily="18" charset="0"/>
                          <a:cs typeface="Times New Roman" panose="02020603050405020304" pitchFamily="18" charset="0"/>
                        </a:rPr>
                        <a:t>37</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smtClean="0">
                          <a:effectLst/>
                          <a:latin typeface="Times New Roman" panose="02020603050405020304" pitchFamily="18" charset="0"/>
                          <a:cs typeface="Times New Roman" panose="02020603050405020304" pitchFamily="18" charset="0"/>
                        </a:rPr>
                        <a:t>72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smtClean="0">
                          <a:effectLst/>
                          <a:latin typeface="Times New Roman" panose="02020603050405020304" pitchFamily="18" charset="0"/>
                          <a:cs typeface="Times New Roman" panose="02020603050405020304" pitchFamily="18" charset="0"/>
                        </a:rPr>
                        <a:t>96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smtClean="0">
                          <a:effectLst/>
                          <a:latin typeface="Times New Roman" panose="02020603050405020304" pitchFamily="18" charset="0"/>
                          <a:cs typeface="Times New Roman" panose="02020603050405020304" pitchFamily="18" charset="0"/>
                        </a:rPr>
                        <a:t>115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smtClean="0">
                          <a:effectLst/>
                          <a:latin typeface="Times New Roman" panose="02020603050405020304" pitchFamily="18" charset="0"/>
                          <a:cs typeface="Times New Roman" panose="02020603050405020304" pitchFamily="18" charset="0"/>
                        </a:rPr>
                        <a:t>100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smtClean="0">
                          <a:effectLst/>
                          <a:latin typeface="Times New Roman" panose="02020603050405020304" pitchFamily="18" charset="0"/>
                          <a:cs typeface="Times New Roman" panose="02020603050405020304" pitchFamily="18" charset="0"/>
                        </a:rPr>
                        <a:t>100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smtClean="0">
                          <a:effectLst/>
                          <a:latin typeface="Times New Roman" panose="02020603050405020304" pitchFamily="18" charset="0"/>
                          <a:cs typeface="Times New Roman" panose="02020603050405020304" pitchFamily="18" charset="0"/>
                        </a:rPr>
                        <a:t>60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smtClean="0">
                          <a:effectLst/>
                          <a:latin typeface="Times New Roman" panose="02020603050405020304" pitchFamily="18" charset="0"/>
                          <a:cs typeface="Times New Roman" panose="02020603050405020304" pitchFamily="18" charset="0"/>
                        </a:rPr>
                        <a:t>65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i="1" u="sng" strike="noStrike" dirty="0" smtClean="0">
                          <a:solidFill>
                            <a:srgbClr val="FF0000"/>
                          </a:solidFill>
                          <a:effectLst/>
                          <a:latin typeface="Times New Roman" panose="02020603050405020304" pitchFamily="18" charset="0"/>
                          <a:cs typeface="Times New Roman" panose="02020603050405020304" pitchFamily="18" charset="0"/>
                        </a:rPr>
                        <a:t>667</a:t>
                      </a:r>
                      <a:endParaRPr lang="en-US" sz="1200" b="1" i="1" u="sng"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905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smtClean="0">
                          <a:effectLst/>
                          <a:latin typeface="Times New Roman" panose="02020603050405020304" pitchFamily="18" charset="0"/>
                          <a:cs typeface="Times New Roman" panose="02020603050405020304" pitchFamily="18" charset="0"/>
                        </a:rPr>
                        <a:t>Additional Negative  Area</a:t>
                      </a:r>
                      <a:endParaRPr lang="en-US"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14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26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60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30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60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20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80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i="1" u="sng" strike="noStrike" dirty="0" smtClean="0">
                          <a:solidFill>
                            <a:srgbClr val="FF0000"/>
                          </a:solidFill>
                          <a:effectLst/>
                          <a:latin typeface="Times New Roman" panose="02020603050405020304" pitchFamily="18" charset="0"/>
                          <a:cs typeface="Times New Roman" panose="02020603050405020304" pitchFamily="18" charset="0"/>
                        </a:rPr>
                        <a:t>290</a:t>
                      </a:r>
                      <a:endParaRPr lang="en-US" sz="1200" b="1" i="1" u="sng"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190500">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1" u="sng" strike="noStrike" dirty="0" smtClean="0">
                          <a:solidFill>
                            <a:srgbClr val="3333FF"/>
                          </a:solidFill>
                          <a:effectLst/>
                          <a:latin typeface="Times New Roman" panose="02020603050405020304" pitchFamily="18" charset="0"/>
                          <a:cs typeface="Times New Roman" panose="02020603050405020304" pitchFamily="18" charset="0"/>
                        </a:rPr>
                        <a:t>957</a:t>
                      </a:r>
                      <a:endParaRPr lang="en-US" sz="1200" b="1" i="1" u="sng" strike="noStrike" dirty="0">
                        <a:solidFill>
                          <a:srgbClr val="3333FF"/>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6" name="Group 5"/>
          <p:cNvGrpSpPr/>
          <p:nvPr/>
        </p:nvGrpSpPr>
        <p:grpSpPr>
          <a:xfrm>
            <a:off x="6575425" y="1285694"/>
            <a:ext cx="1714500" cy="1990906"/>
            <a:chOff x="6724823" y="2874917"/>
            <a:chExt cx="1714500" cy="1990906"/>
          </a:xfrm>
        </p:grpSpPr>
        <p:cxnSp>
          <p:nvCxnSpPr>
            <p:cNvPr id="7" name="Straight Connector 6"/>
            <p:cNvCxnSpPr/>
            <p:nvPr/>
          </p:nvCxnSpPr>
          <p:spPr>
            <a:xfrm flipV="1">
              <a:off x="7467600" y="3200400"/>
              <a:ext cx="533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67600" y="39624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001000" y="32004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467600" y="3505200"/>
              <a:ext cx="0" cy="457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467600" y="3505200"/>
              <a:ext cx="533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277099" y="3200400"/>
              <a:ext cx="381000" cy="381000"/>
            </a:xfrm>
            <a:prstGeom prst="rect">
              <a:avLst/>
            </a:prstGeom>
            <a:noFill/>
          </p:spPr>
          <p:txBody>
            <a:bodyPr wrap="square" rtlCol="0">
              <a:spAutoFit/>
            </a:bodyPr>
            <a:lstStyle/>
            <a:p>
              <a:r>
                <a:rPr lang="en-US" dirty="0" smtClean="0"/>
                <a:t>a</a:t>
              </a:r>
              <a:endParaRPr lang="en-GB" dirty="0"/>
            </a:p>
          </p:txBody>
        </p:sp>
        <p:sp>
          <p:nvSpPr>
            <p:cNvPr id="23" name="TextBox 22"/>
            <p:cNvSpPr txBox="1"/>
            <p:nvPr/>
          </p:nvSpPr>
          <p:spPr>
            <a:xfrm>
              <a:off x="7848598" y="2874917"/>
              <a:ext cx="381000" cy="381000"/>
            </a:xfrm>
            <a:prstGeom prst="rect">
              <a:avLst/>
            </a:prstGeom>
            <a:noFill/>
          </p:spPr>
          <p:txBody>
            <a:bodyPr wrap="square" rtlCol="0">
              <a:spAutoFit/>
            </a:bodyPr>
            <a:lstStyle/>
            <a:p>
              <a:r>
                <a:rPr lang="en-US" dirty="0" smtClean="0"/>
                <a:t>b</a:t>
              </a:r>
              <a:endParaRPr lang="en-GB" dirty="0"/>
            </a:p>
          </p:txBody>
        </p:sp>
        <p:sp>
          <p:nvSpPr>
            <p:cNvPr id="24" name="TextBox 23"/>
            <p:cNvSpPr txBox="1"/>
            <p:nvPr/>
          </p:nvSpPr>
          <p:spPr>
            <a:xfrm>
              <a:off x="7581903" y="3678283"/>
              <a:ext cx="381000" cy="381000"/>
            </a:xfrm>
            <a:prstGeom prst="rect">
              <a:avLst/>
            </a:prstGeom>
            <a:noFill/>
          </p:spPr>
          <p:txBody>
            <a:bodyPr wrap="square" rtlCol="0">
              <a:spAutoFit/>
            </a:bodyPr>
            <a:lstStyle/>
            <a:p>
              <a:r>
                <a:rPr lang="en-US" dirty="0" smtClean="0"/>
                <a:t>c</a:t>
              </a:r>
              <a:endParaRPr lang="en-GB" dirty="0"/>
            </a:p>
          </p:txBody>
        </p:sp>
        <p:graphicFrame>
          <p:nvGraphicFramePr>
            <p:cNvPr id="25" name="Object 24"/>
            <p:cNvGraphicFramePr>
              <a:graphicFrameLocks noChangeAspect="1"/>
            </p:cNvGraphicFramePr>
            <p:nvPr>
              <p:extLst>
                <p:ext uri="{D42A27DB-BD31-4B8C-83A1-F6EECF244321}">
                  <p14:modId xmlns:p14="http://schemas.microsoft.com/office/powerpoint/2010/main" val="367995877"/>
                </p:ext>
              </p:extLst>
            </p:nvPr>
          </p:nvGraphicFramePr>
          <p:xfrm>
            <a:off x="6724823" y="4053023"/>
            <a:ext cx="1714500" cy="812800"/>
          </p:xfrm>
          <a:graphic>
            <a:graphicData uri="http://schemas.openxmlformats.org/presentationml/2006/ole">
              <mc:AlternateContent xmlns:mc="http://schemas.openxmlformats.org/markup-compatibility/2006">
                <mc:Choice xmlns:v="urn:schemas-microsoft-com:vml" Requires="v">
                  <p:oleObj spid="_x0000_s1079" name="Equation" r:id="rId3" imgW="1714320" imgH="812520" progId="Equation.3">
                    <p:embed/>
                  </p:oleObj>
                </mc:Choice>
                <mc:Fallback>
                  <p:oleObj name="Equation" r:id="rId3" imgW="1714320" imgH="812520" progId="Equation.3">
                    <p:embed/>
                    <p:pic>
                      <p:nvPicPr>
                        <p:cNvPr id="0" name=""/>
                        <p:cNvPicPr/>
                        <p:nvPr/>
                      </p:nvPicPr>
                      <p:blipFill>
                        <a:blip r:embed="rId4"/>
                        <a:stretch>
                          <a:fillRect/>
                        </a:stretch>
                      </p:blipFill>
                      <p:spPr>
                        <a:xfrm>
                          <a:off x="6724823" y="4053023"/>
                          <a:ext cx="1714500" cy="812800"/>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ext uri="{D42A27DB-BD31-4B8C-83A1-F6EECF244321}">
                <p14:modId xmlns:p14="http://schemas.microsoft.com/office/powerpoint/2010/main" val="508055700"/>
              </p:ext>
            </p:extLst>
          </p:nvPr>
        </p:nvGraphicFramePr>
        <p:xfrm>
          <a:off x="352425" y="5710238"/>
          <a:ext cx="4613275" cy="614362"/>
        </p:xfrm>
        <a:graphic>
          <a:graphicData uri="http://schemas.openxmlformats.org/presentationml/2006/ole">
            <mc:AlternateContent xmlns:mc="http://schemas.openxmlformats.org/markup-compatibility/2006">
              <mc:Choice xmlns:v="urn:schemas-microsoft-com:vml" Requires="v">
                <p:oleObj spid="_x0000_s1080" name="Equation" r:id="rId5" imgW="2958840" imgH="393480" progId="Equation.3">
                  <p:embed/>
                </p:oleObj>
              </mc:Choice>
              <mc:Fallback>
                <p:oleObj name="Equation" r:id="rId5" imgW="2958840" imgH="393480" progId="Equation.3">
                  <p:embed/>
                  <p:pic>
                    <p:nvPicPr>
                      <p:cNvPr id="0" name=""/>
                      <p:cNvPicPr/>
                      <p:nvPr/>
                    </p:nvPicPr>
                    <p:blipFill>
                      <a:blip r:embed="rId6"/>
                      <a:stretch>
                        <a:fillRect/>
                      </a:stretch>
                    </p:blipFill>
                    <p:spPr>
                      <a:xfrm>
                        <a:off x="352425" y="5710238"/>
                        <a:ext cx="4613275" cy="614362"/>
                      </a:xfrm>
                      <a:prstGeom prst="rect">
                        <a:avLst/>
                      </a:prstGeom>
                    </p:spPr>
                  </p:pic>
                </p:oleObj>
              </mc:Fallback>
            </mc:AlternateContent>
          </a:graphicData>
        </a:graphic>
      </p:graphicFrame>
      <p:sp>
        <p:nvSpPr>
          <p:cNvPr id="8" name="TextBox 7"/>
          <p:cNvSpPr txBox="1"/>
          <p:nvPr/>
        </p:nvSpPr>
        <p:spPr>
          <a:xfrm>
            <a:off x="6252926" y="3565874"/>
            <a:ext cx="2663952" cy="1015663"/>
          </a:xfrm>
          <a:prstGeom prst="rect">
            <a:avLst/>
          </a:prstGeom>
          <a:noFill/>
        </p:spPr>
        <p:txBody>
          <a:bodyPr wrap="square" rtlCol="0">
            <a:spAutoFit/>
          </a:bodyPr>
          <a:lstStyle/>
          <a:p>
            <a:r>
              <a:rPr lang="en-US" sz="1200" dirty="0" smtClean="0"/>
              <a:t>Sample Calculation:</a:t>
            </a:r>
          </a:p>
          <a:p>
            <a:r>
              <a:rPr lang="en-US" sz="1200" dirty="0" smtClean="0"/>
              <a:t>=0.5(12+20)×1=16</a:t>
            </a:r>
          </a:p>
          <a:p>
            <a:r>
              <a:rPr lang="en-US" sz="1200" dirty="0" smtClean="0"/>
              <a:t>=0.5(20+54)</a:t>
            </a:r>
            <a:r>
              <a:rPr lang="en-US" sz="1200" dirty="0"/>
              <a:t> </a:t>
            </a:r>
            <a:r>
              <a:rPr lang="en-US" sz="1200" dirty="0" smtClean="0"/>
              <a:t>×1=37</a:t>
            </a:r>
          </a:p>
          <a:p>
            <a:r>
              <a:rPr lang="en-US" sz="1200" dirty="0" smtClean="0"/>
              <a:t>=0.5(54+90) ×1=72</a:t>
            </a:r>
          </a:p>
          <a:p>
            <a:r>
              <a:rPr lang="en-US" sz="1200" dirty="0" smtClean="0"/>
              <a:t>=0.5(130+90) ×1-14×1=96</a:t>
            </a:r>
            <a:endParaRPr lang="en-GB" sz="1200" dirty="0"/>
          </a:p>
        </p:txBody>
      </p:sp>
      <p:pic>
        <p:nvPicPr>
          <p:cNvPr id="9" name="Picture 8"/>
          <p:cNvPicPr>
            <a:picLocks noChangeAspect="1"/>
          </p:cNvPicPr>
          <p:nvPr/>
        </p:nvPicPr>
        <p:blipFill>
          <a:blip r:embed="rId7"/>
          <a:stretch>
            <a:fillRect/>
          </a:stretch>
        </p:blipFill>
        <p:spPr>
          <a:xfrm>
            <a:off x="392426" y="558125"/>
            <a:ext cx="5558778" cy="3861475"/>
          </a:xfrm>
          <a:prstGeom prst="rect">
            <a:avLst/>
          </a:prstGeom>
        </p:spPr>
      </p:pic>
    </p:spTree>
    <p:extLst>
      <p:ext uri="{BB962C8B-B14F-4D97-AF65-F5344CB8AC3E}">
        <p14:creationId xmlns:p14="http://schemas.microsoft.com/office/powerpoint/2010/main" val="186502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Further Reading</a:t>
            </a:r>
            <a:endParaRPr lang="en-US" b="1" dirty="0"/>
          </a:p>
        </p:txBody>
      </p:sp>
      <p:sp>
        <p:nvSpPr>
          <p:cNvPr id="3" name="Date Placeholder 2"/>
          <p:cNvSpPr>
            <a:spLocks noGrp="1"/>
          </p:cNvSpPr>
          <p:nvPr>
            <p:ph type="dt" sz="half" idx="10"/>
          </p:nvPr>
        </p:nvSpPr>
        <p:spPr/>
        <p:txBody>
          <a:bodyPr/>
          <a:lstStyle/>
          <a:p>
            <a:fld id="{3153F04A-55C4-417A-8740-7E0554C5847B}" type="datetime4">
              <a:rPr lang="en-US" smtClean="0"/>
              <a:t>December 11, 2016</a:t>
            </a:fld>
            <a:endParaRPr lang="en-US"/>
          </a:p>
        </p:txBody>
      </p:sp>
      <p:sp>
        <p:nvSpPr>
          <p:cNvPr id="4" name="Footer Placeholder 3"/>
          <p:cNvSpPr>
            <a:spLocks noGrp="1"/>
          </p:cNvSpPr>
          <p:nvPr>
            <p:ph type="ftr" sz="quarter" idx="11"/>
          </p:nvPr>
        </p:nvSpPr>
        <p:spPr>
          <a:xfrm>
            <a:off x="304800" y="6410848"/>
            <a:ext cx="4876800" cy="365760"/>
          </a:xfrm>
        </p:spPr>
        <p:txBody>
          <a:bodyPr/>
          <a:lstStyle/>
          <a:p>
            <a:r>
              <a:rPr lang="sv-SE" smtClean="0"/>
              <a:t>GE 404 (Engineering Management)</a:t>
            </a:r>
            <a:endParaRPr lang="en-US" dirty="0"/>
          </a:p>
        </p:txBody>
      </p:sp>
      <p:sp>
        <p:nvSpPr>
          <p:cNvPr id="5" name="Slide Number Placeholder 4"/>
          <p:cNvSpPr>
            <a:spLocks noGrp="1"/>
          </p:cNvSpPr>
          <p:nvPr>
            <p:ph type="sldNum" sz="quarter" idx="12"/>
          </p:nvPr>
        </p:nvSpPr>
        <p:spPr/>
        <p:txBody>
          <a:bodyPr/>
          <a:lstStyle/>
          <a:p>
            <a:fld id="{E964050B-6237-4A51-8D91-3999973097DF}" type="slidenum">
              <a:rPr lang="en-US" smtClean="0"/>
              <a:pPr/>
              <a:t>37</a:t>
            </a:fld>
            <a:endParaRPr lang="en-US"/>
          </a:p>
        </p:txBody>
      </p:sp>
      <p:sp>
        <p:nvSpPr>
          <p:cNvPr id="6" name="TextBox 5"/>
          <p:cNvSpPr txBox="1"/>
          <p:nvPr/>
        </p:nvSpPr>
        <p:spPr>
          <a:xfrm>
            <a:off x="914400" y="2362200"/>
            <a:ext cx="7543800" cy="923330"/>
          </a:xfrm>
          <a:prstGeom prst="rect">
            <a:avLst/>
          </a:prstGeom>
          <a:noFill/>
        </p:spPr>
        <p:txBody>
          <a:bodyPr wrap="square" rtlCol="0">
            <a:spAutoFit/>
          </a:bodyPr>
          <a:lstStyle/>
          <a:p>
            <a:pPr lvl="0"/>
            <a:r>
              <a:rPr lang="en-US" dirty="0" smtClean="0">
                <a:solidFill>
                  <a:srgbClr val="7030A0"/>
                </a:solidFill>
              </a:rPr>
              <a:t>Jimmie W. </a:t>
            </a:r>
            <a:r>
              <a:rPr lang="en-US" dirty="0" err="1" smtClean="0">
                <a:solidFill>
                  <a:srgbClr val="7030A0"/>
                </a:solidFill>
              </a:rPr>
              <a:t>Hinze</a:t>
            </a:r>
            <a:r>
              <a:rPr lang="en-US" dirty="0" smtClean="0">
                <a:solidFill>
                  <a:srgbClr val="7030A0"/>
                </a:solidFill>
              </a:rPr>
              <a:t>. “Construction Planning and Management,” Fourth Edition, 2012, Pearson.</a:t>
            </a:r>
          </a:p>
          <a:p>
            <a:endParaRPr lang="en-US" i="1" dirty="0">
              <a:solidFill>
                <a:srgbClr val="3A34BC"/>
              </a:solidFill>
            </a:endParaRPr>
          </a:p>
        </p:txBody>
      </p:sp>
      <p:sp>
        <p:nvSpPr>
          <p:cNvPr id="7" name="TextBox 6"/>
          <p:cNvSpPr txBox="1"/>
          <p:nvPr/>
        </p:nvSpPr>
        <p:spPr>
          <a:xfrm>
            <a:off x="914400" y="1600200"/>
            <a:ext cx="6705600" cy="369332"/>
          </a:xfrm>
          <a:prstGeom prst="rect">
            <a:avLst/>
          </a:prstGeom>
          <a:noFill/>
        </p:spPr>
        <p:txBody>
          <a:bodyPr wrap="square" rtlCol="0">
            <a:spAutoFit/>
          </a:bodyPr>
          <a:lstStyle/>
          <a:p>
            <a:r>
              <a:rPr lang="en-US" dirty="0" smtClean="0"/>
              <a:t>Read more about the Cash-flow from:</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1752" y="228600"/>
            <a:ext cx="8534400" cy="762000"/>
          </a:xfrm>
        </p:spPr>
        <p:txBody>
          <a:bodyPr>
            <a:normAutofit/>
          </a:bodyPr>
          <a:lstStyle/>
          <a:p>
            <a:r>
              <a:rPr lang="en-US" sz="4400" b="1" dirty="0" smtClean="0"/>
              <a:t>Thank You</a:t>
            </a:r>
            <a:endParaRPr lang="en-US" sz="4400" b="1" dirty="0"/>
          </a:p>
        </p:txBody>
      </p:sp>
      <p:sp>
        <p:nvSpPr>
          <p:cNvPr id="6" name="Date Placeholder 5"/>
          <p:cNvSpPr>
            <a:spLocks noGrp="1"/>
          </p:cNvSpPr>
          <p:nvPr>
            <p:ph type="dt" sz="half" idx="10"/>
          </p:nvPr>
        </p:nvSpPr>
        <p:spPr/>
        <p:txBody>
          <a:bodyPr/>
          <a:lstStyle/>
          <a:p>
            <a:fld id="{339ED997-4502-4390-83BE-5ECFC0E78014}" type="datetime4">
              <a:rPr lang="en-US" smtClean="0"/>
              <a:t>December 11, 2016</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38</a:t>
            </a:fld>
            <a:endParaRPr lang="en-US"/>
          </a:p>
        </p:txBody>
      </p:sp>
      <p:pic>
        <p:nvPicPr>
          <p:cNvPr id="86018" name="Picture 2" descr="http://www.nutritioneducationexperts.com/wp-content/uploads/Question-Marks1-284x300.png"/>
          <p:cNvPicPr>
            <a:picLocks noChangeAspect="1" noChangeArrowheads="1"/>
          </p:cNvPicPr>
          <p:nvPr/>
        </p:nvPicPr>
        <p:blipFill>
          <a:blip r:embed="rId2"/>
          <a:srcRect/>
          <a:stretch>
            <a:fillRect/>
          </a:stretch>
        </p:blipFill>
        <p:spPr bwMode="auto">
          <a:xfrm>
            <a:off x="3200400" y="3352800"/>
            <a:ext cx="2705100" cy="2857500"/>
          </a:xfrm>
          <a:prstGeom prst="rect">
            <a:avLst/>
          </a:prstGeom>
          <a:noFill/>
        </p:spPr>
      </p:pic>
      <p:cxnSp>
        <p:nvCxnSpPr>
          <p:cNvPr id="9" name="Straight Connector 8"/>
          <p:cNvCxnSpPr/>
          <p:nvPr/>
        </p:nvCxnSpPr>
        <p:spPr>
          <a:xfrm>
            <a:off x="1143000" y="2743200"/>
            <a:ext cx="7010400" cy="205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71600" y="1752600"/>
            <a:ext cx="622317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rPr>
              <a:t>Questions Please</a:t>
            </a:r>
            <a:endParaRPr lang="en-US" sz="5400" b="1" dirty="0">
              <a:ln w="10541" cmpd="sng">
                <a:solidFill>
                  <a:schemeClr val="accent1">
                    <a:shade val="88000"/>
                    <a:satMod val="11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endParaRPr>
          </a:p>
        </p:txBody>
      </p:sp>
      <p:pic>
        <p:nvPicPr>
          <p:cNvPr id="86020" name="Picture 4" descr="http://cachepe.samedaymusic.com/media/fit,330by330/quality,85/86469-a9dae2917d35d8b246d6ade5801c6f17.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67600" y="1828800"/>
            <a:ext cx="1010728" cy="866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6020"/>
                                        </p:tgtEl>
                                        <p:attrNameLst>
                                          <p:attrName>style.visibility</p:attrName>
                                        </p:attrNameLst>
                                      </p:cBhvr>
                                      <p:to>
                                        <p:strVal val="visible"/>
                                      </p:to>
                                    </p:set>
                                    <p:animEffect transition="in" filter="wheel(4)">
                                      <p:cBhvr>
                                        <p:cTn id="17" dur="2000"/>
                                        <p:tgtEl>
                                          <p:spTgt spid="860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6018"/>
                                        </p:tgtEl>
                                        <p:attrNameLst>
                                          <p:attrName>style.visibility</p:attrName>
                                        </p:attrNameLst>
                                      </p:cBhvr>
                                      <p:to>
                                        <p:strVal val="visible"/>
                                      </p:to>
                                    </p:set>
                                    <p:anim calcmode="lin" valueType="num">
                                      <p:cBhvr additive="base">
                                        <p:cTn id="28" dur="500" fill="hold"/>
                                        <p:tgtEl>
                                          <p:spTgt spid="86018"/>
                                        </p:tgtEl>
                                        <p:attrNameLst>
                                          <p:attrName>ppt_x</p:attrName>
                                        </p:attrNameLst>
                                      </p:cBhvr>
                                      <p:tavLst>
                                        <p:tav tm="0">
                                          <p:val>
                                            <p:strVal val="#ppt_x"/>
                                          </p:val>
                                        </p:tav>
                                        <p:tav tm="100000">
                                          <p:val>
                                            <p:strVal val="#ppt_x"/>
                                          </p:val>
                                        </p:tav>
                                      </p:tavLst>
                                    </p:anim>
                                    <p:anim calcmode="lin" valueType="num">
                                      <p:cBhvr additive="base">
                                        <p:cTn id="29" dur="500" fill="hold"/>
                                        <p:tgtEl>
                                          <p:spTgt spid="86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0322" y="368470"/>
            <a:ext cx="8534400" cy="758952"/>
          </a:xfrm>
        </p:spPr>
        <p:txBody>
          <a:bodyPr>
            <a:noAutofit/>
          </a:bodyPr>
          <a:lstStyle/>
          <a:p>
            <a:r>
              <a:rPr lang="en-US" sz="2800" b="1" dirty="0" smtClean="0"/>
              <a:t>Introduction</a:t>
            </a:r>
            <a:endParaRPr lang="en-GB" sz="2800" b="1" dirty="0"/>
          </a:p>
        </p:txBody>
      </p:sp>
      <p:sp>
        <p:nvSpPr>
          <p:cNvPr id="2" name="Date Placeholder 1"/>
          <p:cNvSpPr>
            <a:spLocks noGrp="1"/>
          </p:cNvSpPr>
          <p:nvPr>
            <p:ph type="dt" sz="half" idx="10"/>
          </p:nvPr>
        </p:nvSpPr>
        <p:spPr/>
        <p:txBody>
          <a:bodyPr/>
          <a:lstStyle/>
          <a:p>
            <a:fld id="{B8CC6D9F-A4EE-4B23-AD30-37827965470E}" type="datetime4">
              <a:rPr lang="en-US" smtClean="0"/>
              <a:t>December 11, 2016</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4</a:t>
            </a:fld>
            <a:endParaRPr lang="en-US"/>
          </a:p>
        </p:txBody>
      </p:sp>
      <p:sp>
        <p:nvSpPr>
          <p:cNvPr id="7" name="Content Placeholder 6"/>
          <p:cNvSpPr>
            <a:spLocks noGrp="1"/>
          </p:cNvSpPr>
          <p:nvPr>
            <p:ph sz="quarter" idx="1"/>
          </p:nvPr>
        </p:nvSpPr>
        <p:spPr/>
        <p:txBody>
          <a:bodyPr>
            <a:normAutofit/>
          </a:bodyPr>
          <a:lstStyle/>
          <a:p>
            <a:r>
              <a:rPr lang="en-US" dirty="0" smtClean="0">
                <a:solidFill>
                  <a:srgbClr val="2F0765"/>
                </a:solidFill>
                <a:latin typeface="Times New Roman" panose="02020603050405020304" pitchFamily="18" charset="0"/>
                <a:cs typeface="Times New Roman" panose="02020603050405020304" pitchFamily="18" charset="0"/>
              </a:rPr>
              <a:t>As with any businesspersons, contractors are primarily concerned with making money in their businesses.</a:t>
            </a:r>
          </a:p>
          <a:p>
            <a:r>
              <a:rPr lang="en-US" dirty="0" smtClean="0">
                <a:solidFill>
                  <a:srgbClr val="0033CC"/>
                </a:solidFill>
                <a:latin typeface="Times New Roman" panose="02020603050405020304" pitchFamily="18" charset="0"/>
                <a:cs typeface="Times New Roman" panose="02020603050405020304" pitchFamily="18" charset="0"/>
              </a:rPr>
              <a:t>The decisions they make in preparing for and running each of their projects are inevitably related to costs and income.</a:t>
            </a:r>
          </a:p>
          <a:p>
            <a:r>
              <a:rPr lang="en-US" dirty="0" smtClean="0">
                <a:solidFill>
                  <a:srgbClr val="002060"/>
                </a:solidFill>
                <a:latin typeface="Times New Roman" panose="02020603050405020304" pitchFamily="18" charset="0"/>
                <a:cs typeface="Times New Roman" panose="02020603050405020304" pitchFamily="18" charset="0"/>
              </a:rPr>
              <a:t>The application of resources (materials, workforce, and machines) relates directly to another resource, money.</a:t>
            </a:r>
          </a:p>
          <a:p>
            <a:r>
              <a:rPr lang="en-US" dirty="0">
                <a:solidFill>
                  <a:srgbClr val="7030A0"/>
                </a:solidFill>
                <a:latin typeface="Times New Roman" panose="02020603050405020304" pitchFamily="18" charset="0"/>
                <a:cs typeface="Times New Roman" panose="02020603050405020304" pitchFamily="18" charset="0"/>
              </a:rPr>
              <a:t>CPM provides a means for relating time and money.</a:t>
            </a:r>
          </a:p>
          <a:p>
            <a:endParaRPr lang="en-US" dirty="0" smtClean="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6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Terminologies</a:t>
            </a:r>
            <a:endParaRPr lang="en-GB" b="1" dirty="0"/>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5</a:t>
            </a:fld>
            <a:endParaRPr lang="en-US"/>
          </a:p>
        </p:txBody>
      </p:sp>
      <p:sp>
        <p:nvSpPr>
          <p:cNvPr id="6" name="Content Placeholder 5"/>
          <p:cNvSpPr>
            <a:spLocks noGrp="1"/>
          </p:cNvSpPr>
          <p:nvPr>
            <p:ph sz="quarter" idx="1"/>
          </p:nvPr>
        </p:nvSpPr>
        <p:spPr/>
        <p:txBody>
          <a:bodyPr>
            <a:normAutofit/>
          </a:bodyPr>
          <a:lstStyle/>
          <a:p>
            <a:r>
              <a:rPr lang="en-GB" sz="2000" dirty="0" smtClean="0">
                <a:solidFill>
                  <a:srgbClr val="C00000"/>
                </a:solidFill>
                <a:latin typeface="Times New Roman" panose="02020603050405020304" pitchFamily="18" charset="0"/>
                <a:cs typeface="Times New Roman" panose="02020603050405020304" pitchFamily="18" charset="0"/>
              </a:rPr>
              <a:t>Bid</a:t>
            </a:r>
            <a:r>
              <a:rPr lang="en-GB" sz="2000" dirty="0" smtClean="0">
                <a:latin typeface="Times New Roman" panose="02020603050405020304" pitchFamily="18" charset="0"/>
                <a:cs typeface="Times New Roman" panose="02020603050405020304" pitchFamily="18" charset="0"/>
              </a:rPr>
              <a:t>:</a:t>
            </a:r>
            <a:r>
              <a:rPr lang="en-GB" sz="2000" b="1" dirty="0" smtClean="0">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to </a:t>
            </a:r>
            <a:r>
              <a:rPr lang="en-GB" sz="2000" dirty="0">
                <a:latin typeface="Times New Roman" panose="02020603050405020304" pitchFamily="18" charset="0"/>
                <a:cs typeface="Times New Roman" panose="02020603050405020304" pitchFamily="18" charset="0"/>
              </a:rPr>
              <a:t>offer to do work or provide a service for a particular </a:t>
            </a:r>
            <a:r>
              <a:rPr lang="en-GB" sz="2000" dirty="0" smtClean="0">
                <a:latin typeface="Times New Roman" panose="02020603050405020304" pitchFamily="18" charset="0"/>
                <a:cs typeface="Times New Roman" panose="02020603050405020304" pitchFamily="18" charset="0"/>
              </a:rPr>
              <a:t>price</a:t>
            </a:r>
          </a:p>
          <a:p>
            <a:pPr lvl="1"/>
            <a:r>
              <a:rPr lang="en-GB" sz="1500" i="1" dirty="0" smtClean="0">
                <a:latin typeface="Times New Roman" panose="02020603050405020304" pitchFamily="18" charset="0"/>
                <a:cs typeface="Times New Roman" panose="02020603050405020304" pitchFamily="18" charset="0"/>
              </a:rPr>
              <a:t>French </a:t>
            </a:r>
            <a:r>
              <a:rPr lang="en-GB" sz="1500" i="1" dirty="0">
                <a:latin typeface="Times New Roman" panose="02020603050405020304" pitchFamily="18" charset="0"/>
                <a:cs typeface="Times New Roman" panose="02020603050405020304" pitchFamily="18" charset="0"/>
              </a:rPr>
              <a:t>firm will be bidding for the contract</a:t>
            </a:r>
            <a:r>
              <a:rPr lang="en-GB" sz="1500" i="1" dirty="0" smtClean="0">
                <a:latin typeface="Times New Roman" panose="02020603050405020304" pitchFamily="18" charset="0"/>
                <a:cs typeface="Times New Roman" panose="02020603050405020304" pitchFamily="18" charset="0"/>
              </a:rPr>
              <a:t>.</a:t>
            </a:r>
          </a:p>
          <a:p>
            <a:r>
              <a:rPr lang="en-GB" sz="2000" dirty="0" smtClean="0">
                <a:solidFill>
                  <a:srgbClr val="C00000"/>
                </a:solidFill>
                <a:latin typeface="Times New Roman" panose="02020603050405020304" pitchFamily="18" charset="0"/>
                <a:cs typeface="Times New Roman" panose="02020603050405020304" pitchFamily="18" charset="0"/>
              </a:rPr>
              <a:t>Tender</a:t>
            </a:r>
            <a:r>
              <a:rPr lang="en-GB" sz="2000" dirty="0" smtClean="0">
                <a:latin typeface="Times New Roman" panose="02020603050405020304" pitchFamily="18" charset="0"/>
                <a:cs typeface="Times New Roman" panose="02020603050405020304" pitchFamily="18" charset="0"/>
              </a:rPr>
              <a:t>: a </a:t>
            </a:r>
            <a:r>
              <a:rPr lang="en-GB" sz="2000" dirty="0">
                <a:latin typeface="Times New Roman" panose="02020603050405020304" pitchFamily="18" charset="0"/>
                <a:cs typeface="Times New Roman" panose="02020603050405020304" pitchFamily="18" charset="0"/>
              </a:rPr>
              <a:t>formal offer to </a:t>
            </a:r>
            <a:r>
              <a:rPr lang="en-GB" sz="2000" dirty="0" smtClean="0">
                <a:latin typeface="Times New Roman" panose="02020603050405020304" pitchFamily="18" charset="0"/>
                <a:cs typeface="Times New Roman" panose="02020603050405020304" pitchFamily="18" charset="0"/>
              </a:rPr>
              <a:t>do </a:t>
            </a:r>
            <a:r>
              <a:rPr lang="en-GB" sz="2000" dirty="0">
                <a:latin typeface="Times New Roman" panose="02020603050405020304" pitchFamily="18" charset="0"/>
                <a:cs typeface="Times New Roman" panose="02020603050405020304" pitchFamily="18" charset="0"/>
              </a:rPr>
              <a:t>work at a stated </a:t>
            </a:r>
            <a:r>
              <a:rPr lang="en-GB" sz="2000" dirty="0" smtClean="0">
                <a:latin typeface="Times New Roman" panose="02020603050405020304" pitchFamily="18" charset="0"/>
                <a:cs typeface="Times New Roman" panose="02020603050405020304" pitchFamily="18" charset="0"/>
              </a:rPr>
              <a:t>price</a:t>
            </a:r>
          </a:p>
          <a:p>
            <a:pPr lvl="1"/>
            <a:r>
              <a:rPr lang="en-GB" sz="1500" i="1" dirty="0" smtClean="0">
                <a:latin typeface="Times New Roman" panose="02020603050405020304" pitchFamily="18" charset="0"/>
                <a:cs typeface="Times New Roman" panose="02020603050405020304" pitchFamily="18" charset="0"/>
              </a:rPr>
              <a:t>A </a:t>
            </a:r>
            <a:r>
              <a:rPr lang="en-GB" sz="1500" i="1" dirty="0">
                <a:latin typeface="Times New Roman" panose="02020603050405020304" pitchFamily="18" charset="0"/>
                <a:cs typeface="Times New Roman" panose="02020603050405020304" pitchFamily="18" charset="0"/>
              </a:rPr>
              <a:t>local firm submitted the lowest </a:t>
            </a:r>
            <a:r>
              <a:rPr lang="en-GB" sz="1500" i="1" dirty="0" smtClean="0">
                <a:latin typeface="Times New Roman" panose="02020603050405020304" pitchFamily="18" charset="0"/>
                <a:cs typeface="Times New Roman" panose="02020603050405020304" pitchFamily="18" charset="0"/>
              </a:rPr>
              <a:t>tender</a:t>
            </a:r>
          </a:p>
          <a:p>
            <a:r>
              <a:rPr lang="en-US" sz="2000" dirty="0" smtClean="0">
                <a:solidFill>
                  <a:srgbClr val="C00000"/>
                </a:solidFill>
                <a:latin typeface="Times New Roman" panose="02020603050405020304" pitchFamily="18" charset="0"/>
                <a:cs typeface="Times New Roman" panose="02020603050405020304" pitchFamily="18" charset="0"/>
              </a:rPr>
              <a:t>Disbursement:</a:t>
            </a:r>
            <a:r>
              <a:rPr lang="en-US" sz="2000" i="1" dirty="0" smtClean="0">
                <a:latin typeface="Times New Roman" panose="02020603050405020304" pitchFamily="18" charset="0"/>
                <a:cs typeface="Times New Roman" panose="02020603050405020304" pitchFamily="18" charset="0"/>
              </a:rPr>
              <a:t> </a:t>
            </a:r>
            <a:r>
              <a:rPr lang="en-GB" sz="2000" dirty="0"/>
              <a:t>the process of paying </a:t>
            </a:r>
            <a:r>
              <a:rPr lang="en-GB" sz="2000" dirty="0" smtClean="0"/>
              <a:t>money; </a:t>
            </a:r>
            <a:r>
              <a:rPr lang="en-GB" sz="2000" dirty="0"/>
              <a:t>an amount of money </a:t>
            </a:r>
            <a:r>
              <a:rPr lang="en-GB" sz="2000" dirty="0" smtClean="0"/>
              <a:t>paid </a:t>
            </a:r>
            <a:r>
              <a:rPr lang="en-GB" sz="1500" i="1" dirty="0" smtClean="0"/>
              <a:t>There </a:t>
            </a:r>
            <a:r>
              <a:rPr lang="en-GB" sz="1500" i="1" dirty="0"/>
              <a:t>have been delays in the disbursement of </a:t>
            </a:r>
            <a:r>
              <a:rPr lang="en-GB" sz="1500" i="1" dirty="0" smtClean="0"/>
              <a:t>funds</a:t>
            </a:r>
          </a:p>
          <a:p>
            <a:r>
              <a:rPr lang="en-US" sz="2000" dirty="0" smtClean="0">
                <a:solidFill>
                  <a:srgbClr val="C00000"/>
                </a:solidFill>
                <a:latin typeface="Times New Roman" panose="02020603050405020304" pitchFamily="18" charset="0"/>
                <a:cs typeface="Times New Roman" panose="02020603050405020304" pitchFamily="18" charset="0"/>
              </a:rPr>
              <a:t>Retainage:</a:t>
            </a:r>
            <a:r>
              <a:rPr lang="en-GB" sz="2000" dirty="0">
                <a:solidFill>
                  <a:schemeClr val="tx2">
                    <a:lumMod val="75000"/>
                  </a:schemeClr>
                </a:solidFill>
                <a:latin typeface="Times New Roman" panose="02020603050405020304" pitchFamily="18" charset="0"/>
                <a:cs typeface="Times New Roman" panose="02020603050405020304" pitchFamily="18" charset="0"/>
              </a:rPr>
              <a:t>Portion of a contract's final payment withheld by a principal (client or owner) until the project is complete in all </a:t>
            </a:r>
            <a:r>
              <a:rPr lang="en-GB" sz="2000" dirty="0" smtClean="0">
                <a:solidFill>
                  <a:schemeClr val="tx2">
                    <a:lumMod val="75000"/>
                  </a:schemeClr>
                </a:solidFill>
                <a:latin typeface="Times New Roman" panose="02020603050405020304" pitchFamily="18" charset="0"/>
                <a:cs typeface="Times New Roman" panose="02020603050405020304" pitchFamily="18" charset="0"/>
              </a:rPr>
              <a:t>respects</a:t>
            </a:r>
            <a:endParaRPr lang="en-GB" sz="2000" dirty="0">
              <a:solidFill>
                <a:schemeClr val="tx2">
                  <a:lumMod val="75000"/>
                </a:schemeClr>
              </a:solidFill>
              <a:latin typeface="Times New Roman" panose="02020603050405020304" pitchFamily="18" charset="0"/>
              <a:cs typeface="Times New Roman" panose="02020603050405020304" pitchFamily="18" charset="0"/>
            </a:endParaRPr>
          </a:p>
          <a:p>
            <a:r>
              <a:rPr lang="en-US" sz="2000" dirty="0" smtClean="0">
                <a:solidFill>
                  <a:srgbClr val="C00000"/>
                </a:solidFill>
                <a:latin typeface="Times New Roman" panose="02020603050405020304" pitchFamily="18" charset="0"/>
                <a:cs typeface="Times New Roman" panose="02020603050405020304" pitchFamily="18" charset="0"/>
              </a:rPr>
              <a:t>Lien: </a:t>
            </a:r>
            <a:r>
              <a:rPr lang="en-GB" sz="2000" dirty="0"/>
              <a:t>the right to keep somebody’s property until a debt is </a:t>
            </a:r>
            <a:r>
              <a:rPr lang="en-GB" sz="2000" dirty="0" smtClean="0"/>
              <a:t>paid</a:t>
            </a:r>
          </a:p>
          <a:p>
            <a:r>
              <a:rPr lang="en-GB" sz="2000" dirty="0" err="1" smtClean="0">
                <a:solidFill>
                  <a:srgbClr val="C00000"/>
                </a:solidFill>
              </a:rPr>
              <a:t>Markup</a:t>
            </a:r>
            <a:r>
              <a:rPr lang="en-GB" sz="2000" dirty="0" smtClean="0"/>
              <a:t>: an </a:t>
            </a:r>
            <a:r>
              <a:rPr lang="en-GB" sz="2000" dirty="0"/>
              <a:t>increase in the price of something based on the difference between the cost of producing it and the price it is sold </a:t>
            </a:r>
            <a:r>
              <a:rPr lang="en-GB" sz="2000" dirty="0" smtClean="0"/>
              <a:t>at</a:t>
            </a:r>
          </a:p>
          <a:p>
            <a:pPr lvl="1"/>
            <a:r>
              <a:rPr lang="en-GB" sz="1500" i="1" dirty="0" smtClean="0"/>
              <a:t>an </a:t>
            </a:r>
            <a:r>
              <a:rPr lang="en-GB" sz="1500" i="1" dirty="0"/>
              <a:t>average </a:t>
            </a:r>
            <a:r>
              <a:rPr lang="en-GB" sz="1500" i="1" dirty="0" err="1"/>
              <a:t>markup</a:t>
            </a:r>
            <a:r>
              <a:rPr lang="en-GB" sz="1500" i="1" dirty="0"/>
              <a:t> of 10</a:t>
            </a:r>
            <a:r>
              <a:rPr lang="en-GB" sz="1500" i="1" dirty="0" smtClean="0"/>
              <a:t>%</a:t>
            </a:r>
          </a:p>
          <a:p>
            <a:pPr lvl="1"/>
            <a:r>
              <a:rPr lang="en-GB" sz="1500" i="1" dirty="0" smtClean="0"/>
              <a:t>The </a:t>
            </a:r>
            <a:r>
              <a:rPr lang="en-GB" sz="1500" i="1" dirty="0" err="1"/>
              <a:t>markup</a:t>
            </a:r>
            <a:r>
              <a:rPr lang="en-GB" sz="1500" i="1" dirty="0"/>
              <a:t> on food in a restaurant is at least 100%.</a:t>
            </a:r>
            <a:endParaRPr lang="en-GB" sz="1500" dirty="0">
              <a:solidFill>
                <a:srgbClr val="C00000"/>
              </a:solidFill>
              <a:latin typeface="Times New Roman" panose="02020603050405020304" pitchFamily="18" charset="0"/>
              <a:cs typeface="Times New Roman" panose="02020603050405020304" pitchFamily="18" charset="0"/>
            </a:endParaRPr>
          </a:p>
          <a:p>
            <a:endParaRPr lang="en-GB"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12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calcmode="lin" valueType="num">
                                      <p:cBhvr additive="base">
                                        <p:cTn id="4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
                                            <p:txEl>
                                              <p:pRg st="9" end="9"/>
                                            </p:txEl>
                                          </p:spTgt>
                                        </p:tgtEl>
                                        <p:attrNameLst>
                                          <p:attrName>style.visibility</p:attrName>
                                        </p:attrNameLst>
                                      </p:cBhvr>
                                      <p:to>
                                        <p:strVal val="visible"/>
                                      </p:to>
                                    </p:set>
                                    <p:anim calcmode="lin" valueType="num">
                                      <p:cBhvr additive="base">
                                        <p:cTn id="5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Cash Flow</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6</a:t>
            </a:fld>
            <a:endParaRPr lang="en-US"/>
          </a:p>
        </p:txBody>
      </p:sp>
      <p:sp>
        <p:nvSpPr>
          <p:cNvPr id="6" name="Content Placeholder 5"/>
          <p:cNvSpPr>
            <a:spLocks noGrp="1"/>
          </p:cNvSpPr>
          <p:nvPr>
            <p:ph sz="quarter" idx="1"/>
          </p:nvPr>
        </p:nvSpPr>
        <p:spPr>
          <a:xfrm>
            <a:off x="301752" y="1527048"/>
            <a:ext cx="5032248" cy="4572000"/>
          </a:xfrm>
        </p:spPr>
        <p:txBody>
          <a:bodyPr>
            <a:normAutofit/>
          </a:bodyPr>
          <a:lstStyle/>
          <a:p>
            <a:pPr algn="just">
              <a:lnSpc>
                <a:spcPct val="110000"/>
              </a:lnSpc>
              <a:spcBef>
                <a:spcPts val="487"/>
              </a:spcBef>
            </a:pPr>
            <a:r>
              <a:rPr lang="en-US" sz="1600" dirty="0" smtClean="0">
                <a:solidFill>
                  <a:srgbClr val="0000CC"/>
                </a:solidFill>
                <a:latin typeface="Times New Roman" pitchFamily="18" charset="0"/>
                <a:cs typeface="Times New Roman" pitchFamily="18" charset="0"/>
              </a:rPr>
              <a:t>A cash flow analysis is an investigation of a project in which the focus is on the flow of money.</a:t>
            </a:r>
          </a:p>
          <a:p>
            <a:pPr algn="just">
              <a:lnSpc>
                <a:spcPct val="110000"/>
              </a:lnSpc>
              <a:spcBef>
                <a:spcPts val="487"/>
              </a:spcBef>
            </a:pPr>
            <a:r>
              <a:rPr lang="en-US" sz="1600" dirty="0" smtClean="0">
                <a:latin typeface="Times New Roman" panose="02020603050405020304" pitchFamily="18" charset="0"/>
                <a:cs typeface="Times New Roman" panose="02020603050405020304" pitchFamily="18" charset="0"/>
              </a:rPr>
              <a:t>Thus</a:t>
            </a:r>
            <a:r>
              <a:rPr lang="en-US" sz="1600" i="1" dirty="0" smtClean="0">
                <a:latin typeface="Times New Roman" panose="02020603050405020304" pitchFamily="18" charset="0"/>
                <a:cs typeface="Times New Roman" panose="02020603050405020304" pitchFamily="18" charset="0"/>
              </a:rPr>
              <a:t> Cash flow </a:t>
            </a:r>
            <a:r>
              <a:rPr lang="en-US" sz="1600" dirty="0">
                <a:latin typeface="Times New Roman" panose="02020603050405020304" pitchFamily="18" charset="0"/>
                <a:cs typeface="Times New Roman" panose="02020603050405020304" pitchFamily="18" charset="0"/>
              </a:rPr>
              <a:t>refers to  a contractor's income and outgo of cash</a:t>
            </a:r>
            <a:r>
              <a:rPr lang="en-US" sz="1600" dirty="0" smtClean="0">
                <a:latin typeface="Times New Roman" panose="02020603050405020304" pitchFamily="18" charset="0"/>
                <a:cs typeface="Times New Roman" panose="02020603050405020304" pitchFamily="18" charset="0"/>
              </a:rPr>
              <a:t>.</a:t>
            </a:r>
          </a:p>
          <a:p>
            <a:pPr algn="just">
              <a:lnSpc>
                <a:spcPct val="110000"/>
              </a:lnSpc>
              <a:spcBef>
                <a:spcPts val="487"/>
              </a:spcBef>
            </a:pPr>
            <a:r>
              <a:rPr lang="en-US" sz="1600" dirty="0">
                <a:solidFill>
                  <a:srgbClr val="C00000"/>
                </a:solidFill>
                <a:latin typeface="Times New Roman" panose="02020603050405020304" pitchFamily="18" charset="0"/>
                <a:cs typeface="Times New Roman" panose="02020603050405020304" pitchFamily="18" charset="0"/>
              </a:rPr>
              <a:t>The </a:t>
            </a:r>
            <a:r>
              <a:rPr lang="en-US" sz="1600" i="1" dirty="0">
                <a:solidFill>
                  <a:srgbClr val="C00000"/>
                </a:solidFill>
                <a:latin typeface="Times New Roman" panose="02020603050405020304" pitchFamily="18" charset="0"/>
                <a:cs typeface="Times New Roman" panose="02020603050405020304" pitchFamily="18" charset="0"/>
              </a:rPr>
              <a:t>net cash flow </a:t>
            </a:r>
            <a:r>
              <a:rPr lang="en-US" sz="1600" dirty="0">
                <a:solidFill>
                  <a:srgbClr val="C00000"/>
                </a:solidFill>
                <a:latin typeface="Times New Roman" panose="02020603050405020304" pitchFamily="18" charset="0"/>
                <a:cs typeface="Times New Roman" panose="02020603050405020304" pitchFamily="18" charset="0"/>
              </a:rPr>
              <a:t>is the difference between cash out and income at any point in time.</a:t>
            </a:r>
          </a:p>
          <a:p>
            <a:pPr algn="just">
              <a:lnSpc>
                <a:spcPct val="110000"/>
              </a:lnSpc>
              <a:spcBef>
                <a:spcPts val="487"/>
              </a:spcBef>
            </a:pPr>
            <a:r>
              <a:rPr lang="en-US" sz="1600" dirty="0" smtClean="0">
                <a:solidFill>
                  <a:schemeClr val="accent4">
                    <a:lumMod val="75000"/>
                  </a:schemeClr>
                </a:solidFill>
                <a:latin typeface="Times New Roman" pitchFamily="18" charset="0"/>
                <a:cs typeface="Times New Roman" pitchFamily="18" charset="0"/>
              </a:rPr>
              <a:t>A positive cash flow is when the cumulative revenues exceed the cumulative expenditures (meaning that surplus cash is available) </a:t>
            </a:r>
            <a:endParaRPr lang="en-US" sz="1600" dirty="0">
              <a:solidFill>
                <a:schemeClr val="accent4">
                  <a:lumMod val="75000"/>
                </a:schemeClr>
              </a:solidFill>
              <a:latin typeface="Times New Roman" pitchFamily="18" charset="0"/>
              <a:cs typeface="Times New Roman" pitchFamily="18" charset="0"/>
            </a:endParaRPr>
          </a:p>
          <a:p>
            <a:pPr algn="just">
              <a:lnSpc>
                <a:spcPct val="110000"/>
              </a:lnSpc>
              <a:spcBef>
                <a:spcPts val="487"/>
              </a:spcBef>
            </a:pPr>
            <a:r>
              <a:rPr lang="en-US" sz="1600" dirty="0" smtClean="0">
                <a:solidFill>
                  <a:srgbClr val="2F0765"/>
                </a:solidFill>
                <a:latin typeface="Times New Roman" pitchFamily="18" charset="0"/>
                <a:cs typeface="Times New Roman" pitchFamily="18" charset="0"/>
              </a:rPr>
              <a:t>A negative cash flow can also occur, and this means that more money is being spent than received.</a:t>
            </a:r>
          </a:p>
          <a:p>
            <a:pPr algn="just">
              <a:lnSpc>
                <a:spcPct val="110000"/>
              </a:lnSpc>
              <a:spcBef>
                <a:spcPts val="487"/>
              </a:spcBef>
            </a:pPr>
            <a:r>
              <a:rPr lang="en-US" sz="1600" dirty="0">
                <a:solidFill>
                  <a:schemeClr val="bg2">
                    <a:lumMod val="10000"/>
                  </a:schemeClr>
                </a:solidFill>
                <a:latin typeface="Times New Roman" pitchFamily="18" charset="0"/>
                <a:cs typeface="Times New Roman" pitchFamily="18" charset="0"/>
              </a:rPr>
              <a:t>A </a:t>
            </a:r>
            <a:r>
              <a:rPr lang="en-US" sz="1600" b="1" dirty="0">
                <a:solidFill>
                  <a:schemeClr val="bg2">
                    <a:lumMod val="10000"/>
                  </a:schemeClr>
                </a:solidFill>
                <a:latin typeface="Times New Roman" pitchFamily="18" charset="0"/>
                <a:cs typeface="Times New Roman" pitchFamily="18" charset="0"/>
              </a:rPr>
              <a:t>negative cash flow </a:t>
            </a:r>
            <a:r>
              <a:rPr lang="en-US" sz="1600" dirty="0" smtClean="0">
                <a:solidFill>
                  <a:schemeClr val="bg2">
                    <a:lumMod val="10000"/>
                  </a:schemeClr>
                </a:solidFill>
                <a:latin typeface="Times New Roman" pitchFamily="18" charset="0"/>
                <a:cs typeface="Times New Roman" pitchFamily="18" charset="0"/>
              </a:rPr>
              <a:t>will mean that the firm will need to take the appropriate steps to borrow from within the firm or financial institutions to cover the shortfall in funds</a:t>
            </a:r>
            <a:r>
              <a:rPr lang="en-US" sz="1600" dirty="0" smtClean="0">
                <a:solidFill>
                  <a:srgbClr val="2F0765"/>
                </a:solidFill>
                <a:latin typeface="Times New Roman" pitchFamily="18" charset="0"/>
                <a:cs typeface="Times New Roman" pitchFamily="18" charset="0"/>
              </a:rPr>
              <a:t>.</a:t>
            </a:r>
            <a:endParaRPr lang="en-US" sz="1600" dirty="0">
              <a:solidFill>
                <a:srgbClr val="2F0765"/>
              </a:solidFill>
              <a:latin typeface="Times New Roman" pitchFamily="18" charset="0"/>
              <a:cs typeface="Times New Roman" pitchFamily="18" charset="0"/>
            </a:endParaRPr>
          </a:p>
        </p:txBody>
      </p:sp>
      <p:pic>
        <p:nvPicPr>
          <p:cNvPr id="7" name="Picture 2" descr="https://www.misronet.com/cash-flow/construction-cash-flow.png"/>
          <p:cNvPicPr>
            <a:picLocks noChangeAspect="1" noChangeArrowheads="1"/>
          </p:cNvPicPr>
          <p:nvPr/>
        </p:nvPicPr>
        <p:blipFill rotWithShape="1">
          <a:blip r:embed="rId2">
            <a:extLst>
              <a:ext uri="{28A0092B-C50C-407E-A947-70E740481C1C}">
                <a14:useLocalDpi xmlns:a14="http://schemas.microsoft.com/office/drawing/2010/main" val="0"/>
              </a:ext>
            </a:extLst>
          </a:blip>
          <a:srcRect b="12821"/>
          <a:stretch/>
        </p:blipFill>
        <p:spPr bwMode="auto">
          <a:xfrm>
            <a:off x="5607177" y="2286000"/>
            <a:ext cx="3228975"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17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t>Factors that Minimize Contractor’s Negative Cash Flow</a:t>
            </a:r>
            <a:endParaRPr lang="en-GB" sz="2400" b="1" dirty="0"/>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7</a:t>
            </a:fld>
            <a:endParaRPr lang="en-US"/>
          </a:p>
        </p:txBody>
      </p:sp>
      <p:sp>
        <p:nvSpPr>
          <p:cNvPr id="6" name="Content Placeholder 5"/>
          <p:cNvSpPr>
            <a:spLocks noGrp="1"/>
          </p:cNvSpPr>
          <p:nvPr>
            <p:ph sz="quarter" idx="1"/>
          </p:nvPr>
        </p:nvSpPr>
        <p:spPr/>
        <p:txBody>
          <a:bodyPr>
            <a:normAutofit fontScale="62500" lnSpcReduction="20000"/>
          </a:bodyPr>
          <a:lstStyle/>
          <a:p>
            <a:pPr algn="just">
              <a:spcBef>
                <a:spcPts val="1600"/>
              </a:spcBef>
              <a:buClr>
                <a:schemeClr val="tx1">
                  <a:lumMod val="85000"/>
                  <a:lumOff val="15000"/>
                </a:schemeClr>
              </a:buClr>
              <a:buSzPct val="100000"/>
              <a:defRPr/>
            </a:pPr>
            <a:r>
              <a:rPr lang="en-US" sz="2800" dirty="0">
                <a:solidFill>
                  <a:schemeClr val="accent5">
                    <a:lumMod val="50000"/>
                  </a:schemeClr>
                </a:solidFill>
                <a:latin typeface="Times New Roman" panose="02020603050405020304" pitchFamily="18" charset="0"/>
                <a:cs typeface="Times New Roman" panose="02020603050405020304" pitchFamily="18" charset="0"/>
              </a:rPr>
              <a:t>Front end rate loading: earlier items in bill of quantities carry a higher mark-up than later items. This reduces negative cash flows in contract early </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stages</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1600"/>
              </a:spcBef>
              <a:buClr>
                <a:schemeClr val="tx1">
                  <a:lumMod val="85000"/>
                  <a:lumOff val="15000"/>
                </a:schemeClr>
              </a:buClr>
              <a:buSzPct val="100000"/>
              <a:defRPr/>
            </a:pPr>
            <a:r>
              <a:rPr lang="en-US" sz="2800" dirty="0">
                <a:solidFill>
                  <a:srgbClr val="2F0765"/>
                </a:solidFill>
                <a:latin typeface="Times New Roman" panose="02020603050405020304" pitchFamily="18" charset="0"/>
                <a:cs typeface="Times New Roman" panose="02020603050405020304" pitchFamily="18" charset="0"/>
              </a:rPr>
              <a:t>Reduction of delays in receiving </a:t>
            </a:r>
            <a:r>
              <a:rPr lang="en-US" sz="2800" dirty="0" smtClean="0">
                <a:solidFill>
                  <a:srgbClr val="2F0765"/>
                </a:solidFill>
                <a:latin typeface="Times New Roman" panose="02020603050405020304" pitchFamily="18" charset="0"/>
                <a:cs typeface="Times New Roman" panose="02020603050405020304" pitchFamily="18" charset="0"/>
              </a:rPr>
              <a:t>revenue</a:t>
            </a:r>
            <a:endParaRPr lang="en-US" sz="2800" dirty="0">
              <a:solidFill>
                <a:srgbClr val="2F0765"/>
              </a:solidFill>
              <a:latin typeface="Times New Roman" panose="02020603050405020304" pitchFamily="18" charset="0"/>
              <a:cs typeface="Times New Roman" panose="02020603050405020304" pitchFamily="18" charset="0"/>
            </a:endParaRPr>
          </a:p>
          <a:p>
            <a:pPr algn="just">
              <a:spcBef>
                <a:spcPts val="1600"/>
              </a:spcBef>
              <a:buClr>
                <a:schemeClr val="tx1">
                  <a:lumMod val="85000"/>
                  <a:lumOff val="15000"/>
                </a:schemeClr>
              </a:buClr>
              <a:buSzPct val="100000"/>
              <a:defRPr/>
            </a:pPr>
            <a:r>
              <a:rPr lang="en-US" sz="2800" dirty="0">
                <a:solidFill>
                  <a:srgbClr val="C00000"/>
                </a:solidFill>
                <a:latin typeface="Times New Roman" panose="02020603050405020304" pitchFamily="18" charset="0"/>
                <a:cs typeface="Times New Roman" panose="02020603050405020304" pitchFamily="18" charset="0"/>
              </a:rPr>
              <a:t>Adjustment of work schedule to late start </a:t>
            </a:r>
            <a:r>
              <a:rPr lang="en-US" sz="2800" dirty="0" smtClean="0">
                <a:solidFill>
                  <a:srgbClr val="C00000"/>
                </a:solidFill>
                <a:latin typeface="Times New Roman" panose="02020603050405020304" pitchFamily="18" charset="0"/>
                <a:cs typeface="Times New Roman" panose="02020603050405020304" pitchFamily="18" charset="0"/>
              </a:rPr>
              <a:t>timing</a:t>
            </a:r>
            <a:endParaRPr lang="en-US" sz="2800" dirty="0">
              <a:solidFill>
                <a:srgbClr val="C00000"/>
              </a:solidFill>
              <a:latin typeface="Times New Roman" panose="02020603050405020304" pitchFamily="18" charset="0"/>
              <a:cs typeface="Times New Roman" panose="02020603050405020304" pitchFamily="18" charset="0"/>
            </a:endParaRPr>
          </a:p>
          <a:p>
            <a:pPr algn="just">
              <a:spcBef>
                <a:spcPts val="1600"/>
              </a:spcBef>
              <a:buClr>
                <a:schemeClr val="tx1">
                  <a:lumMod val="85000"/>
                  <a:lumOff val="15000"/>
                </a:schemeClr>
              </a:buClr>
              <a:buSzPct val="100000"/>
              <a:defRPr/>
            </a:pPr>
            <a:r>
              <a:rPr lang="en-US" sz="2800" dirty="0">
                <a:solidFill>
                  <a:srgbClr val="002060"/>
                </a:solidFill>
                <a:latin typeface="Times New Roman" panose="02020603050405020304" pitchFamily="18" charset="0"/>
                <a:cs typeface="Times New Roman" panose="02020603050405020304" pitchFamily="18" charset="0"/>
              </a:rPr>
              <a:t>Coinciding the timing of delivery of large materials orders with the submittal of the contractor's monthly pay </a:t>
            </a:r>
            <a:r>
              <a:rPr lang="en-US" sz="2800" dirty="0" smtClean="0">
                <a:solidFill>
                  <a:srgbClr val="002060"/>
                </a:solidFill>
                <a:latin typeface="Times New Roman" panose="02020603050405020304" pitchFamily="18" charset="0"/>
                <a:cs typeface="Times New Roman" panose="02020603050405020304" pitchFamily="18" charset="0"/>
              </a:rPr>
              <a:t>estimate</a:t>
            </a:r>
            <a:endParaRPr lang="en-US" sz="2800" dirty="0">
              <a:solidFill>
                <a:srgbClr val="002060"/>
              </a:solidFill>
              <a:latin typeface="Times New Roman" panose="02020603050405020304" pitchFamily="18" charset="0"/>
              <a:cs typeface="Times New Roman" panose="02020603050405020304" pitchFamily="18" charset="0"/>
            </a:endParaRPr>
          </a:p>
          <a:p>
            <a:pPr algn="just">
              <a:spcBef>
                <a:spcPts val="1600"/>
              </a:spcBef>
              <a:buClr>
                <a:schemeClr val="tx1">
                  <a:lumMod val="85000"/>
                  <a:lumOff val="15000"/>
                </a:schemeClr>
              </a:buClr>
              <a:buSzPct val="100000"/>
              <a:defRPr/>
            </a:pPr>
            <a:r>
              <a:rPr lang="en-US" sz="2800" dirty="0">
                <a:solidFill>
                  <a:srgbClr val="7030A0"/>
                </a:solidFill>
                <a:latin typeface="Times New Roman" panose="02020603050405020304" pitchFamily="18" charset="0"/>
                <a:cs typeface="Times New Roman" panose="02020603050405020304" pitchFamily="18" charset="0"/>
              </a:rPr>
              <a:t>Delay in paying labor, plant hirers, materials suppliers, and subcontractors. This would reduce negative cash flows but undermine commercial confidence in the </a:t>
            </a:r>
            <a:r>
              <a:rPr lang="en-US" sz="2800" dirty="0" smtClean="0">
                <a:solidFill>
                  <a:srgbClr val="7030A0"/>
                </a:solidFill>
                <a:latin typeface="Times New Roman" panose="02020603050405020304" pitchFamily="18" charset="0"/>
                <a:cs typeface="Times New Roman" panose="02020603050405020304" pitchFamily="18" charset="0"/>
              </a:rPr>
              <a:t>company</a:t>
            </a:r>
            <a:endParaRPr lang="en-US" sz="2800" dirty="0">
              <a:solidFill>
                <a:srgbClr val="7030A0"/>
              </a:solidFill>
              <a:latin typeface="Times New Roman" panose="02020603050405020304" pitchFamily="18" charset="0"/>
              <a:cs typeface="Times New Roman" panose="02020603050405020304" pitchFamily="18" charset="0"/>
            </a:endParaRPr>
          </a:p>
          <a:p>
            <a:pPr algn="just">
              <a:spcBef>
                <a:spcPts val="1600"/>
              </a:spcBef>
              <a:buClr>
                <a:schemeClr val="tx1">
                  <a:lumMod val="85000"/>
                  <a:lumOff val="15000"/>
                </a:schemeClr>
              </a:buClr>
              <a:buSzPct val="100000"/>
              <a:defRPr/>
            </a:pPr>
            <a:r>
              <a:rPr lang="en-US" sz="2800" dirty="0">
                <a:solidFill>
                  <a:schemeClr val="accent5">
                    <a:lumMod val="75000"/>
                  </a:schemeClr>
                </a:solidFill>
                <a:latin typeface="Times New Roman" panose="02020603050405020304" pitchFamily="18" charset="0"/>
                <a:cs typeface="Times New Roman" panose="02020603050405020304" pitchFamily="18" charset="0"/>
              </a:rPr>
              <a:t>Increasing the mark-up and reducing the </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retentions</a:t>
            </a:r>
            <a:endParaRPr lang="en-US" sz="2800" dirty="0">
              <a:latin typeface="Times New Roman" panose="02020603050405020304" pitchFamily="18" charset="0"/>
              <a:cs typeface="Times New Roman" panose="02020603050405020304" pitchFamily="18" charset="0"/>
            </a:endParaRPr>
          </a:p>
          <a:p>
            <a:pPr algn="just">
              <a:spcBef>
                <a:spcPts val="1600"/>
              </a:spcBef>
              <a:buClr>
                <a:schemeClr val="tx1">
                  <a:lumMod val="85000"/>
                  <a:lumOff val="15000"/>
                </a:schemeClr>
              </a:buClr>
              <a:buSzPct val="100000"/>
              <a:defRPr/>
            </a:pPr>
            <a:r>
              <a:rPr lang="en-US" sz="2800" dirty="0">
                <a:solidFill>
                  <a:schemeClr val="accent3">
                    <a:lumMod val="50000"/>
                  </a:schemeClr>
                </a:solidFill>
                <a:latin typeface="Times New Roman" panose="02020603050405020304" pitchFamily="18" charset="0"/>
                <a:cs typeface="Times New Roman" panose="02020603050405020304" pitchFamily="18" charset="0"/>
              </a:rPr>
              <a:t>Increasing advance </a:t>
            </a:r>
            <a:r>
              <a:rPr lang="en-US" sz="2800" dirty="0" smtClean="0">
                <a:solidFill>
                  <a:schemeClr val="accent3">
                    <a:lumMod val="50000"/>
                  </a:schemeClr>
                </a:solidFill>
                <a:latin typeface="Times New Roman" panose="02020603050405020304" pitchFamily="18" charset="0"/>
                <a:cs typeface="Times New Roman" panose="02020603050405020304" pitchFamily="18" charset="0"/>
              </a:rPr>
              <a:t>payment</a:t>
            </a:r>
          </a:p>
          <a:p>
            <a:pPr algn="just">
              <a:spcBef>
                <a:spcPts val="1600"/>
              </a:spcBef>
              <a:buClr>
                <a:schemeClr val="tx1">
                  <a:lumMod val="85000"/>
                  <a:lumOff val="15000"/>
                </a:schemeClr>
              </a:buClr>
              <a:buSzPct val="100000"/>
              <a:defRPr/>
            </a:pPr>
            <a:r>
              <a:rPr lang="en-US" sz="2800" dirty="0" smtClean="0">
                <a:solidFill>
                  <a:srgbClr val="3A34BC"/>
                </a:solidFill>
                <a:latin typeface="Times New Roman" panose="02020603050405020304" pitchFamily="18" charset="0"/>
                <a:cs typeface="Times New Roman" panose="02020603050405020304" pitchFamily="18" charset="0"/>
              </a:rPr>
              <a:t>Achievement </a:t>
            </a:r>
            <a:r>
              <a:rPr lang="en-US" sz="2800" dirty="0">
                <a:solidFill>
                  <a:srgbClr val="3A34BC"/>
                </a:solidFill>
                <a:latin typeface="Times New Roman" panose="02020603050405020304" pitchFamily="18" charset="0"/>
                <a:cs typeface="Times New Roman" panose="02020603050405020304" pitchFamily="18" charset="0"/>
              </a:rPr>
              <a:t>of maximum production in the </a:t>
            </a:r>
            <a:r>
              <a:rPr lang="en-US" sz="2800" dirty="0" smtClean="0">
                <a:solidFill>
                  <a:srgbClr val="3A34BC"/>
                </a:solidFill>
                <a:latin typeface="Times New Roman" panose="02020603050405020304" pitchFamily="18" charset="0"/>
                <a:cs typeface="Times New Roman" panose="02020603050405020304" pitchFamily="18" charset="0"/>
              </a:rPr>
              <a:t>field</a:t>
            </a:r>
          </a:p>
          <a:p>
            <a:pPr algn="just">
              <a:spcBef>
                <a:spcPts val="1600"/>
              </a:spcBef>
              <a:buClr>
                <a:schemeClr val="tx1">
                  <a:lumMod val="85000"/>
                  <a:lumOff val="15000"/>
                </a:schemeClr>
              </a:buClr>
              <a:buSzPct val="100000"/>
              <a:defRPr/>
            </a:pPr>
            <a:r>
              <a:rPr lang="en-US" sz="2800" dirty="0" smtClean="0">
                <a:solidFill>
                  <a:srgbClr val="2F0765"/>
                </a:solidFill>
                <a:latin typeface="Times New Roman" panose="02020603050405020304" pitchFamily="18" charset="0"/>
                <a:cs typeface="Times New Roman" panose="02020603050405020304" pitchFamily="18" charset="0"/>
              </a:rPr>
              <a:t>Quick </a:t>
            </a:r>
            <a:r>
              <a:rPr lang="en-US" sz="2800" dirty="0">
                <a:solidFill>
                  <a:srgbClr val="2F0765"/>
                </a:solidFill>
                <a:latin typeface="Times New Roman" panose="02020603050405020304" pitchFamily="18" charset="0"/>
                <a:cs typeface="Times New Roman" panose="02020603050405020304" pitchFamily="18" charset="0"/>
              </a:rPr>
              <a:t>settlement </a:t>
            </a:r>
            <a:r>
              <a:rPr lang="en-US" sz="2800" dirty="0" smtClean="0">
                <a:solidFill>
                  <a:srgbClr val="2F0765"/>
                </a:solidFill>
                <a:latin typeface="Times New Roman" panose="02020603050405020304" pitchFamily="18" charset="0"/>
                <a:cs typeface="Times New Roman" panose="02020603050405020304" pitchFamily="18" charset="0"/>
              </a:rPr>
              <a:t>of claims</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9838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Cash in</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8</a:t>
            </a:fld>
            <a:endParaRPr lang="en-US"/>
          </a:p>
        </p:txBody>
      </p:sp>
      <p:sp>
        <p:nvSpPr>
          <p:cNvPr id="6" name="Content Placeholder 5"/>
          <p:cNvSpPr>
            <a:spLocks noGrp="1"/>
          </p:cNvSpPr>
          <p:nvPr>
            <p:ph sz="quarter" idx="1"/>
          </p:nvPr>
        </p:nvSpPr>
        <p:spPr>
          <a:xfrm>
            <a:off x="301752" y="1527048"/>
            <a:ext cx="4651248" cy="4572000"/>
          </a:xfrm>
        </p:spPr>
        <p:txBody>
          <a:bodyPr>
            <a:normAutofit fontScale="85000" lnSpcReduction="20000"/>
          </a:bodyPr>
          <a:lstStyle/>
          <a:p>
            <a:pPr algn="just">
              <a:spcBef>
                <a:spcPts val="1800"/>
              </a:spcBef>
              <a:buClr>
                <a:srgbClr val="FF0000"/>
              </a:buClr>
              <a:buSzPct val="100000"/>
              <a:buFont typeface="Arial" panose="020B0604020202020204" pitchFamily="34" charset="0"/>
              <a:buChar char="•"/>
              <a:defRPr/>
            </a:pPr>
            <a:r>
              <a:rPr lang="en-US" sz="2000" dirty="0" smtClean="0">
                <a:solidFill>
                  <a:srgbClr val="002060"/>
                </a:solidFill>
                <a:latin typeface="Times New Roman" panose="02020603050405020304" pitchFamily="18" charset="0"/>
                <a:cs typeface="Times New Roman" panose="02020603050405020304" pitchFamily="18" charset="0"/>
              </a:rPr>
              <a:t>Owner </a:t>
            </a:r>
            <a:r>
              <a:rPr lang="en-US" sz="2000" dirty="0">
                <a:solidFill>
                  <a:srgbClr val="002060"/>
                </a:solidFill>
                <a:latin typeface="Times New Roman" panose="02020603050405020304" pitchFamily="18" charset="0"/>
                <a:cs typeface="Times New Roman" panose="02020603050405020304" pitchFamily="18" charset="0"/>
              </a:rPr>
              <a:t>shall make progress payments of the contract amount to the prime contractor as the work </a:t>
            </a:r>
            <a:r>
              <a:rPr lang="en-US" sz="2000" dirty="0" smtClean="0">
                <a:solidFill>
                  <a:srgbClr val="002060"/>
                </a:solidFill>
                <a:latin typeface="Times New Roman" panose="02020603050405020304" pitchFamily="18" charset="0"/>
                <a:cs typeface="Times New Roman" panose="02020603050405020304" pitchFamily="18" charset="0"/>
              </a:rPr>
              <a:t>progresses</a:t>
            </a:r>
            <a:endParaRPr lang="en-US" sz="2000" dirty="0">
              <a:solidFill>
                <a:srgbClr val="002060"/>
              </a:solidFill>
              <a:latin typeface="Times New Roman" panose="02020603050405020304" pitchFamily="18" charset="0"/>
              <a:cs typeface="Times New Roman" panose="02020603050405020304" pitchFamily="18" charset="0"/>
            </a:endParaRPr>
          </a:p>
          <a:p>
            <a:pPr algn="just">
              <a:spcBef>
                <a:spcPts val="1800"/>
              </a:spcBef>
              <a:buClr>
                <a:srgbClr val="FF0000"/>
              </a:buClr>
              <a:buSzPct val="10000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Cash in = Cash receipt = income</a:t>
            </a:r>
          </a:p>
          <a:p>
            <a:pPr algn="just">
              <a:spcBef>
                <a:spcPts val="1800"/>
              </a:spcBef>
              <a:buClr>
                <a:srgbClr val="FF0000"/>
              </a:buClr>
              <a:buSzPct val="100000"/>
              <a:buFont typeface="Arial" panose="020B0604020202020204" pitchFamily="34" charset="0"/>
              <a:buChar char="•"/>
              <a:defRPr/>
            </a:pPr>
            <a:r>
              <a:rPr lang="en-US" sz="2000" dirty="0">
                <a:solidFill>
                  <a:srgbClr val="0033CC"/>
                </a:solidFill>
                <a:latin typeface="Times New Roman" panose="02020603050405020304" pitchFamily="18" charset="0"/>
                <a:cs typeface="Times New Roman" panose="02020603050405020304" pitchFamily="18" charset="0"/>
              </a:rPr>
              <a:t>Principal components of cash in</a:t>
            </a:r>
          </a:p>
          <a:p>
            <a:pPr marL="968213" indent="-484966" algn="just">
              <a:buClr>
                <a:schemeClr val="accent2"/>
              </a:buClr>
              <a:buSzPct val="100000"/>
              <a:buFont typeface="Arial" panose="020B0604020202020204" pitchFamily="34" charset="0"/>
              <a:buChar char="•"/>
              <a:defRPr/>
            </a:pPr>
            <a:r>
              <a:rPr lang="en-US" sz="2000" dirty="0">
                <a:solidFill>
                  <a:srgbClr val="7030A0"/>
                </a:solidFill>
                <a:latin typeface="Times New Roman" panose="02020603050405020304" pitchFamily="18" charset="0"/>
                <a:cs typeface="Times New Roman" panose="02020603050405020304" pitchFamily="18" charset="0"/>
              </a:rPr>
              <a:t>Value of work actually performed in the </a:t>
            </a:r>
            <a:r>
              <a:rPr lang="en-US" sz="2000" dirty="0" smtClean="0">
                <a:solidFill>
                  <a:srgbClr val="7030A0"/>
                </a:solidFill>
                <a:latin typeface="Times New Roman" panose="02020603050405020304" pitchFamily="18" charset="0"/>
                <a:cs typeface="Times New Roman" panose="02020603050405020304" pitchFamily="18" charset="0"/>
              </a:rPr>
              <a:t>field</a:t>
            </a:r>
          </a:p>
          <a:p>
            <a:pPr marL="968213" indent="-484966" algn="just">
              <a:buClr>
                <a:schemeClr val="accent2"/>
              </a:buClr>
              <a:buSzPct val="100000"/>
              <a:buFont typeface="Arial" panose="020B0604020202020204" pitchFamily="34" charset="0"/>
              <a:buChar char="•"/>
              <a:defRPr/>
            </a:pPr>
            <a:r>
              <a:rPr lang="en-US" sz="2000" dirty="0" smtClean="0">
                <a:solidFill>
                  <a:srgbClr val="7030A0"/>
                </a:solidFill>
                <a:latin typeface="Times New Roman" panose="02020603050405020304" pitchFamily="18" charset="0"/>
                <a:cs typeface="Times New Roman" panose="02020603050405020304" pitchFamily="18" charset="0"/>
              </a:rPr>
              <a:t>Material </a:t>
            </a:r>
            <a:r>
              <a:rPr lang="en-US" sz="2000" dirty="0">
                <a:solidFill>
                  <a:srgbClr val="7030A0"/>
                </a:solidFill>
                <a:latin typeface="Times New Roman" panose="02020603050405020304" pitchFamily="18" charset="0"/>
                <a:cs typeface="Times New Roman" panose="02020603050405020304" pitchFamily="18" charset="0"/>
              </a:rPr>
              <a:t>stored on the site, but not yet incorporated into work, as well as any prefabrication or pre assembly work that the contractor may have done at some location other than the job </a:t>
            </a:r>
            <a:r>
              <a:rPr lang="en-US" sz="2000" dirty="0" smtClean="0">
                <a:solidFill>
                  <a:srgbClr val="7030A0"/>
                </a:solidFill>
                <a:latin typeface="Times New Roman" panose="02020603050405020304" pitchFamily="18" charset="0"/>
                <a:cs typeface="Times New Roman" panose="02020603050405020304" pitchFamily="18" charset="0"/>
              </a:rPr>
              <a:t>site</a:t>
            </a:r>
            <a:endParaRPr lang="en-US" sz="2000" dirty="0">
              <a:solidFill>
                <a:srgbClr val="7030A0"/>
              </a:solidFill>
              <a:latin typeface="Times New Roman" panose="02020603050405020304" pitchFamily="18" charset="0"/>
              <a:cs typeface="Times New Roman" panose="02020603050405020304" pitchFamily="18" charset="0"/>
            </a:endParaRPr>
          </a:p>
          <a:p>
            <a:pPr algn="just">
              <a:spcBef>
                <a:spcPts val="1800"/>
              </a:spcBef>
              <a:buClr>
                <a:srgbClr val="FF0000"/>
              </a:buClr>
              <a:buSzPct val="100000"/>
              <a:buFont typeface="Arial" panose="020B0604020202020204" pitchFamily="34" charset="0"/>
              <a:buChar char="•"/>
              <a:defRPr/>
            </a:pPr>
            <a:r>
              <a:rPr lang="en-US" sz="2000" dirty="0">
                <a:solidFill>
                  <a:srgbClr val="C00000"/>
                </a:solidFill>
                <a:latin typeface="Times New Roman" panose="02020603050405020304" pitchFamily="18" charset="0"/>
                <a:cs typeface="Times New Roman" panose="02020603050405020304" pitchFamily="18" charset="0"/>
              </a:rPr>
              <a:t>A step curve is used to represent contract cash </a:t>
            </a:r>
            <a:r>
              <a:rPr lang="en-US" sz="2000" dirty="0" smtClean="0">
                <a:solidFill>
                  <a:srgbClr val="C00000"/>
                </a:solidFill>
                <a:latin typeface="Times New Roman" panose="02020603050405020304" pitchFamily="18" charset="0"/>
                <a:cs typeface="Times New Roman" panose="02020603050405020304" pitchFamily="18" charset="0"/>
              </a:rPr>
              <a:t>income</a:t>
            </a:r>
          </a:p>
          <a:p>
            <a:pPr algn="just">
              <a:spcBef>
                <a:spcPts val="1800"/>
              </a:spcBef>
              <a:buClr>
                <a:srgbClr val="FF0000"/>
              </a:buClr>
              <a:buSzPct val="100000"/>
              <a:buFont typeface="Arial" panose="020B0604020202020204" pitchFamily="34" charset="0"/>
              <a:buChar char="•"/>
              <a:defRPr/>
            </a:pPr>
            <a:r>
              <a:rPr lang="en-US" sz="2000" b="1" i="1" kern="0" dirty="0">
                <a:latin typeface="Times New Roman" pitchFamily="18" charset="0"/>
                <a:cs typeface="Times New Roman" pitchFamily="18" charset="0"/>
              </a:rPr>
              <a:t>An income is the actual receipt of revenue</a:t>
            </a:r>
            <a:r>
              <a:rPr lang="en-US" sz="2000" kern="0" dirty="0">
                <a:latin typeface="Times New Roman" pitchFamily="18" charset="0"/>
                <a:cs typeface="Times New Roman" pitchFamily="18" charset="0"/>
              </a:rPr>
              <a:t>. </a:t>
            </a:r>
            <a:endParaRPr lang="en-GB" sz="2000" dirty="0"/>
          </a:p>
        </p:txBody>
      </p:sp>
      <p:pic>
        <p:nvPicPr>
          <p:cNvPr id="1026" name="Picture 2" descr="https://www.misronet.com/cash-flow/construction-cash-flow.png"/>
          <p:cNvPicPr>
            <a:picLocks noChangeAspect="1" noChangeArrowheads="1"/>
          </p:cNvPicPr>
          <p:nvPr/>
        </p:nvPicPr>
        <p:blipFill rotWithShape="1">
          <a:blip r:embed="rId2">
            <a:extLst>
              <a:ext uri="{28A0092B-C50C-407E-A947-70E740481C1C}">
                <a14:useLocalDpi xmlns:a14="http://schemas.microsoft.com/office/drawing/2010/main" val="0"/>
              </a:ext>
            </a:extLst>
          </a:blip>
          <a:srcRect b="12821"/>
          <a:stretch/>
        </p:blipFill>
        <p:spPr bwMode="auto">
          <a:xfrm>
            <a:off x="5486399" y="1508590"/>
            <a:ext cx="3228975"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8" name="Group 7"/>
          <p:cNvGrpSpPr>
            <a:grpSpLocks/>
          </p:cNvGrpSpPr>
          <p:nvPr/>
        </p:nvGrpSpPr>
        <p:grpSpPr bwMode="auto">
          <a:xfrm>
            <a:off x="5128524" y="4225505"/>
            <a:ext cx="3707628" cy="2179479"/>
            <a:chOff x="1055903" y="1472753"/>
            <a:chExt cx="7458441" cy="4665196"/>
          </a:xfrm>
        </p:grpSpPr>
        <p:pic>
          <p:nvPicPr>
            <p:cNvPr id="9" name="Picture 5" descr="Cash-Flow3"/>
            <p:cNvPicPr>
              <a:picLocks noChangeAspect="1" noChangeArrowheads="1"/>
            </p:cNvPicPr>
            <p:nvPr/>
          </p:nvPicPr>
          <p:blipFill>
            <a:blip r:embed="rId3" cstate="print">
              <a:duotone>
                <a:prstClr val="black"/>
                <a:srgbClr val="9BBB59">
                  <a:tint val="45000"/>
                  <a:satMod val="400000"/>
                </a:srgbClr>
              </a:duotone>
            </a:blip>
            <a:srcRect l="9583" t="5075" r="4765" b="47916"/>
            <a:stretch>
              <a:fillRect/>
            </a:stretch>
          </p:blipFill>
          <p:spPr bwMode="auto">
            <a:xfrm>
              <a:off x="1055903" y="1472753"/>
              <a:ext cx="7458441" cy="4454348"/>
            </a:xfrm>
            <a:prstGeom prst="rect">
              <a:avLst/>
            </a:prstGeom>
            <a:noFill/>
            <a:ln>
              <a:noFill/>
            </a:ln>
          </p:spPr>
        </p:pic>
        <p:sp>
          <p:nvSpPr>
            <p:cNvPr id="10" name="Rectangle 2"/>
            <p:cNvSpPr txBox="1">
              <a:spLocks noChangeArrowheads="1"/>
            </p:cNvSpPr>
            <p:nvPr/>
          </p:nvSpPr>
          <p:spPr bwMode="auto">
            <a:xfrm>
              <a:off x="1055903" y="5561501"/>
              <a:ext cx="7458441" cy="576448"/>
            </a:xfrm>
            <a:prstGeom prst="rect">
              <a:avLst/>
            </a:prstGeom>
            <a:solidFill>
              <a:sysClr val="window" lastClr="FFFFFF"/>
            </a:solidFill>
            <a:ln w="9525">
              <a:solidFill>
                <a:sysClr val="window" lastClr="FFFFFF"/>
              </a:solidFill>
              <a:miter lim="800000"/>
              <a:headEnd/>
              <a:tailEnd/>
            </a:ln>
            <a:effectLst/>
          </p:spPr>
          <p:txBody>
            <a:bodyPr wrap="square" lIns="0" tIns="0" rIns="0" bIns="0">
              <a:spAutoFit/>
            </a:bodyPr>
            <a:lstStyle/>
            <a:p>
              <a:pPr marL="330190" indent="-330190" algn="ctr">
                <a:lnSpc>
                  <a:spcPct val="125000"/>
                </a:lnSpc>
                <a:spcBef>
                  <a:spcPct val="25000"/>
                </a:spcBef>
                <a:buClr>
                  <a:srgbClr val="FF0000"/>
                </a:buClr>
                <a:buSzPct val="100000"/>
                <a:defRPr/>
              </a:pPr>
              <a:r>
                <a:rPr lang="en-US" sz="1400" kern="0" dirty="0">
                  <a:solidFill>
                    <a:srgbClr val="0000CC"/>
                  </a:solidFill>
                  <a:latin typeface="Times New Roman" pitchFamily="18" charset="0"/>
                  <a:cs typeface="Times New Roman" pitchFamily="18" charset="0"/>
                </a:rPr>
                <a:t>Contract revenue and income curves</a:t>
              </a:r>
            </a:p>
          </p:txBody>
        </p:sp>
      </p:grpSp>
    </p:spTree>
    <p:extLst>
      <p:ext uri="{BB962C8B-B14F-4D97-AF65-F5344CB8AC3E}">
        <p14:creationId xmlns:p14="http://schemas.microsoft.com/office/powerpoint/2010/main" val="113717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additive="base">
                                        <p:cTn id="4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additive="base">
                                        <p:cTn id="5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Cash Out</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December 11,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9</a:t>
            </a:fld>
            <a:endParaRPr lang="en-US"/>
          </a:p>
        </p:txBody>
      </p:sp>
      <p:sp>
        <p:nvSpPr>
          <p:cNvPr id="6" name="Content Placeholder 5"/>
          <p:cNvSpPr>
            <a:spLocks noGrp="1"/>
          </p:cNvSpPr>
          <p:nvPr>
            <p:ph sz="quarter" idx="1"/>
          </p:nvPr>
        </p:nvSpPr>
        <p:spPr>
          <a:xfrm>
            <a:off x="301752" y="1527048"/>
            <a:ext cx="4727448" cy="4572000"/>
          </a:xfrm>
        </p:spPr>
        <p:txBody>
          <a:bodyPr>
            <a:normAutofit fontScale="55000" lnSpcReduction="20000"/>
          </a:bodyPr>
          <a:lstStyle/>
          <a:p>
            <a:pPr algn="just">
              <a:spcBef>
                <a:spcPts val="2400"/>
              </a:spcBef>
              <a:buClr>
                <a:srgbClr val="FF0000"/>
              </a:buClr>
              <a:buSzPct val="100000"/>
              <a:defRPr/>
            </a:pPr>
            <a:r>
              <a:rPr lang="en-US" sz="2800" dirty="0" smtClean="0">
                <a:latin typeface="Times New Roman" panose="02020603050405020304" pitchFamily="18" charset="0"/>
                <a:cs typeface="Times New Roman" panose="02020603050405020304" pitchFamily="18" charset="0"/>
              </a:rPr>
              <a:t>Cash </a:t>
            </a:r>
            <a:r>
              <a:rPr lang="en-US" sz="2800" dirty="0">
                <a:latin typeface="Times New Roman" panose="02020603050405020304" pitchFamily="18" charset="0"/>
                <a:cs typeface="Times New Roman" panose="02020603050405020304" pitchFamily="18" charset="0"/>
              </a:rPr>
              <a:t>out = payment of costs = </a:t>
            </a:r>
            <a:r>
              <a:rPr lang="en-US" sz="2800" dirty="0" smtClean="0">
                <a:latin typeface="Times New Roman" panose="02020603050405020304" pitchFamily="18" charset="0"/>
                <a:cs typeface="Times New Roman" panose="02020603050405020304" pitchFamily="18" charset="0"/>
              </a:rPr>
              <a:t>expense</a:t>
            </a:r>
          </a:p>
          <a:p>
            <a:pPr algn="just">
              <a:spcBef>
                <a:spcPts val="2400"/>
              </a:spcBef>
              <a:buClr>
                <a:srgbClr val="FF0000"/>
              </a:buClr>
              <a:buSzPct val="100000"/>
              <a:defRPr/>
            </a:pPr>
            <a:r>
              <a:rPr lang="en-US" sz="2800" dirty="0">
                <a:solidFill>
                  <a:srgbClr val="3A34BC"/>
                </a:solidFill>
                <a:latin typeface="Times New Roman" panose="02020603050405020304" pitchFamily="18" charset="0"/>
                <a:cs typeface="Times New Roman" panose="02020603050405020304" pitchFamily="18" charset="0"/>
              </a:rPr>
              <a:t>An </a:t>
            </a:r>
            <a:r>
              <a:rPr lang="en-US" sz="2800" i="1" dirty="0">
                <a:solidFill>
                  <a:srgbClr val="3A34BC"/>
                </a:solidFill>
                <a:latin typeface="Times New Roman" panose="02020603050405020304" pitchFamily="18" charset="0"/>
                <a:cs typeface="Times New Roman" panose="02020603050405020304" pitchFamily="18" charset="0"/>
              </a:rPr>
              <a:t>expense </a:t>
            </a:r>
            <a:r>
              <a:rPr lang="en-US" sz="2800" dirty="0">
                <a:solidFill>
                  <a:srgbClr val="3A34BC"/>
                </a:solidFill>
                <a:latin typeface="Times New Roman" panose="02020603050405020304" pitchFamily="18" charset="0"/>
                <a:cs typeface="Times New Roman" panose="02020603050405020304" pitchFamily="18" charset="0"/>
              </a:rPr>
              <a:t>is the actual payment of </a:t>
            </a:r>
            <a:r>
              <a:rPr lang="en-US" sz="2800" i="1" dirty="0">
                <a:solidFill>
                  <a:srgbClr val="3A34BC"/>
                </a:solidFill>
                <a:latin typeface="Times New Roman" panose="02020603050405020304" pitchFamily="18" charset="0"/>
                <a:cs typeface="Times New Roman" panose="02020603050405020304" pitchFamily="18" charset="0"/>
              </a:rPr>
              <a:t>costs. </a:t>
            </a:r>
            <a:endParaRPr lang="en-US" sz="2800" dirty="0">
              <a:solidFill>
                <a:srgbClr val="3A34BC"/>
              </a:solidFill>
              <a:latin typeface="Times New Roman" panose="02020603050405020304" pitchFamily="18" charset="0"/>
              <a:cs typeface="Times New Roman" panose="02020603050405020304" pitchFamily="18" charset="0"/>
            </a:endParaRPr>
          </a:p>
          <a:p>
            <a:pPr algn="just">
              <a:spcBef>
                <a:spcPts val="2400"/>
              </a:spcBef>
              <a:buClr>
                <a:srgbClr val="FF0000"/>
              </a:buClr>
              <a:buSzPct val="100000"/>
              <a:defRPr/>
            </a:pPr>
            <a:r>
              <a:rPr lang="en-US" sz="2800" dirty="0" smtClean="0">
                <a:solidFill>
                  <a:srgbClr val="C00000"/>
                </a:solidFill>
                <a:latin typeface="Times New Roman" panose="02020603050405020304" pitchFamily="18" charset="0"/>
                <a:cs typeface="Times New Roman" panose="02020603050405020304" pitchFamily="18" charset="0"/>
              </a:rPr>
              <a:t>Principal </a:t>
            </a:r>
            <a:r>
              <a:rPr lang="en-US" sz="2800" dirty="0">
                <a:solidFill>
                  <a:srgbClr val="C00000"/>
                </a:solidFill>
                <a:latin typeface="Times New Roman" panose="02020603050405020304" pitchFamily="18" charset="0"/>
                <a:cs typeface="Times New Roman" panose="02020603050405020304" pitchFamily="18" charset="0"/>
              </a:rPr>
              <a:t>components of cash out</a:t>
            </a:r>
          </a:p>
          <a:p>
            <a:pPr marL="865188" indent="-457200" algn="just">
              <a:spcBef>
                <a:spcPts val="1200"/>
              </a:spcBef>
              <a:buClr>
                <a:schemeClr val="accent2"/>
              </a:buClr>
              <a:buSzPct val="100000"/>
              <a:defRPr/>
            </a:pPr>
            <a:r>
              <a:rPr lang="en-US" sz="2800" dirty="0">
                <a:solidFill>
                  <a:srgbClr val="0033CC"/>
                </a:solidFill>
                <a:latin typeface="Times New Roman" panose="02020603050405020304" pitchFamily="18" charset="0"/>
                <a:cs typeface="Times New Roman" panose="02020603050405020304" pitchFamily="18" charset="0"/>
              </a:rPr>
              <a:t>“Up-front" costs = initial expenses = start-up costs are costs necessary to start the project such as costs of moving in workers and equipment; erecting field offices, storage sheds, fences; job layout; installation of temporary electrical, water, telephone, sanitary, and other services; bonds; permits and project insurance.</a:t>
            </a:r>
          </a:p>
          <a:p>
            <a:pPr marL="865188" indent="-457200" algn="just">
              <a:spcBef>
                <a:spcPts val="1200"/>
              </a:spcBef>
              <a:buClr>
                <a:schemeClr val="accent2"/>
              </a:buClr>
              <a:buSzPct val="100000"/>
              <a:defRPr/>
            </a:pPr>
            <a:r>
              <a:rPr lang="en-US" sz="2800" dirty="0">
                <a:solidFill>
                  <a:srgbClr val="333300"/>
                </a:solidFill>
                <a:latin typeface="Times New Roman" panose="02020603050405020304" pitchFamily="18" charset="0"/>
                <a:cs typeface="Times New Roman" panose="02020603050405020304" pitchFamily="18" charset="0"/>
              </a:rPr>
              <a:t>Payment of direct job costs. These include costs associated with payrolls, materials, equipment, and subcontractor payments.</a:t>
            </a:r>
          </a:p>
          <a:p>
            <a:pPr marL="865188" indent="-457200" algn="just">
              <a:spcBef>
                <a:spcPts val="1200"/>
              </a:spcBef>
              <a:buClr>
                <a:schemeClr val="accent2"/>
              </a:buClr>
              <a:buSzPct val="100000"/>
              <a:defRPr/>
            </a:pPr>
            <a:r>
              <a:rPr lang="en-US" sz="2800" dirty="0">
                <a:solidFill>
                  <a:schemeClr val="accent5">
                    <a:lumMod val="75000"/>
                  </a:schemeClr>
                </a:solidFill>
                <a:latin typeface="Times New Roman" panose="02020603050405020304" pitchFamily="18" charset="0"/>
                <a:cs typeface="Times New Roman" panose="02020603050405020304" pitchFamily="18" charset="0"/>
              </a:rPr>
              <a:t>Payments for filed overhead expense and tax.</a:t>
            </a:r>
          </a:p>
          <a:p>
            <a:pPr algn="just">
              <a:spcBef>
                <a:spcPts val="2400"/>
              </a:spcBef>
              <a:buClr>
                <a:srgbClr val="FF0000"/>
              </a:buClr>
              <a:buSzPct val="100000"/>
              <a:defRPr/>
            </a:pPr>
            <a:r>
              <a:rPr lang="en-US" sz="2800" dirty="0">
                <a:solidFill>
                  <a:srgbClr val="C00000"/>
                </a:solidFill>
                <a:latin typeface="Times New Roman" panose="02020603050405020304" pitchFamily="18" charset="0"/>
                <a:cs typeface="Times New Roman" panose="02020603050405020304" pitchFamily="18" charset="0"/>
              </a:rPr>
              <a:t>An S-curve (a smooth curve) is used to represent contract cash out.</a:t>
            </a:r>
          </a:p>
          <a:p>
            <a:endParaRPr lang="en-GB" dirty="0"/>
          </a:p>
        </p:txBody>
      </p:sp>
      <p:grpSp>
        <p:nvGrpSpPr>
          <p:cNvPr id="7" name="Group 10"/>
          <p:cNvGrpSpPr>
            <a:grpSpLocks/>
          </p:cNvGrpSpPr>
          <p:nvPr/>
        </p:nvGrpSpPr>
        <p:grpSpPr bwMode="auto">
          <a:xfrm>
            <a:off x="5710644" y="3683280"/>
            <a:ext cx="3206061" cy="2694654"/>
            <a:chOff x="1447800" y="1920240"/>
            <a:chExt cx="6934200" cy="4164231"/>
          </a:xfrm>
        </p:grpSpPr>
        <p:pic>
          <p:nvPicPr>
            <p:cNvPr id="8" name="Picture 8" descr="Cash-Flow3"/>
            <p:cNvPicPr>
              <a:picLocks noChangeAspect="1" noChangeArrowheads="1"/>
            </p:cNvPicPr>
            <p:nvPr/>
          </p:nvPicPr>
          <p:blipFill>
            <a:blip r:embed="rId2" cstate="print">
              <a:duotone>
                <a:prstClr val="black"/>
                <a:srgbClr val="9BBB59">
                  <a:tint val="45000"/>
                  <a:satMod val="400000"/>
                </a:srgbClr>
              </a:duotone>
            </a:blip>
            <a:srcRect l="9583" t="57156" r="4765" b="-1848"/>
            <a:stretch>
              <a:fillRect/>
            </a:stretch>
          </p:blipFill>
          <p:spPr bwMode="auto">
            <a:xfrm>
              <a:off x="1447800" y="1920240"/>
              <a:ext cx="6934200" cy="3870960"/>
            </a:xfrm>
            <a:prstGeom prst="rect">
              <a:avLst/>
            </a:prstGeom>
            <a:noFill/>
            <a:ln w="9525">
              <a:noFill/>
              <a:miter lim="800000"/>
              <a:headEnd/>
              <a:tailEnd/>
            </a:ln>
          </p:spPr>
        </p:pic>
        <p:sp>
          <p:nvSpPr>
            <p:cNvPr id="9" name="Rectangle 2"/>
            <p:cNvSpPr txBox="1">
              <a:spLocks noChangeArrowheads="1"/>
            </p:cNvSpPr>
            <p:nvPr/>
          </p:nvSpPr>
          <p:spPr bwMode="auto">
            <a:xfrm>
              <a:off x="1447800" y="5679376"/>
              <a:ext cx="6934200" cy="405095"/>
            </a:xfrm>
            <a:prstGeom prst="rect">
              <a:avLst/>
            </a:prstGeom>
            <a:solidFill>
              <a:sysClr val="window" lastClr="FFFFFF"/>
            </a:solidFill>
            <a:ln w="9525">
              <a:solidFill>
                <a:sysClr val="window" lastClr="FFFFFF"/>
              </a:solidFill>
              <a:miter lim="800000"/>
              <a:headEnd/>
              <a:tailEnd/>
            </a:ln>
            <a:effectLst/>
          </p:spPr>
          <p:txBody>
            <a:bodyPr lIns="0" tIns="0" rIns="0" bIns="0">
              <a:spAutoFit/>
            </a:bodyPr>
            <a:lstStyle/>
            <a:p>
              <a:pPr marL="304800" marR="0" lvl="0" indent="-304800" algn="ctr" defTabSz="914400" eaLnBrk="1" fontAlgn="auto" latinLnBrk="0" hangingPunct="1">
                <a:lnSpc>
                  <a:spcPct val="125000"/>
                </a:lnSpc>
                <a:spcBef>
                  <a:spcPct val="25000"/>
                </a:spcBef>
                <a:spcAft>
                  <a:spcPts val="0"/>
                </a:spcAft>
                <a:buClr>
                  <a:srgbClr val="FF0000"/>
                </a:buClr>
                <a:buSzPct val="100000"/>
                <a:buFontTx/>
                <a:buNone/>
                <a:tabLst/>
                <a:defRPr/>
              </a:pPr>
              <a:r>
                <a:rPr kumimoji="0" lang="en-US" sz="1400" b="0"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rPr>
                <a:t>Contract cost and expense curves</a:t>
              </a:r>
            </a:p>
          </p:txBody>
        </p:sp>
      </p:grpSp>
      <p:pic>
        <p:nvPicPr>
          <p:cNvPr id="10" name="Picture 2" descr="https://www.misronet.com/cash-flow/construction-cash-flow.png"/>
          <p:cNvPicPr>
            <a:picLocks noChangeAspect="1" noChangeArrowheads="1"/>
          </p:cNvPicPr>
          <p:nvPr/>
        </p:nvPicPr>
        <p:blipFill rotWithShape="1">
          <a:blip r:embed="rId3">
            <a:extLst>
              <a:ext uri="{28A0092B-C50C-407E-A947-70E740481C1C}">
                <a14:useLocalDpi xmlns:a14="http://schemas.microsoft.com/office/drawing/2010/main" val="0"/>
              </a:ext>
            </a:extLst>
          </a:blip>
          <a:srcRect b="12821"/>
          <a:stretch/>
        </p:blipFill>
        <p:spPr bwMode="auto">
          <a:xfrm>
            <a:off x="6045812" y="1621664"/>
            <a:ext cx="2535727" cy="2034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16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additive="base">
                                        <p:cTn id="4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additive="base">
                                        <p:cTn id="5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A310DA89CC9D4C95ADEB31B3960639" ma:contentTypeVersion="1" ma:contentTypeDescription="Create a new document." ma:contentTypeScope="" ma:versionID="50ef57a4d5791843afc5755fefddbd2f">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44C4963-5A36-4685-8720-D652C9C550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65D0974-466A-40E0-ABFB-655FDF2A3958}">
  <ds:schemaRefs>
    <ds:schemaRef ds:uri="http://schemas.microsoft.com/sharepoint/v3/contenttype/forms"/>
  </ds:schemaRefs>
</ds:datastoreItem>
</file>

<file path=customXml/itemProps3.xml><?xml version="1.0" encoding="utf-8"?>
<ds:datastoreItem xmlns:ds="http://schemas.openxmlformats.org/officeDocument/2006/customXml" ds:itemID="{72A4C6D2-5977-44AE-8B4D-3745800C3303}">
  <ds:schemaRef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sharepoint/v3"/>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7476</TotalTime>
  <Words>3348</Words>
  <Application>Microsoft Office PowerPoint</Application>
  <PresentationFormat>On-screen Show (4:3)</PresentationFormat>
  <Paragraphs>544</Paragraphs>
  <Slides>38</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Agency FB</vt:lpstr>
      <vt:lpstr>Algerian</vt:lpstr>
      <vt:lpstr>Arial</vt:lpstr>
      <vt:lpstr>Calibri</vt:lpstr>
      <vt:lpstr>Georgia</vt:lpstr>
      <vt:lpstr>Times New Roman</vt:lpstr>
      <vt:lpstr>Wingdings</vt:lpstr>
      <vt:lpstr>Wingdings 2</vt:lpstr>
      <vt:lpstr>Civic</vt:lpstr>
      <vt:lpstr>Equation</vt:lpstr>
      <vt:lpstr>ENGINEERING MANAGEMENT (GE 404)</vt:lpstr>
      <vt:lpstr>Contents</vt:lpstr>
      <vt:lpstr>Objectives of the Present lecture</vt:lpstr>
      <vt:lpstr>Introduction</vt:lpstr>
      <vt:lpstr>Terminologies</vt:lpstr>
      <vt:lpstr>Cash Flow</vt:lpstr>
      <vt:lpstr>Factors that Minimize Contractor’s Negative Cash Flow</vt:lpstr>
      <vt:lpstr>Cash in</vt:lpstr>
      <vt:lpstr>Cash Out</vt:lpstr>
      <vt:lpstr>Most Common Types of Construction Contracts</vt:lpstr>
      <vt:lpstr>Contd.</vt:lpstr>
      <vt:lpstr>Payment request for unit price contract</vt:lpstr>
      <vt:lpstr>Payment request for lump sum contract</vt:lpstr>
      <vt:lpstr>Payment Request for Negotiated (e.g. Cost-Plus) Contract</vt:lpstr>
      <vt:lpstr>Contract Provisions that Impact Cash in</vt:lpstr>
      <vt:lpstr>Retainage or Retention</vt:lpstr>
      <vt:lpstr>Final Payment</vt:lpstr>
      <vt:lpstr>Cash Flow Forecasting</vt:lpstr>
      <vt:lpstr>Simplified Approach to Forecast Contract Cash Flow (Contract Revenue/Income Curve)</vt:lpstr>
      <vt:lpstr>Simplified Approach to Forecast Contract Cash Flow (Contract Cost/Expense Curve)</vt:lpstr>
      <vt:lpstr>Contract Cash Flow Curves</vt:lpstr>
      <vt:lpstr>Financial Charges</vt:lpstr>
      <vt:lpstr>Note</vt:lpstr>
      <vt:lpstr>Problem-1</vt:lpstr>
      <vt:lpstr>PowerPoint Presentation</vt:lpstr>
      <vt:lpstr>PowerPoint Presentation</vt:lpstr>
      <vt:lpstr>Problem-2</vt:lpstr>
      <vt:lpstr>Solution</vt:lpstr>
      <vt:lpstr>PowerPoint Presentation</vt:lpstr>
      <vt:lpstr>PowerPoint Presentation</vt:lpstr>
      <vt:lpstr>PowerPoint Presentation</vt:lpstr>
      <vt:lpstr>Solution</vt:lpstr>
      <vt:lpstr>PowerPoint Presentation</vt:lpstr>
      <vt:lpstr>PowerPoint Presentation</vt:lpstr>
      <vt:lpstr>Problem-4</vt:lpstr>
      <vt:lpstr>Solution</vt:lpstr>
      <vt:lpstr>Further Reading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 404 (Engineering Management)</dc:title>
  <dc:creator>Nadeem Siddiqui</dc:creator>
  <cp:lastModifiedBy>Nadeem</cp:lastModifiedBy>
  <cp:revision>401</cp:revision>
  <cp:lastPrinted>2016-11-28T10:27:57Z</cp:lastPrinted>
  <dcterms:modified xsi:type="dcterms:W3CDTF">2016-12-11T07:36:16Z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0x010100BEA310DA89CC9D4C95ADEB31B3960639</vt:lpwstr>
  </property>
</Properties>
</file>