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4"/>
  </p:sldMasterIdLst>
  <p:notesMasterIdLst>
    <p:notesMasterId r:id="rId38"/>
  </p:notesMasterIdLst>
  <p:handoutMasterIdLst>
    <p:handoutMasterId r:id="rId39"/>
  </p:handoutMasterIdLst>
  <p:sldIdLst>
    <p:sldId id="285" r:id="rId5"/>
    <p:sldId id="286" r:id="rId6"/>
    <p:sldId id="287" r:id="rId7"/>
    <p:sldId id="736" r:id="rId8"/>
    <p:sldId id="719" r:id="rId9"/>
    <p:sldId id="720" r:id="rId10"/>
    <p:sldId id="721" r:id="rId11"/>
    <p:sldId id="737" r:id="rId12"/>
    <p:sldId id="738" r:id="rId13"/>
    <p:sldId id="739" r:id="rId14"/>
    <p:sldId id="723" r:id="rId15"/>
    <p:sldId id="729" r:id="rId16"/>
    <p:sldId id="733" r:id="rId17"/>
    <p:sldId id="732" r:id="rId18"/>
    <p:sldId id="730" r:id="rId19"/>
    <p:sldId id="731" r:id="rId20"/>
    <p:sldId id="741" r:id="rId21"/>
    <p:sldId id="742" r:id="rId22"/>
    <p:sldId id="743" r:id="rId23"/>
    <p:sldId id="744" r:id="rId24"/>
    <p:sldId id="726" r:id="rId25"/>
    <p:sldId id="727" r:id="rId26"/>
    <p:sldId id="740" r:id="rId27"/>
    <p:sldId id="728" r:id="rId28"/>
    <p:sldId id="702" r:id="rId29"/>
    <p:sldId id="710" r:id="rId30"/>
    <p:sldId id="711" r:id="rId31"/>
    <p:sldId id="712" r:id="rId32"/>
    <p:sldId id="713" r:id="rId33"/>
    <p:sldId id="714" r:id="rId34"/>
    <p:sldId id="715" r:id="rId35"/>
    <p:sldId id="290" r:id="rId36"/>
    <p:sldId id="270" r:id="rId37"/>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0765"/>
    <a:srgbClr val="0033CC"/>
    <a:srgbClr val="3A34BC"/>
    <a:srgbClr val="FF33CC"/>
    <a:srgbClr val="333300"/>
    <a:srgbClr val="3BC828"/>
    <a:srgbClr val="ADA7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Nadeem\Dropbox\Teaching%20First%20Semester%201437-38\GE%20404%20(Engineering%20Management)\Lectures\Plot%20of%20Direct,%20Indirect%20and%20Total%20cost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195696126219516"/>
          <c:y val="3.0452136879116517E-2"/>
          <c:w val="0.80697148150598819"/>
          <c:h val="0.79243326895458821"/>
        </c:manualLayout>
      </c:layout>
      <c:scatterChart>
        <c:scatterStyle val="lineMarker"/>
        <c:varyColors val="0"/>
        <c:ser>
          <c:idx val="0"/>
          <c:order val="0"/>
          <c:tx>
            <c:v>Cumulative Cost based on ES</c:v>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Sheet2!$A$2:$A$15</c:f>
              <c:numCache>
                <c:formatCode>General</c:formatCode>
                <c:ptCount val="14"/>
                <c:pt idx="0">
                  <c:v>1</c:v>
                </c:pt>
                <c:pt idx="1">
                  <c:v>2</c:v>
                </c:pt>
                <c:pt idx="2">
                  <c:v>3</c:v>
                </c:pt>
                <c:pt idx="3">
                  <c:v>4</c:v>
                </c:pt>
                <c:pt idx="4">
                  <c:v>5</c:v>
                </c:pt>
                <c:pt idx="5">
                  <c:v>6</c:v>
                </c:pt>
                <c:pt idx="6">
                  <c:v>7</c:v>
                </c:pt>
                <c:pt idx="7">
                  <c:v>8</c:v>
                </c:pt>
                <c:pt idx="8">
                  <c:v>9</c:v>
                </c:pt>
                <c:pt idx="9">
                  <c:v>10</c:v>
                </c:pt>
                <c:pt idx="10">
                  <c:v>11</c:v>
                </c:pt>
                <c:pt idx="11">
                  <c:v>12</c:v>
                </c:pt>
                <c:pt idx="12">
                  <c:v>13</c:v>
                </c:pt>
                <c:pt idx="13">
                  <c:v>14</c:v>
                </c:pt>
              </c:numCache>
            </c:numRef>
          </c:xVal>
          <c:yVal>
            <c:numRef>
              <c:f>Sheet2!$B$2:$B$15</c:f>
              <c:numCache>
                <c:formatCode>General</c:formatCode>
                <c:ptCount val="14"/>
                <c:pt idx="0">
                  <c:v>600</c:v>
                </c:pt>
                <c:pt idx="1">
                  <c:v>1200</c:v>
                </c:pt>
                <c:pt idx="2">
                  <c:v>2100</c:v>
                </c:pt>
                <c:pt idx="3">
                  <c:v>3000</c:v>
                </c:pt>
                <c:pt idx="4">
                  <c:v>3700</c:v>
                </c:pt>
                <c:pt idx="5">
                  <c:v>4400</c:v>
                </c:pt>
                <c:pt idx="6">
                  <c:v>5100</c:v>
                </c:pt>
                <c:pt idx="7">
                  <c:v>6050</c:v>
                </c:pt>
                <c:pt idx="8">
                  <c:v>6600</c:v>
                </c:pt>
                <c:pt idx="9">
                  <c:v>7150</c:v>
                </c:pt>
                <c:pt idx="10">
                  <c:v>7700</c:v>
                </c:pt>
                <c:pt idx="11">
                  <c:v>8200</c:v>
                </c:pt>
                <c:pt idx="12">
                  <c:v>8500</c:v>
                </c:pt>
                <c:pt idx="13">
                  <c:v>8800</c:v>
                </c:pt>
              </c:numCache>
            </c:numRef>
          </c:yVal>
          <c:smooth val="0"/>
          <c:extLst>
            <c:ext xmlns:c16="http://schemas.microsoft.com/office/drawing/2014/chart" uri="{C3380CC4-5D6E-409C-BE32-E72D297353CC}">
              <c16:uniqueId val="{00000000-6E96-496E-932F-EE582828B570}"/>
            </c:ext>
          </c:extLst>
        </c:ser>
        <c:ser>
          <c:idx val="1"/>
          <c:order val="1"/>
          <c:tx>
            <c:v>Cumulative Cost based on LS</c:v>
          </c:tx>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Sheet2!$A$2:$A$15</c:f>
              <c:numCache>
                <c:formatCode>General</c:formatCode>
                <c:ptCount val="14"/>
                <c:pt idx="0">
                  <c:v>1</c:v>
                </c:pt>
                <c:pt idx="1">
                  <c:v>2</c:v>
                </c:pt>
                <c:pt idx="2">
                  <c:v>3</c:v>
                </c:pt>
                <c:pt idx="3">
                  <c:v>4</c:v>
                </c:pt>
                <c:pt idx="4">
                  <c:v>5</c:v>
                </c:pt>
                <c:pt idx="5">
                  <c:v>6</c:v>
                </c:pt>
                <c:pt idx="6">
                  <c:v>7</c:v>
                </c:pt>
                <c:pt idx="7">
                  <c:v>8</c:v>
                </c:pt>
                <c:pt idx="8">
                  <c:v>9</c:v>
                </c:pt>
                <c:pt idx="9">
                  <c:v>10</c:v>
                </c:pt>
                <c:pt idx="10">
                  <c:v>11</c:v>
                </c:pt>
                <c:pt idx="11">
                  <c:v>12</c:v>
                </c:pt>
                <c:pt idx="12">
                  <c:v>13</c:v>
                </c:pt>
                <c:pt idx="13">
                  <c:v>14</c:v>
                </c:pt>
              </c:numCache>
            </c:numRef>
          </c:xVal>
          <c:yVal>
            <c:numRef>
              <c:f>Sheet2!$C$2:$C$15</c:f>
              <c:numCache>
                <c:formatCode>General</c:formatCode>
                <c:ptCount val="14"/>
                <c:pt idx="0">
                  <c:v>400</c:v>
                </c:pt>
                <c:pt idx="1">
                  <c:v>800</c:v>
                </c:pt>
                <c:pt idx="2">
                  <c:v>1100</c:v>
                </c:pt>
                <c:pt idx="3">
                  <c:v>1600</c:v>
                </c:pt>
                <c:pt idx="4">
                  <c:v>2100</c:v>
                </c:pt>
                <c:pt idx="5">
                  <c:v>3000</c:v>
                </c:pt>
                <c:pt idx="6">
                  <c:v>3900</c:v>
                </c:pt>
                <c:pt idx="7">
                  <c:v>4850</c:v>
                </c:pt>
                <c:pt idx="8">
                  <c:v>5800</c:v>
                </c:pt>
                <c:pt idx="9">
                  <c:v>6550</c:v>
                </c:pt>
                <c:pt idx="10">
                  <c:v>7300</c:v>
                </c:pt>
                <c:pt idx="11">
                  <c:v>7800</c:v>
                </c:pt>
                <c:pt idx="12">
                  <c:v>8300</c:v>
                </c:pt>
                <c:pt idx="13">
                  <c:v>8800</c:v>
                </c:pt>
              </c:numCache>
            </c:numRef>
          </c:yVal>
          <c:smooth val="0"/>
          <c:extLst>
            <c:ext xmlns:c16="http://schemas.microsoft.com/office/drawing/2014/chart" uri="{C3380CC4-5D6E-409C-BE32-E72D297353CC}">
              <c16:uniqueId val="{00000001-6E96-496E-932F-EE582828B570}"/>
            </c:ext>
          </c:extLst>
        </c:ser>
        <c:dLbls>
          <c:showLegendKey val="0"/>
          <c:showVal val="0"/>
          <c:showCatName val="0"/>
          <c:showSerName val="0"/>
          <c:showPercent val="0"/>
          <c:showBubbleSize val="0"/>
        </c:dLbls>
        <c:axId val="455189936"/>
        <c:axId val="455194856"/>
      </c:scatterChart>
      <c:valAx>
        <c:axId val="455189936"/>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a:t>Weeks</a:t>
                </a:r>
              </a:p>
            </c:rich>
          </c:tx>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w="9525" cap="flat" cmpd="sng" algn="ctr">
            <a:solidFill>
              <a:schemeClr val="accent1"/>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455194856"/>
        <c:crosses val="autoZero"/>
        <c:crossBetween val="midCat"/>
      </c:valAx>
      <c:valAx>
        <c:axId val="4551948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GB"/>
                  <a:t>Cummulative</a:t>
                </a:r>
                <a:r>
                  <a:rPr lang="en-GB" baseline="0"/>
                  <a:t> Cost (SR)</a:t>
                </a:r>
                <a:endParaRPr lang="en-GB"/>
              </a:p>
            </c:rich>
          </c:tx>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w="9525" cap="flat" cmpd="sng" algn="ctr">
            <a:solidFill>
              <a:schemeClr val="accent1"/>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455189936"/>
        <c:crosses val="autoZero"/>
        <c:crossBetween val="midCat"/>
      </c:valAx>
      <c:spPr>
        <a:noFill/>
        <a:ln>
          <a:solidFill>
            <a:schemeClr val="accent1"/>
          </a:solidFill>
        </a:ln>
        <a:effectLst/>
      </c:spPr>
    </c:plotArea>
    <c:legend>
      <c:legendPos val="r"/>
      <c:layout>
        <c:manualLayout>
          <c:xMode val="edge"/>
          <c:yMode val="edge"/>
          <c:x val="0.56305991162869351"/>
          <c:y val="0.55681349972762839"/>
          <c:w val="0.39349389974400206"/>
          <c:h val="0.23936424613589968"/>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2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9467" y="0"/>
            <a:ext cx="3013763" cy="465455"/>
          </a:xfrm>
          <a:prstGeom prst="rect">
            <a:avLst/>
          </a:prstGeom>
        </p:spPr>
        <p:txBody>
          <a:bodyPr vert="horz" lIns="91440" tIns="45720" rIns="91440" bIns="45720" rtlCol="0"/>
          <a:lstStyle>
            <a:lvl1pPr algn="r">
              <a:defRPr sz="1200"/>
            </a:lvl1pPr>
          </a:lstStyle>
          <a:p>
            <a:fld id="{F3F847A1-6B27-4B8D-993F-6B5055EC7165}" type="datetimeFigureOut">
              <a:rPr lang="en-US" smtClean="0"/>
              <a:pPr/>
              <a:t>12/20/2016</a:t>
            </a:fld>
            <a:endParaRPr lang="en-US"/>
          </a:p>
        </p:txBody>
      </p:sp>
      <p:sp>
        <p:nvSpPr>
          <p:cNvPr id="4" name="Footer Placeholder 3"/>
          <p:cNvSpPr>
            <a:spLocks noGrp="1"/>
          </p:cNvSpPr>
          <p:nvPr>
            <p:ph type="ftr" sz="quarter" idx="2"/>
          </p:nvPr>
        </p:nvSpPr>
        <p:spPr>
          <a:xfrm>
            <a:off x="0" y="8842029"/>
            <a:ext cx="3013763" cy="465455"/>
          </a:xfrm>
          <a:prstGeom prst="rect">
            <a:avLst/>
          </a:prstGeom>
        </p:spPr>
        <p:txBody>
          <a:bodyPr vert="horz" lIns="91440" tIns="45720" rIns="91440" bIns="45720" rtlCol="0" anchor="b"/>
          <a:lstStyle>
            <a:lvl1pPr algn="l">
              <a:defRPr sz="1200"/>
            </a:lvl1pPr>
          </a:lstStyle>
          <a:p>
            <a:r>
              <a:rPr lang="sv-SE" smtClean="0"/>
              <a:t>GE201: Dr. N. A. Siddiqui</a:t>
            </a:r>
            <a:endParaRPr lang="en-US"/>
          </a:p>
        </p:txBody>
      </p:sp>
      <p:sp>
        <p:nvSpPr>
          <p:cNvPr id="5" name="Slide Number Placeholder 4"/>
          <p:cNvSpPr>
            <a:spLocks noGrp="1"/>
          </p:cNvSpPr>
          <p:nvPr>
            <p:ph type="sldNum" sz="quarter" idx="3"/>
          </p:nvPr>
        </p:nvSpPr>
        <p:spPr>
          <a:xfrm>
            <a:off x="3939467" y="8842029"/>
            <a:ext cx="3013763" cy="465455"/>
          </a:xfrm>
          <a:prstGeom prst="rect">
            <a:avLst/>
          </a:prstGeom>
        </p:spPr>
        <p:txBody>
          <a:bodyPr vert="horz" lIns="91440" tIns="45720" rIns="91440" bIns="45720" rtlCol="0" anchor="b"/>
          <a:lstStyle>
            <a:lvl1pPr algn="r">
              <a:defRPr sz="1200"/>
            </a:lvl1pPr>
          </a:lstStyle>
          <a:p>
            <a:fld id="{C4B40EAB-F4D0-4E0E-AF76-B27D419DF614}" type="slidenum">
              <a:rPr lang="en-US" smtClean="0"/>
              <a:pPr/>
              <a:t>‹#›</a:t>
            </a:fld>
            <a:endParaRPr lang="en-US"/>
          </a:p>
        </p:txBody>
      </p:sp>
    </p:spTree>
    <p:extLst>
      <p:ext uri="{BB962C8B-B14F-4D97-AF65-F5344CB8AC3E}">
        <p14:creationId xmlns:p14="http://schemas.microsoft.com/office/powerpoint/2010/main" val="420107091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4521" cy="46597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8694" y="0"/>
            <a:ext cx="3014521" cy="465977"/>
          </a:xfrm>
          <a:prstGeom prst="rect">
            <a:avLst/>
          </a:prstGeom>
        </p:spPr>
        <p:txBody>
          <a:bodyPr vert="horz" lIns="91440" tIns="45720" rIns="91440" bIns="45720" rtlCol="0"/>
          <a:lstStyle>
            <a:lvl1pPr algn="r">
              <a:defRPr sz="1200"/>
            </a:lvl1pPr>
          </a:lstStyle>
          <a:p>
            <a:fld id="{C68F2EC1-FC6C-4FE0-ADF0-A740E2CC27AE}" type="datetimeFigureOut">
              <a:rPr lang="en-US" smtClean="0"/>
              <a:pPr/>
              <a:t>12/20/2016</a:t>
            </a:fld>
            <a:endParaRPr lang="en-US"/>
          </a:p>
        </p:txBody>
      </p:sp>
      <p:sp>
        <p:nvSpPr>
          <p:cNvPr id="4" name="Slide Image Placeholder 3"/>
          <p:cNvSpPr>
            <a:spLocks noGrp="1" noRot="1" noChangeAspect="1"/>
          </p:cNvSpPr>
          <p:nvPr>
            <p:ph type="sldImg" idx="2"/>
          </p:nvPr>
        </p:nvSpPr>
        <p:spPr>
          <a:xfrm>
            <a:off x="1149350" y="698500"/>
            <a:ext cx="4656138"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161" y="4421564"/>
            <a:ext cx="5564520" cy="418931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1637"/>
            <a:ext cx="3014521" cy="465976"/>
          </a:xfrm>
          <a:prstGeom prst="rect">
            <a:avLst/>
          </a:prstGeom>
        </p:spPr>
        <p:txBody>
          <a:bodyPr vert="horz" lIns="91440" tIns="45720" rIns="91440" bIns="45720" rtlCol="0" anchor="b"/>
          <a:lstStyle>
            <a:lvl1pPr algn="l">
              <a:defRPr sz="1200"/>
            </a:lvl1pPr>
          </a:lstStyle>
          <a:p>
            <a:r>
              <a:rPr lang="sv-SE" smtClean="0"/>
              <a:t>GE201: Dr. N. A. Siddiqui</a:t>
            </a:r>
            <a:endParaRPr lang="en-US"/>
          </a:p>
        </p:txBody>
      </p:sp>
      <p:sp>
        <p:nvSpPr>
          <p:cNvPr id="7" name="Slide Number Placeholder 6"/>
          <p:cNvSpPr>
            <a:spLocks noGrp="1"/>
          </p:cNvSpPr>
          <p:nvPr>
            <p:ph type="sldNum" sz="quarter" idx="5"/>
          </p:nvPr>
        </p:nvSpPr>
        <p:spPr>
          <a:xfrm>
            <a:off x="3938694" y="8841637"/>
            <a:ext cx="3014521" cy="465976"/>
          </a:xfrm>
          <a:prstGeom prst="rect">
            <a:avLst/>
          </a:prstGeom>
        </p:spPr>
        <p:txBody>
          <a:bodyPr vert="horz" lIns="91440" tIns="45720" rIns="91440" bIns="45720" rtlCol="0" anchor="b"/>
          <a:lstStyle>
            <a:lvl1pPr algn="r">
              <a:defRPr sz="1200"/>
            </a:lvl1pPr>
          </a:lstStyle>
          <a:p>
            <a:fld id="{C8FD18B2-C269-4667-8FFD-0DBE81D396FD}" type="slidenum">
              <a:rPr lang="en-US" smtClean="0"/>
              <a:pPr/>
              <a:t>‹#›</a:t>
            </a:fld>
            <a:endParaRPr lang="en-US"/>
          </a:p>
        </p:txBody>
      </p:sp>
    </p:spTree>
    <p:extLst>
      <p:ext uri="{BB962C8B-B14F-4D97-AF65-F5344CB8AC3E}">
        <p14:creationId xmlns:p14="http://schemas.microsoft.com/office/powerpoint/2010/main" val="397477973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 title slide.</a:t>
            </a:r>
            <a:endParaRPr lang="en-US" dirty="0"/>
          </a:p>
        </p:txBody>
      </p:sp>
      <p:sp>
        <p:nvSpPr>
          <p:cNvPr id="4" name="Slide Number Placeholder 3"/>
          <p:cNvSpPr>
            <a:spLocks noGrp="1"/>
          </p:cNvSpPr>
          <p:nvPr>
            <p:ph type="sldNum" sz="quarter" idx="10"/>
          </p:nvPr>
        </p:nvSpPr>
        <p:spPr/>
        <p:txBody>
          <a:bodyPr/>
          <a:lstStyle/>
          <a:p>
            <a:fld id="{CC5341E8-EBA3-41B3-A002-218A6D0FA36B}" type="slidenum">
              <a:rPr lang="en-US" smtClean="0"/>
              <a:pPr/>
              <a:t>1</a:t>
            </a:fld>
            <a:endParaRPr lang="en-US"/>
          </a:p>
        </p:txBody>
      </p:sp>
    </p:spTree>
    <p:extLst>
      <p:ext uri="{BB962C8B-B14F-4D97-AF65-F5344CB8AC3E}">
        <p14:creationId xmlns:p14="http://schemas.microsoft.com/office/powerpoint/2010/main" val="3918921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952568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smtClean="0">
                <a:solidFill>
                  <a:schemeClr val="tx1"/>
                </a:solidFill>
                <a:effectLst/>
                <a:latin typeface="+mn-lt"/>
                <a:ea typeface="+mn-ea"/>
                <a:cs typeface="+mn-cs"/>
              </a:rPr>
              <a:t>Under</a:t>
            </a:r>
            <a:r>
              <a:rPr lang="en-GB" sz="1200" b="0" i="0" kern="1200" baseline="0" dirty="0" smtClean="0">
                <a:solidFill>
                  <a:schemeClr val="tx1"/>
                </a:solidFill>
                <a:effectLst/>
                <a:latin typeface="+mn-lt"/>
                <a:ea typeface="+mn-ea"/>
                <a:cs typeface="+mn-cs"/>
              </a:rPr>
              <a:t> run: </a:t>
            </a:r>
            <a:r>
              <a:rPr lang="en-GB" sz="1200" b="0" i="0" kern="1200" dirty="0" smtClean="0">
                <a:solidFill>
                  <a:schemeClr val="tx1"/>
                </a:solidFill>
                <a:effectLst/>
                <a:latin typeface="+mn-lt"/>
                <a:ea typeface="+mn-ea"/>
                <a:cs typeface="+mn-cs"/>
              </a:rPr>
              <a:t>Amount by which the actual cost is below the budgeted, estimated, original, or target cost.</a:t>
            </a:r>
            <a:r>
              <a:rPr lang="en-GB" dirty="0" smtClean="0"/>
              <a:t/>
            </a:r>
            <a:br>
              <a:rPr lang="en-GB" dirty="0" smtClean="0"/>
            </a:br>
            <a:r>
              <a:rPr lang="en-GB" dirty="0" smtClean="0"/>
              <a:t/>
            </a:r>
            <a:br>
              <a:rPr lang="en-GB" dirty="0" smtClean="0"/>
            </a:br>
            <a:r>
              <a:rPr lang="en-GB" sz="1200" b="0" i="0" kern="1200" dirty="0" smtClean="0">
                <a:solidFill>
                  <a:schemeClr val="tx1"/>
                </a:solidFill>
                <a:effectLst/>
                <a:latin typeface="+mn-lt"/>
                <a:ea typeface="+mn-ea"/>
                <a:cs typeface="+mn-cs"/>
              </a:rPr>
              <a:t>http://www.businessdictionary.com/definition/cost-underrun.html</a:t>
            </a:r>
            <a:endParaRPr lang="en-US" dirty="0"/>
          </a:p>
        </p:txBody>
      </p:sp>
      <p:sp>
        <p:nvSpPr>
          <p:cNvPr id="4" name="Header Placeholder 3"/>
          <p:cNvSpPr>
            <a:spLocks noGrp="1"/>
          </p:cNvSpPr>
          <p:nvPr>
            <p:ph type="hdr" sz="quarter" idx="10"/>
          </p:nvPr>
        </p:nvSpPr>
        <p:spPr/>
        <p:txBody>
          <a:bodyPr/>
          <a:lstStyle/>
          <a:p>
            <a:r>
              <a:rPr lang="en-US" smtClean="0"/>
              <a:t>TOPIC-8B- PROJECT COST CONTROL</a:t>
            </a:r>
            <a:endParaRPr lang="en-US"/>
          </a:p>
        </p:txBody>
      </p:sp>
      <p:sp>
        <p:nvSpPr>
          <p:cNvPr id="5" name="Date Placeholder 4"/>
          <p:cNvSpPr>
            <a:spLocks noGrp="1"/>
          </p:cNvSpPr>
          <p:nvPr>
            <p:ph type="dt" idx="11"/>
          </p:nvPr>
        </p:nvSpPr>
        <p:spPr/>
        <p:txBody>
          <a:bodyPr/>
          <a:lstStyle/>
          <a:p>
            <a:r>
              <a:rPr lang="en-US" smtClean="0"/>
              <a:t>13 June 2013</a:t>
            </a:r>
            <a:endParaRPr lang="en-US"/>
          </a:p>
        </p:txBody>
      </p:sp>
      <p:sp>
        <p:nvSpPr>
          <p:cNvPr id="6" name="Footer Placeholder 5"/>
          <p:cNvSpPr>
            <a:spLocks noGrp="1"/>
          </p:cNvSpPr>
          <p:nvPr>
            <p:ph type="ftr" sz="quarter" idx="12"/>
          </p:nvPr>
        </p:nvSpPr>
        <p:spPr/>
        <p:txBody>
          <a:bodyPr/>
          <a:lstStyle/>
          <a:p>
            <a:r>
              <a:rPr lang="en-US" smtClean="0"/>
              <a:t>GE404 ENGINEERING MANAGEMENT</a:t>
            </a:r>
            <a:endParaRPr lang="en-US"/>
          </a:p>
        </p:txBody>
      </p:sp>
      <p:sp>
        <p:nvSpPr>
          <p:cNvPr id="7" name="Slide Number Placeholder 6"/>
          <p:cNvSpPr>
            <a:spLocks noGrp="1"/>
          </p:cNvSpPr>
          <p:nvPr>
            <p:ph type="sldNum" sz="quarter" idx="13"/>
          </p:nvPr>
        </p:nvSpPr>
        <p:spPr/>
        <p:txBody>
          <a:bodyPr/>
          <a:lstStyle/>
          <a:p>
            <a:fld id="{893B0CF2-7F87-4E02-A248-870047730F99}" type="slidenum">
              <a:rPr lang="en-US" smtClean="0"/>
              <a:t>11</a:t>
            </a:fld>
            <a:endParaRPr lang="en-US"/>
          </a:p>
        </p:txBody>
      </p:sp>
    </p:spTree>
    <p:extLst>
      <p:ext uri="{BB962C8B-B14F-4D97-AF65-F5344CB8AC3E}">
        <p14:creationId xmlns:p14="http://schemas.microsoft.com/office/powerpoint/2010/main" val="2070768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593E8E7-6217-4EE7-A0EF-AD822B8B8BFA}" type="datetime4">
              <a:rPr lang="en-US" smtClean="0"/>
              <a:t>December 20, 2016</a:t>
            </a:fld>
            <a:endParaRPr lang="en-US"/>
          </a:p>
        </p:txBody>
      </p:sp>
      <p:sp>
        <p:nvSpPr>
          <p:cNvPr id="17" name="Footer Placeholder 16"/>
          <p:cNvSpPr>
            <a:spLocks noGrp="1"/>
          </p:cNvSpPr>
          <p:nvPr>
            <p:ph type="ftr" sz="quarter" idx="11"/>
          </p:nvPr>
        </p:nvSpPr>
        <p:spPr/>
        <p:txBody>
          <a:bodyPr/>
          <a:lstStyle/>
          <a:p>
            <a:r>
              <a:rPr lang="sv-SE" smtClean="0"/>
              <a:t>GE 404 (Engineering Management)</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964050B-6237-4A51-8D91-3999973097DF}"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A3713F-5E78-4DC3-BB4F-9474E4E1A8A9}" type="datetime4">
              <a:rPr lang="en-US" smtClean="0"/>
              <a:t>December 20, 2016</a:t>
            </a:fld>
            <a:endParaRPr lang="en-US"/>
          </a:p>
        </p:txBody>
      </p:sp>
      <p:sp>
        <p:nvSpPr>
          <p:cNvPr id="5" name="Footer Placeholder 4"/>
          <p:cNvSpPr>
            <a:spLocks noGrp="1"/>
          </p:cNvSpPr>
          <p:nvPr>
            <p:ph type="ftr" sz="quarter" idx="11"/>
          </p:nvPr>
        </p:nvSpPr>
        <p:spPr/>
        <p:txBody>
          <a:bodyPr/>
          <a:lstStyle/>
          <a:p>
            <a:r>
              <a:rPr lang="sv-SE" smtClean="0"/>
              <a:t>GE 404 (Engineering Management)</a:t>
            </a:r>
            <a:endParaRPr lang="en-US"/>
          </a:p>
        </p:txBody>
      </p:sp>
      <p:sp>
        <p:nvSpPr>
          <p:cNvPr id="6" name="Slide Number Placeholder 5"/>
          <p:cNvSpPr>
            <a:spLocks noGrp="1"/>
          </p:cNvSpPr>
          <p:nvPr>
            <p:ph type="sldNum" sz="quarter" idx="12"/>
          </p:nvPr>
        </p:nvSpPr>
        <p:spPr/>
        <p:txBody>
          <a:bodyPr/>
          <a:lstStyle/>
          <a:p>
            <a:fld id="{E964050B-6237-4A51-8D91-3999973097D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964050B-6237-4A51-8D91-3999973097DF}"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E207FC-19B1-4DA3-ADF8-8AA20B0C1E40}" type="datetime4">
              <a:rPr lang="en-US" smtClean="0"/>
              <a:t>December 20, 2016</a:t>
            </a:fld>
            <a:endParaRPr lang="en-US"/>
          </a:p>
        </p:txBody>
      </p:sp>
      <p:sp>
        <p:nvSpPr>
          <p:cNvPr id="5" name="Footer Placeholder 4"/>
          <p:cNvSpPr>
            <a:spLocks noGrp="1"/>
          </p:cNvSpPr>
          <p:nvPr>
            <p:ph type="ftr" sz="quarter" idx="11"/>
          </p:nvPr>
        </p:nvSpPr>
        <p:spPr/>
        <p:txBody>
          <a:bodyPr/>
          <a:lstStyle/>
          <a:p>
            <a:r>
              <a:rPr lang="sv-SE" smtClean="0"/>
              <a:t>GE 404 (Engineering Management)</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59DCD2B-E2F0-4F69-A2E4-4CF1128C32EA}" type="datetime4">
              <a:rPr lang="en-US" smtClean="0"/>
              <a:t>December 20, 2016</a:t>
            </a:fld>
            <a:endParaRPr lang="en-US"/>
          </a:p>
        </p:txBody>
      </p:sp>
      <p:sp>
        <p:nvSpPr>
          <p:cNvPr id="5" name="Footer Placeholder 4"/>
          <p:cNvSpPr>
            <a:spLocks noGrp="1"/>
          </p:cNvSpPr>
          <p:nvPr>
            <p:ph type="ftr" sz="quarter" idx="11"/>
          </p:nvPr>
        </p:nvSpPr>
        <p:spPr/>
        <p:txBody>
          <a:bodyPr/>
          <a:lstStyle/>
          <a:p>
            <a:r>
              <a:rPr lang="sv-SE" smtClean="0"/>
              <a:t>GE 404 (Engineering Management)</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E964050B-6237-4A51-8D91-3999973097DF}"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sv-SE" smtClean="0"/>
              <a:t>GE 404 (Engineering Management)</a:t>
            </a:r>
            <a:endParaRPr lang="en-US"/>
          </a:p>
        </p:txBody>
      </p:sp>
      <p:sp>
        <p:nvSpPr>
          <p:cNvPr id="4" name="Date Placeholder 3"/>
          <p:cNvSpPr>
            <a:spLocks noGrp="1"/>
          </p:cNvSpPr>
          <p:nvPr>
            <p:ph type="dt" sz="half" idx="10"/>
          </p:nvPr>
        </p:nvSpPr>
        <p:spPr/>
        <p:txBody>
          <a:bodyPr/>
          <a:lstStyle/>
          <a:p>
            <a:fld id="{442A4C29-66A5-4FA7-8FF0-2892DD250A82}" type="datetime4">
              <a:rPr lang="en-US" smtClean="0"/>
              <a:t>December 20, 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964050B-6237-4A51-8D91-3999973097DF}"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E4E8079-3B8F-4EC5-B4CA-071C7A35C476}" type="datetime4">
              <a:rPr lang="en-US" smtClean="0"/>
              <a:t>December 20, 2016</a:t>
            </a:fld>
            <a:endParaRPr lang="en-US"/>
          </a:p>
        </p:txBody>
      </p:sp>
      <p:sp>
        <p:nvSpPr>
          <p:cNvPr id="6" name="Footer Placeholder 5"/>
          <p:cNvSpPr>
            <a:spLocks noGrp="1"/>
          </p:cNvSpPr>
          <p:nvPr>
            <p:ph type="ftr" sz="quarter" idx="11"/>
          </p:nvPr>
        </p:nvSpPr>
        <p:spPr/>
        <p:txBody>
          <a:bodyPr/>
          <a:lstStyle/>
          <a:p>
            <a:r>
              <a:rPr lang="sv-SE" smtClean="0"/>
              <a:t>GE 404 (Engineering Management)</a:t>
            </a:r>
            <a:endParaRPr lang="en-US"/>
          </a:p>
        </p:txBody>
      </p:sp>
      <p:sp>
        <p:nvSpPr>
          <p:cNvPr id="7" name="Slide Number Placeholder 6"/>
          <p:cNvSpPr>
            <a:spLocks noGrp="1"/>
          </p:cNvSpPr>
          <p:nvPr>
            <p:ph type="sldNum" sz="quarter" idx="12"/>
          </p:nvPr>
        </p:nvSpPr>
        <p:spPr/>
        <p:txBody>
          <a:bodyPr/>
          <a:lstStyle/>
          <a:p>
            <a:fld id="{E964050B-6237-4A51-8D91-3999973097DF}"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66980D0-5611-4D75-A817-A87D213CBE85}" type="datetime4">
              <a:rPr lang="en-US" smtClean="0"/>
              <a:t>December 20, 2016</a:t>
            </a:fld>
            <a:endParaRPr lang="en-US"/>
          </a:p>
        </p:txBody>
      </p:sp>
      <p:sp>
        <p:nvSpPr>
          <p:cNvPr id="8" name="Footer Placeholder 7"/>
          <p:cNvSpPr>
            <a:spLocks noGrp="1"/>
          </p:cNvSpPr>
          <p:nvPr>
            <p:ph type="ftr" sz="quarter" idx="11"/>
          </p:nvPr>
        </p:nvSpPr>
        <p:spPr>
          <a:xfrm>
            <a:off x="304800" y="6409944"/>
            <a:ext cx="3581400" cy="365760"/>
          </a:xfrm>
        </p:spPr>
        <p:txBody>
          <a:bodyPr/>
          <a:lstStyle/>
          <a:p>
            <a:r>
              <a:rPr lang="sv-SE" smtClean="0"/>
              <a:t>GE 404 (Engineering Management)</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964050B-6237-4A51-8D91-3999973097DF}"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902E2E6-52F6-47E6-BD6C-EF98A01C7EEF}" type="datetime4">
              <a:rPr lang="en-US" smtClean="0"/>
              <a:t>December 20,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964050B-6237-4A51-8D91-3999973097D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8CC6D9F-A4EE-4B23-AD30-37827965470E}" type="datetime4">
              <a:rPr lang="en-US" smtClean="0"/>
              <a:t>December 20, 2016</a:t>
            </a:fld>
            <a:endParaRPr lang="en-US"/>
          </a:p>
        </p:txBody>
      </p:sp>
      <p:sp>
        <p:nvSpPr>
          <p:cNvPr id="3" name="Footer Placeholder 2"/>
          <p:cNvSpPr>
            <a:spLocks noGrp="1"/>
          </p:cNvSpPr>
          <p:nvPr>
            <p:ph type="ftr" sz="quarter" idx="11"/>
          </p:nvPr>
        </p:nvSpPr>
        <p:spPr/>
        <p:txBody>
          <a:bodyPr/>
          <a:lstStyle/>
          <a:p>
            <a:r>
              <a:rPr lang="sv-SE" smtClean="0"/>
              <a:t>GE 404 (Engineering Management)</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964050B-6237-4A51-8D91-3999973097D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964050B-6237-4A51-8D91-3999973097DF}"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FDDCBE1-6F08-43E9-A8E1-463228EC2804}" type="datetime4">
              <a:rPr lang="en-US" smtClean="0"/>
              <a:t>December 20, 2016</a:t>
            </a:fld>
            <a:endParaRPr lang="en-US"/>
          </a:p>
        </p:txBody>
      </p:sp>
      <p:sp>
        <p:nvSpPr>
          <p:cNvPr id="6" name="Footer Placeholder 5"/>
          <p:cNvSpPr>
            <a:spLocks noGrp="1"/>
          </p:cNvSpPr>
          <p:nvPr>
            <p:ph type="ftr" sz="quarter" idx="11"/>
          </p:nvPr>
        </p:nvSpPr>
        <p:spPr>
          <a:xfrm>
            <a:off x="301752" y="6410848"/>
            <a:ext cx="3383280" cy="365760"/>
          </a:xfrm>
        </p:spPr>
        <p:txBody>
          <a:bodyPr/>
          <a:lstStyle/>
          <a:p>
            <a:r>
              <a:rPr lang="sv-SE" smtClean="0"/>
              <a:t>GE 404 (Engineering Management)</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964050B-6237-4A51-8D91-3999973097DF}"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6A652B5-81CC-4C6F-A37E-0C88E5F243DE}" type="datetime4">
              <a:rPr lang="en-US" smtClean="0"/>
              <a:t>December 20, 2016</a:t>
            </a:fld>
            <a:endParaRPr lang="en-US"/>
          </a:p>
        </p:txBody>
      </p:sp>
      <p:sp>
        <p:nvSpPr>
          <p:cNvPr id="6" name="Footer Placeholder 5"/>
          <p:cNvSpPr>
            <a:spLocks noGrp="1"/>
          </p:cNvSpPr>
          <p:nvPr>
            <p:ph type="ftr" sz="quarter" idx="11"/>
          </p:nvPr>
        </p:nvSpPr>
        <p:spPr>
          <a:xfrm>
            <a:off x="301752" y="6410848"/>
            <a:ext cx="3584448" cy="365760"/>
          </a:xfrm>
        </p:spPr>
        <p:txBody>
          <a:bodyPr/>
          <a:lstStyle/>
          <a:p>
            <a:r>
              <a:rPr lang="sv-SE" smtClean="0"/>
              <a:t>GE 404 (Engineering Management)</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0EE3C43-E95D-47DA-AA9B-414A5E5DE8D5}" type="datetime4">
              <a:rPr lang="en-US" smtClean="0"/>
              <a:t>December 20, 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sv-SE" smtClean="0"/>
              <a:t>GE 404 (Engineering Management)</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964050B-6237-4A51-8D91-3999973097DF}"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7.wmf"/><Relationship Id="rId5" Type="http://schemas.openxmlformats.org/officeDocument/2006/relationships/oleObject" Target="../embeddings/oleObject2.bin"/><Relationship Id="rId4" Type="http://schemas.openxmlformats.org/officeDocument/2006/relationships/image" Target="../media/image6.wmf"/></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6.xml"/><Relationship Id="rId4" Type="http://schemas.openxmlformats.org/officeDocument/2006/relationships/image" Target="../media/image13.png"/></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04800" y="2667000"/>
            <a:ext cx="8686800" cy="1447800"/>
          </a:xfrm>
        </p:spPr>
        <p:txBody>
          <a:bodyPr>
            <a:noAutofit/>
          </a:bodyPr>
          <a:lstStyle/>
          <a:p>
            <a:endParaRPr lang="en-US" sz="1800" dirty="0" smtClean="0">
              <a:solidFill>
                <a:srgbClr val="C00000"/>
              </a:solidFill>
              <a:latin typeface="Algerian" pitchFamily="82" charset="0"/>
            </a:endParaRPr>
          </a:p>
          <a:p>
            <a:r>
              <a:rPr lang="en-US" sz="2800" dirty="0" smtClean="0">
                <a:solidFill>
                  <a:srgbClr val="C00000"/>
                </a:solidFill>
                <a:latin typeface="Algerian" pitchFamily="82" charset="0"/>
              </a:rPr>
              <a:t>Lecture #</a:t>
            </a:r>
            <a:r>
              <a:rPr lang="en-US" sz="2800" dirty="0" smtClean="0">
                <a:solidFill>
                  <a:srgbClr val="C00000"/>
                </a:solidFill>
                <a:latin typeface="Algerian" pitchFamily="82" charset="0"/>
                <a:cs typeface="Times New Roman" pitchFamily="18" charset="0"/>
              </a:rPr>
              <a:t>12</a:t>
            </a:r>
          </a:p>
          <a:p>
            <a:r>
              <a:rPr lang="en-US" sz="3200" cap="none" dirty="0" smtClean="0">
                <a:solidFill>
                  <a:schemeClr val="tx1"/>
                </a:solidFill>
                <a:latin typeface="Agency FB" pitchFamily="34" charset="0"/>
                <a:ea typeface="+mj-ea"/>
                <a:cs typeface="+mj-cs"/>
              </a:rPr>
              <a:t>Project Cost-Control</a:t>
            </a:r>
          </a:p>
        </p:txBody>
      </p:sp>
      <p:sp>
        <p:nvSpPr>
          <p:cNvPr id="7" name="Date Placeholder 6"/>
          <p:cNvSpPr>
            <a:spLocks noGrp="1"/>
          </p:cNvSpPr>
          <p:nvPr>
            <p:ph type="dt" sz="half" idx="10"/>
          </p:nvPr>
        </p:nvSpPr>
        <p:spPr/>
        <p:txBody>
          <a:bodyPr/>
          <a:lstStyle/>
          <a:p>
            <a:fld id="{EFA35FE2-5C1F-4C44-8AD2-D51742E13891}" type="datetime4">
              <a:rPr lang="en-US" smtClean="0"/>
              <a:t>December 20, 2016</a:t>
            </a:fld>
            <a:endParaRPr lang="ar-SA"/>
          </a:p>
        </p:txBody>
      </p:sp>
      <p:sp>
        <p:nvSpPr>
          <p:cNvPr id="9" name="Footer Placeholder 8"/>
          <p:cNvSpPr>
            <a:spLocks noGrp="1"/>
          </p:cNvSpPr>
          <p:nvPr>
            <p:ph type="ftr" sz="quarter" idx="11"/>
          </p:nvPr>
        </p:nvSpPr>
        <p:spPr/>
        <p:txBody>
          <a:bodyPr/>
          <a:lstStyle/>
          <a:p>
            <a:r>
              <a:rPr lang="sv-SE" smtClean="0"/>
              <a:t>GE 404 (Engineering Management)</a:t>
            </a:r>
            <a:endParaRPr lang="ar-SA" dirty="0"/>
          </a:p>
        </p:txBody>
      </p:sp>
      <p:sp>
        <p:nvSpPr>
          <p:cNvPr id="8" name="Slide Number Placeholder 7"/>
          <p:cNvSpPr>
            <a:spLocks noGrp="1"/>
          </p:cNvSpPr>
          <p:nvPr>
            <p:ph type="sldNum" sz="quarter" idx="12"/>
          </p:nvPr>
        </p:nvSpPr>
        <p:spPr/>
        <p:txBody>
          <a:bodyPr/>
          <a:lstStyle/>
          <a:p>
            <a:fld id="{0FE53B51-63E8-4965-8E9C-542AB5A98F24}" type="slidenum">
              <a:rPr lang="ar-SA" smtClean="0"/>
              <a:pPr/>
              <a:t>1</a:t>
            </a:fld>
            <a:endParaRPr lang="ar-SA"/>
          </a:p>
        </p:txBody>
      </p:sp>
      <p:sp>
        <p:nvSpPr>
          <p:cNvPr id="2" name="عنوان 1"/>
          <p:cNvSpPr>
            <a:spLocks noGrp="1"/>
          </p:cNvSpPr>
          <p:nvPr>
            <p:ph type="ctrTitle"/>
          </p:nvPr>
        </p:nvSpPr>
        <p:spPr>
          <a:xfrm>
            <a:off x="1371600" y="838200"/>
            <a:ext cx="6292552" cy="1143000"/>
          </a:xfrm>
        </p:spPr>
        <p:txBody>
          <a:bodyPr>
            <a:noAutofit/>
          </a:bodyPr>
          <a:lstStyle/>
          <a:p>
            <a:pPr>
              <a:lnSpc>
                <a:spcPct val="150000"/>
              </a:lnSpc>
            </a:pPr>
            <a:r>
              <a:rPr lang="en-US" sz="2400" b="1" dirty="0" smtClean="0">
                <a:solidFill>
                  <a:srgbClr val="C00000"/>
                </a:solidFill>
              </a:rPr>
              <a:t>ENGINEERING MANAGEMENT</a:t>
            </a:r>
            <a:br>
              <a:rPr lang="en-US" sz="2400" b="1" dirty="0" smtClean="0">
                <a:solidFill>
                  <a:srgbClr val="C00000"/>
                </a:solidFill>
              </a:rPr>
            </a:br>
            <a:r>
              <a:rPr lang="en-US" sz="2400" b="1" dirty="0" smtClean="0">
                <a:solidFill>
                  <a:srgbClr val="C00000"/>
                </a:solidFill>
              </a:rPr>
              <a:t>(GE 404)</a:t>
            </a:r>
            <a:endParaRPr lang="en-US" sz="2400" b="1" i="1" dirty="0">
              <a:solidFill>
                <a:srgbClr val="002060"/>
              </a:solidFill>
              <a:cs typeface="+mn-cs"/>
            </a:endParaRPr>
          </a:p>
        </p:txBody>
      </p:sp>
      <p:sp>
        <p:nvSpPr>
          <p:cNvPr id="4" name="مستطيل 3"/>
          <p:cNvSpPr/>
          <p:nvPr/>
        </p:nvSpPr>
        <p:spPr>
          <a:xfrm>
            <a:off x="3419872" y="260648"/>
            <a:ext cx="2165341" cy="369332"/>
          </a:xfrm>
          <a:prstGeom prst="rect">
            <a:avLst/>
          </a:prstGeom>
        </p:spPr>
        <p:txBody>
          <a:bodyPr wrap="square">
            <a:spAutoFit/>
          </a:bodyPr>
          <a:lstStyle/>
          <a:p>
            <a:pPr algn="ctr"/>
            <a:r>
              <a:rPr lang="ar-SA" dirty="0" smtClean="0">
                <a:solidFill>
                  <a:srgbClr val="7030A0"/>
                </a:solidFill>
                <a:latin typeface="Times New Roman" pitchFamily="18" charset="0"/>
                <a:cs typeface="Times New Roman" pitchFamily="18" charset="0"/>
              </a:rPr>
              <a:t>بسم الله الرحمن الرحيم</a:t>
            </a:r>
            <a:endParaRPr lang="en-US" dirty="0">
              <a:solidFill>
                <a:srgbClr val="7030A0"/>
              </a:solidFill>
              <a:latin typeface="Times New Roman" pitchFamily="18" charset="0"/>
              <a:cs typeface="Times New Roman" pitchFamily="18" charset="0"/>
            </a:endParaRPr>
          </a:p>
        </p:txBody>
      </p:sp>
      <p:pic>
        <p:nvPicPr>
          <p:cNvPr id="5" name="Picture 8" descr="D:\Local Disk (D)\King Saud University\ksuLogo.jpg"/>
          <p:cNvPicPr/>
          <p:nvPr/>
        </p:nvPicPr>
        <p:blipFill rotWithShape="1">
          <a:blip r:embed="rId3" cstate="print">
            <a:extLst>
              <a:ext uri="{28A0092B-C50C-407E-A947-70E740481C1C}">
                <a14:useLocalDpi xmlns:a14="http://schemas.microsoft.com/office/drawing/2010/main" val="0"/>
              </a:ext>
            </a:extLst>
          </a:blip>
          <a:srcRect l="9251" r="9692" b="2423"/>
          <a:stretch/>
        </p:blipFill>
        <p:spPr bwMode="auto">
          <a:xfrm>
            <a:off x="7848600" y="457200"/>
            <a:ext cx="914400" cy="1201688"/>
          </a:xfrm>
          <a:prstGeom prst="rect">
            <a:avLst/>
          </a:prstGeom>
          <a:noFill/>
          <a:ln>
            <a:noFill/>
          </a:ln>
          <a:extLst>
            <a:ext uri="{53640926-AAD7-44D8-BBD7-CCE9431645EC}">
              <a14:shadowObscured xmlns:a14="http://schemas.microsoft.com/office/drawing/2010/main"/>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ACWP</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December 20,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10</a:t>
            </a:fld>
            <a:endParaRPr lang="en-US"/>
          </a:p>
        </p:txBody>
      </p:sp>
      <p:sp>
        <p:nvSpPr>
          <p:cNvPr id="6" name="Content Placeholder 5"/>
          <p:cNvSpPr>
            <a:spLocks noGrp="1"/>
          </p:cNvSpPr>
          <p:nvPr>
            <p:ph sz="quarter" idx="1"/>
          </p:nvPr>
        </p:nvSpPr>
        <p:spPr>
          <a:xfrm>
            <a:off x="301752" y="1527048"/>
            <a:ext cx="4461140" cy="4568952"/>
          </a:xfrm>
        </p:spPr>
        <p:txBody>
          <a:bodyPr>
            <a:noAutofit/>
          </a:bodyPr>
          <a:lstStyle/>
          <a:p>
            <a:pPr algn="just">
              <a:spcBef>
                <a:spcPts val="0"/>
              </a:spcBef>
              <a:buClr>
                <a:schemeClr val="accent4">
                  <a:lumMod val="50000"/>
                </a:schemeClr>
              </a:buClr>
              <a:defRPr/>
            </a:pPr>
            <a:r>
              <a:rPr lang="en-US" sz="2300" b="1" dirty="0" smtClean="0">
                <a:latin typeface="Times New Roman" panose="02020603050405020304" pitchFamily="18" charset="0"/>
                <a:cs typeface="Times New Roman" panose="02020603050405020304" pitchFamily="18" charset="0"/>
              </a:rPr>
              <a:t>ACWP</a:t>
            </a:r>
            <a:r>
              <a:rPr lang="en-US" sz="2300" dirty="0" smtClean="0">
                <a:latin typeface="Times New Roman" panose="02020603050405020304" pitchFamily="18" charset="0"/>
                <a:cs typeface="Times New Roman" panose="02020603050405020304" pitchFamily="18" charset="0"/>
              </a:rPr>
              <a:t> is </a:t>
            </a:r>
            <a:r>
              <a:rPr lang="en-US" sz="2300" dirty="0">
                <a:latin typeface="Times New Roman" panose="02020603050405020304" pitchFamily="18" charset="0"/>
                <a:cs typeface="Times New Roman" panose="02020603050405020304" pitchFamily="18" charset="0"/>
              </a:rPr>
              <a:t>the amount reported as actually </a:t>
            </a:r>
            <a:r>
              <a:rPr lang="en-US" sz="2300" dirty="0" smtClean="0">
                <a:latin typeface="Times New Roman" panose="02020603050405020304" pitchFamily="18" charset="0"/>
                <a:cs typeface="Times New Roman" panose="02020603050405020304" pitchFamily="18" charset="0"/>
              </a:rPr>
              <a:t>spent </a:t>
            </a:r>
            <a:r>
              <a:rPr lang="en-US" sz="2300" dirty="0">
                <a:latin typeface="Times New Roman" panose="02020603050405020304" pitchFamily="18" charset="0"/>
                <a:cs typeface="Times New Roman" panose="02020603050405020304" pitchFamily="18" charset="0"/>
              </a:rPr>
              <a:t>in completing the particular work accomplished within a given time </a:t>
            </a:r>
            <a:r>
              <a:rPr lang="en-US" sz="2300" dirty="0" smtClean="0">
                <a:latin typeface="Times New Roman" panose="02020603050405020304" pitchFamily="18" charset="0"/>
                <a:cs typeface="Times New Roman" panose="02020603050405020304" pitchFamily="18" charset="0"/>
              </a:rPr>
              <a:t>period</a:t>
            </a:r>
            <a:endParaRPr lang="en-US" sz="2300" dirty="0">
              <a:latin typeface="Times New Roman" panose="02020603050405020304" pitchFamily="18" charset="0"/>
              <a:cs typeface="Times New Roman" panose="02020603050405020304" pitchFamily="18" charset="0"/>
            </a:endParaRPr>
          </a:p>
        </p:txBody>
      </p:sp>
      <p:grpSp>
        <p:nvGrpSpPr>
          <p:cNvPr id="7" name="Group 6"/>
          <p:cNvGrpSpPr/>
          <p:nvPr/>
        </p:nvGrpSpPr>
        <p:grpSpPr>
          <a:xfrm>
            <a:off x="4885837" y="2244296"/>
            <a:ext cx="3987326" cy="2890882"/>
            <a:chOff x="296091" y="872273"/>
            <a:chExt cx="3987326" cy="2890882"/>
          </a:xfrm>
        </p:grpSpPr>
        <p:sp>
          <p:nvSpPr>
            <p:cNvPr id="8" name="Rectangle 7"/>
            <p:cNvSpPr/>
            <p:nvPr/>
          </p:nvSpPr>
          <p:spPr>
            <a:xfrm>
              <a:off x="600891" y="876328"/>
              <a:ext cx="3505200" cy="2641311"/>
            </a:xfrm>
            <a:prstGeom prst="rect">
              <a:avLst/>
            </a:prstGeom>
            <a:noFill/>
            <a:ln>
              <a:solidFill>
                <a:srgbClr val="0033C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Freeform 8"/>
            <p:cNvSpPr/>
            <p:nvPr/>
          </p:nvSpPr>
          <p:spPr>
            <a:xfrm>
              <a:off x="609600" y="1178954"/>
              <a:ext cx="2316480" cy="2333897"/>
            </a:xfrm>
            <a:custGeom>
              <a:avLst/>
              <a:gdLst>
                <a:gd name="connsiteX0" fmla="*/ 0 w 2316480"/>
                <a:gd name="connsiteY0" fmla="*/ 2333897 h 2333897"/>
                <a:gd name="connsiteX1" fmla="*/ 34834 w 2316480"/>
                <a:gd name="connsiteY1" fmla="*/ 1889760 h 2333897"/>
                <a:gd name="connsiteX2" fmla="*/ 165462 w 2316480"/>
                <a:gd name="connsiteY2" fmla="*/ 1375954 h 2333897"/>
                <a:gd name="connsiteX3" fmla="*/ 400594 w 2316480"/>
                <a:gd name="connsiteY3" fmla="*/ 949234 h 2333897"/>
                <a:gd name="connsiteX4" fmla="*/ 731520 w 2316480"/>
                <a:gd name="connsiteY4" fmla="*/ 557348 h 2333897"/>
                <a:gd name="connsiteX5" fmla="*/ 1114697 w 2316480"/>
                <a:gd name="connsiteY5" fmla="*/ 330926 h 2333897"/>
                <a:gd name="connsiteX6" fmla="*/ 1567542 w 2316480"/>
                <a:gd name="connsiteY6" fmla="*/ 191588 h 2333897"/>
                <a:gd name="connsiteX7" fmla="*/ 2063931 w 2316480"/>
                <a:gd name="connsiteY7" fmla="*/ 60960 h 2333897"/>
                <a:gd name="connsiteX8" fmla="*/ 2316480 w 2316480"/>
                <a:gd name="connsiteY8" fmla="*/ 0 h 2333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16480" h="2333897">
                  <a:moveTo>
                    <a:pt x="0" y="2333897"/>
                  </a:moveTo>
                  <a:cubicBezTo>
                    <a:pt x="3628" y="2191657"/>
                    <a:pt x="7257" y="2049417"/>
                    <a:pt x="34834" y="1889760"/>
                  </a:cubicBezTo>
                  <a:cubicBezTo>
                    <a:pt x="62411" y="1730103"/>
                    <a:pt x="104502" y="1532708"/>
                    <a:pt x="165462" y="1375954"/>
                  </a:cubicBezTo>
                  <a:cubicBezTo>
                    <a:pt x="226422" y="1219200"/>
                    <a:pt x="306251" y="1085668"/>
                    <a:pt x="400594" y="949234"/>
                  </a:cubicBezTo>
                  <a:cubicBezTo>
                    <a:pt x="494937" y="812800"/>
                    <a:pt x="612503" y="660399"/>
                    <a:pt x="731520" y="557348"/>
                  </a:cubicBezTo>
                  <a:cubicBezTo>
                    <a:pt x="850537" y="454297"/>
                    <a:pt x="975360" y="391886"/>
                    <a:pt x="1114697" y="330926"/>
                  </a:cubicBezTo>
                  <a:cubicBezTo>
                    <a:pt x="1254034" y="269966"/>
                    <a:pt x="1409336" y="236582"/>
                    <a:pt x="1567542" y="191588"/>
                  </a:cubicBezTo>
                  <a:cubicBezTo>
                    <a:pt x="1725748" y="146594"/>
                    <a:pt x="1939108" y="92891"/>
                    <a:pt x="2063931" y="60960"/>
                  </a:cubicBezTo>
                  <a:cubicBezTo>
                    <a:pt x="2188754" y="29029"/>
                    <a:pt x="2270034" y="10160"/>
                    <a:pt x="2316480" y="0"/>
                  </a:cubicBezTo>
                </a:path>
              </a:pathLst>
            </a:custGeom>
            <a:noFill/>
            <a:ln>
              <a:solidFill>
                <a:srgbClr val="2F0765"/>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Freeform 9"/>
            <p:cNvSpPr/>
            <p:nvPr/>
          </p:nvSpPr>
          <p:spPr>
            <a:xfrm>
              <a:off x="600891" y="1596965"/>
              <a:ext cx="2307771" cy="1915886"/>
            </a:xfrm>
            <a:custGeom>
              <a:avLst/>
              <a:gdLst>
                <a:gd name="connsiteX0" fmla="*/ 0 w 2307771"/>
                <a:gd name="connsiteY0" fmla="*/ 1915886 h 1915886"/>
                <a:gd name="connsiteX1" fmla="*/ 87086 w 2307771"/>
                <a:gd name="connsiteY1" fmla="*/ 1741715 h 1915886"/>
                <a:gd name="connsiteX2" fmla="*/ 243840 w 2307771"/>
                <a:gd name="connsiteY2" fmla="*/ 1367246 h 1915886"/>
                <a:gd name="connsiteX3" fmla="*/ 548640 w 2307771"/>
                <a:gd name="connsiteY3" fmla="*/ 923109 h 1915886"/>
                <a:gd name="connsiteX4" fmla="*/ 896983 w 2307771"/>
                <a:gd name="connsiteY4" fmla="*/ 609600 h 1915886"/>
                <a:gd name="connsiteX5" fmla="*/ 1341120 w 2307771"/>
                <a:gd name="connsiteY5" fmla="*/ 322217 h 1915886"/>
                <a:gd name="connsiteX6" fmla="*/ 1820091 w 2307771"/>
                <a:gd name="connsiteY6" fmla="*/ 130629 h 1915886"/>
                <a:gd name="connsiteX7" fmla="*/ 2185851 w 2307771"/>
                <a:gd name="connsiteY7" fmla="*/ 34835 h 1915886"/>
                <a:gd name="connsiteX8" fmla="*/ 2307771 w 2307771"/>
                <a:gd name="connsiteY8" fmla="*/ 0 h 1915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07771" h="1915886">
                  <a:moveTo>
                    <a:pt x="0" y="1915886"/>
                  </a:moveTo>
                  <a:cubicBezTo>
                    <a:pt x="23223" y="1874520"/>
                    <a:pt x="46446" y="1833155"/>
                    <a:pt x="87086" y="1741715"/>
                  </a:cubicBezTo>
                  <a:cubicBezTo>
                    <a:pt x="127726" y="1650275"/>
                    <a:pt x="166914" y="1503680"/>
                    <a:pt x="243840" y="1367246"/>
                  </a:cubicBezTo>
                  <a:cubicBezTo>
                    <a:pt x="320766" y="1230812"/>
                    <a:pt x="439783" y="1049383"/>
                    <a:pt x="548640" y="923109"/>
                  </a:cubicBezTo>
                  <a:cubicBezTo>
                    <a:pt x="657497" y="796835"/>
                    <a:pt x="764903" y="709749"/>
                    <a:pt x="896983" y="609600"/>
                  </a:cubicBezTo>
                  <a:cubicBezTo>
                    <a:pt x="1029063" y="509451"/>
                    <a:pt x="1187269" y="402045"/>
                    <a:pt x="1341120" y="322217"/>
                  </a:cubicBezTo>
                  <a:cubicBezTo>
                    <a:pt x="1494971" y="242389"/>
                    <a:pt x="1679302" y="178526"/>
                    <a:pt x="1820091" y="130629"/>
                  </a:cubicBezTo>
                  <a:cubicBezTo>
                    <a:pt x="1960880" y="82732"/>
                    <a:pt x="2104571" y="56606"/>
                    <a:pt x="2185851" y="34835"/>
                  </a:cubicBezTo>
                  <a:cubicBezTo>
                    <a:pt x="2267131" y="13064"/>
                    <a:pt x="2307771" y="0"/>
                    <a:pt x="2307771" y="0"/>
                  </a:cubicBezTo>
                </a:path>
              </a:pathLst>
            </a:custGeom>
            <a:noFill/>
            <a:ln>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1" name="Straight Connector 10"/>
            <p:cNvCxnSpPr/>
            <p:nvPr/>
          </p:nvCxnSpPr>
          <p:spPr>
            <a:xfrm>
              <a:off x="2926080" y="872273"/>
              <a:ext cx="0" cy="2649613"/>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963091" y="1178954"/>
              <a:ext cx="685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957646" y="1601319"/>
              <a:ext cx="685800"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96091" y="1370513"/>
              <a:ext cx="369332" cy="1471778"/>
            </a:xfrm>
            <a:prstGeom prst="rect">
              <a:avLst/>
            </a:prstGeom>
            <a:noFill/>
          </p:spPr>
          <p:txBody>
            <a:bodyPr vert="vert270" wrap="square" rtlCol="0">
              <a:spAutoFit/>
            </a:bodyPr>
            <a:lstStyle/>
            <a:p>
              <a:r>
                <a:rPr lang="en-US" sz="1200" dirty="0" smtClean="0">
                  <a:solidFill>
                    <a:srgbClr val="0033CC"/>
                  </a:solidFill>
                  <a:latin typeface="Times New Roman" panose="02020603050405020304" pitchFamily="18" charset="0"/>
                  <a:cs typeface="Times New Roman" panose="02020603050405020304" pitchFamily="18" charset="0"/>
                </a:rPr>
                <a:t>Project Cost (SR)</a:t>
              </a:r>
              <a:endParaRPr lang="en-GB" sz="1200" dirty="0">
                <a:solidFill>
                  <a:srgbClr val="0033CC"/>
                </a:solidFill>
                <a:latin typeface="Times New Roman" panose="02020603050405020304" pitchFamily="18" charset="0"/>
                <a:cs typeface="Times New Roman" panose="02020603050405020304" pitchFamily="18" charset="0"/>
              </a:endParaRPr>
            </a:p>
          </p:txBody>
        </p:sp>
        <p:sp>
          <p:nvSpPr>
            <p:cNvPr id="15" name="TextBox 14"/>
            <p:cNvSpPr txBox="1"/>
            <p:nvPr/>
          </p:nvSpPr>
          <p:spPr>
            <a:xfrm>
              <a:off x="842749" y="1122200"/>
              <a:ext cx="678877" cy="276999"/>
            </a:xfrm>
            <a:prstGeom prst="rect">
              <a:avLst/>
            </a:prstGeom>
            <a:noFill/>
          </p:spPr>
          <p:txBody>
            <a:bodyPr vert="horz" wrap="square" rtlCol="0">
              <a:spAutoFit/>
            </a:bodyPr>
            <a:lstStyle/>
            <a:p>
              <a:r>
                <a:rPr lang="en-US" sz="1200" b="1" dirty="0" smtClean="0">
                  <a:solidFill>
                    <a:srgbClr val="C00000"/>
                  </a:solidFill>
                  <a:latin typeface="Times New Roman" panose="02020603050405020304" pitchFamily="18" charset="0"/>
                  <a:cs typeface="Times New Roman" panose="02020603050405020304" pitchFamily="18" charset="0"/>
                </a:rPr>
                <a:t>ACWP</a:t>
              </a:r>
              <a:endParaRPr lang="en-GB" sz="1200" b="1" dirty="0">
                <a:solidFill>
                  <a:srgbClr val="C00000"/>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1793331" y="2715388"/>
              <a:ext cx="678877" cy="276999"/>
            </a:xfrm>
            <a:prstGeom prst="rect">
              <a:avLst/>
            </a:prstGeom>
            <a:noFill/>
          </p:spPr>
          <p:txBody>
            <a:bodyPr vert="horz" wrap="square" rtlCol="0">
              <a:spAutoFit/>
            </a:bodyPr>
            <a:lstStyle/>
            <a:p>
              <a:r>
                <a:rPr lang="en-US" sz="1200" b="1" dirty="0" smtClean="0">
                  <a:solidFill>
                    <a:srgbClr val="002060"/>
                  </a:solidFill>
                  <a:latin typeface="Times New Roman" panose="02020603050405020304" pitchFamily="18" charset="0"/>
                  <a:cs typeface="Times New Roman" panose="02020603050405020304" pitchFamily="18" charset="0"/>
                </a:rPr>
                <a:t>BCWP</a:t>
              </a:r>
              <a:endParaRPr lang="en-GB" sz="1200" b="1" dirty="0">
                <a:solidFill>
                  <a:srgbClr val="002060"/>
                </a:solidFill>
                <a:latin typeface="Times New Roman" panose="02020603050405020304" pitchFamily="18" charset="0"/>
                <a:cs typeface="Times New Roman" panose="02020603050405020304" pitchFamily="18" charset="0"/>
              </a:endParaRPr>
            </a:p>
          </p:txBody>
        </p:sp>
        <p:cxnSp>
          <p:nvCxnSpPr>
            <p:cNvPr id="17" name="Straight Connector 16"/>
            <p:cNvCxnSpPr/>
            <p:nvPr/>
          </p:nvCxnSpPr>
          <p:spPr>
            <a:xfrm>
              <a:off x="1591491" y="1596965"/>
              <a:ext cx="1334589" cy="13063"/>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579518" y="1399199"/>
              <a:ext cx="0" cy="457296"/>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960905" y="1276732"/>
              <a:ext cx="1322512" cy="246221"/>
            </a:xfrm>
            <a:prstGeom prst="rect">
              <a:avLst/>
            </a:prstGeom>
            <a:noFill/>
          </p:spPr>
          <p:txBody>
            <a:bodyPr vert="horz" wrap="square" rtlCol="0">
              <a:spAutoFit/>
            </a:bodyPr>
            <a:lstStyle/>
            <a:p>
              <a:r>
                <a:rPr lang="en-US" sz="1000" b="1" dirty="0" smtClean="0">
                  <a:latin typeface="Times New Roman" panose="02020603050405020304" pitchFamily="18" charset="0"/>
                  <a:cs typeface="Times New Roman" panose="02020603050405020304" pitchFamily="18" charset="0"/>
                </a:rPr>
                <a:t>CV</a:t>
              </a:r>
              <a:r>
                <a:rPr lang="en-US" sz="1000" b="1" dirty="0" smtClean="0">
                  <a:solidFill>
                    <a:srgbClr val="0033CC"/>
                  </a:solidFill>
                  <a:latin typeface="Times New Roman" panose="02020603050405020304" pitchFamily="18" charset="0"/>
                  <a:cs typeface="Times New Roman" panose="02020603050405020304" pitchFamily="18" charset="0"/>
                </a:rPr>
                <a:t>=</a:t>
              </a:r>
              <a:r>
                <a:rPr lang="en-US" sz="1000" b="1" dirty="0" smtClean="0">
                  <a:solidFill>
                    <a:srgbClr val="C00000"/>
                  </a:solidFill>
                  <a:latin typeface="Times New Roman" panose="02020603050405020304" pitchFamily="18" charset="0"/>
                  <a:cs typeface="Times New Roman" panose="02020603050405020304" pitchFamily="18" charset="0"/>
                </a:rPr>
                <a:t>BCWP</a:t>
              </a:r>
              <a:r>
                <a:rPr lang="en-US" sz="1000" b="1" dirty="0" smtClean="0">
                  <a:solidFill>
                    <a:srgbClr val="0033CC"/>
                  </a:solidFill>
                  <a:latin typeface="Times New Roman" panose="02020603050405020304" pitchFamily="18" charset="0"/>
                  <a:cs typeface="Times New Roman" panose="02020603050405020304" pitchFamily="18" charset="0"/>
                </a:rPr>
                <a:t>-</a:t>
              </a:r>
              <a:r>
                <a:rPr lang="en-US" sz="1000" b="1" dirty="0" smtClean="0">
                  <a:solidFill>
                    <a:srgbClr val="002060"/>
                  </a:solidFill>
                  <a:latin typeface="Times New Roman" panose="02020603050405020304" pitchFamily="18" charset="0"/>
                  <a:cs typeface="Times New Roman" panose="02020603050405020304" pitchFamily="18" charset="0"/>
                </a:rPr>
                <a:t>ACWP</a:t>
              </a:r>
              <a:endParaRPr lang="en-GB" sz="1000" b="1" dirty="0">
                <a:solidFill>
                  <a:srgbClr val="002060"/>
                </a:solidFill>
                <a:latin typeface="Times New Roman" panose="02020603050405020304" pitchFamily="18" charset="0"/>
                <a:cs typeface="Times New Roman" panose="02020603050405020304" pitchFamily="18" charset="0"/>
              </a:endParaRPr>
            </a:p>
          </p:txBody>
        </p:sp>
        <p:cxnSp>
          <p:nvCxnSpPr>
            <p:cNvPr id="20" name="Straight Arrow Connector 19"/>
            <p:cNvCxnSpPr/>
            <p:nvPr/>
          </p:nvCxnSpPr>
          <p:spPr>
            <a:xfrm>
              <a:off x="3027317" y="1165272"/>
              <a:ext cx="0" cy="441542"/>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083723" y="3486156"/>
              <a:ext cx="678877" cy="276999"/>
            </a:xfrm>
            <a:prstGeom prst="rect">
              <a:avLst/>
            </a:prstGeom>
            <a:noFill/>
          </p:spPr>
          <p:txBody>
            <a:bodyPr vert="horz" wrap="square" rtlCol="0">
              <a:spAutoFit/>
            </a:bodyPr>
            <a:lstStyle/>
            <a:p>
              <a:r>
                <a:rPr lang="en-US" sz="1200" b="1" dirty="0" smtClean="0">
                  <a:solidFill>
                    <a:srgbClr val="0033CC"/>
                  </a:solidFill>
                  <a:latin typeface="Times New Roman" panose="02020603050405020304" pitchFamily="18" charset="0"/>
                  <a:cs typeface="Times New Roman" panose="02020603050405020304" pitchFamily="18" charset="0"/>
                </a:rPr>
                <a:t>Time</a:t>
              </a:r>
              <a:endParaRPr lang="en-GB" sz="1200" b="1" dirty="0">
                <a:solidFill>
                  <a:srgbClr val="0033CC"/>
                </a:solidFill>
                <a:latin typeface="Times New Roman" panose="02020603050405020304" pitchFamily="18" charset="0"/>
                <a:cs typeface="Times New Roman" panose="02020603050405020304" pitchFamily="18" charset="0"/>
              </a:endParaRPr>
            </a:p>
          </p:txBody>
        </p:sp>
        <p:sp>
          <p:nvSpPr>
            <p:cNvPr id="22" name="TextBox 21"/>
            <p:cNvSpPr txBox="1"/>
            <p:nvPr/>
          </p:nvSpPr>
          <p:spPr>
            <a:xfrm>
              <a:off x="3148491" y="2801633"/>
              <a:ext cx="870661" cy="276999"/>
            </a:xfrm>
            <a:prstGeom prst="rect">
              <a:avLst/>
            </a:prstGeom>
            <a:noFill/>
          </p:spPr>
          <p:txBody>
            <a:bodyPr vert="horz" wrap="square" rtlCol="0">
              <a:spAutoFit/>
            </a:bodyPr>
            <a:lstStyle/>
            <a:p>
              <a:r>
                <a:rPr lang="en-US" sz="1200" b="1" dirty="0" smtClean="0">
                  <a:latin typeface="Times New Roman" panose="02020603050405020304" pitchFamily="18" charset="0"/>
                  <a:cs typeface="Times New Roman" panose="02020603050405020304" pitchFamily="18" charset="0"/>
                </a:rPr>
                <a:t>Time Now</a:t>
              </a:r>
              <a:endParaRPr lang="en-GB" sz="1200" b="1" dirty="0">
                <a:latin typeface="Times New Roman" panose="02020603050405020304" pitchFamily="18" charset="0"/>
                <a:cs typeface="Times New Roman" panose="02020603050405020304" pitchFamily="18" charset="0"/>
              </a:endParaRPr>
            </a:p>
          </p:txBody>
        </p:sp>
        <p:cxnSp>
          <p:nvCxnSpPr>
            <p:cNvPr id="23" name="Straight Arrow Connector 22"/>
            <p:cNvCxnSpPr>
              <a:stCxn id="15" idx="2"/>
              <a:endCxn id="9" idx="4"/>
            </p:cNvCxnSpPr>
            <p:nvPr/>
          </p:nvCxnSpPr>
          <p:spPr>
            <a:xfrm>
              <a:off x="1182188" y="1399199"/>
              <a:ext cx="158932" cy="3371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flipV="1">
              <a:off x="1643150" y="2106402"/>
              <a:ext cx="386068" cy="6596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22" idx="1"/>
            </p:cNvCxnSpPr>
            <p:nvPr/>
          </p:nvCxnSpPr>
          <p:spPr>
            <a:xfrm flipH="1" flipV="1">
              <a:off x="2926080" y="2940132"/>
              <a:ext cx="222411"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26" name="Rectangle 25"/>
          <p:cNvSpPr/>
          <p:nvPr/>
        </p:nvSpPr>
        <p:spPr>
          <a:xfrm>
            <a:off x="5851400" y="1710755"/>
            <a:ext cx="2265364" cy="369332"/>
          </a:xfrm>
          <a:prstGeom prst="rect">
            <a:avLst/>
          </a:prstGeom>
        </p:spPr>
        <p:txBody>
          <a:bodyPr wrap="none">
            <a:spAutoFit/>
          </a:bodyPr>
          <a:lstStyle/>
          <a:p>
            <a:r>
              <a:rPr lang="en-US" b="1" dirty="0"/>
              <a:t>Cost variance, CV</a:t>
            </a:r>
            <a:endParaRPr lang="en-GB" dirty="0"/>
          </a:p>
        </p:txBody>
      </p:sp>
      <p:sp>
        <p:nvSpPr>
          <p:cNvPr id="30" name="TextBox 29"/>
          <p:cNvSpPr txBox="1"/>
          <p:nvPr/>
        </p:nvSpPr>
        <p:spPr>
          <a:xfrm>
            <a:off x="5895193" y="5378643"/>
            <a:ext cx="2836965" cy="646331"/>
          </a:xfrm>
          <a:prstGeom prst="rect">
            <a:avLst/>
          </a:prstGeom>
          <a:noFill/>
        </p:spPr>
        <p:txBody>
          <a:bodyPr wrap="square" rtlCol="0">
            <a:spAutoFit/>
          </a:bodyPr>
          <a:lstStyle/>
          <a:p>
            <a:r>
              <a:rPr lang="en-US" dirty="0" smtClean="0">
                <a:solidFill>
                  <a:srgbClr val="7030A0"/>
                </a:solidFill>
              </a:rPr>
              <a:t>CV&gt;0: under budget</a:t>
            </a:r>
          </a:p>
          <a:p>
            <a:r>
              <a:rPr lang="en-US" dirty="0" smtClean="0">
                <a:solidFill>
                  <a:srgbClr val="7030A0"/>
                </a:solidFill>
              </a:rPr>
              <a:t>CV&lt;0: over budget</a:t>
            </a:r>
            <a:endParaRPr lang="en-GB" dirty="0">
              <a:solidFill>
                <a:srgbClr val="7030A0"/>
              </a:solidFill>
            </a:endParaRPr>
          </a:p>
        </p:txBody>
      </p:sp>
    </p:spTree>
    <p:extLst>
      <p:ext uri="{BB962C8B-B14F-4D97-AF65-F5344CB8AC3E}">
        <p14:creationId xmlns:p14="http://schemas.microsoft.com/office/powerpoint/2010/main" val="1382986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6"/>
                                        </p:tgtEl>
                                        <p:attrNameLst>
                                          <p:attrName>style.visibility</p:attrName>
                                        </p:attrNameLst>
                                      </p:cBhvr>
                                      <p:to>
                                        <p:strVal val="visible"/>
                                      </p:to>
                                    </p:set>
                                    <p:anim calcmode="lin" valueType="num">
                                      <p:cBhvr additive="base">
                                        <p:cTn id="13" dur="500" fill="hold"/>
                                        <p:tgtEl>
                                          <p:spTgt spid="26"/>
                                        </p:tgtEl>
                                        <p:attrNameLst>
                                          <p:attrName>ppt_x</p:attrName>
                                        </p:attrNameLst>
                                      </p:cBhvr>
                                      <p:tavLst>
                                        <p:tav tm="0">
                                          <p:val>
                                            <p:strVal val="#ppt_x"/>
                                          </p:val>
                                        </p:tav>
                                        <p:tav tm="100000">
                                          <p:val>
                                            <p:strVal val="#ppt_x"/>
                                          </p:val>
                                        </p:tav>
                                      </p:tavLst>
                                    </p:anim>
                                    <p:anim calcmode="lin" valueType="num">
                                      <p:cBhvr additive="base">
                                        <p:cTn id="1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down)">
                                      <p:cBhvr>
                                        <p:cTn id="19" dur="580">
                                          <p:stCondLst>
                                            <p:cond delay="0"/>
                                          </p:stCondLst>
                                        </p:cTn>
                                        <p:tgtEl>
                                          <p:spTgt spid="7"/>
                                        </p:tgtEl>
                                      </p:cBhvr>
                                    </p:animEffect>
                                    <p:anim calcmode="lin" valueType="num">
                                      <p:cBhvr>
                                        <p:cTn id="20"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5" dur="26">
                                          <p:stCondLst>
                                            <p:cond delay="650"/>
                                          </p:stCondLst>
                                        </p:cTn>
                                        <p:tgtEl>
                                          <p:spTgt spid="7"/>
                                        </p:tgtEl>
                                      </p:cBhvr>
                                      <p:to x="100000" y="60000"/>
                                    </p:animScale>
                                    <p:animScale>
                                      <p:cBhvr>
                                        <p:cTn id="26" dur="166" decel="50000">
                                          <p:stCondLst>
                                            <p:cond delay="676"/>
                                          </p:stCondLst>
                                        </p:cTn>
                                        <p:tgtEl>
                                          <p:spTgt spid="7"/>
                                        </p:tgtEl>
                                      </p:cBhvr>
                                      <p:to x="100000" y="100000"/>
                                    </p:animScale>
                                    <p:animScale>
                                      <p:cBhvr>
                                        <p:cTn id="27" dur="26">
                                          <p:stCondLst>
                                            <p:cond delay="1312"/>
                                          </p:stCondLst>
                                        </p:cTn>
                                        <p:tgtEl>
                                          <p:spTgt spid="7"/>
                                        </p:tgtEl>
                                      </p:cBhvr>
                                      <p:to x="100000" y="80000"/>
                                    </p:animScale>
                                    <p:animScale>
                                      <p:cBhvr>
                                        <p:cTn id="28" dur="166" decel="50000">
                                          <p:stCondLst>
                                            <p:cond delay="1338"/>
                                          </p:stCondLst>
                                        </p:cTn>
                                        <p:tgtEl>
                                          <p:spTgt spid="7"/>
                                        </p:tgtEl>
                                      </p:cBhvr>
                                      <p:to x="100000" y="100000"/>
                                    </p:animScale>
                                    <p:animScale>
                                      <p:cBhvr>
                                        <p:cTn id="29" dur="26">
                                          <p:stCondLst>
                                            <p:cond delay="1642"/>
                                          </p:stCondLst>
                                        </p:cTn>
                                        <p:tgtEl>
                                          <p:spTgt spid="7"/>
                                        </p:tgtEl>
                                      </p:cBhvr>
                                      <p:to x="100000" y="90000"/>
                                    </p:animScale>
                                    <p:animScale>
                                      <p:cBhvr>
                                        <p:cTn id="30" dur="166" decel="50000">
                                          <p:stCondLst>
                                            <p:cond delay="1668"/>
                                          </p:stCondLst>
                                        </p:cTn>
                                        <p:tgtEl>
                                          <p:spTgt spid="7"/>
                                        </p:tgtEl>
                                      </p:cBhvr>
                                      <p:to x="100000" y="100000"/>
                                    </p:animScale>
                                    <p:animScale>
                                      <p:cBhvr>
                                        <p:cTn id="31" dur="26">
                                          <p:stCondLst>
                                            <p:cond delay="1808"/>
                                          </p:stCondLst>
                                        </p:cTn>
                                        <p:tgtEl>
                                          <p:spTgt spid="7"/>
                                        </p:tgtEl>
                                      </p:cBhvr>
                                      <p:to x="100000" y="95000"/>
                                    </p:animScale>
                                    <p:animScale>
                                      <p:cBhvr>
                                        <p:cTn id="32" dur="166" decel="50000">
                                          <p:stCondLst>
                                            <p:cond delay="1834"/>
                                          </p:stCondLst>
                                        </p:cTn>
                                        <p:tgtEl>
                                          <p:spTgt spid="7"/>
                                        </p:tgtEl>
                                      </p:cBhvr>
                                      <p:to x="100000" y="100000"/>
                                    </p:animScale>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0"/>
                                        </p:tgtEl>
                                        <p:attrNameLst>
                                          <p:attrName>style.visibility</p:attrName>
                                        </p:attrNameLst>
                                      </p:cBhvr>
                                      <p:to>
                                        <p:strVal val="visible"/>
                                      </p:to>
                                    </p:set>
                                    <p:anim calcmode="lin" valueType="num">
                                      <p:cBhvr additive="base">
                                        <p:cTn id="37" dur="500" fill="hold"/>
                                        <p:tgtEl>
                                          <p:spTgt spid="30"/>
                                        </p:tgtEl>
                                        <p:attrNameLst>
                                          <p:attrName>ppt_x</p:attrName>
                                        </p:attrNameLst>
                                      </p:cBhvr>
                                      <p:tavLst>
                                        <p:tav tm="0">
                                          <p:val>
                                            <p:strVal val="#ppt_x"/>
                                          </p:val>
                                        </p:tav>
                                        <p:tav tm="100000">
                                          <p:val>
                                            <p:strVal val="#ppt_x"/>
                                          </p:val>
                                        </p:tav>
                                      </p:tavLst>
                                    </p:anim>
                                    <p:anim calcmode="lin" valueType="num">
                                      <p:cBhvr additive="base">
                                        <p:cTn id="3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26" grpId="0"/>
      <p:bldP spid="3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 34"/>
          <p:cNvGrpSpPr/>
          <p:nvPr/>
        </p:nvGrpSpPr>
        <p:grpSpPr>
          <a:xfrm>
            <a:off x="177350" y="1861601"/>
            <a:ext cx="8846533" cy="1428219"/>
            <a:chOff x="78613" y="1940042"/>
            <a:chExt cx="9700376" cy="1547237"/>
          </a:xfrm>
        </p:grpSpPr>
        <p:grpSp>
          <p:nvGrpSpPr>
            <p:cNvPr id="47" name="Group 46"/>
            <p:cNvGrpSpPr/>
            <p:nvPr/>
          </p:nvGrpSpPr>
          <p:grpSpPr>
            <a:xfrm>
              <a:off x="78613" y="1940042"/>
              <a:ext cx="9700376" cy="1547237"/>
              <a:chOff x="120954" y="2497667"/>
              <a:chExt cx="9700376" cy="1678591"/>
            </a:xfrm>
            <a:gradFill>
              <a:gsLst>
                <a:gs pos="0">
                  <a:schemeClr val="accent3">
                    <a:lumMod val="20000"/>
                    <a:lumOff val="80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grpSpPr>
          <p:sp>
            <p:nvSpPr>
              <p:cNvPr id="48" name="Rectangle 47"/>
              <p:cNvSpPr/>
              <p:nvPr/>
            </p:nvSpPr>
            <p:spPr>
              <a:xfrm>
                <a:off x="120954" y="2497667"/>
                <a:ext cx="9700376" cy="1678591"/>
              </a:xfrm>
              <a:prstGeom prst="rect">
                <a:avLst/>
              </a:prstGeom>
              <a:solidFill>
                <a:srgbClr val="EFECE5"/>
              </a:solidFill>
              <a:ln w="9525" cmpd="dbl">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1662">
                  <a:solidFill>
                    <a:schemeClr val="tx1"/>
                  </a:solidFill>
                </a:endParaRPr>
              </a:p>
            </p:txBody>
          </p:sp>
          <p:grpSp>
            <p:nvGrpSpPr>
              <p:cNvPr id="49" name="Group 48"/>
              <p:cNvGrpSpPr/>
              <p:nvPr/>
            </p:nvGrpSpPr>
            <p:grpSpPr>
              <a:xfrm>
                <a:off x="171756" y="2560196"/>
                <a:ext cx="9534678" cy="1596402"/>
                <a:chOff x="218922" y="2443183"/>
                <a:chExt cx="9534678" cy="1596402"/>
              </a:xfrm>
              <a:grpFill/>
            </p:grpSpPr>
            <p:sp>
              <p:nvSpPr>
                <p:cNvPr id="53" name="TextBox 52"/>
                <p:cNvSpPr txBox="1"/>
                <p:nvPr/>
              </p:nvSpPr>
              <p:spPr>
                <a:xfrm>
                  <a:off x="218922" y="2926006"/>
                  <a:ext cx="793862" cy="308904"/>
                </a:xfrm>
                <a:prstGeom prst="rect">
                  <a:avLst/>
                </a:prstGeom>
                <a:grpFill/>
                <a:ln>
                  <a:solidFill>
                    <a:schemeClr val="tx1"/>
                  </a:solidFill>
                </a:ln>
              </p:spPr>
              <p:txBody>
                <a:bodyPr wrap="square" rtlCol="0">
                  <a:spAutoFit/>
                </a:bodyPr>
                <a:lstStyle/>
                <a:p>
                  <a:pPr algn="ctr"/>
                  <a:r>
                    <a:rPr lang="en-US" sz="1108" dirty="0">
                      <a:latin typeface="Times New Roman" panose="02020603050405020304" pitchFamily="18" charset="0"/>
                      <a:cs typeface="Times New Roman" panose="02020603050405020304" pitchFamily="18" charset="0"/>
                    </a:rPr>
                    <a:t>BCWP</a:t>
                  </a:r>
                </a:p>
              </p:txBody>
            </p:sp>
            <p:sp>
              <p:nvSpPr>
                <p:cNvPr id="66" name="TextBox 65"/>
                <p:cNvSpPr txBox="1"/>
                <p:nvPr/>
              </p:nvSpPr>
              <p:spPr>
                <a:xfrm>
                  <a:off x="218922" y="3211879"/>
                  <a:ext cx="793862" cy="308904"/>
                </a:xfrm>
                <a:prstGeom prst="rect">
                  <a:avLst/>
                </a:prstGeom>
                <a:grpFill/>
                <a:ln>
                  <a:solidFill>
                    <a:schemeClr val="tx1"/>
                  </a:solidFill>
                </a:ln>
              </p:spPr>
              <p:txBody>
                <a:bodyPr wrap="square" rtlCol="0">
                  <a:spAutoFit/>
                </a:bodyPr>
                <a:lstStyle/>
                <a:p>
                  <a:pPr algn="ctr"/>
                  <a:r>
                    <a:rPr lang="en-US" sz="1108" b="1" dirty="0">
                      <a:solidFill>
                        <a:srgbClr val="2F0765"/>
                      </a:solidFill>
                      <a:latin typeface="Times New Roman" panose="02020603050405020304" pitchFamily="18" charset="0"/>
                      <a:cs typeface="Times New Roman" panose="02020603050405020304" pitchFamily="18" charset="0"/>
                    </a:rPr>
                    <a:t>ACWP</a:t>
                  </a:r>
                </a:p>
              </p:txBody>
            </p:sp>
            <p:sp>
              <p:nvSpPr>
                <p:cNvPr id="67" name="TextBox 66"/>
                <p:cNvSpPr txBox="1"/>
                <p:nvPr/>
              </p:nvSpPr>
              <p:spPr>
                <a:xfrm>
                  <a:off x="6654799" y="3081847"/>
                  <a:ext cx="397932" cy="308904"/>
                </a:xfrm>
                <a:prstGeom prst="rect">
                  <a:avLst/>
                </a:prstGeom>
                <a:grpFill/>
                <a:ln w="9525">
                  <a:solidFill>
                    <a:schemeClr val="tx1"/>
                  </a:solidFill>
                </a:ln>
              </p:spPr>
              <p:txBody>
                <a:bodyPr wrap="square" rtlCol="0">
                  <a:spAutoFit/>
                </a:bodyPr>
                <a:lstStyle/>
                <a:p>
                  <a:pPr algn="ctr"/>
                  <a:r>
                    <a:rPr lang="en-US" sz="1108" dirty="0">
                      <a:latin typeface="Times New Roman" panose="02020603050405020304" pitchFamily="18" charset="0"/>
                      <a:cs typeface="Times New Roman" panose="02020603050405020304" pitchFamily="18" charset="0"/>
                    </a:rPr>
                    <a:t>= </a:t>
                  </a:r>
                  <a:r>
                    <a:rPr lang="en-US" sz="1000" dirty="0">
                      <a:latin typeface="Times New Roman" panose="02020603050405020304" pitchFamily="18" charset="0"/>
                      <a:cs typeface="Times New Roman" panose="02020603050405020304" pitchFamily="18" charset="0"/>
                    </a:rPr>
                    <a:t>0</a:t>
                  </a:r>
                </a:p>
              </p:txBody>
            </p:sp>
            <p:cxnSp>
              <p:nvCxnSpPr>
                <p:cNvPr id="68" name="Straight Arrow Connector 67"/>
                <p:cNvCxnSpPr>
                  <a:stCxn id="79" idx="3"/>
                  <a:endCxn id="67" idx="1"/>
                </p:cNvCxnSpPr>
                <p:nvPr/>
              </p:nvCxnSpPr>
              <p:spPr>
                <a:xfrm>
                  <a:off x="5890559" y="3220774"/>
                  <a:ext cx="764240" cy="15525"/>
                </a:xfrm>
                <a:prstGeom prst="straightConnector1">
                  <a:avLst/>
                </a:prstGeom>
                <a:grpFill/>
                <a:ln w="952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6654799" y="2535123"/>
                  <a:ext cx="397932" cy="308904"/>
                </a:xfrm>
                <a:prstGeom prst="rect">
                  <a:avLst/>
                </a:prstGeom>
                <a:grpFill/>
                <a:ln w="9525">
                  <a:solidFill>
                    <a:schemeClr val="tx1"/>
                  </a:solidFill>
                </a:ln>
              </p:spPr>
              <p:txBody>
                <a:bodyPr wrap="square" rtlCol="0">
                  <a:spAutoFit/>
                </a:bodyPr>
                <a:lstStyle/>
                <a:p>
                  <a:pPr algn="ctr"/>
                  <a:r>
                    <a:rPr lang="en-US" sz="1108" dirty="0">
                      <a:latin typeface="Times New Roman" panose="02020603050405020304" pitchFamily="18" charset="0"/>
                      <a:cs typeface="Times New Roman" panose="02020603050405020304" pitchFamily="18" charset="0"/>
                    </a:rPr>
                    <a:t>&gt; </a:t>
                  </a:r>
                  <a:r>
                    <a:rPr lang="en-US" sz="1000" dirty="0">
                      <a:latin typeface="Times New Roman" panose="02020603050405020304" pitchFamily="18" charset="0"/>
                      <a:cs typeface="Times New Roman" panose="02020603050405020304" pitchFamily="18" charset="0"/>
                    </a:rPr>
                    <a:t>0</a:t>
                  </a:r>
                </a:p>
              </p:txBody>
            </p:sp>
            <p:sp>
              <p:nvSpPr>
                <p:cNvPr id="70" name="TextBox 69"/>
                <p:cNvSpPr txBox="1"/>
                <p:nvPr/>
              </p:nvSpPr>
              <p:spPr>
                <a:xfrm>
                  <a:off x="6654799" y="3623493"/>
                  <a:ext cx="397932" cy="289384"/>
                </a:xfrm>
                <a:prstGeom prst="rect">
                  <a:avLst/>
                </a:prstGeom>
                <a:grpFill/>
                <a:ln w="9525">
                  <a:solidFill>
                    <a:schemeClr val="tx1"/>
                  </a:solidFill>
                </a:ln>
              </p:spPr>
              <p:txBody>
                <a:bodyPr wrap="square" rtlCol="0">
                  <a:spAutoFit/>
                </a:bodyPr>
                <a:lstStyle/>
                <a:p>
                  <a:pPr algn="ctr"/>
                  <a:r>
                    <a:rPr lang="en-US" sz="1000" dirty="0">
                      <a:latin typeface="Times New Roman" panose="02020603050405020304" pitchFamily="18" charset="0"/>
                      <a:cs typeface="Times New Roman" panose="02020603050405020304" pitchFamily="18" charset="0"/>
                    </a:rPr>
                    <a:t>&lt; 0</a:t>
                  </a:r>
                </a:p>
              </p:txBody>
            </p:sp>
            <p:cxnSp>
              <p:nvCxnSpPr>
                <p:cNvPr id="71" name="Elbow Connector 70"/>
                <p:cNvCxnSpPr>
                  <a:stCxn id="79" idx="3"/>
                  <a:endCxn id="69" idx="1"/>
                </p:cNvCxnSpPr>
                <p:nvPr/>
              </p:nvCxnSpPr>
              <p:spPr>
                <a:xfrm flipV="1">
                  <a:off x="5890559" y="2689576"/>
                  <a:ext cx="764240" cy="531198"/>
                </a:xfrm>
                <a:prstGeom prst="bentConnector3">
                  <a:avLst/>
                </a:prstGeom>
                <a:grpFill/>
                <a:ln w="952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2" name="Elbow Connector 71"/>
                <p:cNvCxnSpPr>
                  <a:stCxn id="79" idx="3"/>
                  <a:endCxn id="70" idx="1"/>
                </p:cNvCxnSpPr>
                <p:nvPr/>
              </p:nvCxnSpPr>
              <p:spPr>
                <a:xfrm>
                  <a:off x="5912452" y="3220774"/>
                  <a:ext cx="742348" cy="547412"/>
                </a:xfrm>
                <a:prstGeom prst="bentConnector3">
                  <a:avLst/>
                </a:prstGeom>
                <a:grpFill/>
                <a:ln w="952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7338176" y="2443183"/>
                  <a:ext cx="2415424" cy="509287"/>
                </a:xfrm>
                <a:prstGeom prst="rect">
                  <a:avLst/>
                </a:prstGeom>
                <a:grpFill/>
                <a:ln>
                  <a:solidFill>
                    <a:schemeClr val="tx1"/>
                  </a:solidFill>
                </a:ln>
              </p:spPr>
              <p:txBody>
                <a:bodyPr wrap="square" rtlCol="0">
                  <a:spAutoFit/>
                </a:bodyPr>
                <a:lstStyle/>
                <a:p>
                  <a:pPr algn="ctr"/>
                  <a:r>
                    <a:rPr lang="en-US" sz="1108" dirty="0">
                      <a:latin typeface="Times New Roman" panose="02020603050405020304" pitchFamily="18" charset="0"/>
                      <a:cs typeface="Times New Roman" panose="02020603050405020304" pitchFamily="18" charset="0"/>
                    </a:rPr>
                    <a:t>Under budget</a:t>
                  </a:r>
                </a:p>
                <a:p>
                  <a:pPr algn="ctr"/>
                  <a:r>
                    <a:rPr lang="en-US" sz="1108" dirty="0">
                      <a:latin typeface="Times New Roman" panose="02020603050405020304" pitchFamily="18" charset="0"/>
                      <a:cs typeface="Times New Roman" panose="02020603050405020304" pitchFamily="18" charset="0"/>
                    </a:rPr>
                    <a:t>Work performed cost &gt; Actual cost</a:t>
                  </a:r>
                </a:p>
              </p:txBody>
            </p:sp>
            <p:sp>
              <p:nvSpPr>
                <p:cNvPr id="74" name="TextBox 73"/>
                <p:cNvSpPr txBox="1"/>
                <p:nvPr/>
              </p:nvSpPr>
              <p:spPr>
                <a:xfrm>
                  <a:off x="7338176" y="2991000"/>
                  <a:ext cx="2415424" cy="509287"/>
                </a:xfrm>
                <a:prstGeom prst="rect">
                  <a:avLst/>
                </a:prstGeom>
                <a:grpFill/>
                <a:ln>
                  <a:solidFill>
                    <a:schemeClr val="tx1"/>
                  </a:solidFill>
                </a:ln>
              </p:spPr>
              <p:txBody>
                <a:bodyPr wrap="square" rtlCol="0">
                  <a:spAutoFit/>
                </a:bodyPr>
                <a:lstStyle/>
                <a:p>
                  <a:pPr algn="ctr"/>
                  <a:r>
                    <a:rPr lang="en-US" sz="1108" dirty="0">
                      <a:latin typeface="Times New Roman" panose="02020603050405020304" pitchFamily="18" charset="0"/>
                      <a:cs typeface="Times New Roman" panose="02020603050405020304" pitchFamily="18" charset="0"/>
                    </a:rPr>
                    <a:t>Within budget</a:t>
                  </a:r>
                </a:p>
                <a:p>
                  <a:pPr algn="ctr"/>
                  <a:r>
                    <a:rPr lang="en-US" sz="1108" dirty="0">
                      <a:latin typeface="Times New Roman" panose="02020603050405020304" pitchFamily="18" charset="0"/>
                      <a:cs typeface="Times New Roman" panose="02020603050405020304" pitchFamily="18" charset="0"/>
                    </a:rPr>
                    <a:t>Work performed cost = Actual cost</a:t>
                  </a:r>
                </a:p>
              </p:txBody>
            </p:sp>
            <p:sp>
              <p:nvSpPr>
                <p:cNvPr id="75" name="TextBox 74"/>
                <p:cNvSpPr txBox="1"/>
                <p:nvPr/>
              </p:nvSpPr>
              <p:spPr>
                <a:xfrm>
                  <a:off x="7338176" y="3530298"/>
                  <a:ext cx="2415424" cy="509287"/>
                </a:xfrm>
                <a:prstGeom prst="rect">
                  <a:avLst/>
                </a:prstGeom>
                <a:grpFill/>
                <a:ln>
                  <a:solidFill>
                    <a:schemeClr val="tx1"/>
                  </a:solidFill>
                </a:ln>
              </p:spPr>
              <p:txBody>
                <a:bodyPr wrap="square" rtlCol="0">
                  <a:spAutoFit/>
                </a:bodyPr>
                <a:lstStyle/>
                <a:p>
                  <a:pPr algn="ctr"/>
                  <a:r>
                    <a:rPr lang="en-US" sz="1108" dirty="0">
                      <a:latin typeface="Times New Roman" panose="02020603050405020304" pitchFamily="18" charset="0"/>
                      <a:cs typeface="Times New Roman" panose="02020603050405020304" pitchFamily="18" charset="0"/>
                    </a:rPr>
                    <a:t>Over budget</a:t>
                  </a:r>
                </a:p>
                <a:p>
                  <a:pPr algn="ctr"/>
                  <a:r>
                    <a:rPr lang="en-US" sz="1108" dirty="0">
                      <a:latin typeface="Times New Roman" panose="02020603050405020304" pitchFamily="18" charset="0"/>
                      <a:cs typeface="Times New Roman" panose="02020603050405020304" pitchFamily="18" charset="0"/>
                    </a:rPr>
                    <a:t>Work performed cost &lt; Actual cost</a:t>
                  </a:r>
                </a:p>
              </p:txBody>
            </p:sp>
            <p:cxnSp>
              <p:nvCxnSpPr>
                <p:cNvPr id="76" name="Straight Connector 75"/>
                <p:cNvCxnSpPr>
                  <a:stCxn id="69" idx="3"/>
                  <a:endCxn id="73" idx="1"/>
                </p:cNvCxnSpPr>
                <p:nvPr/>
              </p:nvCxnSpPr>
              <p:spPr>
                <a:xfrm>
                  <a:off x="7052731" y="2689576"/>
                  <a:ext cx="285445" cy="8251"/>
                </a:xfrm>
                <a:prstGeom prst="line">
                  <a:avLst/>
                </a:prstGeom>
                <a:grpFill/>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a:stCxn id="67" idx="3"/>
                  <a:endCxn id="74" idx="1"/>
                </p:cNvCxnSpPr>
                <p:nvPr/>
              </p:nvCxnSpPr>
              <p:spPr>
                <a:xfrm>
                  <a:off x="7052731" y="3236300"/>
                  <a:ext cx="285445" cy="9344"/>
                </a:xfrm>
                <a:prstGeom prst="line">
                  <a:avLst/>
                </a:prstGeom>
                <a:grpFill/>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a:stCxn id="70" idx="3"/>
                  <a:endCxn id="75" idx="1"/>
                </p:cNvCxnSpPr>
                <p:nvPr/>
              </p:nvCxnSpPr>
              <p:spPr>
                <a:xfrm>
                  <a:off x="7052731" y="3768186"/>
                  <a:ext cx="285445" cy="16755"/>
                </a:xfrm>
                <a:prstGeom prst="line">
                  <a:avLst/>
                </a:prstGeom>
                <a:grpFill/>
                <a:ln w="9525">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80" name="Rectangle 7"/>
            <p:cNvSpPr>
              <a:spLocks noChangeArrowheads="1"/>
            </p:cNvSpPr>
            <p:nvPr/>
          </p:nvSpPr>
          <p:spPr bwMode="auto">
            <a:xfrm>
              <a:off x="87080" y="1957025"/>
              <a:ext cx="1745227" cy="323335"/>
            </a:xfrm>
            <a:prstGeom prst="rect">
              <a:avLst/>
            </a:prstGeom>
            <a:noFill/>
            <a:ln w="9525">
              <a:solidFill>
                <a:schemeClr val="tx2"/>
              </a:solidFill>
              <a:miter lim="800000"/>
              <a:headEnd/>
              <a:tailEnd/>
            </a:ln>
            <a:effectLst/>
            <a:scene3d>
              <a:camera prst="orthographicFront"/>
              <a:lightRig rig="threePt" dir="t"/>
            </a:scene3d>
            <a:sp3d>
              <a:bevelT w="165100" prst="coolSlant"/>
            </a:sp3d>
          </p:spPr>
          <p:txBody>
            <a:bodyPr lIns="0" tIns="0" rIns="0" bIns="0"/>
            <a:lstStyle/>
            <a:p>
              <a:pPr marL="422041" indent="-422041">
                <a:spcBef>
                  <a:spcPct val="20000"/>
                </a:spcBef>
                <a:buClr>
                  <a:srgbClr val="CC3300"/>
                </a:buClr>
                <a:buSzPct val="100000"/>
                <a:defRPr/>
              </a:pPr>
              <a:r>
                <a:rPr lang="en-US" sz="1600" dirty="0">
                  <a:latin typeface="Times New Roman" panose="02020603050405020304" pitchFamily="18" charset="0"/>
                  <a:cs typeface="Times New Roman" panose="02020603050405020304" pitchFamily="18" charset="0"/>
                </a:rPr>
                <a:t>Cost Performance</a:t>
              </a:r>
              <a:endParaRPr lang="de-DE" sz="1600" dirty="0">
                <a:latin typeface="Times New Roman" panose="02020603050405020304" pitchFamily="18" charset="0"/>
                <a:cs typeface="Times New Roman" panose="02020603050405020304" pitchFamily="18" charset="0"/>
              </a:endParaRPr>
            </a:p>
          </p:txBody>
        </p:sp>
      </p:grpSp>
      <p:grpSp>
        <p:nvGrpSpPr>
          <p:cNvPr id="33" name="Group 32"/>
          <p:cNvGrpSpPr/>
          <p:nvPr/>
        </p:nvGrpSpPr>
        <p:grpSpPr>
          <a:xfrm>
            <a:off x="177349" y="4726518"/>
            <a:ext cx="8848134" cy="1554920"/>
            <a:chOff x="-29571" y="5121454"/>
            <a:chExt cx="9702130" cy="1684496"/>
          </a:xfrm>
        </p:grpSpPr>
        <p:grpSp>
          <p:nvGrpSpPr>
            <p:cNvPr id="83" name="Group 82"/>
            <p:cNvGrpSpPr/>
            <p:nvPr/>
          </p:nvGrpSpPr>
          <p:grpSpPr>
            <a:xfrm>
              <a:off x="-29571" y="5121454"/>
              <a:ext cx="9702130" cy="1678591"/>
              <a:chOff x="4304" y="2478683"/>
              <a:chExt cx="9702130" cy="1678591"/>
            </a:xfrm>
            <a:gradFill>
              <a:gsLst>
                <a:gs pos="0">
                  <a:schemeClr val="accent3">
                    <a:lumMod val="20000"/>
                    <a:lumOff val="80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grpSpPr>
          <p:sp>
            <p:nvSpPr>
              <p:cNvPr id="84" name="Rectangle 83"/>
              <p:cNvSpPr/>
              <p:nvPr/>
            </p:nvSpPr>
            <p:spPr>
              <a:xfrm>
                <a:off x="4304" y="2478683"/>
                <a:ext cx="9700376" cy="1678591"/>
              </a:xfrm>
              <a:prstGeom prst="rect">
                <a:avLst/>
              </a:prstGeom>
              <a:solidFill>
                <a:srgbClr val="EFECE5"/>
              </a:solidFill>
              <a:ln w="9525" cmpd="dbl">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1662">
                  <a:solidFill>
                    <a:schemeClr val="tx1"/>
                  </a:solidFill>
                </a:endParaRPr>
              </a:p>
            </p:txBody>
          </p:sp>
          <p:grpSp>
            <p:nvGrpSpPr>
              <p:cNvPr id="85" name="Group 84"/>
              <p:cNvGrpSpPr/>
              <p:nvPr/>
            </p:nvGrpSpPr>
            <p:grpSpPr>
              <a:xfrm>
                <a:off x="57163" y="2560196"/>
                <a:ext cx="9649271" cy="1556547"/>
                <a:chOff x="104329" y="2443183"/>
                <a:chExt cx="9649271" cy="1556547"/>
              </a:xfrm>
              <a:grpFill/>
            </p:grpSpPr>
            <p:sp>
              <p:nvSpPr>
                <p:cNvPr id="86" name="TextBox 85"/>
                <p:cNvSpPr txBox="1"/>
                <p:nvPr/>
              </p:nvSpPr>
              <p:spPr>
                <a:xfrm>
                  <a:off x="104329" y="2926006"/>
                  <a:ext cx="785397" cy="284731"/>
                </a:xfrm>
                <a:prstGeom prst="rect">
                  <a:avLst/>
                </a:prstGeom>
                <a:grpFill/>
                <a:ln>
                  <a:solidFill>
                    <a:schemeClr val="tx1"/>
                  </a:solidFill>
                </a:ln>
              </p:spPr>
              <p:txBody>
                <a:bodyPr wrap="square" rtlCol="0">
                  <a:spAutoFit/>
                </a:bodyPr>
                <a:lstStyle/>
                <a:p>
                  <a:pPr algn="ctr"/>
                  <a:r>
                    <a:rPr lang="en-US" sz="1108" dirty="0">
                      <a:latin typeface="Times New Roman" panose="02020603050405020304" pitchFamily="18" charset="0"/>
                      <a:cs typeface="Times New Roman" panose="02020603050405020304" pitchFamily="18" charset="0"/>
                    </a:rPr>
                    <a:t>BCWP</a:t>
                  </a:r>
                </a:p>
              </p:txBody>
            </p:sp>
            <p:sp>
              <p:nvSpPr>
                <p:cNvPr id="87" name="TextBox 86"/>
                <p:cNvSpPr txBox="1"/>
                <p:nvPr/>
              </p:nvSpPr>
              <p:spPr>
                <a:xfrm>
                  <a:off x="104329" y="3211880"/>
                  <a:ext cx="785397" cy="284731"/>
                </a:xfrm>
                <a:prstGeom prst="rect">
                  <a:avLst/>
                </a:prstGeom>
                <a:grpFill/>
                <a:ln>
                  <a:solidFill>
                    <a:schemeClr val="tx1"/>
                  </a:solidFill>
                </a:ln>
              </p:spPr>
              <p:txBody>
                <a:bodyPr wrap="square" rtlCol="0">
                  <a:spAutoFit/>
                </a:bodyPr>
                <a:lstStyle/>
                <a:p>
                  <a:pPr algn="ctr"/>
                  <a:r>
                    <a:rPr lang="en-US" sz="1108" b="1" dirty="0">
                      <a:solidFill>
                        <a:srgbClr val="2F0765"/>
                      </a:solidFill>
                      <a:latin typeface="Times New Roman" panose="02020603050405020304" pitchFamily="18" charset="0"/>
                      <a:cs typeface="Times New Roman" panose="02020603050405020304" pitchFamily="18" charset="0"/>
                    </a:rPr>
                    <a:t>ACWP</a:t>
                  </a:r>
                </a:p>
              </p:txBody>
            </p:sp>
            <p:sp>
              <p:nvSpPr>
                <p:cNvPr id="88" name="TextBox 87"/>
                <p:cNvSpPr txBox="1"/>
                <p:nvPr/>
              </p:nvSpPr>
              <p:spPr>
                <a:xfrm>
                  <a:off x="6654799" y="3081847"/>
                  <a:ext cx="397932" cy="266739"/>
                </a:xfrm>
                <a:prstGeom prst="rect">
                  <a:avLst/>
                </a:prstGeom>
                <a:grpFill/>
                <a:ln w="9525">
                  <a:solidFill>
                    <a:schemeClr val="tx1"/>
                  </a:solidFill>
                </a:ln>
              </p:spPr>
              <p:txBody>
                <a:bodyPr wrap="square" rtlCol="0">
                  <a:spAutoFit/>
                </a:bodyPr>
                <a:lstStyle/>
                <a:p>
                  <a:pPr algn="ctr"/>
                  <a:r>
                    <a:rPr lang="en-US" sz="1000" dirty="0">
                      <a:latin typeface="Times New Roman" panose="02020603050405020304" pitchFamily="18" charset="0"/>
                      <a:cs typeface="Times New Roman" panose="02020603050405020304" pitchFamily="18" charset="0"/>
                    </a:rPr>
                    <a:t>= 0</a:t>
                  </a:r>
                </a:p>
              </p:txBody>
            </p:sp>
            <p:cxnSp>
              <p:nvCxnSpPr>
                <p:cNvPr id="89" name="Straight Arrow Connector 88"/>
                <p:cNvCxnSpPr>
                  <a:stCxn id="82" idx="3"/>
                  <a:endCxn id="88" idx="1"/>
                </p:cNvCxnSpPr>
                <p:nvPr/>
              </p:nvCxnSpPr>
              <p:spPr>
                <a:xfrm flipV="1">
                  <a:off x="5871150" y="3215217"/>
                  <a:ext cx="783649" cy="5346"/>
                </a:xfrm>
                <a:prstGeom prst="straightConnector1">
                  <a:avLst/>
                </a:prstGeom>
                <a:grpFill/>
                <a:ln w="952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a:off x="6654799" y="2535124"/>
                  <a:ext cx="397932" cy="266739"/>
                </a:xfrm>
                <a:prstGeom prst="rect">
                  <a:avLst/>
                </a:prstGeom>
                <a:grpFill/>
                <a:ln w="9525">
                  <a:solidFill>
                    <a:schemeClr val="tx1"/>
                  </a:solidFill>
                </a:ln>
              </p:spPr>
              <p:txBody>
                <a:bodyPr wrap="square" rtlCol="0">
                  <a:spAutoFit/>
                </a:bodyPr>
                <a:lstStyle/>
                <a:p>
                  <a:pPr algn="ctr"/>
                  <a:r>
                    <a:rPr lang="en-US" sz="1000" dirty="0">
                      <a:latin typeface="Times New Roman" panose="02020603050405020304" pitchFamily="18" charset="0"/>
                      <a:cs typeface="Times New Roman" panose="02020603050405020304" pitchFamily="18" charset="0"/>
                    </a:rPr>
                    <a:t>&gt; 0</a:t>
                  </a:r>
                </a:p>
              </p:txBody>
            </p:sp>
            <p:sp>
              <p:nvSpPr>
                <p:cNvPr id="91" name="TextBox 90"/>
                <p:cNvSpPr txBox="1"/>
                <p:nvPr/>
              </p:nvSpPr>
              <p:spPr>
                <a:xfrm>
                  <a:off x="6654799" y="3623493"/>
                  <a:ext cx="397932" cy="266739"/>
                </a:xfrm>
                <a:prstGeom prst="rect">
                  <a:avLst/>
                </a:prstGeom>
                <a:grpFill/>
                <a:ln w="9525">
                  <a:solidFill>
                    <a:schemeClr val="tx1"/>
                  </a:solidFill>
                </a:ln>
              </p:spPr>
              <p:txBody>
                <a:bodyPr wrap="square" rtlCol="0">
                  <a:spAutoFit/>
                </a:bodyPr>
                <a:lstStyle/>
                <a:p>
                  <a:pPr algn="ctr"/>
                  <a:r>
                    <a:rPr lang="en-US" sz="1000" dirty="0">
                      <a:latin typeface="Times New Roman" panose="02020603050405020304" pitchFamily="18" charset="0"/>
                      <a:cs typeface="Times New Roman" panose="02020603050405020304" pitchFamily="18" charset="0"/>
                    </a:rPr>
                    <a:t>&lt; 0</a:t>
                  </a:r>
                </a:p>
              </p:txBody>
            </p:sp>
            <p:cxnSp>
              <p:nvCxnSpPr>
                <p:cNvPr id="92" name="Elbow Connector 91"/>
                <p:cNvCxnSpPr>
                  <a:stCxn id="82" idx="3"/>
                  <a:endCxn id="90" idx="1"/>
                </p:cNvCxnSpPr>
                <p:nvPr/>
              </p:nvCxnSpPr>
              <p:spPr>
                <a:xfrm flipV="1">
                  <a:off x="5871150" y="2668495"/>
                  <a:ext cx="783649" cy="552069"/>
                </a:xfrm>
                <a:prstGeom prst="bentConnector3">
                  <a:avLst/>
                </a:prstGeom>
                <a:grpFill/>
                <a:ln w="952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3" name="Elbow Connector 92"/>
                <p:cNvCxnSpPr>
                  <a:stCxn id="82" idx="3"/>
                  <a:endCxn id="91" idx="1"/>
                </p:cNvCxnSpPr>
                <p:nvPr/>
              </p:nvCxnSpPr>
              <p:spPr>
                <a:xfrm>
                  <a:off x="5871150" y="3220563"/>
                  <a:ext cx="783649" cy="536300"/>
                </a:xfrm>
                <a:prstGeom prst="bentConnector3">
                  <a:avLst/>
                </a:prstGeom>
                <a:grpFill/>
                <a:ln w="952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4" name="TextBox 93"/>
                <p:cNvSpPr txBox="1"/>
                <p:nvPr/>
              </p:nvSpPr>
              <p:spPr>
                <a:xfrm>
                  <a:off x="7338176" y="2443183"/>
                  <a:ext cx="2415424" cy="469434"/>
                </a:xfrm>
                <a:prstGeom prst="rect">
                  <a:avLst/>
                </a:prstGeom>
                <a:grpFill/>
                <a:ln>
                  <a:solidFill>
                    <a:schemeClr val="tx1"/>
                  </a:solidFill>
                </a:ln>
              </p:spPr>
              <p:txBody>
                <a:bodyPr wrap="square" rtlCol="0">
                  <a:spAutoFit/>
                </a:bodyPr>
                <a:lstStyle/>
                <a:p>
                  <a:pPr algn="ctr"/>
                  <a:r>
                    <a:rPr lang="en-US" sz="1108" dirty="0">
                      <a:latin typeface="Times New Roman" panose="02020603050405020304" pitchFamily="18" charset="0"/>
                      <a:cs typeface="Times New Roman" panose="02020603050405020304" pitchFamily="18" charset="0"/>
                    </a:rPr>
                    <a:t>Under run</a:t>
                  </a:r>
                </a:p>
                <a:p>
                  <a:pPr algn="ctr"/>
                  <a:r>
                    <a:rPr lang="en-US" sz="1108" dirty="0">
                      <a:latin typeface="Times New Roman" panose="02020603050405020304" pitchFamily="18" charset="0"/>
                      <a:cs typeface="Times New Roman" panose="02020603050405020304" pitchFamily="18" charset="0"/>
                    </a:rPr>
                    <a:t>Performed cost &gt; Earned</a:t>
                  </a:r>
                </a:p>
              </p:txBody>
            </p:sp>
            <p:sp>
              <p:nvSpPr>
                <p:cNvPr id="95" name="TextBox 94"/>
                <p:cNvSpPr txBox="1"/>
                <p:nvPr/>
              </p:nvSpPr>
              <p:spPr>
                <a:xfrm>
                  <a:off x="7338176" y="2991000"/>
                  <a:ext cx="2415424" cy="469434"/>
                </a:xfrm>
                <a:prstGeom prst="rect">
                  <a:avLst/>
                </a:prstGeom>
                <a:grpFill/>
                <a:ln>
                  <a:solidFill>
                    <a:schemeClr val="tx1"/>
                  </a:solidFill>
                </a:ln>
              </p:spPr>
              <p:txBody>
                <a:bodyPr wrap="square" rtlCol="0">
                  <a:spAutoFit/>
                </a:bodyPr>
                <a:lstStyle/>
                <a:p>
                  <a:pPr algn="ctr"/>
                  <a:r>
                    <a:rPr lang="en-US" sz="1108" dirty="0">
                      <a:latin typeface="Times New Roman" panose="02020603050405020304" pitchFamily="18" charset="0"/>
                      <a:cs typeface="Times New Roman" panose="02020603050405020304" pitchFamily="18" charset="0"/>
                    </a:rPr>
                    <a:t>on run</a:t>
                  </a:r>
                </a:p>
                <a:p>
                  <a:pPr algn="ctr"/>
                  <a:r>
                    <a:rPr lang="en-US" sz="1108" dirty="0">
                      <a:latin typeface="Times New Roman" panose="02020603050405020304" pitchFamily="18" charset="0"/>
                      <a:cs typeface="Times New Roman" panose="02020603050405020304" pitchFamily="18" charset="0"/>
                    </a:rPr>
                    <a:t>Performed cost = Earned</a:t>
                  </a:r>
                </a:p>
              </p:txBody>
            </p:sp>
            <p:sp>
              <p:nvSpPr>
                <p:cNvPr id="96" name="TextBox 95"/>
                <p:cNvSpPr txBox="1"/>
                <p:nvPr/>
              </p:nvSpPr>
              <p:spPr>
                <a:xfrm>
                  <a:off x="7338176" y="3530296"/>
                  <a:ext cx="2415424" cy="469434"/>
                </a:xfrm>
                <a:prstGeom prst="rect">
                  <a:avLst/>
                </a:prstGeom>
                <a:grpFill/>
                <a:ln>
                  <a:solidFill>
                    <a:schemeClr val="tx1"/>
                  </a:solidFill>
                </a:ln>
              </p:spPr>
              <p:txBody>
                <a:bodyPr wrap="square" rtlCol="0">
                  <a:spAutoFit/>
                </a:bodyPr>
                <a:lstStyle/>
                <a:p>
                  <a:pPr algn="ctr"/>
                  <a:r>
                    <a:rPr lang="en-US" sz="1108" dirty="0">
                      <a:latin typeface="Times New Roman" panose="02020603050405020304" pitchFamily="18" charset="0"/>
                      <a:cs typeface="Times New Roman" panose="02020603050405020304" pitchFamily="18" charset="0"/>
                    </a:rPr>
                    <a:t>Over run</a:t>
                  </a:r>
                </a:p>
                <a:p>
                  <a:pPr algn="ctr"/>
                  <a:r>
                    <a:rPr lang="en-US" sz="1108" dirty="0">
                      <a:latin typeface="Times New Roman" panose="02020603050405020304" pitchFamily="18" charset="0"/>
                      <a:cs typeface="Times New Roman" panose="02020603050405020304" pitchFamily="18" charset="0"/>
                    </a:rPr>
                    <a:t>Performed cost &lt; Earned</a:t>
                  </a:r>
                </a:p>
              </p:txBody>
            </p:sp>
            <p:cxnSp>
              <p:nvCxnSpPr>
                <p:cNvPr id="97" name="Straight Connector 96"/>
                <p:cNvCxnSpPr>
                  <a:stCxn id="90" idx="3"/>
                  <a:endCxn id="94" idx="1"/>
                </p:cNvCxnSpPr>
                <p:nvPr/>
              </p:nvCxnSpPr>
              <p:spPr>
                <a:xfrm>
                  <a:off x="7052730" y="2668495"/>
                  <a:ext cx="285445" cy="9405"/>
                </a:xfrm>
                <a:prstGeom prst="line">
                  <a:avLst/>
                </a:prstGeom>
                <a:grpFill/>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a:stCxn id="88" idx="3"/>
                  <a:endCxn id="95" idx="1"/>
                </p:cNvCxnSpPr>
                <p:nvPr/>
              </p:nvCxnSpPr>
              <p:spPr>
                <a:xfrm>
                  <a:off x="7052730" y="3215217"/>
                  <a:ext cx="285445" cy="10500"/>
                </a:xfrm>
                <a:prstGeom prst="line">
                  <a:avLst/>
                </a:prstGeom>
                <a:grpFill/>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a:stCxn id="91" idx="3"/>
                  <a:endCxn id="96" idx="1"/>
                </p:cNvCxnSpPr>
                <p:nvPr/>
              </p:nvCxnSpPr>
              <p:spPr>
                <a:xfrm>
                  <a:off x="7052730" y="3756863"/>
                  <a:ext cx="285445" cy="8150"/>
                </a:xfrm>
                <a:prstGeom prst="line">
                  <a:avLst/>
                </a:prstGeom>
                <a:grpFill/>
                <a:ln w="9525">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01" name="Rectangle 7"/>
            <p:cNvSpPr>
              <a:spLocks noChangeArrowheads="1"/>
            </p:cNvSpPr>
            <p:nvPr/>
          </p:nvSpPr>
          <p:spPr bwMode="auto">
            <a:xfrm>
              <a:off x="95546" y="5157422"/>
              <a:ext cx="1745229" cy="323335"/>
            </a:xfrm>
            <a:prstGeom prst="rect">
              <a:avLst/>
            </a:prstGeom>
            <a:noFill/>
            <a:ln w="9525">
              <a:solidFill>
                <a:schemeClr val="tx2"/>
              </a:solidFill>
              <a:miter lim="800000"/>
              <a:headEnd/>
              <a:tailEnd/>
            </a:ln>
            <a:effectLst/>
            <a:scene3d>
              <a:camera prst="orthographicFront"/>
              <a:lightRig rig="threePt" dir="t"/>
            </a:scene3d>
            <a:sp3d>
              <a:bevelT w="165100" prst="coolSlant"/>
            </a:sp3d>
          </p:spPr>
          <p:txBody>
            <a:bodyPr lIns="0" tIns="0" rIns="0" bIns="0"/>
            <a:lstStyle/>
            <a:p>
              <a:pPr marL="422041" indent="-422041">
                <a:spcBef>
                  <a:spcPct val="20000"/>
                </a:spcBef>
                <a:buClr>
                  <a:srgbClr val="CC3300"/>
                </a:buClr>
                <a:buSzPct val="100000"/>
                <a:defRPr/>
              </a:pPr>
              <a:r>
                <a:rPr lang="en-US" sz="1600" dirty="0">
                  <a:latin typeface="Times New Roman" panose="02020603050405020304" pitchFamily="18" charset="0"/>
                  <a:cs typeface="Times New Roman" panose="02020603050405020304" pitchFamily="18" charset="0"/>
                </a:rPr>
                <a:t>Cost Performance</a:t>
              </a:r>
              <a:endParaRPr lang="de-DE" sz="1600" dirty="0">
                <a:latin typeface="Times New Roman" panose="02020603050405020304" pitchFamily="18" charset="0"/>
                <a:cs typeface="Times New Roman" panose="02020603050405020304" pitchFamily="18" charset="0"/>
              </a:endParaRPr>
            </a:p>
          </p:txBody>
        </p:sp>
        <p:sp>
          <p:nvSpPr>
            <p:cNvPr id="81" name="Rectangle 3"/>
            <p:cNvSpPr txBox="1">
              <a:spLocks noChangeArrowheads="1"/>
            </p:cNvSpPr>
            <p:nvPr/>
          </p:nvSpPr>
          <p:spPr bwMode="auto">
            <a:xfrm>
              <a:off x="104013" y="6621246"/>
              <a:ext cx="6000452" cy="184704"/>
            </a:xfrm>
            <a:prstGeom prst="rect">
              <a:avLst/>
            </a:prstGeom>
            <a:solidFill>
              <a:schemeClr val="bg1"/>
            </a:solidFill>
            <a:ln w="9525">
              <a:solidFill>
                <a:schemeClr val="tx1"/>
              </a:solidFill>
              <a:miter lim="800000"/>
              <a:headEnd/>
              <a:tailEnd/>
            </a:ln>
            <a:effectLst>
              <a:outerShdw dist="107763" dir="18900000" algn="ctr" rotWithShape="0">
                <a:schemeClr val="bg2">
                  <a:alpha val="50000"/>
                </a:schemeClr>
              </a:outerShdw>
            </a:effectLst>
          </p:spPr>
          <p:txBody>
            <a:bodyPr wrap="square" lIns="0" tIns="0" rIns="0" bIns="0">
              <a:spAutoFit/>
            </a:bodyPr>
            <a:lstStyle/>
            <a:p>
              <a:pPr algn="just">
                <a:spcBef>
                  <a:spcPts val="2215"/>
                </a:spcBef>
                <a:defRPr/>
              </a:pPr>
              <a:r>
                <a:rPr lang="en-US" sz="1108" dirty="0">
                  <a:latin typeface="Times New Roman" panose="02020603050405020304" pitchFamily="18" charset="0"/>
                  <a:cs typeface="Times New Roman" panose="02020603050405020304" pitchFamily="18" charset="0"/>
                </a:rPr>
                <a:t>The “Cost Overrun” curve is a plot of the calculated percent </a:t>
              </a:r>
              <a:r>
                <a:rPr lang="en-US" sz="1108" dirty="0" err="1" smtClean="0">
                  <a:latin typeface="Times New Roman" panose="02020603050405020304" pitchFamily="18" charset="0"/>
                  <a:cs typeface="Times New Roman" panose="02020603050405020304" pitchFamily="18" charset="0"/>
                </a:rPr>
                <a:t>ver</a:t>
              </a:r>
              <a:r>
                <a:rPr lang="en-US" sz="1108" dirty="0" smtClean="0">
                  <a:latin typeface="Times New Roman" panose="02020603050405020304" pitchFamily="18" charset="0"/>
                  <a:cs typeface="Times New Roman" panose="02020603050405020304" pitchFamily="18" charset="0"/>
                </a:rPr>
                <a:t>- </a:t>
              </a:r>
              <a:r>
                <a:rPr lang="en-US" sz="1108" dirty="0">
                  <a:latin typeface="Times New Roman" panose="02020603050405020304" pitchFamily="18" charset="0"/>
                  <a:cs typeface="Times New Roman" panose="02020603050405020304" pitchFamily="18" charset="0"/>
                </a:rPr>
                <a:t>or </a:t>
              </a:r>
              <a:r>
                <a:rPr lang="en-US" sz="1108" dirty="0" smtClean="0">
                  <a:latin typeface="Times New Roman" panose="02020603050405020304" pitchFamily="18" charset="0"/>
                  <a:cs typeface="Times New Roman" panose="02020603050405020304" pitchFamily="18" charset="0"/>
                </a:rPr>
                <a:t>underrun </a:t>
              </a:r>
              <a:r>
                <a:rPr lang="en-US" sz="1108" dirty="0">
                  <a:latin typeface="Times New Roman" panose="02020603050405020304" pitchFamily="18" charset="0"/>
                  <a:cs typeface="Times New Roman" panose="02020603050405020304" pitchFamily="18" charset="0"/>
                </a:rPr>
                <a:t>at any given time.</a:t>
              </a:r>
            </a:p>
          </p:txBody>
        </p:sp>
      </p:grpSp>
      <p:grpSp>
        <p:nvGrpSpPr>
          <p:cNvPr id="34" name="Group 33"/>
          <p:cNvGrpSpPr/>
          <p:nvPr/>
        </p:nvGrpSpPr>
        <p:grpSpPr>
          <a:xfrm>
            <a:off x="177349" y="3319393"/>
            <a:ext cx="8846535" cy="1387599"/>
            <a:chOff x="78619" y="3565655"/>
            <a:chExt cx="9700376" cy="1503232"/>
          </a:xfrm>
        </p:grpSpPr>
        <p:grpSp>
          <p:nvGrpSpPr>
            <p:cNvPr id="179" name="Group 178"/>
            <p:cNvGrpSpPr/>
            <p:nvPr/>
          </p:nvGrpSpPr>
          <p:grpSpPr>
            <a:xfrm>
              <a:off x="78619" y="3565655"/>
              <a:ext cx="9700376" cy="1503232"/>
              <a:chOff x="120954" y="2497667"/>
              <a:chExt cx="9700376" cy="1678591"/>
            </a:xfrm>
            <a:gradFill>
              <a:gsLst>
                <a:gs pos="0">
                  <a:schemeClr val="accent3">
                    <a:lumMod val="20000"/>
                    <a:lumOff val="80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grpSpPr>
          <p:sp>
            <p:nvSpPr>
              <p:cNvPr id="177" name="Rectangle 176"/>
              <p:cNvSpPr/>
              <p:nvPr/>
            </p:nvSpPr>
            <p:spPr>
              <a:xfrm>
                <a:off x="120954" y="2497667"/>
                <a:ext cx="9700376" cy="1678591"/>
              </a:xfrm>
              <a:prstGeom prst="rect">
                <a:avLst/>
              </a:prstGeom>
              <a:solidFill>
                <a:srgbClr val="EFECE5"/>
              </a:solidFill>
              <a:ln w="9525" cmpd="dbl">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1662">
                  <a:solidFill>
                    <a:schemeClr val="tx1"/>
                  </a:solidFill>
                </a:endParaRPr>
              </a:p>
            </p:txBody>
          </p:sp>
          <p:grpSp>
            <p:nvGrpSpPr>
              <p:cNvPr id="170" name="Group 169"/>
              <p:cNvGrpSpPr/>
              <p:nvPr/>
            </p:nvGrpSpPr>
            <p:grpSpPr>
              <a:xfrm>
                <a:off x="171756" y="2560196"/>
                <a:ext cx="9534678" cy="1611309"/>
                <a:chOff x="218922" y="2443183"/>
                <a:chExt cx="9534678" cy="1611309"/>
              </a:xfrm>
              <a:grpFill/>
            </p:grpSpPr>
            <p:sp>
              <p:nvSpPr>
                <p:cNvPr id="29" name="TextBox 28"/>
                <p:cNvSpPr txBox="1"/>
                <p:nvPr/>
              </p:nvSpPr>
              <p:spPr>
                <a:xfrm>
                  <a:off x="218922" y="2926006"/>
                  <a:ext cx="793856" cy="317947"/>
                </a:xfrm>
                <a:prstGeom prst="rect">
                  <a:avLst/>
                </a:prstGeom>
                <a:grpFill/>
                <a:ln>
                  <a:solidFill>
                    <a:schemeClr val="tx1"/>
                  </a:solidFill>
                </a:ln>
              </p:spPr>
              <p:txBody>
                <a:bodyPr wrap="square" rtlCol="0">
                  <a:spAutoFit/>
                </a:bodyPr>
                <a:lstStyle/>
                <a:p>
                  <a:pPr algn="ctr"/>
                  <a:r>
                    <a:rPr lang="en-US" sz="1108" dirty="0">
                      <a:latin typeface="Times New Roman" panose="02020603050405020304" pitchFamily="18" charset="0"/>
                      <a:cs typeface="Times New Roman" panose="02020603050405020304" pitchFamily="18" charset="0"/>
                    </a:rPr>
                    <a:t>BCWP</a:t>
                  </a:r>
                </a:p>
              </p:txBody>
            </p:sp>
            <p:sp>
              <p:nvSpPr>
                <p:cNvPr id="37" name="TextBox 36"/>
                <p:cNvSpPr txBox="1"/>
                <p:nvPr/>
              </p:nvSpPr>
              <p:spPr>
                <a:xfrm>
                  <a:off x="218922" y="3211880"/>
                  <a:ext cx="793856" cy="317947"/>
                </a:xfrm>
                <a:prstGeom prst="rect">
                  <a:avLst/>
                </a:prstGeom>
                <a:grpFill/>
                <a:ln>
                  <a:solidFill>
                    <a:schemeClr val="tx1"/>
                  </a:solidFill>
                </a:ln>
              </p:spPr>
              <p:txBody>
                <a:bodyPr wrap="square" rtlCol="0">
                  <a:spAutoFit/>
                </a:bodyPr>
                <a:lstStyle/>
                <a:p>
                  <a:pPr algn="ctr"/>
                  <a:r>
                    <a:rPr lang="en-US" sz="1108" b="1" dirty="0">
                      <a:solidFill>
                        <a:srgbClr val="2F0765"/>
                      </a:solidFill>
                      <a:latin typeface="Times New Roman" panose="02020603050405020304" pitchFamily="18" charset="0"/>
                      <a:cs typeface="Times New Roman" panose="02020603050405020304" pitchFamily="18" charset="0"/>
                    </a:rPr>
                    <a:t>ACWP</a:t>
                  </a:r>
                </a:p>
              </p:txBody>
            </p:sp>
            <p:sp>
              <p:nvSpPr>
                <p:cNvPr id="4" name="TextBox 3"/>
                <p:cNvSpPr txBox="1"/>
                <p:nvPr/>
              </p:nvSpPr>
              <p:spPr>
                <a:xfrm>
                  <a:off x="6654799" y="3081847"/>
                  <a:ext cx="397931" cy="297856"/>
                </a:xfrm>
                <a:prstGeom prst="rect">
                  <a:avLst/>
                </a:prstGeom>
                <a:grpFill/>
                <a:ln w="9525">
                  <a:solidFill>
                    <a:schemeClr val="tx1"/>
                  </a:solidFill>
                </a:ln>
              </p:spPr>
              <p:txBody>
                <a:bodyPr wrap="square" rtlCol="0">
                  <a:spAutoFit/>
                </a:bodyPr>
                <a:lstStyle/>
                <a:p>
                  <a:pPr algn="ctr"/>
                  <a:r>
                    <a:rPr lang="en-US" sz="1000" dirty="0">
                      <a:latin typeface="Times New Roman" panose="02020603050405020304" pitchFamily="18" charset="0"/>
                      <a:cs typeface="Times New Roman" panose="02020603050405020304" pitchFamily="18" charset="0"/>
                    </a:rPr>
                    <a:t>= 1</a:t>
                  </a:r>
                </a:p>
              </p:txBody>
            </p:sp>
            <p:cxnSp>
              <p:nvCxnSpPr>
                <p:cNvPr id="10" name="Straight Arrow Connector 9"/>
                <p:cNvCxnSpPr>
                  <a:stCxn id="197" idx="3"/>
                  <a:endCxn id="4" idx="1"/>
                </p:cNvCxnSpPr>
                <p:nvPr/>
              </p:nvCxnSpPr>
              <p:spPr>
                <a:xfrm flipV="1">
                  <a:off x="5912457" y="3230776"/>
                  <a:ext cx="742342" cy="7974"/>
                </a:xfrm>
                <a:prstGeom prst="straightConnector1">
                  <a:avLst/>
                </a:prstGeom>
                <a:grpFill/>
                <a:ln w="952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654799" y="2535124"/>
                  <a:ext cx="397931" cy="297856"/>
                </a:xfrm>
                <a:prstGeom prst="rect">
                  <a:avLst/>
                </a:prstGeom>
                <a:grpFill/>
                <a:ln w="9525">
                  <a:solidFill>
                    <a:schemeClr val="tx1"/>
                  </a:solidFill>
                </a:ln>
              </p:spPr>
              <p:txBody>
                <a:bodyPr wrap="square" rtlCol="0">
                  <a:spAutoFit/>
                </a:bodyPr>
                <a:lstStyle/>
                <a:p>
                  <a:pPr algn="ctr"/>
                  <a:r>
                    <a:rPr lang="en-US" sz="1000" dirty="0">
                      <a:latin typeface="Times New Roman" panose="02020603050405020304" pitchFamily="18" charset="0"/>
                      <a:cs typeface="Times New Roman" panose="02020603050405020304" pitchFamily="18" charset="0"/>
                    </a:rPr>
                    <a:t>&gt; 1</a:t>
                  </a:r>
                </a:p>
              </p:txBody>
            </p:sp>
            <p:sp>
              <p:nvSpPr>
                <p:cNvPr id="20" name="TextBox 19"/>
                <p:cNvSpPr txBox="1"/>
                <p:nvPr/>
              </p:nvSpPr>
              <p:spPr>
                <a:xfrm>
                  <a:off x="6654799" y="3623492"/>
                  <a:ext cx="397931" cy="297856"/>
                </a:xfrm>
                <a:prstGeom prst="rect">
                  <a:avLst/>
                </a:prstGeom>
                <a:grpFill/>
                <a:ln w="9525">
                  <a:solidFill>
                    <a:schemeClr val="tx1"/>
                  </a:solidFill>
                </a:ln>
              </p:spPr>
              <p:txBody>
                <a:bodyPr wrap="square" rtlCol="0">
                  <a:spAutoFit/>
                </a:bodyPr>
                <a:lstStyle/>
                <a:p>
                  <a:pPr algn="ctr"/>
                  <a:r>
                    <a:rPr lang="en-US" sz="1000" dirty="0">
                      <a:latin typeface="Times New Roman" panose="02020603050405020304" pitchFamily="18" charset="0"/>
                      <a:cs typeface="Times New Roman" panose="02020603050405020304" pitchFamily="18" charset="0"/>
                    </a:rPr>
                    <a:t>&lt; 1</a:t>
                  </a:r>
                </a:p>
              </p:txBody>
            </p:sp>
            <p:cxnSp>
              <p:nvCxnSpPr>
                <p:cNvPr id="22" name="Elbow Connector 21"/>
                <p:cNvCxnSpPr>
                  <a:stCxn id="197" idx="3"/>
                  <a:endCxn id="19" idx="1"/>
                </p:cNvCxnSpPr>
                <p:nvPr/>
              </p:nvCxnSpPr>
              <p:spPr>
                <a:xfrm flipV="1">
                  <a:off x="5912457" y="2684053"/>
                  <a:ext cx="742342" cy="554697"/>
                </a:xfrm>
                <a:prstGeom prst="bentConnector3">
                  <a:avLst/>
                </a:prstGeom>
                <a:grpFill/>
                <a:ln w="952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Elbow Connector 23"/>
                <p:cNvCxnSpPr>
                  <a:stCxn id="197" idx="3"/>
                  <a:endCxn id="20" idx="1"/>
                </p:cNvCxnSpPr>
                <p:nvPr/>
              </p:nvCxnSpPr>
              <p:spPr>
                <a:xfrm>
                  <a:off x="5912457" y="3238750"/>
                  <a:ext cx="742342" cy="533670"/>
                </a:xfrm>
                <a:prstGeom prst="bentConnector3">
                  <a:avLst/>
                </a:prstGeom>
                <a:grpFill/>
                <a:ln w="952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338176" y="2443183"/>
                  <a:ext cx="2415424" cy="524196"/>
                </a:xfrm>
                <a:prstGeom prst="rect">
                  <a:avLst/>
                </a:prstGeom>
                <a:grpFill/>
                <a:ln>
                  <a:solidFill>
                    <a:schemeClr val="tx1"/>
                  </a:solidFill>
                </a:ln>
              </p:spPr>
              <p:txBody>
                <a:bodyPr wrap="square" rtlCol="0">
                  <a:spAutoFit/>
                </a:bodyPr>
                <a:lstStyle/>
                <a:p>
                  <a:pPr algn="ctr"/>
                  <a:r>
                    <a:rPr lang="en-US" sz="1108" dirty="0">
                      <a:latin typeface="Times New Roman" panose="02020603050405020304" pitchFamily="18" charset="0"/>
                      <a:cs typeface="Times New Roman" panose="02020603050405020304" pitchFamily="18" charset="0"/>
                    </a:rPr>
                    <a:t>Under budget</a:t>
                  </a:r>
                </a:p>
                <a:p>
                  <a:pPr algn="ctr"/>
                  <a:r>
                    <a:rPr lang="en-US" sz="1108" dirty="0">
                      <a:latin typeface="Times New Roman" panose="02020603050405020304" pitchFamily="18" charset="0"/>
                      <a:cs typeface="Times New Roman" panose="02020603050405020304" pitchFamily="18" charset="0"/>
                    </a:rPr>
                    <a:t>Work performed cost &gt; Actual cost</a:t>
                  </a:r>
                </a:p>
              </p:txBody>
            </p:sp>
            <p:sp>
              <p:nvSpPr>
                <p:cNvPr id="38" name="TextBox 37"/>
                <p:cNvSpPr txBox="1"/>
                <p:nvPr/>
              </p:nvSpPr>
              <p:spPr>
                <a:xfrm>
                  <a:off x="7338176" y="2991000"/>
                  <a:ext cx="2415424" cy="524196"/>
                </a:xfrm>
                <a:prstGeom prst="rect">
                  <a:avLst/>
                </a:prstGeom>
                <a:grpFill/>
                <a:ln>
                  <a:solidFill>
                    <a:schemeClr val="tx1"/>
                  </a:solidFill>
                </a:ln>
              </p:spPr>
              <p:txBody>
                <a:bodyPr wrap="square" rtlCol="0">
                  <a:spAutoFit/>
                </a:bodyPr>
                <a:lstStyle/>
                <a:p>
                  <a:pPr algn="ctr"/>
                  <a:r>
                    <a:rPr lang="en-US" sz="1108" dirty="0">
                      <a:latin typeface="Times New Roman" panose="02020603050405020304" pitchFamily="18" charset="0"/>
                      <a:cs typeface="Times New Roman" panose="02020603050405020304" pitchFamily="18" charset="0"/>
                    </a:rPr>
                    <a:t>Within budget</a:t>
                  </a:r>
                </a:p>
                <a:p>
                  <a:pPr algn="ctr"/>
                  <a:r>
                    <a:rPr lang="en-US" sz="1108" dirty="0">
                      <a:latin typeface="Times New Roman" panose="02020603050405020304" pitchFamily="18" charset="0"/>
                      <a:cs typeface="Times New Roman" panose="02020603050405020304" pitchFamily="18" charset="0"/>
                    </a:rPr>
                    <a:t>Work performed cost = Actual cost</a:t>
                  </a:r>
                </a:p>
              </p:txBody>
            </p:sp>
            <p:sp>
              <p:nvSpPr>
                <p:cNvPr id="39" name="TextBox 38"/>
                <p:cNvSpPr txBox="1"/>
                <p:nvPr/>
              </p:nvSpPr>
              <p:spPr>
                <a:xfrm>
                  <a:off x="7338176" y="3530296"/>
                  <a:ext cx="2415424" cy="524196"/>
                </a:xfrm>
                <a:prstGeom prst="rect">
                  <a:avLst/>
                </a:prstGeom>
                <a:grpFill/>
                <a:ln>
                  <a:solidFill>
                    <a:schemeClr val="tx1"/>
                  </a:solidFill>
                </a:ln>
              </p:spPr>
              <p:txBody>
                <a:bodyPr wrap="square" rtlCol="0">
                  <a:spAutoFit/>
                </a:bodyPr>
                <a:lstStyle/>
                <a:p>
                  <a:pPr algn="ctr"/>
                  <a:r>
                    <a:rPr lang="en-US" sz="1108" dirty="0">
                      <a:latin typeface="Times New Roman" panose="02020603050405020304" pitchFamily="18" charset="0"/>
                      <a:cs typeface="Times New Roman" panose="02020603050405020304" pitchFamily="18" charset="0"/>
                    </a:rPr>
                    <a:t>Over budget</a:t>
                  </a:r>
                </a:p>
                <a:p>
                  <a:pPr algn="ctr"/>
                  <a:r>
                    <a:rPr lang="en-US" sz="1108" dirty="0">
                      <a:latin typeface="Times New Roman" panose="02020603050405020304" pitchFamily="18" charset="0"/>
                      <a:cs typeface="Times New Roman" panose="02020603050405020304" pitchFamily="18" charset="0"/>
                    </a:rPr>
                    <a:t>Work performed cost &lt; Actual cost</a:t>
                  </a:r>
                </a:p>
              </p:txBody>
            </p:sp>
            <p:cxnSp>
              <p:nvCxnSpPr>
                <p:cNvPr id="41" name="Straight Connector 40"/>
                <p:cNvCxnSpPr>
                  <a:stCxn id="19" idx="3"/>
                  <a:endCxn id="25" idx="1"/>
                </p:cNvCxnSpPr>
                <p:nvPr/>
              </p:nvCxnSpPr>
              <p:spPr>
                <a:xfrm>
                  <a:off x="7052731" y="2684053"/>
                  <a:ext cx="285445" cy="21228"/>
                </a:xfrm>
                <a:prstGeom prst="line">
                  <a:avLst/>
                </a:prstGeom>
                <a:grpFill/>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4" idx="3"/>
                  <a:endCxn id="38" idx="1"/>
                </p:cNvCxnSpPr>
                <p:nvPr/>
              </p:nvCxnSpPr>
              <p:spPr>
                <a:xfrm>
                  <a:off x="7052731" y="3230776"/>
                  <a:ext cx="285445" cy="22322"/>
                </a:xfrm>
                <a:prstGeom prst="line">
                  <a:avLst/>
                </a:prstGeom>
                <a:grpFill/>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20" idx="3"/>
                  <a:endCxn id="39" idx="1"/>
                </p:cNvCxnSpPr>
                <p:nvPr/>
              </p:nvCxnSpPr>
              <p:spPr>
                <a:xfrm>
                  <a:off x="7052731" y="3772421"/>
                  <a:ext cx="285445" cy="19974"/>
                </a:xfrm>
                <a:prstGeom prst="line">
                  <a:avLst/>
                </a:prstGeom>
                <a:grpFill/>
                <a:ln w="9525">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44" name="Rectangle 7"/>
            <p:cNvSpPr>
              <a:spLocks noChangeArrowheads="1"/>
            </p:cNvSpPr>
            <p:nvPr/>
          </p:nvSpPr>
          <p:spPr bwMode="auto">
            <a:xfrm>
              <a:off x="87086" y="3582639"/>
              <a:ext cx="1745228" cy="289557"/>
            </a:xfrm>
            <a:prstGeom prst="rect">
              <a:avLst/>
            </a:prstGeom>
            <a:noFill/>
            <a:ln w="9525">
              <a:solidFill>
                <a:schemeClr val="tx2"/>
              </a:solidFill>
              <a:miter lim="800000"/>
              <a:headEnd/>
              <a:tailEnd/>
            </a:ln>
            <a:effectLst/>
            <a:scene3d>
              <a:camera prst="orthographicFront"/>
              <a:lightRig rig="threePt" dir="t"/>
            </a:scene3d>
            <a:sp3d>
              <a:bevelT w="165100" prst="coolSlant"/>
            </a:sp3d>
          </p:spPr>
          <p:txBody>
            <a:bodyPr lIns="0" tIns="0" rIns="0" bIns="0"/>
            <a:lstStyle/>
            <a:p>
              <a:pPr marL="422041" indent="-422041">
                <a:spcBef>
                  <a:spcPct val="20000"/>
                </a:spcBef>
                <a:buClr>
                  <a:srgbClr val="CC3300"/>
                </a:buClr>
                <a:buSzPct val="100000"/>
                <a:defRPr/>
              </a:pPr>
              <a:r>
                <a:rPr lang="en-US" sz="1600" dirty="0">
                  <a:latin typeface="Times New Roman" panose="02020603050405020304" pitchFamily="18" charset="0"/>
                  <a:cs typeface="Times New Roman" panose="02020603050405020304" pitchFamily="18" charset="0"/>
                </a:rPr>
                <a:t>Cost Performance</a:t>
              </a:r>
              <a:endParaRPr lang="de-DE" sz="1600" dirty="0">
                <a:latin typeface="Times New Roman" panose="02020603050405020304" pitchFamily="18" charset="0"/>
                <a:cs typeface="Times New Roman" panose="02020603050405020304" pitchFamily="18" charset="0"/>
              </a:endParaRPr>
            </a:p>
          </p:txBody>
        </p:sp>
      </p:grpSp>
      <p:sp>
        <p:nvSpPr>
          <p:cNvPr id="7" name="Rectangle 6"/>
          <p:cNvSpPr>
            <a:spLocks noChangeArrowheads="1"/>
          </p:cNvSpPr>
          <p:nvPr/>
        </p:nvSpPr>
        <p:spPr bwMode="auto">
          <a:xfrm>
            <a:off x="1278361" y="228600"/>
            <a:ext cx="6527529" cy="509904"/>
          </a:xfrm>
          <a:prstGeom prst="rect">
            <a:avLst/>
          </a:prstGeom>
          <a:noFill/>
          <a:ln w="9525">
            <a:noFill/>
            <a:miter lim="800000"/>
            <a:headEnd/>
            <a:tailEnd/>
          </a:ln>
          <a:effectLst/>
          <a:scene3d>
            <a:camera prst="orthographicFront"/>
            <a:lightRig rig="threePt" dir="t"/>
          </a:scene3d>
          <a:sp3d>
            <a:bevelT w="165100" prst="coolSlant"/>
          </a:sp3d>
        </p:spPr>
        <p:txBody>
          <a:bodyPr lIns="0" tIns="0" rIns="0" bIns="0"/>
          <a:lstStyle/>
          <a:p>
            <a:pPr marL="474796" indent="-474796" algn="ctr">
              <a:spcBef>
                <a:spcPct val="20000"/>
              </a:spcBef>
              <a:buClr>
                <a:srgbClr val="CC3300"/>
              </a:buClr>
              <a:buSzPct val="100000"/>
              <a:defRPr/>
            </a:pPr>
            <a:r>
              <a:rPr lang="en-US" sz="2800" b="1" dirty="0">
                <a:solidFill>
                  <a:srgbClr val="C00000"/>
                </a:solidFill>
                <a:effectLst>
                  <a:outerShdw blurRad="38100" dist="38100" dir="2700000" algn="tl">
                    <a:srgbClr val="C0C0C0"/>
                  </a:outerShdw>
                </a:effectLst>
                <a:latin typeface="+mj-lt"/>
                <a:cs typeface="Times New Roman" panose="02020603050405020304" pitchFamily="18" charset="0"/>
              </a:rPr>
              <a:t>Performance Equations</a:t>
            </a:r>
            <a:endParaRPr lang="de-DE" sz="2800" b="1" dirty="0">
              <a:solidFill>
                <a:srgbClr val="C00000"/>
              </a:solidFill>
              <a:effectLst>
                <a:outerShdw blurRad="38100" dist="38100" dir="2700000" algn="tl">
                  <a:srgbClr val="C0C0C0"/>
                </a:outerShdw>
              </a:effectLst>
              <a:latin typeface="+mj-lt"/>
              <a:cs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811780199"/>
              </p:ext>
            </p:extLst>
          </p:nvPr>
        </p:nvGraphicFramePr>
        <p:xfrm>
          <a:off x="160600" y="725713"/>
          <a:ext cx="8880505" cy="1091060"/>
        </p:xfrm>
        <a:graphic>
          <a:graphicData uri="http://schemas.openxmlformats.org/drawingml/2006/table">
            <a:tbl>
              <a:tblPr firstRow="1" bandRow="1">
                <a:tableStyleId>{5C22544A-7EE6-4342-B048-85BDC9FD1C3A}</a:tableStyleId>
              </a:tblPr>
              <a:tblGrid>
                <a:gridCol w="1110026">
                  <a:extLst>
                    <a:ext uri="{9D8B030D-6E8A-4147-A177-3AD203B41FA5}">
                      <a16:colId xmlns:a16="http://schemas.microsoft.com/office/drawing/2014/main" val="20000"/>
                    </a:ext>
                  </a:extLst>
                </a:gridCol>
                <a:gridCol w="4753741">
                  <a:extLst>
                    <a:ext uri="{9D8B030D-6E8A-4147-A177-3AD203B41FA5}">
                      <a16:colId xmlns:a16="http://schemas.microsoft.com/office/drawing/2014/main" val="20001"/>
                    </a:ext>
                  </a:extLst>
                </a:gridCol>
                <a:gridCol w="3016738">
                  <a:extLst>
                    <a:ext uri="{9D8B030D-6E8A-4147-A177-3AD203B41FA5}">
                      <a16:colId xmlns:a16="http://schemas.microsoft.com/office/drawing/2014/main" val="20002"/>
                    </a:ext>
                  </a:extLst>
                </a:gridCol>
              </a:tblGrid>
              <a:tr h="253218">
                <a:tc>
                  <a:txBody>
                    <a:bodyPr/>
                    <a:lstStyle/>
                    <a:p>
                      <a:pPr algn="ctr"/>
                      <a:r>
                        <a:rPr lang="en-US" sz="1100" dirty="0" smtClean="0">
                          <a:solidFill>
                            <a:schemeClr val="tx1"/>
                          </a:solidFill>
                          <a:latin typeface="Times New Roman" panose="02020603050405020304" pitchFamily="18" charset="0"/>
                          <a:cs typeface="Times New Roman" panose="02020603050405020304" pitchFamily="18" charset="0"/>
                        </a:rPr>
                        <a:t>Symbol</a:t>
                      </a:r>
                      <a:endParaRPr lang="en-US" sz="1100" dirty="0">
                        <a:solidFill>
                          <a:schemeClr val="tx1"/>
                        </a:solidFill>
                        <a:latin typeface="Times New Roman" panose="02020603050405020304" pitchFamily="18" charset="0"/>
                        <a:cs typeface="Times New Roman" panose="02020603050405020304" pitchFamily="18" charset="0"/>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100" dirty="0" smtClean="0">
                          <a:solidFill>
                            <a:schemeClr val="tx1"/>
                          </a:solidFill>
                          <a:latin typeface="Times New Roman" panose="02020603050405020304" pitchFamily="18" charset="0"/>
                          <a:cs typeface="Times New Roman" panose="02020603050405020304" pitchFamily="18" charset="0"/>
                        </a:rPr>
                        <a:t>Definition</a:t>
                      </a:r>
                      <a:endParaRPr lang="en-US" sz="1100" dirty="0">
                        <a:solidFill>
                          <a:schemeClr val="tx1"/>
                        </a:solidFill>
                        <a:latin typeface="Times New Roman" panose="02020603050405020304" pitchFamily="18" charset="0"/>
                        <a:cs typeface="Times New Roman" panose="02020603050405020304" pitchFamily="18" charset="0"/>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ar-SA" sz="1100" dirty="0" smtClean="0">
                          <a:solidFill>
                            <a:schemeClr val="tx1"/>
                          </a:solidFill>
                          <a:latin typeface="Times New Roman" panose="02020603050405020304" pitchFamily="18" charset="0"/>
                          <a:cs typeface="+mn-cs"/>
                        </a:rPr>
                        <a:t>التعريف</a:t>
                      </a:r>
                      <a:endParaRPr lang="en-US" sz="1100" dirty="0">
                        <a:solidFill>
                          <a:schemeClr val="tx1"/>
                        </a:solidFill>
                        <a:latin typeface="Times New Roman" panose="02020603050405020304" pitchFamily="18" charset="0"/>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33140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u="none" dirty="0" smtClean="0">
                          <a:solidFill>
                            <a:schemeClr val="tx1"/>
                          </a:solidFill>
                          <a:effectLst/>
                          <a:latin typeface="Times New Roman" panose="02020603050405020304" pitchFamily="18" charset="0"/>
                          <a:cs typeface="Times New Roman" panose="02020603050405020304" pitchFamily="18" charset="0"/>
                        </a:rPr>
                        <a:t>(BCWS) </a:t>
                      </a:r>
                      <a:r>
                        <a:rPr lang="en-US" sz="1100" b="0" i="0" u="none" baseline="0" dirty="0" smtClean="0">
                          <a:solidFill>
                            <a:schemeClr val="tx1"/>
                          </a:solidFill>
                          <a:effectLst/>
                          <a:latin typeface="Times New Roman" panose="02020603050405020304" pitchFamily="18" charset="0"/>
                          <a:cs typeface="Times New Roman" panose="02020603050405020304" pitchFamily="18" charset="0"/>
                        </a:rPr>
                        <a:t> </a:t>
                      </a:r>
                      <a:r>
                        <a:rPr lang="en-US" sz="1100" b="0" i="0" u="none" dirty="0" smtClean="0">
                          <a:solidFill>
                            <a:schemeClr val="tx1"/>
                          </a:solidFill>
                          <a:effectLst/>
                          <a:latin typeface="Times New Roman" panose="02020603050405020304" pitchFamily="18" charset="0"/>
                          <a:cs typeface="Times New Roman" panose="02020603050405020304" pitchFamily="18" charset="0"/>
                        </a:rPr>
                        <a:t>[PV]”</a:t>
                      </a:r>
                      <a:endParaRPr lang="en-US" sz="1100" b="0" i="0" u="none" dirty="0">
                        <a:solidFill>
                          <a:schemeClr val="tx1"/>
                        </a:solidFill>
                        <a:effectLst/>
                        <a:latin typeface="Times New Roman" panose="02020603050405020304" pitchFamily="18" charset="0"/>
                        <a:cs typeface="Times New Roman" panose="02020603050405020304" pitchFamily="18" charset="0"/>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b="0" i="0" u="none" dirty="0" smtClean="0">
                          <a:solidFill>
                            <a:schemeClr val="tx1"/>
                          </a:solidFill>
                          <a:effectLst/>
                          <a:latin typeface="Times New Roman" panose="02020603050405020304" pitchFamily="18" charset="0"/>
                          <a:cs typeface="Times New Roman" panose="02020603050405020304" pitchFamily="18" charset="0"/>
                        </a:rPr>
                        <a:t>Budgeted Cost of Work Scheduled</a:t>
                      </a:r>
                      <a:r>
                        <a:rPr lang="en-US" sz="1100" b="0" i="0" u="none" baseline="0" dirty="0" smtClean="0">
                          <a:solidFill>
                            <a:schemeClr val="tx1"/>
                          </a:solidFill>
                          <a:effectLst/>
                          <a:latin typeface="Times New Roman" panose="02020603050405020304" pitchFamily="18" charset="0"/>
                          <a:cs typeface="Times New Roman" panose="02020603050405020304" pitchFamily="18" charset="0"/>
                        </a:rPr>
                        <a:t> </a:t>
                      </a:r>
                      <a:r>
                        <a:rPr lang="en-US" sz="1100" b="0" i="0" u="none" dirty="0" smtClean="0">
                          <a:solidFill>
                            <a:schemeClr val="tx1"/>
                          </a:solidFill>
                          <a:effectLst/>
                          <a:latin typeface="Times New Roman" panose="02020603050405020304" pitchFamily="18" charset="0"/>
                          <a:cs typeface="Times New Roman" panose="02020603050405020304" pitchFamily="18" charset="0"/>
                        </a:rPr>
                        <a:t>“</a:t>
                      </a:r>
                      <a:r>
                        <a:rPr lang="en-US" sz="1100" b="1" i="0" u="none" dirty="0" smtClean="0">
                          <a:solidFill>
                            <a:schemeClr val="tx1"/>
                          </a:solidFill>
                          <a:effectLst/>
                          <a:latin typeface="Times New Roman" panose="02020603050405020304" pitchFamily="18" charset="0"/>
                          <a:cs typeface="Times New Roman" panose="02020603050405020304" pitchFamily="18" charset="0"/>
                        </a:rPr>
                        <a:t>planned value </a:t>
                      </a:r>
                      <a:r>
                        <a:rPr lang="en-US" sz="1100" b="0" i="0" u="none" dirty="0" smtClean="0">
                          <a:solidFill>
                            <a:schemeClr val="tx1"/>
                          </a:solidFill>
                          <a:effectLst/>
                          <a:latin typeface="Times New Roman" panose="02020603050405020304" pitchFamily="18" charset="0"/>
                          <a:cs typeface="Times New Roman" panose="02020603050405020304" pitchFamily="18" charset="0"/>
                        </a:rPr>
                        <a:t>of work to be accomplished</a:t>
                      </a:r>
                      <a:endParaRPr lang="en-US" sz="1100" b="0" i="0" u="none" dirty="0">
                        <a:solidFill>
                          <a:schemeClr val="tx1"/>
                        </a:solidFill>
                        <a:effectLst/>
                        <a:latin typeface="Times New Roman" panose="02020603050405020304" pitchFamily="18" charset="0"/>
                        <a:cs typeface="Times New Roman" panose="02020603050405020304" pitchFamily="18" charset="0"/>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ar-SA" sz="1100" b="0" i="0" u="none" dirty="0" smtClean="0">
                          <a:solidFill>
                            <a:schemeClr val="tx1"/>
                          </a:solidFill>
                          <a:latin typeface="Times New Roman" panose="02020603050405020304" pitchFamily="18" charset="0"/>
                          <a:cs typeface="+mn-cs"/>
                        </a:rPr>
                        <a:t>تكلفة موازنة للأعمال المجدولة</a:t>
                      </a:r>
                      <a:r>
                        <a:rPr lang="ar-SA" sz="1100" b="0" i="0" u="none" baseline="0" dirty="0" smtClean="0">
                          <a:solidFill>
                            <a:schemeClr val="tx1"/>
                          </a:solidFill>
                          <a:latin typeface="Times New Roman" panose="02020603050405020304" pitchFamily="18" charset="0"/>
                          <a:cs typeface="+mn-cs"/>
                        </a:rPr>
                        <a:t> وفقا للخطة</a:t>
                      </a:r>
                      <a:endParaRPr lang="en-US" sz="1100" b="0" i="0" u="none" dirty="0">
                        <a:solidFill>
                          <a:schemeClr val="tx1"/>
                        </a:solidFill>
                        <a:latin typeface="Times New Roman" panose="02020603050405020304" pitchFamily="18" charset="0"/>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53218">
                <a:tc>
                  <a:txBody>
                    <a:bodyPr/>
                    <a:lstStyle/>
                    <a:p>
                      <a:pPr algn="ctr"/>
                      <a:r>
                        <a:rPr lang="en-US" sz="1100" b="0" i="0" u="none" dirty="0" smtClean="0">
                          <a:solidFill>
                            <a:schemeClr val="tx1"/>
                          </a:solidFill>
                          <a:effectLst/>
                          <a:latin typeface="Times New Roman" panose="02020603050405020304" pitchFamily="18" charset="0"/>
                          <a:cs typeface="Times New Roman" panose="02020603050405020304" pitchFamily="18" charset="0"/>
                        </a:rPr>
                        <a:t>(BCWP) </a:t>
                      </a:r>
                      <a:r>
                        <a:rPr lang="en-US" sz="1100" b="0" i="0" u="none" baseline="0" dirty="0" smtClean="0">
                          <a:solidFill>
                            <a:schemeClr val="tx1"/>
                          </a:solidFill>
                          <a:effectLst/>
                          <a:latin typeface="Times New Roman" panose="02020603050405020304" pitchFamily="18" charset="0"/>
                          <a:cs typeface="Times New Roman" panose="02020603050405020304" pitchFamily="18" charset="0"/>
                        </a:rPr>
                        <a:t> </a:t>
                      </a:r>
                      <a:r>
                        <a:rPr lang="en-US" sz="1100" b="0" i="0" u="none" dirty="0" smtClean="0">
                          <a:solidFill>
                            <a:schemeClr val="tx1"/>
                          </a:solidFill>
                          <a:effectLst/>
                          <a:latin typeface="Times New Roman" panose="02020603050405020304" pitchFamily="18" charset="0"/>
                          <a:cs typeface="Times New Roman" panose="02020603050405020304" pitchFamily="18" charset="0"/>
                        </a:rPr>
                        <a:t>[EV]</a:t>
                      </a:r>
                      <a:endParaRPr lang="en-US" sz="1100" b="0" i="0" u="none" dirty="0">
                        <a:solidFill>
                          <a:schemeClr val="tx1"/>
                        </a:solidFill>
                        <a:effectLst/>
                        <a:latin typeface="Times New Roman" panose="02020603050405020304" pitchFamily="18" charset="0"/>
                        <a:cs typeface="Times New Roman" panose="02020603050405020304" pitchFamily="18" charset="0"/>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b="0" i="0" u="none" dirty="0" smtClean="0">
                          <a:solidFill>
                            <a:schemeClr val="tx1"/>
                          </a:solidFill>
                          <a:effectLst/>
                          <a:latin typeface="Times New Roman" panose="02020603050405020304" pitchFamily="18" charset="0"/>
                          <a:cs typeface="Times New Roman" panose="02020603050405020304" pitchFamily="18" charset="0"/>
                        </a:rPr>
                        <a:t>Budgeted Cost of Work Performed</a:t>
                      </a:r>
                      <a:r>
                        <a:rPr lang="en-US" sz="1100" b="0" i="0" u="none" baseline="0" dirty="0" smtClean="0">
                          <a:solidFill>
                            <a:schemeClr val="tx1"/>
                          </a:solidFill>
                          <a:effectLst/>
                          <a:latin typeface="Times New Roman" panose="02020603050405020304" pitchFamily="18" charset="0"/>
                          <a:cs typeface="Times New Roman" panose="02020603050405020304" pitchFamily="18" charset="0"/>
                        </a:rPr>
                        <a:t> </a:t>
                      </a:r>
                      <a:r>
                        <a:rPr lang="en-US" sz="1100" b="0" i="0" u="none" dirty="0" smtClean="0">
                          <a:solidFill>
                            <a:schemeClr val="tx1"/>
                          </a:solidFill>
                          <a:effectLst/>
                          <a:latin typeface="Times New Roman" panose="02020603050405020304" pitchFamily="18" charset="0"/>
                          <a:cs typeface="Times New Roman" panose="02020603050405020304" pitchFamily="18" charset="0"/>
                        </a:rPr>
                        <a:t>“</a:t>
                      </a:r>
                      <a:r>
                        <a:rPr lang="en-US" sz="1100" b="1" i="0" u="none" dirty="0" smtClean="0">
                          <a:solidFill>
                            <a:schemeClr val="tx1"/>
                          </a:solidFill>
                          <a:effectLst/>
                          <a:latin typeface="Times New Roman" panose="02020603050405020304" pitchFamily="18" charset="0"/>
                          <a:cs typeface="Times New Roman" panose="02020603050405020304" pitchFamily="18" charset="0"/>
                        </a:rPr>
                        <a:t>earned value </a:t>
                      </a:r>
                      <a:r>
                        <a:rPr lang="en-US" sz="1100" b="0" i="0" u="none" dirty="0" smtClean="0">
                          <a:solidFill>
                            <a:schemeClr val="tx1"/>
                          </a:solidFill>
                          <a:effectLst/>
                          <a:latin typeface="Times New Roman" panose="02020603050405020304" pitchFamily="18" charset="0"/>
                          <a:cs typeface="Times New Roman" panose="02020603050405020304" pitchFamily="18" charset="0"/>
                        </a:rPr>
                        <a:t>of work accomplished</a:t>
                      </a:r>
                      <a:endParaRPr lang="en-US" sz="1100" b="0" i="0" u="none" dirty="0">
                        <a:solidFill>
                          <a:schemeClr val="tx1"/>
                        </a:solidFill>
                        <a:effectLst/>
                        <a:latin typeface="Times New Roman" panose="02020603050405020304" pitchFamily="18" charset="0"/>
                        <a:cs typeface="Times New Roman" panose="02020603050405020304" pitchFamily="18" charset="0"/>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ar-SA" sz="1100" b="0" i="0" u="none" dirty="0" smtClean="0">
                          <a:solidFill>
                            <a:schemeClr val="tx1"/>
                          </a:solidFill>
                          <a:latin typeface="Times New Roman" panose="02020603050405020304" pitchFamily="18" charset="0"/>
                          <a:cs typeface="+mn-cs"/>
                        </a:rPr>
                        <a:t>تكلفة</a:t>
                      </a:r>
                      <a:r>
                        <a:rPr lang="ar-SA" sz="1100" b="0" i="0" u="none" baseline="0" dirty="0" smtClean="0">
                          <a:solidFill>
                            <a:schemeClr val="tx1"/>
                          </a:solidFill>
                          <a:latin typeface="Times New Roman" panose="02020603050405020304" pitchFamily="18" charset="0"/>
                          <a:cs typeface="+mn-cs"/>
                        </a:rPr>
                        <a:t> موازنة لما تم من أعمال</a:t>
                      </a:r>
                      <a:endParaRPr lang="en-US" sz="1100" b="0" i="0" u="none" dirty="0">
                        <a:solidFill>
                          <a:schemeClr val="tx1"/>
                        </a:solidFill>
                        <a:latin typeface="Times New Roman" panose="02020603050405020304" pitchFamily="18" charset="0"/>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53218">
                <a:tc>
                  <a:txBody>
                    <a:bodyPr/>
                    <a:lstStyle/>
                    <a:p>
                      <a:pPr algn="ctr"/>
                      <a:r>
                        <a:rPr lang="en-US" sz="1100" b="0" i="0" u="none" dirty="0" smtClean="0">
                          <a:solidFill>
                            <a:schemeClr val="tx1"/>
                          </a:solidFill>
                          <a:effectLst/>
                          <a:latin typeface="Times New Roman" panose="02020603050405020304" pitchFamily="18" charset="0"/>
                          <a:cs typeface="Times New Roman" panose="02020603050405020304" pitchFamily="18" charset="0"/>
                        </a:rPr>
                        <a:t>(ACWP) [AC] </a:t>
                      </a:r>
                      <a:endParaRPr lang="en-US" sz="1100" b="0" i="0" u="none" dirty="0">
                        <a:solidFill>
                          <a:schemeClr val="tx1"/>
                        </a:solidFill>
                        <a:effectLst/>
                        <a:latin typeface="Times New Roman" panose="02020603050405020304" pitchFamily="18" charset="0"/>
                        <a:cs typeface="Times New Roman" panose="02020603050405020304" pitchFamily="18" charset="0"/>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b="1" i="0" u="none" dirty="0" smtClean="0">
                          <a:solidFill>
                            <a:schemeClr val="tx1"/>
                          </a:solidFill>
                          <a:effectLst/>
                          <a:latin typeface="Times New Roman" panose="02020603050405020304" pitchFamily="18" charset="0"/>
                          <a:cs typeface="Times New Roman" panose="02020603050405020304" pitchFamily="18" charset="0"/>
                        </a:rPr>
                        <a:t>Actual Cost </a:t>
                      </a:r>
                      <a:r>
                        <a:rPr lang="en-US" sz="1100" b="0" i="0" u="none" dirty="0" smtClean="0">
                          <a:solidFill>
                            <a:schemeClr val="tx1"/>
                          </a:solidFill>
                          <a:effectLst/>
                          <a:latin typeface="Times New Roman" panose="02020603050405020304" pitchFamily="18" charset="0"/>
                          <a:cs typeface="Times New Roman" panose="02020603050405020304" pitchFamily="18" charset="0"/>
                        </a:rPr>
                        <a:t>of Work Performed </a:t>
                      </a:r>
                      <a:endParaRPr lang="en-US" sz="1100" b="0" i="0" u="none" dirty="0">
                        <a:solidFill>
                          <a:schemeClr val="tx1"/>
                        </a:solidFill>
                        <a:effectLst/>
                        <a:latin typeface="Times New Roman" panose="02020603050405020304" pitchFamily="18" charset="0"/>
                        <a:cs typeface="Times New Roman" panose="02020603050405020304" pitchFamily="18" charset="0"/>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ar-SA" sz="1100" b="0" i="0" u="none" dirty="0" smtClean="0">
                          <a:solidFill>
                            <a:schemeClr val="tx1"/>
                          </a:solidFill>
                          <a:latin typeface="Times New Roman" panose="02020603050405020304" pitchFamily="18" charset="0"/>
                          <a:cs typeface="+mn-cs"/>
                        </a:rPr>
                        <a:t>التكلفة الفعلية</a:t>
                      </a:r>
                      <a:r>
                        <a:rPr lang="ar-SA" sz="1100" b="0" i="0" u="none" baseline="0" dirty="0" smtClean="0">
                          <a:solidFill>
                            <a:schemeClr val="tx1"/>
                          </a:solidFill>
                          <a:latin typeface="Times New Roman" panose="02020603050405020304" pitchFamily="18" charset="0"/>
                          <a:cs typeface="+mn-cs"/>
                        </a:rPr>
                        <a:t> لما تم من أعمال وتم دفعها</a:t>
                      </a:r>
                      <a:endParaRPr lang="en-US" sz="1100" b="0" i="0" u="none" dirty="0">
                        <a:solidFill>
                          <a:schemeClr val="tx1"/>
                        </a:solidFill>
                        <a:latin typeface="Times New Roman" panose="02020603050405020304" pitchFamily="18" charset="0"/>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graphicFrame>
        <p:nvGraphicFramePr>
          <p:cNvPr id="197" name="Table 196"/>
          <p:cNvGraphicFramePr>
            <a:graphicFrameLocks noGrp="1"/>
          </p:cNvGraphicFramePr>
          <p:nvPr>
            <p:extLst>
              <p:ext uri="{D42A27DB-BD31-4B8C-83A1-F6EECF244321}">
                <p14:modId xmlns:p14="http://schemas.microsoft.com/office/powerpoint/2010/main" val="1815162024"/>
              </p:ext>
            </p:extLst>
          </p:nvPr>
        </p:nvGraphicFramePr>
        <p:xfrm>
          <a:off x="949292" y="3885871"/>
          <a:ext cx="4466769" cy="285726"/>
        </p:xfrm>
        <a:graphic>
          <a:graphicData uri="http://schemas.openxmlformats.org/drawingml/2006/table">
            <a:tbl>
              <a:tblPr firstRow="1" bandRow="1">
                <a:tableStyleId>{5C22544A-7EE6-4342-B048-85BDC9FD1C3A}</a:tableStyleId>
              </a:tblPr>
              <a:tblGrid>
                <a:gridCol w="2420123">
                  <a:extLst>
                    <a:ext uri="{9D8B030D-6E8A-4147-A177-3AD203B41FA5}">
                      <a16:colId xmlns:a16="http://schemas.microsoft.com/office/drawing/2014/main" val="20000"/>
                    </a:ext>
                  </a:extLst>
                </a:gridCol>
                <a:gridCol w="2046646">
                  <a:extLst>
                    <a:ext uri="{9D8B030D-6E8A-4147-A177-3AD203B41FA5}">
                      <a16:colId xmlns:a16="http://schemas.microsoft.com/office/drawing/2014/main" val="20001"/>
                    </a:ext>
                  </a:extLst>
                </a:gridCol>
              </a:tblGrid>
              <a:tr h="285726">
                <a:tc>
                  <a:txBody>
                    <a:bodyPr/>
                    <a:lstStyle/>
                    <a:p>
                      <a:pPr algn="ctr"/>
                      <a:r>
                        <a:rPr lang="en-US" sz="1300" b="1" i="0" dirty="0" smtClean="0">
                          <a:solidFill>
                            <a:srgbClr val="0000CC"/>
                          </a:solidFill>
                          <a:latin typeface="Times New Roman" panose="02020603050405020304" pitchFamily="18" charset="0"/>
                          <a:cs typeface="Times New Roman" panose="02020603050405020304" pitchFamily="18" charset="0"/>
                        </a:rPr>
                        <a:t>Cost Performance</a:t>
                      </a:r>
                      <a:r>
                        <a:rPr lang="en-US" sz="1300" b="1" i="0" baseline="0" dirty="0" smtClean="0">
                          <a:solidFill>
                            <a:srgbClr val="0000CC"/>
                          </a:solidFill>
                          <a:latin typeface="Times New Roman" panose="02020603050405020304" pitchFamily="18" charset="0"/>
                          <a:cs typeface="Times New Roman" panose="02020603050405020304" pitchFamily="18" charset="0"/>
                        </a:rPr>
                        <a:t> Index</a:t>
                      </a:r>
                      <a:endParaRPr lang="en-US" sz="1300" b="1" i="0" dirty="0">
                        <a:solidFill>
                          <a:srgbClr val="0000CC"/>
                        </a:solidFill>
                        <a:latin typeface="Times New Roman" panose="02020603050405020304" pitchFamily="18" charset="0"/>
                        <a:cs typeface="Times New Roman" panose="02020603050405020304" pitchFamily="18" charset="0"/>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300" b="1" dirty="0" smtClean="0">
                          <a:solidFill>
                            <a:sysClr val="windowText" lastClr="000000"/>
                          </a:solidFill>
                          <a:latin typeface="Times New Roman" panose="02020603050405020304" pitchFamily="18" charset="0"/>
                          <a:cs typeface="Times New Roman" panose="02020603050405020304" pitchFamily="18" charset="0"/>
                        </a:rPr>
                        <a:t>CPI = BCWP/ACWP</a:t>
                      </a:r>
                      <a:endParaRPr lang="en-US" sz="1300" b="1" dirty="0">
                        <a:solidFill>
                          <a:sysClr val="windowText" lastClr="000000"/>
                        </a:solidFill>
                        <a:latin typeface="Times New Roman" panose="02020603050405020304" pitchFamily="18" charset="0"/>
                        <a:cs typeface="Times New Roman" panose="02020603050405020304" pitchFamily="18" charset="0"/>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79" name="Table 78"/>
          <p:cNvGraphicFramePr>
            <a:graphicFrameLocks noGrp="1"/>
          </p:cNvGraphicFramePr>
          <p:nvPr>
            <p:extLst>
              <p:ext uri="{D42A27DB-BD31-4B8C-83A1-F6EECF244321}">
                <p14:modId xmlns:p14="http://schemas.microsoft.com/office/powerpoint/2010/main" val="115196537"/>
              </p:ext>
            </p:extLst>
          </p:nvPr>
        </p:nvGraphicFramePr>
        <p:xfrm>
          <a:off x="949287" y="2435149"/>
          <a:ext cx="4466769" cy="282526"/>
        </p:xfrm>
        <a:graphic>
          <a:graphicData uri="http://schemas.openxmlformats.org/drawingml/2006/table">
            <a:tbl>
              <a:tblPr firstRow="1" bandRow="1">
                <a:tableStyleId>{5C22544A-7EE6-4342-B048-85BDC9FD1C3A}</a:tableStyleId>
              </a:tblPr>
              <a:tblGrid>
                <a:gridCol w="2420123">
                  <a:extLst>
                    <a:ext uri="{9D8B030D-6E8A-4147-A177-3AD203B41FA5}">
                      <a16:colId xmlns:a16="http://schemas.microsoft.com/office/drawing/2014/main" val="20000"/>
                    </a:ext>
                  </a:extLst>
                </a:gridCol>
                <a:gridCol w="2046646">
                  <a:extLst>
                    <a:ext uri="{9D8B030D-6E8A-4147-A177-3AD203B41FA5}">
                      <a16:colId xmlns:a16="http://schemas.microsoft.com/office/drawing/2014/main" val="20001"/>
                    </a:ext>
                  </a:extLst>
                </a:gridCol>
              </a:tblGrid>
              <a:tr h="281354">
                <a:tc>
                  <a:txBody>
                    <a:bodyPr/>
                    <a:lstStyle/>
                    <a:p>
                      <a:pPr algn="ctr"/>
                      <a:r>
                        <a:rPr lang="en-US" sz="1300" b="1" i="0" dirty="0" smtClean="0">
                          <a:solidFill>
                            <a:srgbClr val="0000CC"/>
                          </a:solidFill>
                          <a:latin typeface="Times New Roman" panose="02020603050405020304" pitchFamily="18" charset="0"/>
                          <a:cs typeface="Times New Roman" panose="02020603050405020304" pitchFamily="18" charset="0"/>
                        </a:rPr>
                        <a:t>Cost Variance</a:t>
                      </a:r>
                      <a:endParaRPr lang="en-US" sz="1300" b="1" i="0" dirty="0">
                        <a:solidFill>
                          <a:srgbClr val="0000CC"/>
                        </a:solidFill>
                        <a:latin typeface="Times New Roman" panose="02020603050405020304" pitchFamily="18" charset="0"/>
                        <a:cs typeface="Times New Roman" panose="02020603050405020304" pitchFamily="18" charset="0"/>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300" b="1" dirty="0" smtClean="0">
                          <a:solidFill>
                            <a:sysClr val="windowText" lastClr="000000"/>
                          </a:solidFill>
                          <a:latin typeface="Times New Roman" panose="02020603050405020304" pitchFamily="18" charset="0"/>
                          <a:cs typeface="Times New Roman" panose="02020603050405020304" pitchFamily="18" charset="0"/>
                        </a:rPr>
                        <a:t>CV = BCWP-ACWP</a:t>
                      </a:r>
                      <a:endParaRPr lang="en-US" sz="1300" b="1" dirty="0">
                        <a:solidFill>
                          <a:sysClr val="windowText" lastClr="000000"/>
                        </a:solidFill>
                        <a:latin typeface="Times New Roman" panose="02020603050405020304" pitchFamily="18" charset="0"/>
                        <a:cs typeface="Times New Roman" panose="02020603050405020304" pitchFamily="18" charset="0"/>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mc:AlternateContent xmlns:mc="http://schemas.openxmlformats.org/markup-compatibility/2006" xmlns:a14="http://schemas.microsoft.com/office/drawing/2010/main">
        <mc:Choice Requires="a14">
          <p:graphicFrame>
            <p:nvGraphicFramePr>
              <p:cNvPr id="82" name="Table 81"/>
              <p:cNvGraphicFramePr>
                <a:graphicFrameLocks noGrp="1"/>
              </p:cNvGraphicFramePr>
              <p:nvPr>
                <p:extLst>
                  <p:ext uri="{D42A27DB-BD31-4B8C-83A1-F6EECF244321}">
                    <p14:modId xmlns:p14="http://schemas.microsoft.com/office/powerpoint/2010/main" val="1071576968"/>
                  </p:ext>
                </p:extLst>
              </p:nvPr>
            </p:nvGraphicFramePr>
            <p:xfrm>
              <a:off x="947659" y="5287339"/>
              <a:ext cx="4537113" cy="464009"/>
            </p:xfrm>
            <a:graphic>
              <a:graphicData uri="http://schemas.openxmlformats.org/drawingml/2006/table">
                <a:tbl>
                  <a:tblPr firstRow="1" bandRow="1">
                    <a:tableStyleId>{5C22544A-7EE6-4342-B048-85BDC9FD1C3A}</a:tableStyleId>
                  </a:tblPr>
                  <a:tblGrid>
                    <a:gridCol w="2458236">
                      <a:extLst>
                        <a:ext uri="{9D8B030D-6E8A-4147-A177-3AD203B41FA5}">
                          <a16:colId xmlns:a16="http://schemas.microsoft.com/office/drawing/2014/main" val="20000"/>
                        </a:ext>
                      </a:extLst>
                    </a:gridCol>
                    <a:gridCol w="2078877">
                      <a:extLst>
                        <a:ext uri="{9D8B030D-6E8A-4147-A177-3AD203B41FA5}">
                          <a16:colId xmlns:a16="http://schemas.microsoft.com/office/drawing/2014/main" val="20001"/>
                        </a:ext>
                      </a:extLst>
                    </a:gridCol>
                  </a:tblGrid>
                  <a:tr h="400812">
                    <a:tc>
                      <a:txBody>
                        <a:bodyPr/>
                        <a:lstStyle/>
                        <a:p>
                          <a:pPr algn="ctr"/>
                          <a:r>
                            <a:rPr lang="en-US" sz="1300" b="1" i="0" dirty="0" smtClean="0">
                              <a:solidFill>
                                <a:srgbClr val="0000CC"/>
                              </a:solidFill>
                              <a:effectLst/>
                              <a:latin typeface="Times New Roman" panose="02020603050405020304" pitchFamily="18" charset="0"/>
                              <a:cs typeface="Times New Roman" panose="02020603050405020304" pitchFamily="18" charset="0"/>
                            </a:rPr>
                            <a:t>% Cost Overrun/ Underrun </a:t>
                          </a:r>
                          <a:endParaRPr lang="en-US" sz="1300" b="1" i="0" dirty="0">
                            <a:solidFill>
                              <a:srgbClr val="0000CC"/>
                            </a:solidFill>
                            <a:effectLst/>
                            <a:latin typeface="Times New Roman" panose="02020603050405020304" pitchFamily="18" charset="0"/>
                            <a:cs typeface="Times New Roman" panose="02020603050405020304" pitchFamily="18" charset="0"/>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14:m>
                            <m:oMathPara xmlns:m="http://schemas.openxmlformats.org/officeDocument/2006/math">
                              <m:oMathParaPr>
                                <m:jc m:val="centerGroup"/>
                              </m:oMathParaPr>
                              <m:oMath xmlns:m="http://schemas.openxmlformats.org/officeDocument/2006/math">
                                <m:f>
                                  <m:fPr>
                                    <m:ctrlPr>
                                      <a:rPr lang="en-US" sz="1300" b="1" i="1" smtClean="0">
                                        <a:solidFill>
                                          <a:schemeClr val="tx1"/>
                                        </a:solidFill>
                                        <a:effectLst/>
                                        <a:latin typeface="Cambria Math" panose="02040503050406030204" pitchFamily="18" charset="0"/>
                                        <a:cs typeface="Times New Roman" panose="02020603050405020304" pitchFamily="18" charset="0"/>
                                      </a:rPr>
                                    </m:ctrlPr>
                                  </m:fPr>
                                  <m:num>
                                    <m:r>
                                      <m:rPr>
                                        <m:nor/>
                                      </m:rPr>
                                      <a:rPr lang="en-US" sz="1300" b="1" i="0" smtClean="0">
                                        <a:solidFill>
                                          <a:schemeClr val="tx1"/>
                                        </a:solidFill>
                                        <a:effectLst/>
                                        <a:latin typeface="Cambria Math" panose="02040503050406030204" pitchFamily="18" charset="0"/>
                                        <a:cs typeface="Times New Roman" panose="02020603050405020304" pitchFamily="18" charset="0"/>
                                      </a:rPr>
                                      <m:t>(</m:t>
                                    </m:r>
                                    <m:r>
                                      <m:rPr>
                                        <m:nor/>
                                      </m:rPr>
                                      <a:rPr lang="en-US" sz="1300" b="1" i="0" smtClean="0">
                                        <a:solidFill>
                                          <a:schemeClr val="tx1"/>
                                        </a:solidFill>
                                        <a:effectLst/>
                                        <a:latin typeface="Times New Roman" panose="02020603050405020304" pitchFamily="18" charset="0"/>
                                        <a:cs typeface="Times New Roman" panose="02020603050405020304" pitchFamily="18" charset="0"/>
                                      </a:rPr>
                                      <m:t>BCW</m:t>
                                    </m:r>
                                    <m:r>
                                      <m:rPr>
                                        <m:nor/>
                                      </m:rPr>
                                      <a:rPr lang="en-US" sz="1300" b="1" i="0" dirty="0" smtClean="0">
                                        <a:solidFill>
                                          <a:schemeClr val="tx1"/>
                                        </a:solidFill>
                                        <a:effectLst/>
                                        <a:latin typeface="Times New Roman" panose="02020603050405020304" pitchFamily="18" charset="0"/>
                                        <a:cs typeface="Times New Roman" panose="02020603050405020304" pitchFamily="18" charset="0"/>
                                      </a:rPr>
                                      <m:t>P</m:t>
                                    </m:r>
                                    <m:r>
                                      <m:rPr>
                                        <m:nor/>
                                      </m:rPr>
                                      <a:rPr lang="en-US" sz="1300" b="1" i="0" dirty="0" smtClean="0">
                                        <a:solidFill>
                                          <a:schemeClr val="tx1"/>
                                        </a:solidFill>
                                        <a:effectLst/>
                                        <a:latin typeface="Times New Roman" panose="02020603050405020304" pitchFamily="18" charset="0"/>
                                        <a:cs typeface="Times New Roman" panose="02020603050405020304" pitchFamily="18" charset="0"/>
                                      </a:rPr>
                                      <m:t> – </m:t>
                                    </m:r>
                                    <m:r>
                                      <m:rPr>
                                        <m:nor/>
                                      </m:rPr>
                                      <a:rPr lang="en-US" sz="1300" b="1" i="0" dirty="0" smtClean="0">
                                        <a:solidFill>
                                          <a:schemeClr val="tx1"/>
                                        </a:solidFill>
                                        <a:effectLst/>
                                        <a:latin typeface="Times New Roman" panose="02020603050405020304" pitchFamily="18" charset="0"/>
                                        <a:cs typeface="Times New Roman" panose="02020603050405020304" pitchFamily="18" charset="0"/>
                                      </a:rPr>
                                      <m:t>ACWP</m:t>
                                    </m:r>
                                    <m:r>
                                      <m:rPr>
                                        <m:nor/>
                                      </m:rPr>
                                      <a:rPr lang="en-US" sz="1300" b="1" i="0" dirty="0" smtClean="0">
                                        <a:solidFill>
                                          <a:schemeClr val="tx1"/>
                                        </a:solidFill>
                                        <a:effectLst/>
                                        <a:latin typeface="Times New Roman" panose="02020603050405020304" pitchFamily="18" charset="0"/>
                                        <a:cs typeface="Times New Roman" panose="02020603050405020304" pitchFamily="18" charset="0"/>
                                      </a:rPr>
                                      <m:t>)</m:t>
                                    </m:r>
                                  </m:num>
                                  <m:den>
                                    <m:r>
                                      <m:rPr>
                                        <m:nor/>
                                      </m:rPr>
                                      <a:rPr lang="en-US" sz="1300" b="1" i="0" dirty="0" smtClean="0">
                                        <a:solidFill>
                                          <a:schemeClr val="tx1"/>
                                        </a:solidFill>
                                        <a:effectLst/>
                                        <a:latin typeface="Times New Roman" panose="02020603050405020304" pitchFamily="18" charset="0"/>
                                        <a:cs typeface="Times New Roman" panose="02020603050405020304" pitchFamily="18" charset="0"/>
                                      </a:rPr>
                                      <m:t>BCWP</m:t>
                                    </m:r>
                                    <m:r>
                                      <m:rPr>
                                        <m:nor/>
                                      </m:rPr>
                                      <a:rPr lang="en-US" sz="1300" b="1" i="0" dirty="0" smtClean="0">
                                        <a:solidFill>
                                          <a:schemeClr val="tx1"/>
                                        </a:solidFill>
                                        <a:effectLst/>
                                        <a:latin typeface="Times New Roman" panose="02020603050405020304" pitchFamily="18" charset="0"/>
                                        <a:cs typeface="Times New Roman" panose="02020603050405020304" pitchFamily="18" charset="0"/>
                                      </a:rPr>
                                      <m:t> </m:t>
                                    </m:r>
                                  </m:den>
                                </m:f>
                              </m:oMath>
                            </m:oMathPara>
                          </a14:m>
                          <a:endParaRPr lang="en-US" sz="1300" b="1" i="0" dirty="0">
                            <a:solidFill>
                              <a:schemeClr val="tx1"/>
                            </a:solidFill>
                            <a:effectLst/>
                            <a:latin typeface="Times New Roman" panose="02020603050405020304" pitchFamily="18" charset="0"/>
                            <a:cs typeface="Times New Roman" panose="02020603050405020304" pitchFamily="18" charset="0"/>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mc:Choice>
        <mc:Fallback xmlns="">
          <p:graphicFrame>
            <p:nvGraphicFramePr>
              <p:cNvPr id="82" name="Table 81"/>
              <p:cNvGraphicFramePr>
                <a:graphicFrameLocks noGrp="1"/>
              </p:cNvGraphicFramePr>
              <p:nvPr>
                <p:extLst>
                  <p:ext uri="{D42A27DB-BD31-4B8C-83A1-F6EECF244321}">
                    <p14:modId xmlns:p14="http://schemas.microsoft.com/office/powerpoint/2010/main" val="1071576968"/>
                  </p:ext>
                </p:extLst>
              </p:nvPr>
            </p:nvGraphicFramePr>
            <p:xfrm>
              <a:off x="947659" y="5287339"/>
              <a:ext cx="4537113" cy="464009"/>
            </p:xfrm>
            <a:graphic>
              <a:graphicData uri="http://schemas.openxmlformats.org/drawingml/2006/table">
                <a:tbl>
                  <a:tblPr firstRow="1" bandRow="1">
                    <a:tableStyleId>{5C22544A-7EE6-4342-B048-85BDC9FD1C3A}</a:tableStyleId>
                  </a:tblPr>
                  <a:tblGrid>
                    <a:gridCol w="2458236"/>
                    <a:gridCol w="2078877"/>
                  </a:tblGrid>
                  <a:tr h="464009">
                    <a:tc>
                      <a:txBody>
                        <a:bodyPr/>
                        <a:lstStyle/>
                        <a:p>
                          <a:pPr algn="ctr"/>
                          <a:r>
                            <a:rPr lang="en-US" sz="1300" b="1" i="0" dirty="0" smtClean="0">
                              <a:solidFill>
                                <a:srgbClr val="0000CC"/>
                              </a:solidFill>
                              <a:effectLst/>
                              <a:latin typeface="Times New Roman" panose="02020603050405020304" pitchFamily="18" charset="0"/>
                              <a:cs typeface="Times New Roman" panose="02020603050405020304" pitchFamily="18" charset="0"/>
                            </a:rPr>
                            <a:t>% Cost Overrun/ Underrun </a:t>
                          </a:r>
                          <a:endParaRPr lang="en-US" sz="1300" b="1" i="0" dirty="0">
                            <a:solidFill>
                              <a:srgbClr val="0000CC"/>
                            </a:solidFill>
                            <a:effectLst/>
                            <a:latin typeface="Times New Roman" panose="02020603050405020304" pitchFamily="18" charset="0"/>
                            <a:cs typeface="Times New Roman" panose="02020603050405020304" pitchFamily="18" charset="0"/>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4"/>
                          <a:stretch>
                            <a:fillRect l="-118768" t="-1299" r="-587" b="-2597"/>
                          </a:stretch>
                        </a:blipFill>
                      </a:tcPr>
                    </a:tc>
                  </a:tr>
                </a:tbl>
              </a:graphicData>
            </a:graphic>
          </p:graphicFrame>
        </mc:Fallback>
      </mc:AlternateContent>
    </p:spTree>
    <p:custDataLst>
      <p:tags r:id="rId1"/>
    </p:custDataLst>
    <p:extLst>
      <p:ext uri="{BB962C8B-B14F-4D97-AF65-F5344CB8AC3E}">
        <p14:creationId xmlns:p14="http://schemas.microsoft.com/office/powerpoint/2010/main" val="191784857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wipe(left)">
                                      <p:cBhvr>
                                        <p:cTn id="13" dur="500"/>
                                        <p:tgtEl>
                                          <p:spTgt spid="35"/>
                                        </p:tgtEl>
                                      </p:cBhvr>
                                    </p:animEffect>
                                  </p:childTnLst>
                                </p:cTn>
                              </p:par>
                              <p:par>
                                <p:cTn id="14" presetID="22" presetClass="entr" presetSubtype="8" fill="hold" nodeType="withEffect">
                                  <p:stCondLst>
                                    <p:cond delay="0"/>
                                  </p:stCondLst>
                                  <p:childTnLst>
                                    <p:set>
                                      <p:cBhvr>
                                        <p:cTn id="15" dur="1" fill="hold">
                                          <p:stCondLst>
                                            <p:cond delay="0"/>
                                          </p:stCondLst>
                                        </p:cTn>
                                        <p:tgtEl>
                                          <p:spTgt spid="79"/>
                                        </p:tgtEl>
                                        <p:attrNameLst>
                                          <p:attrName>style.visibility</p:attrName>
                                        </p:attrNameLst>
                                      </p:cBhvr>
                                      <p:to>
                                        <p:strVal val="visible"/>
                                      </p:to>
                                    </p:set>
                                    <p:animEffect transition="in" filter="wipe(left)">
                                      <p:cBhvr>
                                        <p:cTn id="16" dur="500"/>
                                        <p:tgtEl>
                                          <p:spTgt spid="79"/>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wipe(left)">
                                      <p:cBhvr>
                                        <p:cTn id="21" dur="500"/>
                                        <p:tgtEl>
                                          <p:spTgt spid="34"/>
                                        </p:tgtEl>
                                      </p:cBhvr>
                                    </p:animEffect>
                                  </p:childTnLst>
                                </p:cTn>
                              </p:par>
                              <p:par>
                                <p:cTn id="22" presetID="22" presetClass="entr" presetSubtype="8" fill="hold" nodeType="withEffect">
                                  <p:stCondLst>
                                    <p:cond delay="0"/>
                                  </p:stCondLst>
                                  <p:childTnLst>
                                    <p:set>
                                      <p:cBhvr>
                                        <p:cTn id="23" dur="1" fill="hold">
                                          <p:stCondLst>
                                            <p:cond delay="0"/>
                                          </p:stCondLst>
                                        </p:cTn>
                                        <p:tgtEl>
                                          <p:spTgt spid="197"/>
                                        </p:tgtEl>
                                        <p:attrNameLst>
                                          <p:attrName>style.visibility</p:attrName>
                                        </p:attrNameLst>
                                      </p:cBhvr>
                                      <p:to>
                                        <p:strVal val="visible"/>
                                      </p:to>
                                    </p:set>
                                    <p:animEffect transition="in" filter="wipe(left)">
                                      <p:cBhvr>
                                        <p:cTn id="24" dur="500"/>
                                        <p:tgtEl>
                                          <p:spTgt spid="197"/>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wipe(left)">
                                      <p:cBhvr>
                                        <p:cTn id="29" dur="500"/>
                                        <p:tgtEl>
                                          <p:spTgt spid="33"/>
                                        </p:tgtEl>
                                      </p:cBhvr>
                                    </p:animEffect>
                                  </p:childTnLst>
                                </p:cTn>
                              </p:par>
                              <p:par>
                                <p:cTn id="30" presetID="22" presetClass="entr" presetSubtype="8" fill="hold" nodeType="withEffect">
                                  <p:stCondLst>
                                    <p:cond delay="0"/>
                                  </p:stCondLst>
                                  <p:childTnLst>
                                    <p:set>
                                      <p:cBhvr>
                                        <p:cTn id="31" dur="1" fill="hold">
                                          <p:stCondLst>
                                            <p:cond delay="0"/>
                                          </p:stCondLst>
                                        </p:cTn>
                                        <p:tgtEl>
                                          <p:spTgt spid="82"/>
                                        </p:tgtEl>
                                        <p:attrNameLst>
                                          <p:attrName>style.visibility</p:attrName>
                                        </p:attrNameLst>
                                      </p:cBhvr>
                                      <p:to>
                                        <p:strVal val="visible"/>
                                      </p:to>
                                    </p:set>
                                    <p:animEffect transition="in" filter="wipe(left)">
                                      <p:cBhvr>
                                        <p:cTn id="32"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Performance Equations (Contd.)</a:t>
            </a:r>
            <a:endParaRPr lang="en-GB" sz="2800" b="1" dirty="0"/>
          </a:p>
        </p:txBody>
      </p:sp>
      <p:sp>
        <p:nvSpPr>
          <p:cNvPr id="3" name="Date Placeholder 2"/>
          <p:cNvSpPr>
            <a:spLocks noGrp="1"/>
          </p:cNvSpPr>
          <p:nvPr>
            <p:ph type="dt" sz="half" idx="10"/>
          </p:nvPr>
        </p:nvSpPr>
        <p:spPr/>
        <p:txBody>
          <a:bodyPr/>
          <a:lstStyle/>
          <a:p>
            <a:fld id="{6902E2E6-52F6-47E6-BD6C-EF98A01C7EEF}" type="datetime4">
              <a:rPr lang="en-US" smtClean="0"/>
              <a:t>December 20,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12</a:t>
            </a:fld>
            <a:endParaRPr lang="en-US"/>
          </a:p>
        </p:txBody>
      </p:sp>
      <p:grpSp>
        <p:nvGrpSpPr>
          <p:cNvPr id="6" name="Group 5"/>
          <p:cNvGrpSpPr/>
          <p:nvPr/>
        </p:nvGrpSpPr>
        <p:grpSpPr>
          <a:xfrm>
            <a:off x="158928" y="4184332"/>
            <a:ext cx="8805980" cy="1549469"/>
            <a:chOff x="78619" y="4230314"/>
            <a:chExt cx="9700376" cy="1678591"/>
          </a:xfrm>
        </p:grpSpPr>
        <p:grpSp>
          <p:nvGrpSpPr>
            <p:cNvPr id="7" name="Group 6"/>
            <p:cNvGrpSpPr/>
            <p:nvPr/>
          </p:nvGrpSpPr>
          <p:grpSpPr>
            <a:xfrm>
              <a:off x="78619" y="4230314"/>
              <a:ext cx="9700376" cy="1678591"/>
              <a:chOff x="120954" y="4238787"/>
              <a:chExt cx="9700376" cy="1678591"/>
            </a:xfrm>
            <a:gradFill>
              <a:gsLst>
                <a:gs pos="0">
                  <a:schemeClr val="bg2">
                    <a:lumMod val="90000"/>
                    <a:alpha val="94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grpSpPr>
          <p:sp>
            <p:nvSpPr>
              <p:cNvPr id="9" name="Rectangle 8"/>
              <p:cNvSpPr/>
              <p:nvPr/>
            </p:nvSpPr>
            <p:spPr>
              <a:xfrm>
                <a:off x="120954" y="4238787"/>
                <a:ext cx="9700376" cy="1678591"/>
              </a:xfrm>
              <a:prstGeom prst="rect">
                <a:avLst/>
              </a:prstGeom>
              <a:solidFill>
                <a:srgbClr val="D7F4FD"/>
              </a:solidFill>
              <a:ln w="9525" cmpd="dbl">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1100">
                  <a:solidFill>
                    <a:schemeClr val="tx1"/>
                  </a:solidFill>
                </a:endParaRPr>
              </a:p>
            </p:txBody>
          </p:sp>
          <p:grpSp>
            <p:nvGrpSpPr>
              <p:cNvPr id="10" name="Group 9"/>
              <p:cNvGrpSpPr/>
              <p:nvPr/>
            </p:nvGrpSpPr>
            <p:grpSpPr>
              <a:xfrm>
                <a:off x="171757" y="4322821"/>
                <a:ext cx="9581837" cy="1528506"/>
                <a:chOff x="171757" y="4373617"/>
                <a:chExt cx="9581837" cy="1528506"/>
              </a:xfrm>
              <a:grpFill/>
            </p:grpSpPr>
            <p:grpSp>
              <p:nvGrpSpPr>
                <p:cNvPr id="11" name="Group 10"/>
                <p:cNvGrpSpPr/>
                <p:nvPr/>
              </p:nvGrpSpPr>
              <p:grpSpPr>
                <a:xfrm>
                  <a:off x="171757" y="4863435"/>
                  <a:ext cx="683372" cy="571159"/>
                  <a:chOff x="88386" y="3745827"/>
                  <a:chExt cx="730544" cy="571159"/>
                </a:xfrm>
                <a:grpFill/>
              </p:grpSpPr>
              <p:sp>
                <p:nvSpPr>
                  <p:cNvPr id="24" name="TextBox 23"/>
                  <p:cNvSpPr txBox="1"/>
                  <p:nvPr/>
                </p:nvSpPr>
                <p:spPr>
                  <a:xfrm>
                    <a:off x="88386" y="3745827"/>
                    <a:ext cx="730543" cy="284731"/>
                  </a:xfrm>
                  <a:prstGeom prst="rect">
                    <a:avLst/>
                  </a:prstGeom>
                  <a:grpFill/>
                  <a:ln>
                    <a:solidFill>
                      <a:schemeClr val="tx1"/>
                    </a:solidFill>
                  </a:ln>
                </p:spPr>
                <p:txBody>
                  <a:bodyPr wrap="square" rtlCol="0">
                    <a:spAutoFit/>
                  </a:bodyPr>
                  <a:lstStyle/>
                  <a:p>
                    <a:pPr algn="ctr"/>
                    <a:r>
                      <a:rPr lang="en-US" sz="1100" dirty="0">
                        <a:latin typeface="Times New Roman" panose="02020603050405020304" pitchFamily="18" charset="0"/>
                        <a:cs typeface="Times New Roman" panose="02020603050405020304" pitchFamily="18" charset="0"/>
                      </a:rPr>
                      <a:t>BCWP</a:t>
                    </a:r>
                  </a:p>
                </p:txBody>
              </p:sp>
              <p:sp>
                <p:nvSpPr>
                  <p:cNvPr id="25" name="TextBox 24"/>
                  <p:cNvSpPr txBox="1"/>
                  <p:nvPr/>
                </p:nvSpPr>
                <p:spPr>
                  <a:xfrm>
                    <a:off x="88387" y="4032255"/>
                    <a:ext cx="730543" cy="284731"/>
                  </a:xfrm>
                  <a:prstGeom prst="rect">
                    <a:avLst/>
                  </a:prstGeom>
                  <a:grpFill/>
                  <a:ln>
                    <a:solidFill>
                      <a:schemeClr val="tx1"/>
                    </a:solidFill>
                  </a:ln>
                </p:spPr>
                <p:txBody>
                  <a:bodyPr wrap="square" rtlCol="0">
                    <a:spAutoFit/>
                  </a:bodyPr>
                  <a:lstStyle/>
                  <a:p>
                    <a:pPr algn="ctr"/>
                    <a:r>
                      <a:rPr lang="en-US" sz="1100" b="1" dirty="0">
                        <a:solidFill>
                          <a:srgbClr val="2F0765"/>
                        </a:solidFill>
                        <a:latin typeface="Times New Roman" panose="02020603050405020304" pitchFamily="18" charset="0"/>
                        <a:cs typeface="Times New Roman" panose="02020603050405020304" pitchFamily="18" charset="0"/>
                      </a:rPr>
                      <a:t>BCWS</a:t>
                    </a:r>
                  </a:p>
                </p:txBody>
              </p:sp>
            </p:grpSp>
            <p:sp>
              <p:nvSpPr>
                <p:cNvPr id="12" name="TextBox 11"/>
                <p:cNvSpPr txBox="1"/>
                <p:nvPr/>
              </p:nvSpPr>
              <p:spPr>
                <a:xfrm>
                  <a:off x="6612473" y="5003813"/>
                  <a:ext cx="468258" cy="283411"/>
                </a:xfrm>
                <a:prstGeom prst="rect">
                  <a:avLst/>
                </a:prstGeom>
                <a:solidFill>
                  <a:schemeClr val="bg2"/>
                </a:solidFill>
                <a:ln w="9525">
                  <a:solidFill>
                    <a:schemeClr val="tx1"/>
                  </a:solidFill>
                </a:ln>
              </p:spPr>
              <p:txBody>
                <a:bodyPr wrap="square" rtlCol="0">
                  <a:spAutoFit/>
                </a:bodyPr>
                <a:lstStyle/>
                <a:p>
                  <a:pPr algn="ctr"/>
                  <a:r>
                    <a:rPr lang="en-US" sz="1100" dirty="0">
                      <a:latin typeface="Times New Roman" panose="02020603050405020304" pitchFamily="18" charset="0"/>
                      <a:cs typeface="Times New Roman" panose="02020603050405020304" pitchFamily="18" charset="0"/>
                    </a:rPr>
                    <a:t>= 1</a:t>
                  </a:r>
                </a:p>
              </p:txBody>
            </p:sp>
            <p:cxnSp>
              <p:nvCxnSpPr>
                <p:cNvPr id="13" name="Straight Arrow Connector 12"/>
                <p:cNvCxnSpPr>
                  <a:stCxn id="47" idx="3"/>
                  <a:endCxn id="12" idx="1"/>
                </p:cNvCxnSpPr>
                <p:nvPr/>
              </p:nvCxnSpPr>
              <p:spPr>
                <a:xfrm>
                  <a:off x="6073460" y="5143045"/>
                  <a:ext cx="539013" cy="2474"/>
                </a:xfrm>
                <a:prstGeom prst="straightConnector1">
                  <a:avLst/>
                </a:prstGeom>
                <a:grpFill/>
                <a:ln w="952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612472" y="4465558"/>
                  <a:ext cx="468260" cy="283411"/>
                </a:xfrm>
                <a:prstGeom prst="rect">
                  <a:avLst/>
                </a:prstGeom>
                <a:solidFill>
                  <a:schemeClr val="bg2"/>
                </a:solidFill>
                <a:ln w="9525">
                  <a:solidFill>
                    <a:schemeClr val="tx1"/>
                  </a:solidFill>
                </a:ln>
              </p:spPr>
              <p:txBody>
                <a:bodyPr wrap="square" rtlCol="0">
                  <a:spAutoFit/>
                </a:bodyPr>
                <a:lstStyle/>
                <a:p>
                  <a:pPr algn="ctr"/>
                  <a:r>
                    <a:rPr lang="en-US" sz="1100" dirty="0">
                      <a:latin typeface="Times New Roman" panose="02020603050405020304" pitchFamily="18" charset="0"/>
                      <a:cs typeface="Times New Roman" panose="02020603050405020304" pitchFamily="18" charset="0"/>
                    </a:rPr>
                    <a:t>&gt; 1</a:t>
                  </a:r>
                </a:p>
              </p:txBody>
            </p:sp>
            <p:sp>
              <p:nvSpPr>
                <p:cNvPr id="15" name="TextBox 14"/>
                <p:cNvSpPr txBox="1"/>
                <p:nvPr/>
              </p:nvSpPr>
              <p:spPr>
                <a:xfrm>
                  <a:off x="6612473" y="5528526"/>
                  <a:ext cx="468258" cy="283411"/>
                </a:xfrm>
                <a:prstGeom prst="rect">
                  <a:avLst/>
                </a:prstGeom>
                <a:solidFill>
                  <a:schemeClr val="bg2"/>
                </a:solidFill>
                <a:ln w="9525">
                  <a:solidFill>
                    <a:schemeClr val="tx1"/>
                  </a:solidFill>
                </a:ln>
              </p:spPr>
              <p:txBody>
                <a:bodyPr wrap="square" rtlCol="0">
                  <a:spAutoFit/>
                </a:bodyPr>
                <a:lstStyle/>
                <a:p>
                  <a:pPr algn="ctr"/>
                  <a:r>
                    <a:rPr lang="en-US" sz="1100" dirty="0">
                      <a:latin typeface="Times New Roman" panose="02020603050405020304" pitchFamily="18" charset="0"/>
                      <a:cs typeface="Times New Roman" panose="02020603050405020304" pitchFamily="18" charset="0"/>
                    </a:rPr>
                    <a:t>&lt; 1</a:t>
                  </a:r>
                </a:p>
              </p:txBody>
            </p:sp>
            <p:cxnSp>
              <p:nvCxnSpPr>
                <p:cNvPr id="16" name="Elbow Connector 15"/>
                <p:cNvCxnSpPr>
                  <a:stCxn id="47" idx="3"/>
                  <a:endCxn id="14" idx="1"/>
                </p:cNvCxnSpPr>
                <p:nvPr/>
              </p:nvCxnSpPr>
              <p:spPr>
                <a:xfrm flipV="1">
                  <a:off x="6073460" y="4607264"/>
                  <a:ext cx="539012" cy="535781"/>
                </a:xfrm>
                <a:prstGeom prst="bentConnector3">
                  <a:avLst/>
                </a:prstGeom>
                <a:grpFill/>
                <a:ln w="952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47" idx="3"/>
                  <a:endCxn id="15" idx="1"/>
                </p:cNvCxnSpPr>
                <p:nvPr/>
              </p:nvCxnSpPr>
              <p:spPr>
                <a:xfrm>
                  <a:off x="6073460" y="5143045"/>
                  <a:ext cx="539013" cy="527187"/>
                </a:xfrm>
                <a:prstGeom prst="bentConnector3">
                  <a:avLst/>
                </a:prstGeom>
                <a:grpFill/>
                <a:ln w="952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338176" y="4373617"/>
                  <a:ext cx="2415418" cy="466794"/>
                </a:xfrm>
                <a:prstGeom prst="rect">
                  <a:avLst/>
                </a:prstGeom>
                <a:solidFill>
                  <a:schemeClr val="bg2"/>
                </a:solidFill>
                <a:ln>
                  <a:solidFill>
                    <a:schemeClr val="tx1"/>
                  </a:solidFill>
                </a:ln>
              </p:spPr>
              <p:txBody>
                <a:bodyPr wrap="square" rtlCol="0">
                  <a:spAutoFit/>
                </a:bodyPr>
                <a:lstStyle/>
                <a:p>
                  <a:pPr algn="ctr"/>
                  <a:r>
                    <a:rPr lang="en-US" sz="1100" i="1" dirty="0">
                      <a:latin typeface="Times New Roman" panose="02020603050405020304" pitchFamily="18" charset="0"/>
                      <a:cs typeface="Times New Roman" panose="02020603050405020304" pitchFamily="18" charset="0"/>
                    </a:rPr>
                    <a:t>Ahead schedule</a:t>
                  </a:r>
                </a:p>
                <a:p>
                  <a:pPr algn="ctr"/>
                  <a:r>
                    <a:rPr lang="en-US" sz="1100" dirty="0">
                      <a:latin typeface="Times New Roman" panose="02020603050405020304" pitchFamily="18" charset="0"/>
                      <a:cs typeface="Times New Roman" panose="02020603050405020304" pitchFamily="18" charset="0"/>
                    </a:rPr>
                    <a:t>Work performed &gt; Work scheduled</a:t>
                  </a:r>
                </a:p>
              </p:txBody>
            </p:sp>
            <p:sp>
              <p:nvSpPr>
                <p:cNvPr id="19" name="TextBox 18"/>
                <p:cNvSpPr txBox="1"/>
                <p:nvPr/>
              </p:nvSpPr>
              <p:spPr>
                <a:xfrm>
                  <a:off x="7338176" y="4912966"/>
                  <a:ext cx="2415418" cy="466794"/>
                </a:xfrm>
                <a:prstGeom prst="rect">
                  <a:avLst/>
                </a:prstGeom>
                <a:solidFill>
                  <a:schemeClr val="bg2"/>
                </a:solidFill>
                <a:ln>
                  <a:solidFill>
                    <a:schemeClr val="tx1"/>
                  </a:solidFill>
                </a:ln>
              </p:spPr>
              <p:txBody>
                <a:bodyPr wrap="square" rtlCol="0">
                  <a:spAutoFit/>
                </a:bodyPr>
                <a:lstStyle/>
                <a:p>
                  <a:pPr algn="ctr"/>
                  <a:r>
                    <a:rPr lang="en-US" sz="1100" i="1" dirty="0">
                      <a:latin typeface="Times New Roman" panose="02020603050405020304" pitchFamily="18" charset="0"/>
                      <a:cs typeface="Times New Roman" panose="02020603050405020304" pitchFamily="18" charset="0"/>
                    </a:rPr>
                    <a:t>On schedule</a:t>
                  </a:r>
                </a:p>
                <a:p>
                  <a:pPr algn="ctr"/>
                  <a:r>
                    <a:rPr lang="en-US" sz="1100" dirty="0">
                      <a:latin typeface="Times New Roman" panose="02020603050405020304" pitchFamily="18" charset="0"/>
                      <a:cs typeface="Times New Roman" panose="02020603050405020304" pitchFamily="18" charset="0"/>
                    </a:rPr>
                    <a:t>Work performed = Work scheduled</a:t>
                  </a:r>
                </a:p>
              </p:txBody>
            </p:sp>
            <p:sp>
              <p:nvSpPr>
                <p:cNvPr id="20" name="TextBox 19"/>
                <p:cNvSpPr txBox="1"/>
                <p:nvPr/>
              </p:nvSpPr>
              <p:spPr>
                <a:xfrm>
                  <a:off x="7338176" y="5435329"/>
                  <a:ext cx="2415418" cy="466794"/>
                </a:xfrm>
                <a:prstGeom prst="rect">
                  <a:avLst/>
                </a:prstGeom>
                <a:solidFill>
                  <a:schemeClr val="bg2"/>
                </a:solidFill>
                <a:ln>
                  <a:solidFill>
                    <a:schemeClr val="tx1"/>
                  </a:solidFill>
                </a:ln>
              </p:spPr>
              <p:txBody>
                <a:bodyPr wrap="square" rtlCol="0">
                  <a:spAutoFit/>
                </a:bodyPr>
                <a:lstStyle/>
                <a:p>
                  <a:pPr algn="ctr"/>
                  <a:r>
                    <a:rPr lang="en-US" sz="1100" i="1" dirty="0">
                      <a:latin typeface="Times New Roman" panose="02020603050405020304" pitchFamily="18" charset="0"/>
                      <a:cs typeface="Times New Roman" panose="02020603050405020304" pitchFamily="18" charset="0"/>
                    </a:rPr>
                    <a:t>Behind </a:t>
                  </a:r>
                  <a:r>
                    <a:rPr lang="en-US" sz="1100" i="1" dirty="0" err="1">
                      <a:latin typeface="Times New Roman" panose="02020603050405020304" pitchFamily="18" charset="0"/>
                      <a:cs typeface="Times New Roman" panose="02020603050405020304" pitchFamily="18" charset="0"/>
                    </a:rPr>
                    <a:t>scheduke</a:t>
                  </a:r>
                  <a:endParaRPr lang="en-US" sz="1100" i="1" dirty="0">
                    <a:latin typeface="Times New Roman" panose="02020603050405020304" pitchFamily="18" charset="0"/>
                    <a:cs typeface="Times New Roman" panose="02020603050405020304" pitchFamily="18" charset="0"/>
                  </a:endParaRPr>
                </a:p>
                <a:p>
                  <a:pPr algn="ctr"/>
                  <a:r>
                    <a:rPr lang="en-US" sz="1100" dirty="0">
                      <a:latin typeface="Times New Roman" panose="02020603050405020304" pitchFamily="18" charset="0"/>
                      <a:cs typeface="Times New Roman" panose="02020603050405020304" pitchFamily="18" charset="0"/>
                    </a:rPr>
                    <a:t>Work performed &lt; Work scheduled</a:t>
                  </a:r>
                </a:p>
              </p:txBody>
            </p:sp>
            <p:cxnSp>
              <p:nvCxnSpPr>
                <p:cNvPr id="21" name="Straight Connector 20"/>
                <p:cNvCxnSpPr>
                  <a:stCxn id="14" idx="3"/>
                  <a:endCxn id="18" idx="1"/>
                </p:cNvCxnSpPr>
                <p:nvPr/>
              </p:nvCxnSpPr>
              <p:spPr>
                <a:xfrm flipV="1">
                  <a:off x="7080731" y="4607015"/>
                  <a:ext cx="257445" cy="249"/>
                </a:xfrm>
                <a:prstGeom prst="line">
                  <a:avLst/>
                </a:prstGeom>
                <a:grpFill/>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2" idx="3"/>
                  <a:endCxn id="19" idx="1"/>
                </p:cNvCxnSpPr>
                <p:nvPr/>
              </p:nvCxnSpPr>
              <p:spPr>
                <a:xfrm>
                  <a:off x="7080731" y="5145519"/>
                  <a:ext cx="257445" cy="845"/>
                </a:xfrm>
                <a:prstGeom prst="line">
                  <a:avLst/>
                </a:prstGeom>
                <a:grpFill/>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15" idx="3"/>
                  <a:endCxn id="20" idx="1"/>
                </p:cNvCxnSpPr>
                <p:nvPr/>
              </p:nvCxnSpPr>
              <p:spPr>
                <a:xfrm flipV="1">
                  <a:off x="7080731" y="5668726"/>
                  <a:ext cx="257445" cy="1505"/>
                </a:xfrm>
                <a:prstGeom prst="line">
                  <a:avLst/>
                </a:prstGeom>
                <a:grpFill/>
                <a:ln w="9525">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8" name="Rectangle 7"/>
            <p:cNvSpPr>
              <a:spLocks noChangeArrowheads="1"/>
            </p:cNvSpPr>
            <p:nvPr/>
          </p:nvSpPr>
          <p:spPr bwMode="auto">
            <a:xfrm>
              <a:off x="87085" y="4245920"/>
              <a:ext cx="2571459" cy="323335"/>
            </a:xfrm>
            <a:prstGeom prst="rect">
              <a:avLst/>
            </a:prstGeom>
            <a:noFill/>
            <a:ln w="9525">
              <a:solidFill>
                <a:schemeClr val="tx2"/>
              </a:solidFill>
              <a:miter lim="800000"/>
              <a:headEnd/>
              <a:tailEnd/>
            </a:ln>
            <a:effectLst/>
            <a:scene3d>
              <a:camera prst="orthographicFront"/>
              <a:lightRig rig="threePt" dir="t"/>
            </a:scene3d>
            <a:sp3d>
              <a:bevelT w="165100" prst="coolSlant"/>
            </a:sp3d>
          </p:spPr>
          <p:txBody>
            <a:bodyPr lIns="0" tIns="0" rIns="0" bIns="0"/>
            <a:lstStyle/>
            <a:p>
              <a:pPr marL="422041" indent="-422041">
                <a:spcBef>
                  <a:spcPct val="20000"/>
                </a:spcBef>
                <a:buClr>
                  <a:srgbClr val="CC3300"/>
                </a:buClr>
                <a:buSzPct val="100000"/>
                <a:defRPr/>
              </a:pPr>
              <a:r>
                <a:rPr lang="en-US" sz="1400" dirty="0">
                  <a:latin typeface="Times New Roman" panose="02020603050405020304" pitchFamily="18" charset="0"/>
                  <a:cs typeface="Times New Roman" panose="02020603050405020304" pitchFamily="18" charset="0"/>
                </a:rPr>
                <a:t>Schedule (Time) Performance</a:t>
              </a:r>
              <a:endParaRPr lang="de-DE" sz="1400" dirty="0">
                <a:latin typeface="Times New Roman" panose="02020603050405020304" pitchFamily="18" charset="0"/>
                <a:cs typeface="Times New Roman" panose="02020603050405020304" pitchFamily="18" charset="0"/>
              </a:endParaRPr>
            </a:p>
          </p:txBody>
        </p:sp>
      </p:grpSp>
      <p:grpSp>
        <p:nvGrpSpPr>
          <p:cNvPr id="26" name="Group 25"/>
          <p:cNvGrpSpPr/>
          <p:nvPr/>
        </p:nvGrpSpPr>
        <p:grpSpPr>
          <a:xfrm>
            <a:off x="166613" y="2399622"/>
            <a:ext cx="8798295" cy="1549469"/>
            <a:chOff x="78619" y="2342239"/>
            <a:chExt cx="9700376" cy="1678591"/>
          </a:xfrm>
        </p:grpSpPr>
        <p:grpSp>
          <p:nvGrpSpPr>
            <p:cNvPr id="27" name="Group 26"/>
            <p:cNvGrpSpPr/>
            <p:nvPr/>
          </p:nvGrpSpPr>
          <p:grpSpPr>
            <a:xfrm>
              <a:off x="78619" y="2342239"/>
              <a:ext cx="9700376" cy="1678591"/>
              <a:chOff x="120954" y="4238787"/>
              <a:chExt cx="9700376" cy="1678591"/>
            </a:xfrm>
            <a:gradFill>
              <a:gsLst>
                <a:gs pos="0">
                  <a:schemeClr val="bg2">
                    <a:lumMod val="90000"/>
                    <a:alpha val="94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grpSpPr>
          <p:sp>
            <p:nvSpPr>
              <p:cNvPr id="29" name="Rectangle 28"/>
              <p:cNvSpPr/>
              <p:nvPr/>
            </p:nvSpPr>
            <p:spPr>
              <a:xfrm>
                <a:off x="120954" y="4238787"/>
                <a:ext cx="9700376" cy="1678591"/>
              </a:xfrm>
              <a:prstGeom prst="rect">
                <a:avLst/>
              </a:prstGeom>
              <a:solidFill>
                <a:srgbClr val="D7F4FD"/>
              </a:solidFill>
              <a:ln w="9525" cmpd="dbl">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1100">
                  <a:solidFill>
                    <a:schemeClr val="tx1"/>
                  </a:solidFill>
                </a:endParaRPr>
              </a:p>
            </p:txBody>
          </p:sp>
          <p:grpSp>
            <p:nvGrpSpPr>
              <p:cNvPr id="30" name="Group 29"/>
              <p:cNvGrpSpPr/>
              <p:nvPr/>
            </p:nvGrpSpPr>
            <p:grpSpPr>
              <a:xfrm>
                <a:off x="171757" y="4322821"/>
                <a:ext cx="9581837" cy="1528506"/>
                <a:chOff x="171757" y="4373617"/>
                <a:chExt cx="9581837" cy="1528506"/>
              </a:xfrm>
              <a:grpFill/>
            </p:grpSpPr>
            <p:grpSp>
              <p:nvGrpSpPr>
                <p:cNvPr id="31" name="Group 30"/>
                <p:cNvGrpSpPr/>
                <p:nvPr/>
              </p:nvGrpSpPr>
              <p:grpSpPr>
                <a:xfrm>
                  <a:off x="171757" y="4863435"/>
                  <a:ext cx="683372" cy="571159"/>
                  <a:chOff x="88386" y="3745827"/>
                  <a:chExt cx="730544" cy="571159"/>
                </a:xfrm>
                <a:grpFill/>
              </p:grpSpPr>
              <p:sp>
                <p:nvSpPr>
                  <p:cNvPr id="44" name="TextBox 43"/>
                  <p:cNvSpPr txBox="1"/>
                  <p:nvPr/>
                </p:nvSpPr>
                <p:spPr>
                  <a:xfrm>
                    <a:off x="88386" y="3745827"/>
                    <a:ext cx="730543" cy="284731"/>
                  </a:xfrm>
                  <a:prstGeom prst="rect">
                    <a:avLst/>
                  </a:prstGeom>
                  <a:grpFill/>
                  <a:ln>
                    <a:solidFill>
                      <a:schemeClr val="tx1"/>
                    </a:solidFill>
                  </a:ln>
                </p:spPr>
                <p:txBody>
                  <a:bodyPr wrap="square" rtlCol="0">
                    <a:spAutoFit/>
                  </a:bodyPr>
                  <a:lstStyle/>
                  <a:p>
                    <a:pPr algn="ctr"/>
                    <a:r>
                      <a:rPr lang="en-US" sz="1100" dirty="0">
                        <a:latin typeface="Times New Roman" panose="02020603050405020304" pitchFamily="18" charset="0"/>
                        <a:cs typeface="Times New Roman" panose="02020603050405020304" pitchFamily="18" charset="0"/>
                      </a:rPr>
                      <a:t>BCWP</a:t>
                    </a:r>
                  </a:p>
                </p:txBody>
              </p:sp>
              <p:sp>
                <p:nvSpPr>
                  <p:cNvPr id="45" name="TextBox 44"/>
                  <p:cNvSpPr txBox="1"/>
                  <p:nvPr/>
                </p:nvSpPr>
                <p:spPr>
                  <a:xfrm>
                    <a:off x="88387" y="4032255"/>
                    <a:ext cx="730543" cy="284731"/>
                  </a:xfrm>
                  <a:prstGeom prst="rect">
                    <a:avLst/>
                  </a:prstGeom>
                  <a:grpFill/>
                  <a:ln>
                    <a:solidFill>
                      <a:schemeClr val="tx1"/>
                    </a:solidFill>
                  </a:ln>
                </p:spPr>
                <p:txBody>
                  <a:bodyPr wrap="square" rtlCol="0">
                    <a:spAutoFit/>
                  </a:bodyPr>
                  <a:lstStyle/>
                  <a:p>
                    <a:pPr algn="ctr"/>
                    <a:r>
                      <a:rPr lang="en-US" sz="1100" b="1" dirty="0">
                        <a:solidFill>
                          <a:srgbClr val="2F0765"/>
                        </a:solidFill>
                        <a:latin typeface="Times New Roman" panose="02020603050405020304" pitchFamily="18" charset="0"/>
                        <a:cs typeface="Times New Roman" panose="02020603050405020304" pitchFamily="18" charset="0"/>
                      </a:rPr>
                      <a:t>BCWS</a:t>
                    </a:r>
                  </a:p>
                </p:txBody>
              </p:sp>
            </p:grpSp>
            <p:sp>
              <p:nvSpPr>
                <p:cNvPr id="32" name="TextBox 31"/>
                <p:cNvSpPr txBox="1"/>
                <p:nvPr/>
              </p:nvSpPr>
              <p:spPr>
                <a:xfrm>
                  <a:off x="6612473" y="5003813"/>
                  <a:ext cx="465866" cy="283411"/>
                </a:xfrm>
                <a:prstGeom prst="rect">
                  <a:avLst/>
                </a:prstGeom>
                <a:solidFill>
                  <a:schemeClr val="bg2"/>
                </a:solidFill>
                <a:ln w="9525">
                  <a:solidFill>
                    <a:schemeClr val="tx1"/>
                  </a:solidFill>
                </a:ln>
              </p:spPr>
              <p:txBody>
                <a:bodyPr wrap="square" rtlCol="0">
                  <a:spAutoFit/>
                </a:bodyPr>
                <a:lstStyle/>
                <a:p>
                  <a:pPr algn="ctr"/>
                  <a:r>
                    <a:rPr lang="en-US" sz="1100" dirty="0">
                      <a:latin typeface="Times New Roman" panose="02020603050405020304" pitchFamily="18" charset="0"/>
                      <a:cs typeface="Times New Roman" panose="02020603050405020304" pitchFamily="18" charset="0"/>
                    </a:rPr>
                    <a:t>= 0</a:t>
                  </a:r>
                </a:p>
              </p:txBody>
            </p:sp>
            <p:cxnSp>
              <p:nvCxnSpPr>
                <p:cNvPr id="33" name="Straight Arrow Connector 32"/>
                <p:cNvCxnSpPr>
                  <a:stCxn id="46" idx="3"/>
                  <a:endCxn id="32" idx="1"/>
                </p:cNvCxnSpPr>
                <p:nvPr/>
              </p:nvCxnSpPr>
              <p:spPr>
                <a:xfrm flipV="1">
                  <a:off x="5917241" y="5145519"/>
                  <a:ext cx="695232" cy="5147"/>
                </a:xfrm>
                <a:prstGeom prst="straightConnector1">
                  <a:avLst/>
                </a:prstGeom>
                <a:grpFill/>
                <a:ln w="952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6612473" y="4465558"/>
                  <a:ext cx="465866" cy="283411"/>
                </a:xfrm>
                <a:prstGeom prst="rect">
                  <a:avLst/>
                </a:prstGeom>
                <a:solidFill>
                  <a:schemeClr val="bg2"/>
                </a:solidFill>
                <a:ln w="9525">
                  <a:solidFill>
                    <a:schemeClr val="tx1"/>
                  </a:solidFill>
                </a:ln>
              </p:spPr>
              <p:txBody>
                <a:bodyPr wrap="square" rtlCol="0">
                  <a:spAutoFit/>
                </a:bodyPr>
                <a:lstStyle/>
                <a:p>
                  <a:pPr algn="ctr"/>
                  <a:r>
                    <a:rPr lang="en-US" sz="1100" dirty="0">
                      <a:latin typeface="Times New Roman" panose="02020603050405020304" pitchFamily="18" charset="0"/>
                      <a:cs typeface="Times New Roman" panose="02020603050405020304" pitchFamily="18" charset="0"/>
                    </a:rPr>
                    <a:t>&gt; 0</a:t>
                  </a:r>
                </a:p>
              </p:txBody>
            </p:sp>
            <p:sp>
              <p:nvSpPr>
                <p:cNvPr id="35" name="TextBox 34"/>
                <p:cNvSpPr txBox="1"/>
                <p:nvPr/>
              </p:nvSpPr>
              <p:spPr>
                <a:xfrm>
                  <a:off x="6612473" y="5528526"/>
                  <a:ext cx="465866" cy="283411"/>
                </a:xfrm>
                <a:prstGeom prst="rect">
                  <a:avLst/>
                </a:prstGeom>
                <a:solidFill>
                  <a:schemeClr val="bg2"/>
                </a:solidFill>
                <a:ln w="9525">
                  <a:solidFill>
                    <a:schemeClr val="tx1"/>
                  </a:solidFill>
                </a:ln>
              </p:spPr>
              <p:txBody>
                <a:bodyPr wrap="square" rtlCol="0">
                  <a:spAutoFit/>
                </a:bodyPr>
                <a:lstStyle/>
                <a:p>
                  <a:pPr algn="ctr"/>
                  <a:r>
                    <a:rPr lang="en-US" sz="1100" dirty="0">
                      <a:latin typeface="Times New Roman" panose="02020603050405020304" pitchFamily="18" charset="0"/>
                      <a:cs typeface="Times New Roman" panose="02020603050405020304" pitchFamily="18" charset="0"/>
                    </a:rPr>
                    <a:t>&lt; 0</a:t>
                  </a:r>
                </a:p>
              </p:txBody>
            </p:sp>
            <p:cxnSp>
              <p:nvCxnSpPr>
                <p:cNvPr id="36" name="Elbow Connector 35"/>
                <p:cNvCxnSpPr>
                  <a:stCxn id="46" idx="3"/>
                  <a:endCxn id="34" idx="1"/>
                </p:cNvCxnSpPr>
                <p:nvPr/>
              </p:nvCxnSpPr>
              <p:spPr>
                <a:xfrm flipV="1">
                  <a:off x="5917241" y="4607264"/>
                  <a:ext cx="695232" cy="543402"/>
                </a:xfrm>
                <a:prstGeom prst="bentConnector3">
                  <a:avLst/>
                </a:prstGeom>
                <a:grpFill/>
                <a:ln w="952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Elbow Connector 36"/>
                <p:cNvCxnSpPr>
                  <a:stCxn id="46" idx="3"/>
                  <a:endCxn id="35" idx="1"/>
                </p:cNvCxnSpPr>
                <p:nvPr/>
              </p:nvCxnSpPr>
              <p:spPr>
                <a:xfrm>
                  <a:off x="5917241" y="5150666"/>
                  <a:ext cx="695232" cy="519565"/>
                </a:xfrm>
                <a:prstGeom prst="bentConnector3">
                  <a:avLst/>
                </a:prstGeom>
                <a:grpFill/>
                <a:ln w="952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7338176" y="4373617"/>
                  <a:ext cx="2415418" cy="466794"/>
                </a:xfrm>
                <a:prstGeom prst="rect">
                  <a:avLst/>
                </a:prstGeom>
                <a:solidFill>
                  <a:schemeClr val="bg2"/>
                </a:solidFill>
                <a:ln>
                  <a:solidFill>
                    <a:schemeClr val="tx1"/>
                  </a:solidFill>
                </a:ln>
              </p:spPr>
              <p:txBody>
                <a:bodyPr wrap="square" rtlCol="0">
                  <a:spAutoFit/>
                </a:bodyPr>
                <a:lstStyle/>
                <a:p>
                  <a:pPr algn="ctr"/>
                  <a:r>
                    <a:rPr lang="en-US" sz="1100" i="1" dirty="0">
                      <a:latin typeface="Times New Roman" panose="02020603050405020304" pitchFamily="18" charset="0"/>
                      <a:cs typeface="Times New Roman" panose="02020603050405020304" pitchFamily="18" charset="0"/>
                    </a:rPr>
                    <a:t>Ahead schedule</a:t>
                  </a:r>
                </a:p>
                <a:p>
                  <a:pPr algn="ctr"/>
                  <a:r>
                    <a:rPr lang="en-US" sz="1100" dirty="0">
                      <a:latin typeface="Times New Roman" panose="02020603050405020304" pitchFamily="18" charset="0"/>
                      <a:cs typeface="Times New Roman" panose="02020603050405020304" pitchFamily="18" charset="0"/>
                    </a:rPr>
                    <a:t>Work performed &gt; Work scheduled</a:t>
                  </a:r>
                </a:p>
              </p:txBody>
            </p:sp>
            <p:sp>
              <p:nvSpPr>
                <p:cNvPr id="39" name="TextBox 38"/>
                <p:cNvSpPr txBox="1"/>
                <p:nvPr/>
              </p:nvSpPr>
              <p:spPr>
                <a:xfrm>
                  <a:off x="7338176" y="4912966"/>
                  <a:ext cx="2415418" cy="466794"/>
                </a:xfrm>
                <a:prstGeom prst="rect">
                  <a:avLst/>
                </a:prstGeom>
                <a:solidFill>
                  <a:schemeClr val="bg2"/>
                </a:solidFill>
                <a:ln>
                  <a:solidFill>
                    <a:schemeClr val="tx1"/>
                  </a:solidFill>
                </a:ln>
              </p:spPr>
              <p:txBody>
                <a:bodyPr wrap="square" rtlCol="0">
                  <a:spAutoFit/>
                </a:bodyPr>
                <a:lstStyle/>
                <a:p>
                  <a:pPr algn="ctr"/>
                  <a:r>
                    <a:rPr lang="en-US" sz="1100" i="1" dirty="0">
                      <a:latin typeface="Times New Roman" panose="02020603050405020304" pitchFamily="18" charset="0"/>
                      <a:cs typeface="Times New Roman" panose="02020603050405020304" pitchFamily="18" charset="0"/>
                    </a:rPr>
                    <a:t>On schedule</a:t>
                  </a:r>
                </a:p>
                <a:p>
                  <a:pPr algn="ctr"/>
                  <a:r>
                    <a:rPr lang="en-US" sz="1100" dirty="0">
                      <a:latin typeface="Times New Roman" panose="02020603050405020304" pitchFamily="18" charset="0"/>
                      <a:cs typeface="Times New Roman" panose="02020603050405020304" pitchFamily="18" charset="0"/>
                    </a:rPr>
                    <a:t>Work performed = Work scheduled</a:t>
                  </a:r>
                </a:p>
              </p:txBody>
            </p:sp>
            <p:sp>
              <p:nvSpPr>
                <p:cNvPr id="40" name="TextBox 39"/>
                <p:cNvSpPr txBox="1"/>
                <p:nvPr/>
              </p:nvSpPr>
              <p:spPr>
                <a:xfrm>
                  <a:off x="7338176" y="5435329"/>
                  <a:ext cx="2415418" cy="466794"/>
                </a:xfrm>
                <a:prstGeom prst="rect">
                  <a:avLst/>
                </a:prstGeom>
                <a:solidFill>
                  <a:schemeClr val="bg2"/>
                </a:solidFill>
                <a:ln>
                  <a:solidFill>
                    <a:schemeClr val="tx1"/>
                  </a:solidFill>
                </a:ln>
              </p:spPr>
              <p:txBody>
                <a:bodyPr wrap="square" rtlCol="0">
                  <a:spAutoFit/>
                </a:bodyPr>
                <a:lstStyle/>
                <a:p>
                  <a:pPr algn="ctr"/>
                  <a:r>
                    <a:rPr lang="en-US" sz="1100" i="1" dirty="0">
                      <a:latin typeface="Times New Roman" panose="02020603050405020304" pitchFamily="18" charset="0"/>
                      <a:cs typeface="Times New Roman" panose="02020603050405020304" pitchFamily="18" charset="0"/>
                    </a:rPr>
                    <a:t>Behind </a:t>
                  </a:r>
                  <a:r>
                    <a:rPr lang="en-US" sz="1100" i="1" dirty="0" err="1">
                      <a:latin typeface="Times New Roman" panose="02020603050405020304" pitchFamily="18" charset="0"/>
                      <a:cs typeface="Times New Roman" panose="02020603050405020304" pitchFamily="18" charset="0"/>
                    </a:rPr>
                    <a:t>scheduke</a:t>
                  </a:r>
                  <a:endParaRPr lang="en-US" sz="1100" i="1" dirty="0">
                    <a:latin typeface="Times New Roman" panose="02020603050405020304" pitchFamily="18" charset="0"/>
                    <a:cs typeface="Times New Roman" panose="02020603050405020304" pitchFamily="18" charset="0"/>
                  </a:endParaRPr>
                </a:p>
                <a:p>
                  <a:pPr algn="ctr"/>
                  <a:r>
                    <a:rPr lang="en-US" sz="1100" dirty="0">
                      <a:latin typeface="Times New Roman" panose="02020603050405020304" pitchFamily="18" charset="0"/>
                      <a:cs typeface="Times New Roman" panose="02020603050405020304" pitchFamily="18" charset="0"/>
                    </a:rPr>
                    <a:t>Work performed &lt; Work scheduled</a:t>
                  </a:r>
                </a:p>
              </p:txBody>
            </p:sp>
            <p:cxnSp>
              <p:nvCxnSpPr>
                <p:cNvPr id="41" name="Straight Connector 40"/>
                <p:cNvCxnSpPr>
                  <a:stCxn id="34" idx="3"/>
                  <a:endCxn id="38" idx="1"/>
                </p:cNvCxnSpPr>
                <p:nvPr/>
              </p:nvCxnSpPr>
              <p:spPr>
                <a:xfrm flipV="1">
                  <a:off x="7078339" y="4607015"/>
                  <a:ext cx="259837" cy="249"/>
                </a:xfrm>
                <a:prstGeom prst="line">
                  <a:avLst/>
                </a:prstGeom>
                <a:grpFill/>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32" idx="3"/>
                  <a:endCxn id="39" idx="1"/>
                </p:cNvCxnSpPr>
                <p:nvPr/>
              </p:nvCxnSpPr>
              <p:spPr>
                <a:xfrm>
                  <a:off x="7078339" y="5145519"/>
                  <a:ext cx="259837" cy="845"/>
                </a:xfrm>
                <a:prstGeom prst="line">
                  <a:avLst/>
                </a:prstGeom>
                <a:grpFill/>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35" idx="3"/>
                  <a:endCxn id="40" idx="1"/>
                </p:cNvCxnSpPr>
                <p:nvPr/>
              </p:nvCxnSpPr>
              <p:spPr>
                <a:xfrm flipV="1">
                  <a:off x="7078339" y="5668726"/>
                  <a:ext cx="259837" cy="1505"/>
                </a:xfrm>
                <a:prstGeom prst="line">
                  <a:avLst/>
                </a:prstGeom>
                <a:grpFill/>
                <a:ln w="9525">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8" name="Rectangle 7"/>
            <p:cNvSpPr>
              <a:spLocks noChangeArrowheads="1"/>
            </p:cNvSpPr>
            <p:nvPr/>
          </p:nvSpPr>
          <p:spPr bwMode="auto">
            <a:xfrm>
              <a:off x="87085" y="2357845"/>
              <a:ext cx="2579925" cy="323335"/>
            </a:xfrm>
            <a:prstGeom prst="rect">
              <a:avLst/>
            </a:prstGeom>
            <a:noFill/>
            <a:ln w="9525">
              <a:solidFill>
                <a:schemeClr val="tx2"/>
              </a:solidFill>
              <a:miter lim="800000"/>
              <a:headEnd/>
              <a:tailEnd/>
            </a:ln>
            <a:effectLst/>
            <a:scene3d>
              <a:camera prst="orthographicFront"/>
              <a:lightRig rig="threePt" dir="t"/>
            </a:scene3d>
            <a:sp3d>
              <a:bevelT w="165100" prst="coolSlant"/>
            </a:sp3d>
          </p:spPr>
          <p:txBody>
            <a:bodyPr lIns="0" tIns="0" rIns="0" bIns="0"/>
            <a:lstStyle/>
            <a:p>
              <a:pPr marL="422041" indent="-422041">
                <a:spcBef>
                  <a:spcPct val="20000"/>
                </a:spcBef>
                <a:buClr>
                  <a:srgbClr val="CC3300"/>
                </a:buClr>
                <a:buSzPct val="100000"/>
                <a:defRPr/>
              </a:pPr>
              <a:r>
                <a:rPr lang="en-US" sz="1400" dirty="0">
                  <a:latin typeface="Times New Roman" panose="02020603050405020304" pitchFamily="18" charset="0"/>
                  <a:cs typeface="Times New Roman" panose="02020603050405020304" pitchFamily="18" charset="0"/>
                </a:rPr>
                <a:t>Schedule (Time) Performance</a:t>
              </a:r>
              <a:endParaRPr lang="de-DE" sz="1400" dirty="0">
                <a:latin typeface="Times New Roman" panose="02020603050405020304" pitchFamily="18" charset="0"/>
                <a:cs typeface="Times New Roman" panose="02020603050405020304" pitchFamily="18" charset="0"/>
              </a:endParaRPr>
            </a:p>
          </p:txBody>
        </p:sp>
      </p:grpSp>
      <p:graphicFrame>
        <p:nvGraphicFramePr>
          <p:cNvPr id="46" name="Table 45"/>
          <p:cNvGraphicFramePr>
            <a:graphicFrameLocks noGrp="1"/>
          </p:cNvGraphicFramePr>
          <p:nvPr>
            <p:extLst>
              <p:ext uri="{D42A27DB-BD31-4B8C-83A1-F6EECF244321}">
                <p14:modId xmlns:p14="http://schemas.microsoft.com/office/powerpoint/2010/main" val="3602596979"/>
              </p:ext>
            </p:extLst>
          </p:nvPr>
        </p:nvGraphicFramePr>
        <p:xfrm>
          <a:off x="955995" y="3053205"/>
          <a:ext cx="4467883" cy="282526"/>
        </p:xfrm>
        <a:graphic>
          <a:graphicData uri="http://schemas.openxmlformats.org/drawingml/2006/table">
            <a:tbl>
              <a:tblPr firstRow="1" bandRow="1">
                <a:tableStyleId>{5C22544A-7EE6-4342-B048-85BDC9FD1C3A}</a:tableStyleId>
              </a:tblPr>
              <a:tblGrid>
                <a:gridCol w="2420123">
                  <a:extLst>
                    <a:ext uri="{9D8B030D-6E8A-4147-A177-3AD203B41FA5}">
                      <a16:colId xmlns:a16="http://schemas.microsoft.com/office/drawing/2014/main" val="20000"/>
                    </a:ext>
                  </a:extLst>
                </a:gridCol>
                <a:gridCol w="2047760">
                  <a:extLst>
                    <a:ext uri="{9D8B030D-6E8A-4147-A177-3AD203B41FA5}">
                      <a16:colId xmlns:a16="http://schemas.microsoft.com/office/drawing/2014/main" val="20001"/>
                    </a:ext>
                  </a:extLst>
                </a:gridCol>
              </a:tblGrid>
              <a:tr h="281354">
                <a:tc>
                  <a:txBody>
                    <a:bodyPr/>
                    <a:lstStyle/>
                    <a:p>
                      <a:pPr algn="ctr"/>
                      <a:r>
                        <a:rPr lang="en-US" sz="1300" b="1" i="1" dirty="0" smtClean="0">
                          <a:solidFill>
                            <a:srgbClr val="0000CC"/>
                          </a:solidFill>
                          <a:latin typeface="Times New Roman" panose="02020603050405020304" pitchFamily="18" charset="0"/>
                          <a:cs typeface="Times New Roman" panose="02020603050405020304" pitchFamily="18" charset="0"/>
                        </a:rPr>
                        <a:t>Schedule</a:t>
                      </a:r>
                      <a:r>
                        <a:rPr lang="en-US" sz="1300" b="1" i="1" baseline="0" dirty="0" smtClean="0">
                          <a:solidFill>
                            <a:srgbClr val="0000CC"/>
                          </a:solidFill>
                          <a:latin typeface="Times New Roman" panose="02020603050405020304" pitchFamily="18" charset="0"/>
                          <a:cs typeface="Times New Roman" panose="02020603050405020304" pitchFamily="18" charset="0"/>
                        </a:rPr>
                        <a:t> </a:t>
                      </a:r>
                      <a:r>
                        <a:rPr lang="en-US" sz="1300" b="1" i="1" dirty="0" smtClean="0">
                          <a:solidFill>
                            <a:srgbClr val="0000CC"/>
                          </a:solidFill>
                          <a:latin typeface="Times New Roman" panose="02020603050405020304" pitchFamily="18" charset="0"/>
                          <a:cs typeface="Times New Roman" panose="02020603050405020304" pitchFamily="18" charset="0"/>
                        </a:rPr>
                        <a:t>Performance Variance</a:t>
                      </a:r>
                      <a:endParaRPr lang="en-US" sz="1300" b="1" i="1" dirty="0">
                        <a:solidFill>
                          <a:srgbClr val="0000CC"/>
                        </a:solidFill>
                        <a:latin typeface="Times New Roman" panose="02020603050405020304" pitchFamily="18" charset="0"/>
                        <a:cs typeface="Times New Roman" panose="02020603050405020304" pitchFamily="18" charset="0"/>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300" b="1" dirty="0" smtClean="0">
                          <a:solidFill>
                            <a:sysClr val="windowText" lastClr="000000"/>
                          </a:solidFill>
                          <a:latin typeface="Times New Roman" panose="02020603050405020304" pitchFamily="18" charset="0"/>
                          <a:cs typeface="Times New Roman" panose="02020603050405020304" pitchFamily="18" charset="0"/>
                        </a:rPr>
                        <a:t>SV = BCWP-BCWS</a:t>
                      </a:r>
                      <a:endParaRPr lang="en-US" sz="1300" b="1" dirty="0">
                        <a:solidFill>
                          <a:sysClr val="windowText" lastClr="000000"/>
                        </a:solidFill>
                        <a:latin typeface="Times New Roman" panose="02020603050405020304" pitchFamily="18" charset="0"/>
                        <a:cs typeface="Times New Roman" panose="02020603050405020304" pitchFamily="18" charset="0"/>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47" name="Table 46"/>
          <p:cNvGraphicFramePr>
            <a:graphicFrameLocks noGrp="1"/>
          </p:cNvGraphicFramePr>
          <p:nvPr>
            <p:extLst>
              <p:ext uri="{D42A27DB-BD31-4B8C-83A1-F6EECF244321}">
                <p14:modId xmlns:p14="http://schemas.microsoft.com/office/powerpoint/2010/main" val="444353992"/>
              </p:ext>
            </p:extLst>
          </p:nvPr>
        </p:nvGraphicFramePr>
        <p:xfrm>
          <a:off x="955995" y="4830880"/>
          <a:ext cx="4606605" cy="282526"/>
        </p:xfrm>
        <a:graphic>
          <a:graphicData uri="http://schemas.openxmlformats.org/drawingml/2006/table">
            <a:tbl>
              <a:tblPr firstRow="1" bandRow="1">
                <a:tableStyleId>{5C22544A-7EE6-4342-B048-85BDC9FD1C3A}</a:tableStyleId>
              </a:tblPr>
              <a:tblGrid>
                <a:gridCol w="2495265">
                  <a:extLst>
                    <a:ext uri="{9D8B030D-6E8A-4147-A177-3AD203B41FA5}">
                      <a16:colId xmlns:a16="http://schemas.microsoft.com/office/drawing/2014/main" val="20000"/>
                    </a:ext>
                  </a:extLst>
                </a:gridCol>
                <a:gridCol w="2111340">
                  <a:extLst>
                    <a:ext uri="{9D8B030D-6E8A-4147-A177-3AD203B41FA5}">
                      <a16:colId xmlns:a16="http://schemas.microsoft.com/office/drawing/2014/main" val="20001"/>
                    </a:ext>
                  </a:extLst>
                </a:gridCol>
              </a:tblGrid>
              <a:tr h="281354">
                <a:tc>
                  <a:txBody>
                    <a:bodyPr/>
                    <a:lstStyle/>
                    <a:p>
                      <a:pPr algn="ctr"/>
                      <a:r>
                        <a:rPr lang="en-US" sz="1300" b="1" i="1" dirty="0" smtClean="0">
                          <a:solidFill>
                            <a:srgbClr val="0000CC"/>
                          </a:solidFill>
                          <a:latin typeface="Times New Roman" panose="02020603050405020304" pitchFamily="18" charset="0"/>
                          <a:cs typeface="Times New Roman" panose="02020603050405020304" pitchFamily="18" charset="0"/>
                        </a:rPr>
                        <a:t>Schedule</a:t>
                      </a:r>
                      <a:r>
                        <a:rPr lang="en-US" sz="1300" b="1" i="1" baseline="0" dirty="0" smtClean="0">
                          <a:solidFill>
                            <a:srgbClr val="0000CC"/>
                          </a:solidFill>
                          <a:latin typeface="Times New Roman" panose="02020603050405020304" pitchFamily="18" charset="0"/>
                          <a:cs typeface="Times New Roman" panose="02020603050405020304" pitchFamily="18" charset="0"/>
                        </a:rPr>
                        <a:t> </a:t>
                      </a:r>
                      <a:r>
                        <a:rPr lang="en-US" sz="1300" b="1" i="1" dirty="0" smtClean="0">
                          <a:solidFill>
                            <a:srgbClr val="0000CC"/>
                          </a:solidFill>
                          <a:latin typeface="Times New Roman" panose="02020603050405020304" pitchFamily="18" charset="0"/>
                          <a:cs typeface="Times New Roman" panose="02020603050405020304" pitchFamily="18" charset="0"/>
                        </a:rPr>
                        <a:t>Performance Index</a:t>
                      </a:r>
                      <a:endParaRPr lang="en-US" sz="1300" b="1" i="1" dirty="0">
                        <a:solidFill>
                          <a:srgbClr val="0000CC"/>
                        </a:solidFill>
                        <a:latin typeface="Times New Roman" panose="02020603050405020304" pitchFamily="18" charset="0"/>
                        <a:cs typeface="Times New Roman" panose="02020603050405020304" pitchFamily="18" charset="0"/>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300" b="1" dirty="0" smtClean="0">
                          <a:solidFill>
                            <a:sysClr val="windowText" lastClr="000000"/>
                          </a:solidFill>
                          <a:latin typeface="Times New Roman" panose="02020603050405020304" pitchFamily="18" charset="0"/>
                          <a:cs typeface="Times New Roman" panose="02020603050405020304" pitchFamily="18" charset="0"/>
                        </a:rPr>
                        <a:t>SPI = BCWP/BCWS</a:t>
                      </a:r>
                      <a:endParaRPr lang="en-US" sz="1300" b="1" dirty="0">
                        <a:solidFill>
                          <a:sysClr val="windowText" lastClr="000000"/>
                        </a:solidFill>
                        <a:latin typeface="Times New Roman" panose="02020603050405020304" pitchFamily="18" charset="0"/>
                        <a:cs typeface="Times New Roman" panose="02020603050405020304" pitchFamily="18" charset="0"/>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343698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par>
                                <p:cTn id="8" presetID="22" presetClass="entr" presetSubtype="8" fill="hold" nodeType="withEffect">
                                  <p:stCondLst>
                                    <p:cond delay="0"/>
                                  </p:stCondLst>
                                  <p:childTnLst>
                                    <p:set>
                                      <p:cBhvr>
                                        <p:cTn id="9" dur="1" fill="hold">
                                          <p:stCondLst>
                                            <p:cond delay="0"/>
                                          </p:stCondLst>
                                        </p:cTn>
                                        <p:tgtEl>
                                          <p:spTgt spid="46"/>
                                        </p:tgtEl>
                                        <p:attrNameLst>
                                          <p:attrName>style.visibility</p:attrName>
                                        </p:attrNameLst>
                                      </p:cBhvr>
                                      <p:to>
                                        <p:strVal val="visible"/>
                                      </p:to>
                                    </p:set>
                                    <p:animEffect transition="in" filter="wipe(left)">
                                      <p:cBhvr>
                                        <p:cTn id="10" dur="500"/>
                                        <p:tgtEl>
                                          <p:spTgt spid="4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par>
                                <p:cTn id="16" presetID="22" presetClass="entr" presetSubtype="8" fill="hold" nodeType="withEffect">
                                  <p:stCondLst>
                                    <p:cond delay="0"/>
                                  </p:stCondLst>
                                  <p:childTnLst>
                                    <p:set>
                                      <p:cBhvr>
                                        <p:cTn id="17" dur="1" fill="hold">
                                          <p:stCondLst>
                                            <p:cond delay="0"/>
                                          </p:stCondLst>
                                        </p:cTn>
                                        <p:tgtEl>
                                          <p:spTgt spid="47"/>
                                        </p:tgtEl>
                                        <p:attrNameLst>
                                          <p:attrName>style.visibility</p:attrName>
                                        </p:attrNameLst>
                                      </p:cBhvr>
                                      <p:to>
                                        <p:strVal val="visible"/>
                                      </p:to>
                                    </p:set>
                                    <p:animEffect transition="in" filter="wipe(left)">
                                      <p:cBhvr>
                                        <p:cTn id="18"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p:cNvSpPr>
            <a:spLocks noGrp="1"/>
          </p:cNvSpPr>
          <p:nvPr>
            <p:ph type="title"/>
          </p:nvPr>
        </p:nvSpPr>
        <p:spPr/>
        <p:txBody>
          <a:bodyPr>
            <a:normAutofit/>
          </a:bodyPr>
          <a:lstStyle/>
          <a:p>
            <a:r>
              <a:rPr lang="en-US" sz="2800" b="1" dirty="0" smtClean="0"/>
              <a:t>BCWP, BCWS and ACWP</a:t>
            </a:r>
            <a:endParaRPr lang="en-GB" sz="2800" b="1" dirty="0"/>
          </a:p>
        </p:txBody>
      </p:sp>
      <p:sp>
        <p:nvSpPr>
          <p:cNvPr id="2" name="Date Placeholder 1"/>
          <p:cNvSpPr>
            <a:spLocks noGrp="1"/>
          </p:cNvSpPr>
          <p:nvPr>
            <p:ph type="dt" sz="half" idx="10"/>
          </p:nvPr>
        </p:nvSpPr>
        <p:spPr/>
        <p:txBody>
          <a:bodyPr/>
          <a:lstStyle/>
          <a:p>
            <a:fld id="{B8CC6D9F-A4EE-4B23-AD30-37827965470E}" type="datetime4">
              <a:rPr lang="en-US" smtClean="0"/>
              <a:t>December 20, 2016</a:t>
            </a:fld>
            <a:endParaRPr lang="en-US"/>
          </a:p>
        </p:txBody>
      </p:sp>
      <p:sp>
        <p:nvSpPr>
          <p:cNvPr id="3" name="Footer Placeholder 2"/>
          <p:cNvSpPr>
            <a:spLocks noGrp="1"/>
          </p:cNvSpPr>
          <p:nvPr>
            <p:ph type="ftr" sz="quarter" idx="11"/>
          </p:nvPr>
        </p:nvSpPr>
        <p:spPr/>
        <p:txBody>
          <a:bodyPr/>
          <a:lstStyle/>
          <a:p>
            <a:r>
              <a:rPr lang="sv-SE" smtClean="0"/>
              <a:t>GE 404 (Engineering Management)</a:t>
            </a:r>
            <a:endParaRPr lang="en-US"/>
          </a:p>
        </p:txBody>
      </p:sp>
      <p:sp>
        <p:nvSpPr>
          <p:cNvPr id="4" name="Slide Number Placeholder 3"/>
          <p:cNvSpPr>
            <a:spLocks noGrp="1"/>
          </p:cNvSpPr>
          <p:nvPr>
            <p:ph type="sldNum" sz="quarter" idx="12"/>
          </p:nvPr>
        </p:nvSpPr>
        <p:spPr/>
        <p:txBody>
          <a:bodyPr/>
          <a:lstStyle/>
          <a:p>
            <a:fld id="{E964050B-6237-4A51-8D91-3999973097DF}" type="slidenum">
              <a:rPr lang="en-US" smtClean="0"/>
              <a:pPr/>
              <a:t>13</a:t>
            </a:fld>
            <a:endParaRPr lang="en-US"/>
          </a:p>
        </p:txBody>
      </p:sp>
      <p:pic>
        <p:nvPicPr>
          <p:cNvPr id="17" name="Picture 16"/>
          <p:cNvPicPr>
            <a:picLocks noChangeAspect="1"/>
          </p:cNvPicPr>
          <p:nvPr/>
        </p:nvPicPr>
        <p:blipFill>
          <a:blip r:embed="rId2"/>
          <a:stretch>
            <a:fillRect/>
          </a:stretch>
        </p:blipFill>
        <p:spPr>
          <a:xfrm>
            <a:off x="932495" y="1483536"/>
            <a:ext cx="7279010" cy="4841064"/>
          </a:xfrm>
          <a:prstGeom prst="rect">
            <a:avLst/>
          </a:prstGeom>
        </p:spPr>
      </p:pic>
    </p:spTree>
    <p:extLst>
      <p:ext uri="{BB962C8B-B14F-4D97-AF65-F5344CB8AC3E}">
        <p14:creationId xmlns:p14="http://schemas.microsoft.com/office/powerpoint/2010/main" val="3957634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580">
                                          <p:stCondLst>
                                            <p:cond delay="0"/>
                                          </p:stCondLst>
                                        </p:cTn>
                                        <p:tgtEl>
                                          <p:spTgt spid="17"/>
                                        </p:tgtEl>
                                      </p:cBhvr>
                                    </p:animEffect>
                                    <p:anim calcmode="lin" valueType="num">
                                      <p:cBhvr>
                                        <p:cTn id="8"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13" dur="26">
                                          <p:stCondLst>
                                            <p:cond delay="650"/>
                                          </p:stCondLst>
                                        </p:cTn>
                                        <p:tgtEl>
                                          <p:spTgt spid="17"/>
                                        </p:tgtEl>
                                      </p:cBhvr>
                                      <p:to x="100000" y="60000"/>
                                    </p:animScale>
                                    <p:animScale>
                                      <p:cBhvr>
                                        <p:cTn id="14" dur="166" decel="50000">
                                          <p:stCondLst>
                                            <p:cond delay="676"/>
                                          </p:stCondLst>
                                        </p:cTn>
                                        <p:tgtEl>
                                          <p:spTgt spid="17"/>
                                        </p:tgtEl>
                                      </p:cBhvr>
                                      <p:to x="100000" y="100000"/>
                                    </p:animScale>
                                    <p:animScale>
                                      <p:cBhvr>
                                        <p:cTn id="15" dur="26">
                                          <p:stCondLst>
                                            <p:cond delay="1312"/>
                                          </p:stCondLst>
                                        </p:cTn>
                                        <p:tgtEl>
                                          <p:spTgt spid="17"/>
                                        </p:tgtEl>
                                      </p:cBhvr>
                                      <p:to x="100000" y="80000"/>
                                    </p:animScale>
                                    <p:animScale>
                                      <p:cBhvr>
                                        <p:cTn id="16" dur="166" decel="50000">
                                          <p:stCondLst>
                                            <p:cond delay="1338"/>
                                          </p:stCondLst>
                                        </p:cTn>
                                        <p:tgtEl>
                                          <p:spTgt spid="17"/>
                                        </p:tgtEl>
                                      </p:cBhvr>
                                      <p:to x="100000" y="100000"/>
                                    </p:animScale>
                                    <p:animScale>
                                      <p:cBhvr>
                                        <p:cTn id="17" dur="26">
                                          <p:stCondLst>
                                            <p:cond delay="1642"/>
                                          </p:stCondLst>
                                        </p:cTn>
                                        <p:tgtEl>
                                          <p:spTgt spid="17"/>
                                        </p:tgtEl>
                                      </p:cBhvr>
                                      <p:to x="100000" y="90000"/>
                                    </p:animScale>
                                    <p:animScale>
                                      <p:cBhvr>
                                        <p:cTn id="18" dur="166" decel="50000">
                                          <p:stCondLst>
                                            <p:cond delay="1668"/>
                                          </p:stCondLst>
                                        </p:cTn>
                                        <p:tgtEl>
                                          <p:spTgt spid="17"/>
                                        </p:tgtEl>
                                      </p:cBhvr>
                                      <p:to x="100000" y="100000"/>
                                    </p:animScale>
                                    <p:animScale>
                                      <p:cBhvr>
                                        <p:cTn id="19" dur="26">
                                          <p:stCondLst>
                                            <p:cond delay="1808"/>
                                          </p:stCondLst>
                                        </p:cTn>
                                        <p:tgtEl>
                                          <p:spTgt spid="17"/>
                                        </p:tgtEl>
                                      </p:cBhvr>
                                      <p:to x="100000" y="95000"/>
                                    </p:animScale>
                                    <p:animScale>
                                      <p:cBhvr>
                                        <p:cTn id="20" dur="166" decel="50000">
                                          <p:stCondLst>
                                            <p:cond delay="1834"/>
                                          </p:stCondLst>
                                        </p:cTn>
                                        <p:tgtEl>
                                          <p:spTgt spid="1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Cost Forecasting Equations</a:t>
            </a:r>
            <a:endParaRPr lang="en-GB" sz="2800" dirty="0"/>
          </a:p>
        </p:txBody>
      </p:sp>
      <p:sp>
        <p:nvSpPr>
          <p:cNvPr id="3" name="Date Placeholder 2"/>
          <p:cNvSpPr>
            <a:spLocks noGrp="1"/>
          </p:cNvSpPr>
          <p:nvPr>
            <p:ph type="dt" sz="half" idx="10"/>
          </p:nvPr>
        </p:nvSpPr>
        <p:spPr/>
        <p:txBody>
          <a:bodyPr/>
          <a:lstStyle/>
          <a:p>
            <a:fld id="{6902E2E6-52F6-47E6-BD6C-EF98A01C7EEF}" type="datetime4">
              <a:rPr lang="en-US" smtClean="0"/>
              <a:t>December 20,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14</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282728702"/>
              </p:ext>
            </p:extLst>
          </p:nvPr>
        </p:nvGraphicFramePr>
        <p:xfrm>
          <a:off x="533400" y="2667000"/>
          <a:ext cx="7496637" cy="1398329"/>
        </p:xfrm>
        <a:graphic>
          <a:graphicData uri="http://schemas.openxmlformats.org/drawingml/2006/table">
            <a:tbl>
              <a:tblPr firstRow="1" bandRow="1">
                <a:tableStyleId>{5C22544A-7EE6-4342-B048-85BDC9FD1C3A}</a:tableStyleId>
              </a:tblPr>
              <a:tblGrid>
                <a:gridCol w="3200400">
                  <a:extLst>
                    <a:ext uri="{9D8B030D-6E8A-4147-A177-3AD203B41FA5}">
                      <a16:colId xmlns:a16="http://schemas.microsoft.com/office/drawing/2014/main" val="20000"/>
                    </a:ext>
                  </a:extLst>
                </a:gridCol>
                <a:gridCol w="4296237">
                  <a:extLst>
                    <a:ext uri="{9D8B030D-6E8A-4147-A177-3AD203B41FA5}">
                      <a16:colId xmlns:a16="http://schemas.microsoft.com/office/drawing/2014/main" val="20001"/>
                    </a:ext>
                  </a:extLst>
                </a:gridCol>
              </a:tblGrid>
              <a:tr h="1398329">
                <a:tc>
                  <a:txBody>
                    <a:bodyPr/>
                    <a:lstStyle/>
                    <a:p>
                      <a:pPr algn="ctr"/>
                      <a:endParaRPr lang="en-US" sz="1700" b="1" i="0" dirty="0" smtClean="0">
                        <a:solidFill>
                          <a:srgbClr val="0000CC"/>
                        </a:solidFill>
                        <a:latin typeface="Times New Roman" panose="02020603050405020304" pitchFamily="18" charset="0"/>
                        <a:cs typeface="Times New Roman" panose="02020603050405020304" pitchFamily="18" charset="0"/>
                      </a:endParaRPr>
                    </a:p>
                    <a:p>
                      <a:pPr algn="ctr"/>
                      <a:endParaRPr lang="en-US" sz="1700" b="1" i="0" dirty="0" smtClean="0">
                        <a:solidFill>
                          <a:srgbClr val="0000CC"/>
                        </a:solidFill>
                        <a:latin typeface="Times New Roman" panose="02020603050405020304" pitchFamily="18" charset="0"/>
                        <a:cs typeface="Times New Roman" panose="02020603050405020304" pitchFamily="18" charset="0"/>
                      </a:endParaRPr>
                    </a:p>
                    <a:p>
                      <a:pPr algn="ctr"/>
                      <a:r>
                        <a:rPr lang="en-US" sz="1700" b="1" i="0" dirty="0" smtClean="0">
                          <a:solidFill>
                            <a:srgbClr val="0000CC"/>
                          </a:solidFill>
                          <a:latin typeface="Times New Roman" panose="02020603050405020304" pitchFamily="18" charset="0"/>
                          <a:cs typeface="Times New Roman" panose="02020603050405020304" pitchFamily="18" charset="0"/>
                        </a:rPr>
                        <a:t>Estimated Cost At Completion</a:t>
                      </a:r>
                      <a:endParaRPr lang="en-US" sz="1700" b="1" i="0" dirty="0">
                        <a:solidFill>
                          <a:srgbClr val="0000CC"/>
                        </a:solidFill>
                        <a:latin typeface="Times New Roman" panose="02020603050405020304" pitchFamily="18" charset="0"/>
                        <a:cs typeface="Times New Roman" panose="02020603050405020304" pitchFamily="18" charset="0"/>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en-US" sz="1700" b="1" i="0" u="none" dirty="0" smtClean="0">
                        <a:solidFill>
                          <a:srgbClr val="0000FF"/>
                        </a:solidFill>
                        <a:effectLst/>
                        <a:latin typeface="Times New Roman" panose="02020603050405020304" pitchFamily="18" charset="0"/>
                        <a:cs typeface="Times New Roman" panose="02020603050405020304" pitchFamily="18" charset="0"/>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579901603"/>
              </p:ext>
            </p:extLst>
          </p:nvPr>
        </p:nvGraphicFramePr>
        <p:xfrm>
          <a:off x="533400" y="4419600"/>
          <a:ext cx="7543800" cy="343486"/>
        </p:xfrm>
        <a:graphic>
          <a:graphicData uri="http://schemas.openxmlformats.org/drawingml/2006/table">
            <a:tbl>
              <a:tblPr firstRow="1" bandRow="1">
                <a:tableStyleId>{5C22544A-7EE6-4342-B048-85BDC9FD1C3A}</a:tableStyleId>
              </a:tblPr>
              <a:tblGrid>
                <a:gridCol w="3200400">
                  <a:extLst>
                    <a:ext uri="{9D8B030D-6E8A-4147-A177-3AD203B41FA5}">
                      <a16:colId xmlns:a16="http://schemas.microsoft.com/office/drawing/2014/main" val="20000"/>
                    </a:ext>
                  </a:extLst>
                </a:gridCol>
                <a:gridCol w="4343400">
                  <a:extLst>
                    <a:ext uri="{9D8B030D-6E8A-4147-A177-3AD203B41FA5}">
                      <a16:colId xmlns:a16="http://schemas.microsoft.com/office/drawing/2014/main" val="20001"/>
                    </a:ext>
                  </a:extLst>
                </a:gridCol>
              </a:tblGrid>
              <a:tr h="337625">
                <a:tc>
                  <a:txBody>
                    <a:bodyPr/>
                    <a:lstStyle/>
                    <a:p>
                      <a:pPr algn="ctr"/>
                      <a:r>
                        <a:rPr lang="en-US" sz="1700" b="1" i="0" dirty="0" smtClean="0">
                          <a:solidFill>
                            <a:srgbClr val="0000CC"/>
                          </a:solidFill>
                          <a:latin typeface="Times New Roman" panose="02020603050405020304" pitchFamily="18" charset="0"/>
                          <a:cs typeface="Times New Roman" panose="02020603050405020304" pitchFamily="18" charset="0"/>
                        </a:rPr>
                        <a:t>Estimate to Completion</a:t>
                      </a:r>
                      <a:endParaRPr lang="en-US" sz="1700" b="1" i="0" dirty="0">
                        <a:solidFill>
                          <a:srgbClr val="0000CC"/>
                        </a:solidFill>
                        <a:latin typeface="Times New Roman" panose="02020603050405020304" pitchFamily="18" charset="0"/>
                        <a:cs typeface="Times New Roman" panose="02020603050405020304" pitchFamily="18" charset="0"/>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700" b="1" dirty="0" smtClean="0">
                          <a:solidFill>
                            <a:sysClr val="windowText" lastClr="000000"/>
                          </a:solidFill>
                          <a:latin typeface="Times New Roman" panose="02020603050405020304" pitchFamily="18" charset="0"/>
                          <a:cs typeface="Times New Roman" panose="02020603050405020304" pitchFamily="18" charset="0"/>
                        </a:rPr>
                        <a:t>ETC = EAC - ACWP</a:t>
                      </a:r>
                      <a:endParaRPr lang="en-US" sz="1700" b="1" baseline="-25000" dirty="0">
                        <a:solidFill>
                          <a:sysClr val="windowText" lastClr="000000"/>
                        </a:solidFill>
                        <a:latin typeface="Times New Roman" panose="02020603050405020304" pitchFamily="18" charset="0"/>
                        <a:cs typeface="Times New Roman" panose="02020603050405020304" pitchFamily="18" charset="0"/>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442684595"/>
              </p:ext>
            </p:extLst>
          </p:nvPr>
        </p:nvGraphicFramePr>
        <p:xfrm>
          <a:off x="533400" y="1905000"/>
          <a:ext cx="7467600" cy="343486"/>
        </p:xfrm>
        <a:graphic>
          <a:graphicData uri="http://schemas.openxmlformats.org/drawingml/2006/table">
            <a:tbl>
              <a:tblPr firstRow="1" bandRow="1">
                <a:tableStyleId>{5C22544A-7EE6-4342-B048-85BDC9FD1C3A}</a:tableStyleId>
              </a:tblPr>
              <a:tblGrid>
                <a:gridCol w="3200400">
                  <a:extLst>
                    <a:ext uri="{9D8B030D-6E8A-4147-A177-3AD203B41FA5}">
                      <a16:colId xmlns:a16="http://schemas.microsoft.com/office/drawing/2014/main" val="20000"/>
                    </a:ext>
                  </a:extLst>
                </a:gridCol>
                <a:gridCol w="4267200">
                  <a:extLst>
                    <a:ext uri="{9D8B030D-6E8A-4147-A177-3AD203B41FA5}">
                      <a16:colId xmlns:a16="http://schemas.microsoft.com/office/drawing/2014/main" val="20001"/>
                    </a:ext>
                  </a:extLst>
                </a:gridCol>
              </a:tblGrid>
              <a:tr h="337625">
                <a:tc>
                  <a:txBody>
                    <a:bodyPr/>
                    <a:lstStyle/>
                    <a:p>
                      <a:pPr algn="ctr"/>
                      <a:r>
                        <a:rPr lang="en-US" sz="1700" b="1" i="0" dirty="0" smtClean="0">
                          <a:solidFill>
                            <a:srgbClr val="0000CC"/>
                          </a:solidFill>
                          <a:latin typeface="Times New Roman" panose="02020603050405020304" pitchFamily="18" charset="0"/>
                          <a:cs typeface="Times New Roman" panose="02020603050405020304" pitchFamily="18" charset="0"/>
                        </a:rPr>
                        <a:t>Budget Cost At Completion</a:t>
                      </a:r>
                      <a:endParaRPr lang="en-US" sz="1700" b="1" i="0" dirty="0">
                        <a:solidFill>
                          <a:srgbClr val="0000CC"/>
                        </a:solidFill>
                        <a:latin typeface="Times New Roman" panose="02020603050405020304" pitchFamily="18" charset="0"/>
                        <a:cs typeface="Times New Roman" panose="02020603050405020304" pitchFamily="18" charset="0"/>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700" b="1" dirty="0" smtClean="0">
                          <a:solidFill>
                            <a:sysClr val="windowText" lastClr="000000"/>
                          </a:solidFill>
                          <a:latin typeface="Times New Roman" panose="02020603050405020304" pitchFamily="18" charset="0"/>
                          <a:cs typeface="Times New Roman" panose="02020603050405020304" pitchFamily="18" charset="0"/>
                        </a:rPr>
                        <a:t>BAC = BCWS</a:t>
                      </a:r>
                      <a:r>
                        <a:rPr lang="en-US" sz="1700" b="1" baseline="-25000" dirty="0" smtClean="0">
                          <a:solidFill>
                            <a:sysClr val="windowText" lastClr="000000"/>
                          </a:solidFill>
                          <a:latin typeface="Times New Roman" panose="02020603050405020304" pitchFamily="18" charset="0"/>
                          <a:cs typeface="Times New Roman" panose="02020603050405020304" pitchFamily="18" charset="0"/>
                        </a:rPr>
                        <a:t>end</a:t>
                      </a:r>
                      <a:endParaRPr lang="en-US" sz="1700" b="1" baseline="-25000" dirty="0">
                        <a:solidFill>
                          <a:sysClr val="windowText" lastClr="000000"/>
                        </a:solidFill>
                        <a:latin typeface="Times New Roman" panose="02020603050405020304" pitchFamily="18" charset="0"/>
                        <a:cs typeface="Times New Roman" panose="02020603050405020304" pitchFamily="18" charset="0"/>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098983800"/>
              </p:ext>
            </p:extLst>
          </p:nvPr>
        </p:nvGraphicFramePr>
        <p:xfrm>
          <a:off x="533400" y="5181600"/>
          <a:ext cx="7543800" cy="343486"/>
        </p:xfrm>
        <a:graphic>
          <a:graphicData uri="http://schemas.openxmlformats.org/drawingml/2006/table">
            <a:tbl>
              <a:tblPr firstRow="1" bandRow="1">
                <a:tableStyleId>{5C22544A-7EE6-4342-B048-85BDC9FD1C3A}</a:tableStyleId>
              </a:tblPr>
              <a:tblGrid>
                <a:gridCol w="3200400">
                  <a:extLst>
                    <a:ext uri="{9D8B030D-6E8A-4147-A177-3AD203B41FA5}">
                      <a16:colId xmlns:a16="http://schemas.microsoft.com/office/drawing/2014/main" val="20000"/>
                    </a:ext>
                  </a:extLst>
                </a:gridCol>
                <a:gridCol w="4343400">
                  <a:extLst>
                    <a:ext uri="{9D8B030D-6E8A-4147-A177-3AD203B41FA5}">
                      <a16:colId xmlns:a16="http://schemas.microsoft.com/office/drawing/2014/main" val="20001"/>
                    </a:ext>
                  </a:extLst>
                </a:gridCol>
              </a:tblGrid>
              <a:tr h="337625">
                <a:tc>
                  <a:txBody>
                    <a:bodyPr/>
                    <a:lstStyle/>
                    <a:p>
                      <a:pPr algn="ctr"/>
                      <a:r>
                        <a:rPr lang="en-US" sz="1700" b="1" i="0" dirty="0" smtClean="0">
                          <a:solidFill>
                            <a:srgbClr val="0000FF"/>
                          </a:solidFill>
                          <a:effectLst/>
                          <a:latin typeface="Times New Roman" panose="02020603050405020304" pitchFamily="18" charset="0"/>
                          <a:cs typeface="Times New Roman" panose="02020603050405020304" pitchFamily="18" charset="0"/>
                        </a:rPr>
                        <a:t>Variance from original budget </a:t>
                      </a:r>
                      <a:endParaRPr lang="en-US" sz="1700" b="1" i="0" dirty="0">
                        <a:solidFill>
                          <a:srgbClr val="0000CC"/>
                        </a:solidFill>
                        <a:effectLst/>
                        <a:latin typeface="Times New Roman" panose="02020603050405020304" pitchFamily="18" charset="0"/>
                        <a:cs typeface="Times New Roman" panose="02020603050405020304" pitchFamily="18" charset="0"/>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700" b="1" dirty="0" smtClean="0">
                          <a:solidFill>
                            <a:sysClr val="windowText" lastClr="000000"/>
                          </a:solidFill>
                          <a:latin typeface="Times New Roman" panose="02020603050405020304" pitchFamily="18" charset="0"/>
                          <a:cs typeface="Times New Roman" panose="02020603050405020304" pitchFamily="18" charset="0"/>
                        </a:rPr>
                        <a:t>VB = EAC - BAC</a:t>
                      </a:r>
                      <a:endParaRPr lang="en-US" sz="1700" b="1" baseline="-25000" dirty="0">
                        <a:solidFill>
                          <a:sysClr val="windowText" lastClr="000000"/>
                        </a:solidFill>
                        <a:latin typeface="Times New Roman" panose="02020603050405020304" pitchFamily="18" charset="0"/>
                        <a:cs typeface="Times New Roman" panose="02020603050405020304" pitchFamily="18" charset="0"/>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4196999576"/>
              </p:ext>
            </p:extLst>
          </p:nvPr>
        </p:nvGraphicFramePr>
        <p:xfrm>
          <a:off x="4530725" y="2743200"/>
          <a:ext cx="2101850" cy="533400"/>
        </p:xfrm>
        <a:graphic>
          <a:graphicData uri="http://schemas.openxmlformats.org/presentationml/2006/ole">
            <mc:AlternateContent xmlns:mc="http://schemas.openxmlformats.org/markup-compatibility/2006">
              <mc:Choice xmlns:v="urn:schemas-microsoft-com:vml" Requires="v">
                <p:oleObj spid="_x0000_s2098" name="Equation" r:id="rId3" imgW="1701720" imgH="431640" progId="Equation.3">
                  <p:embed/>
                </p:oleObj>
              </mc:Choice>
              <mc:Fallback>
                <p:oleObj name="Equation" r:id="rId3" imgW="1701720" imgH="431640" progId="Equation.3">
                  <p:embed/>
                  <p:pic>
                    <p:nvPicPr>
                      <p:cNvPr id="0" name=""/>
                      <p:cNvPicPr/>
                      <p:nvPr/>
                    </p:nvPicPr>
                    <p:blipFill>
                      <a:blip r:embed="rId4"/>
                      <a:stretch>
                        <a:fillRect/>
                      </a:stretch>
                    </p:blipFill>
                    <p:spPr>
                      <a:xfrm>
                        <a:off x="4530725" y="2743200"/>
                        <a:ext cx="2101850" cy="533400"/>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940690358"/>
              </p:ext>
            </p:extLst>
          </p:nvPr>
        </p:nvGraphicFramePr>
        <p:xfrm>
          <a:off x="4234860" y="3429000"/>
          <a:ext cx="3154363" cy="533400"/>
        </p:xfrm>
        <a:graphic>
          <a:graphicData uri="http://schemas.openxmlformats.org/presentationml/2006/ole">
            <mc:AlternateContent xmlns:mc="http://schemas.openxmlformats.org/markup-compatibility/2006">
              <mc:Choice xmlns:v="urn:schemas-microsoft-com:vml" Requires="v">
                <p:oleObj spid="_x0000_s2099" name="Equation" r:id="rId5" imgW="2628720" imgH="444240" progId="Equation.3">
                  <p:embed/>
                </p:oleObj>
              </mc:Choice>
              <mc:Fallback>
                <p:oleObj name="Equation" r:id="rId5" imgW="2628720" imgH="444240" progId="Equation.3">
                  <p:embed/>
                  <p:pic>
                    <p:nvPicPr>
                      <p:cNvPr id="0" name=""/>
                      <p:cNvPicPr/>
                      <p:nvPr/>
                    </p:nvPicPr>
                    <p:blipFill>
                      <a:blip r:embed="rId6"/>
                      <a:stretch>
                        <a:fillRect/>
                      </a:stretch>
                    </p:blipFill>
                    <p:spPr>
                      <a:xfrm>
                        <a:off x="4234860" y="3429000"/>
                        <a:ext cx="3154363" cy="533400"/>
                      </a:xfrm>
                      <a:prstGeom prst="rect">
                        <a:avLst/>
                      </a:prstGeom>
                    </p:spPr>
                  </p:pic>
                </p:oleObj>
              </mc:Fallback>
            </mc:AlternateContent>
          </a:graphicData>
        </a:graphic>
      </p:graphicFrame>
      <p:sp>
        <p:nvSpPr>
          <p:cNvPr id="12" name="TextBox 11"/>
          <p:cNvSpPr txBox="1"/>
          <p:nvPr/>
        </p:nvSpPr>
        <p:spPr>
          <a:xfrm>
            <a:off x="6921137" y="2743200"/>
            <a:ext cx="457200" cy="381000"/>
          </a:xfrm>
          <a:prstGeom prst="rect">
            <a:avLst/>
          </a:prstGeom>
          <a:noFill/>
        </p:spPr>
        <p:txBody>
          <a:bodyPr wrap="square" rtlCol="0">
            <a:spAutoFit/>
          </a:bodyPr>
          <a:lstStyle/>
          <a:p>
            <a:r>
              <a:rPr lang="en-US" dirty="0" smtClean="0">
                <a:solidFill>
                  <a:srgbClr val="C00000"/>
                </a:solidFill>
              </a:rPr>
              <a:t>Or</a:t>
            </a:r>
            <a:endParaRPr lang="en-GB" dirty="0">
              <a:solidFill>
                <a:srgbClr val="C00000"/>
              </a:solidFill>
            </a:endParaRPr>
          </a:p>
        </p:txBody>
      </p:sp>
    </p:spTree>
    <p:extLst>
      <p:ext uri="{BB962C8B-B14F-4D97-AF65-F5344CB8AC3E}">
        <p14:creationId xmlns:p14="http://schemas.microsoft.com/office/powerpoint/2010/main" val="2088264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fill="hold"/>
                                        <p:tgtEl>
                                          <p:spTgt spid="10"/>
                                        </p:tgtEl>
                                        <p:attrNameLst>
                                          <p:attrName>ppt_x</p:attrName>
                                        </p:attrNameLst>
                                      </p:cBhvr>
                                      <p:tavLst>
                                        <p:tav tm="0">
                                          <p:val>
                                            <p:strVal val="#ppt_x"/>
                                          </p:val>
                                        </p:tav>
                                        <p:tav tm="100000">
                                          <p:val>
                                            <p:strVal val="#ppt_x"/>
                                          </p:val>
                                        </p:tav>
                                      </p:tavLst>
                                    </p:anim>
                                    <p:anim calcmode="lin" valueType="num">
                                      <p:cBhvr additive="base">
                                        <p:cTn id="17" dur="500" fill="hold"/>
                                        <p:tgtEl>
                                          <p:spTgt spid="10"/>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500" fill="hold"/>
                                        <p:tgtEl>
                                          <p:spTgt spid="11"/>
                                        </p:tgtEl>
                                        <p:attrNameLst>
                                          <p:attrName>ppt_x</p:attrName>
                                        </p:attrNameLst>
                                      </p:cBhvr>
                                      <p:tavLst>
                                        <p:tav tm="0">
                                          <p:val>
                                            <p:strVal val="#ppt_x"/>
                                          </p:val>
                                        </p:tav>
                                        <p:tav tm="100000">
                                          <p:val>
                                            <p:strVal val="#ppt_x"/>
                                          </p:val>
                                        </p:tav>
                                      </p:tavLst>
                                    </p:anim>
                                    <p:anim calcmode="lin" valueType="num">
                                      <p:cBhvr additive="base">
                                        <p:cTn id="21" dur="500" fill="hold"/>
                                        <p:tgtEl>
                                          <p:spTgt spid="11"/>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ppt_x"/>
                                          </p:val>
                                        </p:tav>
                                        <p:tav tm="100000">
                                          <p:val>
                                            <p:strVal val="#ppt_x"/>
                                          </p:val>
                                        </p:tav>
                                      </p:tavLst>
                                    </p:anim>
                                    <p:anim calcmode="lin" valueType="num">
                                      <p:cBhvr additive="base">
                                        <p:cTn id="2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left)">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de-DE" sz="2400" b="1" dirty="0">
                <a:solidFill>
                  <a:srgbClr val="C00000"/>
                </a:solidFill>
                <a:cs typeface="Times New Roman" panose="02020603050405020304" pitchFamily="18" charset="0"/>
              </a:rPr>
              <a:t>BCWS [PV], BCWP [EV], and ACWP[AC] – </a:t>
            </a:r>
            <a:r>
              <a:rPr lang="de-DE" sz="2400" b="1" dirty="0" smtClean="0">
                <a:solidFill>
                  <a:srgbClr val="C00000"/>
                </a:solidFill>
                <a:cs typeface="Times New Roman" panose="02020603050405020304" pitchFamily="18" charset="0"/>
              </a:rPr>
              <a:t>S-curves</a:t>
            </a:r>
            <a:endParaRPr lang="en-GB" sz="2400" b="1" dirty="0">
              <a:solidFill>
                <a:srgbClr val="C00000"/>
              </a:solidFill>
            </a:endParaRPr>
          </a:p>
        </p:txBody>
      </p:sp>
      <p:sp>
        <p:nvSpPr>
          <p:cNvPr id="3" name="Date Placeholder 2"/>
          <p:cNvSpPr>
            <a:spLocks noGrp="1"/>
          </p:cNvSpPr>
          <p:nvPr>
            <p:ph type="dt" sz="half" idx="10"/>
          </p:nvPr>
        </p:nvSpPr>
        <p:spPr/>
        <p:txBody>
          <a:bodyPr/>
          <a:lstStyle/>
          <a:p>
            <a:fld id="{6902E2E6-52F6-47E6-BD6C-EF98A01C7EEF}" type="datetime4">
              <a:rPr lang="en-US" smtClean="0"/>
              <a:t>December 20,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15</a:t>
            </a:fld>
            <a:endParaRPr lang="en-US"/>
          </a:p>
        </p:txBody>
      </p:sp>
      <p:pic>
        <p:nvPicPr>
          <p:cNvPr id="7" name="Picture 6"/>
          <p:cNvPicPr>
            <a:picLocks noChangeAspect="1"/>
          </p:cNvPicPr>
          <p:nvPr/>
        </p:nvPicPr>
        <p:blipFill>
          <a:blip r:embed="rId2"/>
          <a:stretch>
            <a:fillRect/>
          </a:stretch>
        </p:blipFill>
        <p:spPr>
          <a:xfrm>
            <a:off x="838200" y="1676400"/>
            <a:ext cx="7696200" cy="4507775"/>
          </a:xfrm>
          <a:prstGeom prst="rect">
            <a:avLst/>
          </a:prstGeom>
        </p:spPr>
      </p:pic>
    </p:spTree>
    <p:extLst>
      <p:ext uri="{BB962C8B-B14F-4D97-AF65-F5344CB8AC3E}">
        <p14:creationId xmlns:p14="http://schemas.microsoft.com/office/powerpoint/2010/main" val="4200844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Contd.</a:t>
            </a:r>
            <a:endParaRPr lang="en-GB" b="1" dirty="0"/>
          </a:p>
        </p:txBody>
      </p:sp>
      <p:sp>
        <p:nvSpPr>
          <p:cNvPr id="3" name="Date Placeholder 2"/>
          <p:cNvSpPr>
            <a:spLocks noGrp="1"/>
          </p:cNvSpPr>
          <p:nvPr>
            <p:ph type="dt" sz="half" idx="10"/>
          </p:nvPr>
        </p:nvSpPr>
        <p:spPr/>
        <p:txBody>
          <a:bodyPr/>
          <a:lstStyle/>
          <a:p>
            <a:fld id="{6902E2E6-52F6-47E6-BD6C-EF98A01C7EEF}" type="datetime4">
              <a:rPr lang="en-US" smtClean="0"/>
              <a:t>December 20,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16</a:t>
            </a:fld>
            <a:endParaRPr lang="en-US"/>
          </a:p>
        </p:txBody>
      </p:sp>
      <p:pic>
        <p:nvPicPr>
          <p:cNvPr id="6" name="Picture 2" descr="F5-5"/>
          <p:cNvPicPr>
            <a:picLocks noChangeAspect="1" noChangeArrowheads="1"/>
          </p:cNvPicPr>
          <p:nvPr/>
        </p:nvPicPr>
        <p:blipFill>
          <a:blip r:embed="rId2">
            <a:extLst>
              <a:ext uri="{28A0092B-C50C-407E-A947-70E740481C1C}">
                <a14:useLocalDpi xmlns:a14="http://schemas.microsoft.com/office/drawing/2010/main" val="0"/>
              </a:ext>
            </a:extLst>
          </a:blip>
          <a:srcRect l="18079" t="53038" b="1559"/>
          <a:stretch>
            <a:fillRect/>
          </a:stretch>
        </p:blipFill>
        <p:spPr bwMode="auto">
          <a:xfrm>
            <a:off x="685800" y="1481699"/>
            <a:ext cx="7639050" cy="4876800"/>
          </a:xfrm>
          <a:prstGeom prst="rect">
            <a:avLst/>
          </a:prstGeom>
          <a:solidFill>
            <a:schemeClr val="accent4">
              <a:lumMod val="20000"/>
              <a:lumOff val="80000"/>
            </a:schemeClr>
          </a:solidFill>
          <a:ln>
            <a:solidFill>
              <a:schemeClr val="tx2"/>
            </a:solidFill>
          </a:ln>
          <a:scene3d>
            <a:camera prst="orthographicFront"/>
            <a:lightRig rig="threePt" dir="t"/>
          </a:scene3d>
          <a:sp3d extrusionH="76200" contourW="12700" prstMaterial="plastic">
            <a:bevelT prst="angle"/>
            <a:extrusionClr>
              <a:schemeClr val="accent4">
                <a:lumMod val="20000"/>
                <a:lumOff val="80000"/>
              </a:schemeClr>
            </a:extrusionClr>
            <a:contourClr>
              <a:schemeClr val="accent5">
                <a:lumMod val="20000"/>
                <a:lumOff val="80000"/>
              </a:schemeClr>
            </a:contourClr>
          </a:sp3d>
        </p:spPr>
      </p:pic>
    </p:spTree>
    <p:extLst>
      <p:ext uri="{BB962C8B-B14F-4D97-AF65-F5344CB8AC3E}">
        <p14:creationId xmlns:p14="http://schemas.microsoft.com/office/powerpoint/2010/main" val="3493118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59DCD2B-E2F0-4F69-A2E4-4CF1128C32EA}" type="datetime4">
              <a:rPr lang="en-US" smtClean="0"/>
              <a:t>December 20,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17</a:t>
            </a:fld>
            <a:endParaRPr lang="en-US"/>
          </a:p>
        </p:txBody>
      </p:sp>
      <p:sp>
        <p:nvSpPr>
          <p:cNvPr id="7" name="Title 6"/>
          <p:cNvSpPr>
            <a:spLocks noGrp="1"/>
          </p:cNvSpPr>
          <p:nvPr>
            <p:ph type="title" idx="4294967295"/>
          </p:nvPr>
        </p:nvSpPr>
        <p:spPr>
          <a:xfrm>
            <a:off x="0" y="228600"/>
            <a:ext cx="2971800" cy="758825"/>
          </a:xfrm>
        </p:spPr>
        <p:txBody>
          <a:bodyPr/>
          <a:lstStyle/>
          <a:p>
            <a:r>
              <a:rPr lang="en-US" b="1" dirty="0" smtClean="0"/>
              <a:t>Problem-1</a:t>
            </a:r>
            <a:endParaRPr lang="en-GB" b="1" dirty="0"/>
          </a:p>
        </p:txBody>
      </p:sp>
      <p:sp>
        <p:nvSpPr>
          <p:cNvPr id="8" name="Rectangle 7"/>
          <p:cNvSpPr/>
          <p:nvPr/>
        </p:nvSpPr>
        <p:spPr>
          <a:xfrm>
            <a:off x="306977" y="1818698"/>
            <a:ext cx="4038600" cy="923330"/>
          </a:xfrm>
          <a:prstGeom prst="rect">
            <a:avLst/>
          </a:prstGeom>
        </p:spPr>
        <p:txBody>
          <a:bodyPr wrap="square">
            <a:spAutoFit/>
          </a:bodyPr>
          <a:lstStyle/>
          <a:p>
            <a:pPr algn="just"/>
            <a:r>
              <a:rPr lang="en-US" dirty="0">
                <a:latin typeface="Times New Roman" panose="02020603050405020304" pitchFamily="18" charset="0"/>
                <a:cs typeface="Times New Roman" panose="02020603050405020304" pitchFamily="18" charset="0"/>
              </a:rPr>
              <a:t>For the following network, compute the early </a:t>
            </a:r>
            <a:r>
              <a:rPr lang="en-US" dirty="0" smtClean="0">
                <a:latin typeface="Times New Roman" panose="02020603050405020304" pitchFamily="18" charset="0"/>
                <a:cs typeface="Times New Roman" panose="02020603050405020304" pitchFamily="18" charset="0"/>
              </a:rPr>
              <a:t>and late start </a:t>
            </a:r>
            <a:r>
              <a:rPr lang="en-US" dirty="0">
                <a:latin typeface="Times New Roman" panose="02020603050405020304" pitchFamily="18" charset="0"/>
                <a:cs typeface="Times New Roman" panose="02020603050405020304" pitchFamily="18" charset="0"/>
              </a:rPr>
              <a:t>cumulative costs for the project, and draw the </a:t>
            </a:r>
            <a:r>
              <a:rPr lang="en-US" dirty="0" smtClean="0">
                <a:latin typeface="Times New Roman" panose="02020603050405020304" pitchFamily="18" charset="0"/>
                <a:cs typeface="Times New Roman" panose="02020603050405020304" pitchFamily="18" charset="0"/>
              </a:rPr>
              <a:t>conclusion.</a:t>
            </a:r>
            <a:endParaRPr lang="en-US" b="1" i="1" u="sng" dirty="0">
              <a:latin typeface="Times New Roman" pitchFamily="18" charset="0"/>
              <a:cs typeface="Times New Roman" pitchFamily="18" charset="0"/>
            </a:endParaRPr>
          </a:p>
        </p:txBody>
      </p:sp>
      <p:pic>
        <p:nvPicPr>
          <p:cNvPr id="9" name="Picture 3"/>
          <p:cNvPicPr>
            <a:picLocks noChangeAspect="1" noChangeArrowheads="1"/>
          </p:cNvPicPr>
          <p:nvPr/>
        </p:nvPicPr>
        <p:blipFill>
          <a:blip r:embed="rId2" cstate="print"/>
          <a:srcRect/>
          <a:stretch>
            <a:fillRect/>
          </a:stretch>
        </p:blipFill>
        <p:spPr bwMode="auto">
          <a:xfrm>
            <a:off x="4648200" y="1023795"/>
            <a:ext cx="4248472" cy="1823163"/>
          </a:xfrm>
          <a:prstGeom prst="rect">
            <a:avLst/>
          </a:prstGeom>
          <a:noFill/>
          <a:ln w="9525">
            <a:noFill/>
            <a:miter lim="800000"/>
            <a:headEnd/>
            <a:tailEnd/>
          </a:ln>
        </p:spPr>
      </p:pic>
      <p:graphicFrame>
        <p:nvGraphicFramePr>
          <p:cNvPr id="10" name="Table 9"/>
          <p:cNvGraphicFramePr>
            <a:graphicFrameLocks noGrp="1"/>
          </p:cNvGraphicFramePr>
          <p:nvPr>
            <p:extLst/>
          </p:nvPr>
        </p:nvGraphicFramePr>
        <p:xfrm>
          <a:off x="533400" y="3323309"/>
          <a:ext cx="7056786" cy="2808537"/>
        </p:xfrm>
        <a:graphic>
          <a:graphicData uri="http://schemas.openxmlformats.org/drawingml/2006/table">
            <a:tbl>
              <a:tblPr/>
              <a:tblGrid>
                <a:gridCol w="1176131">
                  <a:extLst>
                    <a:ext uri="{9D8B030D-6E8A-4147-A177-3AD203B41FA5}">
                      <a16:colId xmlns:a16="http://schemas.microsoft.com/office/drawing/2014/main" val="20000"/>
                    </a:ext>
                  </a:extLst>
                </a:gridCol>
                <a:gridCol w="1176131">
                  <a:extLst>
                    <a:ext uri="{9D8B030D-6E8A-4147-A177-3AD203B41FA5}">
                      <a16:colId xmlns:a16="http://schemas.microsoft.com/office/drawing/2014/main" val="20001"/>
                    </a:ext>
                  </a:extLst>
                </a:gridCol>
                <a:gridCol w="1176131">
                  <a:extLst>
                    <a:ext uri="{9D8B030D-6E8A-4147-A177-3AD203B41FA5}">
                      <a16:colId xmlns:a16="http://schemas.microsoft.com/office/drawing/2014/main" val="20002"/>
                    </a:ext>
                  </a:extLst>
                </a:gridCol>
                <a:gridCol w="1176131">
                  <a:extLst>
                    <a:ext uri="{9D8B030D-6E8A-4147-A177-3AD203B41FA5}">
                      <a16:colId xmlns:a16="http://schemas.microsoft.com/office/drawing/2014/main" val="20003"/>
                    </a:ext>
                  </a:extLst>
                </a:gridCol>
                <a:gridCol w="1176131">
                  <a:extLst>
                    <a:ext uri="{9D8B030D-6E8A-4147-A177-3AD203B41FA5}">
                      <a16:colId xmlns:a16="http://schemas.microsoft.com/office/drawing/2014/main" val="20004"/>
                    </a:ext>
                  </a:extLst>
                </a:gridCol>
                <a:gridCol w="1176131">
                  <a:extLst>
                    <a:ext uri="{9D8B030D-6E8A-4147-A177-3AD203B41FA5}">
                      <a16:colId xmlns:a16="http://schemas.microsoft.com/office/drawing/2014/main" val="20005"/>
                    </a:ext>
                  </a:extLst>
                </a:gridCol>
              </a:tblGrid>
              <a:tr h="475924">
                <a:tc>
                  <a:txBody>
                    <a:bodyPr/>
                    <a:lstStyle/>
                    <a:p>
                      <a:pPr algn="ctr">
                        <a:spcAft>
                          <a:spcPts val="0"/>
                        </a:spcAft>
                      </a:pPr>
                      <a:r>
                        <a:rPr lang="en-US" sz="1800" dirty="0">
                          <a:latin typeface="Times New Roman"/>
                          <a:ea typeface="Times New Roman"/>
                          <a:cs typeface="Arial"/>
                        </a:rPr>
                        <a:t>Activity</a:t>
                      </a:r>
                    </a:p>
                  </a:txBody>
                  <a:tcPr marL="68580" marR="68580"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en-US" sz="1800" dirty="0">
                          <a:latin typeface="Times New Roman"/>
                          <a:ea typeface="Times New Roman"/>
                          <a:cs typeface="Arial"/>
                        </a:rPr>
                        <a:t>Depend on</a:t>
                      </a:r>
                    </a:p>
                  </a:txBody>
                  <a:tcPr marL="68580" marR="68580"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en-US" sz="1800" dirty="0">
                          <a:latin typeface="Times New Roman"/>
                          <a:ea typeface="Times New Roman"/>
                          <a:cs typeface="Arial"/>
                        </a:rPr>
                        <a:t>Duration</a:t>
                      </a:r>
                    </a:p>
                    <a:p>
                      <a:pPr algn="ctr">
                        <a:spcAft>
                          <a:spcPts val="0"/>
                        </a:spcAft>
                      </a:pPr>
                      <a:r>
                        <a:rPr lang="en-US" sz="1800" dirty="0">
                          <a:latin typeface="Times New Roman"/>
                          <a:ea typeface="Times New Roman"/>
                          <a:cs typeface="Arial"/>
                        </a:rPr>
                        <a:t>Week</a:t>
                      </a:r>
                    </a:p>
                  </a:txBody>
                  <a:tcPr marL="68580" marR="68580"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en-US" sz="1800" dirty="0">
                          <a:latin typeface="Times New Roman"/>
                          <a:ea typeface="Times New Roman"/>
                          <a:cs typeface="Arial"/>
                        </a:rPr>
                        <a:t>ES</a:t>
                      </a:r>
                    </a:p>
                    <a:p>
                      <a:pPr algn="ctr">
                        <a:spcAft>
                          <a:spcPts val="0"/>
                        </a:spcAft>
                      </a:pPr>
                      <a:r>
                        <a:rPr lang="en-US" sz="1800" dirty="0">
                          <a:latin typeface="Times New Roman"/>
                          <a:ea typeface="Times New Roman"/>
                          <a:cs typeface="Arial"/>
                        </a:rPr>
                        <a:t>Time</a:t>
                      </a:r>
                    </a:p>
                  </a:txBody>
                  <a:tcPr marL="68580" marR="68580"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en-US" sz="1800" dirty="0">
                          <a:latin typeface="Times New Roman"/>
                          <a:ea typeface="Times New Roman"/>
                          <a:cs typeface="Arial"/>
                        </a:rPr>
                        <a:t>LS</a:t>
                      </a:r>
                    </a:p>
                    <a:p>
                      <a:pPr algn="ctr">
                        <a:spcAft>
                          <a:spcPts val="0"/>
                        </a:spcAft>
                      </a:pPr>
                      <a:r>
                        <a:rPr lang="en-US" sz="1800" dirty="0">
                          <a:latin typeface="Times New Roman"/>
                          <a:ea typeface="Times New Roman"/>
                          <a:cs typeface="Arial"/>
                        </a:rPr>
                        <a:t>Time</a:t>
                      </a:r>
                    </a:p>
                  </a:txBody>
                  <a:tcPr marL="68580" marR="68580"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en-US" sz="1800" dirty="0">
                          <a:latin typeface="Times New Roman"/>
                          <a:ea typeface="Times New Roman"/>
                          <a:cs typeface="Arial"/>
                        </a:rPr>
                        <a:t>Cost per </a:t>
                      </a:r>
                      <a:r>
                        <a:rPr lang="en-US" sz="1800" dirty="0" smtClean="0">
                          <a:latin typeface="Times New Roman"/>
                          <a:ea typeface="Times New Roman"/>
                          <a:cs typeface="Arial"/>
                        </a:rPr>
                        <a:t>week, SR</a:t>
                      </a:r>
                      <a:endParaRPr lang="en-US" sz="1800" dirty="0">
                        <a:latin typeface="Times New Roman"/>
                        <a:ea typeface="Times New Roman"/>
                        <a:cs typeface="Arial"/>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339657">
                <a:tc>
                  <a:txBody>
                    <a:bodyPr/>
                    <a:lstStyle/>
                    <a:p>
                      <a:pPr algn="ctr">
                        <a:spcAft>
                          <a:spcPts val="0"/>
                        </a:spcAft>
                      </a:pPr>
                      <a:r>
                        <a:rPr lang="en-US" sz="1800">
                          <a:latin typeface="Times New Roman"/>
                          <a:ea typeface="Times New Roman"/>
                          <a:cs typeface="Arial"/>
                        </a:rPr>
                        <a:t>A</a:t>
                      </a:r>
                    </a:p>
                  </a:txBody>
                  <a:tcPr marL="68580" marR="68580" marT="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800" dirty="0">
                          <a:latin typeface="Times New Roman"/>
                          <a:ea typeface="Times New Roman"/>
                          <a:cs typeface="Arial"/>
                          <a:sym typeface="Symbol"/>
                        </a:rPr>
                        <a:t></a:t>
                      </a:r>
                      <a:endParaRPr lang="en-US" sz="1800" dirty="0">
                        <a:latin typeface="Times New Roman"/>
                        <a:ea typeface="Times New Roman"/>
                        <a:cs typeface="Arial"/>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800" dirty="0">
                          <a:latin typeface="Times New Roman"/>
                          <a:ea typeface="Times New Roman"/>
                          <a:cs typeface="Arial"/>
                        </a:rPr>
                        <a:t>2</a:t>
                      </a:r>
                    </a:p>
                  </a:txBody>
                  <a:tcPr marL="68580" marR="68580" marT="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800">
                          <a:latin typeface="Times New Roman"/>
                          <a:ea typeface="Times New Roman"/>
                          <a:cs typeface="Arial"/>
                        </a:rPr>
                        <a:t>0</a:t>
                      </a:r>
                    </a:p>
                  </a:txBody>
                  <a:tcPr marL="68580" marR="68580" marT="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800">
                          <a:latin typeface="Times New Roman"/>
                          <a:ea typeface="Times New Roman"/>
                          <a:cs typeface="Arial"/>
                        </a:rPr>
                        <a:t>0</a:t>
                      </a:r>
                    </a:p>
                  </a:txBody>
                  <a:tcPr marL="68580" marR="68580" marT="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800" dirty="0" smtClean="0">
                          <a:latin typeface="Times New Roman"/>
                          <a:ea typeface="Times New Roman"/>
                          <a:cs typeface="Arial"/>
                        </a:rPr>
                        <a:t>400</a:t>
                      </a:r>
                      <a:endParaRPr lang="en-US" sz="1800" dirty="0">
                        <a:latin typeface="Times New Roman"/>
                        <a:ea typeface="Times New Roman"/>
                        <a:cs typeface="Arial"/>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237962">
                <a:tc>
                  <a:txBody>
                    <a:bodyPr/>
                    <a:lstStyle/>
                    <a:p>
                      <a:pPr algn="ctr">
                        <a:spcAft>
                          <a:spcPts val="0"/>
                        </a:spcAft>
                      </a:pPr>
                      <a:r>
                        <a:rPr lang="en-US" sz="1800">
                          <a:latin typeface="Times New Roman"/>
                          <a:ea typeface="Times New Roman"/>
                          <a:cs typeface="Arial"/>
                        </a:rPr>
                        <a:t>B</a:t>
                      </a:r>
                    </a:p>
                  </a:txBody>
                  <a:tcPr marL="68580" marR="68580" marT="0" marB="0" anchor="ctr">
                    <a:lnL>
                      <a:noFill/>
                    </a:lnL>
                    <a:lnR>
                      <a:noFill/>
                    </a:lnR>
                    <a:lnT>
                      <a:noFill/>
                    </a:lnT>
                    <a:lnB>
                      <a:noFill/>
                    </a:lnB>
                  </a:tcPr>
                </a:tc>
                <a:tc>
                  <a:txBody>
                    <a:bodyPr/>
                    <a:lstStyle/>
                    <a:p>
                      <a:pPr algn="ctr">
                        <a:spcAft>
                          <a:spcPts val="0"/>
                        </a:spcAft>
                      </a:pPr>
                      <a:r>
                        <a:rPr lang="en-US" sz="1800">
                          <a:latin typeface="Times New Roman"/>
                          <a:ea typeface="Times New Roman"/>
                          <a:cs typeface="Arial"/>
                          <a:sym typeface="Symbol"/>
                        </a:rPr>
                        <a:t></a:t>
                      </a:r>
                      <a:endParaRPr lang="en-US" sz="1800">
                        <a:latin typeface="Times New Roman"/>
                        <a:ea typeface="Times New Roman"/>
                        <a:cs typeface="Arial"/>
                      </a:endParaRPr>
                    </a:p>
                  </a:txBody>
                  <a:tcPr marL="68580" marR="68580" marT="0" marB="0" anchor="ctr">
                    <a:lnL>
                      <a:noFill/>
                    </a:lnL>
                    <a:lnR>
                      <a:noFill/>
                    </a:lnR>
                    <a:lnT>
                      <a:noFill/>
                    </a:lnT>
                    <a:lnB>
                      <a:noFill/>
                    </a:lnB>
                  </a:tcPr>
                </a:tc>
                <a:tc>
                  <a:txBody>
                    <a:bodyPr/>
                    <a:lstStyle/>
                    <a:p>
                      <a:pPr algn="ctr">
                        <a:spcAft>
                          <a:spcPts val="0"/>
                        </a:spcAft>
                      </a:pPr>
                      <a:r>
                        <a:rPr lang="en-US" sz="1800">
                          <a:latin typeface="Times New Roman"/>
                          <a:ea typeface="Times New Roman"/>
                          <a:cs typeface="Arial"/>
                        </a:rPr>
                        <a:t>4</a:t>
                      </a:r>
                    </a:p>
                  </a:txBody>
                  <a:tcPr marL="68580" marR="68580" marT="0" marB="0" anchor="ctr">
                    <a:lnL>
                      <a:noFill/>
                    </a:lnL>
                    <a:lnR>
                      <a:noFill/>
                    </a:lnR>
                    <a:lnT>
                      <a:noFill/>
                    </a:lnT>
                    <a:lnB>
                      <a:noFill/>
                    </a:lnB>
                  </a:tcPr>
                </a:tc>
                <a:tc>
                  <a:txBody>
                    <a:bodyPr/>
                    <a:lstStyle/>
                    <a:p>
                      <a:pPr algn="ctr">
                        <a:spcAft>
                          <a:spcPts val="0"/>
                        </a:spcAft>
                      </a:pPr>
                      <a:r>
                        <a:rPr lang="en-US" sz="1800" dirty="0">
                          <a:latin typeface="Times New Roman"/>
                          <a:ea typeface="Times New Roman"/>
                          <a:cs typeface="Arial"/>
                        </a:rPr>
                        <a:t>0</a:t>
                      </a:r>
                    </a:p>
                  </a:txBody>
                  <a:tcPr marL="68580" marR="68580" marT="0" marB="0" anchor="ctr">
                    <a:lnL>
                      <a:noFill/>
                    </a:lnL>
                    <a:lnR>
                      <a:noFill/>
                    </a:lnR>
                    <a:lnT>
                      <a:noFill/>
                    </a:lnT>
                    <a:lnB>
                      <a:noFill/>
                    </a:lnB>
                  </a:tcPr>
                </a:tc>
                <a:tc>
                  <a:txBody>
                    <a:bodyPr/>
                    <a:lstStyle/>
                    <a:p>
                      <a:pPr algn="ctr">
                        <a:spcAft>
                          <a:spcPts val="0"/>
                        </a:spcAft>
                      </a:pPr>
                      <a:r>
                        <a:rPr lang="en-US" sz="1800">
                          <a:latin typeface="Times New Roman"/>
                          <a:ea typeface="Times New Roman"/>
                          <a:cs typeface="Arial"/>
                        </a:rPr>
                        <a:t>3</a:t>
                      </a:r>
                    </a:p>
                  </a:txBody>
                  <a:tcPr marL="68580" marR="68580" marT="0" marB="0" anchor="ctr">
                    <a:lnL>
                      <a:noFill/>
                    </a:lnL>
                    <a:lnR>
                      <a:noFill/>
                    </a:lnR>
                    <a:lnT>
                      <a:noFill/>
                    </a:lnT>
                    <a:lnB>
                      <a:noFill/>
                    </a:lnB>
                  </a:tcPr>
                </a:tc>
                <a:tc>
                  <a:txBody>
                    <a:bodyPr/>
                    <a:lstStyle/>
                    <a:p>
                      <a:pPr algn="ctr">
                        <a:spcAft>
                          <a:spcPts val="0"/>
                        </a:spcAft>
                      </a:pPr>
                      <a:r>
                        <a:rPr lang="en-US" sz="1800">
                          <a:latin typeface="Times New Roman"/>
                          <a:ea typeface="Times New Roman"/>
                          <a:cs typeface="Arial"/>
                        </a:rPr>
                        <a:t>200</a:t>
                      </a:r>
                    </a:p>
                  </a:txBody>
                  <a:tcPr marL="68580" marR="68580" marT="0" marB="0" anchor="ctr">
                    <a:lnL>
                      <a:noFill/>
                    </a:lnL>
                    <a:lnR>
                      <a:noFill/>
                    </a:lnR>
                    <a:lnT>
                      <a:noFill/>
                    </a:lnT>
                    <a:lnB>
                      <a:noFill/>
                    </a:lnB>
                  </a:tcPr>
                </a:tc>
                <a:extLst>
                  <a:ext uri="{0D108BD9-81ED-4DB2-BD59-A6C34878D82A}">
                    <a16:rowId xmlns:a16="http://schemas.microsoft.com/office/drawing/2014/main" val="10002"/>
                  </a:ext>
                </a:extLst>
              </a:tr>
              <a:tr h="237962">
                <a:tc>
                  <a:txBody>
                    <a:bodyPr/>
                    <a:lstStyle/>
                    <a:p>
                      <a:pPr algn="ctr">
                        <a:spcAft>
                          <a:spcPts val="0"/>
                        </a:spcAft>
                      </a:pPr>
                      <a:r>
                        <a:rPr lang="en-US" sz="1800">
                          <a:latin typeface="Times New Roman"/>
                          <a:ea typeface="Times New Roman"/>
                          <a:cs typeface="Arial"/>
                        </a:rPr>
                        <a:t>C</a:t>
                      </a:r>
                    </a:p>
                  </a:txBody>
                  <a:tcPr marL="68580" marR="68580" marT="0" marB="0" anchor="ctr">
                    <a:lnL>
                      <a:noFill/>
                    </a:lnL>
                    <a:lnR>
                      <a:noFill/>
                    </a:lnR>
                    <a:lnT>
                      <a:noFill/>
                    </a:lnT>
                    <a:lnB>
                      <a:noFill/>
                    </a:lnB>
                  </a:tcPr>
                </a:tc>
                <a:tc>
                  <a:txBody>
                    <a:bodyPr/>
                    <a:lstStyle/>
                    <a:p>
                      <a:pPr algn="ctr">
                        <a:spcAft>
                          <a:spcPts val="0"/>
                        </a:spcAft>
                      </a:pPr>
                      <a:r>
                        <a:rPr lang="en-US" sz="1800">
                          <a:latin typeface="Times New Roman"/>
                          <a:ea typeface="Times New Roman"/>
                          <a:cs typeface="Arial"/>
                        </a:rPr>
                        <a:t>A</a:t>
                      </a:r>
                    </a:p>
                  </a:txBody>
                  <a:tcPr marL="68580" marR="68580" marT="0" marB="0" anchor="ctr">
                    <a:lnL>
                      <a:noFill/>
                    </a:lnL>
                    <a:lnR>
                      <a:noFill/>
                    </a:lnR>
                    <a:lnT>
                      <a:noFill/>
                    </a:lnT>
                    <a:lnB>
                      <a:noFill/>
                    </a:lnB>
                  </a:tcPr>
                </a:tc>
                <a:tc>
                  <a:txBody>
                    <a:bodyPr/>
                    <a:lstStyle/>
                    <a:p>
                      <a:pPr algn="ctr">
                        <a:spcAft>
                          <a:spcPts val="0"/>
                        </a:spcAft>
                      </a:pPr>
                      <a:r>
                        <a:rPr lang="en-US" sz="1800">
                          <a:latin typeface="Times New Roman"/>
                          <a:ea typeface="Times New Roman"/>
                          <a:cs typeface="Arial"/>
                        </a:rPr>
                        <a:t>5</a:t>
                      </a:r>
                    </a:p>
                  </a:txBody>
                  <a:tcPr marL="68580" marR="68580" marT="0" marB="0" anchor="ctr">
                    <a:lnL>
                      <a:noFill/>
                    </a:lnL>
                    <a:lnR>
                      <a:noFill/>
                    </a:lnR>
                    <a:lnT>
                      <a:noFill/>
                    </a:lnT>
                    <a:lnB>
                      <a:noFill/>
                    </a:lnB>
                  </a:tcPr>
                </a:tc>
                <a:tc>
                  <a:txBody>
                    <a:bodyPr/>
                    <a:lstStyle/>
                    <a:p>
                      <a:pPr algn="ctr">
                        <a:spcAft>
                          <a:spcPts val="0"/>
                        </a:spcAft>
                      </a:pPr>
                      <a:r>
                        <a:rPr lang="en-US" sz="1800">
                          <a:latin typeface="Times New Roman"/>
                          <a:ea typeface="Times New Roman"/>
                          <a:cs typeface="Arial"/>
                        </a:rPr>
                        <a:t>2</a:t>
                      </a:r>
                    </a:p>
                  </a:txBody>
                  <a:tcPr marL="68580" marR="68580" marT="0" marB="0" anchor="ctr">
                    <a:lnL>
                      <a:noFill/>
                    </a:lnL>
                    <a:lnR>
                      <a:noFill/>
                    </a:lnR>
                    <a:lnT>
                      <a:noFill/>
                    </a:lnT>
                    <a:lnB>
                      <a:noFill/>
                    </a:lnB>
                  </a:tcPr>
                </a:tc>
                <a:tc>
                  <a:txBody>
                    <a:bodyPr/>
                    <a:lstStyle/>
                    <a:p>
                      <a:pPr algn="ctr">
                        <a:spcAft>
                          <a:spcPts val="0"/>
                        </a:spcAft>
                      </a:pPr>
                      <a:r>
                        <a:rPr lang="en-US" sz="1800">
                          <a:latin typeface="Times New Roman"/>
                          <a:ea typeface="Times New Roman"/>
                          <a:cs typeface="Arial"/>
                        </a:rPr>
                        <a:t>2</a:t>
                      </a:r>
                    </a:p>
                  </a:txBody>
                  <a:tcPr marL="68580" marR="68580" marT="0" marB="0" anchor="ctr">
                    <a:lnL>
                      <a:noFill/>
                    </a:lnL>
                    <a:lnR>
                      <a:noFill/>
                    </a:lnR>
                    <a:lnT>
                      <a:noFill/>
                    </a:lnT>
                    <a:lnB>
                      <a:noFill/>
                    </a:lnB>
                  </a:tcPr>
                </a:tc>
                <a:tc>
                  <a:txBody>
                    <a:bodyPr/>
                    <a:lstStyle/>
                    <a:p>
                      <a:pPr algn="ctr">
                        <a:spcAft>
                          <a:spcPts val="0"/>
                        </a:spcAft>
                      </a:pPr>
                      <a:r>
                        <a:rPr lang="en-US" sz="1800">
                          <a:latin typeface="Times New Roman"/>
                          <a:ea typeface="Times New Roman"/>
                          <a:cs typeface="Arial"/>
                        </a:rPr>
                        <a:t>300</a:t>
                      </a:r>
                    </a:p>
                  </a:txBody>
                  <a:tcPr marL="68580" marR="68580" marT="0" marB="0" anchor="ctr">
                    <a:lnL>
                      <a:noFill/>
                    </a:lnL>
                    <a:lnR>
                      <a:noFill/>
                    </a:lnR>
                    <a:lnT>
                      <a:noFill/>
                    </a:lnT>
                    <a:lnB>
                      <a:noFill/>
                    </a:lnB>
                  </a:tcPr>
                </a:tc>
                <a:extLst>
                  <a:ext uri="{0D108BD9-81ED-4DB2-BD59-A6C34878D82A}">
                    <a16:rowId xmlns:a16="http://schemas.microsoft.com/office/drawing/2014/main" val="10003"/>
                  </a:ext>
                </a:extLst>
              </a:tr>
              <a:tr h="237962">
                <a:tc>
                  <a:txBody>
                    <a:bodyPr/>
                    <a:lstStyle/>
                    <a:p>
                      <a:pPr algn="ctr">
                        <a:spcAft>
                          <a:spcPts val="0"/>
                        </a:spcAft>
                      </a:pPr>
                      <a:r>
                        <a:rPr lang="en-US" sz="1800">
                          <a:latin typeface="Times New Roman"/>
                          <a:ea typeface="Times New Roman"/>
                          <a:cs typeface="Arial"/>
                        </a:rPr>
                        <a:t>D</a:t>
                      </a:r>
                    </a:p>
                  </a:txBody>
                  <a:tcPr marL="68580" marR="68580" marT="0" marB="0" anchor="ctr">
                    <a:lnL>
                      <a:noFill/>
                    </a:lnL>
                    <a:lnR>
                      <a:noFill/>
                    </a:lnR>
                    <a:lnT>
                      <a:noFill/>
                    </a:lnT>
                    <a:lnB>
                      <a:noFill/>
                    </a:lnB>
                  </a:tcPr>
                </a:tc>
                <a:tc>
                  <a:txBody>
                    <a:bodyPr/>
                    <a:lstStyle/>
                    <a:p>
                      <a:pPr algn="ctr">
                        <a:spcAft>
                          <a:spcPts val="0"/>
                        </a:spcAft>
                      </a:pPr>
                      <a:r>
                        <a:rPr lang="en-US" sz="1800">
                          <a:latin typeface="Times New Roman"/>
                          <a:ea typeface="Times New Roman"/>
                          <a:cs typeface="Arial"/>
                        </a:rPr>
                        <a:t>A</a:t>
                      </a:r>
                    </a:p>
                  </a:txBody>
                  <a:tcPr marL="68580" marR="68580" marT="0" marB="0" anchor="ctr">
                    <a:lnL>
                      <a:noFill/>
                    </a:lnL>
                    <a:lnR>
                      <a:noFill/>
                    </a:lnR>
                    <a:lnT>
                      <a:noFill/>
                    </a:lnT>
                    <a:lnB>
                      <a:noFill/>
                    </a:lnB>
                  </a:tcPr>
                </a:tc>
                <a:tc>
                  <a:txBody>
                    <a:bodyPr/>
                    <a:lstStyle/>
                    <a:p>
                      <a:pPr algn="ctr">
                        <a:spcAft>
                          <a:spcPts val="0"/>
                        </a:spcAft>
                      </a:pPr>
                      <a:r>
                        <a:rPr lang="en-US" sz="1800">
                          <a:latin typeface="Times New Roman"/>
                          <a:ea typeface="Times New Roman"/>
                          <a:cs typeface="Arial"/>
                        </a:rPr>
                        <a:t>6</a:t>
                      </a:r>
                    </a:p>
                  </a:txBody>
                  <a:tcPr marL="68580" marR="68580" marT="0" marB="0" anchor="ctr">
                    <a:lnL>
                      <a:noFill/>
                    </a:lnL>
                    <a:lnR>
                      <a:noFill/>
                    </a:lnR>
                    <a:lnT>
                      <a:noFill/>
                    </a:lnT>
                    <a:lnB>
                      <a:noFill/>
                    </a:lnB>
                  </a:tcPr>
                </a:tc>
                <a:tc>
                  <a:txBody>
                    <a:bodyPr/>
                    <a:lstStyle/>
                    <a:p>
                      <a:pPr algn="ctr">
                        <a:spcAft>
                          <a:spcPts val="0"/>
                        </a:spcAft>
                      </a:pPr>
                      <a:r>
                        <a:rPr lang="en-US" sz="1800">
                          <a:latin typeface="Times New Roman"/>
                          <a:ea typeface="Times New Roman"/>
                          <a:cs typeface="Arial"/>
                        </a:rPr>
                        <a:t>2</a:t>
                      </a:r>
                    </a:p>
                  </a:txBody>
                  <a:tcPr marL="68580" marR="68580" marT="0" marB="0" anchor="ctr">
                    <a:lnL>
                      <a:noFill/>
                    </a:lnL>
                    <a:lnR>
                      <a:noFill/>
                    </a:lnR>
                    <a:lnT>
                      <a:noFill/>
                    </a:lnT>
                    <a:lnB>
                      <a:noFill/>
                    </a:lnB>
                  </a:tcPr>
                </a:tc>
                <a:tc>
                  <a:txBody>
                    <a:bodyPr/>
                    <a:lstStyle/>
                    <a:p>
                      <a:pPr algn="ctr">
                        <a:spcAft>
                          <a:spcPts val="0"/>
                        </a:spcAft>
                      </a:pPr>
                      <a:r>
                        <a:rPr lang="en-US" sz="1800">
                          <a:latin typeface="Times New Roman"/>
                          <a:ea typeface="Times New Roman"/>
                          <a:cs typeface="Arial"/>
                        </a:rPr>
                        <a:t>5</a:t>
                      </a:r>
                    </a:p>
                  </a:txBody>
                  <a:tcPr marL="68580" marR="68580" marT="0" marB="0" anchor="ctr">
                    <a:lnL>
                      <a:noFill/>
                    </a:lnL>
                    <a:lnR>
                      <a:noFill/>
                    </a:lnR>
                    <a:lnT>
                      <a:noFill/>
                    </a:lnT>
                    <a:lnB>
                      <a:noFill/>
                    </a:lnB>
                  </a:tcPr>
                </a:tc>
                <a:tc>
                  <a:txBody>
                    <a:bodyPr/>
                    <a:lstStyle/>
                    <a:p>
                      <a:pPr algn="ctr">
                        <a:spcAft>
                          <a:spcPts val="0"/>
                        </a:spcAft>
                      </a:pPr>
                      <a:r>
                        <a:rPr lang="en-US" sz="1800">
                          <a:latin typeface="Times New Roman"/>
                          <a:ea typeface="Times New Roman"/>
                          <a:cs typeface="Arial"/>
                        </a:rPr>
                        <a:t>400</a:t>
                      </a:r>
                    </a:p>
                  </a:txBody>
                  <a:tcPr marL="68580" marR="68580" marT="0" marB="0" anchor="ctr">
                    <a:lnL>
                      <a:noFill/>
                    </a:lnL>
                    <a:lnR>
                      <a:noFill/>
                    </a:lnR>
                    <a:lnT>
                      <a:noFill/>
                    </a:lnT>
                    <a:lnB>
                      <a:noFill/>
                    </a:lnB>
                  </a:tcPr>
                </a:tc>
                <a:extLst>
                  <a:ext uri="{0D108BD9-81ED-4DB2-BD59-A6C34878D82A}">
                    <a16:rowId xmlns:a16="http://schemas.microsoft.com/office/drawing/2014/main" val="10004"/>
                  </a:ext>
                </a:extLst>
              </a:tr>
              <a:tr h="237962">
                <a:tc>
                  <a:txBody>
                    <a:bodyPr/>
                    <a:lstStyle/>
                    <a:p>
                      <a:pPr algn="ctr">
                        <a:spcAft>
                          <a:spcPts val="0"/>
                        </a:spcAft>
                      </a:pPr>
                      <a:r>
                        <a:rPr lang="en-US" sz="1800">
                          <a:latin typeface="Times New Roman"/>
                          <a:ea typeface="Times New Roman"/>
                          <a:cs typeface="Arial"/>
                        </a:rPr>
                        <a:t>E</a:t>
                      </a:r>
                    </a:p>
                  </a:txBody>
                  <a:tcPr marL="68580" marR="68580" marT="0" marB="0" anchor="ctr">
                    <a:lnL>
                      <a:noFill/>
                    </a:lnL>
                    <a:lnR>
                      <a:noFill/>
                    </a:lnR>
                    <a:lnT>
                      <a:noFill/>
                    </a:lnT>
                    <a:lnB>
                      <a:noFill/>
                    </a:lnB>
                  </a:tcPr>
                </a:tc>
                <a:tc>
                  <a:txBody>
                    <a:bodyPr/>
                    <a:lstStyle/>
                    <a:p>
                      <a:pPr algn="ctr">
                        <a:spcAft>
                          <a:spcPts val="0"/>
                        </a:spcAft>
                      </a:pPr>
                      <a:r>
                        <a:rPr lang="en-US" sz="1800">
                          <a:latin typeface="Times New Roman"/>
                          <a:ea typeface="Times New Roman"/>
                          <a:cs typeface="Arial"/>
                        </a:rPr>
                        <a:t>B, C</a:t>
                      </a:r>
                    </a:p>
                  </a:txBody>
                  <a:tcPr marL="68580" marR="68580" marT="0" marB="0" anchor="ctr">
                    <a:lnL>
                      <a:noFill/>
                    </a:lnL>
                    <a:lnR>
                      <a:noFill/>
                    </a:lnR>
                    <a:lnT>
                      <a:noFill/>
                    </a:lnT>
                    <a:lnB>
                      <a:noFill/>
                    </a:lnB>
                  </a:tcPr>
                </a:tc>
                <a:tc>
                  <a:txBody>
                    <a:bodyPr/>
                    <a:lstStyle/>
                    <a:p>
                      <a:pPr algn="ctr">
                        <a:spcAft>
                          <a:spcPts val="0"/>
                        </a:spcAft>
                      </a:pPr>
                      <a:r>
                        <a:rPr lang="en-US" sz="1800">
                          <a:latin typeface="Times New Roman"/>
                          <a:ea typeface="Times New Roman"/>
                          <a:cs typeface="Arial"/>
                        </a:rPr>
                        <a:t>4</a:t>
                      </a:r>
                    </a:p>
                  </a:txBody>
                  <a:tcPr marL="68580" marR="68580" marT="0" marB="0" anchor="ctr">
                    <a:lnL>
                      <a:noFill/>
                    </a:lnL>
                    <a:lnR>
                      <a:noFill/>
                    </a:lnR>
                    <a:lnT>
                      <a:noFill/>
                    </a:lnT>
                    <a:lnB>
                      <a:noFill/>
                    </a:lnB>
                  </a:tcPr>
                </a:tc>
                <a:tc>
                  <a:txBody>
                    <a:bodyPr/>
                    <a:lstStyle/>
                    <a:p>
                      <a:pPr algn="ctr">
                        <a:spcAft>
                          <a:spcPts val="0"/>
                        </a:spcAft>
                      </a:pPr>
                      <a:r>
                        <a:rPr lang="en-US" sz="1800">
                          <a:latin typeface="Times New Roman"/>
                          <a:ea typeface="Times New Roman"/>
                          <a:cs typeface="Arial"/>
                        </a:rPr>
                        <a:t>7</a:t>
                      </a:r>
                    </a:p>
                  </a:txBody>
                  <a:tcPr marL="68580" marR="68580" marT="0" marB="0" anchor="ctr">
                    <a:lnL>
                      <a:noFill/>
                    </a:lnL>
                    <a:lnR>
                      <a:noFill/>
                    </a:lnR>
                    <a:lnT>
                      <a:noFill/>
                    </a:lnT>
                    <a:lnB>
                      <a:noFill/>
                    </a:lnB>
                  </a:tcPr>
                </a:tc>
                <a:tc>
                  <a:txBody>
                    <a:bodyPr/>
                    <a:lstStyle/>
                    <a:p>
                      <a:pPr algn="ctr">
                        <a:spcAft>
                          <a:spcPts val="0"/>
                        </a:spcAft>
                      </a:pPr>
                      <a:r>
                        <a:rPr lang="en-US" sz="1800">
                          <a:latin typeface="Times New Roman"/>
                          <a:ea typeface="Times New Roman"/>
                          <a:cs typeface="Arial"/>
                        </a:rPr>
                        <a:t>7</a:t>
                      </a:r>
                    </a:p>
                  </a:txBody>
                  <a:tcPr marL="68580" marR="68580" marT="0" marB="0" anchor="ctr">
                    <a:lnL>
                      <a:noFill/>
                    </a:lnL>
                    <a:lnR>
                      <a:noFill/>
                    </a:lnR>
                    <a:lnT>
                      <a:noFill/>
                    </a:lnT>
                    <a:lnB>
                      <a:noFill/>
                    </a:lnB>
                  </a:tcPr>
                </a:tc>
                <a:tc>
                  <a:txBody>
                    <a:bodyPr/>
                    <a:lstStyle/>
                    <a:p>
                      <a:pPr algn="ctr">
                        <a:spcAft>
                          <a:spcPts val="0"/>
                        </a:spcAft>
                      </a:pPr>
                      <a:r>
                        <a:rPr lang="en-US" sz="1800">
                          <a:latin typeface="Times New Roman"/>
                          <a:ea typeface="Times New Roman"/>
                          <a:cs typeface="Arial"/>
                        </a:rPr>
                        <a:t>350</a:t>
                      </a:r>
                    </a:p>
                  </a:txBody>
                  <a:tcPr marL="68580" marR="68580" marT="0" marB="0" anchor="ctr">
                    <a:lnL>
                      <a:noFill/>
                    </a:lnL>
                    <a:lnR>
                      <a:noFill/>
                    </a:lnR>
                    <a:lnT>
                      <a:noFill/>
                    </a:lnT>
                    <a:lnB>
                      <a:noFill/>
                    </a:lnB>
                  </a:tcPr>
                </a:tc>
                <a:extLst>
                  <a:ext uri="{0D108BD9-81ED-4DB2-BD59-A6C34878D82A}">
                    <a16:rowId xmlns:a16="http://schemas.microsoft.com/office/drawing/2014/main" val="10005"/>
                  </a:ext>
                </a:extLst>
              </a:tr>
              <a:tr h="237962">
                <a:tc>
                  <a:txBody>
                    <a:bodyPr/>
                    <a:lstStyle/>
                    <a:p>
                      <a:pPr algn="ctr">
                        <a:spcAft>
                          <a:spcPts val="0"/>
                        </a:spcAft>
                      </a:pPr>
                      <a:r>
                        <a:rPr lang="en-US" sz="1800">
                          <a:latin typeface="Times New Roman"/>
                          <a:ea typeface="Times New Roman"/>
                          <a:cs typeface="Arial"/>
                        </a:rPr>
                        <a:t>F</a:t>
                      </a:r>
                    </a:p>
                  </a:txBody>
                  <a:tcPr marL="68580" marR="68580" marT="0" marB="0" anchor="ctr">
                    <a:lnL>
                      <a:noFill/>
                    </a:lnL>
                    <a:lnR>
                      <a:noFill/>
                    </a:lnR>
                    <a:lnT>
                      <a:noFill/>
                    </a:lnT>
                    <a:lnB>
                      <a:noFill/>
                    </a:lnB>
                  </a:tcPr>
                </a:tc>
                <a:tc>
                  <a:txBody>
                    <a:bodyPr/>
                    <a:lstStyle/>
                    <a:p>
                      <a:pPr algn="ctr">
                        <a:spcAft>
                          <a:spcPts val="0"/>
                        </a:spcAft>
                      </a:pPr>
                      <a:r>
                        <a:rPr lang="en-US" sz="1800">
                          <a:latin typeface="Times New Roman"/>
                          <a:ea typeface="Times New Roman"/>
                          <a:cs typeface="Arial"/>
                        </a:rPr>
                        <a:t>B, C</a:t>
                      </a:r>
                    </a:p>
                  </a:txBody>
                  <a:tcPr marL="68580" marR="68580" marT="0" marB="0" anchor="ctr">
                    <a:lnL>
                      <a:noFill/>
                    </a:lnL>
                    <a:lnR>
                      <a:noFill/>
                    </a:lnR>
                    <a:lnT>
                      <a:noFill/>
                    </a:lnT>
                    <a:lnB>
                      <a:noFill/>
                    </a:lnB>
                  </a:tcPr>
                </a:tc>
                <a:tc>
                  <a:txBody>
                    <a:bodyPr/>
                    <a:lstStyle/>
                    <a:p>
                      <a:pPr algn="ctr">
                        <a:spcAft>
                          <a:spcPts val="0"/>
                        </a:spcAft>
                      </a:pPr>
                      <a:r>
                        <a:rPr lang="en-US" sz="1800">
                          <a:latin typeface="Times New Roman"/>
                          <a:ea typeface="Times New Roman"/>
                          <a:cs typeface="Arial"/>
                        </a:rPr>
                        <a:t>2</a:t>
                      </a:r>
                    </a:p>
                  </a:txBody>
                  <a:tcPr marL="68580" marR="68580" marT="0" marB="0" anchor="ctr">
                    <a:lnL>
                      <a:noFill/>
                    </a:lnL>
                    <a:lnR>
                      <a:noFill/>
                    </a:lnR>
                    <a:lnT>
                      <a:noFill/>
                    </a:lnT>
                    <a:lnB>
                      <a:noFill/>
                    </a:lnB>
                  </a:tcPr>
                </a:tc>
                <a:tc>
                  <a:txBody>
                    <a:bodyPr/>
                    <a:lstStyle/>
                    <a:p>
                      <a:pPr algn="ctr">
                        <a:spcAft>
                          <a:spcPts val="0"/>
                        </a:spcAft>
                      </a:pPr>
                      <a:r>
                        <a:rPr lang="en-US" sz="1800">
                          <a:latin typeface="Times New Roman"/>
                          <a:ea typeface="Times New Roman"/>
                          <a:cs typeface="Arial"/>
                        </a:rPr>
                        <a:t>7</a:t>
                      </a:r>
                    </a:p>
                  </a:txBody>
                  <a:tcPr marL="68580" marR="68580" marT="0" marB="0" anchor="ctr">
                    <a:lnL>
                      <a:noFill/>
                    </a:lnL>
                    <a:lnR>
                      <a:noFill/>
                    </a:lnR>
                    <a:lnT>
                      <a:noFill/>
                    </a:lnT>
                    <a:lnB>
                      <a:noFill/>
                    </a:lnB>
                  </a:tcPr>
                </a:tc>
                <a:tc>
                  <a:txBody>
                    <a:bodyPr/>
                    <a:lstStyle/>
                    <a:p>
                      <a:pPr algn="ctr">
                        <a:spcAft>
                          <a:spcPts val="0"/>
                        </a:spcAft>
                      </a:pPr>
                      <a:r>
                        <a:rPr lang="en-US" sz="1800">
                          <a:latin typeface="Times New Roman"/>
                          <a:ea typeface="Times New Roman"/>
                          <a:cs typeface="Arial"/>
                        </a:rPr>
                        <a:t>7</a:t>
                      </a:r>
                    </a:p>
                  </a:txBody>
                  <a:tcPr marL="68580" marR="68580" marT="0" marB="0" anchor="ctr">
                    <a:lnL>
                      <a:noFill/>
                    </a:lnL>
                    <a:lnR>
                      <a:noFill/>
                    </a:lnR>
                    <a:lnT>
                      <a:noFill/>
                    </a:lnT>
                    <a:lnB>
                      <a:noFill/>
                    </a:lnB>
                  </a:tcPr>
                </a:tc>
                <a:tc>
                  <a:txBody>
                    <a:bodyPr/>
                    <a:lstStyle/>
                    <a:p>
                      <a:pPr algn="ctr">
                        <a:spcAft>
                          <a:spcPts val="0"/>
                        </a:spcAft>
                      </a:pPr>
                      <a:r>
                        <a:rPr lang="en-US" sz="1800">
                          <a:latin typeface="Times New Roman"/>
                          <a:ea typeface="Times New Roman"/>
                          <a:cs typeface="Arial"/>
                        </a:rPr>
                        <a:t>200</a:t>
                      </a:r>
                    </a:p>
                  </a:txBody>
                  <a:tcPr marL="68580" marR="68580" marT="0" marB="0" anchor="ctr">
                    <a:lnL>
                      <a:noFill/>
                    </a:lnL>
                    <a:lnR>
                      <a:noFill/>
                    </a:lnR>
                    <a:lnT>
                      <a:noFill/>
                    </a:lnT>
                    <a:lnB>
                      <a:noFill/>
                    </a:lnB>
                  </a:tcPr>
                </a:tc>
                <a:extLst>
                  <a:ext uri="{0D108BD9-81ED-4DB2-BD59-A6C34878D82A}">
                    <a16:rowId xmlns:a16="http://schemas.microsoft.com/office/drawing/2014/main" val="10006"/>
                  </a:ext>
                </a:extLst>
              </a:tr>
              <a:tr h="237962">
                <a:tc>
                  <a:txBody>
                    <a:bodyPr/>
                    <a:lstStyle/>
                    <a:p>
                      <a:pPr algn="ctr">
                        <a:spcAft>
                          <a:spcPts val="0"/>
                        </a:spcAft>
                      </a:pPr>
                      <a:r>
                        <a:rPr lang="en-US" sz="1800">
                          <a:latin typeface="Times New Roman"/>
                          <a:ea typeface="Times New Roman"/>
                          <a:cs typeface="Arial"/>
                        </a:rPr>
                        <a:t>G</a:t>
                      </a:r>
                    </a:p>
                  </a:txBody>
                  <a:tcPr marL="68580" marR="68580" marT="0" marB="0" anchor="ctr">
                    <a:lnL>
                      <a:noFill/>
                    </a:lnL>
                    <a:lnR>
                      <a:noFill/>
                    </a:lnR>
                    <a:lnT>
                      <a:noFill/>
                    </a:lnT>
                    <a:lnB>
                      <a:noFill/>
                    </a:lnB>
                  </a:tcPr>
                </a:tc>
                <a:tc>
                  <a:txBody>
                    <a:bodyPr/>
                    <a:lstStyle/>
                    <a:p>
                      <a:pPr algn="ctr">
                        <a:spcAft>
                          <a:spcPts val="0"/>
                        </a:spcAft>
                      </a:pPr>
                      <a:r>
                        <a:rPr lang="en-US" sz="1800">
                          <a:latin typeface="Times New Roman"/>
                          <a:ea typeface="Times New Roman"/>
                          <a:cs typeface="Arial"/>
                        </a:rPr>
                        <a:t>E</a:t>
                      </a:r>
                    </a:p>
                  </a:txBody>
                  <a:tcPr marL="68580" marR="68580" marT="0" marB="0" anchor="ctr">
                    <a:lnL>
                      <a:noFill/>
                    </a:lnL>
                    <a:lnR>
                      <a:noFill/>
                    </a:lnR>
                    <a:lnT>
                      <a:noFill/>
                    </a:lnT>
                    <a:lnB>
                      <a:noFill/>
                    </a:lnB>
                  </a:tcPr>
                </a:tc>
                <a:tc>
                  <a:txBody>
                    <a:bodyPr/>
                    <a:lstStyle/>
                    <a:p>
                      <a:pPr algn="ctr">
                        <a:spcAft>
                          <a:spcPts val="0"/>
                        </a:spcAft>
                      </a:pPr>
                      <a:r>
                        <a:rPr lang="en-US" sz="1800">
                          <a:latin typeface="Times New Roman"/>
                          <a:ea typeface="Times New Roman"/>
                          <a:cs typeface="Arial"/>
                        </a:rPr>
                        <a:t>3</a:t>
                      </a:r>
                    </a:p>
                  </a:txBody>
                  <a:tcPr marL="68580" marR="68580" marT="0" marB="0" anchor="ctr">
                    <a:lnL>
                      <a:noFill/>
                    </a:lnL>
                    <a:lnR>
                      <a:noFill/>
                    </a:lnR>
                    <a:lnT>
                      <a:noFill/>
                    </a:lnT>
                    <a:lnB>
                      <a:noFill/>
                    </a:lnB>
                  </a:tcPr>
                </a:tc>
                <a:tc>
                  <a:txBody>
                    <a:bodyPr/>
                    <a:lstStyle/>
                    <a:p>
                      <a:pPr algn="ctr">
                        <a:spcAft>
                          <a:spcPts val="0"/>
                        </a:spcAft>
                      </a:pPr>
                      <a:r>
                        <a:rPr lang="en-US" sz="1800">
                          <a:latin typeface="Times New Roman"/>
                          <a:ea typeface="Times New Roman"/>
                          <a:cs typeface="Arial"/>
                        </a:rPr>
                        <a:t>11</a:t>
                      </a:r>
                    </a:p>
                  </a:txBody>
                  <a:tcPr marL="68580" marR="68580" marT="0" marB="0" anchor="ctr">
                    <a:lnL>
                      <a:noFill/>
                    </a:lnL>
                    <a:lnR>
                      <a:noFill/>
                    </a:lnR>
                    <a:lnT>
                      <a:noFill/>
                    </a:lnT>
                    <a:lnB>
                      <a:noFill/>
                    </a:lnB>
                  </a:tcPr>
                </a:tc>
                <a:tc>
                  <a:txBody>
                    <a:bodyPr/>
                    <a:lstStyle/>
                    <a:p>
                      <a:pPr algn="ctr">
                        <a:spcAft>
                          <a:spcPts val="0"/>
                        </a:spcAft>
                      </a:pPr>
                      <a:r>
                        <a:rPr lang="en-US" sz="1800">
                          <a:latin typeface="Times New Roman"/>
                          <a:ea typeface="Times New Roman"/>
                          <a:cs typeface="Arial"/>
                        </a:rPr>
                        <a:t>11</a:t>
                      </a:r>
                    </a:p>
                  </a:txBody>
                  <a:tcPr marL="68580" marR="68580" marT="0" marB="0" anchor="ctr">
                    <a:lnL>
                      <a:noFill/>
                    </a:lnL>
                    <a:lnR>
                      <a:noFill/>
                    </a:lnR>
                    <a:lnT>
                      <a:noFill/>
                    </a:lnT>
                    <a:lnB>
                      <a:noFill/>
                    </a:lnB>
                  </a:tcPr>
                </a:tc>
                <a:tc>
                  <a:txBody>
                    <a:bodyPr/>
                    <a:lstStyle/>
                    <a:p>
                      <a:pPr algn="ctr">
                        <a:spcAft>
                          <a:spcPts val="0"/>
                        </a:spcAft>
                      </a:pPr>
                      <a:r>
                        <a:rPr lang="en-US" sz="1800">
                          <a:latin typeface="Times New Roman"/>
                          <a:ea typeface="Times New Roman"/>
                          <a:cs typeface="Arial"/>
                        </a:rPr>
                        <a:t>300</a:t>
                      </a:r>
                    </a:p>
                  </a:txBody>
                  <a:tcPr marL="68580" marR="68580" marT="0" marB="0" anchor="ctr">
                    <a:lnL>
                      <a:noFill/>
                    </a:lnL>
                    <a:lnR>
                      <a:noFill/>
                    </a:lnR>
                    <a:lnT>
                      <a:noFill/>
                    </a:lnT>
                    <a:lnB>
                      <a:noFill/>
                    </a:lnB>
                  </a:tcPr>
                </a:tc>
                <a:extLst>
                  <a:ext uri="{0D108BD9-81ED-4DB2-BD59-A6C34878D82A}">
                    <a16:rowId xmlns:a16="http://schemas.microsoft.com/office/drawing/2014/main" val="10007"/>
                  </a:ext>
                </a:extLst>
              </a:tr>
              <a:tr h="237962">
                <a:tc>
                  <a:txBody>
                    <a:bodyPr/>
                    <a:lstStyle/>
                    <a:p>
                      <a:pPr algn="ctr">
                        <a:spcAft>
                          <a:spcPts val="0"/>
                        </a:spcAft>
                      </a:pPr>
                      <a:r>
                        <a:rPr lang="en-US" sz="1800">
                          <a:latin typeface="Times New Roman"/>
                          <a:ea typeface="Times New Roman"/>
                          <a:cs typeface="Arial"/>
                        </a:rPr>
                        <a:t>H</a:t>
                      </a: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a:latin typeface="Times New Roman"/>
                          <a:ea typeface="Times New Roman"/>
                          <a:cs typeface="Arial"/>
                        </a:rPr>
                        <a:t>D, F</a:t>
                      </a: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a:latin typeface="Times New Roman"/>
                          <a:ea typeface="Times New Roman"/>
                          <a:cs typeface="Arial"/>
                        </a:rPr>
                        <a:t>3</a:t>
                      </a: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latin typeface="Times New Roman"/>
                          <a:ea typeface="Times New Roman"/>
                          <a:cs typeface="Arial"/>
                        </a:rPr>
                        <a:t>9</a:t>
                      </a: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a:latin typeface="Times New Roman"/>
                          <a:ea typeface="Times New Roman"/>
                          <a:cs typeface="Arial"/>
                        </a:rPr>
                        <a:t>11</a:t>
                      </a: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latin typeface="Times New Roman"/>
                          <a:ea typeface="Times New Roman"/>
                          <a:cs typeface="Arial"/>
                        </a:rPr>
                        <a:t>200</a:t>
                      </a: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933496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sz="2400" b="1" dirty="0" smtClean="0"/>
              <a:t>Solution</a:t>
            </a:r>
            <a:br>
              <a:rPr lang="en-US" sz="2400" b="1" dirty="0" smtClean="0"/>
            </a:br>
            <a:r>
              <a:rPr lang="en-US" sz="2400" b="1" dirty="0" smtClean="0"/>
              <a:t>(Cost based on ES)</a:t>
            </a:r>
            <a:endParaRPr lang="en-GB" sz="2400" b="1" dirty="0"/>
          </a:p>
        </p:txBody>
      </p:sp>
      <p:sp>
        <p:nvSpPr>
          <p:cNvPr id="2" name="Date Placeholder 1"/>
          <p:cNvSpPr>
            <a:spLocks noGrp="1"/>
          </p:cNvSpPr>
          <p:nvPr>
            <p:ph type="dt" sz="half" idx="10"/>
          </p:nvPr>
        </p:nvSpPr>
        <p:spPr/>
        <p:txBody>
          <a:bodyPr/>
          <a:lstStyle/>
          <a:p>
            <a:fld id="{B8CC6D9F-A4EE-4B23-AD30-37827965470E}" type="datetime4">
              <a:rPr lang="en-US" smtClean="0"/>
              <a:t>December 20, 2016</a:t>
            </a:fld>
            <a:endParaRPr lang="en-US"/>
          </a:p>
        </p:txBody>
      </p:sp>
      <p:sp>
        <p:nvSpPr>
          <p:cNvPr id="3" name="Footer Placeholder 2"/>
          <p:cNvSpPr>
            <a:spLocks noGrp="1"/>
          </p:cNvSpPr>
          <p:nvPr>
            <p:ph type="ftr" sz="quarter" idx="11"/>
          </p:nvPr>
        </p:nvSpPr>
        <p:spPr/>
        <p:txBody>
          <a:bodyPr/>
          <a:lstStyle/>
          <a:p>
            <a:r>
              <a:rPr lang="sv-SE" smtClean="0"/>
              <a:t>GE 404 (Engineering Management)</a:t>
            </a:r>
            <a:endParaRPr lang="en-US"/>
          </a:p>
        </p:txBody>
      </p:sp>
      <p:sp>
        <p:nvSpPr>
          <p:cNvPr id="4" name="Slide Number Placeholder 3"/>
          <p:cNvSpPr>
            <a:spLocks noGrp="1"/>
          </p:cNvSpPr>
          <p:nvPr>
            <p:ph type="sldNum" sz="quarter" idx="12"/>
          </p:nvPr>
        </p:nvSpPr>
        <p:spPr/>
        <p:txBody>
          <a:bodyPr/>
          <a:lstStyle/>
          <a:p>
            <a:fld id="{E964050B-6237-4A51-8D91-3999973097DF}" type="slidenum">
              <a:rPr lang="en-US" smtClean="0"/>
              <a:pPr/>
              <a:t>18</a:t>
            </a:fld>
            <a:endParaRPr lang="en-US"/>
          </a:p>
        </p:txBody>
      </p:sp>
      <p:pic>
        <p:nvPicPr>
          <p:cNvPr id="6" name="Picture 3"/>
          <p:cNvPicPr>
            <a:picLocks noChangeAspect="1" noChangeArrowheads="1"/>
          </p:cNvPicPr>
          <p:nvPr/>
        </p:nvPicPr>
        <p:blipFill>
          <a:blip r:embed="rId2" cstate="print"/>
          <a:srcRect/>
          <a:stretch>
            <a:fillRect/>
          </a:stretch>
        </p:blipFill>
        <p:spPr bwMode="auto">
          <a:xfrm>
            <a:off x="93667" y="1752600"/>
            <a:ext cx="8763000" cy="3731166"/>
          </a:xfrm>
          <a:prstGeom prst="rect">
            <a:avLst/>
          </a:prstGeom>
          <a:noFill/>
          <a:ln w="9525">
            <a:noFill/>
            <a:miter lim="800000"/>
            <a:headEnd/>
            <a:tailEnd/>
          </a:ln>
        </p:spPr>
      </p:pic>
    </p:spTree>
    <p:extLst>
      <p:ext uri="{BB962C8B-B14F-4D97-AF65-F5344CB8AC3E}">
        <p14:creationId xmlns:p14="http://schemas.microsoft.com/office/powerpoint/2010/main" val="2995875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Solution (Contd.)</a:t>
            </a:r>
            <a:br>
              <a:rPr lang="en-US" sz="2400" b="1" dirty="0" smtClean="0"/>
            </a:br>
            <a:r>
              <a:rPr lang="en-US" sz="2400" b="1" dirty="0" smtClean="0"/>
              <a:t>(Cost based on LS)</a:t>
            </a:r>
            <a:endParaRPr lang="en-GB" sz="2400" b="1" dirty="0"/>
          </a:p>
        </p:txBody>
      </p:sp>
      <p:sp>
        <p:nvSpPr>
          <p:cNvPr id="3" name="Date Placeholder 2"/>
          <p:cNvSpPr>
            <a:spLocks noGrp="1"/>
          </p:cNvSpPr>
          <p:nvPr>
            <p:ph type="dt" sz="half" idx="10"/>
          </p:nvPr>
        </p:nvSpPr>
        <p:spPr/>
        <p:txBody>
          <a:bodyPr/>
          <a:lstStyle/>
          <a:p>
            <a:fld id="{6902E2E6-52F6-47E6-BD6C-EF98A01C7EEF}" type="datetime4">
              <a:rPr lang="en-US" smtClean="0"/>
              <a:t>December 20,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19</a:t>
            </a:fld>
            <a:endParaRPr lang="en-US"/>
          </a:p>
        </p:txBody>
      </p:sp>
      <p:pic>
        <p:nvPicPr>
          <p:cNvPr id="6" name="Picture 3"/>
          <p:cNvPicPr>
            <a:picLocks noChangeAspect="1" noChangeArrowheads="1"/>
          </p:cNvPicPr>
          <p:nvPr/>
        </p:nvPicPr>
        <p:blipFill>
          <a:blip r:embed="rId2" cstate="print"/>
          <a:srcRect/>
          <a:stretch>
            <a:fillRect/>
          </a:stretch>
        </p:blipFill>
        <p:spPr bwMode="auto">
          <a:xfrm>
            <a:off x="381000" y="1752600"/>
            <a:ext cx="8534400" cy="3636630"/>
          </a:xfrm>
          <a:prstGeom prst="rect">
            <a:avLst/>
          </a:prstGeom>
          <a:noFill/>
          <a:ln w="9525">
            <a:noFill/>
            <a:miter lim="800000"/>
            <a:headEnd/>
            <a:tailEnd/>
          </a:ln>
        </p:spPr>
      </p:pic>
    </p:spTree>
    <p:extLst>
      <p:ext uri="{BB962C8B-B14F-4D97-AF65-F5344CB8AC3E}">
        <p14:creationId xmlns:p14="http://schemas.microsoft.com/office/powerpoint/2010/main" val="1135731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Contents</a:t>
            </a:r>
            <a:endParaRPr lang="en-US" sz="2800" b="1" dirty="0"/>
          </a:p>
        </p:txBody>
      </p:sp>
      <p:sp>
        <p:nvSpPr>
          <p:cNvPr id="3" name="Date Placeholder 2"/>
          <p:cNvSpPr>
            <a:spLocks noGrp="1"/>
          </p:cNvSpPr>
          <p:nvPr>
            <p:ph type="dt" sz="half" idx="10"/>
          </p:nvPr>
        </p:nvSpPr>
        <p:spPr/>
        <p:txBody>
          <a:bodyPr/>
          <a:lstStyle/>
          <a:p>
            <a:fld id="{6DDD9CF6-7E8D-48C3-AD72-24377ABD629D}" type="datetime4">
              <a:rPr lang="en-US" smtClean="0"/>
              <a:t>December 20,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a:t>
            </a:fld>
            <a:endParaRPr lang="en-US"/>
          </a:p>
        </p:txBody>
      </p:sp>
      <p:sp>
        <p:nvSpPr>
          <p:cNvPr id="6" name="Content Placeholder 5"/>
          <p:cNvSpPr>
            <a:spLocks noGrp="1"/>
          </p:cNvSpPr>
          <p:nvPr>
            <p:ph sz="quarter" idx="1"/>
          </p:nvPr>
        </p:nvSpPr>
        <p:spPr>
          <a:ln>
            <a:noFill/>
          </a:ln>
        </p:spPr>
        <p:txBody>
          <a:bodyPr>
            <a:normAutofit/>
          </a:bodyPr>
          <a:lstStyle/>
          <a:p>
            <a:r>
              <a:rPr lang="en-US" sz="2000" dirty="0" smtClean="0">
                <a:solidFill>
                  <a:srgbClr val="0033CC"/>
                </a:solidFill>
              </a:rPr>
              <a:t>Objectives of the present lecture</a:t>
            </a:r>
          </a:p>
          <a:p>
            <a:r>
              <a:rPr lang="en-US" sz="2000" dirty="0"/>
              <a:t>Integration of </a:t>
            </a:r>
            <a:r>
              <a:rPr lang="en-US" sz="2000" dirty="0" smtClean="0"/>
              <a:t>cost </a:t>
            </a:r>
            <a:r>
              <a:rPr lang="en-US" sz="2000" dirty="0"/>
              <a:t>and </a:t>
            </a:r>
            <a:r>
              <a:rPr lang="en-US" sz="2000" dirty="0" smtClean="0"/>
              <a:t>schedule</a:t>
            </a:r>
          </a:p>
          <a:p>
            <a:r>
              <a:rPr lang="en-US" sz="2000" dirty="0" smtClean="0">
                <a:solidFill>
                  <a:srgbClr val="002060"/>
                </a:solidFill>
              </a:rPr>
              <a:t>Aim of project cost control system</a:t>
            </a:r>
          </a:p>
          <a:p>
            <a:r>
              <a:rPr lang="en-US" sz="2000" dirty="0" smtClean="0">
                <a:solidFill>
                  <a:srgbClr val="FF33CC"/>
                </a:solidFill>
              </a:rPr>
              <a:t>Cost control</a:t>
            </a:r>
          </a:p>
          <a:p>
            <a:r>
              <a:rPr lang="en-US" sz="2000" dirty="0">
                <a:solidFill>
                  <a:schemeClr val="accent5"/>
                </a:solidFill>
              </a:rPr>
              <a:t>Three Key </a:t>
            </a:r>
            <a:r>
              <a:rPr lang="en-US" sz="2000" dirty="0" smtClean="0">
                <a:solidFill>
                  <a:schemeClr val="accent5"/>
                </a:solidFill>
              </a:rPr>
              <a:t>indicators </a:t>
            </a:r>
            <a:r>
              <a:rPr lang="en-US" sz="2000" dirty="0">
                <a:solidFill>
                  <a:schemeClr val="accent5"/>
                </a:solidFill>
              </a:rPr>
              <a:t>in </a:t>
            </a:r>
            <a:r>
              <a:rPr lang="en-US" sz="2000" dirty="0" smtClean="0">
                <a:solidFill>
                  <a:schemeClr val="accent5"/>
                </a:solidFill>
              </a:rPr>
              <a:t>performance measurement</a:t>
            </a:r>
          </a:p>
          <a:p>
            <a:r>
              <a:rPr lang="en-US" sz="2000" dirty="0" smtClean="0">
                <a:solidFill>
                  <a:srgbClr val="C00000"/>
                </a:solidFill>
              </a:rPr>
              <a:t>Performance equations</a:t>
            </a:r>
          </a:p>
          <a:p>
            <a:r>
              <a:rPr lang="en-US" sz="2000" dirty="0" smtClean="0">
                <a:solidFill>
                  <a:schemeClr val="tx2">
                    <a:lumMod val="75000"/>
                  </a:schemeClr>
                </a:solidFill>
              </a:rPr>
              <a:t>Cost forecasting equations</a:t>
            </a:r>
          </a:p>
          <a:p>
            <a:r>
              <a:rPr lang="en-US" sz="2000" dirty="0" smtClean="0">
                <a:solidFill>
                  <a:srgbClr val="7030A0"/>
                </a:solidFill>
              </a:rPr>
              <a:t>Problems</a:t>
            </a:r>
          </a:p>
          <a:p>
            <a:r>
              <a:rPr lang="en-US" sz="2000" dirty="0" smtClean="0"/>
              <a:t>Further reading</a:t>
            </a:r>
          </a:p>
          <a:p>
            <a:endParaRPr lang="en-US" dirty="0" smtClean="0"/>
          </a:p>
          <a:p>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anim calcmode="lin" valueType="num">
                                      <p:cBhvr additive="base">
                                        <p:cTn id="4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xEl>
                                              <p:pRg st="8" end="8"/>
                                            </p:txEl>
                                          </p:spTgt>
                                        </p:tgtEl>
                                        <p:attrNameLst>
                                          <p:attrName>style.visibility</p:attrName>
                                        </p:attrNameLst>
                                      </p:cBhvr>
                                      <p:to>
                                        <p:strVal val="visible"/>
                                      </p:to>
                                    </p:set>
                                    <p:anim calcmode="lin" valueType="num">
                                      <p:cBhvr additive="base">
                                        <p:cTn id="55"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smtClean="0"/>
              <a:t>Conclusion</a:t>
            </a:r>
            <a:endParaRPr lang="en-GB" b="1" dirty="0"/>
          </a:p>
        </p:txBody>
      </p:sp>
      <p:sp>
        <p:nvSpPr>
          <p:cNvPr id="2" name="Date Placeholder 1"/>
          <p:cNvSpPr>
            <a:spLocks noGrp="1"/>
          </p:cNvSpPr>
          <p:nvPr>
            <p:ph type="dt" sz="half" idx="10"/>
          </p:nvPr>
        </p:nvSpPr>
        <p:spPr/>
        <p:txBody>
          <a:bodyPr/>
          <a:lstStyle/>
          <a:p>
            <a:fld id="{B8CC6D9F-A4EE-4B23-AD30-37827965470E}" type="datetime4">
              <a:rPr lang="en-US" smtClean="0"/>
              <a:t>December 20, 2016</a:t>
            </a:fld>
            <a:endParaRPr lang="en-US"/>
          </a:p>
        </p:txBody>
      </p:sp>
      <p:sp>
        <p:nvSpPr>
          <p:cNvPr id="3" name="Footer Placeholder 2"/>
          <p:cNvSpPr>
            <a:spLocks noGrp="1"/>
          </p:cNvSpPr>
          <p:nvPr>
            <p:ph type="ftr" sz="quarter" idx="11"/>
          </p:nvPr>
        </p:nvSpPr>
        <p:spPr/>
        <p:txBody>
          <a:bodyPr/>
          <a:lstStyle/>
          <a:p>
            <a:r>
              <a:rPr lang="sv-SE" smtClean="0"/>
              <a:t>GE 404 (Engineering Management)</a:t>
            </a:r>
            <a:endParaRPr lang="en-US"/>
          </a:p>
        </p:txBody>
      </p:sp>
      <p:sp>
        <p:nvSpPr>
          <p:cNvPr id="4" name="Slide Number Placeholder 3"/>
          <p:cNvSpPr>
            <a:spLocks noGrp="1"/>
          </p:cNvSpPr>
          <p:nvPr>
            <p:ph type="sldNum" sz="quarter" idx="12"/>
          </p:nvPr>
        </p:nvSpPr>
        <p:spPr/>
        <p:txBody>
          <a:bodyPr/>
          <a:lstStyle/>
          <a:p>
            <a:fld id="{E964050B-6237-4A51-8D91-3999973097DF}" type="slidenum">
              <a:rPr lang="en-US" smtClean="0"/>
              <a:pPr/>
              <a:t>20</a:t>
            </a:fld>
            <a:endParaRPr lang="en-US"/>
          </a:p>
        </p:txBody>
      </p:sp>
      <p:graphicFrame>
        <p:nvGraphicFramePr>
          <p:cNvPr id="5" name="Chart 4"/>
          <p:cNvGraphicFramePr>
            <a:graphicFrameLocks/>
          </p:cNvGraphicFramePr>
          <p:nvPr>
            <p:extLst>
              <p:ext uri="{D42A27DB-BD31-4B8C-83A1-F6EECF244321}">
                <p14:modId xmlns:p14="http://schemas.microsoft.com/office/powerpoint/2010/main" val="2646966418"/>
              </p:ext>
            </p:extLst>
          </p:nvPr>
        </p:nvGraphicFramePr>
        <p:xfrm>
          <a:off x="942975" y="1676400"/>
          <a:ext cx="6600825" cy="379939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758952" y="5334000"/>
            <a:ext cx="7620000" cy="923330"/>
          </a:xfrm>
          <a:prstGeom prst="rect">
            <a:avLst/>
          </a:prstGeom>
          <a:noFill/>
        </p:spPr>
        <p:txBody>
          <a:bodyPr wrap="square" rtlCol="0">
            <a:spAutoFit/>
          </a:bodyPr>
          <a:lstStyle/>
          <a:p>
            <a:r>
              <a:rPr lang="en-US" dirty="0" smtClean="0"/>
              <a:t>The above curves show that although the final cumulative cost is the same at the end of the project but the cumulative cost at the early age of project is substantially lesser in LS based schedule.</a:t>
            </a:r>
            <a:endParaRPr lang="en-GB" dirty="0"/>
          </a:p>
        </p:txBody>
      </p:sp>
    </p:spTree>
    <p:extLst>
      <p:ext uri="{BB962C8B-B14F-4D97-AF65-F5344CB8AC3E}">
        <p14:creationId xmlns:p14="http://schemas.microsoft.com/office/powerpoint/2010/main" val="26100825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smtClean="0"/>
              <a:t>Problem-2</a:t>
            </a:r>
            <a:endParaRPr lang="en-GB" b="1" dirty="0"/>
          </a:p>
        </p:txBody>
      </p:sp>
      <p:sp>
        <p:nvSpPr>
          <p:cNvPr id="3" name="Date Placeholder 2"/>
          <p:cNvSpPr>
            <a:spLocks noGrp="1"/>
          </p:cNvSpPr>
          <p:nvPr>
            <p:ph type="dt" sz="half" idx="10"/>
          </p:nvPr>
        </p:nvSpPr>
        <p:spPr/>
        <p:txBody>
          <a:bodyPr/>
          <a:lstStyle/>
          <a:p>
            <a:fld id="{559DCD2B-E2F0-4F69-A2E4-4CF1128C32EA}" type="datetime4">
              <a:rPr lang="en-US" smtClean="0"/>
              <a:t>December 20,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21</a:t>
            </a:fld>
            <a:endParaRPr lang="en-US"/>
          </a:p>
        </p:txBody>
      </p:sp>
      <p:sp>
        <p:nvSpPr>
          <p:cNvPr id="8" name="Rectangle 7"/>
          <p:cNvSpPr/>
          <p:nvPr/>
        </p:nvSpPr>
        <p:spPr>
          <a:xfrm>
            <a:off x="228600" y="1371600"/>
            <a:ext cx="8686800" cy="1200329"/>
          </a:xfrm>
          <a:prstGeom prst="rect">
            <a:avLst/>
          </a:prstGeom>
        </p:spPr>
        <p:txBody>
          <a:bodyPr wrap="square">
            <a:spAutoFit/>
          </a:bodyPr>
          <a:lstStyle/>
          <a:p>
            <a:pPr algn="just"/>
            <a:r>
              <a:rPr lang="en-US" dirty="0">
                <a:solidFill>
                  <a:srgbClr val="3A34BC"/>
                </a:solidFill>
                <a:latin typeface="Times New Roman" pitchFamily="18" charset="0"/>
                <a:cs typeface="Times New Roman" pitchFamily="18" charset="0"/>
              </a:rPr>
              <a:t>You are required to submit a progress report to your boss about the performance of an activity of a project. The activity’s information as follow: number of units is (800); unit cost is SR 12 ; and planned productivity is 100 unit/day. Performances were </a:t>
            </a:r>
            <a:r>
              <a:rPr lang="en-US" dirty="0" smtClean="0">
                <a:solidFill>
                  <a:srgbClr val="3A34BC"/>
                </a:solidFill>
                <a:latin typeface="Times New Roman" pitchFamily="18" charset="0"/>
                <a:cs typeface="Times New Roman" pitchFamily="18" charset="0"/>
              </a:rPr>
              <a:t>measured </a:t>
            </a:r>
            <a:r>
              <a:rPr lang="en-US" dirty="0">
                <a:solidFill>
                  <a:srgbClr val="3A34BC"/>
                </a:solidFill>
                <a:latin typeface="Times New Roman" pitchFamily="18" charset="0"/>
                <a:cs typeface="Times New Roman" pitchFamily="18" charset="0"/>
              </a:rPr>
              <a:t>at the end of day (3) and day (6) as follows:</a:t>
            </a:r>
          </a:p>
        </p:txBody>
      </p:sp>
      <p:graphicFrame>
        <p:nvGraphicFramePr>
          <p:cNvPr id="9" name="Table 8"/>
          <p:cNvGraphicFramePr>
            <a:graphicFrameLocks noGrp="1"/>
          </p:cNvGraphicFramePr>
          <p:nvPr>
            <p:extLst>
              <p:ext uri="{D42A27DB-BD31-4B8C-83A1-F6EECF244321}">
                <p14:modId xmlns:p14="http://schemas.microsoft.com/office/powerpoint/2010/main" val="3137747106"/>
              </p:ext>
            </p:extLst>
          </p:nvPr>
        </p:nvGraphicFramePr>
        <p:xfrm>
          <a:off x="2895600" y="2819400"/>
          <a:ext cx="3672408" cy="1015738"/>
        </p:xfrm>
        <a:graphic>
          <a:graphicData uri="http://schemas.openxmlformats.org/drawingml/2006/table">
            <a:tbl>
              <a:tblPr/>
              <a:tblGrid>
                <a:gridCol w="1332147">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1260141">
                  <a:extLst>
                    <a:ext uri="{9D8B030D-6E8A-4147-A177-3AD203B41FA5}">
                      <a16:colId xmlns:a16="http://schemas.microsoft.com/office/drawing/2014/main" val="20002"/>
                    </a:ext>
                  </a:extLst>
                </a:gridCol>
              </a:tblGrid>
              <a:tr h="264029">
                <a:tc>
                  <a:txBody>
                    <a:bodyPr/>
                    <a:lstStyle/>
                    <a:p>
                      <a:pPr algn="justLow">
                        <a:spcAft>
                          <a:spcPts val="0"/>
                        </a:spcAft>
                      </a:pPr>
                      <a:r>
                        <a:rPr lang="en-US" sz="1600" dirty="0">
                          <a:latin typeface="Times New Roman" pitchFamily="18" charset="0"/>
                          <a:ea typeface="Times New Roman"/>
                          <a:cs typeface="Times New Roman" pitchFamily="18" charset="0"/>
                        </a:rPr>
                        <a:t>Period</a:t>
                      </a:r>
                    </a:p>
                  </a:txBody>
                  <a:tcPr marL="67945" marR="67945" marT="0" marB="0">
                    <a:lnL w="28575"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Low">
                        <a:spcAft>
                          <a:spcPts val="0"/>
                        </a:spcAft>
                      </a:pPr>
                      <a:r>
                        <a:rPr lang="en-US" sz="1600" dirty="0">
                          <a:latin typeface="Times New Roman" pitchFamily="18" charset="0"/>
                          <a:ea typeface="Times New Roman"/>
                          <a:cs typeface="Times New Roman" pitchFamily="18" charset="0"/>
                        </a:rPr>
                        <a:t>Cost at this period</a:t>
                      </a:r>
                    </a:p>
                  </a:txBody>
                  <a:tcPr marL="67945" marR="679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US" sz="1600" dirty="0">
                          <a:latin typeface="Times New Roman" pitchFamily="18" charset="0"/>
                          <a:ea typeface="Times New Roman"/>
                          <a:cs typeface="Times New Roman" pitchFamily="18" charset="0"/>
                        </a:rPr>
                        <a:t>Number of units finished</a:t>
                      </a:r>
                    </a:p>
                  </a:txBody>
                  <a:tcPr marL="67945" marR="67945" marT="0" marB="0">
                    <a:lnL w="1905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r h="264029">
                <a:tc>
                  <a:txBody>
                    <a:bodyPr/>
                    <a:lstStyle/>
                    <a:p>
                      <a:pPr algn="justLow">
                        <a:spcAft>
                          <a:spcPts val="0"/>
                        </a:spcAft>
                      </a:pPr>
                      <a:r>
                        <a:rPr lang="en-US" sz="1600" dirty="0">
                          <a:latin typeface="Times New Roman" pitchFamily="18" charset="0"/>
                          <a:ea typeface="Times New Roman"/>
                          <a:cs typeface="Times New Roman" pitchFamily="18" charset="0"/>
                        </a:rPr>
                        <a:t>day 0 to day 3</a:t>
                      </a:r>
                    </a:p>
                  </a:txBody>
                  <a:tcPr marL="67945" marR="67945" marT="0" marB="0">
                    <a:lnL w="28575"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a:spcAft>
                          <a:spcPts val="0"/>
                        </a:spcAft>
                      </a:pPr>
                      <a:r>
                        <a:rPr lang="en-US" sz="1600" dirty="0">
                          <a:latin typeface="Times New Roman" pitchFamily="18" charset="0"/>
                          <a:ea typeface="Times New Roman"/>
                          <a:cs typeface="Times New Roman" pitchFamily="18" charset="0"/>
                        </a:rPr>
                        <a:t>SR 3,600</a:t>
                      </a:r>
                    </a:p>
                  </a:txBody>
                  <a:tcPr marL="67945" marR="679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a:latin typeface="Times New Roman" pitchFamily="18" charset="0"/>
                          <a:ea typeface="Times New Roman"/>
                          <a:cs typeface="Times New Roman" pitchFamily="18" charset="0"/>
                        </a:rPr>
                        <a:t>250</a:t>
                      </a:r>
                    </a:p>
                  </a:txBody>
                  <a:tcPr marL="67945" marR="67945" marT="0" marB="0">
                    <a:lnL w="1905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64029">
                <a:tc>
                  <a:txBody>
                    <a:bodyPr/>
                    <a:lstStyle/>
                    <a:p>
                      <a:pPr algn="justLow">
                        <a:spcAft>
                          <a:spcPts val="0"/>
                        </a:spcAft>
                      </a:pPr>
                      <a:r>
                        <a:rPr lang="en-US" sz="1600" dirty="0">
                          <a:latin typeface="Times New Roman" pitchFamily="18" charset="0"/>
                          <a:ea typeface="Times New Roman"/>
                          <a:cs typeface="Times New Roman" pitchFamily="18" charset="0"/>
                        </a:rPr>
                        <a:t>day 4 to day 6</a:t>
                      </a:r>
                    </a:p>
                  </a:txBody>
                  <a:tcPr marL="67945" marR="67945" marT="0" marB="0">
                    <a:lnL w="28575"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justLow">
                        <a:spcAft>
                          <a:spcPts val="0"/>
                        </a:spcAft>
                      </a:pPr>
                      <a:r>
                        <a:rPr lang="en-US" sz="1600" dirty="0">
                          <a:latin typeface="Times New Roman" pitchFamily="18" charset="0"/>
                          <a:ea typeface="Times New Roman"/>
                          <a:cs typeface="Times New Roman" pitchFamily="18" charset="0"/>
                        </a:rPr>
                        <a:t>SR 3,700</a:t>
                      </a:r>
                    </a:p>
                  </a:txBody>
                  <a:tcPr marL="67945" marR="679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spcAft>
                          <a:spcPts val="0"/>
                        </a:spcAft>
                      </a:pPr>
                      <a:r>
                        <a:rPr lang="en-US" sz="1600" dirty="0">
                          <a:latin typeface="Times New Roman" pitchFamily="18" charset="0"/>
                          <a:ea typeface="Times New Roman"/>
                          <a:cs typeface="Times New Roman" pitchFamily="18" charset="0"/>
                        </a:rPr>
                        <a:t>320</a:t>
                      </a:r>
                    </a:p>
                  </a:txBody>
                  <a:tcPr marL="67945" marR="67945" marT="0" marB="0">
                    <a:lnL w="1905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0" name="Rectangle 9"/>
          <p:cNvSpPr/>
          <p:nvPr/>
        </p:nvSpPr>
        <p:spPr>
          <a:xfrm>
            <a:off x="228600" y="4114800"/>
            <a:ext cx="8839200" cy="1200329"/>
          </a:xfrm>
          <a:prstGeom prst="rect">
            <a:avLst/>
          </a:prstGeom>
        </p:spPr>
        <p:txBody>
          <a:bodyPr wrap="square">
            <a:spAutoFit/>
          </a:bodyPr>
          <a:lstStyle/>
          <a:p>
            <a:pPr marL="342900" indent="-342900" fontAlgn="base">
              <a:spcBef>
                <a:spcPct val="0"/>
              </a:spcBef>
              <a:spcAft>
                <a:spcPct val="0"/>
              </a:spcAft>
              <a:buFont typeface="+mj-lt"/>
              <a:buAutoNum type="alphaLcParenR"/>
            </a:pPr>
            <a:r>
              <a:rPr lang="en-US" dirty="0">
                <a:solidFill>
                  <a:srgbClr val="0033CC"/>
                </a:solidFill>
                <a:latin typeface="Times New Roman" pitchFamily="18" charset="0"/>
                <a:ea typeface="Times New Roman" pitchFamily="18" charset="0"/>
                <a:cs typeface="Times New Roman" pitchFamily="18" charset="0"/>
              </a:rPr>
              <a:t>Calculate </a:t>
            </a:r>
            <a:r>
              <a:rPr lang="en-US" dirty="0" smtClean="0">
                <a:solidFill>
                  <a:srgbClr val="0033CC"/>
                </a:solidFill>
                <a:latin typeface="Times New Roman" pitchFamily="18" charset="0"/>
                <a:ea typeface="Times New Roman" pitchFamily="18" charset="0"/>
                <a:cs typeface="Times New Roman" pitchFamily="18" charset="0"/>
              </a:rPr>
              <a:t>BCWP</a:t>
            </a:r>
            <a:r>
              <a:rPr lang="en-US" dirty="0">
                <a:solidFill>
                  <a:srgbClr val="0033CC"/>
                </a:solidFill>
                <a:latin typeface="Times New Roman" pitchFamily="18" charset="0"/>
                <a:ea typeface="Times New Roman" pitchFamily="18" charset="0"/>
                <a:cs typeface="Times New Roman" pitchFamily="18" charset="0"/>
              </a:rPr>
              <a:t>, ACWP, </a:t>
            </a:r>
            <a:r>
              <a:rPr lang="en-US" dirty="0" smtClean="0">
                <a:solidFill>
                  <a:srgbClr val="0033CC"/>
                </a:solidFill>
                <a:latin typeface="Times New Roman" pitchFamily="18" charset="0"/>
                <a:ea typeface="Times New Roman" pitchFamily="18" charset="0"/>
                <a:cs typeface="Times New Roman" pitchFamily="18" charset="0"/>
              </a:rPr>
              <a:t>and </a:t>
            </a:r>
            <a:r>
              <a:rPr lang="en-US" dirty="0">
                <a:solidFill>
                  <a:srgbClr val="0033CC"/>
                </a:solidFill>
                <a:latin typeface="Times New Roman" pitchFamily="18" charset="0"/>
                <a:ea typeface="Times New Roman" pitchFamily="18" charset="0"/>
                <a:cs typeface="Times New Roman" pitchFamily="18" charset="0"/>
              </a:rPr>
              <a:t>BCWS for </a:t>
            </a:r>
            <a:r>
              <a:rPr lang="en-US" dirty="0" smtClean="0">
                <a:solidFill>
                  <a:srgbClr val="0033CC"/>
                </a:solidFill>
                <a:latin typeface="Times New Roman" pitchFamily="18" charset="0"/>
                <a:ea typeface="Times New Roman" pitchFamily="18" charset="0"/>
                <a:cs typeface="Times New Roman" pitchFamily="18" charset="0"/>
              </a:rPr>
              <a:t>(i) each </a:t>
            </a:r>
            <a:r>
              <a:rPr lang="en-US" dirty="0">
                <a:solidFill>
                  <a:srgbClr val="0033CC"/>
                </a:solidFill>
                <a:latin typeface="Times New Roman" pitchFamily="18" charset="0"/>
                <a:ea typeface="Times New Roman" pitchFamily="18" charset="0"/>
                <a:cs typeface="Times New Roman" pitchFamily="18" charset="0"/>
              </a:rPr>
              <a:t>of the two periods (i.e. day 0 to day 3 and day 4 to day 6) and </a:t>
            </a:r>
            <a:r>
              <a:rPr lang="en-US" dirty="0" smtClean="0">
                <a:solidFill>
                  <a:srgbClr val="0033CC"/>
                </a:solidFill>
                <a:latin typeface="Times New Roman" pitchFamily="18" charset="0"/>
                <a:ea typeface="Times New Roman" pitchFamily="18" charset="0"/>
                <a:cs typeface="Times New Roman" pitchFamily="18" charset="0"/>
              </a:rPr>
              <a:t>(ii) to </a:t>
            </a:r>
            <a:r>
              <a:rPr lang="en-US" dirty="0">
                <a:solidFill>
                  <a:srgbClr val="0033CC"/>
                </a:solidFill>
                <a:latin typeface="Times New Roman" pitchFamily="18" charset="0"/>
                <a:ea typeface="Times New Roman" pitchFamily="18" charset="0"/>
                <a:cs typeface="Times New Roman" pitchFamily="18" charset="0"/>
              </a:rPr>
              <a:t>date (i.e. day 0 to day 3 and day 0 to day 6).</a:t>
            </a:r>
            <a:endParaRPr lang="en-US" dirty="0">
              <a:solidFill>
                <a:srgbClr val="0033CC"/>
              </a:solidFill>
              <a:latin typeface="Times New Roman" pitchFamily="18" charset="0"/>
              <a:cs typeface="Times New Roman" pitchFamily="18" charset="0"/>
            </a:endParaRPr>
          </a:p>
          <a:p>
            <a:pPr marL="342900" indent="-342900" eaLnBrk="0" fontAlgn="base" hangingPunct="0">
              <a:spcBef>
                <a:spcPct val="0"/>
              </a:spcBef>
              <a:spcAft>
                <a:spcPct val="0"/>
              </a:spcAft>
              <a:buFont typeface="+mj-lt"/>
              <a:buAutoNum type="alphaLcParenR"/>
            </a:pPr>
            <a:r>
              <a:rPr lang="en-US" dirty="0">
                <a:solidFill>
                  <a:srgbClr val="0033CC"/>
                </a:solidFill>
                <a:latin typeface="Times New Roman" pitchFamily="18" charset="0"/>
                <a:ea typeface="Times New Roman" pitchFamily="18" charset="0"/>
                <a:cs typeface="Times New Roman" pitchFamily="18" charset="0"/>
              </a:rPr>
              <a:t>Draw a graphical report for </a:t>
            </a:r>
            <a:r>
              <a:rPr lang="en-US" dirty="0" smtClean="0">
                <a:solidFill>
                  <a:srgbClr val="0033CC"/>
                </a:solidFill>
                <a:latin typeface="Times New Roman" pitchFamily="18" charset="0"/>
                <a:ea typeface="Times New Roman" pitchFamily="18" charset="0"/>
                <a:cs typeface="Times New Roman" pitchFamily="18" charset="0"/>
              </a:rPr>
              <a:t>ACWP and BCWP. Also calculate estimated cost at completion and days by which activity is ahead or behind. </a:t>
            </a:r>
            <a:endParaRPr lang="en-US" dirty="0">
              <a:solidFill>
                <a:srgbClr val="0033CC"/>
              </a:solidFill>
              <a:latin typeface="Times New Roman" pitchFamily="18" charset="0"/>
              <a:cs typeface="Times New Roman" pitchFamily="18" charset="0"/>
            </a:endParaRPr>
          </a:p>
        </p:txBody>
      </p:sp>
    </p:spTree>
    <p:extLst>
      <p:ext uri="{BB962C8B-B14F-4D97-AF65-F5344CB8AC3E}">
        <p14:creationId xmlns:p14="http://schemas.microsoft.com/office/powerpoint/2010/main" val="9645043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Solution part a(i)</a:t>
            </a:r>
            <a:endParaRPr lang="en-GB" b="1" dirty="0"/>
          </a:p>
        </p:txBody>
      </p:sp>
      <p:sp>
        <p:nvSpPr>
          <p:cNvPr id="3" name="Date Placeholder 2"/>
          <p:cNvSpPr>
            <a:spLocks noGrp="1"/>
          </p:cNvSpPr>
          <p:nvPr>
            <p:ph type="dt" sz="half" idx="10"/>
          </p:nvPr>
        </p:nvSpPr>
        <p:spPr/>
        <p:txBody>
          <a:bodyPr/>
          <a:lstStyle/>
          <a:p>
            <a:fld id="{6902E2E6-52F6-47E6-BD6C-EF98A01C7EEF}" type="datetime4">
              <a:rPr lang="en-US" smtClean="0"/>
              <a:t>December 20,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22</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079376626"/>
              </p:ext>
            </p:extLst>
          </p:nvPr>
        </p:nvGraphicFramePr>
        <p:xfrm>
          <a:off x="407626" y="4551618"/>
          <a:ext cx="6957147" cy="1371600"/>
        </p:xfrm>
        <a:graphic>
          <a:graphicData uri="http://schemas.openxmlformats.org/drawingml/2006/table">
            <a:tbl>
              <a:tblPr/>
              <a:tblGrid>
                <a:gridCol w="779017">
                  <a:extLst>
                    <a:ext uri="{9D8B030D-6E8A-4147-A177-3AD203B41FA5}">
                      <a16:colId xmlns:a16="http://schemas.microsoft.com/office/drawing/2014/main" val="20000"/>
                    </a:ext>
                  </a:extLst>
                </a:gridCol>
                <a:gridCol w="934638">
                  <a:extLst>
                    <a:ext uri="{9D8B030D-6E8A-4147-A177-3AD203B41FA5}">
                      <a16:colId xmlns:a16="http://schemas.microsoft.com/office/drawing/2014/main" val="20001"/>
                    </a:ext>
                  </a:extLst>
                </a:gridCol>
                <a:gridCol w="934638">
                  <a:extLst>
                    <a:ext uri="{9D8B030D-6E8A-4147-A177-3AD203B41FA5}">
                      <a16:colId xmlns:a16="http://schemas.microsoft.com/office/drawing/2014/main" val="20002"/>
                    </a:ext>
                  </a:extLst>
                </a:gridCol>
                <a:gridCol w="934638">
                  <a:extLst>
                    <a:ext uri="{9D8B030D-6E8A-4147-A177-3AD203B41FA5}">
                      <a16:colId xmlns:a16="http://schemas.microsoft.com/office/drawing/2014/main" val="20003"/>
                    </a:ext>
                  </a:extLst>
                </a:gridCol>
                <a:gridCol w="649028">
                  <a:extLst>
                    <a:ext uri="{9D8B030D-6E8A-4147-A177-3AD203B41FA5}">
                      <a16:colId xmlns:a16="http://schemas.microsoft.com/office/drawing/2014/main" val="20004"/>
                    </a:ext>
                  </a:extLst>
                </a:gridCol>
                <a:gridCol w="649028">
                  <a:extLst>
                    <a:ext uri="{9D8B030D-6E8A-4147-A177-3AD203B41FA5}">
                      <a16:colId xmlns:a16="http://schemas.microsoft.com/office/drawing/2014/main" val="20005"/>
                    </a:ext>
                  </a:extLst>
                </a:gridCol>
                <a:gridCol w="972170">
                  <a:extLst>
                    <a:ext uri="{9D8B030D-6E8A-4147-A177-3AD203B41FA5}">
                      <a16:colId xmlns:a16="http://schemas.microsoft.com/office/drawing/2014/main" val="20006"/>
                    </a:ext>
                  </a:extLst>
                </a:gridCol>
                <a:gridCol w="1103990">
                  <a:extLst>
                    <a:ext uri="{9D8B030D-6E8A-4147-A177-3AD203B41FA5}">
                      <a16:colId xmlns:a16="http://schemas.microsoft.com/office/drawing/2014/main" val="20007"/>
                    </a:ext>
                  </a:extLst>
                </a:gridCol>
              </a:tblGrid>
              <a:tr h="240486">
                <a:tc gridSpan="8">
                  <a:txBody>
                    <a:bodyPr/>
                    <a:lstStyle/>
                    <a:p>
                      <a:pPr marL="270510" indent="-270510" algn="justLow">
                        <a:spcAft>
                          <a:spcPts val="0"/>
                        </a:spcAft>
                      </a:pPr>
                      <a:r>
                        <a:rPr lang="en-US" sz="1800" b="1" i="0" u="sng" dirty="0" smtClean="0">
                          <a:solidFill>
                            <a:srgbClr val="0000FF"/>
                          </a:solidFill>
                          <a:latin typeface="Times New Roman" pitchFamily="18" charset="0"/>
                          <a:ea typeface="Times New Roman"/>
                          <a:cs typeface="Times New Roman" pitchFamily="18" charset="0"/>
                        </a:rPr>
                        <a:t>Summary</a:t>
                      </a:r>
                      <a:endParaRPr lang="en-US" sz="1800" b="1" i="0" dirty="0">
                        <a:solidFill>
                          <a:srgbClr val="0000FF"/>
                        </a:solidFill>
                        <a:latin typeface="Times New Roman" pitchFamily="18" charset="0"/>
                        <a:ea typeface="Times New Roman"/>
                        <a:cs typeface="Times New Roman" pitchFamily="18" charset="0"/>
                      </a:endParaRPr>
                    </a:p>
                  </a:txBody>
                  <a:tcPr marL="36830" marR="36830" marT="0" marB="0" anchor="ctr">
                    <a:lnL>
                      <a:noFill/>
                    </a:lnL>
                    <a:lnR>
                      <a:noFill/>
                    </a:lnR>
                    <a:lnT>
                      <a:noFill/>
                    </a:lnT>
                    <a:lnB w="28575" cap="flat" cmpd="dbl"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40486">
                <a:tc>
                  <a:txBody>
                    <a:bodyPr/>
                    <a:lstStyle/>
                    <a:p>
                      <a:pPr algn="ctr">
                        <a:spcAft>
                          <a:spcPts val="0"/>
                        </a:spcAft>
                      </a:pPr>
                      <a:r>
                        <a:rPr lang="en-US" sz="1800" dirty="0">
                          <a:latin typeface="Times New Roman" pitchFamily="18" charset="0"/>
                          <a:ea typeface="Times New Roman"/>
                          <a:cs typeface="Times New Roman" pitchFamily="18" charset="0"/>
                        </a:rPr>
                        <a:t>Period</a:t>
                      </a:r>
                    </a:p>
                  </a:txBody>
                  <a:tcPr marL="36830" marR="36830" marT="0" marB="0" anchor="ctr">
                    <a:lnL w="28575"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a:spcAft>
                          <a:spcPts val="0"/>
                        </a:spcAft>
                      </a:pPr>
                      <a:r>
                        <a:rPr lang="en-US" sz="1800" dirty="0">
                          <a:latin typeface="Times New Roman" pitchFamily="18" charset="0"/>
                          <a:ea typeface="Times New Roman"/>
                          <a:cs typeface="Times New Roman" pitchFamily="18" charset="0"/>
                        </a:rPr>
                        <a:t>BCWP</a:t>
                      </a:r>
                    </a:p>
                  </a:txBody>
                  <a:tcPr marL="36830" marR="3683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a:spcAft>
                          <a:spcPts val="0"/>
                        </a:spcAft>
                      </a:pPr>
                      <a:r>
                        <a:rPr lang="en-US" sz="1800" dirty="0">
                          <a:latin typeface="Times New Roman" pitchFamily="18" charset="0"/>
                          <a:ea typeface="Times New Roman"/>
                          <a:cs typeface="Times New Roman" pitchFamily="18" charset="0"/>
                        </a:rPr>
                        <a:t>ACWP</a:t>
                      </a:r>
                    </a:p>
                  </a:txBody>
                  <a:tcPr marL="36830" marR="368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a:spcAft>
                          <a:spcPts val="0"/>
                        </a:spcAft>
                      </a:pPr>
                      <a:r>
                        <a:rPr lang="en-US" sz="1800" dirty="0">
                          <a:latin typeface="Times New Roman" pitchFamily="18" charset="0"/>
                          <a:ea typeface="Times New Roman"/>
                          <a:cs typeface="Times New Roman" pitchFamily="18" charset="0"/>
                        </a:rPr>
                        <a:t>BCWS</a:t>
                      </a:r>
                    </a:p>
                  </a:txBody>
                  <a:tcPr marL="36830" marR="368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chemeClr val="accent2">
                        <a:lumMod val="20000"/>
                        <a:lumOff val="80000"/>
                      </a:schemeClr>
                    </a:solidFill>
                  </a:tcPr>
                </a:tc>
                <a:tc gridSpan="2">
                  <a:txBody>
                    <a:bodyPr/>
                    <a:lstStyle/>
                    <a:p>
                      <a:pPr algn="ctr">
                        <a:spcAft>
                          <a:spcPts val="0"/>
                        </a:spcAft>
                      </a:pPr>
                      <a:r>
                        <a:rPr lang="en-US" sz="1800" dirty="0">
                          <a:latin typeface="Times New Roman" pitchFamily="18" charset="0"/>
                          <a:ea typeface="Times New Roman"/>
                          <a:cs typeface="Times New Roman" pitchFamily="18" charset="0"/>
                        </a:rPr>
                        <a:t>Variance</a:t>
                      </a:r>
                    </a:p>
                  </a:txBody>
                  <a:tcPr marL="36830" marR="368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gridSpan="2">
                  <a:txBody>
                    <a:bodyPr/>
                    <a:lstStyle/>
                    <a:p>
                      <a:pPr algn="ctr">
                        <a:spcAft>
                          <a:spcPts val="0"/>
                        </a:spcAft>
                      </a:pPr>
                      <a:r>
                        <a:rPr lang="en-US" sz="1800" dirty="0">
                          <a:latin typeface="Times New Roman" pitchFamily="18" charset="0"/>
                          <a:ea typeface="Times New Roman"/>
                          <a:cs typeface="Times New Roman" pitchFamily="18" charset="0"/>
                        </a:rPr>
                        <a:t>STATUS</a:t>
                      </a:r>
                    </a:p>
                  </a:txBody>
                  <a:tcPr marL="36830" marR="36830"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extLst>
                  <a:ext uri="{0D108BD9-81ED-4DB2-BD59-A6C34878D82A}">
                    <a16:rowId xmlns:a16="http://schemas.microsoft.com/office/drawing/2014/main" val="10001"/>
                  </a:ext>
                </a:extLst>
              </a:tr>
              <a:tr h="240486">
                <a:tc>
                  <a:txBody>
                    <a:bodyPr/>
                    <a:lstStyle/>
                    <a:p>
                      <a:pPr algn="ctr">
                        <a:spcAft>
                          <a:spcPts val="0"/>
                        </a:spcAft>
                      </a:pPr>
                      <a:endParaRPr lang="en-US" sz="1800">
                        <a:latin typeface="Times New Roman" pitchFamily="18" charset="0"/>
                        <a:ea typeface="Times New Roman"/>
                        <a:cs typeface="Times New Roman" pitchFamily="18" charset="0"/>
                      </a:endParaRPr>
                    </a:p>
                  </a:txBody>
                  <a:tcPr marL="36830" marR="36830" marT="0" marB="0" anchor="ctr">
                    <a:lnL w="28575"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endParaRPr lang="en-US" sz="1800" dirty="0">
                        <a:latin typeface="Times New Roman" pitchFamily="18" charset="0"/>
                        <a:ea typeface="Times New Roman"/>
                        <a:cs typeface="Times New Roman" pitchFamily="18" charset="0"/>
                      </a:endParaRPr>
                    </a:p>
                  </a:txBody>
                  <a:tcPr marL="36830" marR="3683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endParaRPr lang="en-US" sz="1800">
                        <a:latin typeface="Times New Roman" pitchFamily="18" charset="0"/>
                        <a:ea typeface="Times New Roman"/>
                        <a:cs typeface="Times New Roman" pitchFamily="18" charset="0"/>
                      </a:endParaRPr>
                    </a:p>
                  </a:txBody>
                  <a:tcPr marL="36830" marR="368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endParaRPr lang="en-US" sz="1800">
                        <a:latin typeface="Times New Roman" pitchFamily="18" charset="0"/>
                        <a:ea typeface="Times New Roman"/>
                        <a:cs typeface="Times New Roman" pitchFamily="18" charset="0"/>
                      </a:endParaRPr>
                    </a:p>
                  </a:txBody>
                  <a:tcPr marL="36830" marR="368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US" sz="1800">
                          <a:latin typeface="Times New Roman" pitchFamily="18" charset="0"/>
                          <a:ea typeface="Times New Roman"/>
                          <a:cs typeface="Times New Roman" pitchFamily="18" charset="0"/>
                        </a:rPr>
                        <a:t>Cost</a:t>
                      </a:r>
                    </a:p>
                  </a:txBody>
                  <a:tcPr marL="36830" marR="368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US" sz="1800" dirty="0">
                          <a:latin typeface="Times New Roman" pitchFamily="18" charset="0"/>
                          <a:ea typeface="Times New Roman"/>
                          <a:cs typeface="Times New Roman" pitchFamily="18" charset="0"/>
                        </a:rPr>
                        <a:t>Sch.</a:t>
                      </a:r>
                    </a:p>
                  </a:txBody>
                  <a:tcPr marL="36830" marR="368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US" sz="1800">
                          <a:latin typeface="Times New Roman" pitchFamily="18" charset="0"/>
                          <a:ea typeface="Times New Roman"/>
                          <a:cs typeface="Times New Roman" pitchFamily="18" charset="0"/>
                        </a:rPr>
                        <a:t>Schedule</a:t>
                      </a:r>
                    </a:p>
                  </a:txBody>
                  <a:tcPr marL="36830" marR="368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US" sz="1800" dirty="0">
                          <a:latin typeface="Times New Roman" pitchFamily="18" charset="0"/>
                          <a:ea typeface="Times New Roman"/>
                          <a:cs typeface="Times New Roman" pitchFamily="18" charset="0"/>
                        </a:rPr>
                        <a:t>Cost</a:t>
                      </a:r>
                    </a:p>
                  </a:txBody>
                  <a:tcPr marL="36830" marR="36830"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2"/>
                  </a:ext>
                </a:extLst>
              </a:tr>
              <a:tr h="240486">
                <a:tc>
                  <a:txBody>
                    <a:bodyPr/>
                    <a:lstStyle/>
                    <a:p>
                      <a:pPr algn="ctr">
                        <a:spcAft>
                          <a:spcPts val="0"/>
                        </a:spcAft>
                      </a:pPr>
                      <a:r>
                        <a:rPr lang="en-US" sz="1800">
                          <a:latin typeface="Times New Roman" pitchFamily="18" charset="0"/>
                          <a:ea typeface="Times New Roman"/>
                          <a:cs typeface="Times New Roman" pitchFamily="18" charset="0"/>
                        </a:rPr>
                        <a:t>0 - 3</a:t>
                      </a:r>
                    </a:p>
                  </a:txBody>
                  <a:tcPr marL="36830" marR="36830" marT="0" marB="0" anchor="ctr">
                    <a:lnL w="28575"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latin typeface="Times New Roman" pitchFamily="18" charset="0"/>
                          <a:ea typeface="Times New Roman"/>
                          <a:cs typeface="Times New Roman" pitchFamily="18" charset="0"/>
                        </a:rPr>
                        <a:t>SR 3000</a:t>
                      </a:r>
                    </a:p>
                  </a:txBody>
                  <a:tcPr marL="36830" marR="3683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latin typeface="Times New Roman" pitchFamily="18" charset="0"/>
                          <a:ea typeface="Times New Roman"/>
                          <a:cs typeface="Times New Roman" pitchFamily="18" charset="0"/>
                        </a:rPr>
                        <a:t>SR 3600</a:t>
                      </a:r>
                    </a:p>
                  </a:txBody>
                  <a:tcPr marL="36830" marR="368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latin typeface="Times New Roman" pitchFamily="18" charset="0"/>
                          <a:ea typeface="Times New Roman"/>
                          <a:cs typeface="Times New Roman" pitchFamily="18" charset="0"/>
                        </a:rPr>
                        <a:t>SR 3600</a:t>
                      </a:r>
                    </a:p>
                  </a:txBody>
                  <a:tcPr marL="36830" marR="368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latin typeface="Times New Roman" pitchFamily="18" charset="0"/>
                          <a:ea typeface="Times New Roman"/>
                          <a:cs typeface="Times New Roman" pitchFamily="18" charset="0"/>
                        </a:rPr>
                        <a:t>-600</a:t>
                      </a:r>
                    </a:p>
                  </a:txBody>
                  <a:tcPr marL="36830" marR="368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latin typeface="Times New Roman" pitchFamily="18" charset="0"/>
                          <a:ea typeface="Times New Roman"/>
                          <a:cs typeface="Times New Roman" pitchFamily="18" charset="0"/>
                        </a:rPr>
                        <a:t>-600</a:t>
                      </a:r>
                    </a:p>
                  </a:txBody>
                  <a:tcPr marL="36830" marR="368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latin typeface="Times New Roman" pitchFamily="18" charset="0"/>
                          <a:ea typeface="Times New Roman"/>
                          <a:cs typeface="Times New Roman" pitchFamily="18" charset="0"/>
                        </a:rPr>
                        <a:t>Behind</a:t>
                      </a:r>
                    </a:p>
                  </a:txBody>
                  <a:tcPr marL="36830" marR="368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latin typeface="Times New Roman" pitchFamily="18" charset="0"/>
                          <a:ea typeface="Times New Roman"/>
                          <a:cs typeface="Times New Roman" pitchFamily="18" charset="0"/>
                        </a:rPr>
                        <a:t>Over Bud.</a:t>
                      </a:r>
                    </a:p>
                  </a:txBody>
                  <a:tcPr marL="36830" marR="36830"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40486">
                <a:tc>
                  <a:txBody>
                    <a:bodyPr/>
                    <a:lstStyle/>
                    <a:p>
                      <a:pPr algn="ctr">
                        <a:spcAft>
                          <a:spcPts val="0"/>
                        </a:spcAft>
                      </a:pPr>
                      <a:r>
                        <a:rPr lang="en-US" sz="1800">
                          <a:latin typeface="Times New Roman" pitchFamily="18" charset="0"/>
                          <a:ea typeface="Times New Roman"/>
                          <a:cs typeface="Times New Roman" pitchFamily="18" charset="0"/>
                        </a:rPr>
                        <a:t>4 - 6</a:t>
                      </a:r>
                    </a:p>
                  </a:txBody>
                  <a:tcPr marL="36830" marR="36830" marT="0" marB="0" anchor="ctr">
                    <a:lnL w="28575"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en-US" sz="1800">
                          <a:latin typeface="Times New Roman" pitchFamily="18" charset="0"/>
                          <a:ea typeface="Times New Roman"/>
                          <a:cs typeface="Times New Roman" pitchFamily="18" charset="0"/>
                        </a:rPr>
                        <a:t>SR 3840</a:t>
                      </a:r>
                    </a:p>
                  </a:txBody>
                  <a:tcPr marL="36830" marR="3683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en-US" sz="1800" dirty="0">
                          <a:latin typeface="Times New Roman" pitchFamily="18" charset="0"/>
                          <a:ea typeface="Times New Roman"/>
                          <a:cs typeface="Times New Roman" pitchFamily="18" charset="0"/>
                        </a:rPr>
                        <a:t>SR 3700</a:t>
                      </a:r>
                    </a:p>
                  </a:txBody>
                  <a:tcPr marL="36830" marR="368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en-US" sz="1800">
                          <a:latin typeface="Times New Roman" pitchFamily="18" charset="0"/>
                          <a:ea typeface="Times New Roman"/>
                          <a:cs typeface="Times New Roman" pitchFamily="18" charset="0"/>
                        </a:rPr>
                        <a:t>SR 3600</a:t>
                      </a:r>
                    </a:p>
                  </a:txBody>
                  <a:tcPr marL="36830" marR="368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en-US" sz="1800">
                          <a:latin typeface="Times New Roman" pitchFamily="18" charset="0"/>
                          <a:ea typeface="Times New Roman"/>
                          <a:cs typeface="Times New Roman" pitchFamily="18" charset="0"/>
                        </a:rPr>
                        <a:t>140</a:t>
                      </a:r>
                    </a:p>
                  </a:txBody>
                  <a:tcPr marL="36830" marR="368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en-US" sz="1800">
                          <a:latin typeface="Times New Roman" pitchFamily="18" charset="0"/>
                          <a:ea typeface="Times New Roman"/>
                          <a:cs typeface="Times New Roman" pitchFamily="18" charset="0"/>
                        </a:rPr>
                        <a:t>240</a:t>
                      </a:r>
                    </a:p>
                  </a:txBody>
                  <a:tcPr marL="36830" marR="368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en-US" sz="1800" dirty="0">
                          <a:latin typeface="Times New Roman" pitchFamily="18" charset="0"/>
                          <a:ea typeface="Times New Roman"/>
                          <a:cs typeface="Times New Roman" pitchFamily="18" charset="0"/>
                        </a:rPr>
                        <a:t>Ahead</a:t>
                      </a:r>
                    </a:p>
                  </a:txBody>
                  <a:tcPr marL="36830" marR="368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en-US" sz="1800" dirty="0">
                          <a:latin typeface="Times New Roman" pitchFamily="18" charset="0"/>
                          <a:ea typeface="Times New Roman"/>
                          <a:cs typeface="Times New Roman" pitchFamily="18" charset="0"/>
                        </a:rPr>
                        <a:t>under Bud.</a:t>
                      </a:r>
                    </a:p>
                  </a:txBody>
                  <a:tcPr marL="36830" marR="36830"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8" name="Rectangle 7"/>
          <p:cNvSpPr/>
          <p:nvPr/>
        </p:nvSpPr>
        <p:spPr>
          <a:xfrm>
            <a:off x="6631049" y="341221"/>
            <a:ext cx="2144177" cy="646331"/>
          </a:xfrm>
          <a:prstGeom prst="rect">
            <a:avLst/>
          </a:prstGeom>
        </p:spPr>
        <p:txBody>
          <a:bodyPr wrap="none">
            <a:spAutoFit/>
          </a:bodyPr>
          <a:lstStyle/>
          <a:p>
            <a:pPr algn="ctr"/>
            <a:r>
              <a:rPr lang="en-US" dirty="0" smtClean="0">
                <a:solidFill>
                  <a:sysClr val="windowText" lastClr="000000"/>
                </a:solidFill>
                <a:latin typeface="Times New Roman" panose="02020603050405020304" pitchFamily="18" charset="0"/>
                <a:cs typeface="Times New Roman" panose="02020603050405020304" pitchFamily="18" charset="0"/>
              </a:rPr>
              <a:t>SV=BCWP-BCWS</a:t>
            </a:r>
          </a:p>
          <a:p>
            <a:pPr algn="ctr"/>
            <a:r>
              <a:rPr lang="en-US" dirty="0" smtClean="0">
                <a:solidFill>
                  <a:sysClr val="windowText" lastClr="000000"/>
                </a:solidFill>
                <a:latin typeface="Times New Roman" panose="02020603050405020304" pitchFamily="18" charset="0"/>
                <a:cs typeface="Times New Roman" panose="02020603050405020304" pitchFamily="18" charset="0"/>
              </a:rPr>
              <a:t>CV </a:t>
            </a:r>
            <a:r>
              <a:rPr lang="en-US" dirty="0">
                <a:solidFill>
                  <a:sysClr val="windowText" lastClr="000000"/>
                </a:solidFill>
                <a:latin typeface="Times New Roman" panose="02020603050405020304" pitchFamily="18" charset="0"/>
                <a:cs typeface="Times New Roman" panose="02020603050405020304" pitchFamily="18" charset="0"/>
              </a:rPr>
              <a:t>= BCWP-ACWP</a:t>
            </a:r>
          </a:p>
        </p:txBody>
      </p:sp>
      <p:sp>
        <p:nvSpPr>
          <p:cNvPr id="17" name="Rectangle 16"/>
          <p:cNvSpPr/>
          <p:nvPr/>
        </p:nvSpPr>
        <p:spPr>
          <a:xfrm>
            <a:off x="-152400" y="1676400"/>
            <a:ext cx="3048000" cy="369332"/>
          </a:xfrm>
          <a:prstGeom prst="rect">
            <a:avLst/>
          </a:prstGeom>
        </p:spPr>
        <p:txBody>
          <a:bodyPr wrap="square">
            <a:spAutoFit/>
          </a:bodyPr>
          <a:lstStyle/>
          <a:p>
            <a:pPr algn="ctr"/>
            <a:r>
              <a:rPr lang="en-US" dirty="0" smtClean="0">
                <a:solidFill>
                  <a:sysClr val="windowText" lastClr="000000"/>
                </a:solidFill>
                <a:latin typeface="Times New Roman" panose="02020603050405020304" pitchFamily="18" charset="0"/>
                <a:cs typeface="Times New Roman" panose="02020603050405020304" pitchFamily="18" charset="0"/>
              </a:rPr>
              <a:t>BCWP= (250×12)=3000</a:t>
            </a:r>
            <a:endParaRPr lang="en-US" baseline="-25000" dirty="0">
              <a:solidFill>
                <a:sysClr val="windowText" lastClr="000000"/>
              </a:solidFill>
              <a:latin typeface="Times New Roman" panose="02020603050405020304" pitchFamily="18" charset="0"/>
              <a:cs typeface="Times New Roman" panose="02020603050405020304" pitchFamily="18" charset="0"/>
            </a:endParaRPr>
          </a:p>
        </p:txBody>
      </p:sp>
      <p:sp>
        <p:nvSpPr>
          <p:cNvPr id="18" name="Rectangle 17"/>
          <p:cNvSpPr/>
          <p:nvPr/>
        </p:nvSpPr>
        <p:spPr>
          <a:xfrm>
            <a:off x="-152400" y="2479445"/>
            <a:ext cx="3048000" cy="369332"/>
          </a:xfrm>
          <a:prstGeom prst="rect">
            <a:avLst/>
          </a:prstGeom>
        </p:spPr>
        <p:txBody>
          <a:bodyPr wrap="square">
            <a:spAutoFit/>
          </a:bodyPr>
          <a:lstStyle/>
          <a:p>
            <a:pPr algn="ctr"/>
            <a:r>
              <a:rPr lang="en-US" dirty="0" smtClean="0">
                <a:solidFill>
                  <a:sysClr val="windowText" lastClr="000000"/>
                </a:solidFill>
                <a:latin typeface="Times New Roman" panose="02020603050405020304" pitchFamily="18" charset="0"/>
                <a:cs typeface="Times New Roman" panose="02020603050405020304" pitchFamily="18" charset="0"/>
              </a:rPr>
              <a:t>BCWS= (300×12)=3600</a:t>
            </a:r>
            <a:endParaRPr lang="en-US" baseline="-25000" dirty="0">
              <a:solidFill>
                <a:sysClr val="windowText" lastClr="000000"/>
              </a:solidFill>
              <a:latin typeface="Times New Roman" panose="02020603050405020304" pitchFamily="18" charset="0"/>
              <a:cs typeface="Times New Roman" panose="02020603050405020304" pitchFamily="18" charset="0"/>
            </a:endParaRPr>
          </a:p>
        </p:txBody>
      </p:sp>
      <p:sp>
        <p:nvSpPr>
          <p:cNvPr id="19" name="Rectangle 18"/>
          <p:cNvSpPr/>
          <p:nvPr/>
        </p:nvSpPr>
        <p:spPr>
          <a:xfrm>
            <a:off x="117600" y="1330657"/>
            <a:ext cx="1258678" cy="369332"/>
          </a:xfrm>
          <a:prstGeom prst="rect">
            <a:avLst/>
          </a:prstGeom>
        </p:spPr>
        <p:txBody>
          <a:bodyPr wrap="none">
            <a:spAutoFit/>
          </a:bodyPr>
          <a:lstStyle/>
          <a:p>
            <a:r>
              <a:rPr lang="en-US" dirty="0" smtClean="0">
                <a:solidFill>
                  <a:srgbClr val="3A34BC"/>
                </a:solidFill>
              </a:rPr>
              <a:t>0-3 period</a:t>
            </a:r>
            <a:endParaRPr lang="en-GB" dirty="0"/>
          </a:p>
        </p:txBody>
      </p:sp>
      <p:sp>
        <p:nvSpPr>
          <p:cNvPr id="20" name="Rectangle 19"/>
          <p:cNvSpPr/>
          <p:nvPr/>
        </p:nvSpPr>
        <p:spPr>
          <a:xfrm>
            <a:off x="-76200" y="2073568"/>
            <a:ext cx="2667000" cy="369332"/>
          </a:xfrm>
          <a:prstGeom prst="rect">
            <a:avLst/>
          </a:prstGeom>
        </p:spPr>
        <p:txBody>
          <a:bodyPr wrap="square">
            <a:spAutoFit/>
          </a:bodyPr>
          <a:lstStyle/>
          <a:p>
            <a:pPr algn="ctr"/>
            <a:r>
              <a:rPr lang="en-US" dirty="0" smtClean="0">
                <a:solidFill>
                  <a:sysClr val="windowText" lastClr="000000"/>
                </a:solidFill>
                <a:latin typeface="Times New Roman" panose="02020603050405020304" pitchFamily="18" charset="0"/>
                <a:cs typeface="Times New Roman" panose="02020603050405020304" pitchFamily="18" charset="0"/>
              </a:rPr>
              <a:t>ACWP= 3600 (Given)</a:t>
            </a:r>
            <a:endParaRPr lang="en-US" baseline="-25000" dirty="0">
              <a:solidFill>
                <a:sysClr val="windowText" lastClr="000000"/>
              </a:solidFill>
              <a:latin typeface="Times New Roman" panose="02020603050405020304" pitchFamily="18" charset="0"/>
              <a:cs typeface="Times New Roman" panose="02020603050405020304" pitchFamily="18" charset="0"/>
            </a:endParaRPr>
          </a:p>
        </p:txBody>
      </p:sp>
      <p:sp>
        <p:nvSpPr>
          <p:cNvPr id="21" name="Rectangle 20"/>
          <p:cNvSpPr/>
          <p:nvPr/>
        </p:nvSpPr>
        <p:spPr>
          <a:xfrm>
            <a:off x="117600" y="2893619"/>
            <a:ext cx="5135381" cy="369332"/>
          </a:xfrm>
          <a:prstGeom prst="rect">
            <a:avLst/>
          </a:prstGeom>
        </p:spPr>
        <p:txBody>
          <a:bodyPr wrap="none">
            <a:spAutoFit/>
          </a:bodyPr>
          <a:lstStyle/>
          <a:p>
            <a:pPr algn="ctr"/>
            <a:r>
              <a:rPr lang="en-US" dirty="0" smtClean="0">
                <a:solidFill>
                  <a:sysClr val="windowText" lastClr="000000"/>
                </a:solidFill>
                <a:latin typeface="Times New Roman" panose="02020603050405020304" pitchFamily="18" charset="0"/>
                <a:cs typeface="Times New Roman" panose="02020603050405020304" pitchFamily="18" charset="0"/>
              </a:rPr>
              <a:t>CV </a:t>
            </a:r>
            <a:r>
              <a:rPr lang="en-US" dirty="0">
                <a:solidFill>
                  <a:sysClr val="windowText" lastClr="000000"/>
                </a:solidFill>
                <a:latin typeface="Times New Roman" panose="02020603050405020304" pitchFamily="18" charset="0"/>
                <a:cs typeface="Times New Roman" panose="02020603050405020304" pitchFamily="18" charset="0"/>
              </a:rPr>
              <a:t>= </a:t>
            </a:r>
            <a:r>
              <a:rPr lang="en-US" dirty="0" smtClean="0">
                <a:solidFill>
                  <a:sysClr val="windowText" lastClr="000000"/>
                </a:solidFill>
                <a:latin typeface="Times New Roman" panose="02020603050405020304" pitchFamily="18" charset="0"/>
                <a:cs typeface="Times New Roman" panose="02020603050405020304" pitchFamily="18" charset="0"/>
              </a:rPr>
              <a:t>BCWP-ACWP=3000-3600=-600 (over budget)</a:t>
            </a:r>
            <a:endParaRPr lang="en-US" dirty="0">
              <a:solidFill>
                <a:sysClr val="windowText" lastClr="000000"/>
              </a:solidFill>
              <a:latin typeface="Times New Roman" panose="02020603050405020304" pitchFamily="18" charset="0"/>
              <a:cs typeface="Times New Roman" panose="02020603050405020304" pitchFamily="18" charset="0"/>
            </a:endParaRPr>
          </a:p>
        </p:txBody>
      </p:sp>
      <p:sp>
        <p:nvSpPr>
          <p:cNvPr id="22" name="Rectangle 21"/>
          <p:cNvSpPr/>
          <p:nvPr/>
        </p:nvSpPr>
        <p:spPr>
          <a:xfrm>
            <a:off x="117600" y="3345421"/>
            <a:ext cx="5532925" cy="369332"/>
          </a:xfrm>
          <a:prstGeom prst="rect">
            <a:avLst/>
          </a:prstGeom>
        </p:spPr>
        <p:txBody>
          <a:bodyPr wrap="none">
            <a:spAutoFit/>
          </a:bodyPr>
          <a:lstStyle/>
          <a:p>
            <a:pPr algn="ctr"/>
            <a:r>
              <a:rPr lang="en-US" dirty="0" smtClean="0">
                <a:solidFill>
                  <a:sysClr val="windowText" lastClr="000000"/>
                </a:solidFill>
                <a:latin typeface="Times New Roman" panose="02020603050405020304" pitchFamily="18" charset="0"/>
                <a:cs typeface="Times New Roman" panose="02020603050405020304" pitchFamily="18" charset="0"/>
              </a:rPr>
              <a:t>SV </a:t>
            </a:r>
            <a:r>
              <a:rPr lang="en-US" dirty="0">
                <a:solidFill>
                  <a:sysClr val="windowText" lastClr="000000"/>
                </a:solidFill>
                <a:latin typeface="Times New Roman" panose="02020603050405020304" pitchFamily="18" charset="0"/>
                <a:cs typeface="Times New Roman" panose="02020603050405020304" pitchFamily="18" charset="0"/>
              </a:rPr>
              <a:t>= </a:t>
            </a:r>
            <a:r>
              <a:rPr lang="en-US" dirty="0" smtClean="0">
                <a:solidFill>
                  <a:sysClr val="windowText" lastClr="000000"/>
                </a:solidFill>
                <a:latin typeface="Times New Roman" panose="02020603050405020304" pitchFamily="18" charset="0"/>
                <a:cs typeface="Times New Roman" panose="02020603050405020304" pitchFamily="18" charset="0"/>
              </a:rPr>
              <a:t>BCWP-BCWS=3000-3600=-600 (Behind schedule)</a:t>
            </a:r>
            <a:endParaRPr lang="en-US" dirty="0">
              <a:solidFill>
                <a:sysClr val="windowText" lastClr="000000"/>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117600" y="3859174"/>
            <a:ext cx="8232648" cy="646331"/>
          </a:xfrm>
          <a:prstGeom prst="rect">
            <a:avLst/>
          </a:prstGeom>
          <a:noFill/>
        </p:spPr>
        <p:txBody>
          <a:bodyPr wrap="square" rtlCol="0">
            <a:spAutoFit/>
          </a:bodyPr>
          <a:lstStyle/>
          <a:p>
            <a:r>
              <a:rPr lang="en-US" dirty="0" smtClean="0"/>
              <a:t>Following the above procedure the above parameters can also be estimated for 4-6 period</a:t>
            </a:r>
            <a:endParaRPr lang="en-GB" dirty="0"/>
          </a:p>
        </p:txBody>
      </p:sp>
      <p:pic>
        <p:nvPicPr>
          <p:cNvPr id="13" name="Picture 12"/>
          <p:cNvPicPr>
            <a:picLocks noChangeAspect="1"/>
          </p:cNvPicPr>
          <p:nvPr/>
        </p:nvPicPr>
        <p:blipFill>
          <a:blip r:embed="rId2"/>
          <a:stretch>
            <a:fillRect/>
          </a:stretch>
        </p:blipFill>
        <p:spPr>
          <a:xfrm>
            <a:off x="5050247" y="1515323"/>
            <a:ext cx="3724979" cy="1182727"/>
          </a:xfrm>
          <a:prstGeom prst="rect">
            <a:avLst/>
          </a:prstGeom>
        </p:spPr>
      </p:pic>
    </p:spTree>
    <p:extLst>
      <p:ext uri="{BB962C8B-B14F-4D97-AF65-F5344CB8AC3E}">
        <p14:creationId xmlns:p14="http://schemas.microsoft.com/office/powerpoint/2010/main" val="1797286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additive="base">
                                        <p:cTn id="25" dur="500" fill="hold"/>
                                        <p:tgtEl>
                                          <p:spTgt spid="20"/>
                                        </p:tgtEl>
                                        <p:attrNameLst>
                                          <p:attrName>ppt_x</p:attrName>
                                        </p:attrNameLst>
                                      </p:cBhvr>
                                      <p:tavLst>
                                        <p:tav tm="0">
                                          <p:val>
                                            <p:strVal val="#ppt_x"/>
                                          </p:val>
                                        </p:tav>
                                        <p:tav tm="100000">
                                          <p:val>
                                            <p:strVal val="#ppt_x"/>
                                          </p:val>
                                        </p:tav>
                                      </p:tavLst>
                                    </p:anim>
                                    <p:anim calcmode="lin" valueType="num">
                                      <p:cBhvr additive="base">
                                        <p:cTn id="2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additive="base">
                                        <p:cTn id="31" dur="500" fill="hold"/>
                                        <p:tgtEl>
                                          <p:spTgt spid="18"/>
                                        </p:tgtEl>
                                        <p:attrNameLst>
                                          <p:attrName>ppt_x</p:attrName>
                                        </p:attrNameLst>
                                      </p:cBhvr>
                                      <p:tavLst>
                                        <p:tav tm="0">
                                          <p:val>
                                            <p:strVal val="#ppt_x"/>
                                          </p:val>
                                        </p:tav>
                                        <p:tav tm="100000">
                                          <p:val>
                                            <p:strVal val="#ppt_x"/>
                                          </p:val>
                                        </p:tav>
                                      </p:tavLst>
                                    </p:anim>
                                    <p:anim calcmode="lin" valueType="num">
                                      <p:cBhvr additive="base">
                                        <p:cTn id="3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 calcmode="lin" valueType="num">
                                      <p:cBhvr additive="base">
                                        <p:cTn id="37" dur="500" fill="hold"/>
                                        <p:tgtEl>
                                          <p:spTgt spid="21"/>
                                        </p:tgtEl>
                                        <p:attrNameLst>
                                          <p:attrName>ppt_x</p:attrName>
                                        </p:attrNameLst>
                                      </p:cBhvr>
                                      <p:tavLst>
                                        <p:tav tm="0">
                                          <p:val>
                                            <p:strVal val="#ppt_x"/>
                                          </p:val>
                                        </p:tav>
                                        <p:tav tm="100000">
                                          <p:val>
                                            <p:strVal val="#ppt_x"/>
                                          </p:val>
                                        </p:tav>
                                      </p:tavLst>
                                    </p:anim>
                                    <p:anim calcmode="lin" valueType="num">
                                      <p:cBhvr additive="base">
                                        <p:cTn id="3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anim calcmode="lin" valueType="num">
                                      <p:cBhvr additive="base">
                                        <p:cTn id="43" dur="500" fill="hold"/>
                                        <p:tgtEl>
                                          <p:spTgt spid="22"/>
                                        </p:tgtEl>
                                        <p:attrNameLst>
                                          <p:attrName>ppt_x</p:attrName>
                                        </p:attrNameLst>
                                      </p:cBhvr>
                                      <p:tavLst>
                                        <p:tav tm="0">
                                          <p:val>
                                            <p:strVal val="#ppt_x"/>
                                          </p:val>
                                        </p:tav>
                                        <p:tav tm="100000">
                                          <p:val>
                                            <p:strVal val="#ppt_x"/>
                                          </p:val>
                                        </p:tav>
                                      </p:tavLst>
                                    </p:anim>
                                    <p:anim calcmode="lin" valueType="num">
                                      <p:cBhvr additive="base">
                                        <p:cTn id="4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6" presetClass="entr" presetSubtype="0" fill="hold" nodeType="clickEffect">
                                  <p:stCondLst>
                                    <p:cond delay="0"/>
                                  </p:stCondLst>
                                  <p:childTnLst>
                                    <p:set>
                                      <p:cBhvr>
                                        <p:cTn id="54" dur="1" fill="hold">
                                          <p:stCondLst>
                                            <p:cond delay="0"/>
                                          </p:stCondLst>
                                        </p:cTn>
                                        <p:tgtEl>
                                          <p:spTgt spid="6"/>
                                        </p:tgtEl>
                                        <p:attrNameLst>
                                          <p:attrName>style.visibility</p:attrName>
                                        </p:attrNameLst>
                                      </p:cBhvr>
                                      <p:to>
                                        <p:strVal val="visible"/>
                                      </p:to>
                                    </p:set>
                                    <p:animEffect transition="in" filter="wipe(down)">
                                      <p:cBhvr>
                                        <p:cTn id="55" dur="580">
                                          <p:stCondLst>
                                            <p:cond delay="0"/>
                                          </p:stCondLst>
                                        </p:cTn>
                                        <p:tgtEl>
                                          <p:spTgt spid="6"/>
                                        </p:tgtEl>
                                      </p:cBhvr>
                                    </p:animEffect>
                                    <p:anim calcmode="lin" valueType="num">
                                      <p:cBhvr>
                                        <p:cTn id="5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61" dur="26">
                                          <p:stCondLst>
                                            <p:cond delay="650"/>
                                          </p:stCondLst>
                                        </p:cTn>
                                        <p:tgtEl>
                                          <p:spTgt spid="6"/>
                                        </p:tgtEl>
                                      </p:cBhvr>
                                      <p:to x="100000" y="60000"/>
                                    </p:animScale>
                                    <p:animScale>
                                      <p:cBhvr>
                                        <p:cTn id="62" dur="166" decel="50000">
                                          <p:stCondLst>
                                            <p:cond delay="676"/>
                                          </p:stCondLst>
                                        </p:cTn>
                                        <p:tgtEl>
                                          <p:spTgt spid="6"/>
                                        </p:tgtEl>
                                      </p:cBhvr>
                                      <p:to x="100000" y="100000"/>
                                    </p:animScale>
                                    <p:animScale>
                                      <p:cBhvr>
                                        <p:cTn id="63" dur="26">
                                          <p:stCondLst>
                                            <p:cond delay="1312"/>
                                          </p:stCondLst>
                                        </p:cTn>
                                        <p:tgtEl>
                                          <p:spTgt spid="6"/>
                                        </p:tgtEl>
                                      </p:cBhvr>
                                      <p:to x="100000" y="80000"/>
                                    </p:animScale>
                                    <p:animScale>
                                      <p:cBhvr>
                                        <p:cTn id="64" dur="166" decel="50000">
                                          <p:stCondLst>
                                            <p:cond delay="1338"/>
                                          </p:stCondLst>
                                        </p:cTn>
                                        <p:tgtEl>
                                          <p:spTgt spid="6"/>
                                        </p:tgtEl>
                                      </p:cBhvr>
                                      <p:to x="100000" y="100000"/>
                                    </p:animScale>
                                    <p:animScale>
                                      <p:cBhvr>
                                        <p:cTn id="65" dur="26">
                                          <p:stCondLst>
                                            <p:cond delay="1642"/>
                                          </p:stCondLst>
                                        </p:cTn>
                                        <p:tgtEl>
                                          <p:spTgt spid="6"/>
                                        </p:tgtEl>
                                      </p:cBhvr>
                                      <p:to x="100000" y="90000"/>
                                    </p:animScale>
                                    <p:animScale>
                                      <p:cBhvr>
                                        <p:cTn id="66" dur="166" decel="50000">
                                          <p:stCondLst>
                                            <p:cond delay="1668"/>
                                          </p:stCondLst>
                                        </p:cTn>
                                        <p:tgtEl>
                                          <p:spTgt spid="6"/>
                                        </p:tgtEl>
                                      </p:cBhvr>
                                      <p:to x="100000" y="100000"/>
                                    </p:animScale>
                                    <p:animScale>
                                      <p:cBhvr>
                                        <p:cTn id="67" dur="26">
                                          <p:stCondLst>
                                            <p:cond delay="1808"/>
                                          </p:stCondLst>
                                        </p:cTn>
                                        <p:tgtEl>
                                          <p:spTgt spid="6"/>
                                        </p:tgtEl>
                                      </p:cBhvr>
                                      <p:to x="100000" y="95000"/>
                                    </p:animScale>
                                    <p:animScale>
                                      <p:cBhvr>
                                        <p:cTn id="68"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P spid="21" grpId="0"/>
      <p:bldP spid="22" grpId="0"/>
      <p:bldP spid="1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Solution part a(ii)</a:t>
            </a:r>
            <a:endParaRPr lang="en-GB" b="1" dirty="0"/>
          </a:p>
        </p:txBody>
      </p:sp>
      <p:sp>
        <p:nvSpPr>
          <p:cNvPr id="3" name="Date Placeholder 2"/>
          <p:cNvSpPr>
            <a:spLocks noGrp="1"/>
          </p:cNvSpPr>
          <p:nvPr>
            <p:ph type="dt" sz="half" idx="10"/>
          </p:nvPr>
        </p:nvSpPr>
        <p:spPr/>
        <p:txBody>
          <a:bodyPr/>
          <a:lstStyle/>
          <a:p>
            <a:fld id="{6902E2E6-52F6-47E6-BD6C-EF98A01C7EEF}" type="datetime4">
              <a:rPr lang="en-US" smtClean="0"/>
              <a:t>December 20,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23</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896500350"/>
              </p:ext>
            </p:extLst>
          </p:nvPr>
        </p:nvGraphicFramePr>
        <p:xfrm>
          <a:off x="175476" y="4548930"/>
          <a:ext cx="8763000" cy="1371600"/>
        </p:xfrm>
        <a:graphic>
          <a:graphicData uri="http://schemas.openxmlformats.org/drawingml/2006/table">
            <a:tbl>
              <a:tblPr/>
              <a:tblGrid>
                <a:gridCol w="772538">
                  <a:extLst>
                    <a:ext uri="{9D8B030D-6E8A-4147-A177-3AD203B41FA5}">
                      <a16:colId xmlns:a16="http://schemas.microsoft.com/office/drawing/2014/main" val="20000"/>
                    </a:ext>
                  </a:extLst>
                </a:gridCol>
                <a:gridCol w="926864">
                  <a:extLst>
                    <a:ext uri="{9D8B030D-6E8A-4147-A177-3AD203B41FA5}">
                      <a16:colId xmlns:a16="http://schemas.microsoft.com/office/drawing/2014/main" val="20001"/>
                    </a:ext>
                  </a:extLst>
                </a:gridCol>
                <a:gridCol w="926864">
                  <a:extLst>
                    <a:ext uri="{9D8B030D-6E8A-4147-A177-3AD203B41FA5}">
                      <a16:colId xmlns:a16="http://schemas.microsoft.com/office/drawing/2014/main" val="20002"/>
                    </a:ext>
                  </a:extLst>
                </a:gridCol>
                <a:gridCol w="926864">
                  <a:extLst>
                    <a:ext uri="{9D8B030D-6E8A-4147-A177-3AD203B41FA5}">
                      <a16:colId xmlns:a16="http://schemas.microsoft.com/office/drawing/2014/main" val="20003"/>
                    </a:ext>
                  </a:extLst>
                </a:gridCol>
                <a:gridCol w="643631">
                  <a:extLst>
                    <a:ext uri="{9D8B030D-6E8A-4147-A177-3AD203B41FA5}">
                      <a16:colId xmlns:a16="http://schemas.microsoft.com/office/drawing/2014/main" val="20004"/>
                    </a:ext>
                  </a:extLst>
                </a:gridCol>
                <a:gridCol w="643631">
                  <a:extLst>
                    <a:ext uri="{9D8B030D-6E8A-4147-A177-3AD203B41FA5}">
                      <a16:colId xmlns:a16="http://schemas.microsoft.com/office/drawing/2014/main" val="20005"/>
                    </a:ext>
                  </a:extLst>
                </a:gridCol>
                <a:gridCol w="819744">
                  <a:extLst>
                    <a:ext uri="{9D8B030D-6E8A-4147-A177-3AD203B41FA5}">
                      <a16:colId xmlns:a16="http://schemas.microsoft.com/office/drawing/2014/main" val="20006"/>
                    </a:ext>
                  </a:extLst>
                </a:gridCol>
                <a:gridCol w="1033076">
                  <a:extLst>
                    <a:ext uri="{9D8B030D-6E8A-4147-A177-3AD203B41FA5}">
                      <a16:colId xmlns:a16="http://schemas.microsoft.com/office/drawing/2014/main" val="20007"/>
                    </a:ext>
                  </a:extLst>
                </a:gridCol>
                <a:gridCol w="1034894">
                  <a:extLst>
                    <a:ext uri="{9D8B030D-6E8A-4147-A177-3AD203B41FA5}">
                      <a16:colId xmlns:a16="http://schemas.microsoft.com/office/drawing/2014/main" val="20008"/>
                    </a:ext>
                  </a:extLst>
                </a:gridCol>
                <a:gridCol w="1034894">
                  <a:extLst>
                    <a:ext uri="{9D8B030D-6E8A-4147-A177-3AD203B41FA5}">
                      <a16:colId xmlns:a16="http://schemas.microsoft.com/office/drawing/2014/main" val="20009"/>
                    </a:ext>
                  </a:extLst>
                </a:gridCol>
              </a:tblGrid>
              <a:tr h="63315">
                <a:tc gridSpan="10">
                  <a:txBody>
                    <a:bodyPr/>
                    <a:lstStyle/>
                    <a:p>
                      <a:pPr marL="270510" indent="-270510" algn="justLow">
                        <a:spcAft>
                          <a:spcPts val="0"/>
                        </a:spcAft>
                      </a:pPr>
                      <a:r>
                        <a:rPr lang="en-US" sz="1800" b="1" i="1" u="sng" dirty="0" smtClean="0">
                          <a:solidFill>
                            <a:srgbClr val="0000FF"/>
                          </a:solidFill>
                          <a:latin typeface="Times New Roman" pitchFamily="18" charset="0"/>
                          <a:ea typeface="Times New Roman"/>
                          <a:cs typeface="Times New Roman" pitchFamily="18" charset="0"/>
                        </a:rPr>
                        <a:t>To Date </a:t>
                      </a:r>
                      <a:r>
                        <a:rPr lang="en-US" sz="1800" b="1" i="1" u="sng" dirty="0" err="1" smtClean="0">
                          <a:solidFill>
                            <a:srgbClr val="0000FF"/>
                          </a:solidFill>
                          <a:latin typeface="Times New Roman" pitchFamily="18" charset="0"/>
                          <a:ea typeface="Times New Roman"/>
                          <a:cs typeface="Times New Roman" pitchFamily="18" charset="0"/>
                        </a:rPr>
                        <a:t>Summay</a:t>
                      </a:r>
                      <a:endParaRPr lang="en-US" sz="1800" b="1" i="1" dirty="0">
                        <a:solidFill>
                          <a:srgbClr val="0000FF"/>
                        </a:solidFill>
                        <a:latin typeface="Times New Roman" pitchFamily="18" charset="0"/>
                        <a:ea typeface="Times New Roman"/>
                        <a:cs typeface="Times New Roman" pitchFamily="18" charset="0"/>
                      </a:endParaRPr>
                    </a:p>
                  </a:txBody>
                  <a:tcPr marL="27203" marR="27203" marT="0" marB="0" anchor="ctr">
                    <a:lnL>
                      <a:noFill/>
                    </a:lnL>
                    <a:lnR>
                      <a:noFill/>
                    </a:lnR>
                    <a:lnT>
                      <a:noFill/>
                    </a:lnT>
                    <a:lnB w="28575" cap="flat" cmpd="dbl"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0">
                <a:tc>
                  <a:txBody>
                    <a:bodyPr/>
                    <a:lstStyle/>
                    <a:p>
                      <a:pPr algn="ctr">
                        <a:spcAft>
                          <a:spcPts val="0"/>
                        </a:spcAft>
                      </a:pPr>
                      <a:r>
                        <a:rPr lang="en-US" sz="1800" dirty="0">
                          <a:latin typeface="Times New Roman" pitchFamily="18" charset="0"/>
                          <a:ea typeface="Times New Roman"/>
                          <a:cs typeface="Times New Roman" pitchFamily="18" charset="0"/>
                        </a:rPr>
                        <a:t>Period</a:t>
                      </a:r>
                    </a:p>
                  </a:txBody>
                  <a:tcPr marL="27203" marR="27203" marT="0" marB="0" anchor="ctr">
                    <a:lnL w="28575"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a:spcAft>
                          <a:spcPts val="0"/>
                        </a:spcAft>
                      </a:pPr>
                      <a:r>
                        <a:rPr lang="en-US" sz="1800" dirty="0">
                          <a:latin typeface="Times New Roman" pitchFamily="18" charset="0"/>
                          <a:ea typeface="Times New Roman"/>
                          <a:cs typeface="Times New Roman" pitchFamily="18" charset="0"/>
                        </a:rPr>
                        <a:t>BCWP</a:t>
                      </a:r>
                    </a:p>
                  </a:txBody>
                  <a:tcPr marL="27203" marR="27203"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a:spcAft>
                          <a:spcPts val="0"/>
                        </a:spcAft>
                      </a:pPr>
                      <a:r>
                        <a:rPr lang="en-US" sz="1800" dirty="0">
                          <a:latin typeface="Times New Roman" pitchFamily="18" charset="0"/>
                          <a:ea typeface="Times New Roman"/>
                          <a:cs typeface="Times New Roman" pitchFamily="18" charset="0"/>
                        </a:rPr>
                        <a:t>ACWP</a:t>
                      </a:r>
                    </a:p>
                  </a:txBody>
                  <a:tcPr marL="27203" marR="27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a:spcAft>
                          <a:spcPts val="0"/>
                        </a:spcAft>
                      </a:pPr>
                      <a:r>
                        <a:rPr lang="en-US" sz="1800" dirty="0">
                          <a:latin typeface="Times New Roman" pitchFamily="18" charset="0"/>
                          <a:ea typeface="Times New Roman"/>
                          <a:cs typeface="Times New Roman" pitchFamily="18" charset="0"/>
                        </a:rPr>
                        <a:t>BCWS</a:t>
                      </a:r>
                    </a:p>
                  </a:txBody>
                  <a:tcPr marL="27203" marR="27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chemeClr val="accent2">
                        <a:lumMod val="20000"/>
                        <a:lumOff val="80000"/>
                      </a:schemeClr>
                    </a:solidFill>
                  </a:tcPr>
                </a:tc>
                <a:tc gridSpan="2">
                  <a:txBody>
                    <a:bodyPr/>
                    <a:lstStyle/>
                    <a:p>
                      <a:pPr algn="ctr">
                        <a:spcAft>
                          <a:spcPts val="0"/>
                        </a:spcAft>
                      </a:pPr>
                      <a:r>
                        <a:rPr lang="en-US" sz="1800" dirty="0">
                          <a:latin typeface="Times New Roman" pitchFamily="18" charset="0"/>
                          <a:ea typeface="Times New Roman"/>
                          <a:cs typeface="Times New Roman" pitchFamily="18" charset="0"/>
                        </a:rPr>
                        <a:t>Variance</a:t>
                      </a:r>
                    </a:p>
                  </a:txBody>
                  <a:tcPr marL="27203" marR="27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gridSpan="2">
                  <a:txBody>
                    <a:bodyPr/>
                    <a:lstStyle/>
                    <a:p>
                      <a:pPr algn="ctr">
                        <a:spcAft>
                          <a:spcPts val="0"/>
                        </a:spcAft>
                      </a:pPr>
                      <a:r>
                        <a:rPr lang="en-US" sz="1800" dirty="0">
                          <a:latin typeface="Times New Roman" pitchFamily="18" charset="0"/>
                          <a:ea typeface="Times New Roman"/>
                          <a:cs typeface="Times New Roman" pitchFamily="18" charset="0"/>
                        </a:rPr>
                        <a:t>STATUS</a:t>
                      </a:r>
                    </a:p>
                  </a:txBody>
                  <a:tcPr marL="27203" marR="27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a:txBody>
                    <a:bodyPr/>
                    <a:lstStyle/>
                    <a:p>
                      <a:pPr algn="ctr">
                        <a:spcAft>
                          <a:spcPts val="0"/>
                        </a:spcAft>
                      </a:pPr>
                      <a:r>
                        <a:rPr lang="en-US" sz="1800" spc="-40">
                          <a:latin typeface="Times New Roman" pitchFamily="18" charset="0"/>
                          <a:ea typeface="Times New Roman"/>
                          <a:cs typeface="Times New Roman" pitchFamily="18" charset="0"/>
                        </a:rPr>
                        <a:t>Estimate at</a:t>
                      </a:r>
                      <a:endParaRPr lang="en-US" sz="1800">
                        <a:latin typeface="Times New Roman" pitchFamily="18" charset="0"/>
                        <a:ea typeface="Times New Roman"/>
                        <a:cs typeface="Times New Roman" pitchFamily="18" charset="0"/>
                      </a:endParaRPr>
                    </a:p>
                  </a:txBody>
                  <a:tcPr marL="27203" marR="27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a:spcAft>
                          <a:spcPts val="0"/>
                        </a:spcAft>
                      </a:pPr>
                      <a:r>
                        <a:rPr lang="en-US" sz="1800">
                          <a:latin typeface="Times New Roman" pitchFamily="18" charset="0"/>
                          <a:ea typeface="Times New Roman"/>
                          <a:cs typeface="Times New Roman" pitchFamily="18" charset="0"/>
                        </a:rPr>
                        <a:t>Day ahead</a:t>
                      </a:r>
                    </a:p>
                  </a:txBody>
                  <a:tcPr marL="27203" marR="27203"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chemeClr val="accent2">
                        <a:lumMod val="20000"/>
                        <a:lumOff val="80000"/>
                      </a:schemeClr>
                    </a:solidFill>
                  </a:tcPr>
                </a:tc>
                <a:extLst>
                  <a:ext uri="{0D108BD9-81ED-4DB2-BD59-A6C34878D82A}">
                    <a16:rowId xmlns:a16="http://schemas.microsoft.com/office/drawing/2014/main" val="10001"/>
                  </a:ext>
                </a:extLst>
              </a:tr>
              <a:tr h="0">
                <a:tc>
                  <a:txBody>
                    <a:bodyPr/>
                    <a:lstStyle/>
                    <a:p>
                      <a:pPr algn="ctr">
                        <a:spcAft>
                          <a:spcPts val="0"/>
                        </a:spcAft>
                      </a:pPr>
                      <a:endParaRPr lang="en-US" sz="1800">
                        <a:latin typeface="Times New Roman" pitchFamily="18" charset="0"/>
                        <a:ea typeface="Times New Roman"/>
                        <a:cs typeface="Times New Roman" pitchFamily="18" charset="0"/>
                      </a:endParaRPr>
                    </a:p>
                  </a:txBody>
                  <a:tcPr marL="27203" marR="27203" marT="0" marB="0" anchor="ctr">
                    <a:lnL w="28575"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endParaRPr lang="en-US" sz="1800">
                        <a:latin typeface="Times New Roman" pitchFamily="18" charset="0"/>
                        <a:ea typeface="Times New Roman"/>
                        <a:cs typeface="Times New Roman" pitchFamily="18" charset="0"/>
                      </a:endParaRPr>
                    </a:p>
                  </a:txBody>
                  <a:tcPr marL="27203" marR="27203"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endParaRPr lang="en-US" sz="1800" dirty="0">
                        <a:latin typeface="Times New Roman" pitchFamily="18" charset="0"/>
                        <a:ea typeface="Times New Roman"/>
                        <a:cs typeface="Times New Roman" pitchFamily="18" charset="0"/>
                      </a:endParaRPr>
                    </a:p>
                  </a:txBody>
                  <a:tcPr marL="27203" marR="27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endParaRPr lang="en-US" sz="1800">
                        <a:latin typeface="Times New Roman" pitchFamily="18" charset="0"/>
                        <a:ea typeface="Times New Roman"/>
                        <a:cs typeface="Times New Roman" pitchFamily="18" charset="0"/>
                      </a:endParaRPr>
                    </a:p>
                  </a:txBody>
                  <a:tcPr marL="27203" marR="27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US" sz="1800">
                          <a:latin typeface="Times New Roman" pitchFamily="18" charset="0"/>
                          <a:ea typeface="Times New Roman"/>
                          <a:cs typeface="Times New Roman" pitchFamily="18" charset="0"/>
                        </a:rPr>
                        <a:t>Cost</a:t>
                      </a:r>
                    </a:p>
                  </a:txBody>
                  <a:tcPr marL="27203" marR="27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US" sz="1800">
                          <a:latin typeface="Times New Roman" pitchFamily="18" charset="0"/>
                          <a:ea typeface="Times New Roman"/>
                          <a:cs typeface="Times New Roman" pitchFamily="18" charset="0"/>
                        </a:rPr>
                        <a:t>Sch.</a:t>
                      </a:r>
                    </a:p>
                  </a:txBody>
                  <a:tcPr marL="27203" marR="27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US" sz="1800" dirty="0">
                          <a:latin typeface="Times New Roman" pitchFamily="18" charset="0"/>
                          <a:ea typeface="Times New Roman"/>
                          <a:cs typeface="Times New Roman" pitchFamily="18" charset="0"/>
                        </a:rPr>
                        <a:t>Sch.</a:t>
                      </a:r>
                    </a:p>
                  </a:txBody>
                  <a:tcPr marL="27203" marR="27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US" sz="1800" dirty="0">
                          <a:latin typeface="Times New Roman" pitchFamily="18" charset="0"/>
                          <a:ea typeface="Times New Roman"/>
                          <a:cs typeface="Times New Roman" pitchFamily="18" charset="0"/>
                        </a:rPr>
                        <a:t>Cost</a:t>
                      </a:r>
                    </a:p>
                  </a:txBody>
                  <a:tcPr marL="27203" marR="27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US" sz="1800" spc="-60" dirty="0">
                          <a:latin typeface="Times New Roman" pitchFamily="18" charset="0"/>
                          <a:ea typeface="Times New Roman"/>
                          <a:cs typeface="Times New Roman" pitchFamily="18" charset="0"/>
                        </a:rPr>
                        <a:t>completion</a:t>
                      </a:r>
                      <a:endParaRPr lang="en-US" sz="1800" dirty="0">
                        <a:latin typeface="Times New Roman" pitchFamily="18" charset="0"/>
                        <a:ea typeface="Times New Roman"/>
                        <a:cs typeface="Times New Roman" pitchFamily="18" charset="0"/>
                      </a:endParaRPr>
                    </a:p>
                  </a:txBody>
                  <a:tcPr marL="27203" marR="27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US" sz="1800" dirty="0">
                          <a:latin typeface="Times New Roman" pitchFamily="18" charset="0"/>
                          <a:ea typeface="Times New Roman"/>
                          <a:cs typeface="Times New Roman" pitchFamily="18" charset="0"/>
                        </a:rPr>
                        <a:t>or behind</a:t>
                      </a:r>
                    </a:p>
                  </a:txBody>
                  <a:tcPr marL="27203" marR="27203"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2"/>
                  </a:ext>
                </a:extLst>
              </a:tr>
              <a:tr h="0">
                <a:tc>
                  <a:txBody>
                    <a:bodyPr/>
                    <a:lstStyle/>
                    <a:p>
                      <a:pPr algn="ctr">
                        <a:spcAft>
                          <a:spcPts val="0"/>
                        </a:spcAft>
                      </a:pPr>
                      <a:r>
                        <a:rPr lang="en-US" sz="1800">
                          <a:latin typeface="Times New Roman" pitchFamily="18" charset="0"/>
                          <a:ea typeface="Times New Roman"/>
                          <a:cs typeface="Times New Roman" pitchFamily="18" charset="0"/>
                        </a:rPr>
                        <a:t>0 - 3</a:t>
                      </a:r>
                    </a:p>
                  </a:txBody>
                  <a:tcPr marL="27203" marR="27203" marT="0" marB="0" anchor="ctr">
                    <a:lnL w="28575"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latin typeface="Times New Roman" pitchFamily="18" charset="0"/>
                          <a:ea typeface="Times New Roman"/>
                          <a:cs typeface="Times New Roman" pitchFamily="18" charset="0"/>
                        </a:rPr>
                        <a:t>SR 3000</a:t>
                      </a:r>
                    </a:p>
                  </a:txBody>
                  <a:tcPr marL="27203" marR="27203"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latin typeface="Times New Roman" pitchFamily="18" charset="0"/>
                          <a:ea typeface="Times New Roman"/>
                          <a:cs typeface="Times New Roman" pitchFamily="18" charset="0"/>
                        </a:rPr>
                        <a:t>SR 3600</a:t>
                      </a:r>
                    </a:p>
                  </a:txBody>
                  <a:tcPr marL="27203" marR="27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latin typeface="Times New Roman" pitchFamily="18" charset="0"/>
                          <a:ea typeface="Times New Roman"/>
                          <a:cs typeface="Times New Roman" pitchFamily="18" charset="0"/>
                        </a:rPr>
                        <a:t>SR 3600</a:t>
                      </a:r>
                    </a:p>
                  </a:txBody>
                  <a:tcPr marL="27203" marR="27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latin typeface="Times New Roman" pitchFamily="18" charset="0"/>
                          <a:ea typeface="Times New Roman"/>
                          <a:cs typeface="Times New Roman" pitchFamily="18" charset="0"/>
                        </a:rPr>
                        <a:t>-600</a:t>
                      </a:r>
                    </a:p>
                  </a:txBody>
                  <a:tcPr marL="27203" marR="27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latin typeface="Times New Roman" pitchFamily="18" charset="0"/>
                          <a:ea typeface="Times New Roman"/>
                          <a:cs typeface="Times New Roman" pitchFamily="18" charset="0"/>
                        </a:rPr>
                        <a:t>-600</a:t>
                      </a:r>
                    </a:p>
                  </a:txBody>
                  <a:tcPr marL="27203" marR="27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latin typeface="Times New Roman" pitchFamily="18" charset="0"/>
                          <a:ea typeface="Times New Roman"/>
                          <a:cs typeface="Times New Roman" pitchFamily="18" charset="0"/>
                        </a:rPr>
                        <a:t>Behind</a:t>
                      </a:r>
                    </a:p>
                  </a:txBody>
                  <a:tcPr marL="27203" marR="27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latin typeface="Times New Roman" pitchFamily="18" charset="0"/>
                          <a:ea typeface="Times New Roman"/>
                          <a:cs typeface="Times New Roman" pitchFamily="18" charset="0"/>
                        </a:rPr>
                        <a:t>Over Bud.</a:t>
                      </a:r>
                    </a:p>
                  </a:txBody>
                  <a:tcPr marL="27203" marR="27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latin typeface="Times New Roman" pitchFamily="18" charset="0"/>
                          <a:ea typeface="Times New Roman"/>
                          <a:cs typeface="Times New Roman" pitchFamily="18" charset="0"/>
                        </a:rPr>
                        <a:t>SR 11,520</a:t>
                      </a:r>
                    </a:p>
                  </a:txBody>
                  <a:tcPr marL="27203" marR="27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latin typeface="Times New Roman" pitchFamily="18" charset="0"/>
                          <a:ea typeface="Times New Roman"/>
                          <a:cs typeface="Times New Roman" pitchFamily="18" charset="0"/>
                        </a:rPr>
                        <a:t>0.5</a:t>
                      </a:r>
                    </a:p>
                  </a:txBody>
                  <a:tcPr marL="27203" marR="27203"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algn="ctr">
                        <a:spcAft>
                          <a:spcPts val="0"/>
                        </a:spcAft>
                      </a:pPr>
                      <a:r>
                        <a:rPr lang="en-US" sz="1800">
                          <a:latin typeface="Times New Roman" pitchFamily="18" charset="0"/>
                          <a:ea typeface="Times New Roman"/>
                          <a:cs typeface="Times New Roman" pitchFamily="18" charset="0"/>
                        </a:rPr>
                        <a:t>0 - 6</a:t>
                      </a:r>
                    </a:p>
                  </a:txBody>
                  <a:tcPr marL="27203" marR="27203" marT="0" marB="0" anchor="ctr">
                    <a:lnL w="28575"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en-US" sz="1800">
                          <a:latin typeface="Times New Roman" pitchFamily="18" charset="0"/>
                          <a:ea typeface="Times New Roman"/>
                          <a:cs typeface="Times New Roman" pitchFamily="18" charset="0"/>
                        </a:rPr>
                        <a:t>SR 6840</a:t>
                      </a:r>
                    </a:p>
                  </a:txBody>
                  <a:tcPr marL="27203" marR="27203"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en-US" sz="1800">
                          <a:latin typeface="Times New Roman" pitchFamily="18" charset="0"/>
                          <a:ea typeface="Times New Roman"/>
                          <a:cs typeface="Times New Roman" pitchFamily="18" charset="0"/>
                        </a:rPr>
                        <a:t>SR 7300</a:t>
                      </a:r>
                    </a:p>
                  </a:txBody>
                  <a:tcPr marL="27203" marR="27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en-US" sz="1800">
                          <a:latin typeface="Times New Roman" pitchFamily="18" charset="0"/>
                          <a:ea typeface="Times New Roman"/>
                          <a:cs typeface="Times New Roman" pitchFamily="18" charset="0"/>
                        </a:rPr>
                        <a:t>SR 7200</a:t>
                      </a:r>
                    </a:p>
                  </a:txBody>
                  <a:tcPr marL="27203" marR="27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en-US" sz="1800">
                          <a:latin typeface="Times New Roman" pitchFamily="18" charset="0"/>
                          <a:ea typeface="Times New Roman"/>
                          <a:cs typeface="Times New Roman" pitchFamily="18" charset="0"/>
                        </a:rPr>
                        <a:t>-460</a:t>
                      </a:r>
                    </a:p>
                  </a:txBody>
                  <a:tcPr marL="27203" marR="27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en-US" sz="1800">
                          <a:latin typeface="Times New Roman" pitchFamily="18" charset="0"/>
                          <a:ea typeface="Times New Roman"/>
                          <a:cs typeface="Times New Roman" pitchFamily="18" charset="0"/>
                        </a:rPr>
                        <a:t>-360</a:t>
                      </a:r>
                    </a:p>
                  </a:txBody>
                  <a:tcPr marL="27203" marR="27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en-US" sz="1800">
                          <a:latin typeface="Times New Roman" pitchFamily="18" charset="0"/>
                          <a:ea typeface="Times New Roman"/>
                          <a:cs typeface="Times New Roman" pitchFamily="18" charset="0"/>
                        </a:rPr>
                        <a:t>Behind</a:t>
                      </a:r>
                    </a:p>
                  </a:txBody>
                  <a:tcPr marL="27203" marR="27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en-US" sz="1800">
                          <a:latin typeface="Times New Roman" pitchFamily="18" charset="0"/>
                          <a:ea typeface="Times New Roman"/>
                          <a:cs typeface="Times New Roman" pitchFamily="18" charset="0"/>
                        </a:rPr>
                        <a:t>Over Bud.</a:t>
                      </a:r>
                    </a:p>
                  </a:txBody>
                  <a:tcPr marL="27203" marR="27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en-US" sz="1800" dirty="0">
                          <a:latin typeface="Times New Roman" pitchFamily="18" charset="0"/>
                          <a:ea typeface="Times New Roman"/>
                          <a:cs typeface="Times New Roman" pitchFamily="18" charset="0"/>
                        </a:rPr>
                        <a:t>SR </a:t>
                      </a:r>
                      <a:r>
                        <a:rPr lang="en-US" sz="1800" dirty="0" smtClean="0">
                          <a:latin typeface="Times New Roman" pitchFamily="18" charset="0"/>
                          <a:ea typeface="Times New Roman"/>
                          <a:cs typeface="Times New Roman" pitchFamily="18" charset="0"/>
                        </a:rPr>
                        <a:t>10,246</a:t>
                      </a:r>
                      <a:endParaRPr lang="en-US" sz="1800" dirty="0">
                        <a:latin typeface="Times New Roman" pitchFamily="18" charset="0"/>
                        <a:ea typeface="Times New Roman"/>
                        <a:cs typeface="Times New Roman" pitchFamily="18" charset="0"/>
                      </a:endParaRPr>
                    </a:p>
                  </a:txBody>
                  <a:tcPr marL="27203" marR="27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en-US" sz="1800" dirty="0">
                          <a:latin typeface="Times New Roman" pitchFamily="18" charset="0"/>
                          <a:ea typeface="Times New Roman"/>
                          <a:cs typeface="Times New Roman" pitchFamily="18" charset="0"/>
                        </a:rPr>
                        <a:t>0.3</a:t>
                      </a:r>
                    </a:p>
                  </a:txBody>
                  <a:tcPr marL="27203" marR="27203"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8" name="Rectangle 7"/>
          <p:cNvSpPr/>
          <p:nvPr/>
        </p:nvSpPr>
        <p:spPr>
          <a:xfrm>
            <a:off x="6631049" y="341221"/>
            <a:ext cx="2144177" cy="646331"/>
          </a:xfrm>
          <a:prstGeom prst="rect">
            <a:avLst/>
          </a:prstGeom>
        </p:spPr>
        <p:txBody>
          <a:bodyPr wrap="none">
            <a:spAutoFit/>
          </a:bodyPr>
          <a:lstStyle/>
          <a:p>
            <a:pPr algn="ctr"/>
            <a:r>
              <a:rPr lang="en-US" dirty="0" smtClean="0">
                <a:solidFill>
                  <a:sysClr val="windowText" lastClr="000000"/>
                </a:solidFill>
                <a:latin typeface="Times New Roman" panose="02020603050405020304" pitchFamily="18" charset="0"/>
                <a:cs typeface="Times New Roman" panose="02020603050405020304" pitchFamily="18" charset="0"/>
              </a:rPr>
              <a:t>SV=BCWP-BCWS</a:t>
            </a:r>
          </a:p>
          <a:p>
            <a:pPr algn="ctr"/>
            <a:r>
              <a:rPr lang="en-US" dirty="0" smtClean="0">
                <a:solidFill>
                  <a:sysClr val="windowText" lastClr="000000"/>
                </a:solidFill>
                <a:latin typeface="Times New Roman" panose="02020603050405020304" pitchFamily="18" charset="0"/>
                <a:cs typeface="Times New Roman" panose="02020603050405020304" pitchFamily="18" charset="0"/>
              </a:rPr>
              <a:t>CV </a:t>
            </a:r>
            <a:r>
              <a:rPr lang="en-US" dirty="0">
                <a:solidFill>
                  <a:sysClr val="windowText" lastClr="000000"/>
                </a:solidFill>
                <a:latin typeface="Times New Roman" panose="02020603050405020304" pitchFamily="18" charset="0"/>
                <a:cs typeface="Times New Roman" panose="02020603050405020304" pitchFamily="18" charset="0"/>
              </a:rPr>
              <a:t>= BCWP-ACWP</a:t>
            </a:r>
          </a:p>
        </p:txBody>
      </p:sp>
      <mc:AlternateContent xmlns:mc="http://schemas.openxmlformats.org/markup-compatibility/2006" xmlns:a14="http://schemas.microsoft.com/office/drawing/2010/main">
        <mc:Choice Requires="a14">
          <p:sp>
            <p:nvSpPr>
              <p:cNvPr id="20" name="Rectangle 19"/>
              <p:cNvSpPr/>
              <p:nvPr/>
            </p:nvSpPr>
            <p:spPr>
              <a:xfrm>
                <a:off x="3288761" y="2045705"/>
                <a:ext cx="5331331" cy="493340"/>
              </a:xfrm>
              <a:prstGeom prst="rect">
                <a:avLst/>
              </a:prstGeom>
            </p:spPr>
            <p:txBody>
              <a:bodyPr wrap="none">
                <a:spAutoFit/>
              </a:bodyPr>
              <a:lstStyle/>
              <a:p>
                <a14:m>
                  <m:oMath xmlns:m="http://schemas.openxmlformats.org/officeDocument/2006/math">
                    <m:r>
                      <m:rPr>
                        <m:sty m:val="p"/>
                      </m:rPr>
                      <a:rPr lang="en-US" b="0" i="0" smtClean="0">
                        <a:solidFill>
                          <a:sysClr val="windowText" lastClr="000000"/>
                        </a:solidFill>
                        <a:latin typeface="Cambria Math" panose="02040503050406030204" pitchFamily="18" charset="0"/>
                        <a:cs typeface="Times New Roman" panose="02020603050405020304" pitchFamily="18" charset="0"/>
                      </a:rPr>
                      <m:t>EAC</m:t>
                    </m:r>
                    <m:r>
                      <a:rPr lang="en-US" b="0" i="0" smtClean="0">
                        <a:solidFill>
                          <a:sysClr val="windowText" lastClr="000000"/>
                        </a:solidFill>
                        <a:latin typeface="Cambria Math" panose="02040503050406030204" pitchFamily="18" charset="0"/>
                        <a:cs typeface="Times New Roman" panose="02020603050405020304" pitchFamily="18" charset="0"/>
                      </a:rPr>
                      <m:t>=</m:t>
                    </m:r>
                    <m:f>
                      <m:fPr>
                        <m:ctrlPr>
                          <a:rPr lang="en-US" i="1">
                            <a:solidFill>
                              <a:sysClr val="windowText" lastClr="000000"/>
                            </a:solidFill>
                            <a:latin typeface="Cambria Math" panose="02040503050406030204" pitchFamily="18" charset="0"/>
                            <a:cs typeface="Times New Roman" panose="02020603050405020304" pitchFamily="18" charset="0"/>
                          </a:rPr>
                        </m:ctrlPr>
                      </m:fPr>
                      <m:num>
                        <m:r>
                          <m:rPr>
                            <m:sty m:val="p"/>
                          </m:rPr>
                          <a:rPr lang="en-US" b="0" i="0">
                            <a:solidFill>
                              <a:sysClr val="windowText" lastClr="000000"/>
                            </a:solidFill>
                            <a:latin typeface="Cambria Math" panose="02040503050406030204" pitchFamily="18" charset="0"/>
                            <a:cs typeface="Times New Roman" panose="02020603050405020304" pitchFamily="18" charset="0"/>
                          </a:rPr>
                          <m:t>ACWP</m:t>
                        </m:r>
                        <m:r>
                          <m:rPr>
                            <m:sty m:val="p"/>
                          </m:rPr>
                          <a:rPr lang="en-US" b="0" i="0" baseline="-25000">
                            <a:solidFill>
                              <a:sysClr val="windowText" lastClr="000000"/>
                            </a:solidFill>
                            <a:latin typeface="Cambria Math" panose="02040503050406030204" pitchFamily="18" charset="0"/>
                            <a:cs typeface="Times New Roman" panose="02020603050405020304" pitchFamily="18" charset="0"/>
                          </a:rPr>
                          <m:t>to</m:t>
                        </m:r>
                        <m:r>
                          <a:rPr lang="en-US" b="0" i="0" baseline="-25000">
                            <a:solidFill>
                              <a:sysClr val="windowText" lastClr="000000"/>
                            </a:solidFill>
                            <a:latin typeface="Cambria Math" panose="02040503050406030204" pitchFamily="18" charset="0"/>
                            <a:cs typeface="Times New Roman" panose="02020603050405020304" pitchFamily="18" charset="0"/>
                          </a:rPr>
                          <m:t> </m:t>
                        </m:r>
                        <m:r>
                          <m:rPr>
                            <m:sty m:val="p"/>
                          </m:rPr>
                          <a:rPr lang="en-US" b="0" i="0" baseline="-25000">
                            <a:solidFill>
                              <a:sysClr val="windowText" lastClr="000000"/>
                            </a:solidFill>
                            <a:latin typeface="Cambria Math" panose="02040503050406030204" pitchFamily="18" charset="0"/>
                            <a:cs typeface="Times New Roman" panose="02020603050405020304" pitchFamily="18" charset="0"/>
                          </a:rPr>
                          <m:t>date</m:t>
                        </m:r>
                      </m:num>
                      <m:den>
                        <m:r>
                          <m:rPr>
                            <m:sty m:val="p"/>
                          </m:rPr>
                          <a:rPr lang="en-US" b="0" i="0">
                            <a:solidFill>
                              <a:sysClr val="windowText" lastClr="000000"/>
                            </a:solidFill>
                            <a:latin typeface="Cambria Math" panose="02040503050406030204" pitchFamily="18" charset="0"/>
                            <a:cs typeface="Times New Roman" panose="02020603050405020304" pitchFamily="18" charset="0"/>
                          </a:rPr>
                          <m:t>BCWP</m:t>
                        </m:r>
                        <m:r>
                          <a:rPr lang="en-US" b="0" i="0">
                            <a:solidFill>
                              <a:sysClr val="windowText" lastClr="000000"/>
                            </a:solidFill>
                            <a:latin typeface="Cambria Math" panose="02040503050406030204" pitchFamily="18" charset="0"/>
                            <a:cs typeface="Times New Roman" panose="02020603050405020304" pitchFamily="18" charset="0"/>
                          </a:rPr>
                          <m:t> </m:t>
                        </m:r>
                        <m:r>
                          <m:rPr>
                            <m:sty m:val="p"/>
                          </m:rPr>
                          <a:rPr lang="en-US" b="0" i="0" baseline="-25000">
                            <a:solidFill>
                              <a:sysClr val="windowText" lastClr="000000"/>
                            </a:solidFill>
                            <a:latin typeface="Cambria Math" panose="02040503050406030204" pitchFamily="18" charset="0"/>
                            <a:cs typeface="Times New Roman" panose="02020603050405020304" pitchFamily="18" charset="0"/>
                          </a:rPr>
                          <m:t>to</m:t>
                        </m:r>
                        <m:r>
                          <a:rPr lang="en-US" b="0" i="0" baseline="-25000">
                            <a:solidFill>
                              <a:sysClr val="windowText" lastClr="000000"/>
                            </a:solidFill>
                            <a:latin typeface="Cambria Math" panose="02040503050406030204" pitchFamily="18" charset="0"/>
                            <a:cs typeface="Times New Roman" panose="02020603050405020304" pitchFamily="18" charset="0"/>
                          </a:rPr>
                          <m:t> </m:t>
                        </m:r>
                        <m:r>
                          <m:rPr>
                            <m:sty m:val="p"/>
                          </m:rPr>
                          <a:rPr lang="en-US" b="0" i="0" baseline="-25000">
                            <a:solidFill>
                              <a:sysClr val="windowText" lastClr="000000"/>
                            </a:solidFill>
                            <a:latin typeface="Cambria Math" panose="02040503050406030204" pitchFamily="18" charset="0"/>
                            <a:cs typeface="Times New Roman" panose="02020603050405020304" pitchFamily="18" charset="0"/>
                          </a:rPr>
                          <m:t>date</m:t>
                        </m:r>
                      </m:den>
                    </m:f>
                  </m:oMath>
                </a14:m>
                <a:r>
                  <a:rPr lang="en-US" dirty="0" smtClean="0">
                    <a:solidFill>
                      <a:sysClr val="windowText" lastClr="000000"/>
                    </a:solidFill>
                    <a:latin typeface="Times New Roman" panose="02020603050405020304" pitchFamily="18" charset="0"/>
                    <a:cs typeface="Times New Roman" panose="02020603050405020304" pitchFamily="18" charset="0"/>
                  </a:rPr>
                  <a:t>× BAC=3600/3000×(800×12)=11,520</a:t>
                </a:r>
                <a:endParaRPr lang="en-GB" dirty="0">
                  <a:latin typeface="Times New Roman" panose="02020603050405020304" pitchFamily="18" charset="0"/>
                  <a:cs typeface="Times New Roman" panose="02020603050405020304" pitchFamily="18" charset="0"/>
                </a:endParaRPr>
              </a:p>
            </p:txBody>
          </p:sp>
        </mc:Choice>
        <mc:Fallback xmlns="">
          <p:sp>
            <p:nvSpPr>
              <p:cNvPr id="20" name="Rectangle 19"/>
              <p:cNvSpPr>
                <a:spLocks noRot="1" noChangeAspect="1" noMove="1" noResize="1" noEditPoints="1" noAdjustHandles="1" noChangeArrowheads="1" noChangeShapeType="1" noTextEdit="1"/>
              </p:cNvSpPr>
              <p:nvPr/>
            </p:nvSpPr>
            <p:spPr>
              <a:xfrm>
                <a:off x="3288761" y="2045705"/>
                <a:ext cx="5331331" cy="493340"/>
              </a:xfrm>
              <a:prstGeom prst="rect">
                <a:avLst/>
              </a:prstGeom>
              <a:blipFill rotWithShape="0">
                <a:blip r:embed="rId2"/>
                <a:stretch>
                  <a:fillRect r="-343" b="-11111"/>
                </a:stretch>
              </a:blipFill>
            </p:spPr>
            <p:txBody>
              <a:bodyPr/>
              <a:lstStyle/>
              <a:p>
                <a:r>
                  <a:rPr lang="en-GB">
                    <a:noFill/>
                  </a:rPr>
                  <a:t> </a:t>
                </a:r>
              </a:p>
            </p:txBody>
          </p:sp>
        </mc:Fallback>
      </mc:AlternateContent>
      <p:sp>
        <p:nvSpPr>
          <p:cNvPr id="21" name="TextBox 20"/>
          <p:cNvSpPr txBox="1"/>
          <p:nvPr/>
        </p:nvSpPr>
        <p:spPr>
          <a:xfrm>
            <a:off x="280100" y="2482636"/>
            <a:ext cx="8683752" cy="307777"/>
          </a:xfrm>
          <a:prstGeom prst="rect">
            <a:avLst/>
          </a:prstGeom>
          <a:noFill/>
        </p:spPr>
        <p:txBody>
          <a:bodyPr wrap="square" rtlCol="0">
            <a:spAutoFit/>
          </a:bodyPr>
          <a:lstStyle/>
          <a:p>
            <a:r>
              <a:rPr lang="en-US" sz="1400" dirty="0" smtClean="0">
                <a:solidFill>
                  <a:srgbClr val="3A34BC"/>
                </a:solidFill>
              </a:rPr>
              <a:t>No. of units behind = 300-250=50 which will require =50/100 = 0.5 day to finish</a:t>
            </a:r>
            <a:endParaRPr lang="en-GB" sz="1400" dirty="0">
              <a:solidFill>
                <a:srgbClr val="3A34BC"/>
              </a:solidFill>
            </a:endParaRPr>
          </a:p>
        </p:txBody>
      </p:sp>
      <p:sp>
        <p:nvSpPr>
          <p:cNvPr id="22" name="Rectangle 21"/>
          <p:cNvSpPr/>
          <p:nvPr/>
        </p:nvSpPr>
        <p:spPr>
          <a:xfrm>
            <a:off x="195942" y="2110372"/>
            <a:ext cx="3048000" cy="369332"/>
          </a:xfrm>
          <a:prstGeom prst="rect">
            <a:avLst/>
          </a:prstGeom>
        </p:spPr>
        <p:txBody>
          <a:bodyPr wrap="square">
            <a:spAutoFit/>
          </a:bodyPr>
          <a:lstStyle/>
          <a:p>
            <a:pPr algn="ctr"/>
            <a:r>
              <a:rPr lang="en-US" dirty="0">
                <a:solidFill>
                  <a:sysClr val="windowText" lastClr="000000"/>
                </a:solidFill>
                <a:latin typeface="Times New Roman" panose="02020603050405020304" pitchFamily="18" charset="0"/>
                <a:cs typeface="Times New Roman" panose="02020603050405020304" pitchFamily="18" charset="0"/>
              </a:rPr>
              <a:t>BAC </a:t>
            </a:r>
            <a:r>
              <a:rPr lang="en-US" dirty="0" smtClean="0">
                <a:solidFill>
                  <a:sysClr val="windowText" lastClr="000000"/>
                </a:solidFill>
                <a:latin typeface="Times New Roman" panose="02020603050405020304" pitchFamily="18" charset="0"/>
                <a:cs typeface="Times New Roman" panose="02020603050405020304" pitchFamily="18" charset="0"/>
              </a:rPr>
              <a:t>=</a:t>
            </a:r>
            <a:r>
              <a:rPr lang="en-US" dirty="0" err="1" smtClean="0">
                <a:solidFill>
                  <a:sysClr val="windowText" lastClr="000000"/>
                </a:solidFill>
                <a:latin typeface="Times New Roman" panose="02020603050405020304" pitchFamily="18" charset="0"/>
                <a:cs typeface="Times New Roman" panose="02020603050405020304" pitchFamily="18" charset="0"/>
              </a:rPr>
              <a:t>BCWS</a:t>
            </a:r>
            <a:r>
              <a:rPr lang="en-US" baseline="-25000" dirty="0" err="1" smtClean="0">
                <a:solidFill>
                  <a:sysClr val="windowText" lastClr="000000"/>
                </a:solidFill>
                <a:latin typeface="Times New Roman" panose="02020603050405020304" pitchFamily="18" charset="0"/>
                <a:cs typeface="Times New Roman" panose="02020603050405020304" pitchFamily="18" charset="0"/>
              </a:rPr>
              <a:t>end</a:t>
            </a:r>
            <a:r>
              <a:rPr lang="en-US" dirty="0">
                <a:solidFill>
                  <a:sysClr val="windowText" lastClr="000000"/>
                </a:solidFill>
                <a:latin typeface="Times New Roman" panose="02020603050405020304" pitchFamily="18" charset="0"/>
                <a:cs typeface="Times New Roman" panose="02020603050405020304" pitchFamily="18" charset="0"/>
              </a:rPr>
              <a:t> </a:t>
            </a:r>
            <a:r>
              <a:rPr lang="en-US" dirty="0" smtClean="0">
                <a:solidFill>
                  <a:sysClr val="windowText" lastClr="000000"/>
                </a:solidFill>
                <a:latin typeface="Times New Roman" panose="02020603050405020304" pitchFamily="18" charset="0"/>
                <a:cs typeface="Times New Roman" panose="02020603050405020304" pitchFamily="18" charset="0"/>
              </a:rPr>
              <a:t>= (</a:t>
            </a:r>
            <a:r>
              <a:rPr lang="en-US" dirty="0">
                <a:solidFill>
                  <a:sysClr val="windowText" lastClr="000000"/>
                </a:solidFill>
                <a:latin typeface="Times New Roman" panose="02020603050405020304" pitchFamily="18" charset="0"/>
                <a:cs typeface="Times New Roman" panose="02020603050405020304" pitchFamily="18" charset="0"/>
              </a:rPr>
              <a:t>800×12)</a:t>
            </a:r>
            <a:endParaRPr lang="en-US" baseline="-25000" dirty="0">
              <a:solidFill>
                <a:sysClr val="windowText" lastClr="000000"/>
              </a:solidFill>
              <a:latin typeface="Times New Roman" panose="02020603050405020304" pitchFamily="18" charset="0"/>
              <a:cs typeface="Times New Roman" panose="02020603050405020304" pitchFamily="18" charset="0"/>
            </a:endParaRPr>
          </a:p>
        </p:txBody>
      </p:sp>
      <p:sp>
        <p:nvSpPr>
          <p:cNvPr id="23" name="Rectangle 22"/>
          <p:cNvSpPr/>
          <p:nvPr/>
        </p:nvSpPr>
        <p:spPr>
          <a:xfrm>
            <a:off x="6531" y="1771392"/>
            <a:ext cx="3048000" cy="369332"/>
          </a:xfrm>
          <a:prstGeom prst="rect">
            <a:avLst/>
          </a:prstGeom>
        </p:spPr>
        <p:txBody>
          <a:bodyPr wrap="square">
            <a:spAutoFit/>
          </a:bodyPr>
          <a:lstStyle/>
          <a:p>
            <a:pPr algn="ctr"/>
            <a:r>
              <a:rPr lang="en-US" dirty="0" smtClean="0">
                <a:solidFill>
                  <a:sysClr val="windowText" lastClr="000000"/>
                </a:solidFill>
                <a:latin typeface="Times New Roman" panose="02020603050405020304" pitchFamily="18" charset="0"/>
                <a:cs typeface="Times New Roman" panose="02020603050405020304" pitchFamily="18" charset="0"/>
              </a:rPr>
              <a:t>BCWP= (250×12)=3000</a:t>
            </a:r>
            <a:endParaRPr lang="en-US" baseline="-25000" dirty="0">
              <a:solidFill>
                <a:sysClr val="windowText" lastClr="000000"/>
              </a:solidFill>
              <a:latin typeface="Times New Roman" panose="02020603050405020304" pitchFamily="18" charset="0"/>
              <a:cs typeface="Times New Roman" panose="02020603050405020304" pitchFamily="18" charset="0"/>
            </a:endParaRPr>
          </a:p>
        </p:txBody>
      </p:sp>
      <p:sp>
        <p:nvSpPr>
          <p:cNvPr id="24" name="Rectangle 23"/>
          <p:cNvSpPr/>
          <p:nvPr/>
        </p:nvSpPr>
        <p:spPr>
          <a:xfrm>
            <a:off x="2521131" y="1774750"/>
            <a:ext cx="3048000" cy="369332"/>
          </a:xfrm>
          <a:prstGeom prst="rect">
            <a:avLst/>
          </a:prstGeom>
        </p:spPr>
        <p:txBody>
          <a:bodyPr wrap="square">
            <a:spAutoFit/>
          </a:bodyPr>
          <a:lstStyle/>
          <a:p>
            <a:pPr algn="ctr"/>
            <a:r>
              <a:rPr lang="en-US" dirty="0" smtClean="0">
                <a:solidFill>
                  <a:sysClr val="windowText" lastClr="000000"/>
                </a:solidFill>
                <a:latin typeface="Times New Roman" panose="02020603050405020304" pitchFamily="18" charset="0"/>
                <a:cs typeface="Times New Roman" panose="02020603050405020304" pitchFamily="18" charset="0"/>
              </a:rPr>
              <a:t>BCWS= (300×12)=3600</a:t>
            </a:r>
            <a:endParaRPr lang="en-US" baseline="-25000" dirty="0">
              <a:solidFill>
                <a:sysClr val="windowText" lastClr="000000"/>
              </a:solidFill>
              <a:latin typeface="Times New Roman" panose="02020603050405020304" pitchFamily="18" charset="0"/>
              <a:cs typeface="Times New Roman" panose="02020603050405020304" pitchFamily="18" charset="0"/>
            </a:endParaRPr>
          </a:p>
        </p:txBody>
      </p:sp>
      <p:sp>
        <p:nvSpPr>
          <p:cNvPr id="25" name="Rectangle 24"/>
          <p:cNvSpPr/>
          <p:nvPr/>
        </p:nvSpPr>
        <p:spPr>
          <a:xfrm>
            <a:off x="276531" y="1415790"/>
            <a:ext cx="1292341" cy="369332"/>
          </a:xfrm>
          <a:prstGeom prst="rect">
            <a:avLst/>
          </a:prstGeom>
        </p:spPr>
        <p:txBody>
          <a:bodyPr wrap="none">
            <a:spAutoFit/>
          </a:bodyPr>
          <a:lstStyle/>
          <a:p>
            <a:r>
              <a:rPr lang="en-US" dirty="0">
                <a:solidFill>
                  <a:srgbClr val="3A34BC"/>
                </a:solidFill>
              </a:rPr>
              <a:t>At 3</a:t>
            </a:r>
            <a:r>
              <a:rPr lang="en-US" baseline="30000" dirty="0">
                <a:solidFill>
                  <a:srgbClr val="3A34BC"/>
                </a:solidFill>
              </a:rPr>
              <a:t>rd</a:t>
            </a:r>
            <a:r>
              <a:rPr lang="en-US" dirty="0">
                <a:solidFill>
                  <a:srgbClr val="3A34BC"/>
                </a:solidFill>
              </a:rPr>
              <a:t> day, </a:t>
            </a:r>
            <a:endParaRPr lang="en-GB" dirty="0"/>
          </a:p>
        </p:txBody>
      </p:sp>
      <p:sp>
        <p:nvSpPr>
          <p:cNvPr id="26" name="Rectangle 25"/>
          <p:cNvSpPr/>
          <p:nvPr/>
        </p:nvSpPr>
        <p:spPr>
          <a:xfrm>
            <a:off x="238190" y="3016959"/>
            <a:ext cx="1287532" cy="369332"/>
          </a:xfrm>
          <a:prstGeom prst="rect">
            <a:avLst/>
          </a:prstGeom>
        </p:spPr>
        <p:txBody>
          <a:bodyPr wrap="none">
            <a:spAutoFit/>
          </a:bodyPr>
          <a:lstStyle/>
          <a:p>
            <a:r>
              <a:rPr lang="en-US" dirty="0">
                <a:solidFill>
                  <a:srgbClr val="3A34BC"/>
                </a:solidFill>
              </a:rPr>
              <a:t>At </a:t>
            </a:r>
            <a:r>
              <a:rPr lang="en-US" dirty="0" smtClean="0">
                <a:solidFill>
                  <a:srgbClr val="3A34BC"/>
                </a:solidFill>
              </a:rPr>
              <a:t>6</a:t>
            </a:r>
            <a:r>
              <a:rPr lang="en-US" baseline="30000" dirty="0" smtClean="0">
                <a:solidFill>
                  <a:srgbClr val="3A34BC"/>
                </a:solidFill>
              </a:rPr>
              <a:t>th</a:t>
            </a:r>
            <a:r>
              <a:rPr lang="en-US" dirty="0" smtClean="0">
                <a:solidFill>
                  <a:srgbClr val="3A34BC"/>
                </a:solidFill>
              </a:rPr>
              <a:t> </a:t>
            </a:r>
            <a:r>
              <a:rPr lang="en-US" dirty="0">
                <a:solidFill>
                  <a:srgbClr val="3A34BC"/>
                </a:solidFill>
              </a:rPr>
              <a:t>day, </a:t>
            </a:r>
            <a:endParaRPr lang="en-GB" dirty="0"/>
          </a:p>
        </p:txBody>
      </p:sp>
      <mc:AlternateContent xmlns:mc="http://schemas.openxmlformats.org/markup-compatibility/2006" xmlns:a14="http://schemas.microsoft.com/office/drawing/2010/main">
        <mc:Choice Requires="a14">
          <p:sp>
            <p:nvSpPr>
              <p:cNvPr id="27" name="Rectangle 26"/>
              <p:cNvSpPr/>
              <p:nvPr/>
            </p:nvSpPr>
            <p:spPr>
              <a:xfrm>
                <a:off x="3092872" y="3414458"/>
                <a:ext cx="5339923" cy="493340"/>
              </a:xfrm>
              <a:prstGeom prst="rect">
                <a:avLst/>
              </a:prstGeom>
            </p:spPr>
            <p:txBody>
              <a:bodyPr wrap="none">
                <a:spAutoFit/>
              </a:bodyPr>
              <a:lstStyle/>
              <a:p>
                <a14:m>
                  <m:oMath xmlns:m="http://schemas.openxmlformats.org/officeDocument/2006/math">
                    <m:r>
                      <m:rPr>
                        <m:sty m:val="p"/>
                      </m:rPr>
                      <a:rPr lang="en-US" b="0" i="0" smtClean="0">
                        <a:solidFill>
                          <a:sysClr val="windowText" lastClr="000000"/>
                        </a:solidFill>
                        <a:latin typeface="Cambria Math" panose="02040503050406030204" pitchFamily="18" charset="0"/>
                        <a:cs typeface="Times New Roman" panose="02020603050405020304" pitchFamily="18" charset="0"/>
                      </a:rPr>
                      <m:t>EAC</m:t>
                    </m:r>
                    <m:r>
                      <a:rPr lang="en-US" b="0" i="0" smtClean="0">
                        <a:solidFill>
                          <a:sysClr val="windowText" lastClr="000000"/>
                        </a:solidFill>
                        <a:latin typeface="Cambria Math" panose="02040503050406030204" pitchFamily="18" charset="0"/>
                        <a:cs typeface="Times New Roman" panose="02020603050405020304" pitchFamily="18" charset="0"/>
                      </a:rPr>
                      <m:t>=</m:t>
                    </m:r>
                    <m:f>
                      <m:fPr>
                        <m:ctrlPr>
                          <a:rPr lang="en-US" i="1">
                            <a:solidFill>
                              <a:sysClr val="windowText" lastClr="000000"/>
                            </a:solidFill>
                            <a:latin typeface="Cambria Math" panose="02040503050406030204" pitchFamily="18" charset="0"/>
                            <a:cs typeface="Times New Roman" panose="02020603050405020304" pitchFamily="18" charset="0"/>
                          </a:rPr>
                        </m:ctrlPr>
                      </m:fPr>
                      <m:num>
                        <m:r>
                          <m:rPr>
                            <m:sty m:val="p"/>
                          </m:rPr>
                          <a:rPr lang="en-US" b="0" i="0">
                            <a:solidFill>
                              <a:sysClr val="windowText" lastClr="000000"/>
                            </a:solidFill>
                            <a:latin typeface="Cambria Math" panose="02040503050406030204" pitchFamily="18" charset="0"/>
                            <a:cs typeface="Times New Roman" panose="02020603050405020304" pitchFamily="18" charset="0"/>
                          </a:rPr>
                          <m:t>ACWP</m:t>
                        </m:r>
                        <m:r>
                          <m:rPr>
                            <m:sty m:val="p"/>
                          </m:rPr>
                          <a:rPr lang="en-US" b="0" i="0" baseline="-25000">
                            <a:solidFill>
                              <a:sysClr val="windowText" lastClr="000000"/>
                            </a:solidFill>
                            <a:latin typeface="Cambria Math" panose="02040503050406030204" pitchFamily="18" charset="0"/>
                            <a:cs typeface="Times New Roman" panose="02020603050405020304" pitchFamily="18" charset="0"/>
                          </a:rPr>
                          <m:t>to</m:t>
                        </m:r>
                        <m:r>
                          <a:rPr lang="en-US" b="0" i="0" baseline="-25000">
                            <a:solidFill>
                              <a:sysClr val="windowText" lastClr="000000"/>
                            </a:solidFill>
                            <a:latin typeface="Cambria Math" panose="02040503050406030204" pitchFamily="18" charset="0"/>
                            <a:cs typeface="Times New Roman" panose="02020603050405020304" pitchFamily="18" charset="0"/>
                          </a:rPr>
                          <m:t> </m:t>
                        </m:r>
                        <m:r>
                          <m:rPr>
                            <m:sty m:val="p"/>
                          </m:rPr>
                          <a:rPr lang="en-US" b="0" i="0" baseline="-25000">
                            <a:solidFill>
                              <a:sysClr val="windowText" lastClr="000000"/>
                            </a:solidFill>
                            <a:latin typeface="Cambria Math" panose="02040503050406030204" pitchFamily="18" charset="0"/>
                            <a:cs typeface="Times New Roman" panose="02020603050405020304" pitchFamily="18" charset="0"/>
                          </a:rPr>
                          <m:t>date</m:t>
                        </m:r>
                      </m:num>
                      <m:den>
                        <m:r>
                          <m:rPr>
                            <m:sty m:val="p"/>
                          </m:rPr>
                          <a:rPr lang="en-US" b="0" i="0">
                            <a:solidFill>
                              <a:sysClr val="windowText" lastClr="000000"/>
                            </a:solidFill>
                            <a:latin typeface="Cambria Math" panose="02040503050406030204" pitchFamily="18" charset="0"/>
                            <a:cs typeface="Times New Roman" panose="02020603050405020304" pitchFamily="18" charset="0"/>
                          </a:rPr>
                          <m:t>BCWP</m:t>
                        </m:r>
                        <m:r>
                          <a:rPr lang="en-US" b="0" i="0">
                            <a:solidFill>
                              <a:sysClr val="windowText" lastClr="000000"/>
                            </a:solidFill>
                            <a:latin typeface="Cambria Math" panose="02040503050406030204" pitchFamily="18" charset="0"/>
                            <a:cs typeface="Times New Roman" panose="02020603050405020304" pitchFamily="18" charset="0"/>
                          </a:rPr>
                          <m:t> </m:t>
                        </m:r>
                        <m:r>
                          <m:rPr>
                            <m:sty m:val="p"/>
                          </m:rPr>
                          <a:rPr lang="en-US" b="0" i="0" baseline="-25000">
                            <a:solidFill>
                              <a:sysClr val="windowText" lastClr="000000"/>
                            </a:solidFill>
                            <a:latin typeface="Cambria Math" panose="02040503050406030204" pitchFamily="18" charset="0"/>
                            <a:cs typeface="Times New Roman" panose="02020603050405020304" pitchFamily="18" charset="0"/>
                          </a:rPr>
                          <m:t>to</m:t>
                        </m:r>
                        <m:r>
                          <a:rPr lang="en-US" b="0" i="0" baseline="-25000">
                            <a:solidFill>
                              <a:sysClr val="windowText" lastClr="000000"/>
                            </a:solidFill>
                            <a:latin typeface="Cambria Math" panose="02040503050406030204" pitchFamily="18" charset="0"/>
                            <a:cs typeface="Times New Roman" panose="02020603050405020304" pitchFamily="18" charset="0"/>
                          </a:rPr>
                          <m:t> </m:t>
                        </m:r>
                        <m:r>
                          <m:rPr>
                            <m:sty m:val="p"/>
                          </m:rPr>
                          <a:rPr lang="en-US" b="0" i="0" baseline="-25000">
                            <a:solidFill>
                              <a:sysClr val="windowText" lastClr="000000"/>
                            </a:solidFill>
                            <a:latin typeface="Cambria Math" panose="02040503050406030204" pitchFamily="18" charset="0"/>
                            <a:cs typeface="Times New Roman" panose="02020603050405020304" pitchFamily="18" charset="0"/>
                          </a:rPr>
                          <m:t>date</m:t>
                        </m:r>
                      </m:den>
                    </m:f>
                  </m:oMath>
                </a14:m>
                <a:r>
                  <a:rPr lang="en-US" dirty="0" smtClean="0">
                    <a:solidFill>
                      <a:sysClr val="windowText" lastClr="000000"/>
                    </a:solidFill>
                    <a:latin typeface="Times New Roman" panose="02020603050405020304" pitchFamily="18" charset="0"/>
                    <a:cs typeface="Times New Roman" panose="02020603050405020304" pitchFamily="18" charset="0"/>
                  </a:rPr>
                  <a:t>× BAC=7300/6840×(800×12)=10,246</a:t>
                </a:r>
                <a:endParaRPr lang="en-GB" dirty="0"/>
              </a:p>
            </p:txBody>
          </p:sp>
        </mc:Choice>
        <mc:Fallback xmlns="">
          <p:sp>
            <p:nvSpPr>
              <p:cNvPr id="27" name="Rectangle 26"/>
              <p:cNvSpPr>
                <a:spLocks noRot="1" noChangeAspect="1" noMove="1" noResize="1" noEditPoints="1" noAdjustHandles="1" noChangeArrowheads="1" noChangeShapeType="1" noTextEdit="1"/>
              </p:cNvSpPr>
              <p:nvPr/>
            </p:nvSpPr>
            <p:spPr>
              <a:xfrm>
                <a:off x="3092872" y="3414458"/>
                <a:ext cx="5339923" cy="493340"/>
              </a:xfrm>
              <a:prstGeom prst="rect">
                <a:avLst/>
              </a:prstGeom>
              <a:blipFill rotWithShape="0">
                <a:blip r:embed="rId3"/>
                <a:stretch>
                  <a:fillRect r="-342" b="-12346"/>
                </a:stretch>
              </a:blipFill>
            </p:spPr>
            <p:txBody>
              <a:bodyPr/>
              <a:lstStyle/>
              <a:p>
                <a:r>
                  <a:rPr lang="en-GB">
                    <a:noFill/>
                  </a:rPr>
                  <a:t> </a:t>
                </a:r>
              </a:p>
            </p:txBody>
          </p:sp>
        </mc:Fallback>
      </mc:AlternateContent>
      <p:sp>
        <p:nvSpPr>
          <p:cNvPr id="28" name="Rectangle 27"/>
          <p:cNvSpPr/>
          <p:nvPr/>
        </p:nvSpPr>
        <p:spPr>
          <a:xfrm>
            <a:off x="44872" y="3529178"/>
            <a:ext cx="3048000" cy="369332"/>
          </a:xfrm>
          <a:prstGeom prst="rect">
            <a:avLst/>
          </a:prstGeom>
        </p:spPr>
        <p:txBody>
          <a:bodyPr wrap="square">
            <a:spAutoFit/>
          </a:bodyPr>
          <a:lstStyle/>
          <a:p>
            <a:pPr algn="ctr"/>
            <a:r>
              <a:rPr lang="en-US" dirty="0">
                <a:solidFill>
                  <a:sysClr val="windowText" lastClr="000000"/>
                </a:solidFill>
                <a:latin typeface="Times New Roman" panose="02020603050405020304" pitchFamily="18" charset="0"/>
                <a:cs typeface="Times New Roman" panose="02020603050405020304" pitchFamily="18" charset="0"/>
              </a:rPr>
              <a:t>BAC </a:t>
            </a:r>
            <a:r>
              <a:rPr lang="en-US" dirty="0" smtClean="0">
                <a:solidFill>
                  <a:sysClr val="windowText" lastClr="000000"/>
                </a:solidFill>
                <a:latin typeface="Times New Roman" panose="02020603050405020304" pitchFamily="18" charset="0"/>
                <a:cs typeface="Times New Roman" panose="02020603050405020304" pitchFamily="18" charset="0"/>
              </a:rPr>
              <a:t>=</a:t>
            </a:r>
            <a:r>
              <a:rPr lang="en-US" dirty="0" err="1" smtClean="0">
                <a:solidFill>
                  <a:sysClr val="windowText" lastClr="000000"/>
                </a:solidFill>
                <a:latin typeface="Times New Roman" panose="02020603050405020304" pitchFamily="18" charset="0"/>
                <a:cs typeface="Times New Roman" panose="02020603050405020304" pitchFamily="18" charset="0"/>
              </a:rPr>
              <a:t>BCWS</a:t>
            </a:r>
            <a:r>
              <a:rPr lang="en-US" baseline="-25000" dirty="0" err="1" smtClean="0">
                <a:solidFill>
                  <a:sysClr val="windowText" lastClr="000000"/>
                </a:solidFill>
                <a:latin typeface="Times New Roman" panose="02020603050405020304" pitchFamily="18" charset="0"/>
                <a:cs typeface="Times New Roman" panose="02020603050405020304" pitchFamily="18" charset="0"/>
              </a:rPr>
              <a:t>end</a:t>
            </a:r>
            <a:r>
              <a:rPr lang="en-US" dirty="0">
                <a:solidFill>
                  <a:sysClr val="windowText" lastClr="000000"/>
                </a:solidFill>
                <a:latin typeface="Times New Roman" panose="02020603050405020304" pitchFamily="18" charset="0"/>
                <a:cs typeface="Times New Roman" panose="02020603050405020304" pitchFamily="18" charset="0"/>
              </a:rPr>
              <a:t> </a:t>
            </a:r>
            <a:r>
              <a:rPr lang="en-US" dirty="0" smtClean="0">
                <a:solidFill>
                  <a:sysClr val="windowText" lastClr="000000"/>
                </a:solidFill>
                <a:latin typeface="Times New Roman" panose="02020603050405020304" pitchFamily="18" charset="0"/>
                <a:cs typeface="Times New Roman" panose="02020603050405020304" pitchFamily="18" charset="0"/>
              </a:rPr>
              <a:t>= (</a:t>
            </a:r>
            <a:r>
              <a:rPr lang="en-US" dirty="0">
                <a:solidFill>
                  <a:sysClr val="windowText" lastClr="000000"/>
                </a:solidFill>
                <a:latin typeface="Times New Roman" panose="02020603050405020304" pitchFamily="18" charset="0"/>
                <a:cs typeface="Times New Roman" panose="02020603050405020304" pitchFamily="18" charset="0"/>
              </a:rPr>
              <a:t>800×12)</a:t>
            </a:r>
            <a:endParaRPr lang="en-US" baseline="-25000" dirty="0">
              <a:solidFill>
                <a:sysClr val="windowText" lastClr="000000"/>
              </a:solidFill>
              <a:latin typeface="Times New Roman" panose="02020603050405020304" pitchFamily="18" charset="0"/>
              <a:cs typeface="Times New Roman" panose="02020603050405020304" pitchFamily="18" charset="0"/>
            </a:endParaRPr>
          </a:p>
        </p:txBody>
      </p:sp>
      <p:sp>
        <p:nvSpPr>
          <p:cNvPr id="29" name="TextBox 28"/>
          <p:cNvSpPr txBox="1"/>
          <p:nvPr/>
        </p:nvSpPr>
        <p:spPr>
          <a:xfrm>
            <a:off x="89234" y="3944343"/>
            <a:ext cx="8683752" cy="307777"/>
          </a:xfrm>
          <a:prstGeom prst="rect">
            <a:avLst/>
          </a:prstGeom>
          <a:noFill/>
        </p:spPr>
        <p:txBody>
          <a:bodyPr wrap="square" rtlCol="0">
            <a:spAutoFit/>
          </a:bodyPr>
          <a:lstStyle/>
          <a:p>
            <a:r>
              <a:rPr lang="en-US" sz="1400" dirty="0" smtClean="0">
                <a:solidFill>
                  <a:srgbClr val="3A34BC"/>
                </a:solidFill>
              </a:rPr>
              <a:t>At 6</a:t>
            </a:r>
            <a:r>
              <a:rPr lang="en-US" sz="1400" baseline="30000" dirty="0" smtClean="0">
                <a:solidFill>
                  <a:srgbClr val="3A34BC"/>
                </a:solidFill>
              </a:rPr>
              <a:t>th</a:t>
            </a:r>
            <a:r>
              <a:rPr lang="en-US" sz="1400" dirty="0" smtClean="0">
                <a:solidFill>
                  <a:srgbClr val="3A34BC"/>
                </a:solidFill>
              </a:rPr>
              <a:t> day, No. of units behind = 600-570=30 which will require =30/100 = 0.3 day to finish</a:t>
            </a:r>
            <a:endParaRPr lang="en-GB" sz="1400" dirty="0">
              <a:solidFill>
                <a:srgbClr val="3A34BC"/>
              </a:solidFill>
            </a:endParaRPr>
          </a:p>
        </p:txBody>
      </p:sp>
      <p:pic>
        <p:nvPicPr>
          <p:cNvPr id="30" name="Picture 29"/>
          <p:cNvPicPr>
            <a:picLocks noChangeAspect="1"/>
          </p:cNvPicPr>
          <p:nvPr/>
        </p:nvPicPr>
        <p:blipFill>
          <a:blip r:embed="rId4"/>
          <a:stretch>
            <a:fillRect/>
          </a:stretch>
        </p:blipFill>
        <p:spPr>
          <a:xfrm>
            <a:off x="6484250" y="1322002"/>
            <a:ext cx="2374426" cy="753910"/>
          </a:xfrm>
          <a:prstGeom prst="rect">
            <a:avLst/>
          </a:prstGeom>
        </p:spPr>
      </p:pic>
    </p:spTree>
    <p:extLst>
      <p:ext uri="{BB962C8B-B14F-4D97-AF65-F5344CB8AC3E}">
        <p14:creationId xmlns:p14="http://schemas.microsoft.com/office/powerpoint/2010/main" val="26006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ppt_x"/>
                                          </p:val>
                                        </p:tav>
                                        <p:tav tm="100000">
                                          <p:val>
                                            <p:strVal val="#ppt_x"/>
                                          </p:val>
                                        </p:tav>
                                      </p:tavLst>
                                    </p:anim>
                                    <p:anim calcmode="lin" valueType="num">
                                      <p:cBhvr additive="base">
                                        <p:cTn id="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
                                        </p:tgtEl>
                                        <p:attrNameLst>
                                          <p:attrName>style.visibility</p:attrName>
                                        </p:attrNameLst>
                                      </p:cBhvr>
                                      <p:to>
                                        <p:strVal val="visible"/>
                                      </p:to>
                                    </p:set>
                                    <p:anim calcmode="lin" valueType="num">
                                      <p:cBhvr additive="base">
                                        <p:cTn id="13" dur="500" fill="hold"/>
                                        <p:tgtEl>
                                          <p:spTgt spid="22"/>
                                        </p:tgtEl>
                                        <p:attrNameLst>
                                          <p:attrName>ppt_x</p:attrName>
                                        </p:attrNameLst>
                                      </p:cBhvr>
                                      <p:tavLst>
                                        <p:tav tm="0">
                                          <p:val>
                                            <p:strVal val="#ppt_x"/>
                                          </p:val>
                                        </p:tav>
                                        <p:tav tm="100000">
                                          <p:val>
                                            <p:strVal val="#ppt_x"/>
                                          </p:val>
                                        </p:tav>
                                      </p:tavLst>
                                    </p:anim>
                                    <p:anim calcmode="lin" valueType="num">
                                      <p:cBhvr additive="base">
                                        <p:cTn id="14" dur="500" fill="hold"/>
                                        <p:tgtEl>
                                          <p:spTgt spid="22"/>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additive="base">
                                        <p:cTn id="17" dur="500" fill="hold"/>
                                        <p:tgtEl>
                                          <p:spTgt spid="23"/>
                                        </p:tgtEl>
                                        <p:attrNameLst>
                                          <p:attrName>ppt_x</p:attrName>
                                        </p:attrNameLst>
                                      </p:cBhvr>
                                      <p:tavLst>
                                        <p:tav tm="0">
                                          <p:val>
                                            <p:strVal val="#ppt_x"/>
                                          </p:val>
                                        </p:tav>
                                        <p:tav tm="100000">
                                          <p:val>
                                            <p:strVal val="#ppt_x"/>
                                          </p:val>
                                        </p:tav>
                                      </p:tavLst>
                                    </p:anim>
                                    <p:anim calcmode="lin" valueType="num">
                                      <p:cBhvr additive="base">
                                        <p:cTn id="18" dur="500" fill="hold"/>
                                        <p:tgtEl>
                                          <p:spTgt spid="23"/>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anim calcmode="lin" valueType="num">
                                      <p:cBhvr additive="base">
                                        <p:cTn id="21" dur="500" fill="hold"/>
                                        <p:tgtEl>
                                          <p:spTgt spid="24"/>
                                        </p:tgtEl>
                                        <p:attrNameLst>
                                          <p:attrName>ppt_x</p:attrName>
                                        </p:attrNameLst>
                                      </p:cBhvr>
                                      <p:tavLst>
                                        <p:tav tm="0">
                                          <p:val>
                                            <p:strVal val="#ppt_x"/>
                                          </p:val>
                                        </p:tav>
                                        <p:tav tm="100000">
                                          <p:val>
                                            <p:strVal val="#ppt_x"/>
                                          </p:val>
                                        </p:tav>
                                      </p:tavLst>
                                    </p:anim>
                                    <p:anim calcmode="lin" valueType="num">
                                      <p:cBhvr additive="base">
                                        <p:cTn id="22" dur="500" fill="hold"/>
                                        <p:tgtEl>
                                          <p:spTgt spid="24"/>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5"/>
                                        </p:tgtEl>
                                        <p:attrNameLst>
                                          <p:attrName>style.visibility</p:attrName>
                                        </p:attrNameLst>
                                      </p:cBhvr>
                                      <p:to>
                                        <p:strVal val="visible"/>
                                      </p:to>
                                    </p:set>
                                    <p:anim calcmode="lin" valueType="num">
                                      <p:cBhvr additive="base">
                                        <p:cTn id="25" dur="500" fill="hold"/>
                                        <p:tgtEl>
                                          <p:spTgt spid="25"/>
                                        </p:tgtEl>
                                        <p:attrNameLst>
                                          <p:attrName>ppt_x</p:attrName>
                                        </p:attrNameLst>
                                      </p:cBhvr>
                                      <p:tavLst>
                                        <p:tav tm="0">
                                          <p:val>
                                            <p:strVal val="#ppt_x"/>
                                          </p:val>
                                        </p:tav>
                                        <p:tav tm="100000">
                                          <p:val>
                                            <p:strVal val="#ppt_x"/>
                                          </p:val>
                                        </p:tav>
                                      </p:tavLst>
                                    </p:anim>
                                    <p:anim calcmode="lin" valueType="num">
                                      <p:cBhvr additive="base">
                                        <p:cTn id="2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ppt_x"/>
                                          </p:val>
                                        </p:tav>
                                        <p:tav tm="100000">
                                          <p:val>
                                            <p:strVal val="#ppt_x"/>
                                          </p:val>
                                        </p:tav>
                                      </p:tavLst>
                                    </p:anim>
                                    <p:anim calcmode="lin" valueType="num">
                                      <p:cBhvr additive="base">
                                        <p:cTn id="3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 calcmode="lin" valueType="num">
                                      <p:cBhvr additive="base">
                                        <p:cTn id="37" dur="500" fill="hold"/>
                                        <p:tgtEl>
                                          <p:spTgt spid="21"/>
                                        </p:tgtEl>
                                        <p:attrNameLst>
                                          <p:attrName>ppt_x</p:attrName>
                                        </p:attrNameLst>
                                      </p:cBhvr>
                                      <p:tavLst>
                                        <p:tav tm="0">
                                          <p:val>
                                            <p:strVal val="#ppt_x"/>
                                          </p:val>
                                        </p:tav>
                                        <p:tav tm="100000">
                                          <p:val>
                                            <p:strVal val="#ppt_x"/>
                                          </p:val>
                                        </p:tav>
                                      </p:tavLst>
                                    </p:anim>
                                    <p:anim calcmode="lin" valueType="num">
                                      <p:cBhvr additive="base">
                                        <p:cTn id="3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additive="base">
                                        <p:cTn id="43" dur="500" fill="hold"/>
                                        <p:tgtEl>
                                          <p:spTgt spid="26"/>
                                        </p:tgtEl>
                                        <p:attrNameLst>
                                          <p:attrName>ppt_x</p:attrName>
                                        </p:attrNameLst>
                                      </p:cBhvr>
                                      <p:tavLst>
                                        <p:tav tm="0">
                                          <p:val>
                                            <p:strVal val="#ppt_x"/>
                                          </p:val>
                                        </p:tav>
                                        <p:tav tm="100000">
                                          <p:val>
                                            <p:strVal val="#ppt_x"/>
                                          </p:val>
                                        </p:tav>
                                      </p:tavLst>
                                    </p:anim>
                                    <p:anim calcmode="lin" valueType="num">
                                      <p:cBhvr additive="base">
                                        <p:cTn id="4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8"/>
                                        </p:tgtEl>
                                        <p:attrNameLst>
                                          <p:attrName>style.visibility</p:attrName>
                                        </p:attrNameLst>
                                      </p:cBhvr>
                                      <p:to>
                                        <p:strVal val="visible"/>
                                      </p:to>
                                    </p:set>
                                    <p:anim calcmode="lin" valueType="num">
                                      <p:cBhvr additive="base">
                                        <p:cTn id="49" dur="500" fill="hold"/>
                                        <p:tgtEl>
                                          <p:spTgt spid="28"/>
                                        </p:tgtEl>
                                        <p:attrNameLst>
                                          <p:attrName>ppt_x</p:attrName>
                                        </p:attrNameLst>
                                      </p:cBhvr>
                                      <p:tavLst>
                                        <p:tav tm="0">
                                          <p:val>
                                            <p:strVal val="#ppt_x"/>
                                          </p:val>
                                        </p:tav>
                                        <p:tav tm="100000">
                                          <p:val>
                                            <p:strVal val="#ppt_x"/>
                                          </p:val>
                                        </p:tav>
                                      </p:tavLst>
                                    </p:anim>
                                    <p:anim calcmode="lin" valueType="num">
                                      <p:cBhvr additive="base">
                                        <p:cTn id="50"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7"/>
                                        </p:tgtEl>
                                        <p:attrNameLst>
                                          <p:attrName>style.visibility</p:attrName>
                                        </p:attrNameLst>
                                      </p:cBhvr>
                                      <p:to>
                                        <p:strVal val="visible"/>
                                      </p:to>
                                    </p:set>
                                    <p:anim calcmode="lin" valueType="num">
                                      <p:cBhvr additive="base">
                                        <p:cTn id="55" dur="500" fill="hold"/>
                                        <p:tgtEl>
                                          <p:spTgt spid="27"/>
                                        </p:tgtEl>
                                        <p:attrNameLst>
                                          <p:attrName>ppt_x</p:attrName>
                                        </p:attrNameLst>
                                      </p:cBhvr>
                                      <p:tavLst>
                                        <p:tav tm="0">
                                          <p:val>
                                            <p:strVal val="#ppt_x"/>
                                          </p:val>
                                        </p:tav>
                                        <p:tav tm="100000">
                                          <p:val>
                                            <p:strVal val="#ppt_x"/>
                                          </p:val>
                                        </p:tav>
                                      </p:tavLst>
                                    </p:anim>
                                    <p:anim calcmode="lin" valueType="num">
                                      <p:cBhvr additive="base">
                                        <p:cTn id="5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9"/>
                                        </p:tgtEl>
                                        <p:attrNameLst>
                                          <p:attrName>style.visibility</p:attrName>
                                        </p:attrNameLst>
                                      </p:cBhvr>
                                      <p:to>
                                        <p:strVal val="visible"/>
                                      </p:to>
                                    </p:set>
                                    <p:anim calcmode="lin" valueType="num">
                                      <p:cBhvr additive="base">
                                        <p:cTn id="61" dur="500" fill="hold"/>
                                        <p:tgtEl>
                                          <p:spTgt spid="29"/>
                                        </p:tgtEl>
                                        <p:attrNameLst>
                                          <p:attrName>ppt_x</p:attrName>
                                        </p:attrNameLst>
                                      </p:cBhvr>
                                      <p:tavLst>
                                        <p:tav tm="0">
                                          <p:val>
                                            <p:strVal val="#ppt_x"/>
                                          </p:val>
                                        </p:tav>
                                        <p:tav tm="100000">
                                          <p:val>
                                            <p:strVal val="#ppt_x"/>
                                          </p:val>
                                        </p:tav>
                                      </p:tavLst>
                                    </p:anim>
                                    <p:anim calcmode="lin" valueType="num">
                                      <p:cBhvr additive="base">
                                        <p:cTn id="6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6" presetClass="entr" presetSubtype="0" fill="hold" nodeType="clickEffect">
                                  <p:stCondLst>
                                    <p:cond delay="0"/>
                                  </p:stCondLst>
                                  <p:childTnLst>
                                    <p:set>
                                      <p:cBhvr>
                                        <p:cTn id="66" dur="1" fill="hold">
                                          <p:stCondLst>
                                            <p:cond delay="0"/>
                                          </p:stCondLst>
                                        </p:cTn>
                                        <p:tgtEl>
                                          <p:spTgt spid="7"/>
                                        </p:tgtEl>
                                        <p:attrNameLst>
                                          <p:attrName>style.visibility</p:attrName>
                                        </p:attrNameLst>
                                      </p:cBhvr>
                                      <p:to>
                                        <p:strVal val="visible"/>
                                      </p:to>
                                    </p:set>
                                    <p:animEffect transition="in" filter="wipe(down)">
                                      <p:cBhvr>
                                        <p:cTn id="67" dur="580">
                                          <p:stCondLst>
                                            <p:cond delay="0"/>
                                          </p:stCondLst>
                                        </p:cTn>
                                        <p:tgtEl>
                                          <p:spTgt spid="7"/>
                                        </p:tgtEl>
                                      </p:cBhvr>
                                    </p:animEffect>
                                    <p:anim calcmode="lin" valueType="num">
                                      <p:cBhvr>
                                        <p:cTn id="6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6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7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7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7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73" dur="26">
                                          <p:stCondLst>
                                            <p:cond delay="650"/>
                                          </p:stCondLst>
                                        </p:cTn>
                                        <p:tgtEl>
                                          <p:spTgt spid="7"/>
                                        </p:tgtEl>
                                      </p:cBhvr>
                                      <p:to x="100000" y="60000"/>
                                    </p:animScale>
                                    <p:animScale>
                                      <p:cBhvr>
                                        <p:cTn id="74" dur="166" decel="50000">
                                          <p:stCondLst>
                                            <p:cond delay="676"/>
                                          </p:stCondLst>
                                        </p:cTn>
                                        <p:tgtEl>
                                          <p:spTgt spid="7"/>
                                        </p:tgtEl>
                                      </p:cBhvr>
                                      <p:to x="100000" y="100000"/>
                                    </p:animScale>
                                    <p:animScale>
                                      <p:cBhvr>
                                        <p:cTn id="75" dur="26">
                                          <p:stCondLst>
                                            <p:cond delay="1312"/>
                                          </p:stCondLst>
                                        </p:cTn>
                                        <p:tgtEl>
                                          <p:spTgt spid="7"/>
                                        </p:tgtEl>
                                      </p:cBhvr>
                                      <p:to x="100000" y="80000"/>
                                    </p:animScale>
                                    <p:animScale>
                                      <p:cBhvr>
                                        <p:cTn id="76" dur="166" decel="50000">
                                          <p:stCondLst>
                                            <p:cond delay="1338"/>
                                          </p:stCondLst>
                                        </p:cTn>
                                        <p:tgtEl>
                                          <p:spTgt spid="7"/>
                                        </p:tgtEl>
                                      </p:cBhvr>
                                      <p:to x="100000" y="100000"/>
                                    </p:animScale>
                                    <p:animScale>
                                      <p:cBhvr>
                                        <p:cTn id="77" dur="26">
                                          <p:stCondLst>
                                            <p:cond delay="1642"/>
                                          </p:stCondLst>
                                        </p:cTn>
                                        <p:tgtEl>
                                          <p:spTgt spid="7"/>
                                        </p:tgtEl>
                                      </p:cBhvr>
                                      <p:to x="100000" y="90000"/>
                                    </p:animScale>
                                    <p:animScale>
                                      <p:cBhvr>
                                        <p:cTn id="78" dur="166" decel="50000">
                                          <p:stCondLst>
                                            <p:cond delay="1668"/>
                                          </p:stCondLst>
                                        </p:cTn>
                                        <p:tgtEl>
                                          <p:spTgt spid="7"/>
                                        </p:tgtEl>
                                      </p:cBhvr>
                                      <p:to x="100000" y="100000"/>
                                    </p:animScale>
                                    <p:animScale>
                                      <p:cBhvr>
                                        <p:cTn id="79" dur="26">
                                          <p:stCondLst>
                                            <p:cond delay="1808"/>
                                          </p:stCondLst>
                                        </p:cTn>
                                        <p:tgtEl>
                                          <p:spTgt spid="7"/>
                                        </p:tgtEl>
                                      </p:cBhvr>
                                      <p:to x="100000" y="95000"/>
                                    </p:animScale>
                                    <p:animScale>
                                      <p:cBhvr>
                                        <p:cTn id="80"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23" grpId="0"/>
      <p:bldP spid="24" grpId="0"/>
      <p:bldP spid="25" grpId="0"/>
      <p:bldP spid="26" grpId="0"/>
      <p:bldP spid="27" grpId="0"/>
      <p:bldP spid="28" grpId="0"/>
      <p:bldP spid="2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Solution Part (b)</a:t>
            </a:r>
            <a:endParaRPr lang="en-GB" sz="2800" b="1" dirty="0"/>
          </a:p>
        </p:txBody>
      </p:sp>
      <p:sp>
        <p:nvSpPr>
          <p:cNvPr id="3" name="Date Placeholder 2"/>
          <p:cNvSpPr>
            <a:spLocks noGrp="1"/>
          </p:cNvSpPr>
          <p:nvPr>
            <p:ph type="dt" sz="half" idx="10"/>
          </p:nvPr>
        </p:nvSpPr>
        <p:spPr/>
        <p:txBody>
          <a:bodyPr/>
          <a:lstStyle/>
          <a:p>
            <a:fld id="{6902E2E6-52F6-47E6-BD6C-EF98A01C7EEF}" type="datetime4">
              <a:rPr lang="en-US" smtClean="0"/>
              <a:t>December 20,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24</a:t>
            </a:fld>
            <a:endParaRPr lang="en-US"/>
          </a:p>
        </p:txBody>
      </p:sp>
      <p:sp>
        <p:nvSpPr>
          <p:cNvPr id="7" name="Rectangle 6"/>
          <p:cNvSpPr/>
          <p:nvPr/>
        </p:nvSpPr>
        <p:spPr>
          <a:xfrm>
            <a:off x="107916" y="1676516"/>
            <a:ext cx="8922072" cy="400110"/>
          </a:xfrm>
          <a:prstGeom prst="rect">
            <a:avLst/>
          </a:prstGeom>
        </p:spPr>
        <p:txBody>
          <a:bodyPr wrap="square">
            <a:spAutoFit/>
          </a:bodyPr>
          <a:lstStyle/>
          <a:p>
            <a:r>
              <a:rPr lang="en-US" sz="2000" dirty="0">
                <a:latin typeface="Times New Roman" pitchFamily="18" charset="0"/>
                <a:cs typeface="Times New Roman" pitchFamily="18" charset="0"/>
              </a:rPr>
              <a:t>b) At this rate, the contractor needs actions to reduce the cost and accelerate the time.</a:t>
            </a:r>
          </a:p>
        </p:txBody>
      </p:sp>
      <p:grpSp>
        <p:nvGrpSpPr>
          <p:cNvPr id="11" name="Group 10"/>
          <p:cNvGrpSpPr/>
          <p:nvPr/>
        </p:nvGrpSpPr>
        <p:grpSpPr>
          <a:xfrm>
            <a:off x="457200" y="2119501"/>
            <a:ext cx="8072097" cy="4248472"/>
            <a:chOff x="457200" y="2119501"/>
            <a:chExt cx="8072097" cy="4248472"/>
          </a:xfrm>
        </p:grpSpPr>
        <p:pic>
          <p:nvPicPr>
            <p:cNvPr id="6" name="Picture 1"/>
            <p:cNvPicPr>
              <a:picLocks noChangeAspect="1" noChangeArrowheads="1"/>
            </p:cNvPicPr>
            <p:nvPr/>
          </p:nvPicPr>
          <p:blipFill>
            <a:blip r:embed="rId2" cstate="print"/>
            <a:srcRect l="3554" b="3459"/>
            <a:stretch>
              <a:fillRect/>
            </a:stretch>
          </p:blipFill>
          <p:spPr bwMode="auto">
            <a:xfrm>
              <a:off x="457200" y="2119501"/>
              <a:ext cx="8072097" cy="4248472"/>
            </a:xfrm>
            <a:prstGeom prst="rect">
              <a:avLst/>
            </a:prstGeom>
            <a:noFill/>
          </p:spPr>
        </p:pic>
        <p:sp>
          <p:nvSpPr>
            <p:cNvPr id="8" name="TextBox 7"/>
            <p:cNvSpPr txBox="1"/>
            <p:nvPr/>
          </p:nvSpPr>
          <p:spPr>
            <a:xfrm>
              <a:off x="7502436" y="3836127"/>
              <a:ext cx="838201" cy="584775"/>
            </a:xfrm>
            <a:prstGeom prst="rect">
              <a:avLst/>
            </a:prstGeom>
            <a:solidFill>
              <a:schemeClr val="bg1"/>
            </a:solidFill>
          </p:spPr>
          <p:txBody>
            <a:bodyPr wrap="square" rtlCol="0">
              <a:spAutoFit/>
            </a:bodyPr>
            <a:lstStyle/>
            <a:p>
              <a:r>
                <a:rPr lang="en-US" sz="1600" dirty="0" smtClean="0"/>
                <a:t>BCWP</a:t>
              </a:r>
            </a:p>
            <a:p>
              <a:r>
                <a:rPr lang="en-US" sz="1600" dirty="0" smtClean="0"/>
                <a:t>ACWP</a:t>
              </a:r>
              <a:endParaRPr lang="en-GB" sz="1600" dirty="0"/>
            </a:p>
          </p:txBody>
        </p:sp>
        <p:sp>
          <p:nvSpPr>
            <p:cNvPr id="9" name="Rectangle 8"/>
            <p:cNvSpPr/>
            <p:nvPr/>
          </p:nvSpPr>
          <p:spPr>
            <a:xfrm>
              <a:off x="1219200" y="2286000"/>
              <a:ext cx="64008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flipV="1">
              <a:off x="7190413" y="4473017"/>
              <a:ext cx="1150223" cy="2143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5461705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smtClean="0"/>
              <a:t>Problem-3</a:t>
            </a:r>
            <a:endParaRPr lang="en-GB" b="1" dirty="0"/>
          </a:p>
        </p:txBody>
      </p:sp>
      <p:sp>
        <p:nvSpPr>
          <p:cNvPr id="3" name="Date Placeholder 2"/>
          <p:cNvSpPr>
            <a:spLocks noGrp="1"/>
          </p:cNvSpPr>
          <p:nvPr>
            <p:ph type="dt" sz="half" idx="10"/>
          </p:nvPr>
        </p:nvSpPr>
        <p:spPr/>
        <p:txBody>
          <a:bodyPr/>
          <a:lstStyle/>
          <a:p>
            <a:fld id="{559DCD2B-E2F0-4F69-A2E4-4CF1128C32EA}" type="datetime4">
              <a:rPr lang="en-US" smtClean="0"/>
              <a:t>December 20,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25</a:t>
            </a:fld>
            <a:endParaRPr lang="en-US"/>
          </a:p>
        </p:txBody>
      </p:sp>
      <p:sp>
        <p:nvSpPr>
          <p:cNvPr id="8" name="Rectangle 7"/>
          <p:cNvSpPr/>
          <p:nvPr/>
        </p:nvSpPr>
        <p:spPr>
          <a:xfrm>
            <a:off x="234587" y="1477345"/>
            <a:ext cx="8668730" cy="2062103"/>
          </a:xfrm>
          <a:prstGeom prst="rect">
            <a:avLst/>
          </a:prstGeom>
        </p:spPr>
        <p:txBody>
          <a:bodyPr wrap="square">
            <a:spAutoFit/>
          </a:bodyPr>
          <a:lstStyle/>
          <a:p>
            <a:pPr algn="just">
              <a:defRPr/>
            </a:pPr>
            <a:r>
              <a:rPr lang="en-GB" sz="1600" dirty="0">
                <a:solidFill>
                  <a:srgbClr val="3A34BC"/>
                </a:solidFill>
                <a:latin typeface="Times New Roman" panose="02020603050405020304" pitchFamily="18" charset="0"/>
                <a:cs typeface="Times New Roman" panose="02020603050405020304" pitchFamily="18" charset="0"/>
              </a:rPr>
              <a:t>The following time-scale diagram represents a small engineering project. The budgeted cost of each activity is shown in the table below. At the end of the 10th week, the field progress report gives you the following information:</a:t>
            </a:r>
          </a:p>
          <a:p>
            <a:pPr algn="just">
              <a:defRPr/>
            </a:pPr>
            <a:r>
              <a:rPr lang="en-GB" sz="1600" dirty="0">
                <a:solidFill>
                  <a:srgbClr val="3A34BC"/>
                </a:solidFill>
                <a:latin typeface="Times New Roman" panose="02020603050405020304" pitchFamily="18" charset="0"/>
                <a:cs typeface="Times New Roman" panose="02020603050405020304" pitchFamily="18" charset="0"/>
              </a:rPr>
              <a:t>Activity “A” was completed on schedule.</a:t>
            </a:r>
          </a:p>
          <a:p>
            <a:pPr algn="just">
              <a:defRPr/>
            </a:pPr>
            <a:r>
              <a:rPr lang="en-GB" sz="1600" dirty="0">
                <a:solidFill>
                  <a:srgbClr val="3A34BC"/>
                </a:solidFill>
                <a:latin typeface="Times New Roman" panose="02020603050405020304" pitchFamily="18" charset="0"/>
                <a:cs typeface="Times New Roman" panose="02020603050405020304" pitchFamily="18" charset="0"/>
              </a:rPr>
              <a:t>Activity “B” started as planned but it is expected to take four weeks more.</a:t>
            </a:r>
          </a:p>
          <a:p>
            <a:pPr algn="just">
              <a:defRPr/>
            </a:pPr>
            <a:r>
              <a:rPr lang="en-GB" sz="1600" dirty="0">
                <a:solidFill>
                  <a:srgbClr val="3A34BC"/>
                </a:solidFill>
                <a:latin typeface="Times New Roman" panose="02020603050405020304" pitchFamily="18" charset="0"/>
                <a:cs typeface="Times New Roman" panose="02020603050405020304" pitchFamily="18" charset="0"/>
              </a:rPr>
              <a:t>Activity “C” started as planned but finished one week later.</a:t>
            </a:r>
          </a:p>
          <a:p>
            <a:pPr algn="just">
              <a:defRPr/>
            </a:pPr>
            <a:r>
              <a:rPr lang="en-GB" sz="1600" dirty="0" smtClean="0">
                <a:solidFill>
                  <a:srgbClr val="3A34BC"/>
                </a:solidFill>
                <a:latin typeface="Times New Roman" panose="02020603050405020304" pitchFamily="18" charset="0"/>
                <a:cs typeface="Times New Roman" panose="02020603050405020304" pitchFamily="18" charset="0"/>
              </a:rPr>
              <a:t>Percentage completion </a:t>
            </a:r>
            <a:r>
              <a:rPr lang="en-GB" sz="1600" dirty="0">
                <a:solidFill>
                  <a:srgbClr val="3A34BC"/>
                </a:solidFill>
                <a:latin typeface="Times New Roman" panose="02020603050405020304" pitchFamily="18" charset="0"/>
                <a:cs typeface="Times New Roman" panose="02020603050405020304" pitchFamily="18" charset="0"/>
              </a:rPr>
              <a:t>of activity “D” is 60%.</a:t>
            </a:r>
          </a:p>
          <a:p>
            <a:pPr algn="just">
              <a:defRPr/>
            </a:pPr>
            <a:r>
              <a:rPr lang="en-GB" sz="1600" dirty="0">
                <a:latin typeface="Times New Roman" panose="02020603050405020304" pitchFamily="18" charset="0"/>
                <a:cs typeface="Times New Roman" panose="02020603050405020304" pitchFamily="18" charset="0"/>
              </a:rPr>
              <a:t>ACWP at the end of week 10 = SR </a:t>
            </a:r>
            <a:r>
              <a:rPr lang="en-GB" sz="1600" dirty="0" smtClean="0">
                <a:latin typeface="Times New Roman" panose="02020603050405020304" pitchFamily="18" charset="0"/>
                <a:cs typeface="Times New Roman" panose="02020603050405020304" pitchFamily="18" charset="0"/>
              </a:rPr>
              <a:t>90,400</a:t>
            </a:r>
            <a:endParaRPr lang="en-GB" sz="1600" dirty="0">
              <a:latin typeface="Times New Roman" panose="02020603050405020304" pitchFamily="18" charset="0"/>
              <a:cs typeface="Times New Roman" panose="02020603050405020304" pitchFamily="18" charset="0"/>
            </a:endParaRPr>
          </a:p>
        </p:txBody>
      </p:sp>
      <p:sp>
        <p:nvSpPr>
          <p:cNvPr id="9" name="Rectangle 8"/>
          <p:cNvSpPr/>
          <p:nvPr/>
        </p:nvSpPr>
        <p:spPr>
          <a:xfrm>
            <a:off x="152400" y="5638800"/>
            <a:ext cx="8610600" cy="369332"/>
          </a:xfrm>
          <a:prstGeom prst="rect">
            <a:avLst/>
          </a:prstGeom>
        </p:spPr>
        <p:txBody>
          <a:bodyPr wrap="square">
            <a:spAutoFit/>
          </a:bodyPr>
          <a:lstStyle/>
          <a:p>
            <a:pPr algn="just">
              <a:buClr>
                <a:schemeClr val="accent2"/>
              </a:buClr>
              <a:defRPr/>
            </a:pPr>
            <a:r>
              <a:rPr lang="en-US" b="1" i="1" dirty="0">
                <a:solidFill>
                  <a:srgbClr val="3A34BC"/>
                </a:solidFill>
                <a:latin typeface="Times New Roman" panose="02020603050405020304" pitchFamily="18" charset="0"/>
                <a:cs typeface="Times New Roman" panose="02020603050405020304" pitchFamily="18" charset="0"/>
              </a:rPr>
              <a:t>Calculate the CV, SV, BAC, EAC, ETC, and comment on the progress of the work.</a:t>
            </a:r>
          </a:p>
        </p:txBody>
      </p:sp>
      <p:graphicFrame>
        <p:nvGraphicFramePr>
          <p:cNvPr id="11" name="Table 10"/>
          <p:cNvGraphicFramePr>
            <a:graphicFrameLocks noGrp="1"/>
          </p:cNvGraphicFramePr>
          <p:nvPr>
            <p:extLst>
              <p:ext uri="{D42A27DB-BD31-4B8C-83A1-F6EECF244321}">
                <p14:modId xmlns:p14="http://schemas.microsoft.com/office/powerpoint/2010/main" val="2660850900"/>
              </p:ext>
            </p:extLst>
          </p:nvPr>
        </p:nvGraphicFramePr>
        <p:xfrm>
          <a:off x="419098" y="3581400"/>
          <a:ext cx="6934203" cy="1219200"/>
        </p:xfrm>
        <a:graphic>
          <a:graphicData uri="http://schemas.openxmlformats.org/drawingml/2006/table">
            <a:tbl>
              <a:tblPr/>
              <a:tblGrid>
                <a:gridCol w="262133">
                  <a:extLst>
                    <a:ext uri="{9D8B030D-6E8A-4147-A177-3AD203B41FA5}">
                      <a16:colId xmlns:a16="http://schemas.microsoft.com/office/drawing/2014/main" val="20000"/>
                    </a:ext>
                  </a:extLst>
                </a:gridCol>
                <a:gridCol w="250547">
                  <a:extLst>
                    <a:ext uri="{9D8B030D-6E8A-4147-A177-3AD203B41FA5}">
                      <a16:colId xmlns:a16="http://schemas.microsoft.com/office/drawing/2014/main" val="20001"/>
                    </a:ext>
                  </a:extLst>
                </a:gridCol>
                <a:gridCol w="256339">
                  <a:extLst>
                    <a:ext uri="{9D8B030D-6E8A-4147-A177-3AD203B41FA5}">
                      <a16:colId xmlns:a16="http://schemas.microsoft.com/office/drawing/2014/main" val="20002"/>
                    </a:ext>
                  </a:extLst>
                </a:gridCol>
                <a:gridCol w="257064">
                  <a:extLst>
                    <a:ext uri="{9D8B030D-6E8A-4147-A177-3AD203B41FA5}">
                      <a16:colId xmlns:a16="http://schemas.microsoft.com/office/drawing/2014/main" val="20003"/>
                    </a:ext>
                  </a:extLst>
                </a:gridCol>
                <a:gridCol w="257064">
                  <a:extLst>
                    <a:ext uri="{9D8B030D-6E8A-4147-A177-3AD203B41FA5}">
                      <a16:colId xmlns:a16="http://schemas.microsoft.com/office/drawing/2014/main" val="20004"/>
                    </a:ext>
                  </a:extLst>
                </a:gridCol>
                <a:gridCol w="257064">
                  <a:extLst>
                    <a:ext uri="{9D8B030D-6E8A-4147-A177-3AD203B41FA5}">
                      <a16:colId xmlns:a16="http://schemas.microsoft.com/office/drawing/2014/main" val="20005"/>
                    </a:ext>
                  </a:extLst>
                </a:gridCol>
                <a:gridCol w="257064">
                  <a:extLst>
                    <a:ext uri="{9D8B030D-6E8A-4147-A177-3AD203B41FA5}">
                      <a16:colId xmlns:a16="http://schemas.microsoft.com/office/drawing/2014/main" val="20006"/>
                    </a:ext>
                  </a:extLst>
                </a:gridCol>
                <a:gridCol w="257064">
                  <a:extLst>
                    <a:ext uri="{9D8B030D-6E8A-4147-A177-3AD203B41FA5}">
                      <a16:colId xmlns:a16="http://schemas.microsoft.com/office/drawing/2014/main" val="20007"/>
                    </a:ext>
                  </a:extLst>
                </a:gridCol>
                <a:gridCol w="257064">
                  <a:extLst>
                    <a:ext uri="{9D8B030D-6E8A-4147-A177-3AD203B41FA5}">
                      <a16:colId xmlns:a16="http://schemas.microsoft.com/office/drawing/2014/main" val="20008"/>
                    </a:ext>
                  </a:extLst>
                </a:gridCol>
                <a:gridCol w="330200">
                  <a:extLst>
                    <a:ext uri="{9D8B030D-6E8A-4147-A177-3AD203B41FA5}">
                      <a16:colId xmlns:a16="http://schemas.microsoft.com/office/drawing/2014/main" val="20009"/>
                    </a:ext>
                  </a:extLst>
                </a:gridCol>
                <a:gridCol w="330200">
                  <a:extLst>
                    <a:ext uri="{9D8B030D-6E8A-4147-A177-3AD203B41FA5}">
                      <a16:colId xmlns:a16="http://schemas.microsoft.com/office/drawing/2014/main" val="20010"/>
                    </a:ext>
                  </a:extLst>
                </a:gridCol>
                <a:gridCol w="330200">
                  <a:extLst>
                    <a:ext uri="{9D8B030D-6E8A-4147-A177-3AD203B41FA5}">
                      <a16:colId xmlns:a16="http://schemas.microsoft.com/office/drawing/2014/main" val="20011"/>
                    </a:ext>
                  </a:extLst>
                </a:gridCol>
                <a:gridCol w="330200">
                  <a:extLst>
                    <a:ext uri="{9D8B030D-6E8A-4147-A177-3AD203B41FA5}">
                      <a16:colId xmlns:a16="http://schemas.microsoft.com/office/drawing/2014/main" val="20012"/>
                    </a:ext>
                  </a:extLst>
                </a:gridCol>
                <a:gridCol w="330200">
                  <a:extLst>
                    <a:ext uri="{9D8B030D-6E8A-4147-A177-3AD203B41FA5}">
                      <a16:colId xmlns:a16="http://schemas.microsoft.com/office/drawing/2014/main" val="20013"/>
                    </a:ext>
                  </a:extLst>
                </a:gridCol>
                <a:gridCol w="330200">
                  <a:extLst>
                    <a:ext uri="{9D8B030D-6E8A-4147-A177-3AD203B41FA5}">
                      <a16:colId xmlns:a16="http://schemas.microsoft.com/office/drawing/2014/main" val="20014"/>
                    </a:ext>
                  </a:extLst>
                </a:gridCol>
                <a:gridCol w="330200">
                  <a:extLst>
                    <a:ext uri="{9D8B030D-6E8A-4147-A177-3AD203B41FA5}">
                      <a16:colId xmlns:a16="http://schemas.microsoft.com/office/drawing/2014/main" val="20015"/>
                    </a:ext>
                  </a:extLst>
                </a:gridCol>
                <a:gridCol w="330200">
                  <a:extLst>
                    <a:ext uri="{9D8B030D-6E8A-4147-A177-3AD203B41FA5}">
                      <a16:colId xmlns:a16="http://schemas.microsoft.com/office/drawing/2014/main" val="20016"/>
                    </a:ext>
                  </a:extLst>
                </a:gridCol>
                <a:gridCol w="330200">
                  <a:extLst>
                    <a:ext uri="{9D8B030D-6E8A-4147-A177-3AD203B41FA5}">
                      <a16:colId xmlns:a16="http://schemas.microsoft.com/office/drawing/2014/main" val="20017"/>
                    </a:ext>
                  </a:extLst>
                </a:gridCol>
                <a:gridCol w="330200">
                  <a:extLst>
                    <a:ext uri="{9D8B030D-6E8A-4147-A177-3AD203B41FA5}">
                      <a16:colId xmlns:a16="http://schemas.microsoft.com/office/drawing/2014/main" val="20018"/>
                    </a:ext>
                  </a:extLst>
                </a:gridCol>
                <a:gridCol w="330200">
                  <a:extLst>
                    <a:ext uri="{9D8B030D-6E8A-4147-A177-3AD203B41FA5}">
                      <a16:colId xmlns:a16="http://schemas.microsoft.com/office/drawing/2014/main" val="20019"/>
                    </a:ext>
                  </a:extLst>
                </a:gridCol>
                <a:gridCol w="330200">
                  <a:extLst>
                    <a:ext uri="{9D8B030D-6E8A-4147-A177-3AD203B41FA5}">
                      <a16:colId xmlns:a16="http://schemas.microsoft.com/office/drawing/2014/main" val="20020"/>
                    </a:ext>
                  </a:extLst>
                </a:gridCol>
                <a:gridCol w="330200">
                  <a:extLst>
                    <a:ext uri="{9D8B030D-6E8A-4147-A177-3AD203B41FA5}">
                      <a16:colId xmlns:a16="http://schemas.microsoft.com/office/drawing/2014/main" val="20021"/>
                    </a:ext>
                  </a:extLst>
                </a:gridCol>
                <a:gridCol w="330200">
                  <a:extLst>
                    <a:ext uri="{9D8B030D-6E8A-4147-A177-3AD203B41FA5}">
                      <a16:colId xmlns:a16="http://schemas.microsoft.com/office/drawing/2014/main" val="20022"/>
                    </a:ext>
                  </a:extLst>
                </a:gridCol>
              </a:tblGrid>
              <a:tr h="203200">
                <a:tc gridSpan="23">
                  <a:txBody>
                    <a:bodyPr/>
                    <a:lstStyle/>
                    <a:p>
                      <a:pPr algn="ctr">
                        <a:spcAft>
                          <a:spcPts val="0"/>
                        </a:spcAft>
                      </a:pPr>
                      <a:r>
                        <a:rPr lang="en-US" sz="1100" dirty="0">
                          <a:latin typeface="Times New Roman"/>
                          <a:ea typeface="Times New Roman"/>
                        </a:rPr>
                        <a:t>Time (week)</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03200">
                <a:tc>
                  <a:txBody>
                    <a:bodyPr/>
                    <a:lstStyle/>
                    <a:p>
                      <a:pPr algn="just">
                        <a:spcAft>
                          <a:spcPts val="0"/>
                        </a:spcAft>
                      </a:pPr>
                      <a:r>
                        <a:rPr lang="en-US" sz="1100">
                          <a:latin typeface="Times New Roman"/>
                          <a:ea typeface="Times New Roman"/>
                        </a:rPr>
                        <a:t>1</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spcAft>
                          <a:spcPts val="0"/>
                        </a:spcAft>
                      </a:pPr>
                      <a:r>
                        <a:rPr lang="en-US" sz="1100">
                          <a:latin typeface="Times New Roman"/>
                          <a:ea typeface="Times New Roman"/>
                        </a:rPr>
                        <a:t>2</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spcAft>
                          <a:spcPts val="0"/>
                        </a:spcAft>
                      </a:pPr>
                      <a:r>
                        <a:rPr lang="en-US" sz="1100">
                          <a:latin typeface="Times New Roman"/>
                          <a:ea typeface="Times New Roman"/>
                        </a:rPr>
                        <a:t>3</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spcAft>
                          <a:spcPts val="0"/>
                        </a:spcAft>
                      </a:pPr>
                      <a:r>
                        <a:rPr lang="en-US" sz="1100">
                          <a:latin typeface="Times New Roman"/>
                          <a:ea typeface="Times New Roman"/>
                        </a:rPr>
                        <a:t>4</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spcAft>
                          <a:spcPts val="0"/>
                        </a:spcAft>
                      </a:pPr>
                      <a:r>
                        <a:rPr lang="en-US" sz="1100">
                          <a:latin typeface="Times New Roman"/>
                          <a:ea typeface="Times New Roman"/>
                        </a:rPr>
                        <a:t>5</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spcAft>
                          <a:spcPts val="0"/>
                        </a:spcAft>
                      </a:pPr>
                      <a:r>
                        <a:rPr lang="en-US" sz="1100">
                          <a:latin typeface="Times New Roman"/>
                          <a:ea typeface="Times New Roman"/>
                        </a:rPr>
                        <a:t>6</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spcAft>
                          <a:spcPts val="0"/>
                        </a:spcAft>
                      </a:pPr>
                      <a:r>
                        <a:rPr lang="en-US" sz="1100">
                          <a:latin typeface="Times New Roman"/>
                          <a:ea typeface="Times New Roman"/>
                        </a:rPr>
                        <a:t>7</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spcAft>
                          <a:spcPts val="0"/>
                        </a:spcAft>
                      </a:pPr>
                      <a:r>
                        <a:rPr lang="en-US" sz="1100">
                          <a:latin typeface="Times New Roman"/>
                          <a:ea typeface="Times New Roman"/>
                        </a:rPr>
                        <a:t>8</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spcAft>
                          <a:spcPts val="0"/>
                        </a:spcAft>
                      </a:pPr>
                      <a:r>
                        <a:rPr lang="en-US" sz="1100">
                          <a:latin typeface="Times New Roman"/>
                          <a:ea typeface="Times New Roman"/>
                        </a:rPr>
                        <a:t>9</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spcAft>
                          <a:spcPts val="0"/>
                        </a:spcAft>
                      </a:pPr>
                      <a:r>
                        <a:rPr lang="en-US" sz="1100">
                          <a:latin typeface="Times New Roman"/>
                          <a:ea typeface="Times New Roman"/>
                        </a:rPr>
                        <a:t>10</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spcAft>
                          <a:spcPts val="0"/>
                        </a:spcAft>
                      </a:pPr>
                      <a:r>
                        <a:rPr lang="en-US" sz="1100">
                          <a:latin typeface="Times New Roman"/>
                          <a:ea typeface="Times New Roman"/>
                        </a:rPr>
                        <a:t>11</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spcAft>
                          <a:spcPts val="0"/>
                        </a:spcAft>
                      </a:pPr>
                      <a:r>
                        <a:rPr lang="en-US" sz="1100">
                          <a:latin typeface="Times New Roman"/>
                          <a:ea typeface="Times New Roman"/>
                        </a:rPr>
                        <a:t>12</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spcAft>
                          <a:spcPts val="0"/>
                        </a:spcAft>
                      </a:pPr>
                      <a:r>
                        <a:rPr lang="en-US" sz="1100">
                          <a:latin typeface="Times New Roman"/>
                          <a:ea typeface="Times New Roman"/>
                        </a:rPr>
                        <a:t>13</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spcAft>
                          <a:spcPts val="0"/>
                        </a:spcAft>
                      </a:pPr>
                      <a:r>
                        <a:rPr lang="en-US" sz="1100">
                          <a:latin typeface="Times New Roman"/>
                          <a:ea typeface="Times New Roman"/>
                        </a:rPr>
                        <a:t>14</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spcAft>
                          <a:spcPts val="0"/>
                        </a:spcAft>
                      </a:pPr>
                      <a:r>
                        <a:rPr lang="en-US" sz="1100">
                          <a:latin typeface="Times New Roman"/>
                          <a:ea typeface="Times New Roman"/>
                        </a:rPr>
                        <a:t>15</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spcAft>
                          <a:spcPts val="0"/>
                        </a:spcAft>
                      </a:pPr>
                      <a:r>
                        <a:rPr lang="en-US" sz="1100">
                          <a:latin typeface="Times New Roman"/>
                          <a:ea typeface="Times New Roman"/>
                        </a:rPr>
                        <a:t>16</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spcAft>
                          <a:spcPts val="0"/>
                        </a:spcAft>
                      </a:pPr>
                      <a:r>
                        <a:rPr lang="en-US" sz="1100">
                          <a:latin typeface="Times New Roman"/>
                          <a:ea typeface="Times New Roman"/>
                        </a:rPr>
                        <a:t>17</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spcAft>
                          <a:spcPts val="0"/>
                        </a:spcAft>
                      </a:pPr>
                      <a:r>
                        <a:rPr lang="en-US" sz="1100">
                          <a:latin typeface="Times New Roman"/>
                          <a:ea typeface="Times New Roman"/>
                        </a:rPr>
                        <a:t>18</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spcAft>
                          <a:spcPts val="0"/>
                        </a:spcAft>
                      </a:pPr>
                      <a:r>
                        <a:rPr lang="en-US" sz="1100">
                          <a:latin typeface="Times New Roman"/>
                          <a:ea typeface="Times New Roman"/>
                        </a:rPr>
                        <a:t>19</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spcAft>
                          <a:spcPts val="0"/>
                        </a:spcAft>
                      </a:pPr>
                      <a:r>
                        <a:rPr lang="en-US" sz="1100">
                          <a:latin typeface="Times New Roman"/>
                          <a:ea typeface="Times New Roman"/>
                        </a:rPr>
                        <a:t>20</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spcAft>
                          <a:spcPts val="0"/>
                        </a:spcAft>
                      </a:pPr>
                      <a:r>
                        <a:rPr lang="en-US" sz="1100">
                          <a:latin typeface="Times New Roman"/>
                          <a:ea typeface="Times New Roman"/>
                        </a:rPr>
                        <a:t>21</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spcAft>
                          <a:spcPts val="0"/>
                        </a:spcAft>
                      </a:pPr>
                      <a:r>
                        <a:rPr lang="en-US" sz="1100">
                          <a:latin typeface="Times New Roman"/>
                          <a:ea typeface="Times New Roman"/>
                        </a:rPr>
                        <a:t>22</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spcAft>
                          <a:spcPts val="0"/>
                        </a:spcAft>
                      </a:pPr>
                      <a:r>
                        <a:rPr lang="en-US" sz="1100">
                          <a:latin typeface="Times New Roman"/>
                          <a:ea typeface="Times New Roman"/>
                        </a:rPr>
                        <a:t>23</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r h="203200">
                <a:tc gridSpan="5">
                  <a:txBody>
                    <a:bodyPr/>
                    <a:lstStyle/>
                    <a:p>
                      <a:pPr algn="just">
                        <a:spcAft>
                          <a:spcPts val="0"/>
                        </a:spcAft>
                      </a:pPr>
                      <a:endParaRPr lang="en-US"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8">
                  <a:txBody>
                    <a:bodyPr/>
                    <a:lstStyle/>
                    <a:p>
                      <a:pPr algn="just">
                        <a:spcAft>
                          <a:spcPts val="0"/>
                        </a:spcAft>
                      </a:pPr>
                      <a:endParaRPr lang="en-US" sz="11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7">
                  <a:txBody>
                    <a:bodyPr/>
                    <a:lstStyle/>
                    <a:p>
                      <a:pPr algn="just">
                        <a:spcAft>
                          <a:spcPts val="0"/>
                        </a:spcAft>
                      </a:pPr>
                      <a:endParaRPr lang="en-US"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just">
                        <a:spcAft>
                          <a:spcPts val="0"/>
                        </a:spcAft>
                      </a:pPr>
                      <a:endParaRPr lang="en-US"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203200">
                <a:tc gridSpan="5">
                  <a:txBody>
                    <a:bodyPr/>
                    <a:lstStyle/>
                    <a:p>
                      <a:pPr algn="ctr">
                        <a:spcAft>
                          <a:spcPts val="0"/>
                        </a:spcAft>
                      </a:pPr>
                      <a:r>
                        <a:rPr lang="en-US" sz="1100">
                          <a:latin typeface="Times New Roman"/>
                          <a:ea typeface="Times New Roman"/>
                        </a:rPr>
                        <a:t>A (5 weeks)</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381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8">
                  <a:txBody>
                    <a:bodyPr/>
                    <a:lstStyle/>
                    <a:p>
                      <a:pPr algn="ctr">
                        <a:spcAft>
                          <a:spcPts val="0"/>
                        </a:spcAft>
                      </a:pPr>
                      <a:r>
                        <a:rPr lang="en-US" sz="1100">
                          <a:latin typeface="Times New Roman"/>
                          <a:ea typeface="Times New Roman"/>
                        </a:rPr>
                        <a:t>B (8 weeks)</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381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7">
                  <a:txBody>
                    <a:bodyPr/>
                    <a:lstStyle/>
                    <a:p>
                      <a:pPr algn="ctr">
                        <a:spcAft>
                          <a:spcPts val="0"/>
                        </a:spcAft>
                      </a:pPr>
                      <a:r>
                        <a:rPr lang="en-US" sz="1100" dirty="0">
                          <a:latin typeface="Times New Roman"/>
                          <a:ea typeface="Times New Roman"/>
                        </a:rPr>
                        <a:t>E (7 weeks)</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381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a:spcAft>
                          <a:spcPts val="0"/>
                        </a:spcAft>
                      </a:pPr>
                      <a:r>
                        <a:rPr lang="en-US" sz="1100">
                          <a:latin typeface="Times New Roman"/>
                          <a:ea typeface="Times New Roman"/>
                        </a:rPr>
                        <a:t>F (3 weeks)</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381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203200">
                <a:tc>
                  <a:txBody>
                    <a:bodyPr/>
                    <a:lstStyle/>
                    <a:p>
                      <a:pPr algn="just">
                        <a:spcAft>
                          <a:spcPts val="0"/>
                        </a:spcAft>
                      </a:pPr>
                      <a:endParaRPr lang="en-US"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w="381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just">
                        <a:spcAft>
                          <a:spcPts val="0"/>
                        </a:spcAft>
                      </a:pPr>
                      <a:endParaRPr lang="en-US" sz="1100">
                        <a:latin typeface="Times New Roman"/>
                        <a:ea typeface="Times New Roman"/>
                      </a:endParaRPr>
                    </a:p>
                  </a:txBody>
                  <a:tcPr marL="68580" marR="68580" marT="0" marB="0">
                    <a:lnL>
                      <a:noFill/>
                    </a:lnL>
                    <a:lnR>
                      <a:noFill/>
                    </a:lnR>
                    <a:lnT w="381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just">
                        <a:spcAft>
                          <a:spcPts val="0"/>
                        </a:spcAft>
                      </a:pPr>
                      <a:endParaRPr lang="en-US" sz="1100">
                        <a:latin typeface="Times New Roman"/>
                        <a:ea typeface="Times New Roman"/>
                      </a:endParaRPr>
                    </a:p>
                  </a:txBody>
                  <a:tcPr marL="68580" marR="68580" marT="0" marB="0">
                    <a:lnL>
                      <a:noFill/>
                    </a:lnL>
                    <a:lnR>
                      <a:noFill/>
                    </a:lnR>
                    <a:lnT w="381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just">
                        <a:spcAft>
                          <a:spcPts val="0"/>
                        </a:spcAft>
                      </a:pPr>
                      <a:endParaRPr lang="en-US" sz="1100">
                        <a:latin typeface="Times New Roman"/>
                        <a:ea typeface="Times New Roman"/>
                      </a:endParaRPr>
                    </a:p>
                  </a:txBody>
                  <a:tcPr marL="68580" marR="68580" marT="0" marB="0">
                    <a:lnL>
                      <a:noFill/>
                    </a:lnL>
                    <a:lnR>
                      <a:noFill/>
                    </a:lnR>
                    <a:lnT w="381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just">
                        <a:spcAft>
                          <a:spcPts val="0"/>
                        </a:spcAft>
                      </a:pPr>
                      <a:endParaRPr lang="en-US" sz="110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just">
                        <a:spcAft>
                          <a:spcPts val="0"/>
                        </a:spcAft>
                      </a:pPr>
                      <a:endParaRPr lang="en-US"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w="381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just">
                        <a:spcAft>
                          <a:spcPts val="0"/>
                        </a:spcAft>
                      </a:pPr>
                      <a:endParaRPr lang="en-US" sz="1100">
                        <a:latin typeface="Times New Roman"/>
                        <a:ea typeface="Times New Roman"/>
                      </a:endParaRPr>
                    </a:p>
                  </a:txBody>
                  <a:tcPr marL="68580" marR="68580" marT="0" marB="0">
                    <a:lnL>
                      <a:noFill/>
                    </a:lnL>
                    <a:lnR>
                      <a:noFill/>
                    </a:lnR>
                    <a:lnT w="381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just">
                        <a:spcAft>
                          <a:spcPts val="0"/>
                        </a:spcAft>
                      </a:pPr>
                      <a:endParaRPr lang="en-US" sz="1100">
                        <a:latin typeface="Times New Roman"/>
                        <a:ea typeface="Times New Roman"/>
                      </a:endParaRPr>
                    </a:p>
                  </a:txBody>
                  <a:tcPr marL="68580" marR="68580" marT="0" marB="0">
                    <a:lnL>
                      <a:noFill/>
                    </a:lnL>
                    <a:lnR>
                      <a:noFill/>
                    </a:lnR>
                    <a:lnT w="381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just">
                        <a:spcAft>
                          <a:spcPts val="0"/>
                        </a:spcAft>
                      </a:pPr>
                      <a:endParaRPr lang="en-US" sz="1100">
                        <a:latin typeface="Times New Roman"/>
                        <a:ea typeface="Times New Roman"/>
                      </a:endParaRPr>
                    </a:p>
                  </a:txBody>
                  <a:tcPr marL="68580" marR="68580" marT="0" marB="0">
                    <a:lnL>
                      <a:noFill/>
                    </a:lnL>
                    <a:lnR>
                      <a:noFill/>
                    </a:lnR>
                    <a:lnT w="381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just">
                        <a:spcAft>
                          <a:spcPts val="0"/>
                        </a:spcAft>
                      </a:pPr>
                      <a:endParaRPr lang="en-US" sz="1100">
                        <a:latin typeface="Times New Roman"/>
                        <a:ea typeface="Times New Roman"/>
                      </a:endParaRPr>
                    </a:p>
                  </a:txBody>
                  <a:tcPr marL="68580" marR="68580" marT="0" marB="0">
                    <a:lnL>
                      <a:noFill/>
                    </a:lnL>
                    <a:lnR>
                      <a:noFill/>
                    </a:lnR>
                    <a:lnT w="381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just">
                        <a:spcAft>
                          <a:spcPts val="0"/>
                        </a:spcAft>
                      </a:pPr>
                      <a:endParaRPr lang="en-US" sz="1100">
                        <a:latin typeface="Times New Roman"/>
                        <a:ea typeface="Times New Roman"/>
                      </a:endParaRPr>
                    </a:p>
                  </a:txBody>
                  <a:tcPr marL="68580" marR="68580" marT="0" marB="0">
                    <a:lnL>
                      <a:noFill/>
                    </a:lnL>
                    <a:lnR>
                      <a:noFill/>
                    </a:lnR>
                    <a:lnT w="381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just">
                        <a:spcAft>
                          <a:spcPts val="0"/>
                        </a:spcAft>
                      </a:pPr>
                      <a:endParaRPr lang="en-US" sz="1100">
                        <a:latin typeface="Times New Roman"/>
                        <a:ea typeface="Times New Roman"/>
                      </a:endParaRPr>
                    </a:p>
                  </a:txBody>
                  <a:tcPr marL="68580" marR="68580" marT="0" marB="0">
                    <a:lnL>
                      <a:noFill/>
                    </a:lnL>
                    <a:lnR>
                      <a:noFill/>
                    </a:lnR>
                    <a:lnT w="381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just">
                        <a:spcAft>
                          <a:spcPts val="0"/>
                        </a:spcAft>
                      </a:pPr>
                      <a:endParaRPr lang="en-US" sz="110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just">
                        <a:spcAft>
                          <a:spcPts val="0"/>
                        </a:spcAft>
                      </a:pPr>
                      <a:endParaRPr lang="en-US"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w="381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just">
                        <a:spcAft>
                          <a:spcPts val="0"/>
                        </a:spcAft>
                      </a:pPr>
                      <a:endParaRPr lang="en-US" sz="1100">
                        <a:latin typeface="Times New Roman"/>
                        <a:ea typeface="Times New Roman"/>
                      </a:endParaRPr>
                    </a:p>
                  </a:txBody>
                  <a:tcPr marL="68580" marR="68580" marT="0" marB="0">
                    <a:lnL>
                      <a:noFill/>
                    </a:lnL>
                    <a:lnR>
                      <a:noFill/>
                    </a:lnR>
                    <a:lnT w="381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just">
                        <a:spcAft>
                          <a:spcPts val="0"/>
                        </a:spcAft>
                      </a:pPr>
                      <a:endParaRPr lang="en-US" sz="1100">
                        <a:latin typeface="Times New Roman"/>
                        <a:ea typeface="Times New Roman"/>
                      </a:endParaRPr>
                    </a:p>
                  </a:txBody>
                  <a:tcPr marL="68580" marR="68580" marT="0" marB="0">
                    <a:lnL>
                      <a:noFill/>
                    </a:lnL>
                    <a:lnR>
                      <a:noFill/>
                    </a:lnR>
                    <a:lnT w="381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just">
                        <a:spcAft>
                          <a:spcPts val="0"/>
                        </a:spcAft>
                      </a:pPr>
                      <a:endParaRPr lang="en-US" sz="1100">
                        <a:latin typeface="Times New Roman"/>
                        <a:ea typeface="Times New Roman"/>
                      </a:endParaRPr>
                    </a:p>
                  </a:txBody>
                  <a:tcPr marL="68580" marR="68580" marT="0" marB="0">
                    <a:lnL>
                      <a:noFill/>
                    </a:lnL>
                    <a:lnR>
                      <a:noFill/>
                    </a:lnR>
                    <a:lnT w="381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just">
                        <a:spcAft>
                          <a:spcPts val="0"/>
                        </a:spcAft>
                      </a:pPr>
                      <a:endParaRPr lang="en-US" sz="1100">
                        <a:latin typeface="Times New Roman"/>
                        <a:ea typeface="Times New Roman"/>
                      </a:endParaRPr>
                    </a:p>
                  </a:txBody>
                  <a:tcPr marL="68580" marR="68580" marT="0" marB="0">
                    <a:lnL>
                      <a:noFill/>
                    </a:lnL>
                    <a:lnR>
                      <a:noFill/>
                    </a:lnR>
                    <a:lnT w="381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just">
                        <a:spcAft>
                          <a:spcPts val="0"/>
                        </a:spcAft>
                      </a:pPr>
                      <a:endParaRPr lang="en-US" sz="1100">
                        <a:latin typeface="Times New Roman"/>
                        <a:ea typeface="Times New Roman"/>
                      </a:endParaRPr>
                    </a:p>
                  </a:txBody>
                  <a:tcPr marL="68580" marR="68580" marT="0" marB="0">
                    <a:lnL>
                      <a:noFill/>
                    </a:lnL>
                    <a:lnR>
                      <a:noFill/>
                    </a:lnR>
                    <a:lnT w="381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just">
                        <a:spcAft>
                          <a:spcPts val="0"/>
                        </a:spcAft>
                      </a:pPr>
                      <a:endParaRPr lang="en-US" sz="1100">
                        <a:latin typeface="Times New Roman"/>
                        <a:ea typeface="Times New Roman"/>
                      </a:endParaRPr>
                    </a:p>
                  </a:txBody>
                  <a:tcPr marL="68580" marR="68580" marT="0" marB="0">
                    <a:lnL>
                      <a:noFill/>
                    </a:lnL>
                    <a:lnR>
                      <a:noFill/>
                    </a:lnR>
                    <a:lnT w="381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just">
                        <a:spcAft>
                          <a:spcPts val="0"/>
                        </a:spcAft>
                      </a:pPr>
                      <a:endParaRPr lang="en-US" sz="1100">
                        <a:latin typeface="Times New Roman"/>
                        <a:ea typeface="Times New Roman"/>
                      </a:endParaRPr>
                    </a:p>
                  </a:txBody>
                  <a:tcPr marL="68580" marR="68580" marT="0" marB="0">
                    <a:lnL>
                      <a:noFill/>
                    </a:lnL>
                    <a:lnR>
                      <a:noFill/>
                    </a:lnR>
                    <a:lnT w="381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just">
                        <a:spcAft>
                          <a:spcPts val="0"/>
                        </a:spcAft>
                      </a:pPr>
                      <a:endParaRPr lang="en-US" sz="1100">
                        <a:latin typeface="Times New Roman"/>
                        <a:ea typeface="Times New Roman"/>
                      </a:endParaRPr>
                    </a:p>
                  </a:txBody>
                  <a:tcPr marL="68580" marR="68580" marT="0" marB="0">
                    <a:lnL>
                      <a:noFill/>
                    </a:lnL>
                    <a:lnR>
                      <a:noFill/>
                    </a:lnR>
                    <a:lnT w="381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just">
                        <a:spcAft>
                          <a:spcPts val="0"/>
                        </a:spcAft>
                      </a:pPr>
                      <a:endParaRPr lang="en-US" sz="110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a:noFill/>
                    </a:lnB>
                    <a:solidFill>
                      <a:schemeClr val="accent2">
                        <a:lumMod val="20000"/>
                        <a:lumOff val="80000"/>
                      </a:schemeClr>
                    </a:solidFill>
                  </a:tcPr>
                </a:tc>
                <a:extLst>
                  <a:ext uri="{0D108BD9-81ED-4DB2-BD59-A6C34878D82A}">
                    <a16:rowId xmlns:a16="http://schemas.microsoft.com/office/drawing/2014/main" val="10004"/>
                  </a:ext>
                </a:extLst>
              </a:tr>
              <a:tr h="203200">
                <a:tc gridSpan="5">
                  <a:txBody>
                    <a:bodyPr/>
                    <a:lstStyle/>
                    <a:p>
                      <a:pPr algn="ctr">
                        <a:spcAft>
                          <a:spcPts val="0"/>
                        </a:spcAft>
                      </a:pPr>
                      <a:r>
                        <a:rPr lang="en-US" sz="1100">
                          <a:latin typeface="Times New Roman"/>
                          <a:ea typeface="Times New Roman"/>
                        </a:rPr>
                        <a:t>C (5weeks)</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381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algn="ctr">
                        <a:spcAft>
                          <a:spcPts val="0"/>
                        </a:spcAft>
                      </a:pPr>
                      <a:r>
                        <a:rPr lang="en-US" sz="1100">
                          <a:latin typeface="Times New Roman"/>
                          <a:ea typeface="Times New Roman"/>
                        </a:rPr>
                        <a:t>D (6 weeks)</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w="381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just">
                        <a:spcAft>
                          <a:spcPts val="0"/>
                        </a:spcAft>
                      </a:pPr>
                      <a:endParaRPr lang="en-US" sz="1100">
                        <a:latin typeface="Times New Roman"/>
                        <a:ea typeface="Times New Roman"/>
                      </a:endParaRPr>
                    </a:p>
                  </a:txBody>
                  <a:tcPr marL="68580" marR="68580" marT="0" marB="0">
                    <a:lnL>
                      <a:noFill/>
                    </a:lnL>
                    <a:lnR>
                      <a:noFill/>
                    </a:lnR>
                    <a:lnT>
                      <a:noFill/>
                    </a:lnT>
                    <a:lnB w="12700" cap="flat" cmpd="sng" algn="ctr">
                      <a:solidFill>
                        <a:srgbClr val="000000"/>
                      </a:solidFill>
                      <a:prstDash val="dash"/>
                      <a:round/>
                      <a:headEnd type="none" w="med" len="med"/>
                      <a:tailEnd type="none" w="med" len="med"/>
                    </a:lnB>
                    <a:solidFill>
                      <a:schemeClr val="accent2">
                        <a:lumMod val="20000"/>
                        <a:lumOff val="80000"/>
                      </a:schemeClr>
                    </a:solidFill>
                  </a:tcPr>
                </a:tc>
                <a:tc>
                  <a:txBody>
                    <a:bodyPr/>
                    <a:lstStyle/>
                    <a:p>
                      <a:pPr algn="just">
                        <a:spcAft>
                          <a:spcPts val="0"/>
                        </a:spcAft>
                      </a:pPr>
                      <a:endParaRPr lang="en-US" sz="110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solidFill>
                      <a:schemeClr val="accent2">
                        <a:lumMod val="20000"/>
                        <a:lumOff val="80000"/>
                      </a:schemeClr>
                    </a:solidFill>
                  </a:tcPr>
                </a:tc>
                <a:tc gridSpan="4">
                  <a:txBody>
                    <a:bodyPr/>
                    <a:lstStyle/>
                    <a:p>
                      <a:pPr algn="ctr">
                        <a:spcAft>
                          <a:spcPts val="0"/>
                        </a:spcAft>
                      </a:pPr>
                      <a:r>
                        <a:rPr lang="en-US" sz="1100">
                          <a:latin typeface="Times New Roman"/>
                          <a:ea typeface="Times New Roman"/>
                        </a:rPr>
                        <a:t>G (4 weeks)</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w="381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just">
                        <a:spcAft>
                          <a:spcPts val="0"/>
                        </a:spcAft>
                      </a:pPr>
                      <a:endParaRPr lang="en-US" sz="1100" dirty="0">
                        <a:latin typeface="Times New Roman"/>
                        <a:ea typeface="Times New Roman"/>
                      </a:endParaRPr>
                    </a:p>
                  </a:txBody>
                  <a:tcPr marL="68580" marR="68580" marT="0" marB="0">
                    <a:lnL>
                      <a:noFill/>
                    </a:lnL>
                    <a:lnR>
                      <a:noFill/>
                    </a:lnR>
                    <a:lnT>
                      <a:noFill/>
                    </a:lnT>
                    <a:lnB w="12700" cap="flat" cmpd="sng" algn="ctr">
                      <a:solidFill>
                        <a:srgbClr val="000000"/>
                      </a:solidFill>
                      <a:prstDash val="dash"/>
                      <a:round/>
                      <a:headEnd type="none" w="med" len="med"/>
                      <a:tailEnd type="none" w="med" len="med"/>
                    </a:lnB>
                    <a:solidFill>
                      <a:schemeClr val="accent2">
                        <a:lumMod val="20000"/>
                        <a:lumOff val="80000"/>
                      </a:schemeClr>
                    </a:solidFill>
                  </a:tcPr>
                </a:tc>
                <a:tc>
                  <a:txBody>
                    <a:bodyPr/>
                    <a:lstStyle/>
                    <a:p>
                      <a:pPr algn="just">
                        <a:spcAft>
                          <a:spcPts val="0"/>
                        </a:spcAft>
                      </a:pPr>
                      <a:endParaRPr lang="en-US" sz="1100">
                        <a:latin typeface="Times New Roman"/>
                        <a:ea typeface="Times New Roman"/>
                      </a:endParaRPr>
                    </a:p>
                  </a:txBody>
                  <a:tcPr marL="68580" marR="68580" marT="0" marB="0">
                    <a:lnL>
                      <a:noFill/>
                    </a:lnL>
                    <a:lnR>
                      <a:noFill/>
                    </a:lnR>
                    <a:lnT>
                      <a:noFill/>
                    </a:lnT>
                    <a:lnB w="12700" cap="flat" cmpd="sng" algn="ctr">
                      <a:solidFill>
                        <a:srgbClr val="000000"/>
                      </a:solidFill>
                      <a:prstDash val="dash"/>
                      <a:round/>
                      <a:headEnd type="none" w="med" len="med"/>
                      <a:tailEnd type="none" w="med" len="med"/>
                    </a:lnB>
                    <a:solidFill>
                      <a:schemeClr val="accent2">
                        <a:lumMod val="20000"/>
                        <a:lumOff val="80000"/>
                      </a:schemeClr>
                    </a:solidFill>
                  </a:tcPr>
                </a:tc>
                <a:tc>
                  <a:txBody>
                    <a:bodyPr/>
                    <a:lstStyle/>
                    <a:p>
                      <a:pPr algn="just">
                        <a:spcAft>
                          <a:spcPts val="0"/>
                        </a:spcAft>
                      </a:pPr>
                      <a:endParaRPr lang="en-US" sz="1100">
                        <a:latin typeface="Times New Roman"/>
                        <a:ea typeface="Times New Roman"/>
                      </a:endParaRPr>
                    </a:p>
                  </a:txBody>
                  <a:tcPr marL="68580" marR="68580" marT="0" marB="0">
                    <a:lnL>
                      <a:noFill/>
                    </a:lnL>
                    <a:lnR>
                      <a:noFill/>
                    </a:lnR>
                    <a:lnT>
                      <a:noFill/>
                    </a:lnT>
                    <a:lnB w="12700" cap="flat" cmpd="sng" algn="ctr">
                      <a:solidFill>
                        <a:srgbClr val="000000"/>
                      </a:solidFill>
                      <a:prstDash val="dash"/>
                      <a:round/>
                      <a:headEnd type="none" w="med" len="med"/>
                      <a:tailEnd type="none" w="med" len="med"/>
                    </a:lnB>
                    <a:solidFill>
                      <a:schemeClr val="accent2">
                        <a:lumMod val="20000"/>
                        <a:lumOff val="80000"/>
                      </a:schemeClr>
                    </a:solidFill>
                  </a:tcPr>
                </a:tc>
                <a:tc>
                  <a:txBody>
                    <a:bodyPr/>
                    <a:lstStyle/>
                    <a:p>
                      <a:pPr algn="just">
                        <a:spcAft>
                          <a:spcPts val="0"/>
                        </a:spcAft>
                      </a:pPr>
                      <a:endParaRPr lang="en-US" sz="1100">
                        <a:latin typeface="Times New Roman"/>
                        <a:ea typeface="Times New Roman"/>
                      </a:endParaRPr>
                    </a:p>
                  </a:txBody>
                  <a:tcPr marL="68580" marR="68580" marT="0" marB="0">
                    <a:lnL>
                      <a:noFill/>
                    </a:lnL>
                    <a:lnR>
                      <a:noFill/>
                    </a:lnR>
                    <a:lnT>
                      <a:noFill/>
                    </a:lnT>
                    <a:lnB w="12700" cap="flat" cmpd="sng" algn="ctr">
                      <a:solidFill>
                        <a:srgbClr val="000000"/>
                      </a:solidFill>
                      <a:prstDash val="dash"/>
                      <a:round/>
                      <a:headEnd type="none" w="med" len="med"/>
                      <a:tailEnd type="none" w="med" len="med"/>
                    </a:lnB>
                    <a:solidFill>
                      <a:schemeClr val="accent2">
                        <a:lumMod val="20000"/>
                        <a:lumOff val="80000"/>
                      </a:schemeClr>
                    </a:solidFill>
                  </a:tcPr>
                </a:tc>
                <a:tc>
                  <a:txBody>
                    <a:bodyPr/>
                    <a:lstStyle/>
                    <a:p>
                      <a:pPr algn="just">
                        <a:spcAft>
                          <a:spcPts val="0"/>
                        </a:spcAft>
                      </a:pPr>
                      <a:endParaRPr lang="en-US" sz="1100">
                        <a:latin typeface="Times New Roman"/>
                        <a:ea typeface="Times New Roman"/>
                      </a:endParaRPr>
                    </a:p>
                  </a:txBody>
                  <a:tcPr marL="68580" marR="68580" marT="0" marB="0">
                    <a:lnL>
                      <a:noFill/>
                    </a:lnL>
                    <a:lnR>
                      <a:noFill/>
                    </a:lnR>
                    <a:lnT>
                      <a:noFill/>
                    </a:lnT>
                    <a:lnB w="12700" cap="flat" cmpd="sng" algn="ctr">
                      <a:solidFill>
                        <a:srgbClr val="000000"/>
                      </a:solidFill>
                      <a:prstDash val="dash"/>
                      <a:round/>
                      <a:headEnd type="none" w="med" len="med"/>
                      <a:tailEnd type="none" w="med" len="med"/>
                    </a:lnB>
                    <a:solidFill>
                      <a:schemeClr val="accent2">
                        <a:lumMod val="20000"/>
                        <a:lumOff val="80000"/>
                      </a:schemeClr>
                    </a:solidFill>
                  </a:tcPr>
                </a:tc>
                <a:tc>
                  <a:txBody>
                    <a:bodyPr/>
                    <a:lstStyle/>
                    <a:p>
                      <a:pPr algn="just">
                        <a:spcAft>
                          <a:spcPts val="0"/>
                        </a:spcAft>
                      </a:pPr>
                      <a:endParaRPr lang="en-US" sz="1100"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5"/>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733360811"/>
              </p:ext>
            </p:extLst>
          </p:nvPr>
        </p:nvGraphicFramePr>
        <p:xfrm>
          <a:off x="410631" y="4909613"/>
          <a:ext cx="6934200" cy="365760"/>
        </p:xfrm>
        <a:graphic>
          <a:graphicData uri="http://schemas.openxmlformats.org/drawingml/2006/table">
            <a:tbl>
              <a:tblPr/>
              <a:tblGrid>
                <a:gridCol w="14478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838200">
                  <a:extLst>
                    <a:ext uri="{9D8B030D-6E8A-4147-A177-3AD203B41FA5}">
                      <a16:colId xmlns:a16="http://schemas.microsoft.com/office/drawing/2014/main" val="20003"/>
                    </a:ext>
                  </a:extLst>
                </a:gridCol>
                <a:gridCol w="838200">
                  <a:extLst>
                    <a:ext uri="{9D8B030D-6E8A-4147-A177-3AD203B41FA5}">
                      <a16:colId xmlns:a16="http://schemas.microsoft.com/office/drawing/2014/main" val="20004"/>
                    </a:ext>
                  </a:extLst>
                </a:gridCol>
                <a:gridCol w="762000">
                  <a:extLst>
                    <a:ext uri="{9D8B030D-6E8A-4147-A177-3AD203B41FA5}">
                      <a16:colId xmlns:a16="http://schemas.microsoft.com/office/drawing/2014/main" val="20005"/>
                    </a:ext>
                  </a:extLst>
                </a:gridCol>
                <a:gridCol w="762000">
                  <a:extLst>
                    <a:ext uri="{9D8B030D-6E8A-4147-A177-3AD203B41FA5}">
                      <a16:colId xmlns:a16="http://schemas.microsoft.com/office/drawing/2014/main" val="20006"/>
                    </a:ext>
                  </a:extLst>
                </a:gridCol>
                <a:gridCol w="685800">
                  <a:extLst>
                    <a:ext uri="{9D8B030D-6E8A-4147-A177-3AD203B41FA5}">
                      <a16:colId xmlns:a16="http://schemas.microsoft.com/office/drawing/2014/main" val="20007"/>
                    </a:ext>
                  </a:extLst>
                </a:gridCol>
              </a:tblGrid>
              <a:tr h="182563">
                <a:tc>
                  <a:txBody>
                    <a:bodyPr/>
                    <a:lstStyle/>
                    <a:p>
                      <a:pPr algn="just">
                        <a:spcAft>
                          <a:spcPts val="0"/>
                        </a:spcAft>
                      </a:pPr>
                      <a:r>
                        <a:rPr lang="en-US" sz="1200" dirty="0">
                          <a:latin typeface="Times New Roman"/>
                          <a:ea typeface="Times New Roman"/>
                        </a:rPr>
                        <a:t>Activity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1200" dirty="0">
                          <a:latin typeface="Times New Roman"/>
                          <a:ea typeface="Times New Roman"/>
                        </a:rPr>
                        <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1200" dirty="0">
                          <a:latin typeface="Times New Roman"/>
                          <a:ea typeface="Times New Roman"/>
                        </a:rPr>
                        <a:t>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1200" dirty="0">
                          <a:latin typeface="Times New Roman"/>
                          <a:ea typeface="Times New Roman"/>
                        </a:rPr>
                        <a: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1200" dirty="0">
                          <a:latin typeface="Times New Roman"/>
                          <a:ea typeface="Times New Roman"/>
                        </a:rPr>
                        <a:t>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1200" dirty="0">
                          <a:latin typeface="Times New Roman"/>
                          <a:ea typeface="Times New Roman"/>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1200" dirty="0">
                          <a:latin typeface="Times New Roman"/>
                          <a:ea typeface="Times New Roman"/>
                        </a:rPr>
                        <a:t>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1200" dirty="0">
                          <a:latin typeface="Times New Roman"/>
                          <a:ea typeface="Times New Roman"/>
                        </a:rPr>
                        <a:t>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0"/>
                  </a:ext>
                </a:extLst>
              </a:tr>
              <a:tr h="182563">
                <a:tc>
                  <a:txBody>
                    <a:bodyPr/>
                    <a:lstStyle/>
                    <a:p>
                      <a:pPr algn="just">
                        <a:spcAft>
                          <a:spcPts val="0"/>
                        </a:spcAft>
                      </a:pPr>
                      <a:r>
                        <a:rPr lang="en-US" sz="1200" dirty="0">
                          <a:latin typeface="Times New Roman"/>
                          <a:ea typeface="Times New Roman"/>
                        </a:rPr>
                        <a:t>Budgeted cost (SR)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1200" dirty="0">
                          <a:latin typeface="Times New Roman"/>
                          <a:ea typeface="Times New Roman"/>
                        </a:rPr>
                        <a:t>50000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1200" dirty="0">
                          <a:latin typeface="Times New Roman"/>
                          <a:ea typeface="Times New Roman"/>
                        </a:rPr>
                        <a:t>12000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1200" dirty="0">
                          <a:latin typeface="Times New Roman"/>
                          <a:ea typeface="Times New Roman"/>
                        </a:rPr>
                        <a:t>16000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1200" dirty="0">
                          <a:latin typeface="Times New Roman"/>
                          <a:ea typeface="Times New Roman"/>
                        </a:rPr>
                        <a:t>24000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1200" dirty="0">
                          <a:latin typeface="Times New Roman"/>
                          <a:ea typeface="Times New Roman"/>
                        </a:rPr>
                        <a:t>12000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1200" dirty="0">
                          <a:latin typeface="Times New Roman"/>
                          <a:ea typeface="Times New Roman"/>
                        </a:rPr>
                        <a:t>21000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1200" dirty="0">
                          <a:latin typeface="Times New Roman"/>
                          <a:ea typeface="Times New Roman"/>
                        </a:rPr>
                        <a:t>20000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835262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down)">
                                      <p:cBhvr>
                                        <p:cTn id="19" dur="580">
                                          <p:stCondLst>
                                            <p:cond delay="0"/>
                                          </p:stCondLst>
                                        </p:cTn>
                                        <p:tgtEl>
                                          <p:spTgt spid="11"/>
                                        </p:tgtEl>
                                      </p:cBhvr>
                                    </p:animEffect>
                                    <p:anim calcmode="lin" valueType="num">
                                      <p:cBhvr>
                                        <p:cTn id="20"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25" dur="26">
                                          <p:stCondLst>
                                            <p:cond delay="650"/>
                                          </p:stCondLst>
                                        </p:cTn>
                                        <p:tgtEl>
                                          <p:spTgt spid="11"/>
                                        </p:tgtEl>
                                      </p:cBhvr>
                                      <p:to x="100000" y="60000"/>
                                    </p:animScale>
                                    <p:animScale>
                                      <p:cBhvr>
                                        <p:cTn id="26" dur="166" decel="50000">
                                          <p:stCondLst>
                                            <p:cond delay="676"/>
                                          </p:stCondLst>
                                        </p:cTn>
                                        <p:tgtEl>
                                          <p:spTgt spid="11"/>
                                        </p:tgtEl>
                                      </p:cBhvr>
                                      <p:to x="100000" y="100000"/>
                                    </p:animScale>
                                    <p:animScale>
                                      <p:cBhvr>
                                        <p:cTn id="27" dur="26">
                                          <p:stCondLst>
                                            <p:cond delay="1312"/>
                                          </p:stCondLst>
                                        </p:cTn>
                                        <p:tgtEl>
                                          <p:spTgt spid="11"/>
                                        </p:tgtEl>
                                      </p:cBhvr>
                                      <p:to x="100000" y="80000"/>
                                    </p:animScale>
                                    <p:animScale>
                                      <p:cBhvr>
                                        <p:cTn id="28" dur="166" decel="50000">
                                          <p:stCondLst>
                                            <p:cond delay="1338"/>
                                          </p:stCondLst>
                                        </p:cTn>
                                        <p:tgtEl>
                                          <p:spTgt spid="11"/>
                                        </p:tgtEl>
                                      </p:cBhvr>
                                      <p:to x="100000" y="100000"/>
                                    </p:animScale>
                                    <p:animScale>
                                      <p:cBhvr>
                                        <p:cTn id="29" dur="26">
                                          <p:stCondLst>
                                            <p:cond delay="1642"/>
                                          </p:stCondLst>
                                        </p:cTn>
                                        <p:tgtEl>
                                          <p:spTgt spid="11"/>
                                        </p:tgtEl>
                                      </p:cBhvr>
                                      <p:to x="100000" y="90000"/>
                                    </p:animScale>
                                    <p:animScale>
                                      <p:cBhvr>
                                        <p:cTn id="30" dur="166" decel="50000">
                                          <p:stCondLst>
                                            <p:cond delay="1668"/>
                                          </p:stCondLst>
                                        </p:cTn>
                                        <p:tgtEl>
                                          <p:spTgt spid="11"/>
                                        </p:tgtEl>
                                      </p:cBhvr>
                                      <p:to x="100000" y="100000"/>
                                    </p:animScale>
                                    <p:animScale>
                                      <p:cBhvr>
                                        <p:cTn id="31" dur="26">
                                          <p:stCondLst>
                                            <p:cond delay="1808"/>
                                          </p:stCondLst>
                                        </p:cTn>
                                        <p:tgtEl>
                                          <p:spTgt spid="11"/>
                                        </p:tgtEl>
                                      </p:cBhvr>
                                      <p:to x="100000" y="95000"/>
                                    </p:animScale>
                                    <p:animScale>
                                      <p:cBhvr>
                                        <p:cTn id="32" dur="166" decel="50000">
                                          <p:stCondLst>
                                            <p:cond delay="1834"/>
                                          </p:stCondLst>
                                        </p:cTn>
                                        <p:tgtEl>
                                          <p:spTgt spid="11"/>
                                        </p:tgtEl>
                                      </p:cBhvr>
                                      <p:to x="100000" y="100000"/>
                                    </p:animScale>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CC6D9F-A4EE-4B23-AD30-37827965470E}" type="datetime4">
              <a:rPr lang="en-US" smtClean="0"/>
              <a:t>December 20, 2016</a:t>
            </a:fld>
            <a:endParaRPr lang="en-US"/>
          </a:p>
        </p:txBody>
      </p:sp>
      <p:sp>
        <p:nvSpPr>
          <p:cNvPr id="3" name="Footer Placeholder 2"/>
          <p:cNvSpPr>
            <a:spLocks noGrp="1"/>
          </p:cNvSpPr>
          <p:nvPr>
            <p:ph type="ftr" sz="quarter" idx="11"/>
          </p:nvPr>
        </p:nvSpPr>
        <p:spPr/>
        <p:txBody>
          <a:bodyPr/>
          <a:lstStyle/>
          <a:p>
            <a:r>
              <a:rPr lang="sv-SE" smtClean="0"/>
              <a:t>GE 404 (Engineering Management)</a:t>
            </a:r>
            <a:endParaRPr lang="en-US"/>
          </a:p>
        </p:txBody>
      </p:sp>
      <p:sp>
        <p:nvSpPr>
          <p:cNvPr id="4" name="Slide Number Placeholder 3"/>
          <p:cNvSpPr>
            <a:spLocks noGrp="1"/>
          </p:cNvSpPr>
          <p:nvPr>
            <p:ph type="sldNum" sz="quarter" idx="12"/>
          </p:nvPr>
        </p:nvSpPr>
        <p:spPr/>
        <p:txBody>
          <a:bodyPr/>
          <a:lstStyle/>
          <a:p>
            <a:fld id="{E964050B-6237-4A51-8D91-3999973097DF}" type="slidenum">
              <a:rPr lang="en-US" smtClean="0"/>
              <a:pPr/>
              <a:t>26</a:t>
            </a:fld>
            <a:endParaRPr lang="en-US"/>
          </a:p>
        </p:txBody>
      </p:sp>
      <p:sp>
        <p:nvSpPr>
          <p:cNvPr id="5" name="Rectangle 4"/>
          <p:cNvSpPr/>
          <p:nvPr/>
        </p:nvSpPr>
        <p:spPr>
          <a:xfrm>
            <a:off x="304800" y="538401"/>
            <a:ext cx="8607552" cy="5786199"/>
          </a:xfrm>
          <a:prstGeom prst="rect">
            <a:avLst/>
          </a:prstGeom>
        </p:spPr>
        <p:txBody>
          <a:bodyPr wrap="square">
            <a:spAutoFit/>
          </a:bodyPr>
          <a:lstStyle/>
          <a:p>
            <a:pPr marL="285750" indent="-285750" algn="just">
              <a:spcBef>
                <a:spcPts val="1200"/>
              </a:spcBef>
              <a:buClr>
                <a:schemeClr val="accent6">
                  <a:lumMod val="75000"/>
                </a:schemeClr>
              </a:buClr>
              <a:buSzPct val="124000"/>
              <a:buFont typeface="Arial" panose="020B0604020202020204" pitchFamily="34" charset="0"/>
              <a:buChar char="•"/>
              <a:defRPr/>
            </a:pPr>
            <a:r>
              <a:rPr lang="en-US" dirty="0" smtClean="0">
                <a:latin typeface="Times New Roman" pitchFamily="18" charset="0"/>
                <a:cs typeface="Times New Roman" pitchFamily="18" charset="0"/>
              </a:rPr>
              <a:t>Percentage completion </a:t>
            </a:r>
            <a:r>
              <a:rPr lang="en-US" dirty="0">
                <a:latin typeface="Times New Roman" pitchFamily="18" charset="0"/>
                <a:cs typeface="Times New Roman" pitchFamily="18" charset="0"/>
              </a:rPr>
              <a:t>of activity “A” = 100%</a:t>
            </a:r>
          </a:p>
          <a:p>
            <a:pPr marL="285750" indent="-285750" algn="just">
              <a:spcBef>
                <a:spcPts val="1200"/>
              </a:spcBef>
              <a:buClr>
                <a:schemeClr val="accent6">
                  <a:lumMod val="75000"/>
                </a:schemeClr>
              </a:buClr>
              <a:buSzPct val="124000"/>
              <a:buFont typeface="Arial" panose="020B0604020202020204" pitchFamily="34" charset="0"/>
              <a:buChar char="•"/>
              <a:defRPr/>
            </a:pPr>
            <a:r>
              <a:rPr lang="en-US" dirty="0">
                <a:latin typeface="Times New Roman" pitchFamily="18" charset="0"/>
                <a:cs typeface="Times New Roman" pitchFamily="18" charset="0"/>
              </a:rPr>
              <a:t>Projected duration of activity “B” = 8 + 4 = 12 weeks</a:t>
            </a:r>
          </a:p>
          <a:p>
            <a:pPr marL="285750" indent="-285750" algn="just">
              <a:spcBef>
                <a:spcPts val="1200"/>
              </a:spcBef>
              <a:buClr>
                <a:schemeClr val="accent6">
                  <a:lumMod val="75000"/>
                </a:schemeClr>
              </a:buClr>
              <a:buSzPct val="124000"/>
              <a:buFont typeface="Arial" panose="020B0604020202020204" pitchFamily="34" charset="0"/>
              <a:buChar char="•"/>
              <a:defRPr/>
            </a:pPr>
            <a:r>
              <a:rPr lang="en-US" dirty="0" smtClean="0">
                <a:latin typeface="Times New Roman" pitchFamily="18" charset="0"/>
                <a:cs typeface="Times New Roman" pitchFamily="18" charset="0"/>
              </a:rPr>
              <a:t>Percentage completion </a:t>
            </a:r>
            <a:r>
              <a:rPr lang="en-US" dirty="0">
                <a:latin typeface="Times New Roman" pitchFamily="18" charset="0"/>
                <a:cs typeface="Times New Roman" pitchFamily="18" charset="0"/>
              </a:rPr>
              <a:t>of activity “B” = </a:t>
            </a:r>
            <a:r>
              <a:rPr lang="en-US" dirty="0" smtClean="0">
                <a:latin typeface="Times New Roman" pitchFamily="18" charset="0"/>
                <a:cs typeface="Times New Roman" pitchFamily="18" charset="0"/>
              </a:rPr>
              <a:t>5/12×100 </a:t>
            </a:r>
            <a:r>
              <a:rPr lang="en-US" dirty="0">
                <a:latin typeface="Times New Roman" pitchFamily="18" charset="0"/>
                <a:cs typeface="Times New Roman" pitchFamily="18" charset="0"/>
              </a:rPr>
              <a:t>= </a:t>
            </a:r>
            <a:r>
              <a:rPr lang="en-US" b="1" dirty="0" smtClean="0">
                <a:solidFill>
                  <a:srgbClr val="0000FF"/>
                </a:solidFill>
                <a:latin typeface="Times New Roman" pitchFamily="18" charset="0"/>
                <a:cs typeface="Times New Roman" pitchFamily="18" charset="0"/>
              </a:rPr>
              <a:t>41.67</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marL="285750" indent="-285750" algn="just">
              <a:spcBef>
                <a:spcPts val="1200"/>
              </a:spcBef>
              <a:buClr>
                <a:schemeClr val="accent6">
                  <a:lumMod val="75000"/>
                </a:schemeClr>
              </a:buClr>
              <a:buSzPct val="124000"/>
              <a:buFont typeface="Arial" panose="020B0604020202020204" pitchFamily="34" charset="0"/>
              <a:buChar char="•"/>
              <a:defRPr/>
            </a:pPr>
            <a:r>
              <a:rPr lang="en-US" dirty="0" smtClean="0">
                <a:latin typeface="Times New Roman" pitchFamily="18" charset="0"/>
                <a:cs typeface="Times New Roman" pitchFamily="18" charset="0"/>
              </a:rPr>
              <a:t>Percentage completion </a:t>
            </a:r>
            <a:r>
              <a:rPr lang="en-US" dirty="0">
                <a:latin typeface="Times New Roman" pitchFamily="18" charset="0"/>
                <a:cs typeface="Times New Roman" pitchFamily="18" charset="0"/>
              </a:rPr>
              <a:t>of activity “C” = 100%</a:t>
            </a:r>
          </a:p>
          <a:p>
            <a:pPr marL="285750" indent="-285750" algn="just">
              <a:spcBef>
                <a:spcPts val="1200"/>
              </a:spcBef>
              <a:buClr>
                <a:schemeClr val="accent6">
                  <a:lumMod val="75000"/>
                </a:schemeClr>
              </a:buClr>
              <a:buSzPct val="124000"/>
              <a:buFont typeface="Arial" panose="020B0604020202020204" pitchFamily="34" charset="0"/>
              <a:buChar char="•"/>
              <a:defRPr/>
            </a:pPr>
            <a:r>
              <a:rPr lang="en-US" dirty="0">
                <a:latin typeface="Times New Roman" pitchFamily="18" charset="0"/>
                <a:cs typeface="Times New Roman" pitchFamily="18" charset="0"/>
              </a:rPr>
              <a:t>BCWS</a:t>
            </a:r>
            <a:r>
              <a:rPr lang="en-US" baseline="-25000" dirty="0">
                <a:latin typeface="Times New Roman" pitchFamily="18" charset="0"/>
                <a:cs typeface="Times New Roman" pitchFamily="18" charset="0"/>
              </a:rPr>
              <a:t>10</a:t>
            </a:r>
            <a:r>
              <a:rPr lang="en-US" dirty="0">
                <a:latin typeface="Times New Roman" pitchFamily="18" charset="0"/>
                <a:cs typeface="Times New Roman" pitchFamily="18" charset="0"/>
              </a:rPr>
              <a:t> = A + C + </a:t>
            </a:r>
            <a:r>
              <a:rPr lang="en-US" b="1" i="1" dirty="0" smtClean="0">
                <a:solidFill>
                  <a:srgbClr val="FF0000"/>
                </a:solidFill>
                <a:latin typeface="Times New Roman" pitchFamily="18" charset="0"/>
                <a:cs typeface="Times New Roman" pitchFamily="18" charset="0"/>
              </a:rPr>
              <a:t>5/8</a:t>
            </a:r>
            <a:r>
              <a:rPr lang="en-US" dirty="0" smtClean="0">
                <a:latin typeface="Times New Roman" pitchFamily="18" charset="0"/>
                <a:cs typeface="Times New Roman" pitchFamily="18" charset="0"/>
              </a:rPr>
              <a:t>×B </a:t>
            </a:r>
            <a:r>
              <a:rPr lang="en-US" dirty="0">
                <a:latin typeface="Times New Roman" pitchFamily="18" charset="0"/>
                <a:cs typeface="Times New Roman" pitchFamily="18" charset="0"/>
              </a:rPr>
              <a:t>+ </a:t>
            </a:r>
            <a:r>
              <a:rPr lang="en-US" b="1" i="1" dirty="0" smtClean="0">
                <a:solidFill>
                  <a:srgbClr val="FF0000"/>
                </a:solidFill>
                <a:latin typeface="Times New Roman" pitchFamily="18" charset="0"/>
                <a:cs typeface="Times New Roman" pitchFamily="18" charset="0"/>
              </a:rPr>
              <a:t>5/6</a:t>
            </a:r>
            <a:r>
              <a:rPr lang="en-US" b="1" i="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D </a:t>
            </a:r>
            <a:r>
              <a:rPr lang="en-US" dirty="0">
                <a:latin typeface="Times New Roman" pitchFamily="18" charset="0"/>
                <a:cs typeface="Times New Roman" pitchFamily="18" charset="0"/>
              </a:rPr>
              <a:t>= 50000 + 16000 + </a:t>
            </a:r>
            <a:r>
              <a:rPr lang="en-US" b="1" i="1" dirty="0" smtClean="0">
                <a:solidFill>
                  <a:srgbClr val="FF0000"/>
                </a:solidFill>
                <a:latin typeface="Times New Roman" pitchFamily="18" charset="0"/>
                <a:cs typeface="Times New Roman" pitchFamily="18" charset="0"/>
              </a:rPr>
              <a:t>5/8</a:t>
            </a:r>
            <a:r>
              <a:rPr lang="en-US" b="1" i="1" dirty="0">
                <a:latin typeface="Times New Roman" pitchFamily="18" charset="0"/>
                <a:cs typeface="Times New Roman" pitchFamily="18" charset="0"/>
              </a:rPr>
              <a:t>×</a:t>
            </a:r>
            <a:r>
              <a:rPr lang="en-US" dirty="0" smtClean="0">
                <a:latin typeface="Times New Roman" pitchFamily="18" charset="0"/>
                <a:cs typeface="Times New Roman" pitchFamily="18" charset="0"/>
              </a:rPr>
              <a:t>12000 </a:t>
            </a:r>
            <a:r>
              <a:rPr lang="en-US" dirty="0">
                <a:latin typeface="Times New Roman" pitchFamily="18" charset="0"/>
                <a:cs typeface="Times New Roman" pitchFamily="18" charset="0"/>
              </a:rPr>
              <a:t>+ </a:t>
            </a:r>
            <a:r>
              <a:rPr lang="en-US" b="1" i="1" dirty="0" smtClean="0">
                <a:solidFill>
                  <a:srgbClr val="FF0000"/>
                </a:solidFill>
                <a:latin typeface="Times New Roman" pitchFamily="18" charset="0"/>
                <a:cs typeface="Times New Roman" pitchFamily="18" charset="0"/>
              </a:rPr>
              <a:t>5/6</a:t>
            </a:r>
            <a:r>
              <a:rPr lang="en-US" b="1" i="1" dirty="0">
                <a:latin typeface="Times New Roman" pitchFamily="18" charset="0"/>
                <a:cs typeface="Times New Roman" pitchFamily="18" charset="0"/>
              </a:rPr>
              <a:t>×</a:t>
            </a:r>
            <a:r>
              <a:rPr lang="en-US" dirty="0" smtClean="0">
                <a:latin typeface="Times New Roman" pitchFamily="18" charset="0"/>
                <a:cs typeface="Times New Roman" pitchFamily="18" charset="0"/>
              </a:rPr>
              <a:t>24000 </a:t>
            </a:r>
            <a:r>
              <a:rPr lang="en-US" dirty="0">
                <a:latin typeface="Times New Roman" pitchFamily="18" charset="0"/>
                <a:cs typeface="Times New Roman" pitchFamily="18" charset="0"/>
              </a:rPr>
              <a:t>= SR 93500 </a:t>
            </a:r>
            <a:r>
              <a:rPr lang="en-US" dirty="0" smtClean="0">
                <a:solidFill>
                  <a:srgbClr val="0033CC"/>
                </a:solidFill>
                <a:latin typeface="Times New Roman" pitchFamily="18" charset="0"/>
                <a:cs typeface="Times New Roman" pitchFamily="18" charset="0"/>
              </a:rPr>
              <a:t>[</a:t>
            </a:r>
            <a:r>
              <a:rPr lang="en-US" b="1" dirty="0" smtClean="0">
                <a:solidFill>
                  <a:srgbClr val="0033CC"/>
                </a:solidFill>
                <a:effectLst>
                  <a:outerShdw blurRad="38100" dist="38100" dir="2700000" algn="tl">
                    <a:srgbClr val="000000">
                      <a:alpha val="43137"/>
                    </a:srgbClr>
                  </a:outerShdw>
                </a:effectLst>
                <a:latin typeface="Times New Roman" pitchFamily="18" charset="0"/>
                <a:cs typeface="Times New Roman" pitchFamily="18" charset="0"/>
              </a:rPr>
              <a:t>Note:</a:t>
            </a:r>
            <a:r>
              <a:rPr lang="en-US" dirty="0" smtClean="0">
                <a:solidFill>
                  <a:srgbClr val="0033CC"/>
                </a:solidFill>
                <a:effectLst>
                  <a:outerShdw blurRad="38100" dist="38100" dir="2700000" algn="tl">
                    <a:srgbClr val="000000">
                      <a:alpha val="43137"/>
                    </a:srgbClr>
                  </a:outerShdw>
                </a:effectLst>
                <a:latin typeface="Times New Roman" pitchFamily="18" charset="0"/>
                <a:cs typeface="Times New Roman" pitchFamily="18" charset="0"/>
              </a:rPr>
              <a:t> </a:t>
            </a:r>
            <a:r>
              <a:rPr lang="en-US" dirty="0">
                <a:solidFill>
                  <a:srgbClr val="0033CC"/>
                </a:solidFill>
                <a:latin typeface="Times New Roman" pitchFamily="18" charset="0"/>
                <a:cs typeface="Times New Roman" pitchFamily="18" charset="0"/>
              </a:rPr>
              <a:t>5/8 &amp; 5/6 represent ratio </a:t>
            </a:r>
            <a:r>
              <a:rPr lang="en-US" dirty="0" smtClean="0">
                <a:solidFill>
                  <a:srgbClr val="0033CC"/>
                </a:solidFill>
                <a:latin typeface="Times New Roman" pitchFamily="18" charset="0"/>
                <a:cs typeface="Times New Roman" pitchFamily="18" charset="0"/>
              </a:rPr>
              <a:t>of </a:t>
            </a:r>
            <a:r>
              <a:rPr lang="en-US" dirty="0">
                <a:solidFill>
                  <a:srgbClr val="0033CC"/>
                </a:solidFill>
                <a:latin typeface="Times New Roman" pitchFamily="18" charset="0"/>
                <a:cs typeface="Times New Roman" pitchFamily="18" charset="0"/>
              </a:rPr>
              <a:t>completion of activities B&amp;D with respect to scheduled duration]</a:t>
            </a:r>
          </a:p>
          <a:p>
            <a:pPr marL="285750" lvl="0" indent="-285750" algn="just">
              <a:spcBef>
                <a:spcPts val="1200"/>
              </a:spcBef>
              <a:buClr>
                <a:schemeClr val="accent6">
                  <a:lumMod val="75000"/>
                </a:schemeClr>
              </a:buClr>
              <a:buSzPct val="124000"/>
              <a:buFont typeface="Arial" panose="020B0604020202020204" pitchFamily="34" charset="0"/>
              <a:buChar char="•"/>
              <a:defRPr/>
            </a:pPr>
            <a:r>
              <a:rPr lang="en-US" dirty="0">
                <a:latin typeface="Times New Roman" pitchFamily="18" charset="0"/>
                <a:cs typeface="Times New Roman" pitchFamily="18" charset="0"/>
              </a:rPr>
              <a:t>BCWP</a:t>
            </a:r>
            <a:r>
              <a:rPr lang="en-US" baseline="-25000" dirty="0">
                <a:latin typeface="Times New Roman" pitchFamily="18" charset="0"/>
                <a:cs typeface="Times New Roman" pitchFamily="18" charset="0"/>
              </a:rPr>
              <a:t>10</a:t>
            </a:r>
            <a:r>
              <a:rPr lang="en-US" dirty="0">
                <a:latin typeface="Times New Roman" pitchFamily="18" charset="0"/>
                <a:cs typeface="Times New Roman" pitchFamily="18" charset="0"/>
              </a:rPr>
              <a:t> = A + C </a:t>
            </a:r>
            <a:r>
              <a:rPr lang="en-US" b="1" i="1" dirty="0">
                <a:solidFill>
                  <a:srgbClr val="0000FF"/>
                </a:solidFill>
                <a:latin typeface="Times New Roman" pitchFamily="18" charset="0"/>
                <a:cs typeface="Times New Roman" pitchFamily="18" charset="0"/>
              </a:rPr>
              <a:t>+ </a:t>
            </a:r>
            <a:r>
              <a:rPr lang="en-US" b="1" i="1" dirty="0" smtClean="0">
                <a:solidFill>
                  <a:srgbClr val="0000FF"/>
                </a:solidFill>
                <a:latin typeface="Times New Roman" pitchFamily="18" charset="0"/>
                <a:cs typeface="Times New Roman" pitchFamily="18" charset="0"/>
              </a:rPr>
              <a:t>0.4167</a:t>
            </a:r>
            <a:r>
              <a:rPr lang="en-US" b="1" i="1" dirty="0">
                <a:latin typeface="Times New Roman" pitchFamily="18" charset="0"/>
                <a:cs typeface="Times New Roman" pitchFamily="18" charset="0"/>
              </a:rPr>
              <a:t>×</a:t>
            </a:r>
            <a:r>
              <a:rPr lang="en-US" dirty="0" smtClean="0">
                <a:latin typeface="Times New Roman" pitchFamily="18" charset="0"/>
                <a:cs typeface="Times New Roman" pitchFamily="18" charset="0"/>
              </a:rPr>
              <a:t>12000 </a:t>
            </a:r>
            <a:r>
              <a:rPr lang="en-US" dirty="0">
                <a:latin typeface="Times New Roman" pitchFamily="18" charset="0"/>
                <a:cs typeface="Times New Roman" pitchFamily="18" charset="0"/>
              </a:rPr>
              <a:t>+ </a:t>
            </a:r>
            <a:r>
              <a:rPr lang="en-US" b="1" i="1" dirty="0" smtClean="0">
                <a:solidFill>
                  <a:srgbClr val="0000FF"/>
                </a:solidFill>
                <a:latin typeface="Times New Roman" pitchFamily="18" charset="0"/>
                <a:cs typeface="Times New Roman" pitchFamily="18" charset="0"/>
              </a:rPr>
              <a:t>0.60</a:t>
            </a:r>
            <a:r>
              <a:rPr lang="en-US" b="1" i="1" dirty="0">
                <a:latin typeface="Times New Roman" pitchFamily="18" charset="0"/>
                <a:cs typeface="Times New Roman" pitchFamily="18" charset="0"/>
              </a:rPr>
              <a:t>×</a:t>
            </a:r>
            <a:r>
              <a:rPr lang="en-US" dirty="0" smtClean="0">
                <a:latin typeface="Times New Roman" pitchFamily="18" charset="0"/>
                <a:cs typeface="Times New Roman" pitchFamily="18" charset="0"/>
              </a:rPr>
              <a:t>24000 </a:t>
            </a:r>
            <a:r>
              <a:rPr lang="en-US" dirty="0">
                <a:latin typeface="Times New Roman" pitchFamily="18" charset="0"/>
                <a:cs typeface="Times New Roman" pitchFamily="18" charset="0"/>
              </a:rPr>
              <a:t>= SR 85400 </a:t>
            </a:r>
            <a:r>
              <a:rPr lang="en-US" dirty="0" smtClean="0">
                <a:solidFill>
                  <a:srgbClr val="0000FF"/>
                </a:solidFill>
                <a:latin typeface="Times New Roman" pitchFamily="18" charset="0"/>
                <a:cs typeface="Times New Roman" pitchFamily="18" charset="0"/>
              </a:rPr>
              <a:t>[</a:t>
            </a:r>
            <a:r>
              <a:rPr lang="en-US" b="1" dirty="0" smtClean="0">
                <a:solidFill>
                  <a:srgbClr val="0000FF"/>
                </a:solidFill>
                <a:effectLst>
                  <a:outerShdw blurRad="38100" dist="38100" dir="2700000" algn="tl">
                    <a:srgbClr val="000000">
                      <a:alpha val="43137"/>
                    </a:srgbClr>
                  </a:outerShdw>
                </a:effectLst>
                <a:latin typeface="Times New Roman" pitchFamily="18" charset="0"/>
                <a:cs typeface="Times New Roman" pitchFamily="18" charset="0"/>
              </a:rPr>
              <a:t>Note:</a:t>
            </a:r>
            <a:r>
              <a:rPr lang="en-US" dirty="0" smtClean="0">
                <a:solidFill>
                  <a:srgbClr val="0000FF"/>
                </a:solidFill>
                <a:effectLst>
                  <a:outerShdw blurRad="38100" dist="38100" dir="2700000" algn="tl">
                    <a:srgbClr val="000000">
                      <a:alpha val="43137"/>
                    </a:srgbClr>
                  </a:outerShdw>
                </a:effectLst>
                <a:latin typeface="Times New Roman" pitchFamily="18" charset="0"/>
                <a:cs typeface="Times New Roman" pitchFamily="18" charset="0"/>
              </a:rPr>
              <a:t> </a:t>
            </a:r>
            <a:r>
              <a:rPr lang="en-US" dirty="0">
                <a:solidFill>
                  <a:srgbClr val="0000FF"/>
                </a:solidFill>
                <a:latin typeface="Times New Roman" pitchFamily="18" charset="0"/>
                <a:cs typeface="Times New Roman" pitchFamily="18" charset="0"/>
              </a:rPr>
              <a:t>0.4167 &amp; 0.6 represent ratio of completion of activities B&amp;D with respect to actual completion duration]</a:t>
            </a:r>
            <a:endParaRPr lang="en-US" dirty="0">
              <a:latin typeface="Times New Roman" pitchFamily="18" charset="0"/>
              <a:cs typeface="Times New Roman" pitchFamily="18" charset="0"/>
            </a:endParaRPr>
          </a:p>
          <a:p>
            <a:pPr marL="285750" indent="-285750" algn="just">
              <a:spcBef>
                <a:spcPts val="1200"/>
              </a:spcBef>
              <a:buClr>
                <a:schemeClr val="accent6">
                  <a:lumMod val="75000"/>
                </a:schemeClr>
              </a:buClr>
              <a:buSzPct val="124000"/>
              <a:buFont typeface="Arial" panose="020B0604020202020204" pitchFamily="34" charset="0"/>
              <a:buChar char="•"/>
              <a:defRPr/>
            </a:pPr>
            <a:r>
              <a:rPr lang="en-US" dirty="0">
                <a:latin typeface="Times New Roman" pitchFamily="18" charset="0"/>
                <a:cs typeface="Times New Roman" pitchFamily="18" charset="0"/>
              </a:rPr>
              <a:t>CV = BCWP – ACWP = 85400 – 90400 = SR -5000 (Over Budget)</a:t>
            </a:r>
          </a:p>
          <a:p>
            <a:pPr marL="285750" indent="-285750" algn="just">
              <a:spcBef>
                <a:spcPts val="1200"/>
              </a:spcBef>
              <a:buClr>
                <a:schemeClr val="accent6">
                  <a:lumMod val="75000"/>
                </a:schemeClr>
              </a:buClr>
              <a:buSzPct val="124000"/>
              <a:buFont typeface="Arial" panose="020B0604020202020204" pitchFamily="34" charset="0"/>
              <a:buChar char="•"/>
              <a:defRPr/>
            </a:pPr>
            <a:r>
              <a:rPr lang="en-US" dirty="0">
                <a:latin typeface="Times New Roman" pitchFamily="18" charset="0"/>
                <a:cs typeface="Times New Roman" pitchFamily="18" charset="0"/>
              </a:rPr>
              <a:t>SV = BCWP – BCWS = 85400 – 93500 = SR -8100 (Behind Schedule)</a:t>
            </a:r>
          </a:p>
          <a:p>
            <a:pPr marL="285750" indent="-285750" algn="just">
              <a:spcBef>
                <a:spcPts val="1200"/>
              </a:spcBef>
              <a:buClr>
                <a:schemeClr val="accent6">
                  <a:lumMod val="75000"/>
                </a:schemeClr>
              </a:buClr>
              <a:buSzPct val="124000"/>
              <a:buFont typeface="Arial" panose="020B0604020202020204" pitchFamily="34" charset="0"/>
              <a:buChar char="•"/>
              <a:defRPr/>
            </a:pPr>
            <a:r>
              <a:rPr lang="en-US" dirty="0">
                <a:latin typeface="Times New Roman" pitchFamily="18" charset="0"/>
                <a:cs typeface="Times New Roman" pitchFamily="18" charset="0"/>
              </a:rPr>
              <a:t>BAC = 50000 + 12000 + 16000 + 24000 + 12000 + 21000 + 20000 = SR 155000</a:t>
            </a:r>
          </a:p>
          <a:p>
            <a:pPr marL="285750" indent="-285750" algn="just">
              <a:spcBef>
                <a:spcPts val="1200"/>
              </a:spcBef>
              <a:buClr>
                <a:schemeClr val="accent6">
                  <a:lumMod val="75000"/>
                </a:schemeClr>
              </a:buClr>
              <a:buSzPct val="124000"/>
              <a:buFont typeface="Arial" panose="020B0604020202020204" pitchFamily="34" charset="0"/>
              <a:buChar char="•"/>
              <a:defRPr/>
            </a:pPr>
            <a:r>
              <a:rPr lang="en-US" dirty="0">
                <a:latin typeface="Times New Roman" pitchFamily="18" charset="0"/>
                <a:cs typeface="Times New Roman" pitchFamily="18" charset="0"/>
              </a:rPr>
              <a:t>EAC = [ACWP/BCWP</a:t>
            </a:r>
            <a:r>
              <a:rPr lang="en-US" dirty="0" smtClean="0">
                <a:latin typeface="Times New Roman" pitchFamily="18" charset="0"/>
                <a:cs typeface="Times New Roman" pitchFamily="18" charset="0"/>
              </a:rPr>
              <a:t>]</a:t>
            </a:r>
            <a:r>
              <a:rPr lang="en-US" b="1" i="1" dirty="0">
                <a:latin typeface="Times New Roman" pitchFamily="18" charset="0"/>
                <a:cs typeface="Times New Roman" pitchFamily="18" charset="0"/>
              </a:rPr>
              <a:t> ×</a:t>
            </a:r>
            <a:r>
              <a:rPr lang="en-US" dirty="0" smtClean="0">
                <a:latin typeface="Times New Roman" pitchFamily="18" charset="0"/>
                <a:cs typeface="Times New Roman" pitchFamily="18" charset="0"/>
              </a:rPr>
              <a:t>BAC </a:t>
            </a:r>
            <a:r>
              <a:rPr lang="en-US" dirty="0">
                <a:latin typeface="Times New Roman" pitchFamily="18" charset="0"/>
                <a:cs typeface="Times New Roman" pitchFamily="18" charset="0"/>
              </a:rPr>
              <a:t>= [90400/85400</a:t>
            </a:r>
            <a:r>
              <a:rPr lang="en-US" dirty="0" smtClean="0">
                <a:latin typeface="Times New Roman" pitchFamily="18" charset="0"/>
                <a:cs typeface="Times New Roman" pitchFamily="18" charset="0"/>
              </a:rPr>
              <a:t>]</a:t>
            </a:r>
            <a:r>
              <a:rPr lang="en-US" b="1" i="1" dirty="0">
                <a:latin typeface="Times New Roman" pitchFamily="18" charset="0"/>
                <a:cs typeface="Times New Roman" pitchFamily="18" charset="0"/>
              </a:rPr>
              <a:t> × </a:t>
            </a:r>
            <a:r>
              <a:rPr lang="en-US" dirty="0" smtClean="0">
                <a:latin typeface="Times New Roman" pitchFamily="18" charset="0"/>
                <a:cs typeface="Times New Roman" pitchFamily="18" charset="0"/>
              </a:rPr>
              <a:t>155000 </a:t>
            </a:r>
            <a:r>
              <a:rPr lang="en-US" dirty="0">
                <a:latin typeface="Times New Roman" pitchFamily="18" charset="0"/>
                <a:cs typeface="Times New Roman" pitchFamily="18" charset="0"/>
              </a:rPr>
              <a:t>= SR 164075</a:t>
            </a:r>
          </a:p>
          <a:p>
            <a:pPr marL="285750" indent="-285750" algn="just">
              <a:spcBef>
                <a:spcPts val="1200"/>
              </a:spcBef>
              <a:buClr>
                <a:schemeClr val="accent6">
                  <a:lumMod val="75000"/>
                </a:schemeClr>
              </a:buClr>
              <a:buSzPct val="124000"/>
              <a:buFont typeface="Arial" panose="020B0604020202020204" pitchFamily="34" charset="0"/>
              <a:buChar char="•"/>
              <a:defRPr/>
            </a:pPr>
            <a:r>
              <a:rPr lang="en-US" dirty="0">
                <a:latin typeface="Times New Roman" pitchFamily="18" charset="0"/>
                <a:cs typeface="Times New Roman" pitchFamily="18" charset="0"/>
              </a:rPr>
              <a:t>ETC = EAC – ACWP = 164075 – 90400 = SR 73675</a:t>
            </a:r>
          </a:p>
        </p:txBody>
      </p:sp>
      <p:sp>
        <p:nvSpPr>
          <p:cNvPr id="6" name="Title 1"/>
          <p:cNvSpPr txBox="1">
            <a:spLocks/>
          </p:cNvSpPr>
          <p:nvPr/>
        </p:nvSpPr>
        <p:spPr>
          <a:xfrm>
            <a:off x="6400800" y="228601"/>
            <a:ext cx="2133600" cy="381000"/>
          </a:xfrm>
          <a:prstGeom prst="rect">
            <a:avLst/>
          </a:prstGeom>
        </p:spPr>
        <p:txBody>
          <a:bodyPr vert="horz" anchor="b">
            <a:normAutofit fontScale="90000" lnSpcReduction="2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en-US" sz="2400" b="1" smtClean="0"/>
              <a:t>Solution</a:t>
            </a:r>
            <a:endParaRPr lang="en-GB" sz="2400" b="1" dirty="0"/>
          </a:p>
        </p:txBody>
      </p:sp>
    </p:spTree>
    <p:extLst>
      <p:ext uri="{BB962C8B-B14F-4D97-AF65-F5344CB8AC3E}">
        <p14:creationId xmlns:p14="http://schemas.microsoft.com/office/powerpoint/2010/main" val="3270255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additive="base">
                                        <p:cTn id="4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
                                            <p:txEl>
                                              <p:pRg st="8" end="8"/>
                                            </p:txEl>
                                          </p:spTgt>
                                        </p:tgtEl>
                                        <p:attrNameLst>
                                          <p:attrName>style.visibility</p:attrName>
                                        </p:attrNameLst>
                                      </p:cBhvr>
                                      <p:to>
                                        <p:strVal val="visible"/>
                                      </p:to>
                                    </p:set>
                                    <p:anim calcmode="lin" valueType="num">
                                      <p:cBhvr additive="base">
                                        <p:cTn id="5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5">
                                            <p:txEl>
                                              <p:pRg st="9" end="9"/>
                                            </p:txEl>
                                          </p:spTgt>
                                        </p:tgtEl>
                                        <p:attrNameLst>
                                          <p:attrName>style.visibility</p:attrName>
                                        </p:attrNameLst>
                                      </p:cBhvr>
                                      <p:to>
                                        <p:strVal val="visible"/>
                                      </p:to>
                                    </p:set>
                                    <p:anim calcmode="lin" valueType="num">
                                      <p:cBhvr additive="base">
                                        <p:cTn id="61"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5">
                                            <p:txEl>
                                              <p:pRg st="10" end="10"/>
                                            </p:txEl>
                                          </p:spTgt>
                                        </p:tgtEl>
                                        <p:attrNameLst>
                                          <p:attrName>style.visibility</p:attrName>
                                        </p:attrNameLst>
                                      </p:cBhvr>
                                      <p:to>
                                        <p:strVal val="visible"/>
                                      </p:to>
                                    </p:set>
                                    <p:anim calcmode="lin" valueType="num">
                                      <p:cBhvr additive="base">
                                        <p:cTn id="67"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b="1" dirty="0" smtClean="0"/>
              <a:t>Problem-4</a:t>
            </a:r>
            <a:endParaRPr lang="en-GB" b="1" dirty="0"/>
          </a:p>
        </p:txBody>
      </p:sp>
      <p:sp>
        <p:nvSpPr>
          <p:cNvPr id="2" name="Date Placeholder 1"/>
          <p:cNvSpPr>
            <a:spLocks noGrp="1"/>
          </p:cNvSpPr>
          <p:nvPr>
            <p:ph type="dt" sz="half" idx="10"/>
          </p:nvPr>
        </p:nvSpPr>
        <p:spPr/>
        <p:txBody>
          <a:bodyPr/>
          <a:lstStyle/>
          <a:p>
            <a:fld id="{B8CC6D9F-A4EE-4B23-AD30-37827965470E}" type="datetime4">
              <a:rPr lang="en-US" smtClean="0"/>
              <a:t>December 20, 2016</a:t>
            </a:fld>
            <a:endParaRPr lang="en-US"/>
          </a:p>
        </p:txBody>
      </p:sp>
      <p:sp>
        <p:nvSpPr>
          <p:cNvPr id="3" name="Footer Placeholder 2"/>
          <p:cNvSpPr>
            <a:spLocks noGrp="1"/>
          </p:cNvSpPr>
          <p:nvPr>
            <p:ph type="ftr" sz="quarter" idx="11"/>
          </p:nvPr>
        </p:nvSpPr>
        <p:spPr/>
        <p:txBody>
          <a:bodyPr/>
          <a:lstStyle/>
          <a:p>
            <a:r>
              <a:rPr lang="sv-SE" smtClean="0"/>
              <a:t>GE 404 (Engineering Management)</a:t>
            </a:r>
            <a:endParaRPr lang="en-US"/>
          </a:p>
        </p:txBody>
      </p:sp>
      <p:sp>
        <p:nvSpPr>
          <p:cNvPr id="4" name="Slide Number Placeholder 3"/>
          <p:cNvSpPr>
            <a:spLocks noGrp="1"/>
          </p:cNvSpPr>
          <p:nvPr>
            <p:ph type="sldNum" sz="quarter" idx="12"/>
          </p:nvPr>
        </p:nvSpPr>
        <p:spPr/>
        <p:txBody>
          <a:bodyPr/>
          <a:lstStyle/>
          <a:p>
            <a:fld id="{E964050B-6237-4A51-8D91-3999973097DF}" type="slidenum">
              <a:rPr lang="en-US" smtClean="0"/>
              <a:pPr/>
              <a:t>27</a:t>
            </a:fld>
            <a:endParaRPr lang="en-US"/>
          </a:p>
        </p:txBody>
      </p:sp>
      <p:sp>
        <p:nvSpPr>
          <p:cNvPr id="5" name="Rectangle 4"/>
          <p:cNvSpPr/>
          <p:nvPr/>
        </p:nvSpPr>
        <p:spPr>
          <a:xfrm>
            <a:off x="300446" y="1447800"/>
            <a:ext cx="8683752" cy="1815882"/>
          </a:xfrm>
          <a:prstGeom prst="rect">
            <a:avLst/>
          </a:prstGeom>
        </p:spPr>
        <p:txBody>
          <a:bodyPr wrap="square">
            <a:spAutoFit/>
          </a:bodyPr>
          <a:lstStyle/>
          <a:p>
            <a:pPr algn="just"/>
            <a:r>
              <a:rPr lang="en-US" sz="1600" dirty="0">
                <a:solidFill>
                  <a:srgbClr val="3A34BC"/>
                </a:solidFill>
                <a:latin typeface="Times New Roman" panose="02020603050405020304" pitchFamily="18" charset="0"/>
                <a:ea typeface="Times New Roman" pitchFamily="18" charset="0"/>
                <a:cs typeface="Times New Roman" panose="02020603050405020304" pitchFamily="18" charset="0"/>
              </a:rPr>
              <a:t>The following eight activities constitute an overall bar chart project that has twenty-week. Now 10 weeks finished on the project with and the project manager has the following Data:</a:t>
            </a:r>
            <a:endParaRPr lang="en-US" sz="1600" dirty="0">
              <a:solidFill>
                <a:srgbClr val="3A34BC"/>
              </a:solidFill>
              <a:latin typeface="Times New Roman" panose="02020603050405020304" pitchFamily="18" charset="0"/>
              <a:cs typeface="Times New Roman" panose="02020603050405020304" pitchFamily="18" charset="0"/>
            </a:endParaRPr>
          </a:p>
          <a:p>
            <a:pPr algn="just" eaLnBrk="0" fontAlgn="base" hangingPunct="0">
              <a:spcBef>
                <a:spcPct val="0"/>
              </a:spcBef>
              <a:spcAft>
                <a:spcPct val="0"/>
              </a:spcAft>
              <a:buFontTx/>
              <a:buChar char="•"/>
              <a:tabLst>
                <a:tab pos="274638" algn="l"/>
              </a:tabLst>
            </a:pPr>
            <a:r>
              <a:rPr lang="en-US" sz="1600" dirty="0">
                <a:solidFill>
                  <a:srgbClr val="3A34BC"/>
                </a:solidFill>
                <a:latin typeface="Times New Roman" panose="02020603050405020304" pitchFamily="18" charset="0"/>
                <a:ea typeface="Times New Roman" pitchFamily="18" charset="0"/>
                <a:cs typeface="Times New Roman" panose="02020603050405020304" pitchFamily="18" charset="0"/>
              </a:rPr>
              <a:t>The weekly planned percentage of completion </a:t>
            </a:r>
            <a:r>
              <a:rPr lang="en-US" sz="1600" b="1" i="1" dirty="0">
                <a:solidFill>
                  <a:srgbClr val="3A34BC"/>
                </a:solidFill>
                <a:latin typeface="Times New Roman" panose="02020603050405020304" pitchFamily="18" charset="0"/>
                <a:ea typeface="Times New Roman" pitchFamily="18" charset="0"/>
                <a:cs typeface="Times New Roman" panose="02020603050405020304" pitchFamily="18" charset="0"/>
              </a:rPr>
              <a:t>(inside each activity bar),</a:t>
            </a:r>
            <a:endParaRPr lang="en-US" sz="1600" b="1" i="1" dirty="0">
              <a:solidFill>
                <a:srgbClr val="3A34BC"/>
              </a:solidFill>
              <a:latin typeface="Times New Roman" panose="02020603050405020304" pitchFamily="18" charset="0"/>
              <a:cs typeface="Times New Roman" panose="02020603050405020304" pitchFamily="18" charset="0"/>
            </a:endParaRPr>
          </a:p>
          <a:p>
            <a:pPr algn="just" eaLnBrk="0" fontAlgn="base" hangingPunct="0">
              <a:spcBef>
                <a:spcPct val="0"/>
              </a:spcBef>
              <a:spcAft>
                <a:spcPct val="0"/>
              </a:spcAft>
              <a:buFontTx/>
              <a:buChar char="•"/>
              <a:tabLst>
                <a:tab pos="274638" algn="l"/>
              </a:tabLst>
            </a:pPr>
            <a:r>
              <a:rPr lang="en-US" sz="1600" dirty="0">
                <a:solidFill>
                  <a:srgbClr val="3A34BC"/>
                </a:solidFill>
                <a:latin typeface="Times New Roman" panose="02020603050405020304" pitchFamily="18" charset="0"/>
                <a:ea typeface="Times New Roman" pitchFamily="18" charset="0"/>
                <a:cs typeface="Times New Roman" panose="02020603050405020304" pitchFamily="18" charset="0"/>
              </a:rPr>
              <a:t>The actual percentage of completion up to week 10 </a:t>
            </a:r>
            <a:r>
              <a:rPr lang="en-US" sz="1600" b="1" i="1" dirty="0">
                <a:solidFill>
                  <a:srgbClr val="3A34BC"/>
                </a:solidFill>
                <a:latin typeface="Times New Roman" panose="02020603050405020304" pitchFamily="18" charset="0"/>
                <a:ea typeface="Times New Roman" pitchFamily="18" charset="0"/>
                <a:cs typeface="Times New Roman" panose="02020603050405020304" pitchFamily="18" charset="0"/>
              </a:rPr>
              <a:t>(in below activity bar and table),</a:t>
            </a:r>
            <a:endParaRPr lang="en-US" sz="1600" b="1" i="1" dirty="0">
              <a:solidFill>
                <a:srgbClr val="3A34BC"/>
              </a:solidFill>
              <a:latin typeface="Times New Roman" panose="02020603050405020304" pitchFamily="18" charset="0"/>
              <a:cs typeface="Times New Roman" panose="02020603050405020304" pitchFamily="18" charset="0"/>
            </a:endParaRPr>
          </a:p>
          <a:p>
            <a:pPr algn="just" eaLnBrk="0" fontAlgn="base" hangingPunct="0">
              <a:spcBef>
                <a:spcPct val="0"/>
              </a:spcBef>
              <a:spcAft>
                <a:spcPct val="0"/>
              </a:spcAft>
              <a:buFontTx/>
              <a:buChar char="•"/>
              <a:tabLst>
                <a:tab pos="274638" algn="l"/>
              </a:tabLst>
            </a:pPr>
            <a:r>
              <a:rPr lang="en-US" sz="1600" dirty="0">
                <a:solidFill>
                  <a:srgbClr val="3A34BC"/>
                </a:solidFill>
                <a:latin typeface="Times New Roman" panose="02020603050405020304" pitchFamily="18" charset="0"/>
                <a:ea typeface="Times New Roman" pitchFamily="18" charset="0"/>
                <a:cs typeface="Times New Roman" panose="02020603050405020304" pitchFamily="18" charset="0"/>
              </a:rPr>
              <a:t>The Budget cost of each activity </a:t>
            </a:r>
            <a:r>
              <a:rPr lang="en-US" sz="1600" b="1" i="1" dirty="0">
                <a:solidFill>
                  <a:srgbClr val="3A34BC"/>
                </a:solidFill>
                <a:latin typeface="Times New Roman" panose="02020603050405020304" pitchFamily="18" charset="0"/>
                <a:ea typeface="Times New Roman" pitchFamily="18" charset="0"/>
                <a:cs typeface="Times New Roman" panose="02020603050405020304" pitchFamily="18" charset="0"/>
              </a:rPr>
              <a:t>(in </a:t>
            </a:r>
            <a:r>
              <a:rPr lang="en-US" sz="1600" b="1" i="1" dirty="0" smtClean="0">
                <a:solidFill>
                  <a:srgbClr val="3A34BC"/>
                </a:solidFill>
                <a:latin typeface="Times New Roman" panose="02020603050405020304" pitchFamily="18" charset="0"/>
                <a:ea typeface="Times New Roman" pitchFamily="18" charset="0"/>
                <a:cs typeface="Times New Roman" panose="02020603050405020304" pitchFamily="18" charset="0"/>
              </a:rPr>
              <a:t>the </a:t>
            </a:r>
            <a:r>
              <a:rPr lang="en-US" sz="1600" b="1" i="1" dirty="0">
                <a:solidFill>
                  <a:srgbClr val="3A34BC"/>
                </a:solidFill>
                <a:latin typeface="Times New Roman" panose="02020603050405020304" pitchFamily="18" charset="0"/>
                <a:ea typeface="Times New Roman" pitchFamily="18" charset="0"/>
                <a:cs typeface="Times New Roman" panose="02020603050405020304" pitchFamily="18" charset="0"/>
              </a:rPr>
              <a:t>table),</a:t>
            </a:r>
            <a:endParaRPr lang="en-US" sz="1600" b="1" i="1" dirty="0">
              <a:solidFill>
                <a:srgbClr val="3A34BC"/>
              </a:solidFill>
              <a:latin typeface="Times New Roman" panose="02020603050405020304" pitchFamily="18" charset="0"/>
              <a:cs typeface="Times New Roman" panose="02020603050405020304" pitchFamily="18" charset="0"/>
            </a:endParaRPr>
          </a:p>
          <a:p>
            <a:pPr algn="just" eaLnBrk="0" fontAlgn="base" hangingPunct="0">
              <a:spcBef>
                <a:spcPct val="0"/>
              </a:spcBef>
              <a:spcAft>
                <a:spcPct val="0"/>
              </a:spcAft>
              <a:buFontTx/>
              <a:buChar char="•"/>
              <a:tabLst>
                <a:tab pos="274638" algn="l"/>
              </a:tabLst>
            </a:pPr>
            <a:r>
              <a:rPr lang="en-US" sz="1600" dirty="0">
                <a:solidFill>
                  <a:srgbClr val="3A34BC"/>
                </a:solidFill>
                <a:latin typeface="Times New Roman" panose="02020603050405020304" pitchFamily="18" charset="0"/>
                <a:ea typeface="Times New Roman" pitchFamily="18" charset="0"/>
                <a:cs typeface="Times New Roman" panose="02020603050405020304" pitchFamily="18" charset="0"/>
              </a:rPr>
              <a:t>Actual Expenses up to week 10 of each activity </a:t>
            </a:r>
            <a:r>
              <a:rPr lang="en-US" sz="1600" b="1" i="1" dirty="0">
                <a:solidFill>
                  <a:srgbClr val="3A34BC"/>
                </a:solidFill>
                <a:latin typeface="Times New Roman" panose="02020603050405020304" pitchFamily="18" charset="0"/>
                <a:ea typeface="Times New Roman" pitchFamily="18" charset="0"/>
                <a:cs typeface="Times New Roman" panose="02020603050405020304" pitchFamily="18" charset="0"/>
              </a:rPr>
              <a:t>(in below table),</a:t>
            </a:r>
            <a:endParaRPr lang="en-US" sz="1600" b="1" i="1" dirty="0">
              <a:solidFill>
                <a:srgbClr val="3A34BC"/>
              </a:solidFill>
              <a:latin typeface="Times New Roman" panose="02020603050405020304" pitchFamily="18" charset="0"/>
              <a:cs typeface="Times New Roman" panose="02020603050405020304" pitchFamily="18" charset="0"/>
            </a:endParaRPr>
          </a:p>
          <a:p>
            <a:pPr algn="just" eaLnBrk="0" fontAlgn="base" hangingPunct="0">
              <a:spcBef>
                <a:spcPct val="0"/>
              </a:spcBef>
              <a:spcAft>
                <a:spcPct val="0"/>
              </a:spcAft>
              <a:buFontTx/>
              <a:buChar char="•"/>
              <a:tabLst>
                <a:tab pos="274638" algn="l"/>
              </a:tabLst>
            </a:pPr>
            <a:r>
              <a:rPr lang="en-US" sz="1600" dirty="0">
                <a:solidFill>
                  <a:srgbClr val="3A34BC"/>
                </a:solidFill>
                <a:latin typeface="Times New Roman" panose="02020603050405020304" pitchFamily="18" charset="0"/>
                <a:ea typeface="Times New Roman" pitchFamily="18" charset="0"/>
                <a:cs typeface="Times New Roman" panose="02020603050405020304" pitchFamily="18" charset="0"/>
              </a:rPr>
              <a:t>The Critical Path is A-B-C-D </a:t>
            </a:r>
            <a:r>
              <a:rPr lang="en-US" sz="1600" dirty="0" smtClean="0">
                <a:solidFill>
                  <a:srgbClr val="3A34BC"/>
                </a:solidFill>
                <a:latin typeface="Times New Roman" panose="02020603050405020304" pitchFamily="18" charset="0"/>
                <a:ea typeface="Times New Roman" pitchFamily="18" charset="0"/>
                <a:cs typeface="Times New Roman" panose="02020603050405020304" pitchFamily="18" charset="0"/>
              </a:rPr>
              <a:t>(Colored </a:t>
            </a:r>
            <a:r>
              <a:rPr lang="en-US" sz="1600" dirty="0">
                <a:solidFill>
                  <a:srgbClr val="3A34BC"/>
                </a:solidFill>
                <a:latin typeface="Times New Roman" panose="02020603050405020304" pitchFamily="18" charset="0"/>
                <a:ea typeface="Times New Roman" pitchFamily="18" charset="0"/>
                <a:cs typeface="Times New Roman" panose="02020603050405020304" pitchFamily="18" charset="0"/>
              </a:rPr>
              <a:t>bar), and Total Float of each activity (dash lines)</a:t>
            </a:r>
            <a:endParaRPr lang="en-US" sz="1600" dirty="0">
              <a:solidFill>
                <a:srgbClr val="3A34BC"/>
              </a:solidFill>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2"/>
          <a:stretch>
            <a:fillRect/>
          </a:stretch>
        </p:blipFill>
        <p:spPr>
          <a:xfrm>
            <a:off x="76200" y="3316925"/>
            <a:ext cx="6782176" cy="2917526"/>
          </a:xfrm>
          <a:prstGeom prst="rect">
            <a:avLst/>
          </a:prstGeom>
        </p:spPr>
      </p:pic>
      <p:pic>
        <p:nvPicPr>
          <p:cNvPr id="9" name="Picture 8"/>
          <p:cNvPicPr>
            <a:picLocks noChangeAspect="1"/>
          </p:cNvPicPr>
          <p:nvPr/>
        </p:nvPicPr>
        <p:blipFill rotWithShape="1">
          <a:blip r:embed="rId3"/>
          <a:srcRect r="54598"/>
          <a:stretch/>
        </p:blipFill>
        <p:spPr>
          <a:xfrm>
            <a:off x="6910628" y="4128854"/>
            <a:ext cx="2040785" cy="1653346"/>
          </a:xfrm>
          <a:prstGeom prst="rect">
            <a:avLst/>
          </a:prstGeom>
        </p:spPr>
      </p:pic>
    </p:spTree>
    <p:extLst>
      <p:ext uri="{BB962C8B-B14F-4D97-AF65-F5344CB8AC3E}">
        <p14:creationId xmlns:p14="http://schemas.microsoft.com/office/powerpoint/2010/main" val="37842916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Problem-4 (contd.)</a:t>
            </a:r>
            <a:endParaRPr lang="en-GB" b="1" dirty="0"/>
          </a:p>
        </p:txBody>
      </p:sp>
      <p:sp>
        <p:nvSpPr>
          <p:cNvPr id="3" name="Date Placeholder 2"/>
          <p:cNvSpPr>
            <a:spLocks noGrp="1"/>
          </p:cNvSpPr>
          <p:nvPr>
            <p:ph type="dt" sz="half" idx="10"/>
          </p:nvPr>
        </p:nvSpPr>
        <p:spPr/>
        <p:txBody>
          <a:bodyPr/>
          <a:lstStyle/>
          <a:p>
            <a:fld id="{6902E2E6-52F6-47E6-BD6C-EF98A01C7EEF}" type="datetime4">
              <a:rPr lang="en-US" smtClean="0"/>
              <a:t>December 20,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28</a:t>
            </a:fld>
            <a:endParaRPr lang="en-US"/>
          </a:p>
        </p:txBody>
      </p:sp>
      <p:sp>
        <p:nvSpPr>
          <p:cNvPr id="6" name="Rectangle 5"/>
          <p:cNvSpPr/>
          <p:nvPr/>
        </p:nvSpPr>
        <p:spPr>
          <a:xfrm>
            <a:off x="185928" y="1532344"/>
            <a:ext cx="8766048" cy="3604064"/>
          </a:xfrm>
          <a:prstGeom prst="rect">
            <a:avLst/>
          </a:prstGeom>
        </p:spPr>
        <p:txBody>
          <a:bodyPr wrap="square">
            <a:spAutoFit/>
          </a:bodyPr>
          <a:lstStyle/>
          <a:p>
            <a:pPr algn="just" fontAlgn="base">
              <a:lnSpc>
                <a:spcPct val="110000"/>
              </a:lnSpc>
              <a:spcBef>
                <a:spcPts val="1200"/>
              </a:spcBef>
              <a:spcAft>
                <a:spcPct val="0"/>
              </a:spcAft>
              <a:tabLst>
                <a:tab pos="496888" algn="l"/>
              </a:tabLst>
            </a:pPr>
            <a:r>
              <a:rPr lang="en-US" dirty="0">
                <a:solidFill>
                  <a:srgbClr val="3A34BC"/>
                </a:solidFill>
                <a:latin typeface="Times New Roman" pitchFamily="18" charset="0"/>
                <a:ea typeface="Times New Roman" pitchFamily="18" charset="0"/>
                <a:cs typeface="Times New Roman" pitchFamily="18" charset="0"/>
              </a:rPr>
              <a:t>For this point in time (10 weeks after the start date):</a:t>
            </a:r>
            <a:endParaRPr lang="en-US" dirty="0">
              <a:solidFill>
                <a:srgbClr val="3A34BC"/>
              </a:solidFill>
              <a:latin typeface="Times New Roman" pitchFamily="18" charset="0"/>
              <a:cs typeface="Times New Roman" pitchFamily="18" charset="0"/>
            </a:endParaRPr>
          </a:p>
          <a:p>
            <a:pPr marL="457200" indent="-457200" algn="just" eaLnBrk="0" fontAlgn="base" hangingPunct="0">
              <a:lnSpc>
                <a:spcPct val="110000"/>
              </a:lnSpc>
              <a:spcBef>
                <a:spcPts val="1200"/>
              </a:spcBef>
              <a:spcAft>
                <a:spcPct val="0"/>
              </a:spcAft>
              <a:buFont typeface="+mj-lt"/>
              <a:buAutoNum type="alphaLcParenR"/>
            </a:pPr>
            <a:r>
              <a:rPr lang="en-US" dirty="0">
                <a:solidFill>
                  <a:srgbClr val="3A34BC"/>
                </a:solidFill>
                <a:latin typeface="Times New Roman" pitchFamily="18" charset="0"/>
                <a:ea typeface="Times New Roman" pitchFamily="18" charset="0"/>
                <a:cs typeface="Times New Roman" pitchFamily="18" charset="0"/>
              </a:rPr>
              <a:t>Calculate the values of the </a:t>
            </a:r>
            <a:r>
              <a:rPr lang="en-US" dirty="0" smtClean="0">
                <a:solidFill>
                  <a:srgbClr val="3A34BC"/>
                </a:solidFill>
                <a:latin typeface="Times New Roman" pitchFamily="18" charset="0"/>
                <a:ea typeface="Times New Roman" pitchFamily="18" charset="0"/>
                <a:cs typeface="Times New Roman" pitchFamily="18" charset="0"/>
              </a:rPr>
              <a:t>BCWP and BCWS for </a:t>
            </a:r>
            <a:r>
              <a:rPr lang="en-US" dirty="0">
                <a:solidFill>
                  <a:srgbClr val="3A34BC"/>
                </a:solidFill>
                <a:latin typeface="Times New Roman" pitchFamily="18" charset="0"/>
                <a:ea typeface="Times New Roman" pitchFamily="18" charset="0"/>
                <a:cs typeface="Times New Roman" pitchFamily="18" charset="0"/>
              </a:rPr>
              <a:t>each activity? </a:t>
            </a:r>
          </a:p>
          <a:p>
            <a:pPr marL="457200" indent="-457200" algn="just" eaLnBrk="0" fontAlgn="base" hangingPunct="0">
              <a:lnSpc>
                <a:spcPct val="110000"/>
              </a:lnSpc>
              <a:spcBef>
                <a:spcPts val="1200"/>
              </a:spcBef>
              <a:spcAft>
                <a:spcPct val="0"/>
              </a:spcAft>
              <a:buFont typeface="+mj-lt"/>
              <a:buAutoNum type="alphaLcParenR"/>
            </a:pPr>
            <a:r>
              <a:rPr lang="en-US" dirty="0">
                <a:solidFill>
                  <a:srgbClr val="3A34BC"/>
                </a:solidFill>
                <a:latin typeface="Times New Roman" pitchFamily="18" charset="0"/>
                <a:ea typeface="Times New Roman" pitchFamily="18" charset="0"/>
                <a:cs typeface="Times New Roman" pitchFamily="18" charset="0"/>
              </a:rPr>
              <a:t>For each activity in progress, calculate the Cost and Schedule Performed Indices and state its budget and schedule status.</a:t>
            </a:r>
            <a:endParaRPr lang="en-US" dirty="0">
              <a:solidFill>
                <a:srgbClr val="3A34BC"/>
              </a:solidFill>
              <a:latin typeface="Times New Roman" pitchFamily="18" charset="0"/>
              <a:cs typeface="Times New Roman" pitchFamily="18" charset="0"/>
            </a:endParaRPr>
          </a:p>
          <a:p>
            <a:pPr marL="457200" indent="-457200" algn="just" eaLnBrk="0" fontAlgn="base" hangingPunct="0">
              <a:lnSpc>
                <a:spcPct val="110000"/>
              </a:lnSpc>
              <a:spcBef>
                <a:spcPts val="1200"/>
              </a:spcBef>
              <a:spcAft>
                <a:spcPct val="0"/>
              </a:spcAft>
              <a:buFont typeface="+mj-lt"/>
              <a:buAutoNum type="alphaLcParenR"/>
            </a:pPr>
            <a:r>
              <a:rPr lang="en-US" dirty="0">
                <a:solidFill>
                  <a:srgbClr val="3A34BC"/>
                </a:solidFill>
                <a:latin typeface="Times New Roman" pitchFamily="18" charset="0"/>
                <a:ea typeface="Times New Roman" pitchFamily="18" charset="0"/>
                <a:cs typeface="Times New Roman" pitchFamily="18" charset="0"/>
              </a:rPr>
              <a:t>Draw the weekly </a:t>
            </a:r>
            <a:r>
              <a:rPr lang="en-US" b="1" dirty="0">
                <a:solidFill>
                  <a:srgbClr val="3A34BC"/>
                </a:solidFill>
                <a:latin typeface="Times New Roman" pitchFamily="18" charset="0"/>
                <a:ea typeface="Times New Roman" pitchFamily="18" charset="0"/>
                <a:cs typeface="Times New Roman" pitchFamily="18" charset="0"/>
              </a:rPr>
              <a:t>cumulative</a:t>
            </a:r>
            <a:r>
              <a:rPr lang="en-US" dirty="0">
                <a:solidFill>
                  <a:srgbClr val="3A34BC"/>
                </a:solidFill>
                <a:latin typeface="Times New Roman" pitchFamily="18" charset="0"/>
                <a:ea typeface="Times New Roman" pitchFamily="18" charset="0"/>
                <a:cs typeface="Times New Roman" pitchFamily="18" charset="0"/>
              </a:rPr>
              <a:t> BCWS of activity B, determine its </a:t>
            </a:r>
            <a:r>
              <a:rPr lang="en-US" dirty="0" smtClean="0">
                <a:solidFill>
                  <a:srgbClr val="3A34BC"/>
                </a:solidFill>
                <a:latin typeface="Times New Roman" pitchFamily="18" charset="0"/>
                <a:ea typeface="Times New Roman" pitchFamily="18" charset="0"/>
                <a:cs typeface="Times New Roman" pitchFamily="18" charset="0"/>
              </a:rPr>
              <a:t>delay/ahead </a:t>
            </a:r>
            <a:r>
              <a:rPr lang="en-US" dirty="0">
                <a:solidFill>
                  <a:srgbClr val="3A34BC"/>
                </a:solidFill>
                <a:latin typeface="Times New Roman" pitchFamily="18" charset="0"/>
                <a:ea typeface="Times New Roman" pitchFamily="18" charset="0"/>
                <a:cs typeface="Times New Roman" pitchFamily="18" charset="0"/>
              </a:rPr>
              <a:t>week, and whether it will delay/accelerate the project or not and why.</a:t>
            </a:r>
            <a:endParaRPr lang="en-US" dirty="0">
              <a:solidFill>
                <a:srgbClr val="3A34BC"/>
              </a:solidFill>
              <a:latin typeface="Times New Roman" pitchFamily="18" charset="0"/>
              <a:cs typeface="Times New Roman" pitchFamily="18" charset="0"/>
            </a:endParaRPr>
          </a:p>
          <a:p>
            <a:pPr marL="457200" indent="-457200" algn="just" eaLnBrk="0" fontAlgn="base" hangingPunct="0">
              <a:lnSpc>
                <a:spcPct val="110000"/>
              </a:lnSpc>
              <a:spcBef>
                <a:spcPts val="1200"/>
              </a:spcBef>
              <a:spcAft>
                <a:spcPct val="0"/>
              </a:spcAft>
              <a:buFont typeface="+mj-lt"/>
              <a:buAutoNum type="alphaLcParenR"/>
            </a:pPr>
            <a:r>
              <a:rPr lang="en-US" dirty="0">
                <a:solidFill>
                  <a:srgbClr val="3A34BC"/>
                </a:solidFill>
                <a:latin typeface="Times New Roman" pitchFamily="18" charset="0"/>
                <a:ea typeface="Times New Roman" pitchFamily="18" charset="0"/>
                <a:cs typeface="Times New Roman" pitchFamily="18" charset="0"/>
              </a:rPr>
              <a:t>Determine the project cost variance and state if the project is over or under budget.</a:t>
            </a:r>
            <a:endParaRPr lang="en-US" dirty="0">
              <a:solidFill>
                <a:srgbClr val="3A34BC"/>
              </a:solidFill>
              <a:latin typeface="Times New Roman" pitchFamily="18" charset="0"/>
              <a:cs typeface="Times New Roman" pitchFamily="18" charset="0"/>
            </a:endParaRPr>
          </a:p>
          <a:p>
            <a:pPr marL="457200" indent="-457200" algn="just" eaLnBrk="0" fontAlgn="base" hangingPunct="0">
              <a:lnSpc>
                <a:spcPct val="110000"/>
              </a:lnSpc>
              <a:spcBef>
                <a:spcPts val="1200"/>
              </a:spcBef>
              <a:spcAft>
                <a:spcPct val="0"/>
              </a:spcAft>
              <a:buFont typeface="+mj-lt"/>
              <a:buAutoNum type="alphaLcParenR"/>
            </a:pPr>
            <a:r>
              <a:rPr lang="en-US" dirty="0">
                <a:solidFill>
                  <a:srgbClr val="3A34BC"/>
                </a:solidFill>
                <a:latin typeface="Times New Roman" pitchFamily="18" charset="0"/>
                <a:ea typeface="Times New Roman" pitchFamily="18" charset="0"/>
                <a:cs typeface="Times New Roman" pitchFamily="18" charset="0"/>
              </a:rPr>
              <a:t>Based on the performance of past 10 weeks, forecast the project completion cost at the end of the project, and its variance from original project budget.</a:t>
            </a:r>
            <a:endParaRPr lang="en-US" dirty="0">
              <a:solidFill>
                <a:srgbClr val="3A34BC"/>
              </a:solidFill>
              <a:latin typeface="Times New Roman" pitchFamily="18" charset="0"/>
              <a:cs typeface="Times New Roman" pitchFamily="18" charset="0"/>
            </a:endParaRPr>
          </a:p>
        </p:txBody>
      </p:sp>
    </p:spTree>
    <p:extLst>
      <p:ext uri="{BB962C8B-B14F-4D97-AF65-F5344CB8AC3E}">
        <p14:creationId xmlns:p14="http://schemas.microsoft.com/office/powerpoint/2010/main" val="6587968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Solution</a:t>
            </a:r>
            <a:endParaRPr lang="en-GB" b="1" dirty="0"/>
          </a:p>
        </p:txBody>
      </p:sp>
      <p:sp>
        <p:nvSpPr>
          <p:cNvPr id="3" name="Date Placeholder 2"/>
          <p:cNvSpPr>
            <a:spLocks noGrp="1"/>
          </p:cNvSpPr>
          <p:nvPr>
            <p:ph type="dt" sz="half" idx="10"/>
          </p:nvPr>
        </p:nvSpPr>
        <p:spPr/>
        <p:txBody>
          <a:bodyPr/>
          <a:lstStyle/>
          <a:p>
            <a:fld id="{6902E2E6-52F6-47E6-BD6C-EF98A01C7EEF}" type="datetime4">
              <a:rPr lang="en-US" smtClean="0"/>
              <a:t>December 20,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29</a:t>
            </a:fld>
            <a:endParaRPr lang="en-US"/>
          </a:p>
        </p:txBody>
      </p:sp>
      <p:sp>
        <p:nvSpPr>
          <p:cNvPr id="6" name="TextBox 5"/>
          <p:cNvSpPr txBox="1"/>
          <p:nvPr/>
        </p:nvSpPr>
        <p:spPr>
          <a:xfrm>
            <a:off x="228600" y="1292679"/>
            <a:ext cx="2286000" cy="369332"/>
          </a:xfrm>
          <a:prstGeom prst="rect">
            <a:avLst/>
          </a:prstGeom>
          <a:noFill/>
        </p:spPr>
        <p:txBody>
          <a:bodyPr wrap="square" rtlCol="0">
            <a:spAutoFit/>
          </a:bodyPr>
          <a:lstStyle/>
          <a:p>
            <a:r>
              <a:rPr lang="en-US" dirty="0" smtClean="0">
                <a:solidFill>
                  <a:srgbClr val="0033CC"/>
                </a:solidFill>
              </a:rPr>
              <a:t>Parts (a) and (b)</a:t>
            </a:r>
            <a:endParaRPr lang="en-GB" dirty="0">
              <a:solidFill>
                <a:srgbClr val="0033CC"/>
              </a:solidFill>
            </a:endParaRPr>
          </a:p>
        </p:txBody>
      </p:sp>
      <p:grpSp>
        <p:nvGrpSpPr>
          <p:cNvPr id="7" name="Group 6"/>
          <p:cNvGrpSpPr/>
          <p:nvPr/>
        </p:nvGrpSpPr>
        <p:grpSpPr>
          <a:xfrm>
            <a:off x="457200" y="1930127"/>
            <a:ext cx="8308294" cy="3024946"/>
            <a:chOff x="457200" y="1930127"/>
            <a:chExt cx="8308294" cy="3024946"/>
          </a:xfrm>
        </p:grpSpPr>
        <p:grpSp>
          <p:nvGrpSpPr>
            <p:cNvPr id="8" name="Group 7"/>
            <p:cNvGrpSpPr/>
            <p:nvPr/>
          </p:nvGrpSpPr>
          <p:grpSpPr>
            <a:xfrm>
              <a:off x="457200" y="1930127"/>
              <a:ext cx="8308294" cy="3024946"/>
              <a:chOff x="457200" y="1930127"/>
              <a:chExt cx="8308294" cy="3024946"/>
            </a:xfrm>
          </p:grpSpPr>
          <p:pic>
            <p:nvPicPr>
              <p:cNvPr id="9" name="Picture 8"/>
              <p:cNvPicPr>
                <a:picLocks noChangeAspect="1"/>
              </p:cNvPicPr>
              <p:nvPr/>
            </p:nvPicPr>
            <p:blipFill>
              <a:blip r:embed="rId2"/>
              <a:stretch>
                <a:fillRect/>
              </a:stretch>
            </p:blipFill>
            <p:spPr>
              <a:xfrm>
                <a:off x="457200" y="1930127"/>
                <a:ext cx="8223900" cy="3024946"/>
              </a:xfrm>
              <a:prstGeom prst="rect">
                <a:avLst/>
              </a:prstGeom>
            </p:spPr>
          </p:pic>
          <p:sp>
            <p:nvSpPr>
              <p:cNvPr id="10" name="TextBox 9"/>
              <p:cNvSpPr txBox="1"/>
              <p:nvPr/>
            </p:nvSpPr>
            <p:spPr>
              <a:xfrm>
                <a:off x="7027818" y="2481008"/>
                <a:ext cx="838200" cy="276999"/>
              </a:xfrm>
              <a:prstGeom prst="rect">
                <a:avLst/>
              </a:prstGeom>
              <a:solidFill>
                <a:schemeClr val="bg1"/>
              </a:solidFill>
            </p:spPr>
            <p:txBody>
              <a:bodyPr wrap="square" rtlCol="0">
                <a:spAutoFit/>
              </a:bodyPr>
              <a:lstStyle/>
              <a:p>
                <a:r>
                  <a:rPr lang="en-US" sz="1200" i="1" dirty="0" smtClean="0">
                    <a:latin typeface="Times New Roman" panose="02020603050405020304" pitchFamily="18" charset="0"/>
                    <a:cs typeface="Times New Roman" panose="02020603050405020304" pitchFamily="18" charset="0"/>
                  </a:rPr>
                  <a:t>Over Bud.</a:t>
                </a:r>
                <a:endParaRPr lang="en-GB" sz="1200" i="1"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7896656" y="2481007"/>
                <a:ext cx="838200" cy="276999"/>
              </a:xfrm>
              <a:prstGeom prst="rect">
                <a:avLst/>
              </a:prstGeom>
              <a:solidFill>
                <a:schemeClr val="bg1"/>
              </a:solidFill>
            </p:spPr>
            <p:txBody>
              <a:bodyPr wrap="square" rtlCol="0">
                <a:spAutoFit/>
              </a:bodyPr>
              <a:lstStyle/>
              <a:p>
                <a:r>
                  <a:rPr lang="en-US" sz="1200" i="1" dirty="0" smtClean="0">
                    <a:latin typeface="Times New Roman" panose="02020603050405020304" pitchFamily="18" charset="0"/>
                    <a:cs typeface="Times New Roman" panose="02020603050405020304" pitchFamily="18" charset="0"/>
                  </a:rPr>
                  <a:t>On </a:t>
                </a:r>
                <a:r>
                  <a:rPr lang="en-US" sz="1200" i="1" dirty="0" err="1" smtClean="0">
                    <a:latin typeface="Times New Roman" panose="02020603050405020304" pitchFamily="18" charset="0"/>
                    <a:cs typeface="Times New Roman" panose="02020603050405020304" pitchFamily="18" charset="0"/>
                  </a:rPr>
                  <a:t>Sched</a:t>
                </a:r>
                <a:r>
                  <a:rPr lang="en-US" sz="1200" i="1" dirty="0" smtClean="0">
                    <a:latin typeface="Times New Roman" panose="02020603050405020304" pitchFamily="18" charset="0"/>
                    <a:cs typeface="Times New Roman" panose="02020603050405020304" pitchFamily="18" charset="0"/>
                  </a:rPr>
                  <a:t>.</a:t>
                </a:r>
                <a:endParaRPr lang="en-GB" sz="1200" i="1" dirty="0">
                  <a:latin typeface="Times New Roman" panose="02020603050405020304" pitchFamily="18" charset="0"/>
                  <a:cs typeface="Times New Roman" panose="02020603050405020304" pitchFamily="18" charset="0"/>
                </a:endParaRPr>
              </a:p>
            </p:txBody>
          </p:sp>
          <p:sp>
            <p:nvSpPr>
              <p:cNvPr id="12" name="TextBox 11"/>
              <p:cNvSpPr txBox="1"/>
              <p:nvPr/>
            </p:nvSpPr>
            <p:spPr>
              <a:xfrm>
                <a:off x="7027818" y="3535997"/>
                <a:ext cx="868838" cy="261610"/>
              </a:xfrm>
              <a:prstGeom prst="rect">
                <a:avLst/>
              </a:prstGeom>
              <a:solidFill>
                <a:schemeClr val="bg1"/>
              </a:solidFill>
            </p:spPr>
            <p:txBody>
              <a:bodyPr wrap="square" rtlCol="0">
                <a:spAutoFit/>
              </a:bodyPr>
              <a:lstStyle/>
              <a:p>
                <a:r>
                  <a:rPr lang="en-US" sz="1100" i="1" dirty="0" smtClean="0">
                    <a:latin typeface="Times New Roman" panose="02020603050405020304" pitchFamily="18" charset="0"/>
                    <a:cs typeface="Times New Roman" panose="02020603050405020304" pitchFamily="18" charset="0"/>
                  </a:rPr>
                  <a:t>Under Bud.</a:t>
                </a:r>
                <a:endParaRPr lang="en-GB" sz="1100" i="1" dirty="0">
                  <a:latin typeface="Times New Roman" panose="02020603050405020304" pitchFamily="18" charset="0"/>
                  <a:cs typeface="Times New Roman" panose="02020603050405020304" pitchFamily="18" charset="0"/>
                </a:endParaRPr>
              </a:p>
            </p:txBody>
          </p:sp>
          <p:sp>
            <p:nvSpPr>
              <p:cNvPr id="13" name="TextBox 12"/>
              <p:cNvSpPr txBox="1"/>
              <p:nvPr/>
            </p:nvSpPr>
            <p:spPr>
              <a:xfrm>
                <a:off x="7896656" y="3565463"/>
                <a:ext cx="868838" cy="261610"/>
              </a:xfrm>
              <a:prstGeom prst="rect">
                <a:avLst/>
              </a:prstGeom>
              <a:solidFill>
                <a:schemeClr val="bg1"/>
              </a:solidFill>
            </p:spPr>
            <p:txBody>
              <a:bodyPr wrap="square" rtlCol="0">
                <a:spAutoFit/>
              </a:bodyPr>
              <a:lstStyle/>
              <a:p>
                <a:r>
                  <a:rPr lang="en-US" sz="1100" i="1" dirty="0" smtClean="0">
                    <a:latin typeface="Times New Roman" panose="02020603050405020304" pitchFamily="18" charset="0"/>
                    <a:cs typeface="Times New Roman" panose="02020603050405020304" pitchFamily="18" charset="0"/>
                  </a:rPr>
                  <a:t>On </a:t>
                </a:r>
                <a:r>
                  <a:rPr lang="en-US" sz="1100" i="1" dirty="0" err="1" smtClean="0">
                    <a:latin typeface="Times New Roman" panose="02020603050405020304" pitchFamily="18" charset="0"/>
                    <a:cs typeface="Times New Roman" panose="02020603050405020304" pitchFamily="18" charset="0"/>
                  </a:rPr>
                  <a:t>Sched</a:t>
                </a:r>
                <a:r>
                  <a:rPr lang="en-US" sz="1100" i="1" dirty="0" smtClean="0">
                    <a:latin typeface="Times New Roman" panose="02020603050405020304" pitchFamily="18" charset="0"/>
                    <a:cs typeface="Times New Roman" panose="02020603050405020304" pitchFamily="18" charset="0"/>
                  </a:rPr>
                  <a:t>.</a:t>
                </a:r>
                <a:endParaRPr lang="en-GB" sz="1100" i="1" dirty="0">
                  <a:latin typeface="Times New Roman" panose="02020603050405020304" pitchFamily="18" charset="0"/>
                  <a:cs typeface="Times New Roman" panose="02020603050405020304" pitchFamily="18" charset="0"/>
                </a:endParaRPr>
              </a:p>
            </p:txBody>
          </p:sp>
        </p:grpSp>
        <p:sp>
          <p:nvSpPr>
            <p:cNvPr id="14" name="TextBox 13"/>
            <p:cNvSpPr txBox="1"/>
            <p:nvPr/>
          </p:nvSpPr>
          <p:spPr>
            <a:xfrm>
              <a:off x="7012499" y="4042925"/>
              <a:ext cx="868838" cy="261610"/>
            </a:xfrm>
            <a:prstGeom prst="rect">
              <a:avLst/>
            </a:prstGeom>
            <a:solidFill>
              <a:schemeClr val="bg1"/>
            </a:solidFill>
          </p:spPr>
          <p:txBody>
            <a:bodyPr wrap="square" rtlCol="0">
              <a:spAutoFit/>
            </a:bodyPr>
            <a:lstStyle/>
            <a:p>
              <a:r>
                <a:rPr lang="en-US" sz="1100" i="1" dirty="0" smtClean="0">
                  <a:latin typeface="Times New Roman" panose="02020603050405020304" pitchFamily="18" charset="0"/>
                  <a:cs typeface="Times New Roman" panose="02020603050405020304" pitchFamily="18" charset="0"/>
                </a:rPr>
                <a:t>Under Bud.</a:t>
              </a:r>
              <a:endParaRPr lang="en-GB" sz="1100" i="1" dirty="0">
                <a:latin typeface="Times New Roman" panose="02020603050405020304" pitchFamily="18" charset="0"/>
                <a:cs typeface="Times New Roman" panose="02020603050405020304" pitchFamily="18" charset="0"/>
              </a:endParaRPr>
            </a:p>
          </p:txBody>
        </p:sp>
        <p:sp>
          <p:nvSpPr>
            <p:cNvPr id="15" name="TextBox 14"/>
            <p:cNvSpPr txBox="1"/>
            <p:nvPr/>
          </p:nvSpPr>
          <p:spPr>
            <a:xfrm>
              <a:off x="7891689" y="4029232"/>
              <a:ext cx="838200" cy="276999"/>
            </a:xfrm>
            <a:prstGeom prst="rect">
              <a:avLst/>
            </a:prstGeom>
            <a:solidFill>
              <a:schemeClr val="bg1"/>
            </a:solidFill>
          </p:spPr>
          <p:txBody>
            <a:bodyPr wrap="square" rtlCol="0">
              <a:spAutoFit/>
            </a:bodyPr>
            <a:lstStyle/>
            <a:p>
              <a:r>
                <a:rPr lang="en-US" sz="1200" i="1" dirty="0" smtClean="0">
                  <a:latin typeface="Times New Roman" panose="02020603050405020304" pitchFamily="18" charset="0"/>
                  <a:cs typeface="Times New Roman" panose="02020603050405020304" pitchFamily="18" charset="0"/>
                </a:rPr>
                <a:t>On </a:t>
              </a:r>
              <a:r>
                <a:rPr lang="en-US" sz="1200" i="1" dirty="0" err="1" smtClean="0">
                  <a:latin typeface="Times New Roman" panose="02020603050405020304" pitchFamily="18" charset="0"/>
                  <a:cs typeface="Times New Roman" panose="02020603050405020304" pitchFamily="18" charset="0"/>
                </a:rPr>
                <a:t>Sched</a:t>
              </a:r>
              <a:r>
                <a:rPr lang="en-US" sz="1200" i="1" dirty="0" smtClean="0">
                  <a:latin typeface="Times New Roman" panose="02020603050405020304" pitchFamily="18" charset="0"/>
                  <a:cs typeface="Times New Roman" panose="02020603050405020304" pitchFamily="18" charset="0"/>
                </a:rPr>
                <a:t>.</a:t>
              </a:r>
              <a:endParaRPr lang="en-GB" sz="1200" i="1"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1845595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Objectives of the Present lecture</a:t>
            </a:r>
            <a:endParaRPr lang="en-US" sz="2800" b="1" dirty="0"/>
          </a:p>
        </p:txBody>
      </p:sp>
      <p:sp>
        <p:nvSpPr>
          <p:cNvPr id="3" name="Date Placeholder 2"/>
          <p:cNvSpPr>
            <a:spLocks noGrp="1"/>
          </p:cNvSpPr>
          <p:nvPr>
            <p:ph type="dt" sz="half" idx="10"/>
          </p:nvPr>
        </p:nvSpPr>
        <p:spPr/>
        <p:txBody>
          <a:bodyPr/>
          <a:lstStyle/>
          <a:p>
            <a:fld id="{B78C10FE-6EE9-493E-B516-EB0A1ACDAF08}" type="datetime4">
              <a:rPr lang="en-US" smtClean="0"/>
              <a:t>December 20,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3</a:t>
            </a:fld>
            <a:endParaRPr lang="en-US"/>
          </a:p>
        </p:txBody>
      </p:sp>
      <p:sp>
        <p:nvSpPr>
          <p:cNvPr id="6" name="Content Placeholder 5"/>
          <p:cNvSpPr>
            <a:spLocks noGrp="1"/>
          </p:cNvSpPr>
          <p:nvPr>
            <p:ph sz="quarter" idx="1"/>
          </p:nvPr>
        </p:nvSpPr>
        <p:spPr/>
        <p:txBody>
          <a:bodyPr>
            <a:normAutofit/>
          </a:bodyPr>
          <a:lstStyle/>
          <a:p>
            <a:r>
              <a:rPr lang="en-US" sz="2800" dirty="0" smtClean="0"/>
              <a:t>To discuss key indicators </a:t>
            </a:r>
            <a:r>
              <a:rPr lang="en-US" sz="2800" dirty="0"/>
              <a:t>in </a:t>
            </a:r>
            <a:r>
              <a:rPr lang="en-US" sz="2800" dirty="0" smtClean="0"/>
              <a:t>performance measurement of a project</a:t>
            </a:r>
          </a:p>
          <a:p>
            <a:r>
              <a:rPr lang="en-US" sz="2800" dirty="0" smtClean="0">
                <a:solidFill>
                  <a:srgbClr val="C00000"/>
                </a:solidFill>
                <a:latin typeface="Times New Roman" panose="02020603050405020304" pitchFamily="18" charset="0"/>
                <a:cs typeface="Times New Roman" panose="02020603050405020304" pitchFamily="18" charset="0"/>
              </a:rPr>
              <a:t>To learn how to estimate and forecast different types of costs</a:t>
            </a:r>
            <a:endParaRPr lang="en-US" altLang="en-US" sz="2800" dirty="0" smtClean="0">
              <a:solidFill>
                <a:srgbClr val="C00000"/>
              </a:solidFill>
              <a:latin typeface="Times New Roman" panose="02020603050405020304" pitchFamily="18" charset="0"/>
              <a:cs typeface="Times New Roman" panose="02020603050405020304"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902E2E6-52F6-47E6-BD6C-EF98A01C7EEF}" type="datetime4">
              <a:rPr lang="en-US" smtClean="0"/>
              <a:t>December 20,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30</a:t>
            </a:fld>
            <a:endParaRPr lang="en-US"/>
          </a:p>
        </p:txBody>
      </p:sp>
      <p:sp>
        <p:nvSpPr>
          <p:cNvPr id="2" name="Title 1"/>
          <p:cNvSpPr>
            <a:spLocks noGrp="1"/>
          </p:cNvSpPr>
          <p:nvPr>
            <p:ph type="title" idx="4294967295"/>
          </p:nvPr>
        </p:nvSpPr>
        <p:spPr>
          <a:xfrm>
            <a:off x="0" y="228601"/>
            <a:ext cx="3429000" cy="488456"/>
          </a:xfrm>
        </p:spPr>
        <p:txBody>
          <a:bodyPr>
            <a:normAutofit fontScale="90000"/>
          </a:bodyPr>
          <a:lstStyle/>
          <a:p>
            <a:r>
              <a:rPr lang="en-US" sz="2800" b="1" dirty="0" smtClean="0"/>
              <a:t>Solution (Contd.)</a:t>
            </a:r>
            <a:endParaRPr lang="en-GB" sz="2800" b="1" dirty="0"/>
          </a:p>
        </p:txBody>
      </p:sp>
      <p:grpSp>
        <p:nvGrpSpPr>
          <p:cNvPr id="6" name="Group 1"/>
          <p:cNvGrpSpPr>
            <a:grpSpLocks noChangeAspect="1"/>
          </p:cNvGrpSpPr>
          <p:nvPr/>
        </p:nvGrpSpPr>
        <p:grpSpPr bwMode="auto">
          <a:xfrm>
            <a:off x="165231" y="772480"/>
            <a:ext cx="7924800" cy="4201048"/>
            <a:chOff x="298" y="168"/>
            <a:chExt cx="7882" cy="5065"/>
          </a:xfrm>
        </p:grpSpPr>
        <p:sp>
          <p:nvSpPr>
            <p:cNvPr id="7" name="AutoShape 78"/>
            <p:cNvSpPr>
              <a:spLocks noChangeAspect="1" noChangeArrowheads="1" noTextEdit="1"/>
            </p:cNvSpPr>
            <p:nvPr/>
          </p:nvSpPr>
          <p:spPr bwMode="auto">
            <a:xfrm>
              <a:off x="298" y="168"/>
              <a:ext cx="7882" cy="5065"/>
            </a:xfrm>
            <a:prstGeom prst="rect">
              <a:avLst/>
            </a:prstGeom>
            <a:noFill/>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grpSp>
          <p:nvGrpSpPr>
            <p:cNvPr id="8" name="Group 2"/>
            <p:cNvGrpSpPr>
              <a:grpSpLocks/>
            </p:cNvGrpSpPr>
            <p:nvPr/>
          </p:nvGrpSpPr>
          <p:grpSpPr bwMode="auto">
            <a:xfrm>
              <a:off x="568" y="353"/>
              <a:ext cx="7388" cy="4880"/>
              <a:chOff x="568" y="353"/>
              <a:chExt cx="7388" cy="4880"/>
            </a:xfrm>
          </p:grpSpPr>
          <p:sp>
            <p:nvSpPr>
              <p:cNvPr id="9" name="Rectangle 77"/>
              <p:cNvSpPr>
                <a:spLocks noChangeArrowheads="1"/>
              </p:cNvSpPr>
              <p:nvPr/>
            </p:nvSpPr>
            <p:spPr bwMode="auto">
              <a:xfrm>
                <a:off x="1561" y="474"/>
                <a:ext cx="6329" cy="40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10" name="Line 76"/>
              <p:cNvSpPr>
                <a:spLocks noChangeShapeType="1"/>
              </p:cNvSpPr>
              <p:nvPr/>
            </p:nvSpPr>
            <p:spPr bwMode="auto">
              <a:xfrm>
                <a:off x="1561" y="4137"/>
                <a:ext cx="6329"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11" name="Line 75"/>
              <p:cNvSpPr>
                <a:spLocks noChangeShapeType="1"/>
              </p:cNvSpPr>
              <p:nvPr/>
            </p:nvSpPr>
            <p:spPr bwMode="auto">
              <a:xfrm>
                <a:off x="1561" y="3772"/>
                <a:ext cx="6329"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12" name="Line 74"/>
              <p:cNvSpPr>
                <a:spLocks noChangeShapeType="1"/>
              </p:cNvSpPr>
              <p:nvPr/>
            </p:nvSpPr>
            <p:spPr bwMode="auto">
              <a:xfrm>
                <a:off x="1561" y="3407"/>
                <a:ext cx="6329"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13" name="Line 73"/>
              <p:cNvSpPr>
                <a:spLocks noChangeShapeType="1"/>
              </p:cNvSpPr>
              <p:nvPr/>
            </p:nvSpPr>
            <p:spPr bwMode="auto">
              <a:xfrm>
                <a:off x="1561" y="3043"/>
                <a:ext cx="6329"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14" name="Line 72"/>
              <p:cNvSpPr>
                <a:spLocks noChangeShapeType="1"/>
              </p:cNvSpPr>
              <p:nvPr/>
            </p:nvSpPr>
            <p:spPr bwMode="auto">
              <a:xfrm>
                <a:off x="1561" y="2678"/>
                <a:ext cx="6329"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15" name="Line 71"/>
              <p:cNvSpPr>
                <a:spLocks noChangeShapeType="1"/>
              </p:cNvSpPr>
              <p:nvPr/>
            </p:nvSpPr>
            <p:spPr bwMode="auto">
              <a:xfrm>
                <a:off x="1561" y="2298"/>
                <a:ext cx="6329"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16" name="Line 70"/>
              <p:cNvSpPr>
                <a:spLocks noChangeShapeType="1"/>
              </p:cNvSpPr>
              <p:nvPr/>
            </p:nvSpPr>
            <p:spPr bwMode="auto">
              <a:xfrm>
                <a:off x="1561" y="1933"/>
                <a:ext cx="6329"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17" name="Line 69"/>
              <p:cNvSpPr>
                <a:spLocks noChangeShapeType="1"/>
              </p:cNvSpPr>
              <p:nvPr/>
            </p:nvSpPr>
            <p:spPr bwMode="auto">
              <a:xfrm>
                <a:off x="1561" y="1568"/>
                <a:ext cx="6329"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18" name="Line 68"/>
              <p:cNvSpPr>
                <a:spLocks noChangeShapeType="1"/>
              </p:cNvSpPr>
              <p:nvPr/>
            </p:nvSpPr>
            <p:spPr bwMode="auto">
              <a:xfrm>
                <a:off x="1561" y="1204"/>
                <a:ext cx="6329"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19" name="Line 67"/>
              <p:cNvSpPr>
                <a:spLocks noChangeShapeType="1"/>
              </p:cNvSpPr>
              <p:nvPr/>
            </p:nvSpPr>
            <p:spPr bwMode="auto">
              <a:xfrm>
                <a:off x="1561" y="839"/>
                <a:ext cx="6329"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20" name="Line 66"/>
              <p:cNvSpPr>
                <a:spLocks noChangeShapeType="1"/>
              </p:cNvSpPr>
              <p:nvPr/>
            </p:nvSpPr>
            <p:spPr bwMode="auto">
              <a:xfrm>
                <a:off x="1561" y="474"/>
                <a:ext cx="6329"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21" name="Rectangle 65"/>
              <p:cNvSpPr>
                <a:spLocks noChangeArrowheads="1"/>
              </p:cNvSpPr>
              <p:nvPr/>
            </p:nvSpPr>
            <p:spPr bwMode="auto">
              <a:xfrm>
                <a:off x="1561" y="474"/>
                <a:ext cx="6329" cy="4028"/>
              </a:xfrm>
              <a:prstGeom prst="rect">
                <a:avLst/>
              </a:prstGeom>
              <a:noFill/>
              <a:ln w="10160">
                <a:solidFill>
                  <a:srgbClr val="808080"/>
                </a:solidFill>
                <a:miter lim="800000"/>
                <a:headEnd/>
                <a:tailEnd/>
              </a:ln>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22" name="Line 64"/>
              <p:cNvSpPr>
                <a:spLocks noChangeShapeType="1"/>
              </p:cNvSpPr>
              <p:nvPr/>
            </p:nvSpPr>
            <p:spPr bwMode="auto">
              <a:xfrm>
                <a:off x="1561" y="474"/>
                <a:ext cx="1" cy="4028"/>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23" name="Line 63"/>
              <p:cNvSpPr>
                <a:spLocks noChangeShapeType="1"/>
              </p:cNvSpPr>
              <p:nvPr/>
            </p:nvSpPr>
            <p:spPr bwMode="auto">
              <a:xfrm>
                <a:off x="1483" y="4502"/>
                <a:ext cx="78"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24" name="Line 62"/>
              <p:cNvSpPr>
                <a:spLocks noChangeShapeType="1"/>
              </p:cNvSpPr>
              <p:nvPr/>
            </p:nvSpPr>
            <p:spPr bwMode="auto">
              <a:xfrm>
                <a:off x="1483" y="4137"/>
                <a:ext cx="78"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25" name="Line 61"/>
              <p:cNvSpPr>
                <a:spLocks noChangeShapeType="1"/>
              </p:cNvSpPr>
              <p:nvPr/>
            </p:nvSpPr>
            <p:spPr bwMode="auto">
              <a:xfrm>
                <a:off x="1483" y="3772"/>
                <a:ext cx="78"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26" name="Line 60"/>
              <p:cNvSpPr>
                <a:spLocks noChangeShapeType="1"/>
              </p:cNvSpPr>
              <p:nvPr/>
            </p:nvSpPr>
            <p:spPr bwMode="auto">
              <a:xfrm>
                <a:off x="1483" y="3407"/>
                <a:ext cx="78"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27" name="Line 59"/>
              <p:cNvSpPr>
                <a:spLocks noChangeShapeType="1"/>
              </p:cNvSpPr>
              <p:nvPr/>
            </p:nvSpPr>
            <p:spPr bwMode="auto">
              <a:xfrm>
                <a:off x="1483" y="3043"/>
                <a:ext cx="78"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28" name="Line 58"/>
              <p:cNvSpPr>
                <a:spLocks noChangeShapeType="1"/>
              </p:cNvSpPr>
              <p:nvPr/>
            </p:nvSpPr>
            <p:spPr bwMode="auto">
              <a:xfrm>
                <a:off x="1483" y="2678"/>
                <a:ext cx="78"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29" name="Line 57"/>
              <p:cNvSpPr>
                <a:spLocks noChangeShapeType="1"/>
              </p:cNvSpPr>
              <p:nvPr/>
            </p:nvSpPr>
            <p:spPr bwMode="auto">
              <a:xfrm>
                <a:off x="1483" y="2298"/>
                <a:ext cx="78"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30" name="Line 56"/>
              <p:cNvSpPr>
                <a:spLocks noChangeShapeType="1"/>
              </p:cNvSpPr>
              <p:nvPr/>
            </p:nvSpPr>
            <p:spPr bwMode="auto">
              <a:xfrm>
                <a:off x="1483" y="1933"/>
                <a:ext cx="78"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31" name="Line 55"/>
              <p:cNvSpPr>
                <a:spLocks noChangeShapeType="1"/>
              </p:cNvSpPr>
              <p:nvPr/>
            </p:nvSpPr>
            <p:spPr bwMode="auto">
              <a:xfrm>
                <a:off x="1483" y="1568"/>
                <a:ext cx="78"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32" name="Line 54"/>
              <p:cNvSpPr>
                <a:spLocks noChangeShapeType="1"/>
              </p:cNvSpPr>
              <p:nvPr/>
            </p:nvSpPr>
            <p:spPr bwMode="auto">
              <a:xfrm>
                <a:off x="1483" y="1204"/>
                <a:ext cx="78"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33" name="Line 53"/>
              <p:cNvSpPr>
                <a:spLocks noChangeShapeType="1"/>
              </p:cNvSpPr>
              <p:nvPr/>
            </p:nvSpPr>
            <p:spPr bwMode="auto">
              <a:xfrm>
                <a:off x="1483" y="839"/>
                <a:ext cx="78"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34" name="Line 52"/>
              <p:cNvSpPr>
                <a:spLocks noChangeShapeType="1"/>
              </p:cNvSpPr>
              <p:nvPr/>
            </p:nvSpPr>
            <p:spPr bwMode="auto">
              <a:xfrm>
                <a:off x="1483" y="474"/>
                <a:ext cx="78"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35" name="Line 51"/>
              <p:cNvSpPr>
                <a:spLocks noChangeShapeType="1"/>
              </p:cNvSpPr>
              <p:nvPr/>
            </p:nvSpPr>
            <p:spPr bwMode="auto">
              <a:xfrm>
                <a:off x="1561" y="4502"/>
                <a:ext cx="6329"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36" name="Line 50"/>
              <p:cNvSpPr>
                <a:spLocks noChangeShapeType="1"/>
              </p:cNvSpPr>
              <p:nvPr/>
            </p:nvSpPr>
            <p:spPr bwMode="auto">
              <a:xfrm flipV="1">
                <a:off x="1561" y="4502"/>
                <a:ext cx="1" cy="76"/>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37" name="Line 49"/>
              <p:cNvSpPr>
                <a:spLocks noChangeShapeType="1"/>
              </p:cNvSpPr>
              <p:nvPr/>
            </p:nvSpPr>
            <p:spPr bwMode="auto">
              <a:xfrm flipV="1">
                <a:off x="2458" y="4502"/>
                <a:ext cx="1" cy="76"/>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38" name="Line 48"/>
              <p:cNvSpPr>
                <a:spLocks noChangeShapeType="1"/>
              </p:cNvSpPr>
              <p:nvPr/>
            </p:nvSpPr>
            <p:spPr bwMode="auto">
              <a:xfrm flipV="1">
                <a:off x="3371" y="4502"/>
                <a:ext cx="1" cy="76"/>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39" name="Line 47"/>
              <p:cNvSpPr>
                <a:spLocks noChangeShapeType="1"/>
              </p:cNvSpPr>
              <p:nvPr/>
            </p:nvSpPr>
            <p:spPr bwMode="auto">
              <a:xfrm flipV="1">
                <a:off x="4268" y="4502"/>
                <a:ext cx="1" cy="76"/>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40" name="Line 46"/>
              <p:cNvSpPr>
                <a:spLocks noChangeShapeType="1"/>
              </p:cNvSpPr>
              <p:nvPr/>
            </p:nvSpPr>
            <p:spPr bwMode="auto">
              <a:xfrm flipV="1">
                <a:off x="5182" y="4502"/>
                <a:ext cx="1" cy="76"/>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41" name="Line 45"/>
              <p:cNvSpPr>
                <a:spLocks noChangeShapeType="1"/>
              </p:cNvSpPr>
              <p:nvPr/>
            </p:nvSpPr>
            <p:spPr bwMode="auto">
              <a:xfrm flipV="1">
                <a:off x="6079" y="4502"/>
                <a:ext cx="1" cy="76"/>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42" name="Line 44"/>
              <p:cNvSpPr>
                <a:spLocks noChangeShapeType="1"/>
              </p:cNvSpPr>
              <p:nvPr/>
            </p:nvSpPr>
            <p:spPr bwMode="auto">
              <a:xfrm flipV="1">
                <a:off x="6991" y="4502"/>
                <a:ext cx="1" cy="76"/>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43" name="Line 43"/>
              <p:cNvSpPr>
                <a:spLocks noChangeShapeType="1"/>
              </p:cNvSpPr>
              <p:nvPr/>
            </p:nvSpPr>
            <p:spPr bwMode="auto">
              <a:xfrm flipV="1">
                <a:off x="7890" y="4502"/>
                <a:ext cx="0" cy="76"/>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44" name="Freeform 42"/>
              <p:cNvSpPr>
                <a:spLocks/>
              </p:cNvSpPr>
              <p:nvPr/>
            </p:nvSpPr>
            <p:spPr bwMode="auto">
              <a:xfrm>
                <a:off x="1561" y="4320"/>
                <a:ext cx="897" cy="182"/>
              </a:xfrm>
              <a:custGeom>
                <a:avLst/>
                <a:gdLst/>
                <a:ahLst/>
                <a:cxnLst>
                  <a:cxn ang="0">
                    <a:pos x="0" y="192"/>
                  </a:cxn>
                  <a:cxn ang="0">
                    <a:pos x="465" y="112"/>
                  </a:cxn>
                  <a:cxn ang="0">
                    <a:pos x="690" y="64"/>
                  </a:cxn>
                  <a:cxn ang="0">
                    <a:pos x="931" y="0"/>
                  </a:cxn>
                </a:cxnLst>
                <a:rect l="0" t="0" r="r" b="b"/>
                <a:pathLst>
                  <a:path w="931" h="192">
                    <a:moveTo>
                      <a:pt x="0" y="192"/>
                    </a:moveTo>
                    <a:lnTo>
                      <a:pt x="465" y="112"/>
                    </a:lnTo>
                    <a:lnTo>
                      <a:pt x="690" y="64"/>
                    </a:lnTo>
                    <a:lnTo>
                      <a:pt x="931" y="0"/>
                    </a:lnTo>
                  </a:path>
                </a:pathLst>
              </a:custGeom>
              <a:noFill/>
              <a:ln w="10160">
                <a:solidFill>
                  <a:srgbClr val="000080"/>
                </a:solidFill>
                <a:round/>
                <a:headEnd/>
                <a:tailEnd/>
              </a:ln>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45" name="Freeform 41"/>
              <p:cNvSpPr>
                <a:spLocks/>
              </p:cNvSpPr>
              <p:nvPr/>
            </p:nvSpPr>
            <p:spPr bwMode="auto">
              <a:xfrm>
                <a:off x="2458" y="3955"/>
                <a:ext cx="913" cy="365"/>
              </a:xfrm>
              <a:custGeom>
                <a:avLst/>
                <a:gdLst/>
                <a:ahLst/>
                <a:cxnLst>
                  <a:cxn ang="0">
                    <a:pos x="0" y="385"/>
                  </a:cxn>
                  <a:cxn ang="0">
                    <a:pos x="466" y="209"/>
                  </a:cxn>
                  <a:cxn ang="0">
                    <a:pos x="947" y="0"/>
                  </a:cxn>
                </a:cxnLst>
                <a:rect l="0" t="0" r="r" b="b"/>
                <a:pathLst>
                  <a:path w="947" h="385">
                    <a:moveTo>
                      <a:pt x="0" y="385"/>
                    </a:moveTo>
                    <a:lnTo>
                      <a:pt x="466" y="209"/>
                    </a:lnTo>
                    <a:lnTo>
                      <a:pt x="947" y="0"/>
                    </a:lnTo>
                  </a:path>
                </a:pathLst>
              </a:custGeom>
              <a:noFill/>
              <a:ln w="10160">
                <a:solidFill>
                  <a:srgbClr val="000080"/>
                </a:solidFill>
                <a:round/>
                <a:headEnd/>
                <a:tailEnd/>
              </a:ln>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46" name="Freeform 40"/>
              <p:cNvSpPr>
                <a:spLocks/>
              </p:cNvSpPr>
              <p:nvPr/>
            </p:nvSpPr>
            <p:spPr bwMode="auto">
              <a:xfrm>
                <a:off x="3371" y="3407"/>
                <a:ext cx="897" cy="548"/>
              </a:xfrm>
              <a:custGeom>
                <a:avLst/>
                <a:gdLst/>
                <a:ahLst/>
                <a:cxnLst>
                  <a:cxn ang="0">
                    <a:pos x="0" y="578"/>
                  </a:cxn>
                  <a:cxn ang="0">
                    <a:pos x="241" y="450"/>
                  </a:cxn>
                  <a:cxn ang="0">
                    <a:pos x="466" y="305"/>
                  </a:cxn>
                  <a:cxn ang="0">
                    <a:pos x="931" y="0"/>
                  </a:cxn>
                </a:cxnLst>
                <a:rect l="0" t="0" r="r" b="b"/>
                <a:pathLst>
                  <a:path w="931" h="578">
                    <a:moveTo>
                      <a:pt x="0" y="578"/>
                    </a:moveTo>
                    <a:lnTo>
                      <a:pt x="241" y="450"/>
                    </a:lnTo>
                    <a:lnTo>
                      <a:pt x="466" y="305"/>
                    </a:lnTo>
                    <a:lnTo>
                      <a:pt x="931" y="0"/>
                    </a:lnTo>
                  </a:path>
                </a:pathLst>
              </a:custGeom>
              <a:noFill/>
              <a:ln w="10160">
                <a:solidFill>
                  <a:srgbClr val="000080"/>
                </a:solidFill>
                <a:round/>
                <a:headEnd/>
                <a:tailEnd/>
              </a:ln>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47" name="Freeform 39"/>
              <p:cNvSpPr>
                <a:spLocks/>
              </p:cNvSpPr>
              <p:nvPr/>
            </p:nvSpPr>
            <p:spPr bwMode="auto">
              <a:xfrm>
                <a:off x="4268" y="2708"/>
                <a:ext cx="914" cy="699"/>
              </a:xfrm>
              <a:custGeom>
                <a:avLst/>
                <a:gdLst/>
                <a:ahLst/>
                <a:cxnLst>
                  <a:cxn ang="0">
                    <a:pos x="0" y="738"/>
                  </a:cxn>
                  <a:cxn ang="0">
                    <a:pos x="466" y="386"/>
                  </a:cxn>
                  <a:cxn ang="0">
                    <a:pos x="948" y="0"/>
                  </a:cxn>
                </a:cxnLst>
                <a:rect l="0" t="0" r="r" b="b"/>
                <a:pathLst>
                  <a:path w="948" h="738">
                    <a:moveTo>
                      <a:pt x="0" y="738"/>
                    </a:moveTo>
                    <a:lnTo>
                      <a:pt x="466" y="386"/>
                    </a:lnTo>
                    <a:lnTo>
                      <a:pt x="948" y="0"/>
                    </a:lnTo>
                  </a:path>
                </a:pathLst>
              </a:custGeom>
              <a:noFill/>
              <a:ln w="10160">
                <a:solidFill>
                  <a:srgbClr val="000080"/>
                </a:solidFill>
                <a:round/>
                <a:headEnd/>
                <a:tailEnd/>
              </a:ln>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48" name="Freeform 38"/>
              <p:cNvSpPr>
                <a:spLocks/>
              </p:cNvSpPr>
              <p:nvPr/>
            </p:nvSpPr>
            <p:spPr bwMode="auto">
              <a:xfrm>
                <a:off x="5182" y="1873"/>
                <a:ext cx="897" cy="835"/>
              </a:xfrm>
              <a:custGeom>
                <a:avLst/>
                <a:gdLst/>
                <a:ahLst/>
                <a:cxnLst>
                  <a:cxn ang="0">
                    <a:pos x="0" y="882"/>
                  </a:cxn>
                  <a:cxn ang="0">
                    <a:pos x="465" y="465"/>
                  </a:cxn>
                  <a:cxn ang="0">
                    <a:pos x="690" y="241"/>
                  </a:cxn>
                  <a:cxn ang="0">
                    <a:pos x="931" y="0"/>
                  </a:cxn>
                </a:cxnLst>
                <a:rect l="0" t="0" r="r" b="b"/>
                <a:pathLst>
                  <a:path w="931" h="882">
                    <a:moveTo>
                      <a:pt x="0" y="882"/>
                    </a:moveTo>
                    <a:lnTo>
                      <a:pt x="465" y="465"/>
                    </a:lnTo>
                    <a:lnTo>
                      <a:pt x="690" y="241"/>
                    </a:lnTo>
                    <a:lnTo>
                      <a:pt x="931" y="0"/>
                    </a:lnTo>
                  </a:path>
                </a:pathLst>
              </a:custGeom>
              <a:noFill/>
              <a:ln w="10160">
                <a:solidFill>
                  <a:srgbClr val="000080"/>
                </a:solidFill>
                <a:round/>
                <a:headEnd/>
                <a:tailEnd/>
              </a:ln>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49" name="Freeform 37"/>
              <p:cNvSpPr>
                <a:spLocks/>
              </p:cNvSpPr>
              <p:nvPr/>
            </p:nvSpPr>
            <p:spPr bwMode="auto">
              <a:xfrm>
                <a:off x="6079" y="839"/>
                <a:ext cx="912" cy="1034"/>
              </a:xfrm>
              <a:custGeom>
                <a:avLst/>
                <a:gdLst/>
                <a:ahLst/>
                <a:cxnLst>
                  <a:cxn ang="0">
                    <a:pos x="0" y="1091"/>
                  </a:cxn>
                  <a:cxn ang="0">
                    <a:pos x="241" y="834"/>
                  </a:cxn>
                  <a:cxn ang="0">
                    <a:pos x="466" y="562"/>
                  </a:cxn>
                  <a:cxn ang="0">
                    <a:pos x="707" y="273"/>
                  </a:cxn>
                  <a:cxn ang="0">
                    <a:pos x="947" y="0"/>
                  </a:cxn>
                </a:cxnLst>
                <a:rect l="0" t="0" r="r" b="b"/>
                <a:pathLst>
                  <a:path w="947" h="1091">
                    <a:moveTo>
                      <a:pt x="0" y="1091"/>
                    </a:moveTo>
                    <a:lnTo>
                      <a:pt x="241" y="834"/>
                    </a:lnTo>
                    <a:lnTo>
                      <a:pt x="466" y="562"/>
                    </a:lnTo>
                    <a:lnTo>
                      <a:pt x="707" y="273"/>
                    </a:lnTo>
                    <a:lnTo>
                      <a:pt x="947" y="0"/>
                    </a:lnTo>
                  </a:path>
                </a:pathLst>
              </a:custGeom>
              <a:noFill/>
              <a:ln w="10160">
                <a:solidFill>
                  <a:srgbClr val="000080"/>
                </a:solidFill>
                <a:round/>
                <a:headEnd/>
                <a:tailEnd/>
              </a:ln>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50" name="Freeform 36"/>
              <p:cNvSpPr>
                <a:spLocks/>
              </p:cNvSpPr>
              <p:nvPr/>
            </p:nvSpPr>
            <p:spPr bwMode="auto">
              <a:xfrm>
                <a:off x="1498" y="4441"/>
                <a:ext cx="125" cy="122"/>
              </a:xfrm>
              <a:custGeom>
                <a:avLst/>
                <a:gdLst/>
                <a:ahLst/>
                <a:cxnLst>
                  <a:cxn ang="0">
                    <a:pos x="65" y="0"/>
                  </a:cxn>
                  <a:cxn ang="0">
                    <a:pos x="129" y="64"/>
                  </a:cxn>
                  <a:cxn ang="0">
                    <a:pos x="65" y="129"/>
                  </a:cxn>
                  <a:cxn ang="0">
                    <a:pos x="0" y="64"/>
                  </a:cxn>
                  <a:cxn ang="0">
                    <a:pos x="65" y="0"/>
                  </a:cxn>
                </a:cxnLst>
                <a:rect l="0" t="0" r="r" b="b"/>
                <a:pathLst>
                  <a:path w="129" h="129">
                    <a:moveTo>
                      <a:pt x="65" y="0"/>
                    </a:moveTo>
                    <a:lnTo>
                      <a:pt x="129" y="64"/>
                    </a:lnTo>
                    <a:lnTo>
                      <a:pt x="65" y="129"/>
                    </a:lnTo>
                    <a:lnTo>
                      <a:pt x="0" y="64"/>
                    </a:lnTo>
                    <a:lnTo>
                      <a:pt x="65" y="0"/>
                    </a:lnTo>
                    <a:close/>
                  </a:path>
                </a:pathLst>
              </a:custGeom>
              <a:solidFill>
                <a:srgbClr val="000080"/>
              </a:solidFill>
              <a:ln w="10160">
                <a:solidFill>
                  <a:srgbClr val="000080"/>
                </a:solidFill>
                <a:round/>
                <a:headEnd/>
                <a:tailEnd/>
              </a:ln>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51" name="Freeform 35"/>
              <p:cNvSpPr>
                <a:spLocks/>
              </p:cNvSpPr>
              <p:nvPr/>
            </p:nvSpPr>
            <p:spPr bwMode="auto">
              <a:xfrm>
                <a:off x="2397" y="4259"/>
                <a:ext cx="123" cy="121"/>
              </a:xfrm>
              <a:custGeom>
                <a:avLst/>
                <a:gdLst/>
                <a:ahLst/>
                <a:cxnLst>
                  <a:cxn ang="0">
                    <a:pos x="64" y="0"/>
                  </a:cxn>
                  <a:cxn ang="0">
                    <a:pos x="128" y="64"/>
                  </a:cxn>
                  <a:cxn ang="0">
                    <a:pos x="64" y="128"/>
                  </a:cxn>
                  <a:cxn ang="0">
                    <a:pos x="0" y="64"/>
                  </a:cxn>
                  <a:cxn ang="0">
                    <a:pos x="64" y="0"/>
                  </a:cxn>
                </a:cxnLst>
                <a:rect l="0" t="0" r="r" b="b"/>
                <a:pathLst>
                  <a:path w="128" h="128">
                    <a:moveTo>
                      <a:pt x="64" y="0"/>
                    </a:moveTo>
                    <a:lnTo>
                      <a:pt x="128" y="64"/>
                    </a:lnTo>
                    <a:lnTo>
                      <a:pt x="64" y="128"/>
                    </a:lnTo>
                    <a:lnTo>
                      <a:pt x="0" y="64"/>
                    </a:lnTo>
                    <a:lnTo>
                      <a:pt x="64" y="0"/>
                    </a:lnTo>
                    <a:close/>
                  </a:path>
                </a:pathLst>
              </a:custGeom>
              <a:solidFill>
                <a:srgbClr val="000080"/>
              </a:solidFill>
              <a:ln w="10160">
                <a:solidFill>
                  <a:srgbClr val="000080"/>
                </a:solidFill>
                <a:round/>
                <a:headEnd/>
                <a:tailEnd/>
              </a:ln>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52" name="Freeform 34"/>
              <p:cNvSpPr>
                <a:spLocks/>
              </p:cNvSpPr>
              <p:nvPr/>
            </p:nvSpPr>
            <p:spPr bwMode="auto">
              <a:xfrm>
                <a:off x="3309" y="3894"/>
                <a:ext cx="123" cy="122"/>
              </a:xfrm>
              <a:custGeom>
                <a:avLst/>
                <a:gdLst/>
                <a:ahLst/>
                <a:cxnLst>
                  <a:cxn ang="0">
                    <a:pos x="64" y="0"/>
                  </a:cxn>
                  <a:cxn ang="0">
                    <a:pos x="128" y="64"/>
                  </a:cxn>
                  <a:cxn ang="0">
                    <a:pos x="64" y="128"/>
                  </a:cxn>
                  <a:cxn ang="0">
                    <a:pos x="0" y="64"/>
                  </a:cxn>
                  <a:cxn ang="0">
                    <a:pos x="64" y="0"/>
                  </a:cxn>
                </a:cxnLst>
                <a:rect l="0" t="0" r="r" b="b"/>
                <a:pathLst>
                  <a:path w="128" h="128">
                    <a:moveTo>
                      <a:pt x="64" y="0"/>
                    </a:moveTo>
                    <a:lnTo>
                      <a:pt x="128" y="64"/>
                    </a:lnTo>
                    <a:lnTo>
                      <a:pt x="64" y="128"/>
                    </a:lnTo>
                    <a:lnTo>
                      <a:pt x="0" y="64"/>
                    </a:lnTo>
                    <a:lnTo>
                      <a:pt x="64" y="0"/>
                    </a:lnTo>
                    <a:close/>
                  </a:path>
                </a:pathLst>
              </a:custGeom>
              <a:solidFill>
                <a:srgbClr val="000080"/>
              </a:solidFill>
              <a:ln w="10160">
                <a:solidFill>
                  <a:srgbClr val="000080"/>
                </a:solidFill>
                <a:round/>
                <a:headEnd/>
                <a:tailEnd/>
              </a:ln>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53" name="Freeform 33"/>
              <p:cNvSpPr>
                <a:spLocks/>
              </p:cNvSpPr>
              <p:nvPr/>
            </p:nvSpPr>
            <p:spPr bwMode="auto">
              <a:xfrm>
                <a:off x="4206" y="3347"/>
                <a:ext cx="125" cy="122"/>
              </a:xfrm>
              <a:custGeom>
                <a:avLst/>
                <a:gdLst/>
                <a:ahLst/>
                <a:cxnLst>
                  <a:cxn ang="0">
                    <a:pos x="64" y="0"/>
                  </a:cxn>
                  <a:cxn ang="0">
                    <a:pos x="129" y="64"/>
                  </a:cxn>
                  <a:cxn ang="0">
                    <a:pos x="64" y="129"/>
                  </a:cxn>
                  <a:cxn ang="0">
                    <a:pos x="0" y="64"/>
                  </a:cxn>
                  <a:cxn ang="0">
                    <a:pos x="64" y="0"/>
                  </a:cxn>
                </a:cxnLst>
                <a:rect l="0" t="0" r="r" b="b"/>
                <a:pathLst>
                  <a:path w="129" h="129">
                    <a:moveTo>
                      <a:pt x="64" y="0"/>
                    </a:moveTo>
                    <a:lnTo>
                      <a:pt x="129" y="64"/>
                    </a:lnTo>
                    <a:lnTo>
                      <a:pt x="64" y="129"/>
                    </a:lnTo>
                    <a:lnTo>
                      <a:pt x="0" y="64"/>
                    </a:lnTo>
                    <a:lnTo>
                      <a:pt x="64" y="0"/>
                    </a:lnTo>
                    <a:close/>
                  </a:path>
                </a:pathLst>
              </a:custGeom>
              <a:solidFill>
                <a:srgbClr val="000080"/>
              </a:solidFill>
              <a:ln w="10160">
                <a:solidFill>
                  <a:srgbClr val="000080"/>
                </a:solidFill>
                <a:round/>
                <a:headEnd/>
                <a:tailEnd/>
              </a:ln>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54" name="Freeform 32"/>
              <p:cNvSpPr>
                <a:spLocks/>
              </p:cNvSpPr>
              <p:nvPr/>
            </p:nvSpPr>
            <p:spPr bwMode="auto">
              <a:xfrm>
                <a:off x="5120" y="2648"/>
                <a:ext cx="123" cy="122"/>
              </a:xfrm>
              <a:custGeom>
                <a:avLst/>
                <a:gdLst/>
                <a:ahLst/>
                <a:cxnLst>
                  <a:cxn ang="0">
                    <a:pos x="64" y="0"/>
                  </a:cxn>
                  <a:cxn ang="0">
                    <a:pos x="128" y="64"/>
                  </a:cxn>
                  <a:cxn ang="0">
                    <a:pos x="64" y="129"/>
                  </a:cxn>
                  <a:cxn ang="0">
                    <a:pos x="0" y="64"/>
                  </a:cxn>
                  <a:cxn ang="0">
                    <a:pos x="64" y="0"/>
                  </a:cxn>
                </a:cxnLst>
                <a:rect l="0" t="0" r="r" b="b"/>
                <a:pathLst>
                  <a:path w="128" h="129">
                    <a:moveTo>
                      <a:pt x="64" y="0"/>
                    </a:moveTo>
                    <a:lnTo>
                      <a:pt x="128" y="64"/>
                    </a:lnTo>
                    <a:lnTo>
                      <a:pt x="64" y="129"/>
                    </a:lnTo>
                    <a:lnTo>
                      <a:pt x="0" y="64"/>
                    </a:lnTo>
                    <a:lnTo>
                      <a:pt x="64" y="0"/>
                    </a:lnTo>
                    <a:close/>
                  </a:path>
                </a:pathLst>
              </a:custGeom>
              <a:solidFill>
                <a:srgbClr val="000080"/>
              </a:solidFill>
              <a:ln w="10160">
                <a:solidFill>
                  <a:srgbClr val="000080"/>
                </a:solidFill>
                <a:round/>
                <a:headEnd/>
                <a:tailEnd/>
              </a:ln>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55" name="Freeform 31"/>
              <p:cNvSpPr>
                <a:spLocks/>
              </p:cNvSpPr>
              <p:nvPr/>
            </p:nvSpPr>
            <p:spPr bwMode="auto">
              <a:xfrm>
                <a:off x="6017" y="1812"/>
                <a:ext cx="123" cy="121"/>
              </a:xfrm>
              <a:custGeom>
                <a:avLst/>
                <a:gdLst/>
                <a:ahLst/>
                <a:cxnLst>
                  <a:cxn ang="0">
                    <a:pos x="64" y="0"/>
                  </a:cxn>
                  <a:cxn ang="0">
                    <a:pos x="128" y="64"/>
                  </a:cxn>
                  <a:cxn ang="0">
                    <a:pos x="64" y="128"/>
                  </a:cxn>
                  <a:cxn ang="0">
                    <a:pos x="0" y="64"/>
                  </a:cxn>
                  <a:cxn ang="0">
                    <a:pos x="64" y="0"/>
                  </a:cxn>
                </a:cxnLst>
                <a:rect l="0" t="0" r="r" b="b"/>
                <a:pathLst>
                  <a:path w="128" h="128">
                    <a:moveTo>
                      <a:pt x="64" y="0"/>
                    </a:moveTo>
                    <a:lnTo>
                      <a:pt x="128" y="64"/>
                    </a:lnTo>
                    <a:lnTo>
                      <a:pt x="64" y="128"/>
                    </a:lnTo>
                    <a:lnTo>
                      <a:pt x="0" y="64"/>
                    </a:lnTo>
                    <a:lnTo>
                      <a:pt x="64" y="0"/>
                    </a:lnTo>
                    <a:close/>
                  </a:path>
                </a:pathLst>
              </a:custGeom>
              <a:solidFill>
                <a:srgbClr val="000080"/>
              </a:solidFill>
              <a:ln w="10160">
                <a:solidFill>
                  <a:srgbClr val="000080"/>
                </a:solidFill>
                <a:round/>
                <a:headEnd/>
                <a:tailEnd/>
              </a:ln>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56" name="Freeform 30"/>
              <p:cNvSpPr>
                <a:spLocks/>
              </p:cNvSpPr>
              <p:nvPr/>
            </p:nvSpPr>
            <p:spPr bwMode="auto">
              <a:xfrm>
                <a:off x="6930" y="778"/>
                <a:ext cx="124" cy="122"/>
              </a:xfrm>
              <a:custGeom>
                <a:avLst/>
                <a:gdLst/>
                <a:ahLst/>
                <a:cxnLst>
                  <a:cxn ang="0">
                    <a:pos x="64" y="0"/>
                  </a:cxn>
                  <a:cxn ang="0">
                    <a:pos x="129" y="64"/>
                  </a:cxn>
                  <a:cxn ang="0">
                    <a:pos x="64" y="128"/>
                  </a:cxn>
                  <a:cxn ang="0">
                    <a:pos x="0" y="64"/>
                  </a:cxn>
                  <a:cxn ang="0">
                    <a:pos x="64" y="0"/>
                  </a:cxn>
                </a:cxnLst>
                <a:rect l="0" t="0" r="r" b="b"/>
                <a:pathLst>
                  <a:path w="129" h="128">
                    <a:moveTo>
                      <a:pt x="64" y="0"/>
                    </a:moveTo>
                    <a:lnTo>
                      <a:pt x="129" y="64"/>
                    </a:lnTo>
                    <a:lnTo>
                      <a:pt x="64" y="128"/>
                    </a:lnTo>
                    <a:lnTo>
                      <a:pt x="0" y="64"/>
                    </a:lnTo>
                    <a:lnTo>
                      <a:pt x="64" y="0"/>
                    </a:lnTo>
                    <a:close/>
                  </a:path>
                </a:pathLst>
              </a:custGeom>
              <a:solidFill>
                <a:srgbClr val="000080"/>
              </a:solidFill>
              <a:ln w="10160">
                <a:solidFill>
                  <a:srgbClr val="000080"/>
                </a:solidFill>
                <a:round/>
                <a:headEnd/>
                <a:tailEnd/>
              </a:ln>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57" name="Rectangle 29"/>
              <p:cNvSpPr>
                <a:spLocks noChangeArrowheads="1"/>
              </p:cNvSpPr>
              <p:nvPr/>
            </p:nvSpPr>
            <p:spPr bwMode="auto">
              <a:xfrm>
                <a:off x="1252" y="4380"/>
                <a:ext cx="129" cy="2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fontAlgn="base">
                  <a:spcBef>
                    <a:spcPct val="0"/>
                  </a:spcBef>
                  <a:spcAft>
                    <a:spcPct val="0"/>
                  </a:spcAft>
                </a:pPr>
                <a:r>
                  <a:rPr lang="en-US" sz="1600">
                    <a:solidFill>
                      <a:srgbClr val="000000"/>
                    </a:solidFill>
                    <a:latin typeface="Times New Roman" pitchFamily="18" charset="0"/>
                    <a:ea typeface="Times New Roman" pitchFamily="18" charset="0"/>
                    <a:cs typeface="Times New Roman" pitchFamily="18" charset="0"/>
                  </a:rPr>
                  <a:t>0</a:t>
                </a:r>
                <a:endParaRPr lang="en-US" sz="1600">
                  <a:latin typeface="Times New Roman" pitchFamily="18" charset="0"/>
                  <a:cs typeface="Times New Roman" pitchFamily="18" charset="0"/>
                </a:endParaRPr>
              </a:p>
            </p:txBody>
          </p:sp>
          <p:sp>
            <p:nvSpPr>
              <p:cNvPr id="58" name="Rectangle 28"/>
              <p:cNvSpPr>
                <a:spLocks noChangeArrowheads="1"/>
              </p:cNvSpPr>
              <p:nvPr/>
            </p:nvSpPr>
            <p:spPr bwMode="auto">
              <a:xfrm>
                <a:off x="880" y="4016"/>
                <a:ext cx="514" cy="52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fontAlgn="base">
                  <a:spcBef>
                    <a:spcPct val="0"/>
                  </a:spcBef>
                  <a:spcAft>
                    <a:spcPct val="0"/>
                  </a:spcAft>
                </a:pPr>
                <a:r>
                  <a:rPr lang="en-US" sz="1600">
                    <a:solidFill>
                      <a:srgbClr val="000000"/>
                    </a:solidFill>
                    <a:latin typeface="Times New Roman" pitchFamily="18" charset="0"/>
                    <a:ea typeface="Times New Roman" pitchFamily="18" charset="0"/>
                    <a:cs typeface="Times New Roman" pitchFamily="18" charset="0"/>
                  </a:rPr>
                  <a:t>1000</a:t>
                </a:r>
                <a:endParaRPr lang="en-US" sz="1600">
                  <a:latin typeface="Times New Roman" pitchFamily="18" charset="0"/>
                  <a:cs typeface="Times New Roman" pitchFamily="18" charset="0"/>
                </a:endParaRPr>
              </a:p>
            </p:txBody>
          </p:sp>
          <p:sp>
            <p:nvSpPr>
              <p:cNvPr id="59" name="Rectangle 27"/>
              <p:cNvSpPr>
                <a:spLocks noChangeArrowheads="1"/>
              </p:cNvSpPr>
              <p:nvPr/>
            </p:nvSpPr>
            <p:spPr bwMode="auto">
              <a:xfrm>
                <a:off x="880" y="3651"/>
                <a:ext cx="514" cy="52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fontAlgn="base">
                  <a:spcBef>
                    <a:spcPct val="0"/>
                  </a:spcBef>
                  <a:spcAft>
                    <a:spcPct val="0"/>
                  </a:spcAft>
                </a:pPr>
                <a:r>
                  <a:rPr lang="en-US" sz="1600">
                    <a:solidFill>
                      <a:srgbClr val="000000"/>
                    </a:solidFill>
                    <a:latin typeface="Times New Roman" pitchFamily="18" charset="0"/>
                    <a:ea typeface="Times New Roman" pitchFamily="18" charset="0"/>
                    <a:cs typeface="Times New Roman" pitchFamily="18" charset="0"/>
                  </a:rPr>
                  <a:t>2000</a:t>
                </a:r>
                <a:endParaRPr lang="en-US" sz="1600">
                  <a:latin typeface="Times New Roman" pitchFamily="18" charset="0"/>
                  <a:cs typeface="Times New Roman" pitchFamily="18" charset="0"/>
                </a:endParaRPr>
              </a:p>
            </p:txBody>
          </p:sp>
          <p:sp>
            <p:nvSpPr>
              <p:cNvPr id="60" name="Rectangle 26"/>
              <p:cNvSpPr>
                <a:spLocks noChangeArrowheads="1"/>
              </p:cNvSpPr>
              <p:nvPr/>
            </p:nvSpPr>
            <p:spPr bwMode="auto">
              <a:xfrm>
                <a:off x="880" y="3286"/>
                <a:ext cx="514" cy="52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fontAlgn="base">
                  <a:spcBef>
                    <a:spcPct val="0"/>
                  </a:spcBef>
                  <a:spcAft>
                    <a:spcPct val="0"/>
                  </a:spcAft>
                </a:pPr>
                <a:r>
                  <a:rPr lang="en-US" sz="1600">
                    <a:solidFill>
                      <a:srgbClr val="000000"/>
                    </a:solidFill>
                    <a:latin typeface="Times New Roman" pitchFamily="18" charset="0"/>
                    <a:ea typeface="Times New Roman" pitchFamily="18" charset="0"/>
                    <a:cs typeface="Times New Roman" pitchFamily="18" charset="0"/>
                  </a:rPr>
                  <a:t>3000</a:t>
                </a:r>
                <a:endParaRPr lang="en-US" sz="1600">
                  <a:latin typeface="Times New Roman" pitchFamily="18" charset="0"/>
                  <a:cs typeface="Times New Roman" pitchFamily="18" charset="0"/>
                </a:endParaRPr>
              </a:p>
            </p:txBody>
          </p:sp>
          <p:sp>
            <p:nvSpPr>
              <p:cNvPr id="61" name="Rectangle 25"/>
              <p:cNvSpPr>
                <a:spLocks noChangeArrowheads="1"/>
              </p:cNvSpPr>
              <p:nvPr/>
            </p:nvSpPr>
            <p:spPr bwMode="auto">
              <a:xfrm>
                <a:off x="880" y="2921"/>
                <a:ext cx="514" cy="52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fontAlgn="base">
                  <a:spcBef>
                    <a:spcPct val="0"/>
                  </a:spcBef>
                  <a:spcAft>
                    <a:spcPct val="0"/>
                  </a:spcAft>
                </a:pPr>
                <a:r>
                  <a:rPr lang="en-US" sz="1600">
                    <a:solidFill>
                      <a:srgbClr val="000000"/>
                    </a:solidFill>
                    <a:latin typeface="Times New Roman" pitchFamily="18" charset="0"/>
                    <a:ea typeface="Times New Roman" pitchFamily="18" charset="0"/>
                    <a:cs typeface="Times New Roman" pitchFamily="18" charset="0"/>
                  </a:rPr>
                  <a:t>4000</a:t>
                </a:r>
                <a:endParaRPr lang="en-US" sz="1600">
                  <a:latin typeface="Times New Roman" pitchFamily="18" charset="0"/>
                  <a:cs typeface="Times New Roman" pitchFamily="18" charset="0"/>
                </a:endParaRPr>
              </a:p>
            </p:txBody>
          </p:sp>
          <p:sp>
            <p:nvSpPr>
              <p:cNvPr id="62" name="Rectangle 24"/>
              <p:cNvSpPr>
                <a:spLocks noChangeArrowheads="1"/>
              </p:cNvSpPr>
              <p:nvPr/>
            </p:nvSpPr>
            <p:spPr bwMode="auto">
              <a:xfrm>
                <a:off x="880" y="2557"/>
                <a:ext cx="514" cy="52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fontAlgn="base">
                  <a:spcBef>
                    <a:spcPct val="0"/>
                  </a:spcBef>
                  <a:spcAft>
                    <a:spcPct val="0"/>
                  </a:spcAft>
                </a:pPr>
                <a:r>
                  <a:rPr lang="en-US" sz="1600">
                    <a:solidFill>
                      <a:srgbClr val="000000"/>
                    </a:solidFill>
                    <a:latin typeface="Times New Roman" pitchFamily="18" charset="0"/>
                    <a:ea typeface="Times New Roman" pitchFamily="18" charset="0"/>
                    <a:cs typeface="Times New Roman" pitchFamily="18" charset="0"/>
                  </a:rPr>
                  <a:t>5000</a:t>
                </a:r>
                <a:endParaRPr lang="en-US" sz="1600">
                  <a:latin typeface="Times New Roman" pitchFamily="18" charset="0"/>
                  <a:cs typeface="Times New Roman" pitchFamily="18" charset="0"/>
                </a:endParaRPr>
              </a:p>
            </p:txBody>
          </p:sp>
          <p:sp>
            <p:nvSpPr>
              <p:cNvPr id="63" name="Rectangle 23"/>
              <p:cNvSpPr>
                <a:spLocks noChangeArrowheads="1"/>
              </p:cNvSpPr>
              <p:nvPr/>
            </p:nvSpPr>
            <p:spPr bwMode="auto">
              <a:xfrm>
                <a:off x="880" y="2177"/>
                <a:ext cx="514" cy="52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fontAlgn="base">
                  <a:spcBef>
                    <a:spcPct val="0"/>
                  </a:spcBef>
                  <a:spcAft>
                    <a:spcPct val="0"/>
                  </a:spcAft>
                </a:pPr>
                <a:r>
                  <a:rPr lang="en-US" sz="1600">
                    <a:solidFill>
                      <a:srgbClr val="000000"/>
                    </a:solidFill>
                    <a:latin typeface="Times New Roman" pitchFamily="18" charset="0"/>
                    <a:ea typeface="Times New Roman" pitchFamily="18" charset="0"/>
                    <a:cs typeface="Times New Roman" pitchFamily="18" charset="0"/>
                  </a:rPr>
                  <a:t>6000</a:t>
                </a:r>
                <a:endParaRPr lang="en-US" sz="1600">
                  <a:latin typeface="Times New Roman" pitchFamily="18" charset="0"/>
                  <a:cs typeface="Times New Roman" pitchFamily="18" charset="0"/>
                </a:endParaRPr>
              </a:p>
            </p:txBody>
          </p:sp>
          <p:sp>
            <p:nvSpPr>
              <p:cNvPr id="64" name="Rectangle 22"/>
              <p:cNvSpPr>
                <a:spLocks noChangeArrowheads="1"/>
              </p:cNvSpPr>
              <p:nvPr/>
            </p:nvSpPr>
            <p:spPr bwMode="auto">
              <a:xfrm>
                <a:off x="880" y="1812"/>
                <a:ext cx="514" cy="52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fontAlgn="base">
                  <a:spcBef>
                    <a:spcPct val="0"/>
                  </a:spcBef>
                  <a:spcAft>
                    <a:spcPct val="0"/>
                  </a:spcAft>
                </a:pPr>
                <a:r>
                  <a:rPr lang="en-US" sz="1600">
                    <a:solidFill>
                      <a:srgbClr val="000000"/>
                    </a:solidFill>
                    <a:latin typeface="Times New Roman" pitchFamily="18" charset="0"/>
                    <a:ea typeface="Times New Roman" pitchFamily="18" charset="0"/>
                    <a:cs typeface="Times New Roman" pitchFamily="18" charset="0"/>
                  </a:rPr>
                  <a:t>7000</a:t>
                </a:r>
                <a:endParaRPr lang="en-US" sz="1600">
                  <a:latin typeface="Times New Roman" pitchFamily="18" charset="0"/>
                  <a:cs typeface="Times New Roman" pitchFamily="18" charset="0"/>
                </a:endParaRPr>
              </a:p>
            </p:txBody>
          </p:sp>
          <p:sp>
            <p:nvSpPr>
              <p:cNvPr id="65" name="Rectangle 21"/>
              <p:cNvSpPr>
                <a:spLocks noChangeArrowheads="1"/>
              </p:cNvSpPr>
              <p:nvPr/>
            </p:nvSpPr>
            <p:spPr bwMode="auto">
              <a:xfrm>
                <a:off x="880" y="1447"/>
                <a:ext cx="514" cy="52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fontAlgn="base">
                  <a:spcBef>
                    <a:spcPct val="0"/>
                  </a:spcBef>
                  <a:spcAft>
                    <a:spcPct val="0"/>
                  </a:spcAft>
                </a:pPr>
                <a:r>
                  <a:rPr lang="en-US" sz="1600">
                    <a:solidFill>
                      <a:srgbClr val="000000"/>
                    </a:solidFill>
                    <a:latin typeface="Times New Roman" pitchFamily="18" charset="0"/>
                    <a:ea typeface="Times New Roman" pitchFamily="18" charset="0"/>
                    <a:cs typeface="Times New Roman" pitchFamily="18" charset="0"/>
                  </a:rPr>
                  <a:t>8000</a:t>
                </a:r>
                <a:endParaRPr lang="en-US" sz="1600">
                  <a:latin typeface="Times New Roman" pitchFamily="18" charset="0"/>
                  <a:cs typeface="Times New Roman" pitchFamily="18" charset="0"/>
                </a:endParaRPr>
              </a:p>
            </p:txBody>
          </p:sp>
          <p:sp>
            <p:nvSpPr>
              <p:cNvPr id="66" name="Rectangle 20"/>
              <p:cNvSpPr>
                <a:spLocks noChangeArrowheads="1"/>
              </p:cNvSpPr>
              <p:nvPr/>
            </p:nvSpPr>
            <p:spPr bwMode="auto">
              <a:xfrm>
                <a:off x="880" y="1082"/>
                <a:ext cx="514" cy="52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fontAlgn="base">
                  <a:spcBef>
                    <a:spcPct val="0"/>
                  </a:spcBef>
                  <a:spcAft>
                    <a:spcPct val="0"/>
                  </a:spcAft>
                </a:pPr>
                <a:r>
                  <a:rPr lang="en-US" sz="1600">
                    <a:solidFill>
                      <a:srgbClr val="000000"/>
                    </a:solidFill>
                    <a:latin typeface="Times New Roman" pitchFamily="18" charset="0"/>
                    <a:ea typeface="Times New Roman" pitchFamily="18" charset="0"/>
                    <a:cs typeface="Times New Roman" pitchFamily="18" charset="0"/>
                  </a:rPr>
                  <a:t>9000</a:t>
                </a:r>
                <a:endParaRPr lang="en-US" sz="1600">
                  <a:latin typeface="Times New Roman" pitchFamily="18" charset="0"/>
                  <a:cs typeface="Times New Roman" pitchFamily="18" charset="0"/>
                </a:endParaRPr>
              </a:p>
            </p:txBody>
          </p:sp>
          <p:sp>
            <p:nvSpPr>
              <p:cNvPr id="67" name="Rectangle 19"/>
              <p:cNvSpPr>
                <a:spLocks noChangeArrowheads="1"/>
              </p:cNvSpPr>
              <p:nvPr/>
            </p:nvSpPr>
            <p:spPr bwMode="auto">
              <a:xfrm>
                <a:off x="756" y="718"/>
                <a:ext cx="644" cy="52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fontAlgn="base">
                  <a:spcBef>
                    <a:spcPct val="0"/>
                  </a:spcBef>
                  <a:spcAft>
                    <a:spcPct val="0"/>
                  </a:spcAft>
                </a:pPr>
                <a:r>
                  <a:rPr lang="en-US" sz="1600">
                    <a:solidFill>
                      <a:srgbClr val="000000"/>
                    </a:solidFill>
                    <a:latin typeface="Times New Roman" pitchFamily="18" charset="0"/>
                    <a:ea typeface="Times New Roman" pitchFamily="18" charset="0"/>
                    <a:cs typeface="Times New Roman" pitchFamily="18" charset="0"/>
                  </a:rPr>
                  <a:t>10000</a:t>
                </a:r>
                <a:endParaRPr lang="en-US" sz="1600">
                  <a:latin typeface="Times New Roman" pitchFamily="18" charset="0"/>
                  <a:cs typeface="Times New Roman" pitchFamily="18" charset="0"/>
                </a:endParaRPr>
              </a:p>
            </p:txBody>
          </p:sp>
          <p:sp>
            <p:nvSpPr>
              <p:cNvPr id="68" name="Rectangle 18"/>
              <p:cNvSpPr>
                <a:spLocks noChangeArrowheads="1"/>
              </p:cNvSpPr>
              <p:nvPr/>
            </p:nvSpPr>
            <p:spPr bwMode="auto">
              <a:xfrm>
                <a:off x="756" y="353"/>
                <a:ext cx="644" cy="52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fontAlgn="base">
                  <a:spcBef>
                    <a:spcPct val="0"/>
                  </a:spcBef>
                  <a:spcAft>
                    <a:spcPct val="0"/>
                  </a:spcAft>
                </a:pPr>
                <a:r>
                  <a:rPr lang="en-US" sz="1600" dirty="0">
                    <a:solidFill>
                      <a:srgbClr val="000000"/>
                    </a:solidFill>
                    <a:latin typeface="Times New Roman" pitchFamily="18" charset="0"/>
                    <a:ea typeface="Times New Roman" pitchFamily="18" charset="0"/>
                    <a:cs typeface="Times New Roman" pitchFamily="18" charset="0"/>
                  </a:rPr>
                  <a:t>11000</a:t>
                </a:r>
                <a:endParaRPr lang="en-US" sz="1600" dirty="0">
                  <a:latin typeface="Times New Roman" pitchFamily="18" charset="0"/>
                  <a:cs typeface="Times New Roman" pitchFamily="18" charset="0"/>
                </a:endParaRPr>
              </a:p>
            </p:txBody>
          </p:sp>
          <p:sp>
            <p:nvSpPr>
              <p:cNvPr id="69" name="Rectangle 17"/>
              <p:cNvSpPr>
                <a:spLocks noChangeArrowheads="1"/>
              </p:cNvSpPr>
              <p:nvPr/>
            </p:nvSpPr>
            <p:spPr bwMode="auto">
              <a:xfrm>
                <a:off x="1498" y="4715"/>
                <a:ext cx="130" cy="26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fontAlgn="base">
                  <a:spcBef>
                    <a:spcPct val="0"/>
                  </a:spcBef>
                  <a:spcAft>
                    <a:spcPct val="0"/>
                  </a:spcAft>
                </a:pPr>
                <a:r>
                  <a:rPr lang="en-US" sz="1600">
                    <a:solidFill>
                      <a:srgbClr val="000000"/>
                    </a:solidFill>
                    <a:latin typeface="Times New Roman" pitchFamily="18" charset="0"/>
                    <a:ea typeface="Times New Roman" pitchFamily="18" charset="0"/>
                    <a:cs typeface="Times New Roman" pitchFamily="18" charset="0"/>
                  </a:rPr>
                  <a:t>0</a:t>
                </a:r>
                <a:endParaRPr lang="en-US" sz="1600">
                  <a:latin typeface="Times New Roman" pitchFamily="18" charset="0"/>
                  <a:cs typeface="Times New Roman" pitchFamily="18" charset="0"/>
                </a:endParaRPr>
              </a:p>
            </p:txBody>
          </p:sp>
          <p:sp>
            <p:nvSpPr>
              <p:cNvPr id="70" name="Rectangle 16"/>
              <p:cNvSpPr>
                <a:spLocks noChangeArrowheads="1"/>
              </p:cNvSpPr>
              <p:nvPr/>
            </p:nvSpPr>
            <p:spPr bwMode="auto">
              <a:xfrm>
                <a:off x="2397" y="4715"/>
                <a:ext cx="129" cy="26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fontAlgn="base">
                  <a:spcBef>
                    <a:spcPct val="0"/>
                  </a:spcBef>
                  <a:spcAft>
                    <a:spcPct val="0"/>
                  </a:spcAft>
                </a:pPr>
                <a:r>
                  <a:rPr lang="en-US" sz="1600">
                    <a:solidFill>
                      <a:srgbClr val="000000"/>
                    </a:solidFill>
                    <a:latin typeface="Times New Roman" pitchFamily="18" charset="0"/>
                    <a:ea typeface="Times New Roman" pitchFamily="18" charset="0"/>
                    <a:cs typeface="Times New Roman" pitchFamily="18" charset="0"/>
                  </a:rPr>
                  <a:t>1</a:t>
                </a:r>
                <a:endParaRPr lang="en-US" sz="1600">
                  <a:latin typeface="Times New Roman" pitchFamily="18" charset="0"/>
                  <a:cs typeface="Times New Roman" pitchFamily="18" charset="0"/>
                </a:endParaRPr>
              </a:p>
            </p:txBody>
          </p:sp>
          <p:sp>
            <p:nvSpPr>
              <p:cNvPr id="71" name="Rectangle 15"/>
              <p:cNvSpPr>
                <a:spLocks noChangeArrowheads="1"/>
              </p:cNvSpPr>
              <p:nvPr/>
            </p:nvSpPr>
            <p:spPr bwMode="auto">
              <a:xfrm>
                <a:off x="3309" y="4715"/>
                <a:ext cx="129" cy="26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fontAlgn="base">
                  <a:spcBef>
                    <a:spcPct val="0"/>
                  </a:spcBef>
                  <a:spcAft>
                    <a:spcPct val="0"/>
                  </a:spcAft>
                </a:pPr>
                <a:r>
                  <a:rPr lang="en-US" sz="1600">
                    <a:solidFill>
                      <a:srgbClr val="000000"/>
                    </a:solidFill>
                    <a:latin typeface="Times New Roman" pitchFamily="18" charset="0"/>
                    <a:ea typeface="Times New Roman" pitchFamily="18" charset="0"/>
                    <a:cs typeface="Times New Roman" pitchFamily="18" charset="0"/>
                  </a:rPr>
                  <a:t>2</a:t>
                </a:r>
                <a:endParaRPr lang="en-US" sz="1600">
                  <a:latin typeface="Times New Roman" pitchFamily="18" charset="0"/>
                  <a:cs typeface="Times New Roman" pitchFamily="18" charset="0"/>
                </a:endParaRPr>
              </a:p>
            </p:txBody>
          </p:sp>
          <p:sp>
            <p:nvSpPr>
              <p:cNvPr id="72" name="Rectangle 14"/>
              <p:cNvSpPr>
                <a:spLocks noChangeArrowheads="1"/>
              </p:cNvSpPr>
              <p:nvPr/>
            </p:nvSpPr>
            <p:spPr bwMode="auto">
              <a:xfrm>
                <a:off x="4206" y="4715"/>
                <a:ext cx="129" cy="26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fontAlgn="base">
                  <a:spcBef>
                    <a:spcPct val="0"/>
                  </a:spcBef>
                  <a:spcAft>
                    <a:spcPct val="0"/>
                  </a:spcAft>
                </a:pPr>
                <a:r>
                  <a:rPr lang="en-US" sz="1600">
                    <a:solidFill>
                      <a:srgbClr val="000000"/>
                    </a:solidFill>
                    <a:latin typeface="Times New Roman" pitchFamily="18" charset="0"/>
                    <a:ea typeface="Times New Roman" pitchFamily="18" charset="0"/>
                    <a:cs typeface="Times New Roman" pitchFamily="18" charset="0"/>
                  </a:rPr>
                  <a:t>3</a:t>
                </a:r>
                <a:endParaRPr lang="en-US" sz="1600">
                  <a:latin typeface="Times New Roman" pitchFamily="18" charset="0"/>
                  <a:cs typeface="Times New Roman" pitchFamily="18" charset="0"/>
                </a:endParaRPr>
              </a:p>
            </p:txBody>
          </p:sp>
          <p:sp>
            <p:nvSpPr>
              <p:cNvPr id="73" name="Rectangle 13"/>
              <p:cNvSpPr>
                <a:spLocks noChangeArrowheads="1"/>
              </p:cNvSpPr>
              <p:nvPr/>
            </p:nvSpPr>
            <p:spPr bwMode="auto">
              <a:xfrm>
                <a:off x="5120" y="4715"/>
                <a:ext cx="129" cy="26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fontAlgn="base">
                  <a:spcBef>
                    <a:spcPct val="0"/>
                  </a:spcBef>
                  <a:spcAft>
                    <a:spcPct val="0"/>
                  </a:spcAft>
                </a:pPr>
                <a:r>
                  <a:rPr lang="en-US" sz="1600">
                    <a:solidFill>
                      <a:srgbClr val="000000"/>
                    </a:solidFill>
                    <a:latin typeface="Times New Roman" pitchFamily="18" charset="0"/>
                    <a:ea typeface="Times New Roman" pitchFamily="18" charset="0"/>
                    <a:cs typeface="Times New Roman" pitchFamily="18" charset="0"/>
                  </a:rPr>
                  <a:t>4</a:t>
                </a:r>
                <a:endParaRPr lang="en-US" sz="1600">
                  <a:latin typeface="Times New Roman" pitchFamily="18" charset="0"/>
                  <a:cs typeface="Times New Roman" pitchFamily="18" charset="0"/>
                </a:endParaRPr>
              </a:p>
            </p:txBody>
          </p:sp>
          <p:sp>
            <p:nvSpPr>
              <p:cNvPr id="74" name="Rectangle 12"/>
              <p:cNvSpPr>
                <a:spLocks noChangeArrowheads="1"/>
              </p:cNvSpPr>
              <p:nvPr/>
            </p:nvSpPr>
            <p:spPr bwMode="auto">
              <a:xfrm>
                <a:off x="6017" y="4715"/>
                <a:ext cx="129" cy="26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fontAlgn="base">
                  <a:spcBef>
                    <a:spcPct val="0"/>
                  </a:spcBef>
                  <a:spcAft>
                    <a:spcPct val="0"/>
                  </a:spcAft>
                </a:pPr>
                <a:r>
                  <a:rPr lang="en-US" sz="1600">
                    <a:solidFill>
                      <a:srgbClr val="000000"/>
                    </a:solidFill>
                    <a:latin typeface="Times New Roman" pitchFamily="18" charset="0"/>
                    <a:ea typeface="Times New Roman" pitchFamily="18" charset="0"/>
                    <a:cs typeface="Times New Roman" pitchFamily="18" charset="0"/>
                  </a:rPr>
                  <a:t>5</a:t>
                </a:r>
                <a:endParaRPr lang="en-US" sz="1600">
                  <a:latin typeface="Times New Roman" pitchFamily="18" charset="0"/>
                  <a:cs typeface="Times New Roman" pitchFamily="18" charset="0"/>
                </a:endParaRPr>
              </a:p>
            </p:txBody>
          </p:sp>
          <p:sp>
            <p:nvSpPr>
              <p:cNvPr id="75" name="Rectangle 11"/>
              <p:cNvSpPr>
                <a:spLocks noChangeArrowheads="1"/>
              </p:cNvSpPr>
              <p:nvPr/>
            </p:nvSpPr>
            <p:spPr bwMode="auto">
              <a:xfrm>
                <a:off x="6930" y="4715"/>
                <a:ext cx="129" cy="26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fontAlgn="base">
                  <a:spcBef>
                    <a:spcPct val="0"/>
                  </a:spcBef>
                  <a:spcAft>
                    <a:spcPct val="0"/>
                  </a:spcAft>
                </a:pPr>
                <a:r>
                  <a:rPr lang="en-US" sz="1600">
                    <a:solidFill>
                      <a:srgbClr val="000000"/>
                    </a:solidFill>
                    <a:latin typeface="Times New Roman" pitchFamily="18" charset="0"/>
                    <a:ea typeface="Times New Roman" pitchFamily="18" charset="0"/>
                    <a:cs typeface="Times New Roman" pitchFamily="18" charset="0"/>
                  </a:rPr>
                  <a:t>6</a:t>
                </a:r>
                <a:endParaRPr lang="en-US" sz="1600">
                  <a:latin typeface="Times New Roman" pitchFamily="18" charset="0"/>
                  <a:cs typeface="Times New Roman" pitchFamily="18" charset="0"/>
                </a:endParaRPr>
              </a:p>
            </p:txBody>
          </p:sp>
          <p:sp>
            <p:nvSpPr>
              <p:cNvPr id="76" name="Rectangle 10"/>
              <p:cNvSpPr>
                <a:spLocks noChangeArrowheads="1"/>
              </p:cNvSpPr>
              <p:nvPr/>
            </p:nvSpPr>
            <p:spPr bwMode="auto">
              <a:xfrm>
                <a:off x="7827" y="4715"/>
                <a:ext cx="129" cy="26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fontAlgn="base">
                  <a:spcBef>
                    <a:spcPct val="0"/>
                  </a:spcBef>
                  <a:spcAft>
                    <a:spcPct val="0"/>
                  </a:spcAft>
                </a:pPr>
                <a:r>
                  <a:rPr lang="en-US" sz="1600">
                    <a:solidFill>
                      <a:srgbClr val="000000"/>
                    </a:solidFill>
                    <a:latin typeface="Times New Roman" pitchFamily="18" charset="0"/>
                    <a:ea typeface="Times New Roman" pitchFamily="18" charset="0"/>
                    <a:cs typeface="Times New Roman" pitchFamily="18" charset="0"/>
                  </a:rPr>
                  <a:t>7</a:t>
                </a:r>
                <a:endParaRPr lang="en-US" sz="1600">
                  <a:latin typeface="Times New Roman" pitchFamily="18" charset="0"/>
                  <a:cs typeface="Times New Roman" pitchFamily="18" charset="0"/>
                </a:endParaRPr>
              </a:p>
            </p:txBody>
          </p:sp>
          <p:sp>
            <p:nvSpPr>
              <p:cNvPr id="77" name="Rectangle 9"/>
              <p:cNvSpPr>
                <a:spLocks noChangeArrowheads="1"/>
              </p:cNvSpPr>
              <p:nvPr/>
            </p:nvSpPr>
            <p:spPr bwMode="auto">
              <a:xfrm>
                <a:off x="4423" y="4926"/>
                <a:ext cx="604" cy="30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fontAlgn="base">
                  <a:spcBef>
                    <a:spcPct val="0"/>
                  </a:spcBef>
                  <a:spcAft>
                    <a:spcPct val="0"/>
                  </a:spcAft>
                </a:pPr>
                <a:r>
                  <a:rPr lang="en-US" sz="1600" b="1">
                    <a:solidFill>
                      <a:srgbClr val="000000"/>
                    </a:solidFill>
                    <a:latin typeface="Times New Roman" pitchFamily="18" charset="0"/>
                    <a:ea typeface="Times New Roman" pitchFamily="18" charset="0"/>
                    <a:cs typeface="Times New Roman" pitchFamily="18" charset="0"/>
                  </a:rPr>
                  <a:t>Week</a:t>
                </a:r>
                <a:endParaRPr lang="en-US" sz="1600">
                  <a:latin typeface="Times New Roman" pitchFamily="18" charset="0"/>
                  <a:cs typeface="Times New Roman" pitchFamily="18" charset="0"/>
                </a:endParaRPr>
              </a:p>
            </p:txBody>
          </p:sp>
          <p:sp>
            <p:nvSpPr>
              <p:cNvPr id="78" name="Rectangle 8"/>
              <p:cNvSpPr>
                <a:spLocks noChangeArrowheads="1"/>
              </p:cNvSpPr>
              <p:nvPr/>
            </p:nvSpPr>
            <p:spPr bwMode="auto">
              <a:xfrm rot="16200000">
                <a:off x="392" y="1936"/>
                <a:ext cx="673" cy="32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fontAlgn="base">
                  <a:spcBef>
                    <a:spcPct val="0"/>
                  </a:spcBef>
                  <a:spcAft>
                    <a:spcPct val="0"/>
                  </a:spcAft>
                </a:pPr>
                <a:r>
                  <a:rPr lang="en-US" sz="1600" b="1" dirty="0">
                    <a:solidFill>
                      <a:srgbClr val="000000"/>
                    </a:solidFill>
                    <a:latin typeface="Times New Roman" pitchFamily="18" charset="0"/>
                    <a:ea typeface="Times New Roman" pitchFamily="18" charset="0"/>
                    <a:cs typeface="Times New Roman" pitchFamily="18" charset="0"/>
                  </a:rPr>
                  <a:t>SR</a:t>
                </a:r>
                <a:endParaRPr lang="en-US" sz="1600" dirty="0">
                  <a:latin typeface="Times New Roman" pitchFamily="18" charset="0"/>
                  <a:cs typeface="Times New Roman" pitchFamily="18" charset="0"/>
                </a:endParaRPr>
              </a:p>
            </p:txBody>
          </p:sp>
          <p:sp>
            <p:nvSpPr>
              <p:cNvPr id="79" name="Line 7"/>
              <p:cNvSpPr>
                <a:spLocks noChangeShapeType="1"/>
              </p:cNvSpPr>
              <p:nvPr/>
            </p:nvSpPr>
            <p:spPr bwMode="auto">
              <a:xfrm flipV="1">
                <a:off x="6078" y="1695"/>
                <a:ext cx="1" cy="2868"/>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80" name="Line 6"/>
              <p:cNvSpPr>
                <a:spLocks noChangeShapeType="1"/>
              </p:cNvSpPr>
              <p:nvPr/>
            </p:nvSpPr>
            <p:spPr bwMode="auto">
              <a:xfrm>
                <a:off x="5621" y="3981"/>
                <a:ext cx="459" cy="1"/>
              </a:xfrm>
              <a:prstGeom prst="line">
                <a:avLst/>
              </a:prstGeom>
              <a:noFill/>
              <a:ln w="9525">
                <a:solidFill>
                  <a:srgbClr val="000000"/>
                </a:solidFill>
                <a:round/>
                <a:headEnd type="arrow" w="sm" len="sm"/>
                <a:tailEnd type="arrow" w="sm" len="sm"/>
              </a:ln>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81" name="Line 5"/>
              <p:cNvSpPr>
                <a:spLocks noChangeShapeType="1"/>
              </p:cNvSpPr>
              <p:nvPr/>
            </p:nvSpPr>
            <p:spPr bwMode="auto">
              <a:xfrm flipV="1">
                <a:off x="1561" y="2298"/>
                <a:ext cx="4051" cy="2"/>
              </a:xfrm>
              <a:prstGeom prst="line">
                <a:avLst/>
              </a:prstGeom>
              <a:noFill/>
              <a:ln w="19050">
                <a:solidFill>
                  <a:srgbClr val="000000"/>
                </a:solidFill>
                <a:prstDash val="dash"/>
                <a:round/>
                <a:headEnd/>
                <a:tailEnd type="stealth" w="lg" len="lg"/>
              </a:ln>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82" name="Line 4"/>
              <p:cNvSpPr>
                <a:spLocks noChangeShapeType="1"/>
              </p:cNvSpPr>
              <p:nvPr/>
            </p:nvSpPr>
            <p:spPr bwMode="auto">
              <a:xfrm flipV="1">
                <a:off x="5612" y="1647"/>
                <a:ext cx="1" cy="2916"/>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83" name="Text Box 3"/>
              <p:cNvSpPr txBox="1">
                <a:spLocks noChangeArrowheads="1"/>
              </p:cNvSpPr>
              <p:nvPr/>
            </p:nvSpPr>
            <p:spPr bwMode="auto">
              <a:xfrm>
                <a:off x="5607" y="3707"/>
                <a:ext cx="523" cy="419"/>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algn="ctr" fontAlgn="base">
                  <a:spcBef>
                    <a:spcPct val="0"/>
                  </a:spcBef>
                  <a:spcAft>
                    <a:spcPct val="0"/>
                  </a:spcAft>
                </a:pPr>
                <a:r>
                  <a:rPr lang="en-US" sz="1600" b="1" dirty="0">
                    <a:latin typeface="Times New Roman" pitchFamily="18" charset="0"/>
                    <a:ea typeface="Times New Roman" pitchFamily="18" charset="0"/>
                    <a:cs typeface="Times New Roman" pitchFamily="18" charset="0"/>
                  </a:rPr>
                  <a:t>½</a:t>
                </a:r>
                <a:endParaRPr lang="en-US" sz="1600" dirty="0">
                  <a:latin typeface="Times New Roman" pitchFamily="18" charset="0"/>
                  <a:cs typeface="Times New Roman" pitchFamily="18" charset="0"/>
                </a:endParaRPr>
              </a:p>
              <a:p>
                <a:pPr algn="ctr" eaLnBrk="0" fontAlgn="base" hangingPunct="0">
                  <a:spcBef>
                    <a:spcPct val="0"/>
                  </a:spcBef>
                  <a:spcAft>
                    <a:spcPct val="0"/>
                  </a:spcAft>
                </a:pPr>
                <a:r>
                  <a:rPr lang="en-US" sz="1600" b="1" dirty="0">
                    <a:latin typeface="Times New Roman" pitchFamily="18" charset="0"/>
                    <a:ea typeface="Times New Roman" pitchFamily="18" charset="0"/>
                    <a:cs typeface="Times New Roman" pitchFamily="18" charset="0"/>
                  </a:rPr>
                  <a:t>Week</a:t>
                </a:r>
                <a:endParaRPr lang="en-US" sz="1600" dirty="0">
                  <a:latin typeface="Times New Roman" pitchFamily="18" charset="0"/>
                  <a:cs typeface="Times New Roman" pitchFamily="18" charset="0"/>
                </a:endParaRPr>
              </a:p>
            </p:txBody>
          </p:sp>
        </p:grpSp>
      </p:grpSp>
      <p:sp>
        <p:nvSpPr>
          <p:cNvPr id="84" name="TextBox 83"/>
          <p:cNvSpPr txBox="1"/>
          <p:nvPr/>
        </p:nvSpPr>
        <p:spPr>
          <a:xfrm>
            <a:off x="3205246" y="317145"/>
            <a:ext cx="5469945" cy="369332"/>
          </a:xfrm>
          <a:prstGeom prst="rect">
            <a:avLst/>
          </a:prstGeom>
          <a:noFill/>
        </p:spPr>
        <p:txBody>
          <a:bodyPr wrap="square" rtlCol="0">
            <a:spAutoFit/>
          </a:bodyPr>
          <a:lstStyle/>
          <a:p>
            <a:r>
              <a:rPr lang="en-US" dirty="0" smtClean="0">
                <a:solidFill>
                  <a:srgbClr val="0033CC"/>
                </a:solidFill>
              </a:rPr>
              <a:t>Part (c): Cumulative BCWS of activity B with time</a:t>
            </a:r>
            <a:endParaRPr lang="en-GB" dirty="0">
              <a:solidFill>
                <a:srgbClr val="0033CC"/>
              </a:solidFill>
            </a:endParaRPr>
          </a:p>
        </p:txBody>
      </p:sp>
      <p:sp>
        <p:nvSpPr>
          <p:cNvPr id="85" name="Rectangle 84"/>
          <p:cNvSpPr/>
          <p:nvPr/>
        </p:nvSpPr>
        <p:spPr>
          <a:xfrm>
            <a:off x="399106" y="5936586"/>
            <a:ext cx="7642049" cy="369332"/>
          </a:xfrm>
          <a:prstGeom prst="rect">
            <a:avLst/>
          </a:prstGeom>
        </p:spPr>
        <p:txBody>
          <a:bodyPr wrap="square">
            <a:spAutoFit/>
          </a:bodyPr>
          <a:lstStyle/>
          <a:p>
            <a:pPr>
              <a:spcBef>
                <a:spcPts val="1800"/>
              </a:spcBef>
            </a:pPr>
            <a:r>
              <a:rPr lang="en-US" dirty="0">
                <a:solidFill>
                  <a:srgbClr val="0033CC"/>
                </a:solidFill>
                <a:latin typeface="Times New Roman" pitchFamily="18" charset="0"/>
                <a:cs typeface="Times New Roman" pitchFamily="18" charset="0"/>
              </a:rPr>
              <a:t>This activity (</a:t>
            </a:r>
            <a:r>
              <a:rPr lang="en-US" dirty="0" smtClean="0">
                <a:solidFill>
                  <a:srgbClr val="0033CC"/>
                </a:solidFill>
                <a:latin typeface="Times New Roman" pitchFamily="18" charset="0"/>
                <a:cs typeface="Times New Roman" pitchFamily="18" charset="0"/>
              </a:rPr>
              <a:t>i.e. </a:t>
            </a:r>
            <a:r>
              <a:rPr lang="en-US" dirty="0">
                <a:solidFill>
                  <a:srgbClr val="0033CC"/>
                </a:solidFill>
                <a:latin typeface="Times New Roman" pitchFamily="18" charset="0"/>
                <a:cs typeface="Times New Roman" pitchFamily="18" charset="0"/>
              </a:rPr>
              <a:t>B) will delay the project because it </a:t>
            </a:r>
            <a:r>
              <a:rPr lang="en-US" dirty="0" smtClean="0">
                <a:solidFill>
                  <a:srgbClr val="0033CC"/>
                </a:solidFill>
                <a:latin typeface="Times New Roman" pitchFamily="18" charset="0"/>
                <a:cs typeface="Times New Roman" pitchFamily="18" charset="0"/>
              </a:rPr>
              <a:t>is a </a:t>
            </a:r>
            <a:r>
              <a:rPr lang="en-US" dirty="0">
                <a:solidFill>
                  <a:srgbClr val="0033CC"/>
                </a:solidFill>
                <a:latin typeface="Times New Roman" pitchFamily="18" charset="0"/>
                <a:cs typeface="Times New Roman" pitchFamily="18" charset="0"/>
              </a:rPr>
              <a:t>critical activity.</a:t>
            </a:r>
          </a:p>
        </p:txBody>
      </p:sp>
      <p:sp>
        <p:nvSpPr>
          <p:cNvPr id="86" name="TextBox 85"/>
          <p:cNvSpPr txBox="1"/>
          <p:nvPr/>
        </p:nvSpPr>
        <p:spPr>
          <a:xfrm>
            <a:off x="7898908" y="925924"/>
            <a:ext cx="1010642" cy="1938992"/>
          </a:xfrm>
          <a:prstGeom prst="rect">
            <a:avLst/>
          </a:prstGeom>
          <a:noFill/>
        </p:spPr>
        <p:txBody>
          <a:bodyPr wrap="square" rtlCol="0">
            <a:spAutoFit/>
          </a:bodyPr>
          <a:lstStyle/>
          <a:p>
            <a:r>
              <a:rPr lang="en-US" sz="1200" dirty="0" smtClean="0">
                <a:solidFill>
                  <a:srgbClr val="7030A0"/>
                </a:solidFill>
              </a:rPr>
              <a:t>Note: </a:t>
            </a:r>
          </a:p>
          <a:p>
            <a:r>
              <a:rPr lang="en-US" sz="1200" dirty="0" smtClean="0">
                <a:solidFill>
                  <a:srgbClr val="7030A0"/>
                </a:solidFill>
              </a:rPr>
              <a:t>The cost is cumulative</a:t>
            </a:r>
          </a:p>
          <a:p>
            <a:r>
              <a:rPr lang="en-US" sz="1200" dirty="0" smtClean="0">
                <a:solidFill>
                  <a:srgbClr val="7030A0"/>
                </a:solidFill>
              </a:rPr>
              <a:t>and weeks are the weeks of activity B (not the weeks of the project)</a:t>
            </a:r>
            <a:endParaRPr lang="en-GB" sz="1200" dirty="0">
              <a:solidFill>
                <a:srgbClr val="7030A0"/>
              </a:solidFill>
            </a:endParaRPr>
          </a:p>
        </p:txBody>
      </p:sp>
      <p:sp>
        <p:nvSpPr>
          <p:cNvPr id="87" name="TextBox 86"/>
          <p:cNvSpPr txBox="1"/>
          <p:nvPr/>
        </p:nvSpPr>
        <p:spPr>
          <a:xfrm>
            <a:off x="404106" y="5017467"/>
            <a:ext cx="7726188" cy="830997"/>
          </a:xfrm>
          <a:prstGeom prst="rect">
            <a:avLst/>
          </a:prstGeom>
          <a:noFill/>
        </p:spPr>
        <p:txBody>
          <a:bodyPr wrap="square" rtlCol="0">
            <a:spAutoFit/>
          </a:bodyPr>
          <a:lstStyle/>
          <a:p>
            <a:r>
              <a:rPr lang="en-US" sz="1600" dirty="0" smtClean="0">
                <a:solidFill>
                  <a:srgbClr val="C00000"/>
                </a:solidFill>
              </a:rPr>
              <a:t>From the graph, as per schedule, SR 6000 should have been spent at the end of 4.5th week, but actually it is spent at the end of 5</a:t>
            </a:r>
            <a:r>
              <a:rPr lang="en-US" sz="1600" baseline="30000" dirty="0" smtClean="0">
                <a:solidFill>
                  <a:srgbClr val="C00000"/>
                </a:solidFill>
              </a:rPr>
              <a:t>th</a:t>
            </a:r>
            <a:r>
              <a:rPr lang="en-US" sz="1600" dirty="0" smtClean="0">
                <a:solidFill>
                  <a:srgbClr val="C00000"/>
                </a:solidFill>
              </a:rPr>
              <a:t>  week. This shows that the activity is delayed  by 0.5 week.</a:t>
            </a:r>
            <a:endParaRPr lang="en-GB" sz="1600" dirty="0">
              <a:solidFill>
                <a:srgbClr val="C00000"/>
              </a:solidFill>
            </a:endParaRPr>
          </a:p>
        </p:txBody>
      </p:sp>
      <p:sp>
        <p:nvSpPr>
          <p:cNvPr id="88" name="Rectangle 87"/>
          <p:cNvSpPr/>
          <p:nvPr/>
        </p:nvSpPr>
        <p:spPr>
          <a:xfrm>
            <a:off x="7900880" y="2963526"/>
            <a:ext cx="1056482" cy="1384995"/>
          </a:xfrm>
          <a:prstGeom prst="rect">
            <a:avLst/>
          </a:prstGeom>
        </p:spPr>
        <p:txBody>
          <a:bodyPr wrap="square">
            <a:spAutoFit/>
          </a:bodyPr>
          <a:lstStyle/>
          <a:p>
            <a:r>
              <a:rPr lang="en-US" sz="1200" dirty="0">
                <a:solidFill>
                  <a:srgbClr val="7030A0"/>
                </a:solidFill>
              </a:rPr>
              <a:t>ACWP at the end of week 10 (i.e. at the end of week 5 of activity B) = SR 6000.</a:t>
            </a:r>
          </a:p>
        </p:txBody>
      </p:sp>
    </p:spTree>
    <p:extLst>
      <p:ext uri="{BB962C8B-B14F-4D97-AF65-F5344CB8AC3E}">
        <p14:creationId xmlns:p14="http://schemas.microsoft.com/office/powerpoint/2010/main" val="3126746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ppt_x"/>
                                          </p:val>
                                        </p:tav>
                                        <p:tav tm="100000">
                                          <p:val>
                                            <p:strVal val="#ppt_x"/>
                                          </p:val>
                                        </p:tav>
                                      </p:tavLst>
                                    </p:anim>
                                    <p:anim calcmode="lin" valueType="num">
                                      <p:cBhvr additive="base">
                                        <p:cTn id="8" dur="500" fill="hold"/>
                                        <p:tgtEl>
                                          <p:spTgt spid="8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80">
                                          <p:stCondLst>
                                            <p:cond delay="0"/>
                                          </p:stCondLst>
                                        </p:cTn>
                                        <p:tgtEl>
                                          <p:spTgt spid="6"/>
                                        </p:tgtEl>
                                      </p:cBhvr>
                                    </p:animEffect>
                                    <p:anim calcmode="lin" valueType="num">
                                      <p:cBhvr>
                                        <p:cTn id="1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9" dur="26">
                                          <p:stCondLst>
                                            <p:cond delay="650"/>
                                          </p:stCondLst>
                                        </p:cTn>
                                        <p:tgtEl>
                                          <p:spTgt spid="6"/>
                                        </p:tgtEl>
                                      </p:cBhvr>
                                      <p:to x="100000" y="60000"/>
                                    </p:animScale>
                                    <p:animScale>
                                      <p:cBhvr>
                                        <p:cTn id="20" dur="166" decel="50000">
                                          <p:stCondLst>
                                            <p:cond delay="676"/>
                                          </p:stCondLst>
                                        </p:cTn>
                                        <p:tgtEl>
                                          <p:spTgt spid="6"/>
                                        </p:tgtEl>
                                      </p:cBhvr>
                                      <p:to x="100000" y="100000"/>
                                    </p:animScale>
                                    <p:animScale>
                                      <p:cBhvr>
                                        <p:cTn id="21" dur="26">
                                          <p:stCondLst>
                                            <p:cond delay="1312"/>
                                          </p:stCondLst>
                                        </p:cTn>
                                        <p:tgtEl>
                                          <p:spTgt spid="6"/>
                                        </p:tgtEl>
                                      </p:cBhvr>
                                      <p:to x="100000" y="80000"/>
                                    </p:animScale>
                                    <p:animScale>
                                      <p:cBhvr>
                                        <p:cTn id="22" dur="166" decel="50000">
                                          <p:stCondLst>
                                            <p:cond delay="1338"/>
                                          </p:stCondLst>
                                        </p:cTn>
                                        <p:tgtEl>
                                          <p:spTgt spid="6"/>
                                        </p:tgtEl>
                                      </p:cBhvr>
                                      <p:to x="100000" y="100000"/>
                                    </p:animScale>
                                    <p:animScale>
                                      <p:cBhvr>
                                        <p:cTn id="23" dur="26">
                                          <p:stCondLst>
                                            <p:cond delay="1642"/>
                                          </p:stCondLst>
                                        </p:cTn>
                                        <p:tgtEl>
                                          <p:spTgt spid="6"/>
                                        </p:tgtEl>
                                      </p:cBhvr>
                                      <p:to x="100000" y="90000"/>
                                    </p:animScale>
                                    <p:animScale>
                                      <p:cBhvr>
                                        <p:cTn id="24" dur="166" decel="50000">
                                          <p:stCondLst>
                                            <p:cond delay="1668"/>
                                          </p:stCondLst>
                                        </p:cTn>
                                        <p:tgtEl>
                                          <p:spTgt spid="6"/>
                                        </p:tgtEl>
                                      </p:cBhvr>
                                      <p:to x="100000" y="100000"/>
                                    </p:animScale>
                                    <p:animScale>
                                      <p:cBhvr>
                                        <p:cTn id="25" dur="26">
                                          <p:stCondLst>
                                            <p:cond delay="1808"/>
                                          </p:stCondLst>
                                        </p:cTn>
                                        <p:tgtEl>
                                          <p:spTgt spid="6"/>
                                        </p:tgtEl>
                                      </p:cBhvr>
                                      <p:to x="100000" y="95000"/>
                                    </p:animScale>
                                    <p:animScale>
                                      <p:cBhvr>
                                        <p:cTn id="26" dur="166" decel="50000">
                                          <p:stCondLst>
                                            <p:cond delay="1834"/>
                                          </p:stCondLst>
                                        </p:cTn>
                                        <p:tgtEl>
                                          <p:spTgt spid="6"/>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6"/>
                                        </p:tgtEl>
                                        <p:attrNameLst>
                                          <p:attrName>style.visibility</p:attrName>
                                        </p:attrNameLst>
                                      </p:cBhvr>
                                      <p:to>
                                        <p:strVal val="visible"/>
                                      </p:to>
                                    </p:set>
                                    <p:anim calcmode="lin" valueType="num">
                                      <p:cBhvr additive="base">
                                        <p:cTn id="31" dur="500" fill="hold"/>
                                        <p:tgtEl>
                                          <p:spTgt spid="86"/>
                                        </p:tgtEl>
                                        <p:attrNameLst>
                                          <p:attrName>ppt_x</p:attrName>
                                        </p:attrNameLst>
                                      </p:cBhvr>
                                      <p:tavLst>
                                        <p:tav tm="0">
                                          <p:val>
                                            <p:strVal val="#ppt_x"/>
                                          </p:val>
                                        </p:tav>
                                        <p:tav tm="100000">
                                          <p:val>
                                            <p:strVal val="#ppt_x"/>
                                          </p:val>
                                        </p:tav>
                                      </p:tavLst>
                                    </p:anim>
                                    <p:anim calcmode="lin" valueType="num">
                                      <p:cBhvr additive="base">
                                        <p:cTn id="32" dur="500" fill="hold"/>
                                        <p:tgtEl>
                                          <p:spTgt spid="8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88">
                                            <p:txEl>
                                              <p:pRg st="0" end="0"/>
                                            </p:txEl>
                                          </p:spTgt>
                                        </p:tgtEl>
                                        <p:attrNameLst>
                                          <p:attrName>style.visibility</p:attrName>
                                        </p:attrNameLst>
                                      </p:cBhvr>
                                      <p:to>
                                        <p:strVal val="visible"/>
                                      </p:to>
                                    </p:set>
                                    <p:anim calcmode="lin" valueType="num">
                                      <p:cBhvr additive="base">
                                        <p:cTn id="37" dur="500" fill="hold"/>
                                        <p:tgtEl>
                                          <p:spTgt spid="88">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7"/>
                                        </p:tgtEl>
                                        <p:attrNameLst>
                                          <p:attrName>style.visibility</p:attrName>
                                        </p:attrNameLst>
                                      </p:cBhvr>
                                      <p:to>
                                        <p:strVal val="visible"/>
                                      </p:to>
                                    </p:set>
                                    <p:anim calcmode="lin" valueType="num">
                                      <p:cBhvr additive="base">
                                        <p:cTn id="43" dur="500" fill="hold"/>
                                        <p:tgtEl>
                                          <p:spTgt spid="87"/>
                                        </p:tgtEl>
                                        <p:attrNameLst>
                                          <p:attrName>ppt_x</p:attrName>
                                        </p:attrNameLst>
                                      </p:cBhvr>
                                      <p:tavLst>
                                        <p:tav tm="0">
                                          <p:val>
                                            <p:strVal val="#ppt_x"/>
                                          </p:val>
                                        </p:tav>
                                        <p:tav tm="100000">
                                          <p:val>
                                            <p:strVal val="#ppt_x"/>
                                          </p:val>
                                        </p:tav>
                                      </p:tavLst>
                                    </p:anim>
                                    <p:anim calcmode="lin" valueType="num">
                                      <p:cBhvr additive="base">
                                        <p:cTn id="44" dur="500" fill="hold"/>
                                        <p:tgtEl>
                                          <p:spTgt spid="8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5"/>
                                        </p:tgtEl>
                                        <p:attrNameLst>
                                          <p:attrName>style.visibility</p:attrName>
                                        </p:attrNameLst>
                                      </p:cBhvr>
                                      <p:to>
                                        <p:strVal val="visible"/>
                                      </p:to>
                                    </p:set>
                                    <p:anim calcmode="lin" valueType="num">
                                      <p:cBhvr additive="base">
                                        <p:cTn id="49" dur="500" fill="hold"/>
                                        <p:tgtEl>
                                          <p:spTgt spid="85"/>
                                        </p:tgtEl>
                                        <p:attrNameLst>
                                          <p:attrName>ppt_x</p:attrName>
                                        </p:attrNameLst>
                                      </p:cBhvr>
                                      <p:tavLst>
                                        <p:tav tm="0">
                                          <p:val>
                                            <p:strVal val="#ppt_x"/>
                                          </p:val>
                                        </p:tav>
                                        <p:tav tm="100000">
                                          <p:val>
                                            <p:strVal val="#ppt_x"/>
                                          </p:val>
                                        </p:tav>
                                      </p:tavLst>
                                    </p:anim>
                                    <p:anim calcmode="lin" valueType="num">
                                      <p:cBhvr additive="base">
                                        <p:cTn id="50" dur="500" fill="hold"/>
                                        <p:tgtEl>
                                          <p:spTgt spid="8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p:bldP spid="85" grpId="0"/>
      <p:bldP spid="86" grpId="0"/>
      <p:bldP spid="8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Solution(Contd.)</a:t>
            </a:r>
            <a:endParaRPr lang="en-GB" sz="2800" b="1" dirty="0"/>
          </a:p>
        </p:txBody>
      </p:sp>
      <p:sp>
        <p:nvSpPr>
          <p:cNvPr id="3" name="Date Placeholder 2"/>
          <p:cNvSpPr>
            <a:spLocks noGrp="1"/>
          </p:cNvSpPr>
          <p:nvPr>
            <p:ph type="dt" sz="half" idx="10"/>
          </p:nvPr>
        </p:nvSpPr>
        <p:spPr/>
        <p:txBody>
          <a:bodyPr/>
          <a:lstStyle/>
          <a:p>
            <a:fld id="{6902E2E6-52F6-47E6-BD6C-EF98A01C7EEF}" type="datetime4">
              <a:rPr lang="en-US" smtClean="0"/>
              <a:t>December 20,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31</a:t>
            </a:fld>
            <a:endParaRPr lang="en-US"/>
          </a:p>
        </p:txBody>
      </p:sp>
      <p:sp>
        <p:nvSpPr>
          <p:cNvPr id="7" name="Rectangle 1"/>
          <p:cNvSpPr>
            <a:spLocks noChangeArrowheads="1"/>
          </p:cNvSpPr>
          <p:nvPr/>
        </p:nvSpPr>
        <p:spPr bwMode="auto">
          <a:xfrm>
            <a:off x="298704" y="1761173"/>
            <a:ext cx="8537448" cy="38164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spcBef>
                <a:spcPts val="600"/>
              </a:spcBef>
              <a:spcAft>
                <a:spcPts val="600"/>
              </a:spcAft>
            </a:pPr>
            <a:r>
              <a:rPr lang="en-US" dirty="0" smtClean="0">
                <a:solidFill>
                  <a:srgbClr val="0033CC"/>
                </a:solidFill>
                <a:latin typeface="Times New Roman" pitchFamily="18" charset="0"/>
                <a:cs typeface="Times New Roman" pitchFamily="18" charset="0"/>
              </a:rPr>
              <a:t>Part (d)</a:t>
            </a:r>
          </a:p>
          <a:p>
            <a:pPr>
              <a:spcBef>
                <a:spcPts val="600"/>
              </a:spcBef>
              <a:spcAft>
                <a:spcPts val="600"/>
              </a:spcAft>
            </a:pPr>
            <a:r>
              <a:rPr lang="en-US" dirty="0" smtClean="0">
                <a:latin typeface="Times New Roman" pitchFamily="18" charset="0"/>
                <a:cs typeface="Times New Roman" pitchFamily="18" charset="0"/>
              </a:rPr>
              <a:t>Project </a:t>
            </a:r>
            <a:r>
              <a:rPr lang="en-US" dirty="0">
                <a:latin typeface="Times New Roman" pitchFamily="18" charset="0"/>
                <a:cs typeface="Times New Roman" pitchFamily="18" charset="0"/>
              </a:rPr>
              <a:t>cost Variance = </a:t>
            </a:r>
            <a:r>
              <a:rPr lang="en-US" dirty="0" err="1" smtClean="0">
                <a:latin typeface="Times New Roman" pitchFamily="18" charset="0"/>
                <a:cs typeface="Times New Roman" pitchFamily="18" charset="0"/>
              </a:rPr>
              <a:t>BCWP</a:t>
            </a:r>
            <a:r>
              <a:rPr lang="en-US" baseline="-25000" dirty="0" err="1" smtClean="0">
                <a:latin typeface="Times New Roman" pitchFamily="18" charset="0"/>
                <a:cs typeface="Times New Roman" pitchFamily="18" charset="0"/>
              </a:rPr>
              <a:t>project</a:t>
            </a:r>
            <a:r>
              <a:rPr lang="en-US" dirty="0" smtClean="0">
                <a:latin typeface="Times New Roman" pitchFamily="18" charset="0"/>
                <a:cs typeface="Times New Roman" pitchFamily="18" charset="0"/>
                <a:sym typeface="Symbol"/>
              </a:rPr>
              <a:t></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ACWP</a:t>
            </a:r>
            <a:r>
              <a:rPr lang="en-US" baseline="-25000" dirty="0" err="1">
                <a:latin typeface="Times New Roman" pitchFamily="18" charset="0"/>
                <a:cs typeface="Times New Roman" pitchFamily="18" charset="0"/>
              </a:rPr>
              <a:t>project</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spcBef>
                <a:spcPts val="600"/>
              </a:spcBef>
              <a:spcAft>
                <a:spcPts val="600"/>
              </a:spcAft>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 30,700</a:t>
            </a:r>
            <a:r>
              <a:rPr lang="en-US" dirty="0" smtClean="0">
                <a:latin typeface="Times New Roman" pitchFamily="18" charset="0"/>
                <a:cs typeface="Times New Roman" pitchFamily="18" charset="0"/>
                <a:sym typeface="Symbol"/>
              </a:rPr>
              <a:t></a:t>
            </a:r>
            <a:r>
              <a:rPr lang="en-US" dirty="0" smtClean="0">
                <a:latin typeface="Times New Roman" pitchFamily="18" charset="0"/>
                <a:cs typeface="Times New Roman" pitchFamily="18" charset="0"/>
              </a:rPr>
              <a:t>30,400 = </a:t>
            </a:r>
            <a:r>
              <a:rPr lang="en-US" dirty="0">
                <a:latin typeface="Times New Roman" pitchFamily="18" charset="0"/>
                <a:cs typeface="Times New Roman" pitchFamily="18" charset="0"/>
              </a:rPr>
              <a:t>SR 300 </a:t>
            </a:r>
            <a:r>
              <a:rPr lang="en-US" dirty="0" smtClean="0">
                <a:latin typeface="Times New Roman" pitchFamily="18" charset="0"/>
                <a:cs typeface="Times New Roman" pitchFamily="18" charset="0"/>
              </a:rPr>
              <a:t>(under budget)</a:t>
            </a:r>
            <a:endParaRPr lang="en-US" dirty="0">
              <a:latin typeface="Times New Roman" pitchFamily="18" charset="0"/>
              <a:cs typeface="Times New Roman" pitchFamily="18" charset="0"/>
            </a:endParaRPr>
          </a:p>
          <a:p>
            <a:pPr>
              <a:spcBef>
                <a:spcPts val="600"/>
              </a:spcBef>
              <a:spcAft>
                <a:spcPts val="600"/>
              </a:spcAft>
            </a:pPr>
            <a:r>
              <a:rPr lang="en-US" dirty="0" smtClean="0">
                <a:solidFill>
                  <a:srgbClr val="0033CC"/>
                </a:solidFill>
                <a:latin typeface="Times New Roman" pitchFamily="18" charset="0"/>
                <a:cs typeface="Times New Roman" pitchFamily="18" charset="0"/>
              </a:rPr>
              <a:t>Part (e)</a:t>
            </a:r>
          </a:p>
          <a:p>
            <a:pPr>
              <a:spcBef>
                <a:spcPts val="600"/>
              </a:spcBef>
              <a:spcAft>
                <a:spcPts val="600"/>
              </a:spcAft>
            </a:pPr>
            <a:r>
              <a:rPr lang="en-US" dirty="0" smtClean="0">
                <a:latin typeface="Times New Roman" pitchFamily="18" charset="0"/>
                <a:cs typeface="Times New Roman" pitchFamily="18" charset="0"/>
              </a:rPr>
              <a:t>Budgeted </a:t>
            </a:r>
            <a:r>
              <a:rPr lang="en-US" dirty="0">
                <a:latin typeface="Times New Roman" pitchFamily="18" charset="0"/>
                <a:cs typeface="Times New Roman" pitchFamily="18" charset="0"/>
              </a:rPr>
              <a:t>Cost At Completion (BAC) = </a:t>
            </a:r>
            <a:r>
              <a:rPr lang="en-US" dirty="0">
                <a:latin typeface="Times New Roman" pitchFamily="18" charset="0"/>
                <a:cs typeface="Times New Roman" pitchFamily="18" charset="0"/>
                <a:sym typeface="Symbol"/>
              </a:rPr>
              <a:t></a:t>
            </a:r>
            <a:r>
              <a:rPr lang="en-US" dirty="0">
                <a:latin typeface="Times New Roman" pitchFamily="18" charset="0"/>
                <a:cs typeface="Times New Roman" pitchFamily="18" charset="0"/>
              </a:rPr>
              <a:t> Budget Cost = SR </a:t>
            </a:r>
            <a:r>
              <a:rPr lang="en-US" dirty="0" smtClean="0">
                <a:latin typeface="Times New Roman" pitchFamily="18" charset="0"/>
                <a:cs typeface="Times New Roman" pitchFamily="18" charset="0"/>
              </a:rPr>
              <a:t>54,000 </a:t>
            </a:r>
            <a:endParaRPr lang="en-US" dirty="0">
              <a:latin typeface="Times New Roman" pitchFamily="18" charset="0"/>
              <a:cs typeface="Times New Roman" pitchFamily="18" charset="0"/>
            </a:endParaRPr>
          </a:p>
          <a:p>
            <a:pPr>
              <a:spcBef>
                <a:spcPts val="600"/>
              </a:spcBef>
              <a:spcAft>
                <a:spcPts val="600"/>
              </a:spcAft>
            </a:pPr>
            <a:r>
              <a:rPr lang="en-US" dirty="0">
                <a:latin typeface="Times New Roman" pitchFamily="18" charset="0"/>
                <a:cs typeface="Times New Roman" pitchFamily="18" charset="0"/>
              </a:rPr>
              <a:t>Estimated Cost At Completion (EAC) = [ACWP/BCWP</a:t>
            </a:r>
            <a:r>
              <a:rPr lang="en-US" dirty="0" smtClean="0">
                <a:latin typeface="Times New Roman" pitchFamily="18" charset="0"/>
                <a:cs typeface="Times New Roman" pitchFamily="18" charset="0"/>
              </a:rPr>
              <a:t>]×BAC = </a:t>
            </a:r>
            <a:r>
              <a:rPr lang="en-US" dirty="0">
                <a:latin typeface="Times New Roman" pitchFamily="18" charset="0"/>
                <a:cs typeface="Times New Roman" pitchFamily="18" charset="0"/>
              </a:rPr>
              <a:t>SR 53,472.3</a:t>
            </a:r>
          </a:p>
          <a:p>
            <a:pPr>
              <a:spcBef>
                <a:spcPts val="600"/>
              </a:spcBef>
              <a:spcAft>
                <a:spcPts val="600"/>
              </a:spcAft>
            </a:pPr>
            <a:r>
              <a:rPr lang="en-US" dirty="0">
                <a:latin typeface="Times New Roman" pitchFamily="18" charset="0"/>
                <a:cs typeface="Times New Roman" pitchFamily="18" charset="0"/>
              </a:rPr>
              <a:t>OR </a:t>
            </a:r>
          </a:p>
          <a:p>
            <a:pPr>
              <a:spcBef>
                <a:spcPts val="600"/>
              </a:spcBef>
              <a:spcAft>
                <a:spcPts val="600"/>
              </a:spcAft>
            </a:pPr>
            <a:r>
              <a:rPr lang="en-US" dirty="0">
                <a:latin typeface="Times New Roman" pitchFamily="18" charset="0"/>
                <a:cs typeface="Times New Roman" pitchFamily="18" charset="0"/>
              </a:rPr>
              <a:t>Estimated Cost At Completion (EAC) = ACWP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[(BAC – </a:t>
            </a:r>
            <a:r>
              <a:rPr lang="en-US" dirty="0" smtClean="0">
                <a:latin typeface="Times New Roman" panose="02020603050405020304" pitchFamily="18" charset="0"/>
                <a:cs typeface="Times New Roman" panose="02020603050405020304" pitchFamily="18" charset="0"/>
              </a:rPr>
              <a:t>BCWP) </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CPI] = </a:t>
            </a:r>
            <a:r>
              <a:rPr lang="en-US" dirty="0">
                <a:latin typeface="Times New Roman" pitchFamily="18" charset="0"/>
                <a:cs typeface="Times New Roman" pitchFamily="18" charset="0"/>
              </a:rPr>
              <a:t>SR 53,472.3</a:t>
            </a:r>
          </a:p>
          <a:p>
            <a:pPr>
              <a:spcBef>
                <a:spcPts val="600"/>
              </a:spcBef>
              <a:spcAft>
                <a:spcPts val="600"/>
              </a:spcAft>
            </a:pPr>
            <a:r>
              <a:rPr lang="en-US" dirty="0">
                <a:latin typeface="Times New Roman" pitchFamily="18" charset="0"/>
                <a:cs typeface="Times New Roman" pitchFamily="18" charset="0"/>
              </a:rPr>
              <a:t>Variance from original project budget = EAC </a:t>
            </a:r>
            <a:r>
              <a:rPr lang="en-US" dirty="0">
                <a:latin typeface="Times New Roman" pitchFamily="18" charset="0"/>
                <a:cs typeface="Times New Roman" pitchFamily="18" charset="0"/>
                <a:sym typeface="Symbol"/>
              </a:rPr>
              <a:t></a:t>
            </a:r>
            <a:r>
              <a:rPr lang="en-US" dirty="0">
                <a:latin typeface="Times New Roman" pitchFamily="18" charset="0"/>
                <a:cs typeface="Times New Roman" pitchFamily="18" charset="0"/>
              </a:rPr>
              <a:t> BAC = SR -527.7 </a:t>
            </a:r>
            <a:r>
              <a:rPr lang="en-US" dirty="0" smtClean="0">
                <a:latin typeface="Times New Roman" pitchFamily="18" charset="0"/>
                <a:cs typeface="Times New Roman" pitchFamily="18" charset="0"/>
              </a:rPr>
              <a:t>(</a:t>
            </a:r>
            <a:r>
              <a:rPr lang="en-US" strike="sngStrike" dirty="0" smtClean="0">
                <a:latin typeface="Times New Roman" pitchFamily="18" charset="0"/>
                <a:cs typeface="Times New Roman" pitchFamily="18" charset="0"/>
              </a:rPr>
              <a:t>Over </a:t>
            </a:r>
            <a:r>
              <a:rPr lang="en-US" dirty="0" smtClean="0">
                <a:latin typeface="Times New Roman" pitchFamily="18" charset="0"/>
                <a:cs typeface="Times New Roman" pitchFamily="18" charset="0"/>
              </a:rPr>
              <a:t> Under budget)</a:t>
            </a:r>
            <a:endParaRPr lang="en-US" dirty="0">
              <a:latin typeface="Times New Roman" pitchFamily="18" charset="0"/>
              <a:cs typeface="Times New Roman" pitchFamily="18" charset="0"/>
            </a:endParaRPr>
          </a:p>
        </p:txBody>
      </p:sp>
      <p:sp>
        <p:nvSpPr>
          <p:cNvPr id="6" name="TextBox 5"/>
          <p:cNvSpPr txBox="1"/>
          <p:nvPr/>
        </p:nvSpPr>
        <p:spPr>
          <a:xfrm>
            <a:off x="609600" y="5638800"/>
            <a:ext cx="5943600" cy="369332"/>
          </a:xfrm>
          <a:prstGeom prst="rect">
            <a:avLst/>
          </a:prstGeom>
          <a:noFill/>
        </p:spPr>
        <p:txBody>
          <a:bodyPr wrap="square" rtlCol="0">
            <a:spAutoFit/>
          </a:bodyPr>
          <a:lstStyle/>
          <a:p>
            <a:r>
              <a:rPr lang="en-US" dirty="0" smtClean="0">
                <a:solidFill>
                  <a:srgbClr val="FF0000"/>
                </a:solidFill>
              </a:rPr>
              <a:t>Since EAC &lt; BAC Project is performing under budget.</a:t>
            </a:r>
            <a:endParaRPr lang="en-GB" dirty="0">
              <a:solidFill>
                <a:srgbClr val="FF0000"/>
              </a:solidFill>
            </a:endParaRPr>
          </a:p>
        </p:txBody>
      </p:sp>
    </p:spTree>
    <p:extLst>
      <p:ext uri="{BB962C8B-B14F-4D97-AF65-F5344CB8AC3E}">
        <p14:creationId xmlns:p14="http://schemas.microsoft.com/office/powerpoint/2010/main" val="324976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dow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down)">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down)">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down)">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wipe(down)">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wipe(down)">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wipe(down)">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wipe(down)">
                                      <p:cBhvr>
                                        <p:cTn id="42" dur="500"/>
                                        <p:tgtEl>
                                          <p:spTgt spid="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animEffect transition="in" filter="wipe(down)">
                                      <p:cBhvr>
                                        <p:cTn id="47" dur="500"/>
                                        <p:tgtEl>
                                          <p:spTgt spid="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6"/>
                                        </p:tgtEl>
                                        <p:attrNameLst>
                                          <p:attrName>style.visibility</p:attrName>
                                        </p:attrNameLst>
                                      </p:cBhvr>
                                      <p:to>
                                        <p:strVal val="visible"/>
                                      </p:to>
                                    </p:set>
                                    <p:anim calcmode="lin" valueType="num">
                                      <p:cBhvr additive="base">
                                        <p:cTn id="52" dur="500" fill="hold"/>
                                        <p:tgtEl>
                                          <p:spTgt spid="6"/>
                                        </p:tgtEl>
                                        <p:attrNameLst>
                                          <p:attrName>ppt_x</p:attrName>
                                        </p:attrNameLst>
                                      </p:cBhvr>
                                      <p:tavLst>
                                        <p:tav tm="0">
                                          <p:val>
                                            <p:strVal val="#ppt_x"/>
                                          </p:val>
                                        </p:tav>
                                        <p:tav tm="100000">
                                          <p:val>
                                            <p:strVal val="#ppt_x"/>
                                          </p:val>
                                        </p:tav>
                                      </p:tavLst>
                                    </p:anim>
                                    <p:anim calcmode="lin" valueType="num">
                                      <p:cBhvr additive="base">
                                        <p:cTn id="5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Further Reading</a:t>
            </a:r>
            <a:endParaRPr lang="en-US" b="1" dirty="0"/>
          </a:p>
        </p:txBody>
      </p:sp>
      <p:sp>
        <p:nvSpPr>
          <p:cNvPr id="3" name="Date Placeholder 2"/>
          <p:cNvSpPr>
            <a:spLocks noGrp="1"/>
          </p:cNvSpPr>
          <p:nvPr>
            <p:ph type="dt" sz="half" idx="10"/>
          </p:nvPr>
        </p:nvSpPr>
        <p:spPr/>
        <p:txBody>
          <a:bodyPr/>
          <a:lstStyle/>
          <a:p>
            <a:fld id="{3153F04A-55C4-417A-8740-7E0554C5847B}" type="datetime4">
              <a:rPr lang="en-US" smtClean="0"/>
              <a:t>December 20, 2016</a:t>
            </a:fld>
            <a:endParaRPr lang="en-US"/>
          </a:p>
        </p:txBody>
      </p:sp>
      <p:sp>
        <p:nvSpPr>
          <p:cNvPr id="4" name="Footer Placeholder 3"/>
          <p:cNvSpPr>
            <a:spLocks noGrp="1"/>
          </p:cNvSpPr>
          <p:nvPr>
            <p:ph type="ftr" sz="quarter" idx="11"/>
          </p:nvPr>
        </p:nvSpPr>
        <p:spPr>
          <a:xfrm>
            <a:off x="304800" y="6410848"/>
            <a:ext cx="4876800" cy="365760"/>
          </a:xfrm>
        </p:spPr>
        <p:txBody>
          <a:bodyPr/>
          <a:lstStyle/>
          <a:p>
            <a:r>
              <a:rPr lang="sv-SE" smtClean="0"/>
              <a:t>GE 404 (Engineering Management)</a:t>
            </a:r>
            <a:endParaRPr lang="en-US" dirty="0"/>
          </a:p>
        </p:txBody>
      </p:sp>
      <p:sp>
        <p:nvSpPr>
          <p:cNvPr id="5" name="Slide Number Placeholder 4"/>
          <p:cNvSpPr>
            <a:spLocks noGrp="1"/>
          </p:cNvSpPr>
          <p:nvPr>
            <p:ph type="sldNum" sz="quarter" idx="12"/>
          </p:nvPr>
        </p:nvSpPr>
        <p:spPr/>
        <p:txBody>
          <a:bodyPr/>
          <a:lstStyle/>
          <a:p>
            <a:fld id="{E964050B-6237-4A51-8D91-3999973097DF}" type="slidenum">
              <a:rPr lang="en-US" smtClean="0"/>
              <a:pPr/>
              <a:t>32</a:t>
            </a:fld>
            <a:endParaRPr lang="en-US"/>
          </a:p>
        </p:txBody>
      </p:sp>
      <p:sp>
        <p:nvSpPr>
          <p:cNvPr id="6" name="TextBox 5"/>
          <p:cNvSpPr txBox="1"/>
          <p:nvPr/>
        </p:nvSpPr>
        <p:spPr>
          <a:xfrm>
            <a:off x="914400" y="2362200"/>
            <a:ext cx="7543800" cy="923330"/>
          </a:xfrm>
          <a:prstGeom prst="rect">
            <a:avLst/>
          </a:prstGeom>
          <a:noFill/>
        </p:spPr>
        <p:txBody>
          <a:bodyPr wrap="square" rtlCol="0">
            <a:spAutoFit/>
          </a:bodyPr>
          <a:lstStyle/>
          <a:p>
            <a:pPr lvl="0"/>
            <a:r>
              <a:rPr lang="en-US" dirty="0" smtClean="0">
                <a:solidFill>
                  <a:srgbClr val="7030A0"/>
                </a:solidFill>
              </a:rPr>
              <a:t>Jimmie W. </a:t>
            </a:r>
            <a:r>
              <a:rPr lang="en-US" dirty="0" err="1" smtClean="0">
                <a:solidFill>
                  <a:srgbClr val="7030A0"/>
                </a:solidFill>
              </a:rPr>
              <a:t>Hinze</a:t>
            </a:r>
            <a:r>
              <a:rPr lang="en-US" dirty="0" smtClean="0">
                <a:solidFill>
                  <a:srgbClr val="7030A0"/>
                </a:solidFill>
              </a:rPr>
              <a:t>. “Construction Planning and Management,” Fourth Edition, 2012, Pearson.</a:t>
            </a:r>
          </a:p>
          <a:p>
            <a:endParaRPr lang="en-US" i="1" dirty="0">
              <a:solidFill>
                <a:srgbClr val="3A34BC"/>
              </a:solidFill>
            </a:endParaRPr>
          </a:p>
        </p:txBody>
      </p:sp>
      <p:sp>
        <p:nvSpPr>
          <p:cNvPr id="7" name="TextBox 6"/>
          <p:cNvSpPr txBox="1"/>
          <p:nvPr/>
        </p:nvSpPr>
        <p:spPr>
          <a:xfrm>
            <a:off x="914400" y="1600200"/>
            <a:ext cx="6705600" cy="369332"/>
          </a:xfrm>
          <a:prstGeom prst="rect">
            <a:avLst/>
          </a:prstGeom>
          <a:noFill/>
        </p:spPr>
        <p:txBody>
          <a:bodyPr wrap="square" rtlCol="0">
            <a:spAutoFit/>
          </a:bodyPr>
          <a:lstStyle/>
          <a:p>
            <a:r>
              <a:rPr lang="en-US" dirty="0" smtClean="0"/>
              <a:t>Read more about the Project Cost Control from Chapter 10 of:</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01752" y="228600"/>
            <a:ext cx="8534400" cy="762000"/>
          </a:xfrm>
        </p:spPr>
        <p:txBody>
          <a:bodyPr>
            <a:normAutofit/>
          </a:bodyPr>
          <a:lstStyle/>
          <a:p>
            <a:r>
              <a:rPr lang="en-US" sz="4400" b="1" dirty="0" smtClean="0"/>
              <a:t>Thank You</a:t>
            </a:r>
            <a:endParaRPr lang="en-US" sz="4400" b="1" dirty="0"/>
          </a:p>
        </p:txBody>
      </p:sp>
      <p:sp>
        <p:nvSpPr>
          <p:cNvPr id="6" name="Date Placeholder 5"/>
          <p:cNvSpPr>
            <a:spLocks noGrp="1"/>
          </p:cNvSpPr>
          <p:nvPr>
            <p:ph type="dt" sz="half" idx="10"/>
          </p:nvPr>
        </p:nvSpPr>
        <p:spPr/>
        <p:txBody>
          <a:bodyPr/>
          <a:lstStyle/>
          <a:p>
            <a:fld id="{339ED997-4502-4390-83BE-5ECFC0E78014}" type="datetime4">
              <a:rPr lang="en-US" smtClean="0"/>
              <a:t>December 20, 2016</a:t>
            </a:fld>
            <a:endParaRPr lang="en-US"/>
          </a:p>
        </p:txBody>
      </p:sp>
      <p:sp>
        <p:nvSpPr>
          <p:cNvPr id="5" name="Footer Placeholder 4"/>
          <p:cNvSpPr>
            <a:spLocks noGrp="1"/>
          </p:cNvSpPr>
          <p:nvPr>
            <p:ph type="ftr" sz="quarter" idx="11"/>
          </p:nvPr>
        </p:nvSpPr>
        <p:spPr/>
        <p:txBody>
          <a:bodyPr/>
          <a:lstStyle/>
          <a:p>
            <a:r>
              <a:rPr lang="sv-SE" smtClean="0"/>
              <a:t>GE 404 (Engineering Management)</a:t>
            </a:r>
            <a:endParaRPr lang="en-US"/>
          </a:p>
        </p:txBody>
      </p:sp>
      <p:sp>
        <p:nvSpPr>
          <p:cNvPr id="4" name="Slide Number Placeholder 3"/>
          <p:cNvSpPr>
            <a:spLocks noGrp="1"/>
          </p:cNvSpPr>
          <p:nvPr>
            <p:ph type="sldNum" sz="quarter" idx="12"/>
          </p:nvPr>
        </p:nvSpPr>
        <p:spPr/>
        <p:txBody>
          <a:bodyPr/>
          <a:lstStyle/>
          <a:p>
            <a:fld id="{E964050B-6237-4A51-8D91-3999973097DF}" type="slidenum">
              <a:rPr lang="en-US" smtClean="0"/>
              <a:pPr/>
              <a:t>33</a:t>
            </a:fld>
            <a:endParaRPr lang="en-US"/>
          </a:p>
        </p:txBody>
      </p:sp>
      <p:pic>
        <p:nvPicPr>
          <p:cNvPr id="86018" name="Picture 2" descr="http://www.nutritioneducationexperts.com/wp-content/uploads/Question-Marks1-284x300.png"/>
          <p:cNvPicPr>
            <a:picLocks noChangeAspect="1" noChangeArrowheads="1"/>
          </p:cNvPicPr>
          <p:nvPr/>
        </p:nvPicPr>
        <p:blipFill>
          <a:blip r:embed="rId2"/>
          <a:srcRect/>
          <a:stretch>
            <a:fillRect/>
          </a:stretch>
        </p:blipFill>
        <p:spPr bwMode="auto">
          <a:xfrm>
            <a:off x="3200400" y="3352800"/>
            <a:ext cx="2705100" cy="2857500"/>
          </a:xfrm>
          <a:prstGeom prst="rect">
            <a:avLst/>
          </a:prstGeom>
          <a:noFill/>
        </p:spPr>
      </p:pic>
      <p:cxnSp>
        <p:nvCxnSpPr>
          <p:cNvPr id="9" name="Straight Connector 8"/>
          <p:cNvCxnSpPr/>
          <p:nvPr/>
        </p:nvCxnSpPr>
        <p:spPr>
          <a:xfrm>
            <a:off x="1143000" y="2743200"/>
            <a:ext cx="7010400" cy="2058"/>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1371600" y="1752600"/>
            <a:ext cx="6223178" cy="923330"/>
          </a:xfrm>
          <a:prstGeom prst="rect">
            <a:avLst/>
          </a:prstGeom>
          <a:noFill/>
        </p:spPr>
        <p:txBody>
          <a:bodyPr wrap="none" lIns="91440" tIns="45720" rIns="91440" bIns="45720">
            <a:spAutoFit/>
          </a:bodyPr>
          <a:lstStyle/>
          <a:p>
            <a:pPr algn="ctr"/>
            <a:r>
              <a:rPr lang="en-US" sz="5400" b="1" dirty="0" smtClean="0">
                <a:ln w="10541" cmpd="sng">
                  <a:solidFill>
                    <a:schemeClr val="accent1">
                      <a:shade val="88000"/>
                      <a:satMod val="110000"/>
                    </a:schemeClr>
                  </a:solidFill>
                  <a:prstDash val="solid"/>
                </a:ln>
                <a:gradFill>
                  <a:gsLst>
                    <a:gs pos="0">
                      <a:srgbClr val="FF3399"/>
                    </a:gs>
                    <a:gs pos="25000">
                      <a:srgbClr val="FF6633"/>
                    </a:gs>
                    <a:gs pos="50000">
                      <a:srgbClr val="FFFF00"/>
                    </a:gs>
                    <a:gs pos="75000">
                      <a:srgbClr val="01A78F"/>
                    </a:gs>
                    <a:gs pos="100000">
                      <a:srgbClr val="3366FF"/>
                    </a:gs>
                  </a:gsLst>
                  <a:lin ang="5400000" scaled="0"/>
                </a:gradFill>
              </a:rPr>
              <a:t>Questions Please</a:t>
            </a:r>
            <a:endParaRPr lang="en-US" sz="5400" b="1" dirty="0">
              <a:ln w="10541" cmpd="sng">
                <a:solidFill>
                  <a:schemeClr val="accent1">
                    <a:shade val="88000"/>
                    <a:satMod val="110000"/>
                  </a:schemeClr>
                </a:solidFill>
                <a:prstDash val="solid"/>
              </a:ln>
              <a:gradFill>
                <a:gsLst>
                  <a:gs pos="0">
                    <a:srgbClr val="FF3399"/>
                  </a:gs>
                  <a:gs pos="25000">
                    <a:srgbClr val="FF6633"/>
                  </a:gs>
                  <a:gs pos="50000">
                    <a:srgbClr val="FFFF00"/>
                  </a:gs>
                  <a:gs pos="75000">
                    <a:srgbClr val="01A78F"/>
                  </a:gs>
                  <a:gs pos="100000">
                    <a:srgbClr val="3366FF"/>
                  </a:gs>
                </a:gsLst>
                <a:lin ang="5400000" scaled="0"/>
              </a:gradFill>
            </a:endParaRPr>
          </a:p>
        </p:txBody>
      </p:sp>
      <p:pic>
        <p:nvPicPr>
          <p:cNvPr id="86020" name="Picture 4" descr="http://cachepe.samedaymusic.com/media/fit,330by330/quality,85/86469-a9dae2917d35d8b246d6ade5801c6f17.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467600" y="1828800"/>
            <a:ext cx="1010728" cy="8667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4)">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amond(in)">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86020"/>
                                        </p:tgtEl>
                                        <p:attrNameLst>
                                          <p:attrName>style.visibility</p:attrName>
                                        </p:attrNameLst>
                                      </p:cBhvr>
                                      <p:to>
                                        <p:strVal val="visible"/>
                                      </p:to>
                                    </p:set>
                                    <p:animEffect transition="in" filter="wheel(4)">
                                      <p:cBhvr>
                                        <p:cTn id="17" dur="2000"/>
                                        <p:tgtEl>
                                          <p:spTgt spid="86020"/>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ppt_x"/>
                                          </p:val>
                                        </p:tav>
                                        <p:tav tm="100000">
                                          <p:val>
                                            <p:strVal val="#ppt_x"/>
                                          </p:val>
                                        </p:tav>
                                      </p:tavLst>
                                    </p:anim>
                                    <p:anim calcmode="lin" valueType="num">
                                      <p:cBhvr additive="base">
                                        <p:cTn id="2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86018"/>
                                        </p:tgtEl>
                                        <p:attrNameLst>
                                          <p:attrName>style.visibility</p:attrName>
                                        </p:attrNameLst>
                                      </p:cBhvr>
                                      <p:to>
                                        <p:strVal val="visible"/>
                                      </p:to>
                                    </p:set>
                                    <p:anim calcmode="lin" valueType="num">
                                      <p:cBhvr additive="base">
                                        <p:cTn id="28" dur="500" fill="hold"/>
                                        <p:tgtEl>
                                          <p:spTgt spid="86018"/>
                                        </p:tgtEl>
                                        <p:attrNameLst>
                                          <p:attrName>ppt_x</p:attrName>
                                        </p:attrNameLst>
                                      </p:cBhvr>
                                      <p:tavLst>
                                        <p:tav tm="0">
                                          <p:val>
                                            <p:strVal val="#ppt_x"/>
                                          </p:val>
                                        </p:tav>
                                        <p:tav tm="100000">
                                          <p:val>
                                            <p:strVal val="#ppt_x"/>
                                          </p:val>
                                        </p:tav>
                                      </p:tavLst>
                                    </p:anim>
                                    <p:anim calcmode="lin" valueType="num">
                                      <p:cBhvr additive="base">
                                        <p:cTn id="29" dur="500" fill="hold"/>
                                        <p:tgtEl>
                                          <p:spTgt spid="860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0322" y="368470"/>
            <a:ext cx="8534400" cy="758952"/>
          </a:xfrm>
        </p:spPr>
        <p:txBody>
          <a:bodyPr>
            <a:noAutofit/>
          </a:bodyPr>
          <a:lstStyle/>
          <a:p>
            <a:r>
              <a:rPr lang="en-US" sz="2800" b="1" dirty="0" smtClean="0"/>
              <a:t>Integration of Cost and Schedule</a:t>
            </a:r>
            <a:endParaRPr lang="en-GB" sz="2800" b="1" dirty="0"/>
          </a:p>
        </p:txBody>
      </p:sp>
      <p:sp>
        <p:nvSpPr>
          <p:cNvPr id="2" name="Date Placeholder 1"/>
          <p:cNvSpPr>
            <a:spLocks noGrp="1"/>
          </p:cNvSpPr>
          <p:nvPr>
            <p:ph type="dt" sz="half" idx="10"/>
          </p:nvPr>
        </p:nvSpPr>
        <p:spPr/>
        <p:txBody>
          <a:bodyPr/>
          <a:lstStyle/>
          <a:p>
            <a:fld id="{B8CC6D9F-A4EE-4B23-AD30-37827965470E}" type="datetime4">
              <a:rPr lang="en-US" smtClean="0"/>
              <a:t>December 20, 2016</a:t>
            </a:fld>
            <a:endParaRPr lang="en-US"/>
          </a:p>
        </p:txBody>
      </p:sp>
      <p:sp>
        <p:nvSpPr>
          <p:cNvPr id="3" name="Footer Placeholder 2"/>
          <p:cNvSpPr>
            <a:spLocks noGrp="1"/>
          </p:cNvSpPr>
          <p:nvPr>
            <p:ph type="ftr" sz="quarter" idx="11"/>
          </p:nvPr>
        </p:nvSpPr>
        <p:spPr/>
        <p:txBody>
          <a:bodyPr/>
          <a:lstStyle/>
          <a:p>
            <a:r>
              <a:rPr lang="sv-SE" smtClean="0"/>
              <a:t>GE 404 (Engineering Management)</a:t>
            </a:r>
            <a:endParaRPr lang="en-US"/>
          </a:p>
        </p:txBody>
      </p:sp>
      <p:sp>
        <p:nvSpPr>
          <p:cNvPr id="4" name="Slide Number Placeholder 3"/>
          <p:cNvSpPr>
            <a:spLocks noGrp="1"/>
          </p:cNvSpPr>
          <p:nvPr>
            <p:ph type="sldNum" sz="quarter" idx="12"/>
          </p:nvPr>
        </p:nvSpPr>
        <p:spPr/>
        <p:txBody>
          <a:bodyPr/>
          <a:lstStyle/>
          <a:p>
            <a:fld id="{E964050B-6237-4A51-8D91-3999973097DF}" type="slidenum">
              <a:rPr lang="en-US" smtClean="0"/>
              <a:pPr/>
              <a:t>4</a:t>
            </a:fld>
            <a:endParaRPr lang="en-US"/>
          </a:p>
        </p:txBody>
      </p:sp>
      <p:sp>
        <p:nvSpPr>
          <p:cNvPr id="7" name="Content Placeholder 6"/>
          <p:cNvSpPr>
            <a:spLocks noGrp="1"/>
          </p:cNvSpPr>
          <p:nvPr>
            <p:ph sz="quarter" idx="1"/>
          </p:nvPr>
        </p:nvSpPr>
        <p:spPr/>
        <p:txBody>
          <a:bodyPr>
            <a:normAutofit lnSpcReduction="10000"/>
          </a:bodyPr>
          <a:lstStyle/>
          <a:p>
            <a:r>
              <a:rPr lang="en-US" altLang="en-US" sz="2000" dirty="0" smtClean="0">
                <a:solidFill>
                  <a:srgbClr val="0033CC"/>
                </a:solidFill>
                <a:latin typeface="Times New Roman" panose="02020603050405020304" pitchFamily="18" charset="0"/>
                <a:cs typeface="Times New Roman" panose="02020603050405020304" pitchFamily="18" charset="0"/>
              </a:rPr>
              <a:t>The integration of cost and schedule control systems is of natural interest to construction professionals, because the true “status” of a project can only be assessed </a:t>
            </a:r>
            <a:r>
              <a:rPr lang="en-US" altLang="en-US" sz="2000" dirty="0">
                <a:solidFill>
                  <a:srgbClr val="0033CC"/>
                </a:solidFill>
                <a:latin typeface="Times New Roman" panose="02020603050405020304" pitchFamily="18" charset="0"/>
                <a:cs typeface="Times New Roman" panose="02020603050405020304" pitchFamily="18" charset="0"/>
              </a:rPr>
              <a:t>if both cost and schedule data are examined in conjunction with one </a:t>
            </a:r>
            <a:r>
              <a:rPr lang="en-US" altLang="en-US" sz="2000" dirty="0" smtClean="0">
                <a:solidFill>
                  <a:srgbClr val="0033CC"/>
                </a:solidFill>
                <a:latin typeface="Times New Roman" panose="02020603050405020304" pitchFamily="18" charset="0"/>
                <a:cs typeface="Times New Roman" panose="02020603050405020304" pitchFamily="18" charset="0"/>
              </a:rPr>
              <a:t>another</a:t>
            </a:r>
          </a:p>
          <a:p>
            <a:pPr lvl="1"/>
            <a:r>
              <a:rPr lang="en-US" altLang="en-US" sz="2000" dirty="0" smtClean="0">
                <a:solidFill>
                  <a:srgbClr val="2F0765"/>
                </a:solidFill>
                <a:latin typeface="Times New Roman" panose="02020603050405020304" pitchFamily="18" charset="0"/>
                <a:cs typeface="Times New Roman" panose="02020603050405020304" pitchFamily="18" charset="0"/>
              </a:rPr>
              <a:t>Example: A project may appear to be well under budget based on the amount of money spent to date compared to what was projected. However, this figure alone could be very misleading; costs may be very low because the project is well behind the schedule.</a:t>
            </a:r>
          </a:p>
          <a:p>
            <a:pPr lvl="1"/>
            <a:r>
              <a:rPr lang="en-US" altLang="en-US" sz="2000" dirty="0" smtClean="0">
                <a:solidFill>
                  <a:srgbClr val="3A34BC"/>
                </a:solidFill>
                <a:latin typeface="Times New Roman" panose="02020603050405020304" pitchFamily="18" charset="0"/>
                <a:cs typeface="Times New Roman" panose="02020603050405020304" pitchFamily="18" charset="0"/>
              </a:rPr>
              <a:t>Thus it is necessary to know what actual project costs are relative to expected costs while knowing where the project is on a time basis.</a:t>
            </a:r>
            <a:endParaRPr lang="en-US" altLang="en-US" sz="2000" dirty="0">
              <a:solidFill>
                <a:srgbClr val="3A34BC"/>
              </a:solidFill>
              <a:latin typeface="Times New Roman" panose="02020603050405020304" pitchFamily="18" charset="0"/>
              <a:cs typeface="Times New Roman" panose="02020603050405020304" pitchFamily="18" charset="0"/>
            </a:endParaRPr>
          </a:p>
          <a:p>
            <a:r>
              <a:rPr lang="en-US" altLang="en-US" sz="2000" dirty="0" smtClean="0">
                <a:latin typeface="Times New Roman" panose="02020603050405020304" pitchFamily="18" charset="0"/>
                <a:cs typeface="Times New Roman" panose="02020603050405020304" pitchFamily="18" charset="0"/>
              </a:rPr>
              <a:t>The </a:t>
            </a:r>
            <a:r>
              <a:rPr lang="en-US" altLang="en-US" sz="2000" dirty="0">
                <a:latin typeface="Times New Roman" panose="02020603050405020304" pitchFamily="18" charset="0"/>
                <a:cs typeface="Times New Roman" panose="02020603050405020304" pitchFamily="18" charset="0"/>
              </a:rPr>
              <a:t>critical path method (CPM) system can </a:t>
            </a:r>
            <a:r>
              <a:rPr lang="en-US" altLang="en-US" sz="2000" dirty="0" smtClean="0">
                <a:latin typeface="Times New Roman" panose="02020603050405020304" pitchFamily="18" charset="0"/>
                <a:cs typeface="Times New Roman" panose="02020603050405020304" pitchFamily="18" charset="0"/>
              </a:rPr>
              <a:t>also be </a:t>
            </a:r>
            <a:r>
              <a:rPr lang="en-US" altLang="en-US" sz="2000" dirty="0">
                <a:latin typeface="Times New Roman" panose="02020603050405020304" pitchFamily="18" charset="0"/>
                <a:cs typeface="Times New Roman" panose="02020603050405020304" pitchFamily="18" charset="0"/>
              </a:rPr>
              <a:t>used as a cost-monitoring system</a:t>
            </a:r>
          </a:p>
          <a:p>
            <a:r>
              <a:rPr lang="en-US" altLang="en-US" sz="2000" dirty="0" smtClean="0">
                <a:solidFill>
                  <a:srgbClr val="2F0765"/>
                </a:solidFill>
                <a:latin typeface="Times New Roman" panose="02020603050405020304" pitchFamily="18" charset="0"/>
                <a:cs typeface="Times New Roman" panose="02020603050405020304" pitchFamily="18" charset="0"/>
              </a:rPr>
              <a:t>In </a:t>
            </a:r>
            <a:r>
              <a:rPr lang="en-US" altLang="en-US" sz="2000" dirty="0">
                <a:solidFill>
                  <a:srgbClr val="2F0765"/>
                </a:solidFill>
                <a:latin typeface="Times New Roman" panose="02020603050405020304" pitchFamily="18" charset="0"/>
                <a:cs typeface="Times New Roman" panose="02020603050405020304" pitchFamily="18" charset="0"/>
              </a:rPr>
              <a:t>the1960s, U.S. defense agencies combined guides and requirements related to </a:t>
            </a:r>
            <a:r>
              <a:rPr lang="en-US" altLang="en-US" sz="2000" dirty="0" smtClean="0">
                <a:solidFill>
                  <a:srgbClr val="2F0765"/>
                </a:solidFill>
                <a:latin typeface="Times New Roman" panose="02020603050405020304" pitchFamily="18" charset="0"/>
                <a:cs typeface="Times New Roman" panose="02020603050405020304" pitchFamily="18" charset="0"/>
              </a:rPr>
              <a:t>integration of </a:t>
            </a:r>
            <a:r>
              <a:rPr lang="en-US" altLang="en-US" sz="2000" dirty="0">
                <a:solidFill>
                  <a:srgbClr val="2F0765"/>
                </a:solidFill>
                <a:latin typeface="Times New Roman" panose="02020603050405020304" pitchFamily="18" charset="0"/>
                <a:cs typeface="Times New Roman" panose="02020603050405020304" pitchFamily="18" charset="0"/>
              </a:rPr>
              <a:t>cost and schedule data into a single </a:t>
            </a:r>
            <a:r>
              <a:rPr lang="en-US" altLang="en-US" sz="2000" dirty="0" smtClean="0">
                <a:solidFill>
                  <a:srgbClr val="2F0765"/>
                </a:solidFill>
                <a:latin typeface="Times New Roman" panose="02020603050405020304" pitchFamily="18" charset="0"/>
                <a:cs typeface="Times New Roman" panose="02020603050405020304" pitchFamily="18" charset="0"/>
              </a:rPr>
              <a:t>system</a:t>
            </a:r>
          </a:p>
        </p:txBody>
      </p:sp>
    </p:spTree>
    <p:extLst>
      <p:ext uri="{BB962C8B-B14F-4D97-AF65-F5344CB8AC3E}">
        <p14:creationId xmlns:p14="http://schemas.microsoft.com/office/powerpoint/2010/main" val="3388793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 calcmode="lin" valueType="num">
                                      <p:cBhvr additive="base">
                                        <p:cTn id="11"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 calcmode="lin" valueType="num">
                                      <p:cBhvr additive="base">
                                        <p:cTn id="15"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 calcmode="lin" valueType="num">
                                      <p:cBhvr additive="base">
                                        <p:cTn id="21"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 calcmode="lin" valueType="num">
                                      <p:cBhvr additive="base">
                                        <p:cTn id="27"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Aim of Project Cost Control System</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December 20,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5</a:t>
            </a:fld>
            <a:endParaRPr lang="en-US"/>
          </a:p>
        </p:txBody>
      </p:sp>
      <p:sp>
        <p:nvSpPr>
          <p:cNvPr id="6" name="Content Placeholder 5"/>
          <p:cNvSpPr>
            <a:spLocks noGrp="1"/>
          </p:cNvSpPr>
          <p:nvPr>
            <p:ph sz="quarter" idx="1"/>
          </p:nvPr>
        </p:nvSpPr>
        <p:spPr/>
        <p:txBody>
          <a:bodyPr>
            <a:normAutofit/>
          </a:bodyPr>
          <a:lstStyle/>
          <a:p>
            <a:pPr algn="just">
              <a:spcBef>
                <a:spcPts val="600"/>
              </a:spcBef>
              <a:spcAft>
                <a:spcPts val="600"/>
              </a:spcAft>
              <a:buClr>
                <a:srgbClr val="2F0765"/>
              </a:buClr>
              <a:defRPr/>
            </a:pPr>
            <a:r>
              <a:rPr lang="en-US" sz="2800" dirty="0">
                <a:solidFill>
                  <a:srgbClr val="3A34BC"/>
                </a:solidFill>
                <a:latin typeface="Times New Roman" panose="02020603050405020304" pitchFamily="18" charset="0"/>
                <a:cs typeface="Times New Roman" panose="02020603050405020304" pitchFamily="18" charset="0"/>
              </a:rPr>
              <a:t>To identify those work types having excessive costs and to give an indication of how serious those overruns </a:t>
            </a:r>
            <a:r>
              <a:rPr lang="en-US" sz="2800" dirty="0" smtClean="0">
                <a:solidFill>
                  <a:srgbClr val="3A34BC"/>
                </a:solidFill>
                <a:latin typeface="Times New Roman" panose="02020603050405020304" pitchFamily="18" charset="0"/>
                <a:cs typeface="Times New Roman" panose="02020603050405020304" pitchFamily="18" charset="0"/>
              </a:rPr>
              <a:t>are</a:t>
            </a:r>
            <a:endParaRPr lang="en-US" sz="2800" dirty="0">
              <a:solidFill>
                <a:srgbClr val="3A34BC"/>
              </a:solidFill>
              <a:latin typeface="Times New Roman" panose="02020603050405020304" pitchFamily="18" charset="0"/>
              <a:cs typeface="Times New Roman" panose="02020603050405020304" pitchFamily="18" charset="0"/>
            </a:endParaRPr>
          </a:p>
          <a:p>
            <a:pPr algn="just">
              <a:spcBef>
                <a:spcPts val="600"/>
              </a:spcBef>
              <a:spcAft>
                <a:spcPts val="600"/>
              </a:spcAft>
              <a:buClr>
                <a:srgbClr val="2F0765"/>
              </a:buClr>
              <a:defRPr/>
            </a:pPr>
            <a:r>
              <a:rPr lang="en-US" sz="2800" dirty="0">
                <a:solidFill>
                  <a:srgbClr val="2F0765"/>
                </a:solidFill>
                <a:latin typeface="Times New Roman" panose="02020603050405020304" pitchFamily="18" charset="0"/>
                <a:cs typeface="Times New Roman" panose="02020603050405020304" pitchFamily="18" charset="0"/>
              </a:rPr>
              <a:t>To forecast the final total job </a:t>
            </a:r>
            <a:r>
              <a:rPr lang="en-US" sz="2800" dirty="0" smtClean="0">
                <a:solidFill>
                  <a:srgbClr val="2F0765"/>
                </a:solidFill>
                <a:latin typeface="Times New Roman" panose="02020603050405020304" pitchFamily="18" charset="0"/>
                <a:cs typeface="Times New Roman" panose="02020603050405020304" pitchFamily="18" charset="0"/>
              </a:rPr>
              <a:t>cost</a:t>
            </a:r>
            <a:endParaRPr lang="en-US" sz="2800" dirty="0">
              <a:solidFill>
                <a:srgbClr val="2F0765"/>
              </a:solidFill>
              <a:latin typeface="Times New Roman" panose="02020603050405020304" pitchFamily="18" charset="0"/>
              <a:cs typeface="Times New Roman" panose="02020603050405020304" pitchFamily="18" charset="0"/>
            </a:endParaRPr>
          </a:p>
          <a:p>
            <a:pPr algn="just">
              <a:spcBef>
                <a:spcPts val="600"/>
              </a:spcBef>
              <a:spcAft>
                <a:spcPts val="600"/>
              </a:spcAft>
              <a:buClr>
                <a:srgbClr val="2F0765"/>
              </a:buClr>
              <a:defRPr/>
            </a:pPr>
            <a:r>
              <a:rPr lang="en-US" sz="2800" dirty="0">
                <a:solidFill>
                  <a:srgbClr val="C00000"/>
                </a:solidFill>
                <a:latin typeface="Times New Roman" panose="02020603050405020304" pitchFamily="18" charset="0"/>
                <a:cs typeface="Times New Roman" panose="02020603050405020304" pitchFamily="18" charset="0"/>
              </a:rPr>
              <a:t>To indicate the trend for each cost code, that is, whether the unit cost involved has been increasing or decreasing (evaluation of the effectiveness of cost reduction efforts</a:t>
            </a:r>
            <a:r>
              <a:rPr lang="en-US" sz="2800" dirty="0" smtClean="0">
                <a:solidFill>
                  <a:srgbClr val="C00000"/>
                </a:solidFill>
                <a:latin typeface="Times New Roman" panose="02020603050405020304" pitchFamily="18" charset="0"/>
                <a:cs typeface="Times New Roman" panose="02020603050405020304" pitchFamily="18" charset="0"/>
              </a:rPr>
              <a:t>)</a:t>
            </a:r>
            <a:endParaRPr lang="en-US" sz="2800" dirty="0">
              <a:solidFill>
                <a:srgbClr val="C00000"/>
              </a:solidFill>
              <a:latin typeface="Times New Roman" panose="02020603050405020304" pitchFamily="18" charset="0"/>
              <a:cs typeface="Times New Roman" panose="02020603050405020304" pitchFamily="18" charset="0"/>
            </a:endParaRPr>
          </a:p>
          <a:p>
            <a:pPr algn="just">
              <a:spcBef>
                <a:spcPts val="600"/>
              </a:spcBef>
              <a:spcAft>
                <a:spcPts val="600"/>
              </a:spcAft>
              <a:buClr>
                <a:srgbClr val="2F0765"/>
              </a:buClr>
              <a:defRPr/>
            </a:pPr>
            <a:r>
              <a:rPr lang="en-US" sz="2800" dirty="0">
                <a:solidFill>
                  <a:srgbClr val="002060"/>
                </a:solidFill>
                <a:latin typeface="Times New Roman" panose="02020603050405020304" pitchFamily="18" charset="0"/>
                <a:cs typeface="Times New Roman" panose="02020603050405020304" pitchFamily="18" charset="0"/>
              </a:rPr>
              <a:t>To update the database of the company that will be used to estimate future </a:t>
            </a:r>
            <a:r>
              <a:rPr lang="en-US" sz="2800" dirty="0" smtClean="0">
                <a:solidFill>
                  <a:srgbClr val="002060"/>
                </a:solidFill>
                <a:latin typeface="Times New Roman" panose="02020603050405020304" pitchFamily="18" charset="0"/>
                <a:cs typeface="Times New Roman" panose="02020603050405020304" pitchFamily="18" charset="0"/>
              </a:rPr>
              <a:t>works</a:t>
            </a:r>
            <a:endParaRPr lang="en-US" sz="2800" dirty="0">
              <a:solidFill>
                <a:srgbClr val="002060"/>
              </a:solidFill>
              <a:latin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870404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Cost Control</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December 20,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6</a:t>
            </a:fld>
            <a:endParaRPr lang="en-US"/>
          </a:p>
        </p:txBody>
      </p:sp>
      <p:sp>
        <p:nvSpPr>
          <p:cNvPr id="6" name="Content Placeholder 5"/>
          <p:cNvSpPr>
            <a:spLocks noGrp="1"/>
          </p:cNvSpPr>
          <p:nvPr>
            <p:ph sz="quarter" idx="1"/>
          </p:nvPr>
        </p:nvSpPr>
        <p:spPr/>
        <p:txBody>
          <a:bodyPr/>
          <a:lstStyle/>
          <a:p>
            <a:pPr algn="just">
              <a:spcBef>
                <a:spcPts val="2400"/>
              </a:spcBef>
              <a:buClr>
                <a:schemeClr val="tx1">
                  <a:lumMod val="95000"/>
                  <a:lumOff val="5000"/>
                </a:schemeClr>
              </a:buClr>
              <a:buFont typeface="Arial" panose="020B0604020202020204" pitchFamily="34" charset="0"/>
              <a:buChar char="•"/>
              <a:defRPr/>
            </a:pPr>
            <a:r>
              <a:rPr lang="en-US" sz="2800" dirty="0">
                <a:solidFill>
                  <a:srgbClr val="C00000"/>
                </a:solidFill>
                <a:latin typeface="Times New Roman" panose="02020603050405020304" pitchFamily="18" charset="0"/>
                <a:cs typeface="Times New Roman" panose="02020603050405020304" pitchFamily="18" charset="0"/>
              </a:rPr>
              <a:t>The cost estimate prepared for the project during the bidding process is the basis for cost </a:t>
            </a:r>
            <a:r>
              <a:rPr lang="en-US" sz="2800" dirty="0" smtClean="0">
                <a:solidFill>
                  <a:srgbClr val="C00000"/>
                </a:solidFill>
                <a:latin typeface="Times New Roman" panose="02020603050405020304" pitchFamily="18" charset="0"/>
                <a:cs typeface="Times New Roman" panose="02020603050405020304" pitchFamily="18" charset="0"/>
              </a:rPr>
              <a:t>control</a:t>
            </a:r>
            <a:endParaRPr lang="en-US" sz="2800" dirty="0">
              <a:solidFill>
                <a:srgbClr val="C00000"/>
              </a:solidFill>
              <a:latin typeface="Times New Roman" panose="02020603050405020304" pitchFamily="18" charset="0"/>
              <a:cs typeface="Times New Roman" panose="02020603050405020304" pitchFamily="18" charset="0"/>
            </a:endParaRPr>
          </a:p>
          <a:p>
            <a:pPr algn="just">
              <a:spcBef>
                <a:spcPts val="2400"/>
              </a:spcBef>
              <a:buClr>
                <a:schemeClr val="tx1">
                  <a:lumMod val="95000"/>
                  <a:lumOff val="5000"/>
                </a:schemeClr>
              </a:buClr>
              <a:buFont typeface="Arial" panose="020B0604020202020204" pitchFamily="34" charset="0"/>
              <a:buChar char="•"/>
              <a:defRPr/>
            </a:pPr>
            <a:r>
              <a:rPr lang="en-US" sz="2800" dirty="0">
                <a:solidFill>
                  <a:srgbClr val="002060"/>
                </a:solidFill>
                <a:latin typeface="Times New Roman" panose="02020603050405020304" pitchFamily="18" charset="0"/>
                <a:cs typeface="Times New Roman" panose="02020603050405020304" pitchFamily="18" charset="0"/>
              </a:rPr>
              <a:t>Cost control for an engineering project is limited to the cost of labor, equipment, materials and site </a:t>
            </a:r>
            <a:r>
              <a:rPr lang="en-US" sz="2800" dirty="0" smtClean="0">
                <a:solidFill>
                  <a:srgbClr val="002060"/>
                </a:solidFill>
                <a:latin typeface="Times New Roman" panose="02020603050405020304" pitchFamily="18" charset="0"/>
                <a:cs typeface="Times New Roman" panose="02020603050405020304" pitchFamily="18" charset="0"/>
              </a:rPr>
              <a:t>overheads</a:t>
            </a:r>
            <a:endParaRPr lang="en-US" sz="2800" dirty="0">
              <a:solidFill>
                <a:srgbClr val="002060"/>
              </a:solidFill>
              <a:latin typeface="Times New Roman" panose="02020603050405020304" pitchFamily="18" charset="0"/>
              <a:cs typeface="Times New Roman" panose="02020603050405020304" pitchFamily="18" charset="0"/>
            </a:endParaRPr>
          </a:p>
          <a:p>
            <a:pPr algn="just">
              <a:spcBef>
                <a:spcPts val="2400"/>
              </a:spcBef>
              <a:buClr>
                <a:schemeClr val="tx1">
                  <a:lumMod val="95000"/>
                  <a:lumOff val="5000"/>
                </a:schemeClr>
              </a:buClr>
              <a:buFont typeface="Arial" panose="020B0604020202020204" pitchFamily="34" charset="0"/>
              <a:buChar char="•"/>
              <a:defRPr/>
            </a:pPr>
            <a:r>
              <a:rPr lang="en-US" sz="2800" dirty="0">
                <a:solidFill>
                  <a:srgbClr val="2F0765"/>
                </a:solidFill>
                <a:latin typeface="Times New Roman" panose="02020603050405020304" pitchFamily="18" charset="0"/>
                <a:cs typeface="Times New Roman" panose="02020603050405020304" pitchFamily="18" charset="0"/>
              </a:rPr>
              <a:t>Control of cost and time should be linked </a:t>
            </a:r>
            <a:r>
              <a:rPr lang="en-US" sz="2800" dirty="0" smtClean="0">
                <a:solidFill>
                  <a:srgbClr val="2F0765"/>
                </a:solidFill>
                <a:latin typeface="Times New Roman" panose="02020603050405020304" pitchFamily="18" charset="0"/>
                <a:cs typeface="Times New Roman" panose="02020603050405020304" pitchFamily="18" charset="0"/>
              </a:rPr>
              <a:t>together</a:t>
            </a:r>
            <a:endParaRPr lang="en-US" sz="2800" dirty="0">
              <a:solidFill>
                <a:srgbClr val="2F0765"/>
              </a:solidFill>
              <a:latin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900731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Three Key Indicators in Performance Measurement</a:t>
            </a:r>
            <a:endParaRPr lang="en-GB" sz="2400" b="1" dirty="0"/>
          </a:p>
        </p:txBody>
      </p:sp>
      <p:sp>
        <p:nvSpPr>
          <p:cNvPr id="3" name="Date Placeholder 2"/>
          <p:cNvSpPr>
            <a:spLocks noGrp="1"/>
          </p:cNvSpPr>
          <p:nvPr>
            <p:ph type="dt" sz="half" idx="10"/>
          </p:nvPr>
        </p:nvSpPr>
        <p:spPr/>
        <p:txBody>
          <a:bodyPr/>
          <a:lstStyle/>
          <a:p>
            <a:fld id="{559DCD2B-E2F0-4F69-A2E4-4CF1128C32EA}" type="datetime4">
              <a:rPr lang="en-US" smtClean="0"/>
              <a:t>December 20,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7</a:t>
            </a:fld>
            <a:endParaRPr lang="en-US"/>
          </a:p>
        </p:txBody>
      </p:sp>
      <p:sp>
        <p:nvSpPr>
          <p:cNvPr id="6" name="Content Placeholder 5"/>
          <p:cNvSpPr>
            <a:spLocks noGrp="1"/>
          </p:cNvSpPr>
          <p:nvPr>
            <p:ph sz="quarter" idx="1"/>
          </p:nvPr>
        </p:nvSpPr>
        <p:spPr>
          <a:xfrm>
            <a:off x="301752" y="1527048"/>
            <a:ext cx="8503920" cy="4877936"/>
          </a:xfrm>
        </p:spPr>
        <p:txBody>
          <a:bodyPr>
            <a:noAutofit/>
          </a:bodyPr>
          <a:lstStyle/>
          <a:p>
            <a:pPr algn="just">
              <a:spcBef>
                <a:spcPts val="600"/>
              </a:spcBef>
              <a:spcAft>
                <a:spcPts val="600"/>
              </a:spcAft>
              <a:buClr>
                <a:schemeClr val="accent1">
                  <a:lumMod val="50000"/>
                </a:schemeClr>
              </a:buClr>
              <a:defRPr/>
            </a:pPr>
            <a:r>
              <a:rPr lang="en-US" sz="2400" b="1" dirty="0">
                <a:solidFill>
                  <a:srgbClr val="3A34BC"/>
                </a:solidFill>
                <a:latin typeface="Times New Roman" panose="02020603050405020304" pitchFamily="18" charset="0"/>
                <a:cs typeface="Times New Roman" panose="02020603050405020304" pitchFamily="18" charset="0"/>
              </a:rPr>
              <a:t>Budgeted Cost of Work Scheduled (BCWS) </a:t>
            </a:r>
            <a:endParaRPr lang="en-US" sz="2400" b="1" dirty="0" smtClean="0">
              <a:solidFill>
                <a:srgbClr val="3A34BC"/>
              </a:solidFill>
              <a:latin typeface="Times New Roman" panose="02020603050405020304" pitchFamily="18" charset="0"/>
              <a:cs typeface="Times New Roman" panose="02020603050405020304" pitchFamily="18" charset="0"/>
            </a:endParaRPr>
          </a:p>
          <a:p>
            <a:pPr algn="just">
              <a:spcBef>
                <a:spcPts val="600"/>
              </a:spcBef>
              <a:spcAft>
                <a:spcPts val="600"/>
              </a:spcAft>
              <a:buClr>
                <a:schemeClr val="accent1">
                  <a:lumMod val="50000"/>
                </a:schemeClr>
              </a:buClr>
              <a:defRPr/>
            </a:pPr>
            <a:r>
              <a:rPr lang="en-US" sz="2400" b="1" dirty="0" smtClean="0">
                <a:solidFill>
                  <a:srgbClr val="2F0765"/>
                </a:solidFill>
                <a:latin typeface="Times New Roman" panose="02020603050405020304" pitchFamily="18" charset="0"/>
                <a:cs typeface="Times New Roman" panose="02020603050405020304" pitchFamily="18" charset="0"/>
              </a:rPr>
              <a:t>Budgeted </a:t>
            </a:r>
            <a:r>
              <a:rPr lang="en-US" sz="2400" b="1" dirty="0">
                <a:solidFill>
                  <a:srgbClr val="2F0765"/>
                </a:solidFill>
                <a:latin typeface="Times New Roman" panose="02020603050405020304" pitchFamily="18" charset="0"/>
                <a:cs typeface="Times New Roman" panose="02020603050405020304" pitchFamily="18" charset="0"/>
              </a:rPr>
              <a:t>Cost of Work Performed (BCWP) </a:t>
            </a:r>
            <a:endParaRPr lang="en-US" sz="2400" b="1" dirty="0" smtClean="0">
              <a:solidFill>
                <a:srgbClr val="2F0765"/>
              </a:solidFill>
              <a:latin typeface="Times New Roman" panose="02020603050405020304" pitchFamily="18" charset="0"/>
              <a:cs typeface="Times New Roman" panose="02020603050405020304" pitchFamily="18" charset="0"/>
            </a:endParaRPr>
          </a:p>
          <a:p>
            <a:pPr algn="just">
              <a:spcBef>
                <a:spcPts val="600"/>
              </a:spcBef>
              <a:spcAft>
                <a:spcPts val="600"/>
              </a:spcAft>
              <a:buClr>
                <a:schemeClr val="accent4">
                  <a:lumMod val="50000"/>
                </a:schemeClr>
              </a:buClr>
              <a:defRPr/>
            </a:pPr>
            <a:r>
              <a:rPr lang="en-US" sz="2400" b="1" dirty="0" smtClean="0">
                <a:solidFill>
                  <a:srgbClr val="C00000"/>
                </a:solidFill>
                <a:latin typeface="Times New Roman" panose="02020603050405020304" pitchFamily="18" charset="0"/>
                <a:cs typeface="Times New Roman" panose="02020603050405020304" pitchFamily="18" charset="0"/>
              </a:rPr>
              <a:t>Actual </a:t>
            </a:r>
            <a:r>
              <a:rPr lang="en-US" sz="2400" b="1" dirty="0">
                <a:solidFill>
                  <a:srgbClr val="C00000"/>
                </a:solidFill>
                <a:latin typeface="Times New Roman" panose="02020603050405020304" pitchFamily="18" charset="0"/>
                <a:cs typeface="Times New Roman" panose="02020603050405020304" pitchFamily="18" charset="0"/>
              </a:rPr>
              <a:t>Cost of Work Performed (ACWP</a:t>
            </a:r>
            <a:r>
              <a:rPr lang="en-US" sz="2400" b="1" dirty="0" smtClean="0">
                <a:solidFill>
                  <a:srgbClr val="C0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234754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BCWS</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December 20,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8</a:t>
            </a:fld>
            <a:endParaRPr lang="en-US"/>
          </a:p>
        </p:txBody>
      </p:sp>
      <p:sp>
        <p:nvSpPr>
          <p:cNvPr id="6" name="Content Placeholder 5"/>
          <p:cNvSpPr>
            <a:spLocks noGrp="1"/>
          </p:cNvSpPr>
          <p:nvPr>
            <p:ph sz="quarter" idx="1"/>
          </p:nvPr>
        </p:nvSpPr>
        <p:spPr>
          <a:xfrm>
            <a:off x="301752" y="1527048"/>
            <a:ext cx="8503920" cy="4877936"/>
          </a:xfrm>
        </p:spPr>
        <p:txBody>
          <a:bodyPr>
            <a:noAutofit/>
          </a:bodyPr>
          <a:lstStyle/>
          <a:p>
            <a:pPr algn="just">
              <a:spcBef>
                <a:spcPts val="1200"/>
              </a:spcBef>
              <a:spcAft>
                <a:spcPts val="1200"/>
              </a:spcAft>
              <a:buClr>
                <a:schemeClr val="accent1">
                  <a:lumMod val="50000"/>
                </a:schemeClr>
              </a:buClr>
              <a:defRPr/>
            </a:pPr>
            <a:r>
              <a:rPr lang="en-US" sz="2300" b="1" dirty="0" smtClean="0">
                <a:latin typeface="Times New Roman" panose="02020603050405020304" pitchFamily="18" charset="0"/>
                <a:cs typeface="Times New Roman" panose="02020603050405020304" pitchFamily="18" charset="0"/>
              </a:rPr>
              <a:t>BCWS </a:t>
            </a:r>
            <a:r>
              <a:rPr lang="en-US" sz="2300" dirty="0" smtClean="0">
                <a:latin typeface="Times New Roman" panose="02020603050405020304" pitchFamily="18" charset="0"/>
                <a:cs typeface="Times New Roman" panose="02020603050405020304" pitchFamily="18" charset="0"/>
              </a:rPr>
              <a:t>is </a:t>
            </a:r>
            <a:r>
              <a:rPr lang="en-US" sz="2300" dirty="0">
                <a:latin typeface="Times New Roman" panose="02020603050405020304" pitchFamily="18" charset="0"/>
                <a:cs typeface="Times New Roman" panose="02020603050405020304" pitchFamily="18" charset="0"/>
              </a:rPr>
              <a:t>the budgeted amount of cost of the work scheduled to be accomplished in a given time </a:t>
            </a:r>
            <a:r>
              <a:rPr lang="en-US" sz="2300" dirty="0" smtClean="0">
                <a:latin typeface="Times New Roman" panose="02020603050405020304" pitchFamily="18" charset="0"/>
                <a:cs typeface="Times New Roman" panose="02020603050405020304" pitchFamily="18" charset="0"/>
              </a:rPr>
              <a:t>period</a:t>
            </a:r>
          </a:p>
          <a:p>
            <a:pPr algn="just">
              <a:spcBef>
                <a:spcPts val="1200"/>
              </a:spcBef>
              <a:spcAft>
                <a:spcPts val="1200"/>
              </a:spcAft>
              <a:buClr>
                <a:schemeClr val="accent1">
                  <a:lumMod val="50000"/>
                </a:schemeClr>
              </a:buClr>
              <a:defRPr/>
            </a:pPr>
            <a:r>
              <a:rPr lang="en-US" sz="2300" dirty="0" smtClean="0">
                <a:solidFill>
                  <a:srgbClr val="3A34BC"/>
                </a:solidFill>
                <a:latin typeface="Times New Roman" panose="02020603050405020304" pitchFamily="18" charset="0"/>
                <a:cs typeface="Times New Roman" panose="02020603050405020304" pitchFamily="18" charset="0"/>
              </a:rPr>
              <a:t>This can </a:t>
            </a:r>
            <a:r>
              <a:rPr lang="en-US" sz="2300" dirty="0">
                <a:solidFill>
                  <a:srgbClr val="3A34BC"/>
                </a:solidFill>
                <a:latin typeface="Times New Roman" panose="02020603050405020304" pitchFamily="18" charset="0"/>
                <a:cs typeface="Times New Roman" panose="02020603050405020304" pitchFamily="18" charset="0"/>
              </a:rPr>
              <a:t>be referred to as </a:t>
            </a:r>
            <a:r>
              <a:rPr lang="en-US" sz="2300" b="1" dirty="0" smtClean="0">
                <a:solidFill>
                  <a:srgbClr val="3A34BC"/>
                </a:solidFill>
                <a:latin typeface="Times New Roman" panose="02020603050405020304" pitchFamily="18" charset="0"/>
                <a:cs typeface="Times New Roman" panose="02020603050405020304" pitchFamily="18" charset="0"/>
              </a:rPr>
              <a:t>planned </a:t>
            </a:r>
            <a:r>
              <a:rPr lang="en-US" sz="2300" b="1" dirty="0">
                <a:solidFill>
                  <a:srgbClr val="3A34BC"/>
                </a:solidFill>
                <a:latin typeface="Times New Roman" panose="02020603050405020304" pitchFamily="18" charset="0"/>
                <a:cs typeface="Times New Roman" panose="02020603050405020304" pitchFamily="18" charset="0"/>
              </a:rPr>
              <a:t>value </a:t>
            </a:r>
            <a:r>
              <a:rPr lang="en-US" sz="2300" dirty="0">
                <a:solidFill>
                  <a:srgbClr val="3A34BC"/>
                </a:solidFill>
                <a:latin typeface="Times New Roman" panose="02020603050405020304" pitchFamily="18" charset="0"/>
                <a:cs typeface="Times New Roman" panose="02020603050405020304" pitchFamily="18" charset="0"/>
              </a:rPr>
              <a:t>of work to be accomplished [PV</a:t>
            </a:r>
            <a:r>
              <a:rPr lang="en-US" sz="2300" dirty="0" smtClean="0">
                <a:solidFill>
                  <a:srgbClr val="3A34BC"/>
                </a:solidFill>
                <a:latin typeface="Times New Roman" panose="02020603050405020304" pitchFamily="18" charset="0"/>
                <a:cs typeface="Times New Roman" panose="02020603050405020304" pitchFamily="18" charset="0"/>
              </a:rPr>
              <a:t>]</a:t>
            </a:r>
            <a:endParaRPr lang="en-US" sz="2300" dirty="0">
              <a:solidFill>
                <a:srgbClr val="3A34BC"/>
              </a:solidFill>
              <a:latin typeface="Times New Roman" panose="02020603050405020304" pitchFamily="18" charset="0"/>
              <a:cs typeface="Times New Roman" panose="02020603050405020304" pitchFamily="18" charset="0"/>
            </a:endParaRPr>
          </a:p>
          <a:p>
            <a:pPr>
              <a:spcBef>
                <a:spcPts val="1200"/>
              </a:spcBef>
              <a:spcAft>
                <a:spcPts val="1200"/>
              </a:spcAft>
              <a:buClr>
                <a:schemeClr val="accent4">
                  <a:lumMod val="50000"/>
                </a:schemeClr>
              </a:buClr>
            </a:pPr>
            <a:endParaRPr lang="en-GB" sz="1800" dirty="0"/>
          </a:p>
        </p:txBody>
      </p:sp>
    </p:spTree>
    <p:extLst>
      <p:ext uri="{BB962C8B-B14F-4D97-AF65-F5344CB8AC3E}">
        <p14:creationId xmlns:p14="http://schemas.microsoft.com/office/powerpoint/2010/main" val="1913877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BCWP</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December 20,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9</a:t>
            </a:fld>
            <a:endParaRPr lang="en-US"/>
          </a:p>
        </p:txBody>
      </p:sp>
      <p:sp>
        <p:nvSpPr>
          <p:cNvPr id="6" name="Content Placeholder 5"/>
          <p:cNvSpPr>
            <a:spLocks noGrp="1"/>
          </p:cNvSpPr>
          <p:nvPr>
            <p:ph sz="quarter" idx="1"/>
          </p:nvPr>
        </p:nvSpPr>
        <p:spPr>
          <a:xfrm>
            <a:off x="301752" y="1527048"/>
            <a:ext cx="4727448" cy="4877936"/>
          </a:xfrm>
        </p:spPr>
        <p:txBody>
          <a:bodyPr>
            <a:noAutofit/>
          </a:bodyPr>
          <a:lstStyle/>
          <a:p>
            <a:pPr algn="just">
              <a:spcBef>
                <a:spcPts val="600"/>
              </a:spcBef>
              <a:spcAft>
                <a:spcPts val="600"/>
              </a:spcAft>
              <a:buClr>
                <a:schemeClr val="accent1">
                  <a:lumMod val="50000"/>
                </a:schemeClr>
              </a:buClr>
              <a:defRPr/>
            </a:pPr>
            <a:r>
              <a:rPr lang="en-US" sz="2300" b="1" dirty="0" smtClean="0">
                <a:latin typeface="Times New Roman" panose="02020603050405020304" pitchFamily="18" charset="0"/>
                <a:cs typeface="Times New Roman" panose="02020603050405020304" pitchFamily="18" charset="0"/>
              </a:rPr>
              <a:t>BCWP </a:t>
            </a:r>
            <a:r>
              <a:rPr lang="en-US" sz="2300" dirty="0" smtClean="0">
                <a:latin typeface="Times New Roman" panose="02020603050405020304" pitchFamily="18" charset="0"/>
                <a:cs typeface="Times New Roman" panose="02020603050405020304" pitchFamily="18" charset="0"/>
              </a:rPr>
              <a:t>is the budgeted amount of cost for the work completed in a given time period.</a:t>
            </a:r>
          </a:p>
          <a:p>
            <a:pPr algn="just">
              <a:spcBef>
                <a:spcPts val="600"/>
              </a:spcBef>
              <a:spcAft>
                <a:spcPts val="600"/>
              </a:spcAft>
              <a:buClr>
                <a:schemeClr val="accent1">
                  <a:lumMod val="50000"/>
                </a:schemeClr>
              </a:buClr>
              <a:defRPr/>
            </a:pPr>
            <a:r>
              <a:rPr lang="en-US" sz="2300" dirty="0" smtClean="0">
                <a:solidFill>
                  <a:srgbClr val="3A34BC"/>
                </a:solidFill>
                <a:latin typeface="Times New Roman" panose="02020603050405020304" pitchFamily="18" charset="0"/>
                <a:cs typeface="Times New Roman" panose="02020603050405020304" pitchFamily="18" charset="0"/>
              </a:rPr>
              <a:t>This can be referred to as </a:t>
            </a:r>
            <a:r>
              <a:rPr lang="en-US" sz="2300" b="1" dirty="0" smtClean="0">
                <a:solidFill>
                  <a:srgbClr val="3A34BC"/>
                </a:solidFill>
                <a:latin typeface="Times New Roman" panose="02020603050405020304" pitchFamily="18" charset="0"/>
                <a:cs typeface="Times New Roman" panose="02020603050405020304" pitchFamily="18" charset="0"/>
              </a:rPr>
              <a:t>earned value</a:t>
            </a:r>
            <a:r>
              <a:rPr lang="en-US" sz="2300" dirty="0" smtClean="0">
                <a:solidFill>
                  <a:srgbClr val="3A34BC"/>
                </a:solidFill>
                <a:latin typeface="Times New Roman" panose="02020603050405020304" pitchFamily="18" charset="0"/>
                <a:cs typeface="Times New Roman" panose="02020603050405020304" pitchFamily="18" charset="0"/>
              </a:rPr>
              <a:t> of work accomplished [EV]</a:t>
            </a:r>
          </a:p>
          <a:p>
            <a:pPr algn="just">
              <a:spcBef>
                <a:spcPts val="600"/>
              </a:spcBef>
              <a:spcAft>
                <a:spcPts val="600"/>
              </a:spcAft>
              <a:buClr>
                <a:schemeClr val="accent1">
                  <a:lumMod val="50000"/>
                </a:schemeClr>
              </a:buClr>
              <a:defRPr/>
            </a:pPr>
            <a:r>
              <a:rPr lang="en-US" sz="2300" dirty="0" smtClean="0">
                <a:latin typeface="Times New Roman" panose="02020603050405020304" pitchFamily="18" charset="0"/>
                <a:cs typeface="Times New Roman" panose="02020603050405020304" pitchFamily="18" charset="0"/>
              </a:rPr>
              <a:t>How to calculate BCWP</a:t>
            </a:r>
          </a:p>
          <a:p>
            <a:pPr marL="649288" indent="-285750" algn="just">
              <a:spcBef>
                <a:spcPts val="600"/>
              </a:spcBef>
              <a:spcAft>
                <a:spcPts val="600"/>
              </a:spcAft>
              <a:defRPr/>
            </a:pPr>
            <a:r>
              <a:rPr lang="en-US" sz="1800" dirty="0" smtClean="0">
                <a:solidFill>
                  <a:schemeClr val="accent5">
                    <a:lumMod val="75000"/>
                  </a:schemeClr>
                </a:solidFill>
                <a:latin typeface="Times New Roman" panose="02020603050405020304" pitchFamily="18" charset="0"/>
                <a:cs typeface="Times New Roman" panose="02020603050405020304" pitchFamily="18" charset="0"/>
              </a:rPr>
              <a:t>Budgeted cost for work performed (BCWP) = Earned value of an activity = Percent completed for the activity × the activity budget </a:t>
            </a:r>
          </a:p>
          <a:p>
            <a:pPr marL="649288" indent="-285750" algn="just">
              <a:spcBef>
                <a:spcPts val="600"/>
              </a:spcBef>
              <a:spcAft>
                <a:spcPts val="600"/>
              </a:spcAft>
              <a:defRPr/>
            </a:pPr>
            <a:r>
              <a:rPr lang="en-US" sz="1800" dirty="0" smtClean="0">
                <a:solidFill>
                  <a:srgbClr val="2F0765"/>
                </a:solidFill>
                <a:latin typeface="Times New Roman" panose="02020603050405020304" pitchFamily="18" charset="0"/>
                <a:cs typeface="Times New Roman" panose="02020603050405020304" pitchFamily="18" charset="0"/>
              </a:rPr>
              <a:t>Percent completed for an activity = [(Projected duration – Remaining duration) / Projected duration] ×100 </a:t>
            </a:r>
          </a:p>
          <a:p>
            <a:pPr>
              <a:buClr>
                <a:schemeClr val="accent4">
                  <a:lumMod val="50000"/>
                </a:schemeClr>
              </a:buClr>
            </a:pPr>
            <a:endParaRPr lang="en-GB" sz="1800" dirty="0"/>
          </a:p>
        </p:txBody>
      </p:sp>
      <p:grpSp>
        <p:nvGrpSpPr>
          <p:cNvPr id="7" name="Group 6"/>
          <p:cNvGrpSpPr/>
          <p:nvPr/>
        </p:nvGrpSpPr>
        <p:grpSpPr>
          <a:xfrm>
            <a:off x="5066211" y="2560839"/>
            <a:ext cx="3916475" cy="2890882"/>
            <a:chOff x="296091" y="872273"/>
            <a:chExt cx="3916475" cy="2890882"/>
          </a:xfrm>
        </p:grpSpPr>
        <p:sp>
          <p:nvSpPr>
            <p:cNvPr id="8" name="Rectangle 7"/>
            <p:cNvSpPr/>
            <p:nvPr/>
          </p:nvSpPr>
          <p:spPr>
            <a:xfrm>
              <a:off x="600891" y="876328"/>
              <a:ext cx="3505200" cy="2641311"/>
            </a:xfrm>
            <a:prstGeom prst="rect">
              <a:avLst/>
            </a:prstGeom>
            <a:noFill/>
            <a:ln>
              <a:solidFill>
                <a:srgbClr val="0033C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Freeform 8"/>
            <p:cNvSpPr/>
            <p:nvPr/>
          </p:nvSpPr>
          <p:spPr>
            <a:xfrm>
              <a:off x="609600" y="1178954"/>
              <a:ext cx="2316480" cy="2333897"/>
            </a:xfrm>
            <a:custGeom>
              <a:avLst/>
              <a:gdLst>
                <a:gd name="connsiteX0" fmla="*/ 0 w 2316480"/>
                <a:gd name="connsiteY0" fmla="*/ 2333897 h 2333897"/>
                <a:gd name="connsiteX1" fmla="*/ 34834 w 2316480"/>
                <a:gd name="connsiteY1" fmla="*/ 1889760 h 2333897"/>
                <a:gd name="connsiteX2" fmla="*/ 165462 w 2316480"/>
                <a:gd name="connsiteY2" fmla="*/ 1375954 h 2333897"/>
                <a:gd name="connsiteX3" fmla="*/ 400594 w 2316480"/>
                <a:gd name="connsiteY3" fmla="*/ 949234 h 2333897"/>
                <a:gd name="connsiteX4" fmla="*/ 731520 w 2316480"/>
                <a:gd name="connsiteY4" fmla="*/ 557348 h 2333897"/>
                <a:gd name="connsiteX5" fmla="*/ 1114697 w 2316480"/>
                <a:gd name="connsiteY5" fmla="*/ 330926 h 2333897"/>
                <a:gd name="connsiteX6" fmla="*/ 1567542 w 2316480"/>
                <a:gd name="connsiteY6" fmla="*/ 191588 h 2333897"/>
                <a:gd name="connsiteX7" fmla="*/ 2063931 w 2316480"/>
                <a:gd name="connsiteY7" fmla="*/ 60960 h 2333897"/>
                <a:gd name="connsiteX8" fmla="*/ 2316480 w 2316480"/>
                <a:gd name="connsiteY8" fmla="*/ 0 h 2333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16480" h="2333897">
                  <a:moveTo>
                    <a:pt x="0" y="2333897"/>
                  </a:moveTo>
                  <a:cubicBezTo>
                    <a:pt x="3628" y="2191657"/>
                    <a:pt x="7257" y="2049417"/>
                    <a:pt x="34834" y="1889760"/>
                  </a:cubicBezTo>
                  <a:cubicBezTo>
                    <a:pt x="62411" y="1730103"/>
                    <a:pt x="104502" y="1532708"/>
                    <a:pt x="165462" y="1375954"/>
                  </a:cubicBezTo>
                  <a:cubicBezTo>
                    <a:pt x="226422" y="1219200"/>
                    <a:pt x="306251" y="1085668"/>
                    <a:pt x="400594" y="949234"/>
                  </a:cubicBezTo>
                  <a:cubicBezTo>
                    <a:pt x="494937" y="812800"/>
                    <a:pt x="612503" y="660399"/>
                    <a:pt x="731520" y="557348"/>
                  </a:cubicBezTo>
                  <a:cubicBezTo>
                    <a:pt x="850537" y="454297"/>
                    <a:pt x="975360" y="391886"/>
                    <a:pt x="1114697" y="330926"/>
                  </a:cubicBezTo>
                  <a:cubicBezTo>
                    <a:pt x="1254034" y="269966"/>
                    <a:pt x="1409336" y="236582"/>
                    <a:pt x="1567542" y="191588"/>
                  </a:cubicBezTo>
                  <a:cubicBezTo>
                    <a:pt x="1725748" y="146594"/>
                    <a:pt x="1939108" y="92891"/>
                    <a:pt x="2063931" y="60960"/>
                  </a:cubicBezTo>
                  <a:cubicBezTo>
                    <a:pt x="2188754" y="29029"/>
                    <a:pt x="2270034" y="10160"/>
                    <a:pt x="2316480" y="0"/>
                  </a:cubicBezTo>
                </a:path>
              </a:pathLst>
            </a:custGeom>
            <a:noFill/>
            <a:ln>
              <a:solidFill>
                <a:srgbClr val="2F0765"/>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Freeform 9"/>
            <p:cNvSpPr/>
            <p:nvPr/>
          </p:nvSpPr>
          <p:spPr>
            <a:xfrm>
              <a:off x="600891" y="1596965"/>
              <a:ext cx="2307771" cy="1915886"/>
            </a:xfrm>
            <a:custGeom>
              <a:avLst/>
              <a:gdLst>
                <a:gd name="connsiteX0" fmla="*/ 0 w 2307771"/>
                <a:gd name="connsiteY0" fmla="*/ 1915886 h 1915886"/>
                <a:gd name="connsiteX1" fmla="*/ 87086 w 2307771"/>
                <a:gd name="connsiteY1" fmla="*/ 1741715 h 1915886"/>
                <a:gd name="connsiteX2" fmla="*/ 243840 w 2307771"/>
                <a:gd name="connsiteY2" fmla="*/ 1367246 h 1915886"/>
                <a:gd name="connsiteX3" fmla="*/ 548640 w 2307771"/>
                <a:gd name="connsiteY3" fmla="*/ 923109 h 1915886"/>
                <a:gd name="connsiteX4" fmla="*/ 896983 w 2307771"/>
                <a:gd name="connsiteY4" fmla="*/ 609600 h 1915886"/>
                <a:gd name="connsiteX5" fmla="*/ 1341120 w 2307771"/>
                <a:gd name="connsiteY5" fmla="*/ 322217 h 1915886"/>
                <a:gd name="connsiteX6" fmla="*/ 1820091 w 2307771"/>
                <a:gd name="connsiteY6" fmla="*/ 130629 h 1915886"/>
                <a:gd name="connsiteX7" fmla="*/ 2185851 w 2307771"/>
                <a:gd name="connsiteY7" fmla="*/ 34835 h 1915886"/>
                <a:gd name="connsiteX8" fmla="*/ 2307771 w 2307771"/>
                <a:gd name="connsiteY8" fmla="*/ 0 h 1915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07771" h="1915886">
                  <a:moveTo>
                    <a:pt x="0" y="1915886"/>
                  </a:moveTo>
                  <a:cubicBezTo>
                    <a:pt x="23223" y="1874520"/>
                    <a:pt x="46446" y="1833155"/>
                    <a:pt x="87086" y="1741715"/>
                  </a:cubicBezTo>
                  <a:cubicBezTo>
                    <a:pt x="127726" y="1650275"/>
                    <a:pt x="166914" y="1503680"/>
                    <a:pt x="243840" y="1367246"/>
                  </a:cubicBezTo>
                  <a:cubicBezTo>
                    <a:pt x="320766" y="1230812"/>
                    <a:pt x="439783" y="1049383"/>
                    <a:pt x="548640" y="923109"/>
                  </a:cubicBezTo>
                  <a:cubicBezTo>
                    <a:pt x="657497" y="796835"/>
                    <a:pt x="764903" y="709749"/>
                    <a:pt x="896983" y="609600"/>
                  </a:cubicBezTo>
                  <a:cubicBezTo>
                    <a:pt x="1029063" y="509451"/>
                    <a:pt x="1187269" y="402045"/>
                    <a:pt x="1341120" y="322217"/>
                  </a:cubicBezTo>
                  <a:cubicBezTo>
                    <a:pt x="1494971" y="242389"/>
                    <a:pt x="1679302" y="178526"/>
                    <a:pt x="1820091" y="130629"/>
                  </a:cubicBezTo>
                  <a:cubicBezTo>
                    <a:pt x="1960880" y="82732"/>
                    <a:pt x="2104571" y="56606"/>
                    <a:pt x="2185851" y="34835"/>
                  </a:cubicBezTo>
                  <a:cubicBezTo>
                    <a:pt x="2267131" y="13064"/>
                    <a:pt x="2307771" y="0"/>
                    <a:pt x="2307771" y="0"/>
                  </a:cubicBezTo>
                </a:path>
              </a:pathLst>
            </a:custGeom>
            <a:noFill/>
            <a:ln>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1" name="Straight Connector 10"/>
            <p:cNvCxnSpPr/>
            <p:nvPr/>
          </p:nvCxnSpPr>
          <p:spPr>
            <a:xfrm>
              <a:off x="2926080" y="872273"/>
              <a:ext cx="0" cy="2649613"/>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963091" y="1178954"/>
              <a:ext cx="685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957646" y="1601319"/>
              <a:ext cx="685800"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96091" y="1370513"/>
              <a:ext cx="369332" cy="1471778"/>
            </a:xfrm>
            <a:prstGeom prst="rect">
              <a:avLst/>
            </a:prstGeom>
            <a:noFill/>
          </p:spPr>
          <p:txBody>
            <a:bodyPr vert="vert270" wrap="square" rtlCol="0">
              <a:spAutoFit/>
            </a:bodyPr>
            <a:lstStyle/>
            <a:p>
              <a:r>
                <a:rPr lang="en-US" sz="1200" dirty="0" smtClean="0">
                  <a:solidFill>
                    <a:srgbClr val="0033CC"/>
                  </a:solidFill>
                  <a:latin typeface="Times New Roman" panose="02020603050405020304" pitchFamily="18" charset="0"/>
                  <a:cs typeface="Times New Roman" panose="02020603050405020304" pitchFamily="18" charset="0"/>
                </a:rPr>
                <a:t>Project Cost (SR)</a:t>
              </a:r>
              <a:endParaRPr lang="en-GB" sz="1200" dirty="0">
                <a:solidFill>
                  <a:srgbClr val="0033CC"/>
                </a:solidFill>
                <a:latin typeface="Times New Roman" panose="02020603050405020304" pitchFamily="18" charset="0"/>
                <a:cs typeface="Times New Roman" panose="02020603050405020304" pitchFamily="18" charset="0"/>
              </a:endParaRPr>
            </a:p>
          </p:txBody>
        </p:sp>
        <p:sp>
          <p:nvSpPr>
            <p:cNvPr id="15" name="TextBox 14"/>
            <p:cNvSpPr txBox="1"/>
            <p:nvPr/>
          </p:nvSpPr>
          <p:spPr>
            <a:xfrm>
              <a:off x="842749" y="1122200"/>
              <a:ext cx="678877" cy="276999"/>
            </a:xfrm>
            <a:prstGeom prst="rect">
              <a:avLst/>
            </a:prstGeom>
            <a:noFill/>
          </p:spPr>
          <p:txBody>
            <a:bodyPr vert="horz" wrap="square" rtlCol="0">
              <a:spAutoFit/>
            </a:bodyPr>
            <a:lstStyle/>
            <a:p>
              <a:r>
                <a:rPr lang="en-US" sz="1200" b="1" dirty="0" smtClean="0">
                  <a:solidFill>
                    <a:srgbClr val="C00000"/>
                  </a:solidFill>
                  <a:latin typeface="Times New Roman" panose="02020603050405020304" pitchFamily="18" charset="0"/>
                  <a:cs typeface="Times New Roman" panose="02020603050405020304" pitchFamily="18" charset="0"/>
                </a:rPr>
                <a:t>BCWP</a:t>
              </a:r>
              <a:endParaRPr lang="en-GB" sz="1200" b="1" dirty="0">
                <a:solidFill>
                  <a:srgbClr val="C00000"/>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1793331" y="2715388"/>
              <a:ext cx="678877" cy="276999"/>
            </a:xfrm>
            <a:prstGeom prst="rect">
              <a:avLst/>
            </a:prstGeom>
            <a:noFill/>
          </p:spPr>
          <p:txBody>
            <a:bodyPr vert="horz" wrap="square" rtlCol="0">
              <a:spAutoFit/>
            </a:bodyPr>
            <a:lstStyle/>
            <a:p>
              <a:r>
                <a:rPr lang="en-US" sz="1200" b="1" dirty="0" smtClean="0">
                  <a:solidFill>
                    <a:srgbClr val="002060"/>
                  </a:solidFill>
                  <a:latin typeface="Times New Roman" panose="02020603050405020304" pitchFamily="18" charset="0"/>
                  <a:cs typeface="Times New Roman" panose="02020603050405020304" pitchFamily="18" charset="0"/>
                </a:rPr>
                <a:t>BCWS</a:t>
              </a:r>
              <a:endParaRPr lang="en-GB" sz="1200" b="1" dirty="0">
                <a:solidFill>
                  <a:srgbClr val="002060"/>
                </a:solidFill>
                <a:latin typeface="Times New Roman" panose="02020603050405020304" pitchFamily="18" charset="0"/>
                <a:cs typeface="Times New Roman" panose="02020603050405020304" pitchFamily="18" charset="0"/>
              </a:endParaRPr>
            </a:p>
          </p:txBody>
        </p:sp>
        <p:cxnSp>
          <p:nvCxnSpPr>
            <p:cNvPr id="17" name="Straight Connector 16"/>
            <p:cNvCxnSpPr/>
            <p:nvPr/>
          </p:nvCxnSpPr>
          <p:spPr>
            <a:xfrm>
              <a:off x="1591491" y="1596965"/>
              <a:ext cx="1334589" cy="13063"/>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579518" y="1399199"/>
              <a:ext cx="0" cy="457296"/>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960905" y="1276732"/>
              <a:ext cx="1251661" cy="246221"/>
            </a:xfrm>
            <a:prstGeom prst="rect">
              <a:avLst/>
            </a:prstGeom>
            <a:noFill/>
          </p:spPr>
          <p:txBody>
            <a:bodyPr vert="horz" wrap="square" rtlCol="0">
              <a:spAutoFit/>
            </a:bodyPr>
            <a:lstStyle/>
            <a:p>
              <a:r>
                <a:rPr lang="en-US" sz="1000" b="1" dirty="0" smtClean="0">
                  <a:latin typeface="Times New Roman" panose="02020603050405020304" pitchFamily="18" charset="0"/>
                  <a:cs typeface="Times New Roman" panose="02020603050405020304" pitchFamily="18" charset="0"/>
                </a:rPr>
                <a:t>SV</a:t>
              </a:r>
              <a:r>
                <a:rPr lang="en-US" sz="1000" b="1" dirty="0" smtClean="0">
                  <a:solidFill>
                    <a:srgbClr val="0033CC"/>
                  </a:solidFill>
                  <a:latin typeface="Times New Roman" panose="02020603050405020304" pitchFamily="18" charset="0"/>
                  <a:cs typeface="Times New Roman" panose="02020603050405020304" pitchFamily="18" charset="0"/>
                </a:rPr>
                <a:t>=</a:t>
              </a:r>
              <a:r>
                <a:rPr lang="en-US" sz="1000" b="1" dirty="0" smtClean="0">
                  <a:solidFill>
                    <a:srgbClr val="C00000"/>
                  </a:solidFill>
                  <a:latin typeface="Times New Roman" panose="02020603050405020304" pitchFamily="18" charset="0"/>
                  <a:cs typeface="Times New Roman" panose="02020603050405020304" pitchFamily="18" charset="0"/>
                </a:rPr>
                <a:t>BCWP</a:t>
              </a:r>
              <a:r>
                <a:rPr lang="en-US" sz="1000" b="1" dirty="0" smtClean="0">
                  <a:solidFill>
                    <a:srgbClr val="0033CC"/>
                  </a:solidFill>
                  <a:latin typeface="Times New Roman" panose="02020603050405020304" pitchFamily="18" charset="0"/>
                  <a:cs typeface="Times New Roman" panose="02020603050405020304" pitchFamily="18" charset="0"/>
                </a:rPr>
                <a:t>-</a:t>
              </a:r>
              <a:r>
                <a:rPr lang="en-US" sz="1000" b="1" dirty="0" smtClean="0">
                  <a:solidFill>
                    <a:srgbClr val="002060"/>
                  </a:solidFill>
                  <a:latin typeface="Times New Roman" panose="02020603050405020304" pitchFamily="18" charset="0"/>
                  <a:cs typeface="Times New Roman" panose="02020603050405020304" pitchFamily="18" charset="0"/>
                </a:rPr>
                <a:t>BCWS</a:t>
              </a:r>
              <a:endParaRPr lang="en-GB" sz="1000" b="1" dirty="0">
                <a:solidFill>
                  <a:srgbClr val="002060"/>
                </a:solidFill>
                <a:latin typeface="Times New Roman" panose="02020603050405020304" pitchFamily="18" charset="0"/>
                <a:cs typeface="Times New Roman" panose="02020603050405020304" pitchFamily="18" charset="0"/>
              </a:endParaRPr>
            </a:p>
          </p:txBody>
        </p:sp>
        <p:cxnSp>
          <p:nvCxnSpPr>
            <p:cNvPr id="20" name="Straight Arrow Connector 19"/>
            <p:cNvCxnSpPr/>
            <p:nvPr/>
          </p:nvCxnSpPr>
          <p:spPr>
            <a:xfrm>
              <a:off x="3027317" y="1165272"/>
              <a:ext cx="0" cy="441542"/>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083723" y="3486156"/>
              <a:ext cx="678877" cy="276999"/>
            </a:xfrm>
            <a:prstGeom prst="rect">
              <a:avLst/>
            </a:prstGeom>
            <a:noFill/>
          </p:spPr>
          <p:txBody>
            <a:bodyPr vert="horz" wrap="square" rtlCol="0">
              <a:spAutoFit/>
            </a:bodyPr>
            <a:lstStyle/>
            <a:p>
              <a:r>
                <a:rPr lang="en-US" sz="1200" b="1" dirty="0" smtClean="0">
                  <a:solidFill>
                    <a:srgbClr val="0033CC"/>
                  </a:solidFill>
                  <a:latin typeface="Times New Roman" panose="02020603050405020304" pitchFamily="18" charset="0"/>
                  <a:cs typeface="Times New Roman" panose="02020603050405020304" pitchFamily="18" charset="0"/>
                </a:rPr>
                <a:t>Time</a:t>
              </a:r>
              <a:endParaRPr lang="en-GB" sz="1200" b="1" dirty="0">
                <a:solidFill>
                  <a:srgbClr val="0033CC"/>
                </a:solidFill>
                <a:latin typeface="Times New Roman" panose="02020603050405020304" pitchFamily="18" charset="0"/>
                <a:cs typeface="Times New Roman" panose="02020603050405020304" pitchFamily="18" charset="0"/>
              </a:endParaRPr>
            </a:p>
          </p:txBody>
        </p:sp>
        <p:sp>
          <p:nvSpPr>
            <p:cNvPr id="22" name="TextBox 21"/>
            <p:cNvSpPr txBox="1"/>
            <p:nvPr/>
          </p:nvSpPr>
          <p:spPr>
            <a:xfrm>
              <a:off x="3148491" y="2801633"/>
              <a:ext cx="870661" cy="276999"/>
            </a:xfrm>
            <a:prstGeom prst="rect">
              <a:avLst/>
            </a:prstGeom>
            <a:noFill/>
          </p:spPr>
          <p:txBody>
            <a:bodyPr vert="horz" wrap="square" rtlCol="0">
              <a:spAutoFit/>
            </a:bodyPr>
            <a:lstStyle/>
            <a:p>
              <a:r>
                <a:rPr lang="en-US" sz="1200" b="1" dirty="0" smtClean="0">
                  <a:latin typeface="Times New Roman" panose="02020603050405020304" pitchFamily="18" charset="0"/>
                  <a:cs typeface="Times New Roman" panose="02020603050405020304" pitchFamily="18" charset="0"/>
                </a:rPr>
                <a:t>Time Now</a:t>
              </a:r>
              <a:endParaRPr lang="en-GB" sz="1200" b="1" dirty="0">
                <a:latin typeface="Times New Roman" panose="02020603050405020304" pitchFamily="18" charset="0"/>
                <a:cs typeface="Times New Roman" panose="02020603050405020304" pitchFamily="18" charset="0"/>
              </a:endParaRPr>
            </a:p>
          </p:txBody>
        </p:sp>
        <p:cxnSp>
          <p:nvCxnSpPr>
            <p:cNvPr id="23" name="Straight Arrow Connector 22"/>
            <p:cNvCxnSpPr>
              <a:stCxn id="15" idx="2"/>
              <a:endCxn id="9" idx="4"/>
            </p:cNvCxnSpPr>
            <p:nvPr/>
          </p:nvCxnSpPr>
          <p:spPr>
            <a:xfrm>
              <a:off x="1182188" y="1399199"/>
              <a:ext cx="158932" cy="3371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flipV="1">
              <a:off x="1643150" y="2106402"/>
              <a:ext cx="386068" cy="6596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22" idx="1"/>
            </p:cNvCxnSpPr>
            <p:nvPr/>
          </p:nvCxnSpPr>
          <p:spPr>
            <a:xfrm flipH="1" flipV="1">
              <a:off x="2926080" y="2940132"/>
              <a:ext cx="222411"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26" name="Rectangle 25"/>
          <p:cNvSpPr/>
          <p:nvPr/>
        </p:nvSpPr>
        <p:spPr>
          <a:xfrm>
            <a:off x="5561503" y="2035926"/>
            <a:ext cx="2852063" cy="369332"/>
          </a:xfrm>
          <a:prstGeom prst="rect">
            <a:avLst/>
          </a:prstGeom>
        </p:spPr>
        <p:txBody>
          <a:bodyPr wrap="none">
            <a:spAutoFit/>
          </a:bodyPr>
          <a:lstStyle/>
          <a:p>
            <a:r>
              <a:rPr lang="en-US" b="1" dirty="0"/>
              <a:t>Schedule Variance, SV</a:t>
            </a:r>
            <a:endParaRPr lang="en-GB" dirty="0"/>
          </a:p>
        </p:txBody>
      </p:sp>
      <p:sp>
        <p:nvSpPr>
          <p:cNvPr id="30" name="TextBox 29"/>
          <p:cNvSpPr txBox="1"/>
          <p:nvPr/>
        </p:nvSpPr>
        <p:spPr>
          <a:xfrm>
            <a:off x="5692464" y="5537776"/>
            <a:ext cx="3025705" cy="646331"/>
          </a:xfrm>
          <a:prstGeom prst="rect">
            <a:avLst/>
          </a:prstGeom>
          <a:noFill/>
        </p:spPr>
        <p:txBody>
          <a:bodyPr wrap="square" rtlCol="0">
            <a:spAutoFit/>
          </a:bodyPr>
          <a:lstStyle/>
          <a:p>
            <a:r>
              <a:rPr lang="en-US" dirty="0" smtClean="0">
                <a:solidFill>
                  <a:srgbClr val="7030A0"/>
                </a:solidFill>
              </a:rPr>
              <a:t>SV&gt;0: ahead of schedule</a:t>
            </a:r>
          </a:p>
          <a:p>
            <a:r>
              <a:rPr lang="en-US" dirty="0" smtClean="0">
                <a:solidFill>
                  <a:srgbClr val="7030A0"/>
                </a:solidFill>
              </a:rPr>
              <a:t>SV&lt;0: behind schedule</a:t>
            </a:r>
            <a:endParaRPr lang="en-GB" dirty="0">
              <a:solidFill>
                <a:srgbClr val="7030A0"/>
              </a:solidFill>
            </a:endParaRPr>
          </a:p>
        </p:txBody>
      </p:sp>
    </p:spTree>
    <p:extLst>
      <p:ext uri="{BB962C8B-B14F-4D97-AF65-F5344CB8AC3E}">
        <p14:creationId xmlns:p14="http://schemas.microsoft.com/office/powerpoint/2010/main" val="820725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6"/>
                                        </p:tgtEl>
                                        <p:attrNameLst>
                                          <p:attrName>style.visibility</p:attrName>
                                        </p:attrNameLst>
                                      </p:cBhvr>
                                      <p:to>
                                        <p:strVal val="visible"/>
                                      </p:to>
                                    </p:set>
                                    <p:anim calcmode="lin" valueType="num">
                                      <p:cBhvr additive="base">
                                        <p:cTn id="37" dur="500" fill="hold"/>
                                        <p:tgtEl>
                                          <p:spTgt spid="26"/>
                                        </p:tgtEl>
                                        <p:attrNameLst>
                                          <p:attrName>ppt_x</p:attrName>
                                        </p:attrNameLst>
                                      </p:cBhvr>
                                      <p:tavLst>
                                        <p:tav tm="0">
                                          <p:val>
                                            <p:strVal val="#ppt_x"/>
                                          </p:val>
                                        </p:tav>
                                        <p:tav tm="100000">
                                          <p:val>
                                            <p:strVal val="#ppt_x"/>
                                          </p:val>
                                        </p:tav>
                                      </p:tavLst>
                                    </p:anim>
                                    <p:anim calcmode="lin" valueType="num">
                                      <p:cBhvr additive="base">
                                        <p:cTn id="3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wipe(down)">
                                      <p:cBhvr>
                                        <p:cTn id="43" dur="580">
                                          <p:stCondLst>
                                            <p:cond delay="0"/>
                                          </p:stCondLst>
                                        </p:cTn>
                                        <p:tgtEl>
                                          <p:spTgt spid="7"/>
                                        </p:tgtEl>
                                      </p:cBhvr>
                                    </p:animEffect>
                                    <p:anim calcmode="lin" valueType="num">
                                      <p:cBhvr>
                                        <p:cTn id="44"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49" dur="26">
                                          <p:stCondLst>
                                            <p:cond delay="650"/>
                                          </p:stCondLst>
                                        </p:cTn>
                                        <p:tgtEl>
                                          <p:spTgt spid="7"/>
                                        </p:tgtEl>
                                      </p:cBhvr>
                                      <p:to x="100000" y="60000"/>
                                    </p:animScale>
                                    <p:animScale>
                                      <p:cBhvr>
                                        <p:cTn id="50" dur="166" decel="50000">
                                          <p:stCondLst>
                                            <p:cond delay="676"/>
                                          </p:stCondLst>
                                        </p:cTn>
                                        <p:tgtEl>
                                          <p:spTgt spid="7"/>
                                        </p:tgtEl>
                                      </p:cBhvr>
                                      <p:to x="100000" y="100000"/>
                                    </p:animScale>
                                    <p:animScale>
                                      <p:cBhvr>
                                        <p:cTn id="51" dur="26">
                                          <p:stCondLst>
                                            <p:cond delay="1312"/>
                                          </p:stCondLst>
                                        </p:cTn>
                                        <p:tgtEl>
                                          <p:spTgt spid="7"/>
                                        </p:tgtEl>
                                      </p:cBhvr>
                                      <p:to x="100000" y="80000"/>
                                    </p:animScale>
                                    <p:animScale>
                                      <p:cBhvr>
                                        <p:cTn id="52" dur="166" decel="50000">
                                          <p:stCondLst>
                                            <p:cond delay="1338"/>
                                          </p:stCondLst>
                                        </p:cTn>
                                        <p:tgtEl>
                                          <p:spTgt spid="7"/>
                                        </p:tgtEl>
                                      </p:cBhvr>
                                      <p:to x="100000" y="100000"/>
                                    </p:animScale>
                                    <p:animScale>
                                      <p:cBhvr>
                                        <p:cTn id="53" dur="26">
                                          <p:stCondLst>
                                            <p:cond delay="1642"/>
                                          </p:stCondLst>
                                        </p:cTn>
                                        <p:tgtEl>
                                          <p:spTgt spid="7"/>
                                        </p:tgtEl>
                                      </p:cBhvr>
                                      <p:to x="100000" y="90000"/>
                                    </p:animScale>
                                    <p:animScale>
                                      <p:cBhvr>
                                        <p:cTn id="54" dur="166" decel="50000">
                                          <p:stCondLst>
                                            <p:cond delay="1668"/>
                                          </p:stCondLst>
                                        </p:cTn>
                                        <p:tgtEl>
                                          <p:spTgt spid="7"/>
                                        </p:tgtEl>
                                      </p:cBhvr>
                                      <p:to x="100000" y="100000"/>
                                    </p:animScale>
                                    <p:animScale>
                                      <p:cBhvr>
                                        <p:cTn id="55" dur="26">
                                          <p:stCondLst>
                                            <p:cond delay="1808"/>
                                          </p:stCondLst>
                                        </p:cTn>
                                        <p:tgtEl>
                                          <p:spTgt spid="7"/>
                                        </p:tgtEl>
                                      </p:cBhvr>
                                      <p:to x="100000" y="95000"/>
                                    </p:animScale>
                                    <p:animScale>
                                      <p:cBhvr>
                                        <p:cTn id="56" dur="166" decel="50000">
                                          <p:stCondLst>
                                            <p:cond delay="1834"/>
                                          </p:stCondLst>
                                        </p:cTn>
                                        <p:tgtEl>
                                          <p:spTgt spid="7"/>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0"/>
                                        </p:tgtEl>
                                        <p:attrNameLst>
                                          <p:attrName>style.visibility</p:attrName>
                                        </p:attrNameLst>
                                      </p:cBhvr>
                                      <p:to>
                                        <p:strVal val="visible"/>
                                      </p:to>
                                    </p:set>
                                    <p:anim calcmode="lin" valueType="num">
                                      <p:cBhvr additive="base">
                                        <p:cTn id="61" dur="500" fill="hold"/>
                                        <p:tgtEl>
                                          <p:spTgt spid="30"/>
                                        </p:tgtEl>
                                        <p:attrNameLst>
                                          <p:attrName>ppt_x</p:attrName>
                                        </p:attrNameLst>
                                      </p:cBhvr>
                                      <p:tavLst>
                                        <p:tav tm="0">
                                          <p:val>
                                            <p:strVal val="#ppt_x"/>
                                          </p:val>
                                        </p:tav>
                                        <p:tav tm="100000">
                                          <p:val>
                                            <p:strVal val="#ppt_x"/>
                                          </p:val>
                                        </p:tav>
                                      </p:tavLst>
                                    </p:anim>
                                    <p:anim calcmode="lin" valueType="num">
                                      <p:cBhvr additive="base">
                                        <p:cTn id="62"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26" grpId="0"/>
      <p:bldP spid="30" grpId="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EA310DA89CC9D4C95ADEB31B3960639" ma:contentTypeVersion="1" ma:contentTypeDescription="Create a new document." ma:contentTypeScope="" ma:versionID="50ef57a4d5791843afc5755fefddbd2f">
  <xsd:schema xmlns:xsd="http://www.w3.org/2001/XMLSchema" xmlns:p="http://schemas.microsoft.com/office/2006/metadata/properties" xmlns:ns1="http://schemas.microsoft.com/sharepoint/v3" targetNamespace="http://schemas.microsoft.com/office/2006/metadata/properties" ma:root="true" ma:fieldsID="ddb0c952b897a810c8a4e377cff6bff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44C4963-5A36-4685-8720-D652C9C550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72A4C6D2-5977-44AE-8B4D-3745800C3303}">
  <ds:schemaRefs>
    <ds:schemaRef ds:uri="http://purl.org/dc/elements/1.1/"/>
    <ds:schemaRef ds:uri="http://schemas.microsoft.com/office/2006/metadata/properties"/>
    <ds:schemaRef ds:uri="http://schemas.microsoft.com/office/2006/documentManagement/types"/>
    <ds:schemaRef ds:uri="http://schemas.microsoft.com/sharepoint/v3"/>
    <ds:schemaRef ds:uri="http://purl.org/dc/terms/"/>
    <ds:schemaRef ds:uri="http://schemas.openxmlformats.org/package/2006/metadata/core-properties"/>
    <ds:schemaRef ds:uri="http://purl.org/dc/dcmitype/"/>
    <ds:schemaRef ds:uri="http://www.w3.org/XML/1998/namespace"/>
  </ds:schemaRefs>
</ds:datastoreItem>
</file>

<file path=customXml/itemProps3.xml><?xml version="1.0" encoding="utf-8"?>
<ds:datastoreItem xmlns:ds="http://schemas.openxmlformats.org/officeDocument/2006/customXml" ds:itemID="{465D0974-466A-40E0-ABFB-655FDF2A395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7582</TotalTime>
  <Words>2745</Words>
  <Application>Microsoft Office PowerPoint</Application>
  <PresentationFormat>On-screen Show (4:3)</PresentationFormat>
  <Paragraphs>572</Paragraphs>
  <Slides>33</Slides>
  <Notes>3</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5" baseType="lpstr">
      <vt:lpstr>Agency FB</vt:lpstr>
      <vt:lpstr>Algerian</vt:lpstr>
      <vt:lpstr>Arial</vt:lpstr>
      <vt:lpstr>Calibri</vt:lpstr>
      <vt:lpstr>Cambria Math</vt:lpstr>
      <vt:lpstr>Georgia</vt:lpstr>
      <vt:lpstr>Symbol</vt:lpstr>
      <vt:lpstr>Times New Roman</vt:lpstr>
      <vt:lpstr>Wingdings</vt:lpstr>
      <vt:lpstr>Wingdings 2</vt:lpstr>
      <vt:lpstr>Civic</vt:lpstr>
      <vt:lpstr>Equation</vt:lpstr>
      <vt:lpstr>ENGINEERING MANAGEMENT (GE 404)</vt:lpstr>
      <vt:lpstr>Contents</vt:lpstr>
      <vt:lpstr>Objectives of the Present lecture</vt:lpstr>
      <vt:lpstr>Integration of Cost and Schedule</vt:lpstr>
      <vt:lpstr>Aim of Project Cost Control System</vt:lpstr>
      <vt:lpstr>Cost Control</vt:lpstr>
      <vt:lpstr>Three Key Indicators in Performance Measurement</vt:lpstr>
      <vt:lpstr>BCWS</vt:lpstr>
      <vt:lpstr>BCWP</vt:lpstr>
      <vt:lpstr>ACWP</vt:lpstr>
      <vt:lpstr>PowerPoint Presentation</vt:lpstr>
      <vt:lpstr>Performance Equations (Contd.)</vt:lpstr>
      <vt:lpstr>BCWP, BCWS and ACWP</vt:lpstr>
      <vt:lpstr>Cost Forecasting Equations</vt:lpstr>
      <vt:lpstr>BCWS [PV], BCWP [EV], and ACWP[AC] – S-curves</vt:lpstr>
      <vt:lpstr>Contd.</vt:lpstr>
      <vt:lpstr>Problem-1</vt:lpstr>
      <vt:lpstr>Solution (Cost based on ES)</vt:lpstr>
      <vt:lpstr>Solution (Contd.) (Cost based on LS)</vt:lpstr>
      <vt:lpstr>Conclusion</vt:lpstr>
      <vt:lpstr>Problem-2</vt:lpstr>
      <vt:lpstr>Solution part a(i)</vt:lpstr>
      <vt:lpstr>Solution part a(ii)</vt:lpstr>
      <vt:lpstr>Solution Part (b)</vt:lpstr>
      <vt:lpstr>Problem-3</vt:lpstr>
      <vt:lpstr>PowerPoint Presentation</vt:lpstr>
      <vt:lpstr>Problem-4</vt:lpstr>
      <vt:lpstr>Problem-4 (contd.)</vt:lpstr>
      <vt:lpstr>Solution</vt:lpstr>
      <vt:lpstr>Solution (Contd.)</vt:lpstr>
      <vt:lpstr>Solution(Contd.)</vt:lpstr>
      <vt:lpstr>Further Reading</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 404 (Engineering Management)</dc:title>
  <dc:creator>Nadeem Siddiqui</dc:creator>
  <cp:lastModifiedBy>Nadeem</cp:lastModifiedBy>
  <cp:revision>402</cp:revision>
  <cp:lastPrinted>2016-12-11T09:43:26Z</cp:lastPrinted>
  <dcterms:modified xsi:type="dcterms:W3CDTF">2016-12-20T07:10:45Z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0x010100BEA310DA89CC9D4C95ADEB31B3960639</vt:lpwstr>
  </property>
</Properties>
</file>