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4"/>
  </p:sldMasterIdLst>
  <p:notesMasterIdLst>
    <p:notesMasterId r:id="rId18"/>
  </p:notesMasterIdLst>
  <p:handoutMasterIdLst>
    <p:handoutMasterId r:id="rId19"/>
  </p:handoutMasterIdLst>
  <p:sldIdLst>
    <p:sldId id="285" r:id="rId5"/>
    <p:sldId id="286" r:id="rId6"/>
    <p:sldId id="287" r:id="rId7"/>
    <p:sldId id="736" r:id="rId8"/>
    <p:sldId id="778" r:id="rId9"/>
    <p:sldId id="781" r:id="rId10"/>
    <p:sldId id="782" r:id="rId11"/>
    <p:sldId id="794" r:id="rId12"/>
    <p:sldId id="795" r:id="rId13"/>
    <p:sldId id="790" r:id="rId14"/>
    <p:sldId id="792" r:id="rId15"/>
    <p:sldId id="793" r:id="rId16"/>
    <p:sldId id="270" r:id="rId17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34BC"/>
    <a:srgbClr val="2F0765"/>
    <a:srgbClr val="0033CC"/>
    <a:srgbClr val="333300"/>
    <a:srgbClr val="FF33CC"/>
    <a:srgbClr val="3BC828"/>
    <a:srgbClr val="ADA7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9" y="1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847A1-6B27-4B8D-993F-6B5055EC7165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2029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 smtClean="0"/>
              <a:t>GE201: Dr. N. A. Siddiqui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9" y="8842029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40EAB-F4D0-4E0E-AF76-B27D419DF6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709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7183" cy="465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4435" y="1"/>
            <a:ext cx="3057183" cy="465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F2EC1-FC6C-4FE0-ADF0-A740E2CC27AE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1738" y="698500"/>
            <a:ext cx="4649787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999" y="4421565"/>
            <a:ext cx="5643269" cy="4189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636"/>
            <a:ext cx="3057183" cy="4659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 smtClean="0"/>
              <a:t>GE201: Dr. N. A. Siddiqui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4435" y="8841636"/>
            <a:ext cx="3057183" cy="4659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D18B2-C269-4667-8FFD-0DBE81D39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79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title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341E8-EBA3-41B3-A002-218A6D0FA36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21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56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281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E8E7-6217-4EE7-A0EF-AD822B8B8BFA}" type="datetime4">
              <a:rPr lang="en-US" smtClean="0"/>
              <a:t>August 9, 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713F-5E78-4DC3-BB4F-9474E4E1A8A9}" type="datetime4">
              <a:rPr lang="en-US" smtClean="0"/>
              <a:t>August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07FC-19B1-4DA3-ADF8-8AA20B0C1E40}" type="datetime4">
              <a:rPr lang="en-US" smtClean="0"/>
              <a:t>August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CD2B-E2F0-4F69-A2E4-4CF1128C32EA}" type="datetime4">
              <a:rPr lang="en-US" smtClean="0"/>
              <a:t>August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4C29-66A5-4FA7-8FF0-2892DD250A82}" type="datetime4">
              <a:rPr lang="en-US" smtClean="0"/>
              <a:t>August 9, 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E4E8079-3B8F-4EC5-B4CA-071C7A35C476}" type="datetime4">
              <a:rPr lang="en-US" smtClean="0"/>
              <a:t>August 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80D0-5611-4D75-A817-A87D213CBE85}" type="datetime4">
              <a:rPr lang="en-US" smtClean="0"/>
              <a:t>August 9,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E2E6-52F6-47E6-BD6C-EF98A01C7EEF}" type="datetime4">
              <a:rPr lang="en-US" smtClean="0"/>
              <a:t>August 9,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C6D9F-A4EE-4B23-AD30-37827965470E}" type="datetime4">
              <a:rPr lang="en-US" smtClean="0"/>
              <a:t>August 9,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CBE1-6F08-43E9-A8E1-463228EC2804}" type="datetime4">
              <a:rPr lang="en-US" smtClean="0"/>
              <a:t>August 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6A652B5-81CC-4C6F-A37E-0C88E5F243DE}" type="datetime4">
              <a:rPr lang="en-US" smtClean="0"/>
              <a:t>August 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0EE3C43-E95D-47DA-AA9B-414A5E5DE8D5}" type="datetime4">
              <a:rPr lang="en-US" smtClean="0"/>
              <a:t>August 9,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2667000"/>
            <a:ext cx="8686800" cy="1447800"/>
          </a:xfrm>
        </p:spPr>
        <p:txBody>
          <a:bodyPr>
            <a:noAutofit/>
          </a:bodyPr>
          <a:lstStyle/>
          <a:p>
            <a:endParaRPr lang="en-US" sz="1800" dirty="0" smtClean="0">
              <a:solidFill>
                <a:srgbClr val="C00000"/>
              </a:solidFill>
              <a:latin typeface="Algerian" pitchFamily="82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Algerian" pitchFamily="82" charset="0"/>
              </a:rPr>
              <a:t>Lecture #</a:t>
            </a:r>
            <a:r>
              <a:rPr lang="en-US" sz="2800" dirty="0" smtClean="0">
                <a:solidFill>
                  <a:srgbClr val="C00000"/>
                </a:solidFill>
                <a:latin typeface="Algerian" pitchFamily="82" charset="0"/>
                <a:cs typeface="Times New Roman" pitchFamily="18" charset="0"/>
              </a:rPr>
              <a:t>14</a:t>
            </a:r>
          </a:p>
          <a:p>
            <a:r>
              <a:rPr lang="en-US" sz="3200" cap="none" dirty="0" smtClean="0">
                <a:solidFill>
                  <a:schemeClr val="tx1"/>
                </a:solidFill>
                <a:latin typeface="Agency FB" pitchFamily="34" charset="0"/>
                <a:ea typeface="+mj-ea"/>
                <a:cs typeface="+mj-cs"/>
              </a:rPr>
              <a:t>Outlines of Microsoft Project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5FE2-5C1F-4C44-8AD2-D51742E13891}" type="datetime4">
              <a:rPr lang="en-US" smtClean="0"/>
              <a:t>August 9, 2016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ar-S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3B51-63E8-4965-8E9C-542AB5A98F24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371600" y="838200"/>
            <a:ext cx="6292552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</a:rPr>
              <a:t>ENGINEERING MANAGEMENT</a:t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(GE 404)</a:t>
            </a:r>
            <a:endParaRPr lang="en-US" sz="2400" b="1" i="1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419872" y="260648"/>
            <a:ext cx="2165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بسم الله الرحمن الرحيم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D:\Local Disk (D)\King Saud University\ksu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1" r="9692" b="2423"/>
          <a:stretch/>
        </p:blipFill>
        <p:spPr bwMode="auto">
          <a:xfrm>
            <a:off x="7848600" y="457200"/>
            <a:ext cx="914400" cy="12016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3886200" y="5562600"/>
            <a:ext cx="419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352800" y="5181600"/>
            <a:ext cx="5334000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i="1" cap="none" spc="0" dirty="0" smtClean="0">
                <a:ln cmpd="sng">
                  <a:solidFill>
                    <a:schemeClr val="tx1"/>
                  </a:solidFill>
                </a:ln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Dr. Nadeem</a:t>
            </a:r>
            <a:r>
              <a:rPr lang="en-US" sz="2400" b="1" i="1" cap="none" spc="0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A. Siddiqui</a:t>
            </a:r>
            <a:endParaRPr lang="en-US" sz="2400" b="1" i="1" cap="none" spc="0" dirty="0">
              <a:gradFill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0"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04025" y="4679603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Presented by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Assigning, Leveling and Allocating Resources</a:t>
            </a:r>
            <a:endParaRPr lang="en-GB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CD2B-E2F0-4F69-A2E4-4CF1128C32EA}" type="datetime4">
              <a:rPr lang="en-US" smtClean="0"/>
              <a:t>August 9,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7936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Adding Resources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 →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views→ Resource Sheet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 resource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Name, Type Cost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(rate /hour or /day) etc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Assigning resources to tasks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 →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Gantt Chart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→Go to Resource names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 click to go to Information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→Enter the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not have leveling during assigning resources go to resource tab and clear leveling</a:t>
            </a: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View the resource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Graph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 →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views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→Resource Graph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Resource leveling and allocation</a:t>
            </a: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→ Leveling Options →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perform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leveling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without effecting the project duration, select “level only within the available slack”)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 → Level →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 → Level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41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Creating Baseline, Tracking Progress and Rescheduling Tasks</a:t>
            </a:r>
            <a:endParaRPr lang="en-GB" sz="24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CD2B-E2F0-4F69-A2E4-4CF1128C32EA}" type="datetime4">
              <a:rPr lang="en-US" smtClean="0"/>
              <a:t>August 9,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compare how project is changing over time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Baselines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set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Project→ Schedule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 Baseline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see the variance with respect to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Baseline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View→ Data → Tables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→Variance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Tracking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Project as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scheduled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 one column in task sheet to show % complete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Project→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Status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Status Date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Status →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</a:p>
          <a:p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Entering actual values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tasks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View→ Data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Tables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→Work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Rescheduling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uncompleted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Tasks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Project→ Status →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 Project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Reschedule uncompleted work to start after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62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Cash Flow and Project Reports</a:t>
            </a:r>
            <a:endParaRPr lang="en-GB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E2E6-52F6-47E6-BD6C-EF98A01C7EEF}" type="datetime4">
              <a:rPr lang="en-US" smtClean="0"/>
              <a:t>August 9,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view reports</a:t>
            </a: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Report→ View Reports →Costs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→Cash Flow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print the report</a:t>
            </a: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File→ Print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 Entire Project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224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620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Thank You</a:t>
            </a:r>
            <a:endParaRPr lang="en-US" sz="4400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D997-4502-4390-83BE-5ECFC0E78014}" type="datetime4">
              <a:rPr lang="en-US" smtClean="0"/>
              <a:t>August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86018" name="Picture 2" descr="http://www.nutritioneducationexperts.com/wp-content/uploads/Question-Marks1-284x3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352800"/>
            <a:ext cx="2705100" cy="285750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1143000" y="2743200"/>
            <a:ext cx="7010400" cy="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71600" y="1752600"/>
            <a:ext cx="62231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</a:rPr>
              <a:t>Questions Please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endParaRPr>
          </a:p>
        </p:txBody>
      </p:sp>
      <p:pic>
        <p:nvPicPr>
          <p:cNvPr id="86020" name="Picture 4" descr="http://cachepe.samedaymusic.com/media/fit,330by330/quality,85/86469-a9dae2917d35d8b246d6ade5801c6f1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828800"/>
            <a:ext cx="1010728" cy="866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Contents</a:t>
            </a:r>
            <a:endParaRPr lang="en-US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9CF6-7E8D-48C3-AD72-24377ABD629D}" type="datetime4">
              <a:rPr lang="en-US" smtClean="0"/>
              <a:t>August 9,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 of the present lecture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 Interface of Microsoft Project 2013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Defining Project Information and Project </a:t>
            </a:r>
            <a:r>
              <a:rPr lang="en-US" sz="2000" dirty="0" smtClean="0">
                <a:solidFill>
                  <a:srgbClr val="FF0000"/>
                </a:solidFill>
              </a:rPr>
              <a:t>Properties</a:t>
            </a:r>
          </a:p>
          <a:p>
            <a:r>
              <a:rPr lang="en-US" sz="2000" dirty="0">
                <a:solidFill>
                  <a:srgbClr val="2F0765"/>
                </a:solidFill>
              </a:rPr>
              <a:t>Creating and Assigning Calendar to the Project</a:t>
            </a:r>
            <a:endParaRPr lang="en-US" sz="2000" dirty="0" smtClean="0">
              <a:solidFill>
                <a:srgbClr val="2F0765"/>
              </a:solidFill>
            </a:endParaRPr>
          </a:p>
          <a:p>
            <a:r>
              <a:rPr lang="en-US" sz="2000" dirty="0">
                <a:solidFill>
                  <a:srgbClr val="3A34BC"/>
                </a:solidFill>
              </a:rPr>
              <a:t>Entering and Editing Project Tasks (or Activities</a:t>
            </a:r>
            <a:r>
              <a:rPr lang="en-US" sz="2000" dirty="0" smtClean="0">
                <a:solidFill>
                  <a:srgbClr val="3A34BC"/>
                </a:solidFill>
              </a:rPr>
              <a:t>)</a:t>
            </a:r>
          </a:p>
          <a:p>
            <a:r>
              <a:rPr lang="en-US" sz="2000" dirty="0">
                <a:solidFill>
                  <a:srgbClr val="7030A0"/>
                </a:solidFill>
              </a:rPr>
              <a:t>Assigning, Leveling and Allocating </a:t>
            </a:r>
            <a:r>
              <a:rPr lang="en-US" sz="2000" dirty="0" smtClean="0">
                <a:solidFill>
                  <a:srgbClr val="7030A0"/>
                </a:solidFill>
              </a:rPr>
              <a:t>Resources</a:t>
            </a:r>
          </a:p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Creating Baseline, Tracking Progress and Rescheduling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Tasks</a:t>
            </a:r>
          </a:p>
          <a:p>
            <a:r>
              <a:rPr lang="en-US" sz="2000" dirty="0">
                <a:solidFill>
                  <a:srgbClr val="C00000"/>
                </a:solidFill>
              </a:rPr>
              <a:t>Cash Flow and </a:t>
            </a:r>
            <a:r>
              <a:rPr lang="en-US" sz="2000" dirty="0" smtClean="0">
                <a:solidFill>
                  <a:srgbClr val="C00000"/>
                </a:solidFill>
              </a:rPr>
              <a:t>Project Reports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Objectives of the Present lecture</a:t>
            </a:r>
            <a:endParaRPr lang="en-US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10FE-6EE9-493E-B516-EB0A1ACDAF08}" type="datetime4">
              <a:rPr lang="en-US" smtClean="0"/>
              <a:t>August 9,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give an outline of MS Project 2013 software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explore the capabilities of MS Project 2013</a:t>
            </a:r>
            <a:endParaRPr lang="en-US" altLang="en-US" sz="2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Basic Interface of MS Project</a:t>
            </a:r>
            <a:endParaRPr lang="en-GB" sz="28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C6D9F-A4EE-4B23-AD30-37827965470E}" type="datetime4">
              <a:rPr lang="en-US" smtClean="0"/>
              <a:t>August 9,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9" name="Picture 8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9" r="2118" b="1210"/>
          <a:stretch/>
        </p:blipFill>
        <p:spPr bwMode="auto">
          <a:xfrm>
            <a:off x="603613" y="1501294"/>
            <a:ext cx="6565174" cy="4800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13676" y="1981200"/>
            <a:ext cx="16017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  <a:r>
              <a:rPr lang="en-US" sz="1400" dirty="0" smtClean="0">
                <a:solidFill>
                  <a:srgbClr val="3A3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shown interface is for Microsoft Project 2010. Similar interface exists for Microsoft Project 2013 </a:t>
            </a:r>
            <a:endParaRPr lang="en-GB" sz="1400" dirty="0">
              <a:solidFill>
                <a:srgbClr val="3A34B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79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Defining Project Information and Project Properties</a:t>
            </a:r>
            <a:endParaRPr lang="en-GB" sz="24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CD2B-E2F0-4F69-A2E4-4CF1128C32EA}" type="datetime4">
              <a:rPr lang="en-US" smtClean="0"/>
              <a:t>August 9,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4400" cy="4797552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a New Project: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File→ New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Blank Project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Information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→Properties →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Information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 dates e.g. start date, finish date; status date; current date etc.)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Properties (e.g. Project title, Project manager etc.)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File → Info →Project Information → Advanced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Properties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To set ES or LS based schedule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Schedule From </a:t>
            </a:r>
            <a:r>
              <a:rPr lang="en-US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Project start date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(all tasks begin on ES i.e. as soon as possible)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Schedule From → Project 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Finish </a:t>
            </a:r>
            <a:r>
              <a:rPr lang="en-US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date 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(all tasks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begin 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LS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i.e. as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late 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possible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defRPr/>
            </a:pPr>
            <a:endParaRPr lang="en-US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defRPr/>
            </a:pP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329177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Creating and Assigning Calendar to the Project</a:t>
            </a:r>
            <a:endParaRPr lang="en-GB" sz="24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CD2B-E2F0-4F69-A2E4-4CF1128C32EA}" type="datetime4">
              <a:rPr lang="en-US" smtClean="0"/>
              <a:t>August 9,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New Calendar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→ Change working time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→Create </a:t>
            </a:r>
            <a:r>
              <a:rPr lang="en-US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ew calendar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Weeks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→Details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→Set days to working times (or Set days to nonworking time)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Set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Time: Enter the working time e.g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: 8:00 AM – 12:00 PM; 1:00 PM-5:00 PM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Assign ‘new calendar’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</a:p>
          <a:p>
            <a:pPr lvl="1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→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Properties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→Calendar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defined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calendar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GB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2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/>
              <a:t>Entering and Editing Project Tasks (or Activities)</a:t>
            </a:r>
            <a:endParaRPr lang="en-GB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CD2B-E2F0-4F69-A2E4-4CF1128C32EA}" type="datetime4">
              <a:rPr lang="en-US" smtClean="0"/>
              <a:t>August 9,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Entering tasks</a:t>
            </a:r>
          </a:p>
          <a:p>
            <a:pPr lvl="1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→Gantt Chart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Gantt Chart or Task sheet (Enter the tasks)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Organizing tasks into phases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entered tasks use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ndent to create phases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Adding a recurring tasks</a:t>
            </a:r>
          </a:p>
          <a:p>
            <a:pPr lvl="1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 → +Task → Recurring task</a:t>
            </a:r>
            <a:endParaRPr lang="en-GB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Displaying WBS Codes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work sheet add new Column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Select the Name → WBS</a:t>
            </a:r>
            <a:endParaRPr lang="en-GB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259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Contd.</a:t>
            </a:r>
            <a:endParaRPr lang="en-GB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CD2B-E2F0-4F69-A2E4-4CF1128C32EA}" type="datetime4">
              <a:rPr lang="en-US" smtClean="0"/>
              <a:t>August 9,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Defining predecessors</a:t>
            </a:r>
          </a:p>
          <a:p>
            <a:pPr lvl="1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cell of Predecessor column→ Right click → Information→ Predecessors →Enter Task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ID,  Type and Lag</a:t>
            </a:r>
            <a:endParaRPr lang="en-GB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Splitting tasks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→Schedule → Split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Setting task constraints</a:t>
            </a:r>
          </a:p>
          <a:p>
            <a:pPr lvl="1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cell→ Right click → Information→ Advanced →Enter constraint information</a:t>
            </a:r>
            <a:endParaRPr lang="en-GB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Setting milestones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 in the worksheet a task with zero duration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21570" t="8094" r="76992" b="89350"/>
          <a:stretch/>
        </p:blipFill>
        <p:spPr>
          <a:xfrm>
            <a:off x="4361688" y="312420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93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Precedence Diagram and Critical Tasks</a:t>
            </a:r>
            <a:endParaRPr lang="en-GB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CD2B-E2F0-4F69-A2E4-4CF1128C32EA}" type="datetime4">
              <a:rPr lang="en-US" smtClean="0"/>
              <a:t>August 9,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Seeing Critical Tasks</a:t>
            </a:r>
          </a:p>
          <a:p>
            <a:pPr lvl="1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→view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Gantt Chart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→Critical Tasks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see Total slack and/or Free slack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work sheet select new column and in the top cell (click twice)→Total Slack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see Network diagram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 →view → Gantt Chart →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Network Diagram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 diagram</a:t>
            </a:r>
          </a:p>
          <a:p>
            <a:pPr lvl="1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File→ Print→ Page setup →Fit to 1 pages wide by 1 tall →Print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875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A310DA89CC9D4C95ADEB31B3960639" ma:contentTypeVersion="1" ma:contentTypeDescription="Create a new document." ma:contentTypeScope="" ma:versionID="50ef57a4d5791843afc5755fefddbd2f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465D0974-466A-40E0-ABFB-655FDF2A39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A4C6D2-5977-44AE-8B4D-3745800C3303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schemas.microsoft.com/sharepoint/v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44C4963-5A36-4685-8720-D652C9C550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8434</TotalTime>
  <Words>874</Words>
  <Application>Microsoft Office PowerPoint</Application>
  <PresentationFormat>On-screen Show (4:3)</PresentationFormat>
  <Paragraphs>149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Agency FB</vt:lpstr>
      <vt:lpstr>Algerian</vt:lpstr>
      <vt:lpstr>Calibri</vt:lpstr>
      <vt:lpstr>Georgia</vt:lpstr>
      <vt:lpstr>Times New Roman</vt:lpstr>
      <vt:lpstr>Wingdings</vt:lpstr>
      <vt:lpstr>Wingdings 2</vt:lpstr>
      <vt:lpstr>Civic</vt:lpstr>
      <vt:lpstr>ENGINEERING MANAGEMENT (GE 404)</vt:lpstr>
      <vt:lpstr>Contents</vt:lpstr>
      <vt:lpstr>Objectives of the Present lecture</vt:lpstr>
      <vt:lpstr>Basic Interface of MS Project</vt:lpstr>
      <vt:lpstr>Defining Project Information and Project Properties</vt:lpstr>
      <vt:lpstr>Creating and Assigning Calendar to the Project</vt:lpstr>
      <vt:lpstr>Entering and Editing Project Tasks (or Activities)</vt:lpstr>
      <vt:lpstr>Contd.</vt:lpstr>
      <vt:lpstr>Precedence Diagram and Critical Tasks</vt:lpstr>
      <vt:lpstr>Assigning, Leveling and Allocating Resources</vt:lpstr>
      <vt:lpstr>Creating Baseline, Tracking Progress and Rescheduling Tasks</vt:lpstr>
      <vt:lpstr>Cash Flow and Project Reports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 404 (Engineering Management)</dc:title>
  <dc:creator>Nadeem Siddiqui</dc:creator>
  <cp:lastModifiedBy>Nadeem Siddiqui</cp:lastModifiedBy>
  <cp:revision>462</cp:revision>
  <cp:lastPrinted>2015-08-10T05:43:04Z</cp:lastPrinted>
  <dcterms:modified xsi:type="dcterms:W3CDTF">2016-08-09T08:32:45Z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0x010100BEA310DA89CC9D4C95ADEB31B3960639</vt:lpwstr>
  </property>
</Properties>
</file>