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4"/>
  </p:sldMasterIdLst>
  <p:notesMasterIdLst>
    <p:notesMasterId r:id="rId34"/>
  </p:notesMasterIdLst>
  <p:handoutMasterIdLst>
    <p:handoutMasterId r:id="rId35"/>
  </p:handoutMasterIdLst>
  <p:sldIdLst>
    <p:sldId id="285" r:id="rId5"/>
    <p:sldId id="286" r:id="rId6"/>
    <p:sldId id="287" r:id="rId7"/>
    <p:sldId id="274" r:id="rId8"/>
    <p:sldId id="275" r:id="rId9"/>
    <p:sldId id="294" r:id="rId10"/>
    <p:sldId id="295" r:id="rId11"/>
    <p:sldId id="278" r:id="rId12"/>
    <p:sldId id="332" r:id="rId13"/>
    <p:sldId id="346" r:id="rId14"/>
    <p:sldId id="325" r:id="rId15"/>
    <p:sldId id="326" r:id="rId16"/>
    <p:sldId id="327" r:id="rId17"/>
    <p:sldId id="330" r:id="rId18"/>
    <p:sldId id="347" r:id="rId19"/>
    <p:sldId id="348" r:id="rId20"/>
    <p:sldId id="353" r:id="rId21"/>
    <p:sldId id="350" r:id="rId22"/>
    <p:sldId id="339" r:id="rId23"/>
    <p:sldId id="342" r:id="rId24"/>
    <p:sldId id="351" r:id="rId25"/>
    <p:sldId id="352" r:id="rId26"/>
    <p:sldId id="344" r:id="rId27"/>
    <p:sldId id="343" r:id="rId28"/>
    <p:sldId id="345" r:id="rId29"/>
    <p:sldId id="349" r:id="rId30"/>
    <p:sldId id="331" r:id="rId31"/>
    <p:sldId id="290" r:id="rId32"/>
    <p:sldId id="270" r:id="rId3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CC"/>
    <a:srgbClr val="2F0765"/>
    <a:srgbClr val="3A34BC"/>
    <a:srgbClr val="3BC828"/>
    <a:srgbClr val="ADA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847A1-6B27-4B8D-993F-6B5055EC716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GE201: Dr. N. A. Siddiqui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40EAB-F4D0-4E0E-AF76-B27D419DF6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709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76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2EC1-FC6C-4FE0-ADF0-A740E2CC27AE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79" y="4560303"/>
            <a:ext cx="5852843" cy="4320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GE201: Dr. N. A. Siddiqui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76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18B2-C269-4667-8FFD-0DBE81D39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79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learnersdictionaries.com/definition/english/grudgingly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oxfordlearnersdictionaries.com/pronunciation/english/grudgingly" TargetMode="External"/><Relationship Id="rId4" Type="http://schemas.openxmlformats.org/officeDocument/2006/relationships/hyperlink" Target="http://www.oxfordlearnersdictionaries.com/definition/english/reluctantly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learnersdictionaries.com/definition/english/striv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title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41E8-EBA3-41B3-A002-218A6D0FA3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21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In  project management the term </a:t>
            </a: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scope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has two distinct uses- Project Scope and Product Scope.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Scope involve getting information required to start a project, and the features the product would have that would meet its stakeholders requirements.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Scope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"The work that needs to be accomplished to deliver a product, service, or result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Product Scope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"The features and functions that characterize a product, service, or result.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151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Begrudgingly: </a:t>
            </a:r>
            <a:r>
              <a:rPr lang="en-GB" sz="1200" b="0" i="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rudgingly definition"/>
              </a:rPr>
              <a:t>grudgingly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way that is given or done unwillingly</a:t>
            </a:r>
          </a:p>
          <a:p>
            <a:pPr fontAlgn="base"/>
            <a:r>
              <a:rPr lang="en-GB" sz="1200" b="0" i="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synonym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reluctantly definition"/>
              </a:rPr>
              <a:t>reluctantly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grudgingly admitted that I was right.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pronunciation: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grudgingly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42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7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12/08/1438H (08/05/2017G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61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Project: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planned piece of work</a:t>
            </a:r>
            <a:endParaRPr lang="en-GB" sz="1200" b="0" i="0" kern="1200" cap="small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cap="sm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Endeavor</a:t>
            </a:r>
            <a:r>
              <a:rPr lang="en-GB" sz="1200" b="0" i="0" kern="1200" cap="sm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synonym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trive definition"/>
              </a:rPr>
              <a:t>strive</a:t>
            </a:r>
            <a:endParaRPr lang="en-GB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Undertaking: a task or project, especially one that is important and/or difficult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02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Hold-up synonym: delay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868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64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Indispensable: Essential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7413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 image shows a construction yard stock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68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Stakeholder: Synonyms:</a:t>
            </a:r>
            <a:r>
              <a:rPr lang="en-US" baseline="0" dirty="0" smtClean="0"/>
              <a:t> Investor, shareholder, sponsor, participant, Interested party</a:t>
            </a:r>
            <a:endParaRPr lang="en-US" dirty="0" smtClean="0"/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person or company that is involved in a particular organization, project, system, etc., especially because they have invested money in it. 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Ex. 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our employees are stakeholders in the company.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29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E8E7-6217-4EE7-A0EF-AD822B8B8BF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713F-5E78-4DC3-BB4F-9474E4E1A8A9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207FC-19B1-4DA3-ADF8-8AA20B0C1E40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4C29-66A5-4FA7-8FF0-2892DD250A82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E4E8079-3B8F-4EC5-B4CA-071C7A35C476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80D0-5611-4D75-A817-A87D213CBE85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6D9F-A4EE-4B23-AD30-37827965470E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CBE1-6F08-43E9-A8E1-463228EC2804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6A652B5-81CC-4C6F-A37E-0C88E5F243DE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0EE3C43-E95D-47DA-AA9B-414A5E5DE8D5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964050B-6237-4A51-8D91-3999973097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rarticlelibrary.com/wp-content/uploads/2013/09/clip_image00218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hyperlink" Target="http://www.yourarticlelibrary.com/wp-content/uploads/2013/09/clip_image00418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c40yA0eyZo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karni@ksu.edu.s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686800" cy="1447800"/>
          </a:xfrm>
        </p:spPr>
        <p:txBody>
          <a:bodyPr>
            <a:noAutofit/>
          </a:bodyPr>
          <a:lstStyle/>
          <a:p>
            <a:endParaRPr lang="en-US" sz="1800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</a:rPr>
              <a:t>Lecture #</a:t>
            </a:r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1</a:t>
            </a:r>
          </a:p>
          <a:p>
            <a:r>
              <a:rPr lang="en-US" sz="3200" cap="none" dirty="0" smtClean="0">
                <a:solidFill>
                  <a:schemeClr val="tx1"/>
                </a:solidFill>
                <a:latin typeface="Agency FB" pitchFamily="34" charset="0"/>
                <a:ea typeface="+mj-ea"/>
                <a:cs typeface="+mj-cs"/>
              </a:rPr>
              <a:t>Course Description and Introduction</a:t>
            </a:r>
            <a:endParaRPr lang="ar-SA" sz="3200" cap="none" dirty="0">
              <a:solidFill>
                <a:schemeClr val="tx1"/>
              </a:solidFill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35FE2-5C1F-4C44-8AD2-D51742E13891}" type="datetime4">
              <a:rPr lang="en-US" smtClean="0"/>
              <a:t>September 25, 2017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ar-S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3B51-63E8-4965-8E9C-542AB5A98F24}" type="slidenum">
              <a:rPr lang="ar-SA" smtClean="0"/>
              <a:pPr/>
              <a:t>1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629255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ENGINEERING MANAGEMENT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(GE 404)</a:t>
            </a:r>
            <a:endParaRPr lang="en-US" sz="2400" b="1" i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19872" y="260648"/>
            <a:ext cx="216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Local Disk (D)\King Saud University\ksuLog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r="9692" b="2423"/>
          <a:stretch/>
        </p:blipFill>
        <p:spPr bwMode="auto">
          <a:xfrm>
            <a:off x="7848600" y="457200"/>
            <a:ext cx="914400" cy="1201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Midterm Exams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59F8-C735-450E-B8E8-41070CB5D238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dirty="0" smtClean="0">
                <a:solidFill>
                  <a:srgbClr val="7030A0"/>
                </a:solidFill>
              </a:rPr>
              <a:t>First Midterm</a:t>
            </a:r>
            <a:endParaRPr lang="en-GB" sz="1600" b="1" dirty="0" smtClean="0"/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Date: 28-Jumada’II-1438 (27-March-2017)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Day: Monday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Time: 6:30 PM – 8:00 PM</a:t>
            </a:r>
          </a:p>
          <a:p>
            <a:pPr lvl="1">
              <a:buNone/>
            </a:pPr>
            <a:endParaRPr lang="en-GB" b="1" dirty="0" smtClean="0">
              <a:solidFill>
                <a:srgbClr val="002060"/>
              </a:solidFill>
            </a:endParaRPr>
          </a:p>
          <a:p>
            <a:pPr lvl="0"/>
            <a:r>
              <a:rPr lang="en-GB" b="1" dirty="0" smtClean="0">
                <a:solidFill>
                  <a:srgbClr val="7030A0"/>
                </a:solidFill>
              </a:rPr>
              <a:t>Second Midterm</a:t>
            </a:r>
            <a:endParaRPr lang="en-GB" sz="1600" b="1" dirty="0" smtClean="0"/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Date: 12-Shaban-1437 (08-May-2017)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Day: Monday</a:t>
            </a:r>
          </a:p>
          <a:p>
            <a:pPr lvl="1"/>
            <a:r>
              <a:rPr lang="en-GB" b="1" dirty="0" smtClean="0">
                <a:solidFill>
                  <a:srgbClr val="002060"/>
                </a:solidFill>
              </a:rPr>
              <a:t>Time: 7:00 PM – 8:30 PM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sz="4000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471163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Definition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2C3-C044-46DD-BD6E-A9266F2F4F72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489448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of tasks or activities </a:t>
            </a:r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</a:t>
            </a:r>
            <a:r>
              <a:rPr lang="en-US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achievement of some planned </a:t>
            </a:r>
            <a:r>
              <a:rPr lang="en-US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en-GB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Definitions:</a:t>
            </a:r>
          </a:p>
          <a:p>
            <a:pPr lvl="1"/>
            <a:r>
              <a:rPr lang="en-US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is a temporary endeavor undertaken to create a unique product or service or result (PMI)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combination of human and non-human resources pooled together to achieve a specific purpose and deliverables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is a one-shot, time-limited, goal-directed, major undertaking requiring the commitment of varied skills and resources</a:t>
            </a:r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criterium-engineers.com/sites/default/files/content/CES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552" y="2622555"/>
            <a:ext cx="3022600" cy="241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8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Characteristics of a Project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7744-1DE4-4401-B1ED-21CBECE772B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altLang="en-US" dirty="0"/>
              <a:t>A project has a unique purpose</a:t>
            </a:r>
          </a:p>
          <a:p>
            <a:r>
              <a:rPr lang="en-GB" altLang="en-US" dirty="0">
                <a:solidFill>
                  <a:srgbClr val="C00000"/>
                </a:solidFill>
              </a:rPr>
              <a:t>A project is temporary</a:t>
            </a:r>
          </a:p>
          <a:p>
            <a:r>
              <a:rPr lang="en-GB" altLang="en-US" dirty="0">
                <a:solidFill>
                  <a:srgbClr val="002060"/>
                </a:solidFill>
              </a:rPr>
              <a:t>A project require resources</a:t>
            </a:r>
          </a:p>
          <a:p>
            <a:r>
              <a:rPr lang="en-GB" altLang="en-US" dirty="0">
                <a:solidFill>
                  <a:srgbClr val="3A34BC"/>
                </a:solidFill>
              </a:rPr>
              <a:t>A project has a primary sponsor or customer</a:t>
            </a:r>
          </a:p>
          <a:p>
            <a:r>
              <a:rPr lang="en-GB" altLang="en-US" dirty="0">
                <a:solidFill>
                  <a:schemeClr val="accent5">
                    <a:lumMod val="75000"/>
                  </a:schemeClr>
                </a:solidFill>
              </a:rPr>
              <a:t>A project involves uncertainty</a:t>
            </a: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09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Projects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BC39D-C32D-45C5-BCC4-91FCBB8BD0F3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altLang="en-US" dirty="0" smtClean="0"/>
              <a:t>Construction </a:t>
            </a:r>
            <a:r>
              <a:rPr lang="en-GB" altLang="en-US" dirty="0"/>
              <a:t>of building and </a:t>
            </a:r>
            <a:r>
              <a:rPr lang="en-GB" altLang="en-US" dirty="0" smtClean="0"/>
              <a:t>infrastructure</a:t>
            </a:r>
          </a:p>
          <a:p>
            <a:pPr lvl="1"/>
            <a:r>
              <a:rPr lang="en-US" altLang="en-US" dirty="0" smtClean="0"/>
              <a:t>Villas; Malls; Hospitals; Dams; Tunnels; Bridges; power plants; Refineries etc.</a:t>
            </a:r>
          </a:p>
          <a:p>
            <a:r>
              <a:rPr lang="en-GB" altLang="en-US" dirty="0" smtClean="0">
                <a:solidFill>
                  <a:srgbClr val="0033CC"/>
                </a:solidFill>
              </a:rPr>
              <a:t>Development </a:t>
            </a:r>
            <a:r>
              <a:rPr lang="en-GB" altLang="en-US" dirty="0">
                <a:solidFill>
                  <a:srgbClr val="0033CC"/>
                </a:solidFill>
              </a:rPr>
              <a:t>of a software product</a:t>
            </a:r>
          </a:p>
          <a:p>
            <a:pPr lvl="1"/>
            <a:r>
              <a:rPr lang="en-US" altLang="en-US" dirty="0" smtClean="0"/>
              <a:t>Software for the registration of students in the university</a:t>
            </a:r>
            <a:endParaRPr lang="en-GB" altLang="en-US" dirty="0"/>
          </a:p>
          <a:p>
            <a:r>
              <a:rPr lang="en-US" altLang="en-US" dirty="0" smtClean="0">
                <a:solidFill>
                  <a:srgbClr val="002060"/>
                </a:solidFill>
              </a:rPr>
              <a:t>Manufacturing of Aircrafts</a:t>
            </a:r>
          </a:p>
          <a:p>
            <a:pPr lvl="1"/>
            <a:r>
              <a:rPr lang="en-US" altLang="en-US" dirty="0" smtClean="0"/>
              <a:t>Commercial plane; cargo planes; Fighter planes etc.</a:t>
            </a: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49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 and its Functions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88178-7F9D-4CCF-9978-5D9DAA2EE83F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03648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is a process concerned with the achievement of goals or objectives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includes:</a:t>
            </a:r>
          </a:p>
          <a:p>
            <a:pPr lvl="1"/>
            <a:r>
              <a:rPr lang="en-GB" sz="2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deciding what is to be </a:t>
            </a: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endParaRPr lang="en-GB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Organizing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(implementation) making arrangements</a:t>
            </a:r>
          </a:p>
          <a:p>
            <a:pPr lvl="1"/>
            <a:r>
              <a:rPr lang="en-GB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Staffing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selecting the right people for the </a:t>
            </a:r>
            <a:r>
              <a:rPr lang="en-GB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</a:p>
          <a:p>
            <a:pPr lvl="1"/>
            <a:r>
              <a:rPr lang="en-GB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Leading/Directing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giving 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instructions </a:t>
            </a:r>
          </a:p>
          <a:p>
            <a:pPr lvl="1"/>
            <a:r>
              <a:rPr lang="en-GB" sz="2600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Controlling/Monitoring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checking </a:t>
            </a:r>
            <a:r>
              <a:rPr lang="en-GB" sz="2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against plans and </a:t>
            </a: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</a:t>
            </a:r>
            <a:r>
              <a:rPr lang="en-GB" sz="26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to remedy hold </a:t>
            </a:r>
            <a:r>
              <a:rPr lang="en-GB" sz="26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</a:t>
            </a:r>
          </a:p>
          <a:p>
            <a:pPr lvl="1"/>
            <a:endParaRPr lang="en-GB" sz="2600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941" r="16093"/>
          <a:stretch/>
        </p:blipFill>
        <p:spPr>
          <a:xfrm>
            <a:off x="5638800" y="1527048"/>
            <a:ext cx="3032619" cy="3301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364409" y="5033978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also considered one of the functions of management, because without motivation, employees cannot work effectively. </a:t>
            </a:r>
            <a:endParaRPr lang="en-GB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Levels of Management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levels of management are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r>
              <a:rPr lang="en-GB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level</a:t>
            </a:r>
            <a:endParaRPr lang="en-GB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level</a:t>
            </a: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Lower/Supervisory level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6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Levels of </a:t>
            </a:r>
            <a:r>
              <a:rPr lang="en-US" b="1" dirty="0" smtClean="0"/>
              <a:t>Management (Contd.)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7936"/>
          </a:xfrm>
        </p:spPr>
        <p:txBody>
          <a:bodyPr>
            <a:normAutofit/>
          </a:bodyPr>
          <a:lstStyle/>
          <a:p>
            <a:pPr fontAlgn="base"/>
            <a:r>
              <a:rPr lang="en-GB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Level Management</a:t>
            </a:r>
          </a:p>
          <a:p>
            <a:pPr lvl="1" fontAlgn="base"/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managers working at this level have maximum authority.</a:t>
            </a:r>
          </a:p>
          <a:p>
            <a:pPr lvl="1" fontAlgn="base"/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includes group of crucial persons essential for leading and directing the efforts of other people. For example, Managing Director, General Manager, President, Vice President, Chief Executive Officer (C.E.O.) etc. </a:t>
            </a:r>
          </a:p>
          <a:p>
            <a:pPr fontAlgn="base"/>
            <a:r>
              <a:rPr lang="en-GB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</a:t>
            </a:r>
            <a:r>
              <a:rPr lang="en-GB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lang="en-GB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GB" sz="1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GB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level of management consists of departmental heads such as purchase department head, sales department head, </a:t>
            </a:r>
            <a:r>
              <a:rPr lang="en-GB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manager etc</a:t>
            </a:r>
            <a:r>
              <a:rPr lang="en-GB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fontAlgn="base"/>
            <a:r>
              <a:rPr lang="en-GB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of this group are responsible for executing the plans and policies made by top level</a:t>
            </a:r>
            <a:r>
              <a:rPr lang="en-GB" sz="16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GB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Management</a:t>
            </a:r>
          </a:p>
          <a:p>
            <a:pPr lvl="1" fontAlgn="base"/>
            <a:r>
              <a:rPr lang="en-GB" sz="16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authority is limited. The quality and quantity of output depends upon the efficiency of this level of managers. </a:t>
            </a:r>
          </a:p>
          <a:p>
            <a:pPr lvl="1" fontAlgn="base"/>
            <a:r>
              <a:rPr lang="en-GB" sz="16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</a:t>
            </a:r>
            <a:r>
              <a:rPr lang="en-GB" sz="16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this group actually carry on the work or perform the activities according to the plans of top and middle level management</a:t>
            </a:r>
            <a:r>
              <a:rPr lang="en-GB" sz="16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Supervisors, clerks etc. come under this group.</a:t>
            </a:r>
            <a:endParaRPr lang="en-GB" sz="1600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GB" sz="16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GB" sz="16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 on the instruction to workers and report to the middle level management</a:t>
            </a:r>
            <a:r>
              <a:rPr lang="en-GB" sz="16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kern="0" dirty="0" smtClean="0"/>
              <a:t>Involvement </a:t>
            </a:r>
            <a:r>
              <a:rPr lang="en-US" sz="2400" b="1" kern="0" dirty="0"/>
              <a:t>% of the different levels of management</a:t>
            </a:r>
            <a:endParaRPr lang="en-GB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kern="0" dirty="0"/>
              <a:t>Figure below shows the involvement % of the different levels of management for:</a:t>
            </a:r>
          </a:p>
          <a:p>
            <a:pPr lvl="1">
              <a:defRPr/>
            </a:pPr>
            <a:r>
              <a:rPr lang="en-US" sz="2000" kern="0" dirty="0">
                <a:solidFill>
                  <a:srgbClr val="0000CC"/>
                </a:solidFill>
              </a:rPr>
              <a:t>(Planning </a:t>
            </a:r>
            <a:r>
              <a:rPr lang="en-US" sz="2000" i="1" kern="0" dirty="0">
                <a:solidFill>
                  <a:srgbClr val="0000CC"/>
                </a:solidFill>
              </a:rPr>
              <a:t>vs.</a:t>
            </a:r>
            <a:r>
              <a:rPr lang="en-US" sz="2000" kern="0" dirty="0">
                <a:solidFill>
                  <a:srgbClr val="0000CC"/>
                </a:solidFill>
              </a:rPr>
              <a:t> controlling)</a:t>
            </a:r>
          </a:p>
          <a:p>
            <a:pPr lvl="1">
              <a:defRPr/>
            </a:pPr>
            <a:r>
              <a:rPr lang="en-US" sz="2000" kern="0" dirty="0">
                <a:solidFill>
                  <a:srgbClr val="0000CC"/>
                </a:solidFill>
              </a:rPr>
              <a:t>(conceptual </a:t>
            </a:r>
            <a:r>
              <a:rPr lang="en-US" sz="2000" i="1" kern="0" dirty="0">
                <a:solidFill>
                  <a:srgbClr val="0000CC"/>
                </a:solidFill>
              </a:rPr>
              <a:t>vs.</a:t>
            </a:r>
            <a:r>
              <a:rPr lang="en-US" sz="2000" kern="0" dirty="0">
                <a:solidFill>
                  <a:srgbClr val="0000CC"/>
                </a:solidFill>
              </a:rPr>
              <a:t> technical)</a:t>
            </a:r>
          </a:p>
          <a:p>
            <a:endParaRPr lang="en-GB" dirty="0"/>
          </a:p>
        </p:txBody>
      </p:sp>
      <p:grpSp>
        <p:nvGrpSpPr>
          <p:cNvPr id="28" name="Group 27"/>
          <p:cNvGrpSpPr/>
          <p:nvPr/>
        </p:nvGrpSpPr>
        <p:grpSpPr>
          <a:xfrm>
            <a:off x="2286000" y="3216511"/>
            <a:ext cx="4353457" cy="2878183"/>
            <a:chOff x="4302927" y="2667000"/>
            <a:chExt cx="4353457" cy="2878183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596783" y="2667000"/>
              <a:ext cx="637233" cy="662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9" name="Rectangle 7" descr="Light upward diagonal"/>
            <p:cNvSpPr>
              <a:spLocks noChangeArrowheads="1"/>
            </p:cNvSpPr>
            <p:nvPr/>
          </p:nvSpPr>
          <p:spPr bwMode="auto">
            <a:xfrm>
              <a:off x="5596783" y="3329799"/>
              <a:ext cx="637233" cy="241018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744687" y="2667000"/>
              <a:ext cx="637233" cy="4217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1" name="Rectangle 9" descr="Light upward diagonal"/>
            <p:cNvSpPr>
              <a:spLocks noChangeArrowheads="1"/>
            </p:cNvSpPr>
            <p:nvPr/>
          </p:nvSpPr>
          <p:spPr bwMode="auto">
            <a:xfrm>
              <a:off x="6744687" y="3088781"/>
              <a:ext cx="637233" cy="482036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2" name="Rectangle 10" descr="Light upward diagonal"/>
            <p:cNvSpPr>
              <a:spLocks noChangeArrowheads="1"/>
            </p:cNvSpPr>
            <p:nvPr/>
          </p:nvSpPr>
          <p:spPr bwMode="auto">
            <a:xfrm>
              <a:off x="7827982" y="2908855"/>
              <a:ext cx="637233" cy="66196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827982" y="2667000"/>
              <a:ext cx="637233" cy="2418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596783" y="3872089"/>
              <a:ext cx="637233" cy="6627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6" name="Rectangle 14" descr="Light upward diagonal"/>
            <p:cNvSpPr>
              <a:spLocks noChangeArrowheads="1"/>
            </p:cNvSpPr>
            <p:nvPr/>
          </p:nvSpPr>
          <p:spPr bwMode="auto">
            <a:xfrm>
              <a:off x="5596783" y="4534888"/>
              <a:ext cx="637233" cy="241018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744687" y="3872089"/>
              <a:ext cx="637233" cy="4217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8" name="Rectangle 16" descr="Light upward diagonal"/>
            <p:cNvSpPr>
              <a:spLocks noChangeArrowheads="1"/>
            </p:cNvSpPr>
            <p:nvPr/>
          </p:nvSpPr>
          <p:spPr bwMode="auto">
            <a:xfrm>
              <a:off x="6744687" y="4293870"/>
              <a:ext cx="637233" cy="482036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19" name="Rectangle 17" descr="Light upward diagonal"/>
            <p:cNvSpPr>
              <a:spLocks noChangeArrowheads="1"/>
            </p:cNvSpPr>
            <p:nvPr/>
          </p:nvSpPr>
          <p:spPr bwMode="auto">
            <a:xfrm>
              <a:off x="7827982" y="4113944"/>
              <a:ext cx="637233" cy="661962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7827982" y="3872089"/>
              <a:ext cx="637233" cy="2418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5470222" y="4956669"/>
              <a:ext cx="956734" cy="42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Top Level</a:t>
              </a:r>
              <a:endPara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Management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6477173" y="4939252"/>
              <a:ext cx="1146133" cy="605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Middle Level</a:t>
              </a:r>
              <a:endPara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Management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7699650" y="4956669"/>
              <a:ext cx="956734" cy="42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Low Level</a:t>
              </a:r>
              <a:endParaRPr lang="en-US" sz="1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n-US" sz="12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Management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4767" y="2730808"/>
              <a:ext cx="1275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Planning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43590" y="3287964"/>
              <a:ext cx="1275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Control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16970" y="3996677"/>
              <a:ext cx="1384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Conceptual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02927" y="4444925"/>
              <a:ext cx="1384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Technical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1372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Summary</a:t>
            </a:r>
            <a:br>
              <a:rPr lang="en-US" sz="2400" b="1" dirty="0" smtClean="0"/>
            </a:br>
            <a:r>
              <a:rPr lang="en-US" sz="2400" b="1" dirty="0" smtClean="0"/>
              <a:t>(Levels of Management)</a:t>
            </a:r>
            <a:endParaRPr lang="en-GB" sz="24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clip_image002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5813"/>
            <a:ext cx="3896215" cy="2365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lip_image004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12" y="1468201"/>
            <a:ext cx="4014216" cy="3719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0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Management 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management,</a:t>
            </a:r>
            <a:r>
              <a:rPr lang="en-GB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application of knowledge, skills, tools, and techniques to project activities to meet the project requirements</a:t>
            </a:r>
            <a:r>
              <a:rPr lang="en-GB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involves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Organizing </a:t>
            </a: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Staffing</a:t>
            </a: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Directing; and</a:t>
            </a:r>
          </a:p>
          <a:p>
            <a:pPr lvl="1" algn="just"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Controlling </a:t>
            </a:r>
          </a:p>
          <a:p>
            <a:pPr algn="just">
              <a:defRPr/>
            </a:pPr>
            <a:r>
              <a:rPr lang="en-US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major constraints are</a:t>
            </a:r>
            <a:endParaRPr lang="en-US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</a:p>
          <a:p>
            <a:pPr lvl="1" algn="just">
              <a:defRPr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</a:p>
          <a:p>
            <a:pPr lvl="1" algn="just">
              <a:defRPr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the end product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Contents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9CF6-7E8D-48C3-AD72-24377ABD629D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ln>
            <a:solidFill>
              <a:srgbClr val="0033CC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Objectives of the present lecture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About the Instructor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Course Description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Course Learning Outcomes (CLO)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Outcome Assessment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Project Definition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Characteristics of a Project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Management and its functions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Levels of Management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Project Management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Project Management Institute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Main Resources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Project Stake Holders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Critical success factors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Assessing success of the Project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A Real life application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Further reading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Project Management </a:t>
            </a:r>
            <a:br>
              <a:rPr lang="en-US" sz="2400" b="1" dirty="0" smtClean="0"/>
            </a:br>
            <a:r>
              <a:rPr lang="en-US" sz="2400" b="1" dirty="0" smtClean="0"/>
              <a:t>Main (Function) Activities</a:t>
            </a:r>
            <a:endParaRPr lang="en-GB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39FB8D-5C17-48E0-B568-6B19BA36104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52400" y="1371600"/>
            <a:ext cx="8785225" cy="4995862"/>
            <a:chOff x="179388" y="1239838"/>
            <a:chExt cx="8785225" cy="4995862"/>
          </a:xfrm>
        </p:grpSpPr>
        <p:sp>
          <p:nvSpPr>
            <p:cNvPr id="14" name="Freeform 4"/>
            <p:cNvSpPr>
              <a:spLocks/>
            </p:cNvSpPr>
            <p:nvPr/>
          </p:nvSpPr>
          <p:spPr bwMode="auto">
            <a:xfrm>
              <a:off x="2987675" y="3252788"/>
              <a:ext cx="2763838" cy="1525587"/>
            </a:xfrm>
            <a:custGeom>
              <a:avLst/>
              <a:gdLst>
                <a:gd name="T0" fmla="*/ 2147483646 w 1527"/>
                <a:gd name="T1" fmla="*/ 2147483646 h 777"/>
                <a:gd name="T2" fmla="*/ 2147483646 w 1527"/>
                <a:gd name="T3" fmla="*/ 2147483646 h 777"/>
                <a:gd name="T4" fmla="*/ 2147483646 w 1527"/>
                <a:gd name="T5" fmla="*/ 2147483646 h 777"/>
                <a:gd name="T6" fmla="*/ 2147483646 w 1527"/>
                <a:gd name="T7" fmla="*/ 2147483646 h 777"/>
                <a:gd name="T8" fmla="*/ 2147483646 w 1527"/>
                <a:gd name="T9" fmla="*/ 2147483646 h 777"/>
                <a:gd name="T10" fmla="*/ 2147483646 w 1527"/>
                <a:gd name="T11" fmla="*/ 2147483646 h 777"/>
                <a:gd name="T12" fmla="*/ 2147483646 w 1527"/>
                <a:gd name="T13" fmla="*/ 2147483646 h 777"/>
                <a:gd name="T14" fmla="*/ 2147483646 w 1527"/>
                <a:gd name="T15" fmla="*/ 2147483646 h 777"/>
                <a:gd name="T16" fmla="*/ 2147483646 w 1527"/>
                <a:gd name="T17" fmla="*/ 2147483646 h 777"/>
                <a:gd name="T18" fmla="*/ 2147483646 w 1527"/>
                <a:gd name="T19" fmla="*/ 2147483646 h 777"/>
                <a:gd name="T20" fmla="*/ 2147483646 w 1527"/>
                <a:gd name="T21" fmla="*/ 2147483646 h 777"/>
                <a:gd name="T22" fmla="*/ 2147483646 w 1527"/>
                <a:gd name="T23" fmla="*/ 2147483646 h 777"/>
                <a:gd name="T24" fmla="*/ 2147483646 w 1527"/>
                <a:gd name="T25" fmla="*/ 2147483646 h 777"/>
                <a:gd name="T26" fmla="*/ 2147483646 w 1527"/>
                <a:gd name="T27" fmla="*/ 2147483646 h 777"/>
                <a:gd name="T28" fmla="*/ 2147483646 w 1527"/>
                <a:gd name="T29" fmla="*/ 2147483646 h 777"/>
                <a:gd name="T30" fmla="*/ 2147483646 w 1527"/>
                <a:gd name="T31" fmla="*/ 2147483646 h 777"/>
                <a:gd name="T32" fmla="*/ 2147483646 w 1527"/>
                <a:gd name="T33" fmla="*/ 2147483646 h 777"/>
                <a:gd name="T34" fmla="*/ 2147483646 w 1527"/>
                <a:gd name="T35" fmla="*/ 0 h 777"/>
                <a:gd name="T36" fmla="*/ 2147483646 w 1527"/>
                <a:gd name="T37" fmla="*/ 2147483646 h 777"/>
                <a:gd name="T38" fmla="*/ 2147483646 w 1527"/>
                <a:gd name="T39" fmla="*/ 2147483646 h 777"/>
                <a:gd name="T40" fmla="*/ 2147483646 w 1527"/>
                <a:gd name="T41" fmla="*/ 2147483646 h 777"/>
                <a:gd name="T42" fmla="*/ 2147483646 w 1527"/>
                <a:gd name="T43" fmla="*/ 2147483646 h 777"/>
                <a:gd name="T44" fmla="*/ 2147483646 w 1527"/>
                <a:gd name="T45" fmla="*/ 2147483646 h 777"/>
                <a:gd name="T46" fmla="*/ 2147483646 w 1527"/>
                <a:gd name="T47" fmla="*/ 2147483646 h 777"/>
                <a:gd name="T48" fmla="*/ 2147483646 w 1527"/>
                <a:gd name="T49" fmla="*/ 2147483646 h 777"/>
                <a:gd name="T50" fmla="*/ 2147483646 w 1527"/>
                <a:gd name="T51" fmla="*/ 2147483646 h 777"/>
                <a:gd name="T52" fmla="*/ 2147483646 w 1527"/>
                <a:gd name="T53" fmla="*/ 2147483646 h 777"/>
                <a:gd name="T54" fmla="*/ 2147483646 w 1527"/>
                <a:gd name="T55" fmla="*/ 2147483646 h 777"/>
                <a:gd name="T56" fmla="*/ 2147483646 w 1527"/>
                <a:gd name="T57" fmla="*/ 2147483646 h 777"/>
                <a:gd name="T58" fmla="*/ 2147483646 w 1527"/>
                <a:gd name="T59" fmla="*/ 2147483646 h 777"/>
                <a:gd name="T60" fmla="*/ 2147483646 w 1527"/>
                <a:gd name="T61" fmla="*/ 2147483646 h 777"/>
                <a:gd name="T62" fmla="*/ 2147483646 w 1527"/>
                <a:gd name="T63" fmla="*/ 2147483646 h 777"/>
                <a:gd name="T64" fmla="*/ 2147483646 w 1527"/>
                <a:gd name="T65" fmla="*/ 2147483646 h 777"/>
                <a:gd name="T66" fmla="*/ 2147483646 w 1527"/>
                <a:gd name="T67" fmla="*/ 2147483646 h 777"/>
                <a:gd name="T68" fmla="*/ 2147483646 w 1527"/>
                <a:gd name="T69" fmla="*/ 2147483646 h 777"/>
                <a:gd name="T70" fmla="*/ 2147483646 w 1527"/>
                <a:gd name="T71" fmla="*/ 2147483646 h 777"/>
                <a:gd name="T72" fmla="*/ 2147483646 w 1527"/>
                <a:gd name="T73" fmla="*/ 2147483646 h 777"/>
                <a:gd name="T74" fmla="*/ 2147483646 w 1527"/>
                <a:gd name="T75" fmla="*/ 2147483646 h 777"/>
                <a:gd name="T76" fmla="*/ 2147483646 w 1527"/>
                <a:gd name="T77" fmla="*/ 2147483646 h 777"/>
                <a:gd name="T78" fmla="*/ 2147483646 w 1527"/>
                <a:gd name="T79" fmla="*/ 2147483646 h 777"/>
                <a:gd name="T80" fmla="*/ 2147483646 w 1527"/>
                <a:gd name="T81" fmla="*/ 2147483646 h 777"/>
                <a:gd name="T82" fmla="*/ 2147483646 w 1527"/>
                <a:gd name="T83" fmla="*/ 2147483646 h 777"/>
                <a:gd name="T84" fmla="*/ 2147483646 w 1527"/>
                <a:gd name="T85" fmla="*/ 2147483646 h 777"/>
                <a:gd name="T86" fmla="*/ 2147483646 w 1527"/>
                <a:gd name="T87" fmla="*/ 2147483646 h 777"/>
                <a:gd name="T88" fmla="*/ 2147483646 w 1527"/>
                <a:gd name="T89" fmla="*/ 2147483646 h 777"/>
                <a:gd name="T90" fmla="*/ 2147483646 w 1527"/>
                <a:gd name="T91" fmla="*/ 2147483646 h 777"/>
                <a:gd name="T92" fmla="*/ 2147483646 w 1527"/>
                <a:gd name="T93" fmla="*/ 2147483646 h 777"/>
                <a:gd name="T94" fmla="*/ 2147483646 w 1527"/>
                <a:gd name="T95" fmla="*/ 2147483646 h 777"/>
                <a:gd name="T96" fmla="*/ 2147483646 w 1527"/>
                <a:gd name="T97" fmla="*/ 2147483646 h 777"/>
                <a:gd name="T98" fmla="*/ 2147483646 w 1527"/>
                <a:gd name="T99" fmla="*/ 2147483646 h 7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7"/>
                <a:gd name="T151" fmla="*/ 0 h 777"/>
                <a:gd name="T152" fmla="*/ 1527 w 1527"/>
                <a:gd name="T153" fmla="*/ 777 h 7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7" h="777">
                  <a:moveTo>
                    <a:pt x="760" y="767"/>
                  </a:moveTo>
                  <a:lnTo>
                    <a:pt x="744" y="764"/>
                  </a:lnTo>
                  <a:lnTo>
                    <a:pt x="723" y="761"/>
                  </a:lnTo>
                  <a:lnTo>
                    <a:pt x="702" y="757"/>
                  </a:lnTo>
                  <a:lnTo>
                    <a:pt x="687" y="753"/>
                  </a:lnTo>
                  <a:lnTo>
                    <a:pt x="669" y="749"/>
                  </a:lnTo>
                  <a:lnTo>
                    <a:pt x="652" y="744"/>
                  </a:lnTo>
                  <a:lnTo>
                    <a:pt x="634" y="740"/>
                  </a:lnTo>
                  <a:lnTo>
                    <a:pt x="619" y="735"/>
                  </a:lnTo>
                  <a:lnTo>
                    <a:pt x="601" y="728"/>
                  </a:lnTo>
                  <a:lnTo>
                    <a:pt x="579" y="720"/>
                  </a:lnTo>
                  <a:lnTo>
                    <a:pt x="561" y="713"/>
                  </a:lnTo>
                  <a:lnTo>
                    <a:pt x="543" y="705"/>
                  </a:lnTo>
                  <a:lnTo>
                    <a:pt x="523" y="697"/>
                  </a:lnTo>
                  <a:lnTo>
                    <a:pt x="504" y="687"/>
                  </a:lnTo>
                  <a:lnTo>
                    <a:pt x="487" y="679"/>
                  </a:lnTo>
                  <a:lnTo>
                    <a:pt x="471" y="669"/>
                  </a:lnTo>
                  <a:lnTo>
                    <a:pt x="456" y="660"/>
                  </a:lnTo>
                  <a:lnTo>
                    <a:pt x="441" y="650"/>
                  </a:lnTo>
                  <a:lnTo>
                    <a:pt x="424" y="641"/>
                  </a:lnTo>
                  <a:lnTo>
                    <a:pt x="406" y="629"/>
                  </a:lnTo>
                  <a:lnTo>
                    <a:pt x="389" y="617"/>
                  </a:lnTo>
                  <a:lnTo>
                    <a:pt x="374" y="605"/>
                  </a:lnTo>
                  <a:lnTo>
                    <a:pt x="360" y="595"/>
                  </a:lnTo>
                  <a:lnTo>
                    <a:pt x="335" y="577"/>
                  </a:lnTo>
                  <a:lnTo>
                    <a:pt x="313" y="558"/>
                  </a:lnTo>
                  <a:lnTo>
                    <a:pt x="291" y="537"/>
                  </a:lnTo>
                  <a:lnTo>
                    <a:pt x="269" y="512"/>
                  </a:lnTo>
                  <a:lnTo>
                    <a:pt x="253" y="495"/>
                  </a:lnTo>
                  <a:lnTo>
                    <a:pt x="235" y="474"/>
                  </a:lnTo>
                  <a:lnTo>
                    <a:pt x="216" y="452"/>
                  </a:lnTo>
                  <a:lnTo>
                    <a:pt x="200" y="430"/>
                  </a:lnTo>
                  <a:lnTo>
                    <a:pt x="184" y="407"/>
                  </a:lnTo>
                  <a:lnTo>
                    <a:pt x="165" y="380"/>
                  </a:lnTo>
                  <a:lnTo>
                    <a:pt x="0" y="473"/>
                  </a:lnTo>
                  <a:lnTo>
                    <a:pt x="161" y="0"/>
                  </a:lnTo>
                  <a:lnTo>
                    <a:pt x="683" y="90"/>
                  </a:lnTo>
                  <a:lnTo>
                    <a:pt x="508" y="186"/>
                  </a:lnTo>
                  <a:lnTo>
                    <a:pt x="522" y="206"/>
                  </a:lnTo>
                  <a:lnTo>
                    <a:pt x="538" y="224"/>
                  </a:lnTo>
                  <a:lnTo>
                    <a:pt x="554" y="242"/>
                  </a:lnTo>
                  <a:lnTo>
                    <a:pt x="570" y="259"/>
                  </a:lnTo>
                  <a:lnTo>
                    <a:pt x="583" y="271"/>
                  </a:lnTo>
                  <a:lnTo>
                    <a:pt x="597" y="286"/>
                  </a:lnTo>
                  <a:lnTo>
                    <a:pt x="613" y="298"/>
                  </a:lnTo>
                  <a:lnTo>
                    <a:pt x="630" y="310"/>
                  </a:lnTo>
                  <a:lnTo>
                    <a:pt x="651" y="324"/>
                  </a:lnTo>
                  <a:lnTo>
                    <a:pt x="669" y="335"/>
                  </a:lnTo>
                  <a:lnTo>
                    <a:pt x="683" y="343"/>
                  </a:lnTo>
                  <a:lnTo>
                    <a:pt x="705" y="355"/>
                  </a:lnTo>
                  <a:lnTo>
                    <a:pt x="725" y="363"/>
                  </a:lnTo>
                  <a:lnTo>
                    <a:pt x="741" y="368"/>
                  </a:lnTo>
                  <a:lnTo>
                    <a:pt x="759" y="374"/>
                  </a:lnTo>
                  <a:lnTo>
                    <a:pt x="784" y="380"/>
                  </a:lnTo>
                  <a:lnTo>
                    <a:pt x="809" y="384"/>
                  </a:lnTo>
                  <a:lnTo>
                    <a:pt x="835" y="386"/>
                  </a:lnTo>
                  <a:lnTo>
                    <a:pt x="872" y="388"/>
                  </a:lnTo>
                  <a:lnTo>
                    <a:pt x="921" y="389"/>
                  </a:lnTo>
                  <a:lnTo>
                    <a:pt x="958" y="384"/>
                  </a:lnTo>
                  <a:lnTo>
                    <a:pt x="992" y="376"/>
                  </a:lnTo>
                  <a:lnTo>
                    <a:pt x="1032" y="365"/>
                  </a:lnTo>
                  <a:lnTo>
                    <a:pt x="1067" y="351"/>
                  </a:lnTo>
                  <a:lnTo>
                    <a:pt x="1102" y="334"/>
                  </a:lnTo>
                  <a:lnTo>
                    <a:pt x="1133" y="314"/>
                  </a:lnTo>
                  <a:lnTo>
                    <a:pt x="1164" y="288"/>
                  </a:lnTo>
                  <a:lnTo>
                    <a:pt x="1526" y="490"/>
                  </a:lnTo>
                  <a:lnTo>
                    <a:pt x="1511" y="507"/>
                  </a:lnTo>
                  <a:lnTo>
                    <a:pt x="1490" y="527"/>
                  </a:lnTo>
                  <a:lnTo>
                    <a:pt x="1473" y="544"/>
                  </a:lnTo>
                  <a:lnTo>
                    <a:pt x="1455" y="560"/>
                  </a:lnTo>
                  <a:lnTo>
                    <a:pt x="1438" y="576"/>
                  </a:lnTo>
                  <a:lnTo>
                    <a:pt x="1417" y="593"/>
                  </a:lnTo>
                  <a:lnTo>
                    <a:pt x="1397" y="607"/>
                  </a:lnTo>
                  <a:lnTo>
                    <a:pt x="1378" y="620"/>
                  </a:lnTo>
                  <a:lnTo>
                    <a:pt x="1356" y="634"/>
                  </a:lnTo>
                  <a:lnTo>
                    <a:pt x="1335" y="648"/>
                  </a:lnTo>
                  <a:lnTo>
                    <a:pt x="1313" y="662"/>
                  </a:lnTo>
                  <a:lnTo>
                    <a:pt x="1293" y="673"/>
                  </a:lnTo>
                  <a:lnTo>
                    <a:pt x="1273" y="684"/>
                  </a:lnTo>
                  <a:lnTo>
                    <a:pt x="1254" y="693"/>
                  </a:lnTo>
                  <a:lnTo>
                    <a:pt x="1228" y="705"/>
                  </a:lnTo>
                  <a:lnTo>
                    <a:pt x="1203" y="715"/>
                  </a:lnTo>
                  <a:lnTo>
                    <a:pt x="1175" y="725"/>
                  </a:lnTo>
                  <a:lnTo>
                    <a:pt x="1154" y="733"/>
                  </a:lnTo>
                  <a:lnTo>
                    <a:pt x="1134" y="740"/>
                  </a:lnTo>
                  <a:lnTo>
                    <a:pt x="1110" y="747"/>
                  </a:lnTo>
                  <a:lnTo>
                    <a:pt x="1088" y="753"/>
                  </a:lnTo>
                  <a:lnTo>
                    <a:pt x="1065" y="758"/>
                  </a:lnTo>
                  <a:lnTo>
                    <a:pt x="1039" y="763"/>
                  </a:lnTo>
                  <a:lnTo>
                    <a:pt x="1012" y="768"/>
                  </a:lnTo>
                  <a:lnTo>
                    <a:pt x="985" y="771"/>
                  </a:lnTo>
                  <a:lnTo>
                    <a:pt x="957" y="773"/>
                  </a:lnTo>
                  <a:lnTo>
                    <a:pt x="936" y="774"/>
                  </a:lnTo>
                  <a:lnTo>
                    <a:pt x="907" y="776"/>
                  </a:lnTo>
                  <a:lnTo>
                    <a:pt x="879" y="776"/>
                  </a:lnTo>
                  <a:lnTo>
                    <a:pt x="857" y="775"/>
                  </a:lnTo>
                  <a:lnTo>
                    <a:pt x="832" y="774"/>
                  </a:lnTo>
                  <a:lnTo>
                    <a:pt x="805" y="773"/>
                  </a:lnTo>
                  <a:lnTo>
                    <a:pt x="781" y="769"/>
                  </a:lnTo>
                  <a:lnTo>
                    <a:pt x="760" y="767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4859338" y="1597025"/>
              <a:ext cx="1397000" cy="2727325"/>
            </a:xfrm>
            <a:custGeom>
              <a:avLst/>
              <a:gdLst>
                <a:gd name="T0" fmla="*/ 2147483646 w 772"/>
                <a:gd name="T1" fmla="*/ 2147483646 h 1390"/>
                <a:gd name="T2" fmla="*/ 2147483646 w 772"/>
                <a:gd name="T3" fmla="*/ 2147483646 h 1390"/>
                <a:gd name="T4" fmla="*/ 2147483646 w 772"/>
                <a:gd name="T5" fmla="*/ 2147483646 h 1390"/>
                <a:gd name="T6" fmla="*/ 2147483646 w 772"/>
                <a:gd name="T7" fmla="*/ 2147483646 h 1390"/>
                <a:gd name="T8" fmla="*/ 2147483646 w 772"/>
                <a:gd name="T9" fmla="*/ 2147483646 h 1390"/>
                <a:gd name="T10" fmla="*/ 2147483646 w 772"/>
                <a:gd name="T11" fmla="*/ 2147483646 h 1390"/>
                <a:gd name="T12" fmla="*/ 2147483646 w 772"/>
                <a:gd name="T13" fmla="*/ 2147483646 h 1390"/>
                <a:gd name="T14" fmla="*/ 2147483646 w 772"/>
                <a:gd name="T15" fmla="*/ 2147483646 h 1390"/>
                <a:gd name="T16" fmla="*/ 2147483646 w 772"/>
                <a:gd name="T17" fmla="*/ 2147483646 h 1390"/>
                <a:gd name="T18" fmla="*/ 2147483646 w 772"/>
                <a:gd name="T19" fmla="*/ 2147483646 h 1390"/>
                <a:gd name="T20" fmla="*/ 2147483646 w 772"/>
                <a:gd name="T21" fmla="*/ 2147483646 h 1390"/>
                <a:gd name="T22" fmla="*/ 2147483646 w 772"/>
                <a:gd name="T23" fmla="*/ 2147483646 h 1390"/>
                <a:gd name="T24" fmla="*/ 2147483646 w 772"/>
                <a:gd name="T25" fmla="*/ 2147483646 h 1390"/>
                <a:gd name="T26" fmla="*/ 2147483646 w 772"/>
                <a:gd name="T27" fmla="*/ 2147483646 h 1390"/>
                <a:gd name="T28" fmla="*/ 2147483646 w 772"/>
                <a:gd name="T29" fmla="*/ 2147483646 h 1390"/>
                <a:gd name="T30" fmla="*/ 2147483646 w 772"/>
                <a:gd name="T31" fmla="*/ 2147483646 h 1390"/>
                <a:gd name="T32" fmla="*/ 2147483646 w 772"/>
                <a:gd name="T33" fmla="*/ 2147483646 h 1390"/>
                <a:gd name="T34" fmla="*/ 2147483646 w 772"/>
                <a:gd name="T35" fmla="*/ 2147483646 h 1390"/>
                <a:gd name="T36" fmla="*/ 2147483646 w 772"/>
                <a:gd name="T37" fmla="*/ 2147483646 h 1390"/>
                <a:gd name="T38" fmla="*/ 2147483646 w 772"/>
                <a:gd name="T39" fmla="*/ 2147483646 h 1390"/>
                <a:gd name="T40" fmla="*/ 2147483646 w 772"/>
                <a:gd name="T41" fmla="*/ 2147483646 h 1390"/>
                <a:gd name="T42" fmla="*/ 2147483646 w 772"/>
                <a:gd name="T43" fmla="*/ 2147483646 h 1390"/>
                <a:gd name="T44" fmla="*/ 2147483646 w 772"/>
                <a:gd name="T45" fmla="*/ 2147483646 h 1390"/>
                <a:gd name="T46" fmla="*/ 2147483646 w 772"/>
                <a:gd name="T47" fmla="*/ 2147483646 h 1390"/>
                <a:gd name="T48" fmla="*/ 2147483646 w 772"/>
                <a:gd name="T49" fmla="*/ 2147483646 h 1390"/>
                <a:gd name="T50" fmla="*/ 2147483646 w 772"/>
                <a:gd name="T51" fmla="*/ 2147483646 h 1390"/>
                <a:gd name="T52" fmla="*/ 2147483646 w 772"/>
                <a:gd name="T53" fmla="*/ 2147483646 h 1390"/>
                <a:gd name="T54" fmla="*/ 2147483646 w 772"/>
                <a:gd name="T55" fmla="*/ 2147483646 h 1390"/>
                <a:gd name="T56" fmla="*/ 2147483646 w 772"/>
                <a:gd name="T57" fmla="*/ 2147483646 h 1390"/>
                <a:gd name="T58" fmla="*/ 2147483646 w 772"/>
                <a:gd name="T59" fmla="*/ 2147483646 h 1390"/>
                <a:gd name="T60" fmla="*/ 2147483646 w 772"/>
                <a:gd name="T61" fmla="*/ 2147483646 h 1390"/>
                <a:gd name="T62" fmla="*/ 2147483646 w 772"/>
                <a:gd name="T63" fmla="*/ 2147483646 h 1390"/>
                <a:gd name="T64" fmla="*/ 2147483646 w 772"/>
                <a:gd name="T65" fmla="*/ 2147483646 h 1390"/>
                <a:gd name="T66" fmla="*/ 2147483646 w 772"/>
                <a:gd name="T67" fmla="*/ 2147483646 h 1390"/>
                <a:gd name="T68" fmla="*/ 2147483646 w 772"/>
                <a:gd name="T69" fmla="*/ 2147483646 h 1390"/>
                <a:gd name="T70" fmla="*/ 2147483646 w 772"/>
                <a:gd name="T71" fmla="*/ 2147483646 h 1390"/>
                <a:gd name="T72" fmla="*/ 2147483646 w 772"/>
                <a:gd name="T73" fmla="*/ 2147483646 h 1390"/>
                <a:gd name="T74" fmla="*/ 2147483646 w 772"/>
                <a:gd name="T75" fmla="*/ 2147483646 h 1390"/>
                <a:gd name="T76" fmla="*/ 2147483646 w 772"/>
                <a:gd name="T77" fmla="*/ 2147483646 h 1390"/>
                <a:gd name="T78" fmla="*/ 2147483646 w 772"/>
                <a:gd name="T79" fmla="*/ 2147483646 h 1390"/>
                <a:gd name="T80" fmla="*/ 2147483646 w 772"/>
                <a:gd name="T81" fmla="*/ 2147483646 h 1390"/>
                <a:gd name="T82" fmla="*/ 2147483646 w 772"/>
                <a:gd name="T83" fmla="*/ 2147483646 h 1390"/>
                <a:gd name="T84" fmla="*/ 2147483646 w 772"/>
                <a:gd name="T85" fmla="*/ 2147483646 h 1390"/>
                <a:gd name="T86" fmla="*/ 2147483646 w 772"/>
                <a:gd name="T87" fmla="*/ 2147483646 h 1390"/>
                <a:gd name="T88" fmla="*/ 2147483646 w 772"/>
                <a:gd name="T89" fmla="*/ 2147483646 h 1390"/>
                <a:gd name="T90" fmla="*/ 0 w 772"/>
                <a:gd name="T91" fmla="*/ 2147483646 h 13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2"/>
                <a:gd name="T139" fmla="*/ 0 h 1390"/>
                <a:gd name="T140" fmla="*/ 772 w 772"/>
                <a:gd name="T141" fmla="*/ 1390 h 13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2" h="1390">
                  <a:moveTo>
                    <a:pt x="0" y="0"/>
                  </a:moveTo>
                  <a:lnTo>
                    <a:pt x="17" y="3"/>
                  </a:lnTo>
                  <a:lnTo>
                    <a:pt x="33" y="5"/>
                  </a:lnTo>
                  <a:lnTo>
                    <a:pt x="56" y="10"/>
                  </a:lnTo>
                  <a:lnTo>
                    <a:pt x="72" y="14"/>
                  </a:lnTo>
                  <a:lnTo>
                    <a:pt x="90" y="19"/>
                  </a:lnTo>
                  <a:lnTo>
                    <a:pt x="106" y="24"/>
                  </a:lnTo>
                  <a:lnTo>
                    <a:pt x="124" y="28"/>
                  </a:lnTo>
                  <a:lnTo>
                    <a:pt x="140" y="33"/>
                  </a:lnTo>
                  <a:lnTo>
                    <a:pt x="158" y="40"/>
                  </a:lnTo>
                  <a:lnTo>
                    <a:pt x="179" y="48"/>
                  </a:lnTo>
                  <a:lnTo>
                    <a:pt x="196" y="55"/>
                  </a:lnTo>
                  <a:lnTo>
                    <a:pt x="214" y="63"/>
                  </a:lnTo>
                  <a:lnTo>
                    <a:pt x="233" y="71"/>
                  </a:lnTo>
                  <a:lnTo>
                    <a:pt x="253" y="81"/>
                  </a:lnTo>
                  <a:lnTo>
                    <a:pt x="270" y="89"/>
                  </a:lnTo>
                  <a:lnTo>
                    <a:pt x="287" y="99"/>
                  </a:lnTo>
                  <a:lnTo>
                    <a:pt x="301" y="108"/>
                  </a:lnTo>
                  <a:lnTo>
                    <a:pt x="316" y="118"/>
                  </a:lnTo>
                  <a:lnTo>
                    <a:pt x="333" y="127"/>
                  </a:lnTo>
                  <a:lnTo>
                    <a:pt x="351" y="139"/>
                  </a:lnTo>
                  <a:lnTo>
                    <a:pt x="368" y="152"/>
                  </a:lnTo>
                  <a:lnTo>
                    <a:pt x="383" y="164"/>
                  </a:lnTo>
                  <a:lnTo>
                    <a:pt x="398" y="174"/>
                  </a:lnTo>
                  <a:lnTo>
                    <a:pt x="423" y="194"/>
                  </a:lnTo>
                  <a:lnTo>
                    <a:pt x="447" y="217"/>
                  </a:lnTo>
                  <a:lnTo>
                    <a:pt x="466" y="233"/>
                  </a:lnTo>
                  <a:lnTo>
                    <a:pt x="489" y="258"/>
                  </a:lnTo>
                  <a:lnTo>
                    <a:pt x="504" y="276"/>
                  </a:lnTo>
                  <a:lnTo>
                    <a:pt x="522" y="296"/>
                  </a:lnTo>
                  <a:lnTo>
                    <a:pt x="541" y="319"/>
                  </a:lnTo>
                  <a:lnTo>
                    <a:pt x="557" y="340"/>
                  </a:lnTo>
                  <a:lnTo>
                    <a:pt x="572" y="365"/>
                  </a:lnTo>
                  <a:lnTo>
                    <a:pt x="588" y="389"/>
                  </a:lnTo>
                  <a:lnTo>
                    <a:pt x="604" y="414"/>
                  </a:lnTo>
                  <a:lnTo>
                    <a:pt x="617" y="436"/>
                  </a:lnTo>
                  <a:lnTo>
                    <a:pt x="629" y="464"/>
                  </a:lnTo>
                  <a:lnTo>
                    <a:pt x="641" y="490"/>
                  </a:lnTo>
                  <a:lnTo>
                    <a:pt x="652" y="517"/>
                  </a:lnTo>
                  <a:lnTo>
                    <a:pt x="662" y="547"/>
                  </a:lnTo>
                  <a:lnTo>
                    <a:pt x="675" y="583"/>
                  </a:lnTo>
                  <a:lnTo>
                    <a:pt x="684" y="617"/>
                  </a:lnTo>
                  <a:lnTo>
                    <a:pt x="693" y="652"/>
                  </a:lnTo>
                  <a:lnTo>
                    <a:pt x="697" y="686"/>
                  </a:lnTo>
                  <a:lnTo>
                    <a:pt x="703" y="725"/>
                  </a:lnTo>
                  <a:lnTo>
                    <a:pt x="707" y="774"/>
                  </a:lnTo>
                  <a:lnTo>
                    <a:pt x="708" y="813"/>
                  </a:lnTo>
                  <a:lnTo>
                    <a:pt x="707" y="852"/>
                  </a:lnTo>
                  <a:lnTo>
                    <a:pt x="704" y="888"/>
                  </a:lnTo>
                  <a:lnTo>
                    <a:pt x="700" y="922"/>
                  </a:lnTo>
                  <a:lnTo>
                    <a:pt x="695" y="958"/>
                  </a:lnTo>
                  <a:lnTo>
                    <a:pt x="687" y="994"/>
                  </a:lnTo>
                  <a:lnTo>
                    <a:pt x="677" y="1033"/>
                  </a:lnTo>
                  <a:lnTo>
                    <a:pt x="664" y="1073"/>
                  </a:lnTo>
                  <a:lnTo>
                    <a:pt x="651" y="1111"/>
                  </a:lnTo>
                  <a:lnTo>
                    <a:pt x="636" y="1147"/>
                  </a:lnTo>
                  <a:lnTo>
                    <a:pt x="619" y="1183"/>
                  </a:lnTo>
                  <a:lnTo>
                    <a:pt x="598" y="1217"/>
                  </a:lnTo>
                  <a:lnTo>
                    <a:pt x="771" y="1313"/>
                  </a:lnTo>
                  <a:lnTo>
                    <a:pt x="242" y="1389"/>
                  </a:lnTo>
                  <a:lnTo>
                    <a:pt x="48" y="915"/>
                  </a:lnTo>
                  <a:lnTo>
                    <a:pt x="251" y="1021"/>
                  </a:lnTo>
                  <a:lnTo>
                    <a:pt x="271" y="991"/>
                  </a:lnTo>
                  <a:lnTo>
                    <a:pt x="283" y="964"/>
                  </a:lnTo>
                  <a:lnTo>
                    <a:pt x="294" y="936"/>
                  </a:lnTo>
                  <a:lnTo>
                    <a:pt x="302" y="908"/>
                  </a:lnTo>
                  <a:lnTo>
                    <a:pt x="308" y="880"/>
                  </a:lnTo>
                  <a:lnTo>
                    <a:pt x="309" y="854"/>
                  </a:lnTo>
                  <a:lnTo>
                    <a:pt x="312" y="828"/>
                  </a:lnTo>
                  <a:lnTo>
                    <a:pt x="312" y="801"/>
                  </a:lnTo>
                  <a:lnTo>
                    <a:pt x="310" y="770"/>
                  </a:lnTo>
                  <a:lnTo>
                    <a:pt x="307" y="739"/>
                  </a:lnTo>
                  <a:lnTo>
                    <a:pt x="300" y="706"/>
                  </a:lnTo>
                  <a:lnTo>
                    <a:pt x="292" y="679"/>
                  </a:lnTo>
                  <a:lnTo>
                    <a:pt x="280" y="649"/>
                  </a:lnTo>
                  <a:lnTo>
                    <a:pt x="269" y="622"/>
                  </a:lnTo>
                  <a:lnTo>
                    <a:pt x="254" y="597"/>
                  </a:lnTo>
                  <a:lnTo>
                    <a:pt x="242" y="577"/>
                  </a:lnTo>
                  <a:lnTo>
                    <a:pt x="230" y="561"/>
                  </a:lnTo>
                  <a:lnTo>
                    <a:pt x="218" y="545"/>
                  </a:lnTo>
                  <a:lnTo>
                    <a:pt x="204" y="529"/>
                  </a:lnTo>
                  <a:lnTo>
                    <a:pt x="189" y="512"/>
                  </a:lnTo>
                  <a:lnTo>
                    <a:pt x="176" y="500"/>
                  </a:lnTo>
                  <a:lnTo>
                    <a:pt x="161" y="485"/>
                  </a:lnTo>
                  <a:lnTo>
                    <a:pt x="146" y="473"/>
                  </a:lnTo>
                  <a:lnTo>
                    <a:pt x="129" y="460"/>
                  </a:lnTo>
                  <a:lnTo>
                    <a:pt x="108" y="447"/>
                  </a:lnTo>
                  <a:lnTo>
                    <a:pt x="91" y="436"/>
                  </a:lnTo>
                  <a:lnTo>
                    <a:pt x="76" y="427"/>
                  </a:lnTo>
                  <a:lnTo>
                    <a:pt x="54" y="415"/>
                  </a:lnTo>
                  <a:lnTo>
                    <a:pt x="33" y="407"/>
                  </a:lnTo>
                  <a:lnTo>
                    <a:pt x="0" y="397"/>
                  </a:lnTo>
                  <a:lnTo>
                    <a:pt x="0" y="0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3074988" y="1239838"/>
              <a:ext cx="2079625" cy="2468562"/>
            </a:xfrm>
            <a:custGeom>
              <a:avLst/>
              <a:gdLst>
                <a:gd name="T0" fmla="*/ 2147483646 w 1149"/>
                <a:gd name="T1" fmla="*/ 2147483646 h 1258"/>
                <a:gd name="T2" fmla="*/ 2147483646 w 1149"/>
                <a:gd name="T3" fmla="*/ 2147483646 h 1258"/>
                <a:gd name="T4" fmla="*/ 2147483646 w 1149"/>
                <a:gd name="T5" fmla="*/ 2147483646 h 1258"/>
                <a:gd name="T6" fmla="*/ 2147483646 w 1149"/>
                <a:gd name="T7" fmla="*/ 2147483646 h 1258"/>
                <a:gd name="T8" fmla="*/ 2147483646 w 1149"/>
                <a:gd name="T9" fmla="*/ 2147483646 h 1258"/>
                <a:gd name="T10" fmla="*/ 2147483646 w 1149"/>
                <a:gd name="T11" fmla="*/ 2147483646 h 1258"/>
                <a:gd name="T12" fmla="*/ 2147483646 w 1149"/>
                <a:gd name="T13" fmla="*/ 2147483646 h 1258"/>
                <a:gd name="T14" fmla="*/ 2147483646 w 1149"/>
                <a:gd name="T15" fmla="*/ 2147483646 h 1258"/>
                <a:gd name="T16" fmla="*/ 2147483646 w 1149"/>
                <a:gd name="T17" fmla="*/ 2147483646 h 1258"/>
                <a:gd name="T18" fmla="*/ 2147483646 w 1149"/>
                <a:gd name="T19" fmla="*/ 2147483646 h 1258"/>
                <a:gd name="T20" fmla="*/ 2147483646 w 1149"/>
                <a:gd name="T21" fmla="*/ 2147483646 h 1258"/>
                <a:gd name="T22" fmla="*/ 2147483646 w 1149"/>
                <a:gd name="T23" fmla="*/ 2147483646 h 1258"/>
                <a:gd name="T24" fmla="*/ 2147483646 w 1149"/>
                <a:gd name="T25" fmla="*/ 2147483646 h 1258"/>
                <a:gd name="T26" fmla="*/ 2147483646 w 1149"/>
                <a:gd name="T27" fmla="*/ 2147483646 h 1258"/>
                <a:gd name="T28" fmla="*/ 2147483646 w 1149"/>
                <a:gd name="T29" fmla="*/ 2147483646 h 1258"/>
                <a:gd name="T30" fmla="*/ 2147483646 w 1149"/>
                <a:gd name="T31" fmla="*/ 2147483646 h 1258"/>
                <a:gd name="T32" fmla="*/ 2147483646 w 1149"/>
                <a:gd name="T33" fmla="*/ 2147483646 h 1258"/>
                <a:gd name="T34" fmla="*/ 2147483646 w 1149"/>
                <a:gd name="T35" fmla="*/ 2147483646 h 1258"/>
                <a:gd name="T36" fmla="*/ 2147483646 w 1149"/>
                <a:gd name="T37" fmla="*/ 2147483646 h 1258"/>
                <a:gd name="T38" fmla="*/ 2147483646 w 1149"/>
                <a:gd name="T39" fmla="*/ 2147483646 h 1258"/>
                <a:gd name="T40" fmla="*/ 2147483646 w 1149"/>
                <a:gd name="T41" fmla="*/ 2147483646 h 1258"/>
                <a:gd name="T42" fmla="*/ 2147483646 w 1149"/>
                <a:gd name="T43" fmla="*/ 2147483646 h 1258"/>
                <a:gd name="T44" fmla="*/ 2147483646 w 1149"/>
                <a:gd name="T45" fmla="*/ 2147483646 h 1258"/>
                <a:gd name="T46" fmla="*/ 2147483646 w 1149"/>
                <a:gd name="T47" fmla="*/ 2147483646 h 1258"/>
                <a:gd name="T48" fmla="*/ 2147483646 w 1149"/>
                <a:gd name="T49" fmla="*/ 2147483646 h 1258"/>
                <a:gd name="T50" fmla="*/ 2147483646 w 1149"/>
                <a:gd name="T51" fmla="*/ 2147483646 h 1258"/>
                <a:gd name="T52" fmla="*/ 2147483646 w 1149"/>
                <a:gd name="T53" fmla="*/ 2147483646 h 1258"/>
                <a:gd name="T54" fmla="*/ 2147483646 w 1149"/>
                <a:gd name="T55" fmla="*/ 2147483646 h 1258"/>
                <a:gd name="T56" fmla="*/ 2147483646 w 1149"/>
                <a:gd name="T57" fmla="*/ 2147483646 h 1258"/>
                <a:gd name="T58" fmla="*/ 2147483646 w 1149"/>
                <a:gd name="T59" fmla="*/ 2147483646 h 1258"/>
                <a:gd name="T60" fmla="*/ 2147483646 w 1149"/>
                <a:gd name="T61" fmla="*/ 2147483646 h 1258"/>
                <a:gd name="T62" fmla="*/ 2147483646 w 1149"/>
                <a:gd name="T63" fmla="*/ 2147483646 h 1258"/>
                <a:gd name="T64" fmla="*/ 2147483646 w 1149"/>
                <a:gd name="T65" fmla="*/ 2147483646 h 1258"/>
                <a:gd name="T66" fmla="*/ 2147483646 w 1149"/>
                <a:gd name="T67" fmla="*/ 2147483646 h 1258"/>
                <a:gd name="T68" fmla="*/ 2147483646 w 1149"/>
                <a:gd name="T69" fmla="*/ 2147483646 h 1258"/>
                <a:gd name="T70" fmla="*/ 2147483646 w 1149"/>
                <a:gd name="T71" fmla="*/ 2147483646 h 1258"/>
                <a:gd name="T72" fmla="*/ 2147483646 w 1149"/>
                <a:gd name="T73" fmla="*/ 2147483646 h 1258"/>
                <a:gd name="T74" fmla="*/ 2147483646 w 1149"/>
                <a:gd name="T75" fmla="*/ 2147483646 h 1258"/>
                <a:gd name="T76" fmla="*/ 2147483646 w 1149"/>
                <a:gd name="T77" fmla="*/ 2147483646 h 1258"/>
                <a:gd name="T78" fmla="*/ 2147483646 w 1149"/>
                <a:gd name="T79" fmla="*/ 2147483646 h 1258"/>
                <a:gd name="T80" fmla="*/ 2147483646 w 1149"/>
                <a:gd name="T81" fmla="*/ 2147483646 h 1258"/>
                <a:gd name="T82" fmla="*/ 2147483646 w 1149"/>
                <a:gd name="T83" fmla="*/ 2147483646 h 1258"/>
                <a:gd name="T84" fmla="*/ 2147483646 w 1149"/>
                <a:gd name="T85" fmla="*/ 2147483646 h 1258"/>
                <a:gd name="T86" fmla="*/ 2147483646 w 1149"/>
                <a:gd name="T87" fmla="*/ 2147483646 h 1258"/>
                <a:gd name="T88" fmla="*/ 2147483646 w 1149"/>
                <a:gd name="T89" fmla="*/ 0 h 1258"/>
                <a:gd name="T90" fmla="*/ 2147483646 w 1149"/>
                <a:gd name="T91" fmla="*/ 2147483646 h 1258"/>
                <a:gd name="T92" fmla="*/ 2147483646 w 1149"/>
                <a:gd name="T93" fmla="*/ 2147483646 h 1258"/>
                <a:gd name="T94" fmla="*/ 2147483646 w 1149"/>
                <a:gd name="T95" fmla="*/ 2147483646 h 12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49"/>
                <a:gd name="T145" fmla="*/ 0 h 1258"/>
                <a:gd name="T146" fmla="*/ 1149 w 1149"/>
                <a:gd name="T147" fmla="*/ 1258 h 12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49" h="1258">
                  <a:moveTo>
                    <a:pt x="711" y="184"/>
                  </a:moveTo>
                  <a:lnTo>
                    <a:pt x="695" y="187"/>
                  </a:lnTo>
                  <a:lnTo>
                    <a:pt x="674" y="190"/>
                  </a:lnTo>
                  <a:lnTo>
                    <a:pt x="654" y="195"/>
                  </a:lnTo>
                  <a:lnTo>
                    <a:pt x="639" y="199"/>
                  </a:lnTo>
                  <a:lnTo>
                    <a:pt x="621" y="203"/>
                  </a:lnTo>
                  <a:lnTo>
                    <a:pt x="605" y="208"/>
                  </a:lnTo>
                  <a:lnTo>
                    <a:pt x="587" y="213"/>
                  </a:lnTo>
                  <a:lnTo>
                    <a:pt x="571" y="217"/>
                  </a:lnTo>
                  <a:lnTo>
                    <a:pt x="553" y="224"/>
                  </a:lnTo>
                  <a:lnTo>
                    <a:pt x="532" y="233"/>
                  </a:lnTo>
                  <a:lnTo>
                    <a:pt x="514" y="239"/>
                  </a:lnTo>
                  <a:lnTo>
                    <a:pt x="496" y="247"/>
                  </a:lnTo>
                  <a:lnTo>
                    <a:pt x="476" y="255"/>
                  </a:lnTo>
                  <a:lnTo>
                    <a:pt x="457" y="265"/>
                  </a:lnTo>
                  <a:lnTo>
                    <a:pt x="439" y="273"/>
                  </a:lnTo>
                  <a:lnTo>
                    <a:pt x="423" y="283"/>
                  </a:lnTo>
                  <a:lnTo>
                    <a:pt x="408" y="292"/>
                  </a:lnTo>
                  <a:lnTo>
                    <a:pt x="393" y="302"/>
                  </a:lnTo>
                  <a:lnTo>
                    <a:pt x="377" y="311"/>
                  </a:lnTo>
                  <a:lnTo>
                    <a:pt x="358" y="323"/>
                  </a:lnTo>
                  <a:lnTo>
                    <a:pt x="342" y="335"/>
                  </a:lnTo>
                  <a:lnTo>
                    <a:pt x="326" y="347"/>
                  </a:lnTo>
                  <a:lnTo>
                    <a:pt x="311" y="358"/>
                  </a:lnTo>
                  <a:lnTo>
                    <a:pt x="287" y="378"/>
                  </a:lnTo>
                  <a:lnTo>
                    <a:pt x="263" y="400"/>
                  </a:lnTo>
                  <a:lnTo>
                    <a:pt x="244" y="417"/>
                  </a:lnTo>
                  <a:lnTo>
                    <a:pt x="221" y="441"/>
                  </a:lnTo>
                  <a:lnTo>
                    <a:pt x="205" y="459"/>
                  </a:lnTo>
                  <a:lnTo>
                    <a:pt x="188" y="480"/>
                  </a:lnTo>
                  <a:lnTo>
                    <a:pt x="169" y="502"/>
                  </a:lnTo>
                  <a:lnTo>
                    <a:pt x="153" y="525"/>
                  </a:lnTo>
                  <a:lnTo>
                    <a:pt x="137" y="549"/>
                  </a:lnTo>
                  <a:lnTo>
                    <a:pt x="121" y="573"/>
                  </a:lnTo>
                  <a:lnTo>
                    <a:pt x="107" y="598"/>
                  </a:lnTo>
                  <a:lnTo>
                    <a:pt x="93" y="620"/>
                  </a:lnTo>
                  <a:lnTo>
                    <a:pt x="80" y="648"/>
                  </a:lnTo>
                  <a:lnTo>
                    <a:pt x="67" y="674"/>
                  </a:lnTo>
                  <a:lnTo>
                    <a:pt x="57" y="701"/>
                  </a:lnTo>
                  <a:lnTo>
                    <a:pt x="46" y="731"/>
                  </a:lnTo>
                  <a:lnTo>
                    <a:pt x="33" y="767"/>
                  </a:lnTo>
                  <a:lnTo>
                    <a:pt x="24" y="801"/>
                  </a:lnTo>
                  <a:lnTo>
                    <a:pt x="16" y="836"/>
                  </a:lnTo>
                  <a:lnTo>
                    <a:pt x="11" y="870"/>
                  </a:lnTo>
                  <a:lnTo>
                    <a:pt x="5" y="909"/>
                  </a:lnTo>
                  <a:lnTo>
                    <a:pt x="1" y="958"/>
                  </a:lnTo>
                  <a:lnTo>
                    <a:pt x="0" y="996"/>
                  </a:lnTo>
                  <a:lnTo>
                    <a:pt x="1" y="1035"/>
                  </a:lnTo>
                  <a:lnTo>
                    <a:pt x="4" y="1071"/>
                  </a:lnTo>
                  <a:lnTo>
                    <a:pt x="9" y="1105"/>
                  </a:lnTo>
                  <a:lnTo>
                    <a:pt x="13" y="1141"/>
                  </a:lnTo>
                  <a:lnTo>
                    <a:pt x="21" y="1177"/>
                  </a:lnTo>
                  <a:lnTo>
                    <a:pt x="31" y="1216"/>
                  </a:lnTo>
                  <a:lnTo>
                    <a:pt x="45" y="1257"/>
                  </a:lnTo>
                  <a:lnTo>
                    <a:pt x="120" y="1030"/>
                  </a:lnTo>
                  <a:lnTo>
                    <a:pt x="406" y="1077"/>
                  </a:lnTo>
                  <a:lnTo>
                    <a:pt x="400" y="1037"/>
                  </a:lnTo>
                  <a:lnTo>
                    <a:pt x="398" y="1012"/>
                  </a:lnTo>
                  <a:lnTo>
                    <a:pt x="398" y="985"/>
                  </a:lnTo>
                  <a:lnTo>
                    <a:pt x="399" y="953"/>
                  </a:lnTo>
                  <a:lnTo>
                    <a:pt x="404" y="923"/>
                  </a:lnTo>
                  <a:lnTo>
                    <a:pt x="410" y="890"/>
                  </a:lnTo>
                  <a:lnTo>
                    <a:pt x="418" y="863"/>
                  </a:lnTo>
                  <a:lnTo>
                    <a:pt x="430" y="833"/>
                  </a:lnTo>
                  <a:lnTo>
                    <a:pt x="441" y="806"/>
                  </a:lnTo>
                  <a:lnTo>
                    <a:pt x="455" y="781"/>
                  </a:lnTo>
                  <a:lnTo>
                    <a:pt x="467" y="761"/>
                  </a:lnTo>
                  <a:lnTo>
                    <a:pt x="480" y="745"/>
                  </a:lnTo>
                  <a:lnTo>
                    <a:pt x="492" y="729"/>
                  </a:lnTo>
                  <a:lnTo>
                    <a:pt x="506" y="713"/>
                  </a:lnTo>
                  <a:lnTo>
                    <a:pt x="522" y="696"/>
                  </a:lnTo>
                  <a:lnTo>
                    <a:pt x="535" y="684"/>
                  </a:lnTo>
                  <a:lnTo>
                    <a:pt x="550" y="670"/>
                  </a:lnTo>
                  <a:lnTo>
                    <a:pt x="564" y="657"/>
                  </a:lnTo>
                  <a:lnTo>
                    <a:pt x="582" y="644"/>
                  </a:lnTo>
                  <a:lnTo>
                    <a:pt x="603" y="631"/>
                  </a:lnTo>
                  <a:lnTo>
                    <a:pt x="620" y="620"/>
                  </a:lnTo>
                  <a:lnTo>
                    <a:pt x="635" y="612"/>
                  </a:lnTo>
                  <a:lnTo>
                    <a:pt x="657" y="599"/>
                  </a:lnTo>
                  <a:lnTo>
                    <a:pt x="676" y="592"/>
                  </a:lnTo>
                  <a:lnTo>
                    <a:pt x="693" y="586"/>
                  </a:lnTo>
                  <a:lnTo>
                    <a:pt x="710" y="581"/>
                  </a:lnTo>
                  <a:lnTo>
                    <a:pt x="737" y="575"/>
                  </a:lnTo>
                  <a:lnTo>
                    <a:pt x="761" y="570"/>
                  </a:lnTo>
                  <a:lnTo>
                    <a:pt x="786" y="568"/>
                  </a:lnTo>
                  <a:lnTo>
                    <a:pt x="812" y="566"/>
                  </a:lnTo>
                  <a:lnTo>
                    <a:pt x="826" y="565"/>
                  </a:lnTo>
                  <a:lnTo>
                    <a:pt x="826" y="770"/>
                  </a:lnTo>
                  <a:lnTo>
                    <a:pt x="1148" y="390"/>
                  </a:lnTo>
                  <a:lnTo>
                    <a:pt x="826" y="0"/>
                  </a:lnTo>
                  <a:lnTo>
                    <a:pt x="826" y="176"/>
                  </a:lnTo>
                  <a:lnTo>
                    <a:pt x="809" y="177"/>
                  </a:lnTo>
                  <a:lnTo>
                    <a:pt x="784" y="177"/>
                  </a:lnTo>
                  <a:lnTo>
                    <a:pt x="757" y="179"/>
                  </a:lnTo>
                  <a:lnTo>
                    <a:pt x="732" y="182"/>
                  </a:lnTo>
                  <a:lnTo>
                    <a:pt x="711" y="184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Callout 16"/>
            <p:cNvSpPr/>
            <p:nvPr/>
          </p:nvSpPr>
          <p:spPr>
            <a:xfrm>
              <a:off x="179388" y="1239838"/>
              <a:ext cx="2520950" cy="2232025"/>
            </a:xfrm>
            <a:prstGeom prst="wedgeEllipseCallout">
              <a:avLst>
                <a:gd name="adj1" fmla="val 68039"/>
                <a:gd name="adj2" fmla="val 1768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55600" lvl="1" indent="-355600">
                <a:lnSpc>
                  <a:spcPct val="90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i="1" u="sng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Planning</a:t>
              </a:r>
            </a:p>
            <a:p>
              <a:pPr marL="355600" lvl="1" indent="-355600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Objectives</a:t>
              </a:r>
            </a:p>
            <a:p>
              <a:pPr marL="355600" lvl="1" indent="-355600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Resources</a:t>
              </a:r>
            </a:p>
            <a:p>
              <a:pPr marL="355600" lvl="1" indent="-355600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Work break-down schedule</a:t>
              </a:r>
            </a:p>
            <a:p>
              <a:pPr marL="355600" lvl="1" indent="-355600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Organization</a:t>
              </a:r>
            </a:p>
          </p:txBody>
        </p:sp>
        <p:sp>
          <p:nvSpPr>
            <p:cNvPr id="18" name="Oval Callout 17"/>
            <p:cNvSpPr/>
            <p:nvPr/>
          </p:nvSpPr>
          <p:spPr>
            <a:xfrm>
              <a:off x="6372225" y="1239838"/>
              <a:ext cx="2592388" cy="1655762"/>
            </a:xfrm>
            <a:prstGeom prst="wedgeEllipseCallout">
              <a:avLst>
                <a:gd name="adj1" fmla="val -60310"/>
                <a:gd name="adj2" fmla="val 5510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41313" indent="-341313">
                <a:lnSpc>
                  <a:spcPct val="90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i="1" u="sng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Scheduling</a:t>
              </a:r>
            </a:p>
            <a:p>
              <a:pPr marL="182563" lvl="1" indent="-182563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Project activities</a:t>
              </a:r>
            </a:p>
            <a:p>
              <a:pPr marL="182563" lvl="1" indent="-182563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Start &amp; end times</a:t>
              </a:r>
            </a:p>
            <a:p>
              <a:pPr marL="182563" lvl="1" indent="-182563">
                <a:spcBef>
                  <a:spcPts val="6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Network</a:t>
              </a:r>
            </a:p>
          </p:txBody>
        </p:sp>
        <p:sp>
          <p:nvSpPr>
            <p:cNvPr id="19" name="Oval Callout 18"/>
            <p:cNvSpPr/>
            <p:nvPr/>
          </p:nvSpPr>
          <p:spPr>
            <a:xfrm>
              <a:off x="2411413" y="5487988"/>
              <a:ext cx="4608512" cy="747712"/>
            </a:xfrm>
            <a:prstGeom prst="wedgeEllipseCallout">
              <a:avLst>
                <a:gd name="adj1" fmla="val -2068"/>
                <a:gd name="adj2" fmla="val -14927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55600" lvl="1" indent="-355600">
                <a:lnSpc>
                  <a:spcPct val="90000"/>
                </a:lnSpc>
                <a:spcBef>
                  <a:spcPct val="40000"/>
                </a:spcBef>
                <a:buClr>
                  <a:schemeClr val="tx1"/>
                </a:buClr>
                <a:defRPr/>
              </a:pPr>
              <a:r>
                <a:rPr lang="en-US" sz="2000" b="1" i="1" u="sng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Controlling</a:t>
              </a:r>
            </a:p>
            <a:p>
              <a:pPr marL="182563" lvl="1" indent="-182563">
                <a:lnSpc>
                  <a:spcPct val="90000"/>
                </a:lnSpc>
                <a:spcBef>
                  <a:spcPct val="40000"/>
                </a:spcBef>
                <a:buClr>
                  <a:schemeClr val="tx1"/>
                </a:buClr>
                <a:buFont typeface="Wingdings" pitchFamily="2" charset="2"/>
                <a:buChar char="þ"/>
                <a:defRPr/>
              </a:pPr>
              <a:r>
                <a:rPr lang="en-US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Monitor, compare, revise, 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48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Manager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33CC"/>
                </a:solidFill>
              </a:rPr>
              <a:t>A project manager is the person who has the overall responsibility for the successful </a:t>
            </a:r>
            <a:endParaRPr lang="en-GB" dirty="0" smtClean="0">
              <a:solidFill>
                <a:srgbClr val="0033CC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Initiation,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Planning,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Design,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Execution</a:t>
            </a:r>
            <a:r>
              <a:rPr lang="en-GB" dirty="0">
                <a:solidFill>
                  <a:srgbClr val="C00000"/>
                </a:solidFill>
              </a:rPr>
              <a:t>, 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Monitoring</a:t>
            </a:r>
            <a:r>
              <a:rPr lang="en-GB" dirty="0">
                <a:solidFill>
                  <a:srgbClr val="C00000"/>
                </a:solidFill>
              </a:rPr>
              <a:t>, 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Controlling, </a:t>
            </a:r>
            <a:r>
              <a:rPr lang="en-GB" dirty="0">
                <a:solidFill>
                  <a:srgbClr val="C00000"/>
                </a:solidFill>
              </a:rPr>
              <a:t>and </a:t>
            </a:r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0033CC"/>
                </a:solidFill>
              </a:rPr>
              <a:t>Closure </a:t>
            </a:r>
            <a:r>
              <a:rPr lang="en-GB" dirty="0">
                <a:solidFill>
                  <a:srgbClr val="0033CC"/>
                </a:solidFill>
              </a:rPr>
              <a:t>of a </a:t>
            </a:r>
            <a:r>
              <a:rPr lang="en-GB" dirty="0" smtClean="0">
                <a:solidFill>
                  <a:srgbClr val="0033CC"/>
                </a:solidFill>
              </a:rPr>
              <a:t>project.</a:t>
            </a:r>
            <a:endParaRPr lang="en-GB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Project Management Institute (PMI)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E2E6-52F6-47E6-BD6C-EF98A01C7EEF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27448" cy="457200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33CC"/>
                </a:solidFill>
              </a:rPr>
              <a:t>Project </a:t>
            </a:r>
            <a:r>
              <a:rPr lang="en-GB" sz="2000" dirty="0">
                <a:solidFill>
                  <a:srgbClr val="0033CC"/>
                </a:solidFill>
              </a:rPr>
              <a:t>Management Institute is the world's leading not-for-profit professional </a:t>
            </a:r>
            <a:r>
              <a:rPr lang="en-GB" sz="2000" dirty="0" smtClean="0">
                <a:solidFill>
                  <a:srgbClr val="0033CC"/>
                </a:solidFill>
              </a:rPr>
              <a:t>organization for Project Management. </a:t>
            </a:r>
          </a:p>
          <a:p>
            <a:r>
              <a:rPr lang="en-GB" sz="2000" dirty="0" smtClean="0">
                <a:solidFill>
                  <a:srgbClr val="C00000"/>
                </a:solidFill>
              </a:rPr>
              <a:t>PMI </a:t>
            </a:r>
            <a:r>
              <a:rPr lang="en-GB" sz="2000" dirty="0">
                <a:solidFill>
                  <a:srgbClr val="C00000"/>
                </a:solidFill>
              </a:rPr>
              <a:t>provides services including the development of standards, research, education, </a:t>
            </a:r>
            <a:r>
              <a:rPr lang="en-GB" sz="2000" dirty="0" smtClean="0">
                <a:solidFill>
                  <a:srgbClr val="C00000"/>
                </a:solidFill>
              </a:rPr>
              <a:t>publication, hosting </a:t>
            </a:r>
            <a:r>
              <a:rPr lang="en-GB" sz="2000" dirty="0">
                <a:solidFill>
                  <a:srgbClr val="C00000"/>
                </a:solidFill>
              </a:rPr>
              <a:t>conferences and training seminars, and providing accreditation in </a:t>
            </a:r>
            <a:r>
              <a:rPr lang="en-GB" sz="2000" dirty="0" smtClean="0">
                <a:solidFill>
                  <a:srgbClr val="C00000"/>
                </a:solidFill>
              </a:rPr>
              <a:t>project management</a:t>
            </a:r>
            <a:r>
              <a:rPr lang="en-GB" dirty="0">
                <a:solidFill>
                  <a:srgbClr val="C00000"/>
                </a:solidFill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81600" y="1467697"/>
          <a:ext cx="3759410" cy="4739688"/>
        </p:xfrm>
        <a:graphic>
          <a:graphicData uri="http://schemas.openxmlformats.org/drawingml/2006/table">
            <a:tbl>
              <a:tblPr/>
              <a:tblGrid>
                <a:gridCol w="1879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9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492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Project Management Institute</a:t>
                      </a:r>
                    </a:p>
                  </a:txBody>
                  <a:tcPr marL="64774" marR="64774" marT="32387" marB="32387"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925">
                <a:tc gridSpan="2">
                  <a:txBody>
                    <a:bodyPr/>
                    <a:lstStyle/>
                    <a:p>
                      <a:pPr algn="ctr" fontAlgn="t"/>
                      <a:endParaRPr lang="en-GB" sz="1300" dirty="0">
                        <a:effectLst/>
                      </a:endParaRP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Founded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1969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Type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Professional Organization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Focus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Project management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08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Location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None/>
                      </a:pPr>
                      <a:r>
                        <a:rPr lang="en-GB" sz="1300" dirty="0" smtClean="0">
                          <a:solidFill>
                            <a:srgbClr val="0033CC"/>
                          </a:solidFill>
                          <a:effectLst/>
                        </a:rPr>
                        <a:t>Newton</a:t>
                      </a:r>
                      <a:r>
                        <a:rPr lang="en-GB" sz="1300" baseline="0" dirty="0" smtClean="0">
                          <a:solidFill>
                            <a:srgbClr val="0033CC"/>
                          </a:solidFill>
                          <a:effectLst/>
                        </a:rPr>
                        <a:t> Square, </a:t>
                      </a:r>
                      <a:r>
                        <a:rPr lang="en-GB" sz="1300" dirty="0" smtClean="0">
                          <a:solidFill>
                            <a:srgbClr val="0033CC"/>
                          </a:solidFill>
                          <a:effectLst/>
                        </a:rPr>
                        <a:t>Pennsylvania</a:t>
                      </a:r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, United States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Area served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Worldwide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4081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Method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Certification, Industry standards, Conferences, Publications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>
                          <a:solidFill>
                            <a:srgbClr val="0033CC"/>
                          </a:solidFill>
                          <a:effectLst/>
                        </a:rPr>
                        <a:t>Members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341,900+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Employees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51–200 employees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14081">
                <a:tc>
                  <a:txBody>
                    <a:bodyPr/>
                    <a:lstStyle/>
                    <a:p>
                      <a:pPr algn="l" fontAlgn="t"/>
                      <a:r>
                        <a:rPr lang="en-US" sz="1300" dirty="0" smtClean="0">
                          <a:solidFill>
                            <a:srgbClr val="0033CC"/>
                          </a:solidFill>
                          <a:effectLst/>
                        </a:rPr>
                        <a:t>Slogan</a:t>
                      </a:r>
                      <a:endParaRPr lang="en-GB" sz="1300" dirty="0">
                        <a:solidFill>
                          <a:srgbClr val="0033CC"/>
                        </a:solidFill>
                        <a:effectLst/>
                      </a:endParaRP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"Making project management indispensable for business results”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algn="l" fontAlgn="t"/>
                      <a:r>
                        <a:rPr lang="en-GB" sz="1300" dirty="0">
                          <a:solidFill>
                            <a:srgbClr val="0033CC"/>
                          </a:solidFill>
                          <a:effectLst/>
                        </a:rPr>
                        <a:t>Website</a:t>
                      </a: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300" dirty="0" smtClean="0">
                          <a:solidFill>
                            <a:srgbClr val="C00000"/>
                          </a:solidFill>
                          <a:effectLst/>
                        </a:rPr>
                        <a:t>www.pmi.org</a:t>
                      </a:r>
                      <a:endParaRPr lang="en-GB" sz="13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64774" marR="64774" marT="32387" marB="3238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4098" name="Picture 2" descr="PMI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93" y="5005346"/>
            <a:ext cx="3045749" cy="11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9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Main Resources (3Ms)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6403848" cy="45720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4400" i="1" dirty="0" smtClean="0">
                <a:solidFill>
                  <a:srgbClr val="0033CC"/>
                </a:solidFill>
              </a:rPr>
              <a:t>M</a:t>
            </a:r>
            <a:r>
              <a:rPr lang="en-US" sz="4400" dirty="0" smtClean="0"/>
              <a:t>oney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i="1" dirty="0" smtClean="0">
                <a:solidFill>
                  <a:srgbClr val="7030A0"/>
                </a:solidFill>
              </a:rPr>
              <a:t>M</a:t>
            </a:r>
            <a:r>
              <a:rPr lang="en-US" sz="4400" dirty="0" smtClean="0"/>
              <a:t>aterials &amp; Machines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i="1" dirty="0" smtClean="0">
                <a:solidFill>
                  <a:srgbClr val="C00000"/>
                </a:solidFill>
              </a:rPr>
              <a:t>M</a:t>
            </a:r>
            <a:r>
              <a:rPr lang="en-US" sz="4400" dirty="0" smtClean="0"/>
              <a:t>an Power</a:t>
            </a:r>
            <a:endParaRPr lang="en-GB" sz="4400" dirty="0"/>
          </a:p>
        </p:txBody>
      </p:sp>
      <p:pic>
        <p:nvPicPr>
          <p:cNvPr id="3074" name="Picture 2" descr="http://thumb1.shutterstock.com/display_pic_with_logo/2388809/251393908/stock-vector-saudi-arabian-riyal-currency-symbol-money-bag-icon-flat-design-style-made-in-vector-illustration-251393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3" t="15574" r="18023" b="16885"/>
          <a:stretch/>
        </p:blipFill>
        <p:spPr bwMode="auto">
          <a:xfrm>
            <a:off x="533400" y="4876800"/>
            <a:ext cx="1143000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1259"/>
          <a:stretch/>
        </p:blipFill>
        <p:spPr>
          <a:xfrm>
            <a:off x="2819400" y="4519507"/>
            <a:ext cx="2671876" cy="1745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23608"/>
          <a:stretch/>
        </p:blipFill>
        <p:spPr>
          <a:xfrm>
            <a:off x="5694535" y="4776670"/>
            <a:ext cx="3124200" cy="123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5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Stakeholders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sponsor</a:t>
            </a:r>
            <a:endParaRPr lang="en-US" sz="2400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</a:t>
            </a:r>
            <a:endParaRPr lang="en-US" sz="2400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endParaRPr lang="en-US" sz="2400" dirty="0">
              <a:solidFill>
                <a:srgbClr val="2F07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Customer/user</a:t>
            </a: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managers</a:t>
            </a: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Performing organization</a:t>
            </a:r>
          </a:p>
          <a:p>
            <a:pPr>
              <a:defRPr/>
            </a:pP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team</a:t>
            </a: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and external </a:t>
            </a: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contractors </a:t>
            </a:r>
          </a:p>
          <a:p>
            <a:pPr>
              <a:defRPr/>
            </a:pPr>
            <a:r>
              <a:rPr lang="en-US" sz="2400" dirty="0" smtClean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Suppliers </a:t>
            </a: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vendors</a:t>
            </a:r>
          </a:p>
          <a:p>
            <a:pPr>
              <a:defRPr/>
            </a:pPr>
            <a:r>
              <a:rPr lang="en-US" sz="2400" dirty="0">
                <a:solidFill>
                  <a:srgbClr val="2F07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agencies and media</a:t>
            </a:r>
          </a:p>
          <a:p>
            <a:endParaRPr lang="en-GB" dirty="0"/>
          </a:p>
        </p:txBody>
      </p:sp>
      <p:pic>
        <p:nvPicPr>
          <p:cNvPr id="2050" name="Picture 2" descr="http://fredvanamstel.com/wp-content/uploads/2014/11/stakeholder_circ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40" y="1756216"/>
            <a:ext cx="4334932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79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/>
              <a:t>Critical Success Factors for </a:t>
            </a:r>
            <a:r>
              <a:rPr lang="en-GB" sz="2400" b="1" dirty="0" smtClean="0"/>
              <a:t>Different </a:t>
            </a:r>
            <a:r>
              <a:rPr lang="en-GB" sz="2400" b="1" dirty="0"/>
              <a:t>Project </a:t>
            </a:r>
            <a:r>
              <a:rPr lang="en-GB" sz="2400" b="1" dirty="0" smtClean="0"/>
              <a:t>Objectives</a:t>
            </a:r>
            <a:endParaRPr lang="en-GB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56482" y="3263322"/>
            <a:ext cx="7564436" cy="3141662"/>
            <a:chOff x="1332706" y="3091547"/>
            <a:chExt cx="7564436" cy="3141662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332706" y="3091547"/>
              <a:ext cx="5106987" cy="3141662"/>
              <a:chOff x="359136" y="3548302"/>
              <a:chExt cx="5107865" cy="3141035"/>
            </a:xfrm>
          </p:grpSpPr>
          <p:grpSp>
            <p:nvGrpSpPr>
              <p:cNvPr id="8" name="Canvas 1"/>
              <p:cNvGrpSpPr>
                <a:grpSpLocks/>
              </p:cNvGrpSpPr>
              <p:nvPr/>
            </p:nvGrpSpPr>
            <p:grpSpPr bwMode="auto">
              <a:xfrm>
                <a:off x="501070" y="3621025"/>
                <a:ext cx="4942135" cy="2918780"/>
                <a:chOff x="-131760" y="0"/>
                <a:chExt cx="5297262" cy="3131820"/>
              </a:xfrm>
            </p:grpSpPr>
            <p:sp>
              <p:nvSpPr>
                <p:cNvPr id="13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133340" cy="3131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sz="2000"/>
                </a:p>
              </p:txBody>
            </p:sp>
            <p:sp>
              <p:nvSpPr>
                <p:cNvPr id="14" name="Isosceles Triangle 13"/>
                <p:cNvSpPr/>
                <p:nvPr/>
              </p:nvSpPr>
              <p:spPr>
                <a:xfrm>
                  <a:off x="723611" y="506107"/>
                  <a:ext cx="3573918" cy="2346776"/>
                </a:xfrm>
                <a:prstGeom prst="triangle">
                  <a:avLst>
                    <a:gd name="adj" fmla="val 49999"/>
                  </a:avLst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" name="Isosceles Triangle 14"/>
                <p:cNvSpPr/>
                <p:nvPr/>
              </p:nvSpPr>
              <p:spPr>
                <a:xfrm>
                  <a:off x="723611" y="1824253"/>
                  <a:ext cx="3582427" cy="1028630"/>
                </a:xfrm>
                <a:prstGeom prst="triangle">
                  <a:avLst>
                    <a:gd name="adj" fmla="val 50005"/>
                  </a:avLst>
                </a:prstGeom>
                <a:solidFill>
                  <a:srgbClr val="ED7D31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dash"/>
                  <a:miter lim="800000"/>
                </a:ln>
                <a:effectLst/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" name="Text Box 4"/>
                <p:cNvSpPr txBox="1"/>
                <p:nvPr/>
              </p:nvSpPr>
              <p:spPr>
                <a:xfrm>
                  <a:off x="-132428" y="2624677"/>
                  <a:ext cx="823703" cy="401915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en-US" sz="2000" kern="0" dirty="0">
                      <a:solidFill>
                        <a:sysClr val="windowText" lastClr="000000"/>
                      </a:solidFill>
                      <a:ea typeface="Calibri" panose="020F0502020204030204" pitchFamily="34" charset="0"/>
                    </a:rPr>
                    <a:t>Cost</a:t>
                  </a:r>
                  <a:endParaRPr lang="en-US" sz="2000" kern="0" dirty="0">
                    <a:solidFill>
                      <a:sysClr val="windowText" lastClr="000000"/>
                    </a:solidFill>
                    <a:latin typeface="Calibri" panose="020F0502020204030204"/>
                    <a:ea typeface="Calibri" panose="020F0502020204030204" pitchFamily="34" charset="0"/>
                  </a:endParaRPr>
                </a:p>
              </p:txBody>
            </p:sp>
            <p:sp>
              <p:nvSpPr>
                <p:cNvPr id="17" name="Text Box 4"/>
                <p:cNvSpPr txBox="1"/>
                <p:nvPr/>
              </p:nvSpPr>
              <p:spPr>
                <a:xfrm>
                  <a:off x="4306038" y="2674066"/>
                  <a:ext cx="859443" cy="352527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en-US" sz="2000" kern="0" dirty="0">
                      <a:solidFill>
                        <a:sysClr val="windowText" lastClr="000000"/>
                      </a:solidFill>
                      <a:ea typeface="Calibri" panose="020F0502020204030204" pitchFamily="34" charset="0"/>
                    </a:rPr>
                    <a:t>Time</a:t>
                  </a:r>
                  <a:endParaRPr lang="en-US" sz="2000" kern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8" name="Text Box 4"/>
                <p:cNvSpPr txBox="1"/>
                <p:nvPr/>
              </p:nvSpPr>
              <p:spPr>
                <a:xfrm>
                  <a:off x="2008519" y="206374"/>
                  <a:ext cx="1065368" cy="326982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/>
                <a:lstStyle/>
                <a:p>
                  <a:pPr eaLnBrk="1" fontAlgn="auto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en-US" sz="2000" kern="0" dirty="0">
                      <a:solidFill>
                        <a:sysClr val="windowText" lastClr="000000"/>
                      </a:solidFill>
                      <a:ea typeface="Calibri" panose="020F0502020204030204" pitchFamily="34" charset="0"/>
                    </a:rPr>
                    <a:t>Scope</a:t>
                  </a:r>
                  <a:endParaRPr lang="en-US" sz="2000" kern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9" name="Straight Connector 13"/>
                <p:cNvCxnSpPr>
                  <a:cxnSpLocks noChangeShapeType="1"/>
                  <a:endCxn id="15" idx="0"/>
                </p:cNvCxnSpPr>
                <p:nvPr/>
              </p:nvCxnSpPr>
              <p:spPr bwMode="auto">
                <a:xfrm>
                  <a:off x="2510759" y="505800"/>
                  <a:ext cx="4020" cy="1318260"/>
                </a:xfrm>
                <a:prstGeom prst="line">
                  <a:avLst/>
                </a:prstGeom>
                <a:noFill/>
                <a:ln w="6350" algn="ctr">
                  <a:solidFill>
                    <a:srgbClr val="000000"/>
                  </a:solidFill>
                  <a:prstDash val="lg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0" name="Text Box 4"/>
                <p:cNvSpPr txBox="1"/>
                <p:nvPr/>
              </p:nvSpPr>
              <p:spPr>
                <a:xfrm>
                  <a:off x="1926830" y="1814035"/>
                  <a:ext cx="1145356" cy="320170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>
                  <a:noFill/>
                </a:ln>
                <a:effectLst/>
              </p:spPr>
              <p:txBody>
                <a:bodyPr/>
                <a:lstStyle/>
                <a:p>
                  <a:pPr algn="ctr" eaLnBrk="1" fontAlgn="auto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800"/>
                    </a:spcAft>
                    <a:defRPr/>
                  </a:pPr>
                  <a:r>
                    <a:rPr lang="en-US" sz="2000" kern="0" dirty="0">
                      <a:solidFill>
                        <a:sysClr val="windowText" lastClr="000000"/>
                      </a:solidFill>
                      <a:ea typeface="Calibri" panose="020F0502020204030204" pitchFamily="34" charset="0"/>
                    </a:rPr>
                    <a:t>Quality</a:t>
                  </a:r>
                  <a:endParaRPr lang="en-US" sz="2000" kern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Rounded Rectangle 8"/>
              <p:cNvSpPr/>
              <p:nvPr/>
            </p:nvSpPr>
            <p:spPr>
              <a:xfrm>
                <a:off x="359136" y="3548302"/>
                <a:ext cx="5107865" cy="3141035"/>
              </a:xfrm>
              <a:prstGeom prst="roundRect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" name="Straight Arrow Connector 9"/>
              <p:cNvCxnSpPr>
                <a:endCxn id="17" idx="1"/>
              </p:cNvCxnSpPr>
              <p:nvPr/>
            </p:nvCxnSpPr>
            <p:spPr>
              <a:xfrm>
                <a:off x="3491811" y="5600529"/>
                <a:ext cx="1149548" cy="67772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endCxn id="14" idx="2"/>
              </p:cNvCxnSpPr>
              <p:nvPr/>
            </p:nvCxnSpPr>
            <p:spPr>
              <a:xfrm flipH="1">
                <a:off x="1299098" y="5610052"/>
                <a:ext cx="1146372" cy="66979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14" idx="4"/>
                <a:endCxn id="14" idx="2"/>
              </p:cNvCxnSpPr>
              <p:nvPr/>
            </p:nvCxnSpPr>
            <p:spPr>
              <a:xfrm flipH="1">
                <a:off x="1299098" y="6279844"/>
                <a:ext cx="3334323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4832348" y="4007534"/>
              <a:ext cx="4064794" cy="1500188"/>
              <a:chOff x="3859048" y="4463687"/>
              <a:chExt cx="4064563" cy="1500043"/>
            </a:xfrm>
          </p:grpSpPr>
          <p:sp>
            <p:nvSpPr>
              <p:cNvPr id="22" name="Text Box 9"/>
              <p:cNvSpPr txBox="1">
                <a:spLocks noChangeArrowheads="1"/>
              </p:cNvSpPr>
              <p:nvPr/>
            </p:nvSpPr>
            <p:spPr bwMode="auto">
              <a:xfrm>
                <a:off x="6228305" y="4463687"/>
                <a:ext cx="1695306" cy="4054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cs typeface="Times New Roman" panose="02020603050405020304" pitchFamily="18" charset="0"/>
                  </a:rPr>
                  <a:t>Good Will</a:t>
                </a:r>
                <a:endParaRPr lang="en-US" sz="3600"/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6235483" y="5422337"/>
                <a:ext cx="1216892" cy="54139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9144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2400">
                    <a:cs typeface="Times New Roman" panose="02020603050405020304" pitchFamily="18" charset="0"/>
                  </a:rPr>
                  <a:t>Safety</a:t>
                </a:r>
                <a:endParaRPr lang="en-US" sz="4400"/>
              </a:p>
            </p:txBody>
          </p:sp>
          <p:cxnSp>
            <p:nvCxnSpPr>
              <p:cNvPr id="24" name="Straight Arrow Connector 23"/>
              <p:cNvCxnSpPr>
                <a:stCxn id="20" idx="3"/>
                <a:endCxn id="23" idx="1"/>
              </p:cNvCxnSpPr>
              <p:nvPr/>
            </p:nvCxnSpPr>
            <p:spPr>
              <a:xfrm>
                <a:off x="3859048" y="5004069"/>
                <a:ext cx="2376435" cy="68896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0" idx="3"/>
                <a:endCxn id="22" idx="1"/>
              </p:cNvCxnSpPr>
              <p:nvPr/>
            </p:nvCxnSpPr>
            <p:spPr>
              <a:xfrm flipV="1">
                <a:off x="3859048" y="4666435"/>
                <a:ext cx="2369257" cy="3376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315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Assessing Success of a Project</a:t>
            </a:r>
            <a:endParaRPr lang="en-GB" sz="28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D2B-E2F0-4F69-A2E4-4CF1128C32EA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are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factors for measuring the success of a project:</a:t>
            </a: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</a:t>
            </a:r>
          </a:p>
          <a:p>
            <a:pPr lvl="1" fontAlgn="base"/>
            <a:r>
              <a:rPr lang="en-GB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Within schedule?</a:t>
            </a: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endParaRPr lang="en-GB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endParaRPr lang="en-GB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This is often the most important factor for many projects. In the end, did you stick to the budget? 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satisfaction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Keeping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team happy means if I do need them to work a late night here and there, they won't do it begrudgingly.</a:t>
            </a: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satisfaction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GB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4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  <a:p>
            <a:pPr lvl="1" fontAlgn="base"/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quality of one project often affects another, If you deliver a strong product, your client will tell people about it, and that's where your next project should come from.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54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Real Life Application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C72F8-8721-4BAF-ABF0-10BE874FE09C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8179" y="2590800"/>
            <a:ext cx="25050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Roboto"/>
              </a:rPr>
              <a:t>What is Construction Management? </a:t>
            </a:r>
            <a:endParaRPr lang="en-GB" dirty="0" smtClean="0">
              <a:solidFill>
                <a:srgbClr val="C00000"/>
              </a:solidFill>
              <a:latin typeface="Roboto"/>
            </a:endParaRPr>
          </a:p>
          <a:p>
            <a:r>
              <a:rPr lang="en-GB" dirty="0" smtClean="0">
                <a:solidFill>
                  <a:srgbClr val="0033CC"/>
                </a:solidFill>
                <a:latin typeface="Roboto"/>
              </a:rPr>
              <a:t>A </a:t>
            </a:r>
            <a:r>
              <a:rPr lang="en-GB" dirty="0">
                <a:solidFill>
                  <a:srgbClr val="0033CC"/>
                </a:solidFill>
                <a:latin typeface="Roboto"/>
              </a:rPr>
              <a:t>lot of work goes into constructing a building, but how is it all managed and facilitated?</a:t>
            </a:r>
            <a:endParaRPr lang="en-GB" dirty="0">
              <a:solidFill>
                <a:srgbClr val="0033CC"/>
              </a:solidFill>
            </a:endParaRPr>
          </a:p>
        </p:txBody>
      </p:sp>
      <p:pic>
        <p:nvPicPr>
          <p:cNvPr id="12" name="Pc40yA0eyZo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81400" y="22098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4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Further Reading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3F04A-55C4-417A-8740-7E0554C5847B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876800" cy="365760"/>
          </a:xfrm>
        </p:spPr>
        <p:txBody>
          <a:bodyPr/>
          <a:lstStyle/>
          <a:p>
            <a:r>
              <a:rPr lang="sv-SE" smtClean="0"/>
              <a:t>GE 404 (Engineering Management)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856509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more about the Project Management Institute (PMI) from:</a:t>
            </a:r>
          </a:p>
          <a:p>
            <a:pPr lvl="0"/>
            <a:r>
              <a:rPr lang="en-US" i="1" dirty="0" smtClean="0">
                <a:solidFill>
                  <a:srgbClr val="7030A0"/>
                </a:solidFill>
              </a:rPr>
              <a:t>www.pmi.org</a:t>
            </a:r>
          </a:p>
          <a:p>
            <a:endParaRPr lang="en-US" i="1" dirty="0">
              <a:solidFill>
                <a:srgbClr val="3A34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62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Thank You</a:t>
            </a:r>
            <a:endParaRPr lang="en-US" sz="4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D997-4502-4390-83BE-5ECFC0E78014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6018" name="Picture 2" descr="http://www.nutritioneducationexperts.com/wp-content/uploads/Question-Marks1-284x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352800"/>
            <a:ext cx="2705100" cy="28575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143000" y="2743200"/>
            <a:ext cx="7010400" cy="2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71600" y="1752600"/>
            <a:ext cx="6223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>Questions Please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  <p:pic>
        <p:nvPicPr>
          <p:cNvPr id="86020" name="Picture 4" descr="http://cachepe.samedaymusic.com/media/fit,330by330/quality,85/86469-a9dae2917d35d8b246d6ade5801c6f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1828800"/>
            <a:ext cx="1010728" cy="86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 of the Present lecture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C10FE-6EE9-493E-B516-EB0A1ACDAF08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an overview of the course contents</a:t>
            </a:r>
          </a:p>
          <a:p>
            <a:r>
              <a:rPr lang="en-US" sz="32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discuss the course learning outcomes </a:t>
            </a:r>
          </a:p>
          <a:p>
            <a:r>
              <a:rPr lang="en-US" sz="3200" i="1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give an overview of  Project Management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About the Instructor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9B69-3C09-4207-AAB0-5E6EA805BE94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Name: </a:t>
            </a:r>
            <a:r>
              <a:rPr lang="en-US" b="1" dirty="0" smtClean="0">
                <a:solidFill>
                  <a:srgbClr val="002060"/>
                </a:solidFill>
              </a:rPr>
              <a:t>Prof. Dr. Awad Ali Al-Karni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/>
              <a:t>Department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2060"/>
                </a:solidFill>
              </a:rPr>
              <a:t>Civil Engineering</a:t>
            </a:r>
          </a:p>
          <a:p>
            <a:pPr>
              <a:buNone/>
            </a:pPr>
            <a:r>
              <a:rPr lang="en-US" dirty="0" smtClean="0"/>
              <a:t>Office: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2A6</a:t>
            </a:r>
            <a:endParaRPr lang="en-US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Tel: </a:t>
            </a:r>
            <a:r>
              <a:rPr lang="en-US" b="1" dirty="0" smtClean="0">
                <a:solidFill>
                  <a:srgbClr val="0070C0"/>
                </a:solidFill>
              </a:rPr>
              <a:t>46-77041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 smtClean="0"/>
              <a:t>Email: </a:t>
            </a:r>
            <a:r>
              <a:rPr lang="en-US" dirty="0" smtClean="0">
                <a:solidFill>
                  <a:srgbClr val="C00000"/>
                </a:solidFill>
                <a:hlinkClick r:id="rId3"/>
              </a:rPr>
              <a:t>akarni@ksu.edu.sa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Website</a:t>
            </a:r>
            <a:r>
              <a:rPr lang="en-US" dirty="0" smtClean="0">
                <a:solidFill>
                  <a:srgbClr val="C00000"/>
                </a:solidFill>
              </a:rPr>
              <a:t>: http://</a:t>
            </a:r>
            <a:r>
              <a:rPr lang="en-US" dirty="0" smtClean="0">
                <a:solidFill>
                  <a:srgbClr val="C00000"/>
                </a:solidFill>
              </a:rPr>
              <a:t>fac.ksu.edu.sa/akarni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Office Hours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Displayed on the office wall.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17199"/>
          <a:stretch>
            <a:fillRect/>
          </a:stretch>
        </p:blipFill>
        <p:spPr bwMode="auto">
          <a:xfrm>
            <a:off x="7162800" y="1828800"/>
            <a:ext cx="1346152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Description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76BF-998B-4105-A83A-B5163199154F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Introduction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project management objectives </a:t>
            </a:r>
            <a:endParaRPr lang="en-US" sz="24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GB" sz="2400" dirty="0">
                <a:solidFill>
                  <a:srgbClr val="C00000"/>
                </a:solidFill>
              </a:rPr>
              <a:t>Project </a:t>
            </a:r>
            <a:r>
              <a:rPr lang="en-GB" sz="2400" dirty="0" smtClean="0">
                <a:solidFill>
                  <a:srgbClr val="C00000"/>
                </a:solidFill>
              </a:rPr>
              <a:t>participants and project life cycle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Planning engineering projects</a:t>
            </a:r>
          </a:p>
          <a:p>
            <a:r>
              <a:rPr lang="en-US" sz="2400" dirty="0" smtClean="0"/>
              <a:t>Scheduling using activity-on-node and precedence methods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Resource leveling and allocation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Project time-cost trade-off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Updating construction schedules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Project time and cost control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Contractual and organizational approaches including definition of organizational responsibilities of project participants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Text Book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B32F-224E-4A29-843B-1A9C5B325725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10461" y="1477345"/>
            <a:ext cx="4270375" cy="46831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C00000"/>
                </a:solidFill>
              </a:rPr>
              <a:t>Project Management with CPM, PERT, and Precedence Diagramming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by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J. J. </a:t>
            </a:r>
            <a:r>
              <a:rPr lang="en-GB" sz="2400" b="1" dirty="0" err="1" smtClean="0">
                <a:solidFill>
                  <a:schemeClr val="accent1">
                    <a:lumMod val="75000"/>
                  </a:schemeClr>
                </a:solidFill>
              </a:rPr>
              <a:t>Moder</a:t>
            </a: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C. R. Philips</a:t>
            </a: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E.W. Davis</a:t>
            </a:r>
          </a:p>
          <a:p>
            <a:pPr marL="0" indent="0">
              <a:buNone/>
            </a:pPr>
            <a:endParaRPr lang="en-GB" sz="2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1600" b="1" i="1" dirty="0" smtClean="0">
                <a:solidFill>
                  <a:srgbClr val="C00000"/>
                </a:solidFill>
              </a:rPr>
              <a:t>Edition: </a:t>
            </a:r>
            <a:r>
              <a:rPr lang="en-GB" sz="1600" b="1" i="1" dirty="0" smtClean="0">
                <a:solidFill>
                  <a:schemeClr val="accent3">
                    <a:lumMod val="75000"/>
                  </a:schemeClr>
                </a:solidFill>
              </a:rPr>
              <a:t>Third</a:t>
            </a:r>
          </a:p>
          <a:p>
            <a:pPr marL="0" indent="0">
              <a:buNone/>
            </a:pPr>
            <a:r>
              <a:rPr lang="en-GB" sz="1600" b="1" i="1" dirty="0" smtClean="0">
                <a:solidFill>
                  <a:srgbClr val="002060"/>
                </a:solidFill>
              </a:rPr>
              <a:t>Publisher:</a:t>
            </a:r>
          </a:p>
          <a:p>
            <a:pPr marL="0" indent="0">
              <a:buNone/>
            </a:pPr>
            <a:r>
              <a:rPr lang="en-GB" sz="1200" b="1" i="1" dirty="0" smtClean="0">
                <a:solidFill>
                  <a:srgbClr val="7030A0"/>
                </a:solidFill>
              </a:rPr>
              <a:t>VAN NOSTRAND  REINHOLD COMPANY, NY</a:t>
            </a:r>
            <a:endParaRPr lang="en-GB" sz="1200" b="1" i="1" dirty="0" smtClean="0">
              <a:solidFill>
                <a:srgbClr val="002060"/>
              </a:solidFill>
            </a:endParaRPr>
          </a:p>
        </p:txBody>
      </p:sp>
      <p:pic>
        <p:nvPicPr>
          <p:cNvPr id="90114" name="Picture 2" descr="http://i.booksee.org/covers/460000/e66b7b2636e2cda053cb70cb3072bd27-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9400"/>
            <a:ext cx="3190875" cy="487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72075" y="1379400"/>
            <a:ext cx="3200400" cy="48768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3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Other Book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1DF4-7F61-4DDB-87CA-E6C90ACE3B92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681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Construction Planning and Scheduling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B050"/>
                </a:solidFill>
              </a:rPr>
              <a:t>by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sz="2400" b="1" dirty="0" smtClean="0">
                <a:solidFill>
                  <a:srgbClr val="002060"/>
                </a:solidFill>
              </a:rPr>
              <a:t>Jimmie </a:t>
            </a:r>
            <a:r>
              <a:rPr lang="en-GB" sz="2400" b="1" dirty="0" err="1" smtClean="0">
                <a:solidFill>
                  <a:srgbClr val="002060"/>
                </a:solidFill>
              </a:rPr>
              <a:t>Hinze</a:t>
            </a:r>
            <a:endParaRPr lang="en-GB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 b="1" i="1" dirty="0" smtClean="0"/>
          </a:p>
          <a:p>
            <a:pPr marL="0" indent="0">
              <a:buNone/>
            </a:pPr>
            <a:r>
              <a:rPr lang="en-GB" sz="2400" b="1" i="1" dirty="0" smtClean="0"/>
              <a:t>Edition:</a:t>
            </a:r>
            <a:r>
              <a:rPr lang="en-GB" sz="2400" b="1" i="1" dirty="0" smtClean="0">
                <a:solidFill>
                  <a:schemeClr val="bg1"/>
                </a:solidFill>
              </a:rPr>
              <a:t> </a:t>
            </a: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Fourth</a:t>
            </a:r>
          </a:p>
          <a:p>
            <a:pPr marL="0" indent="0">
              <a:buNone/>
            </a:pPr>
            <a:r>
              <a:rPr lang="en-GB" sz="2400" b="1" i="1" dirty="0" smtClean="0"/>
              <a:t>Publisher:</a:t>
            </a:r>
            <a:r>
              <a:rPr lang="en-GB" sz="2400" b="1" i="1" dirty="0" smtClean="0">
                <a:solidFill>
                  <a:schemeClr val="accent1">
                    <a:lumMod val="75000"/>
                  </a:schemeClr>
                </a:solidFill>
              </a:rPr>
              <a:t> Pearson, 2011</a:t>
            </a:r>
          </a:p>
        </p:txBody>
      </p:sp>
      <p:pic>
        <p:nvPicPr>
          <p:cNvPr id="91138" name="Picture 2" descr="http://ecx.images-amazon.com/images/I/513XquFiJj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81499"/>
            <a:ext cx="3714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78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Learning Outcomes</a:t>
            </a:r>
            <a:endParaRPr 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BD71-81E7-4693-89D7-ED81E99E85F0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Students completing this course successfully will be able to: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 chart technique to formulate a complete plan for a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activity-on-node network, and precedence diagram to schedule a </a:t>
            </a:r>
            <a:r>
              <a:rPr lang="en-GB" dirty="0" smtClean="0">
                <a:solidFill>
                  <a:srgbClr val="3A34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endParaRPr lang="en-GB" dirty="0">
              <a:solidFill>
                <a:srgbClr val="3A34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 and allocate project </a:t>
            </a:r>
            <a:r>
              <a:rPr lang="en-GB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Shorten  project </a:t>
            </a:r>
            <a:r>
              <a:rPr lang="en-GB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endParaRPr lang="en-GB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an engineering project for purpose of time and cost </a:t>
            </a:r>
            <a:r>
              <a:rPr lang="en-GB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endParaRPr lang="en-GB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computer software for preparing project schedules</a:t>
            </a:r>
          </a:p>
          <a:p>
            <a:r>
              <a:rPr lang="en-GB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principles of project organization and contractual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endParaRPr lang="en-GB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Outcome Assessment</a:t>
            </a:r>
            <a:endParaRPr lang="en-US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8E8B-7888-4F68-B9F0-511613470D93}" type="datetime4">
              <a:rPr lang="en-US" smtClean="0"/>
              <a:t>September 25,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 404 (Engineering Management)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2819400"/>
            <a:ext cx="8229600" cy="1600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Two Midterm Exams				50%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3A34BC"/>
                </a:solidFill>
              </a:rPr>
              <a:t>Homeworks</a:t>
            </a:r>
            <a:r>
              <a:rPr lang="en-GB" dirty="0" smtClean="0">
                <a:solidFill>
                  <a:srgbClr val="3A34BC"/>
                </a:solidFill>
              </a:rPr>
              <a:t> and Quizzes			  10%</a:t>
            </a:r>
            <a:endParaRPr lang="en-US" dirty="0" smtClean="0">
              <a:solidFill>
                <a:srgbClr val="3A34BC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Final Exam					40%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33136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310DA89CC9D4C95ADEB31B3960639" ma:contentTypeVersion="1" ma:contentTypeDescription="Create a new document." ma:contentTypeScope="" ma:versionID="50ef57a4d5791843afc5755fefddbd2f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44C4963-5A36-4685-8720-D652C9C550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65D0974-466A-40E0-ABFB-655FDF2A39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A4C6D2-5977-44AE-8B4D-3745800C330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1435</Words>
  <Application>Microsoft Office PowerPoint</Application>
  <PresentationFormat>عرض على الشاشة (3:4)‏</PresentationFormat>
  <Paragraphs>357</Paragraphs>
  <Slides>29</Slides>
  <Notes>11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9" baseType="lpstr">
      <vt:lpstr>Agency FB</vt:lpstr>
      <vt:lpstr>Algerian</vt:lpstr>
      <vt:lpstr>Arial</vt:lpstr>
      <vt:lpstr>Calibri</vt:lpstr>
      <vt:lpstr>Georgia</vt:lpstr>
      <vt:lpstr>Roboto</vt:lpstr>
      <vt:lpstr>Times New Roman</vt:lpstr>
      <vt:lpstr>Wingdings</vt:lpstr>
      <vt:lpstr>Wingdings 2</vt:lpstr>
      <vt:lpstr>Civic</vt:lpstr>
      <vt:lpstr>ENGINEERING MANAGEMENT (GE 404)</vt:lpstr>
      <vt:lpstr>Contents</vt:lpstr>
      <vt:lpstr>Objectives of the Present lecture</vt:lpstr>
      <vt:lpstr>About the Instructor</vt:lpstr>
      <vt:lpstr>Course Description</vt:lpstr>
      <vt:lpstr>Text Book</vt:lpstr>
      <vt:lpstr>Other Book</vt:lpstr>
      <vt:lpstr>Course Learning Outcomes</vt:lpstr>
      <vt:lpstr>Outcome Assessment</vt:lpstr>
      <vt:lpstr>Midterm Exams</vt:lpstr>
      <vt:lpstr>Project Definition</vt:lpstr>
      <vt:lpstr>Characteristics of a Project</vt:lpstr>
      <vt:lpstr>Examples of Projects</vt:lpstr>
      <vt:lpstr>Management and its Functions</vt:lpstr>
      <vt:lpstr>Levels of Management</vt:lpstr>
      <vt:lpstr>Levels of Management (Contd.)</vt:lpstr>
      <vt:lpstr>Involvement % of the different levels of management</vt:lpstr>
      <vt:lpstr>Summary (Levels of Management)</vt:lpstr>
      <vt:lpstr>Project Management </vt:lpstr>
      <vt:lpstr>Project Management  Main (Function) Activities</vt:lpstr>
      <vt:lpstr>Project Manager</vt:lpstr>
      <vt:lpstr>Project Management Institute (PMI)</vt:lpstr>
      <vt:lpstr>Main Resources (3Ms)</vt:lpstr>
      <vt:lpstr>Project Stakeholders</vt:lpstr>
      <vt:lpstr>Critical Success Factors for Different Project Objectives</vt:lpstr>
      <vt:lpstr>Assessing Success of a Project</vt:lpstr>
      <vt:lpstr>A Real Life Application</vt:lpstr>
      <vt:lpstr>Further Reading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 404 (Engineering Management)</dc:title>
  <dc:creator>Nadeem Siddiqui</dc:creator>
  <cp:lastModifiedBy>Awad Al-Karni</cp:lastModifiedBy>
  <cp:revision>60</cp:revision>
  <dcterms:modified xsi:type="dcterms:W3CDTF">2017-09-25T07:59:31Z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0x010100BEA310DA89CC9D4C95ADEB31B3960639</vt:lpwstr>
  </property>
</Properties>
</file>