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4"/>
  </p:sldMasterIdLst>
  <p:notesMasterIdLst>
    <p:notesMasterId r:id="rId31"/>
  </p:notesMasterIdLst>
  <p:handoutMasterIdLst>
    <p:handoutMasterId r:id="rId32"/>
  </p:handoutMasterIdLst>
  <p:sldIdLst>
    <p:sldId id="285" r:id="rId5"/>
    <p:sldId id="286" r:id="rId6"/>
    <p:sldId id="287" r:id="rId7"/>
    <p:sldId id="372" r:id="rId8"/>
    <p:sldId id="364" r:id="rId9"/>
    <p:sldId id="365" r:id="rId10"/>
    <p:sldId id="376" r:id="rId11"/>
    <p:sldId id="377" r:id="rId12"/>
    <p:sldId id="378" r:id="rId13"/>
    <p:sldId id="379" r:id="rId14"/>
    <p:sldId id="380" r:id="rId15"/>
    <p:sldId id="395" r:id="rId16"/>
    <p:sldId id="396" r:id="rId17"/>
    <p:sldId id="381" r:id="rId18"/>
    <p:sldId id="382" r:id="rId19"/>
    <p:sldId id="383" r:id="rId20"/>
    <p:sldId id="384" r:id="rId21"/>
    <p:sldId id="385" r:id="rId22"/>
    <p:sldId id="386" r:id="rId23"/>
    <p:sldId id="387" r:id="rId24"/>
    <p:sldId id="388" r:id="rId25"/>
    <p:sldId id="397" r:id="rId26"/>
    <p:sldId id="389" r:id="rId27"/>
    <p:sldId id="394" r:id="rId28"/>
    <p:sldId id="290" r:id="rId29"/>
    <p:sldId id="270" r:id="rId30"/>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CC"/>
    <a:srgbClr val="2F0765"/>
    <a:srgbClr val="3A34BC"/>
    <a:srgbClr val="0033CC"/>
    <a:srgbClr val="3BC828"/>
    <a:srgbClr val="ADA7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588" y="0"/>
            <a:ext cx="3169920" cy="480060"/>
          </a:xfrm>
          <a:prstGeom prst="rect">
            <a:avLst/>
          </a:prstGeom>
        </p:spPr>
        <p:txBody>
          <a:bodyPr vert="horz" lIns="91440" tIns="45720" rIns="91440" bIns="45720" rtlCol="0"/>
          <a:lstStyle>
            <a:lvl1pPr algn="r">
              <a:defRPr sz="1200"/>
            </a:lvl1pPr>
          </a:lstStyle>
          <a:p>
            <a:fld id="{F3F847A1-6B27-4B8D-993F-6B5055EC7165}" type="datetimeFigureOut">
              <a:rPr lang="en-US" smtClean="0"/>
              <a:pPr/>
              <a:t>1/28/2016</a:t>
            </a:fld>
            <a:endParaRPr lang="en-US"/>
          </a:p>
        </p:txBody>
      </p:sp>
      <p:sp>
        <p:nvSpPr>
          <p:cNvPr id="4" name="Footer Placeholder 3"/>
          <p:cNvSpPr>
            <a:spLocks noGrp="1"/>
          </p:cNvSpPr>
          <p:nvPr>
            <p:ph type="ftr" sz="quarter" idx="2"/>
          </p:nvPr>
        </p:nvSpPr>
        <p:spPr>
          <a:xfrm>
            <a:off x="0" y="9119473"/>
            <a:ext cx="3169920" cy="480060"/>
          </a:xfrm>
          <a:prstGeom prst="rect">
            <a:avLst/>
          </a:prstGeom>
        </p:spPr>
        <p:txBody>
          <a:bodyPr vert="horz" lIns="91440" tIns="45720" rIns="91440" bIns="45720" rtlCol="0" anchor="b"/>
          <a:lstStyle>
            <a:lvl1pPr algn="l">
              <a:defRPr sz="1200"/>
            </a:lvl1pPr>
          </a:lstStyle>
          <a:p>
            <a:r>
              <a:rPr lang="sv-SE" smtClean="0"/>
              <a:t>GE201: Dr. N. A. Siddiqui</a:t>
            </a:r>
            <a:endParaRPr lang="en-US"/>
          </a:p>
        </p:txBody>
      </p:sp>
      <p:sp>
        <p:nvSpPr>
          <p:cNvPr id="5" name="Slide Number Placeholder 4"/>
          <p:cNvSpPr>
            <a:spLocks noGrp="1"/>
          </p:cNvSpPr>
          <p:nvPr>
            <p:ph type="sldNum" sz="quarter" idx="3"/>
          </p:nvPr>
        </p:nvSpPr>
        <p:spPr>
          <a:xfrm>
            <a:off x="4143588" y="9119473"/>
            <a:ext cx="3169920" cy="480060"/>
          </a:xfrm>
          <a:prstGeom prst="rect">
            <a:avLst/>
          </a:prstGeom>
        </p:spPr>
        <p:txBody>
          <a:bodyPr vert="horz" lIns="91440" tIns="45720" rIns="91440" bIns="45720" rtlCol="0" anchor="b"/>
          <a:lstStyle>
            <a:lvl1pPr algn="r">
              <a:defRPr sz="1200"/>
            </a:lvl1pPr>
          </a:lstStyle>
          <a:p>
            <a:fld id="{C4B40EAB-F4D0-4E0E-AF76-B27D419DF614}" type="slidenum">
              <a:rPr lang="en-US" smtClean="0"/>
              <a:pPr/>
              <a:t>‹#›</a:t>
            </a:fld>
            <a:endParaRPr lang="en-US"/>
          </a:p>
        </p:txBody>
      </p:sp>
    </p:spTree>
    <p:extLst>
      <p:ext uri="{BB962C8B-B14F-4D97-AF65-F5344CB8AC3E}">
        <p14:creationId xmlns:p14="http://schemas.microsoft.com/office/powerpoint/2010/main" val="420107091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170717" cy="48059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2776" y="0"/>
            <a:ext cx="3170717" cy="480598"/>
          </a:xfrm>
          <a:prstGeom prst="rect">
            <a:avLst/>
          </a:prstGeom>
        </p:spPr>
        <p:txBody>
          <a:bodyPr vert="horz" lIns="91440" tIns="45720" rIns="91440" bIns="45720" rtlCol="0"/>
          <a:lstStyle>
            <a:lvl1pPr algn="r">
              <a:defRPr sz="1200"/>
            </a:lvl1pPr>
          </a:lstStyle>
          <a:p>
            <a:fld id="{C68F2EC1-FC6C-4FE0-ADF0-A740E2CC27AE}" type="datetimeFigureOut">
              <a:rPr lang="en-US" smtClean="0"/>
              <a:pPr/>
              <a:t>1/28/2016</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179" y="4560303"/>
            <a:ext cx="5852843" cy="432077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9119069"/>
            <a:ext cx="3170717" cy="480597"/>
          </a:xfrm>
          <a:prstGeom prst="rect">
            <a:avLst/>
          </a:prstGeom>
        </p:spPr>
        <p:txBody>
          <a:bodyPr vert="horz" lIns="91440" tIns="45720" rIns="91440" bIns="45720" rtlCol="0" anchor="b"/>
          <a:lstStyle>
            <a:lvl1pPr algn="l">
              <a:defRPr sz="1200"/>
            </a:lvl1pPr>
          </a:lstStyle>
          <a:p>
            <a:r>
              <a:rPr lang="sv-SE" smtClean="0"/>
              <a:t>GE201: Dr. N. A. Siddiqui</a:t>
            </a:r>
            <a:endParaRPr lang="en-US"/>
          </a:p>
        </p:txBody>
      </p:sp>
      <p:sp>
        <p:nvSpPr>
          <p:cNvPr id="7" name="Slide Number Placeholder 6"/>
          <p:cNvSpPr>
            <a:spLocks noGrp="1"/>
          </p:cNvSpPr>
          <p:nvPr>
            <p:ph type="sldNum" sz="quarter" idx="5"/>
          </p:nvPr>
        </p:nvSpPr>
        <p:spPr>
          <a:xfrm>
            <a:off x="4142776" y="9119069"/>
            <a:ext cx="3170717" cy="480597"/>
          </a:xfrm>
          <a:prstGeom prst="rect">
            <a:avLst/>
          </a:prstGeom>
        </p:spPr>
        <p:txBody>
          <a:bodyPr vert="horz" lIns="91440" tIns="45720" rIns="91440" bIns="45720" rtlCol="0" anchor="b"/>
          <a:lstStyle>
            <a:lvl1pPr algn="r">
              <a:defRPr sz="1200"/>
            </a:lvl1pPr>
          </a:lstStyle>
          <a:p>
            <a:fld id="{C8FD18B2-C269-4667-8FFD-0DBE81D396FD}" type="slidenum">
              <a:rPr lang="en-US" smtClean="0"/>
              <a:pPr/>
              <a:t>‹#›</a:t>
            </a:fld>
            <a:endParaRPr lang="en-US"/>
          </a:p>
        </p:txBody>
      </p:sp>
    </p:spTree>
    <p:extLst>
      <p:ext uri="{BB962C8B-B14F-4D97-AF65-F5344CB8AC3E}">
        <p14:creationId xmlns:p14="http://schemas.microsoft.com/office/powerpoint/2010/main" val="3974779737"/>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title slide.</a:t>
            </a:r>
            <a:endParaRPr lang="en-US" dirty="0"/>
          </a:p>
        </p:txBody>
      </p:sp>
      <p:sp>
        <p:nvSpPr>
          <p:cNvPr id="4" name="Slide Number Placeholder 3"/>
          <p:cNvSpPr>
            <a:spLocks noGrp="1"/>
          </p:cNvSpPr>
          <p:nvPr>
            <p:ph type="sldNum" sz="quarter" idx="10"/>
          </p:nvPr>
        </p:nvSpPr>
        <p:spPr/>
        <p:txBody>
          <a:bodyPr/>
          <a:lstStyle/>
          <a:p>
            <a:fld id="{CC5341E8-EBA3-41B3-A002-218A6D0FA36B}" type="slidenum">
              <a:rPr lang="en-US" smtClean="0"/>
              <a:pPr/>
              <a:t>1</a:t>
            </a:fld>
            <a:endParaRPr lang="en-US"/>
          </a:p>
        </p:txBody>
      </p:sp>
    </p:spTree>
    <p:extLst>
      <p:ext uri="{BB962C8B-B14F-4D97-AF65-F5344CB8AC3E}">
        <p14:creationId xmlns:p14="http://schemas.microsoft.com/office/powerpoint/2010/main" val="3918921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rgbClr val="C00000"/>
                </a:solidFill>
                <a:latin typeface="Times New Roman" panose="02020603050405020304" pitchFamily="18" charset="0"/>
                <a:cs typeface="Times New Roman" panose="02020603050405020304" pitchFamily="18" charset="0"/>
              </a:rPr>
              <a:t>The difference between project stakeholders and project participants is that the former include the individuals/entities who have indirectly a stake in the success of the project (such as the end users) while the latter doesn't.</a:t>
            </a:r>
          </a:p>
          <a:p>
            <a:endParaRPr lang="en-GB" dirty="0"/>
          </a:p>
        </p:txBody>
      </p:sp>
    </p:spTree>
    <p:extLst>
      <p:ext uri="{BB962C8B-B14F-4D97-AF65-F5344CB8AC3E}">
        <p14:creationId xmlns:p14="http://schemas.microsoft.com/office/powerpoint/2010/main" val="14156492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rgbClr val="252525"/>
                </a:solidFill>
                <a:effectLst/>
                <a:latin typeface="Arial" panose="020B0604020202020204" pitchFamily="34" charset="0"/>
              </a:rPr>
              <a:t>In  project management the term </a:t>
            </a:r>
            <a:r>
              <a:rPr kumimoji="0" lang="en-US" altLang="en-US" sz="1000" b="1" i="0" u="none" strike="noStrike" cap="none" normalizeH="0" baseline="0" dirty="0" smtClean="0">
                <a:ln>
                  <a:noFill/>
                </a:ln>
                <a:solidFill>
                  <a:srgbClr val="252525"/>
                </a:solidFill>
                <a:effectLst/>
                <a:latin typeface="Arial" panose="020B0604020202020204" pitchFamily="34" charset="0"/>
              </a:rPr>
              <a:t>scope</a:t>
            </a:r>
            <a:r>
              <a:rPr kumimoji="0" lang="en-US" altLang="en-US" sz="1000" b="0" i="0" u="none" strike="noStrike" cap="none" normalizeH="0" baseline="0" dirty="0" smtClean="0">
                <a:ln>
                  <a:noFill/>
                </a:ln>
                <a:solidFill>
                  <a:srgbClr val="252525"/>
                </a:solidFill>
                <a:effectLst/>
                <a:latin typeface="Arial" panose="020B0604020202020204" pitchFamily="34" charset="0"/>
              </a:rPr>
              <a:t> has two distinct uses- Project Scope and Product Scope.</a:t>
            </a:r>
            <a:endParaRPr kumimoji="0" lang="en-US" altLang="en-US" sz="6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rgbClr val="252525"/>
                </a:solidFill>
                <a:effectLst/>
                <a:latin typeface="Arial" panose="020B0604020202020204" pitchFamily="34" charset="0"/>
                <a:cs typeface="Arial" panose="020B0604020202020204" pitchFamily="34" charset="0"/>
              </a:rPr>
              <a:t>Scope involve getting information required to start a project, and the features the product would have that would meet its stakeholders requirements.</a:t>
            </a:r>
            <a:endParaRPr kumimoji="0" lang="en-US" altLang="en-US" sz="6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dirty="0" smtClean="0">
                <a:ln>
                  <a:noFill/>
                </a:ln>
                <a:solidFill>
                  <a:srgbClr val="252525"/>
                </a:solidFill>
                <a:effectLst/>
                <a:latin typeface="Arial" panose="020B0604020202020204" pitchFamily="34" charset="0"/>
                <a:cs typeface="Arial" panose="020B0604020202020204" pitchFamily="34" charset="0"/>
              </a:rPr>
              <a:t>Project Scope</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rgbClr val="252525"/>
                </a:solidFill>
                <a:effectLst/>
                <a:latin typeface="Arial" panose="020B0604020202020204" pitchFamily="34" charset="0"/>
                <a:cs typeface="Arial" panose="020B0604020202020204" pitchFamily="34" charset="0"/>
              </a:rPr>
              <a:t>"The work that needs to be accomplished to deliver a product, service, or result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dirty="0" smtClean="0">
                <a:ln>
                  <a:noFill/>
                </a:ln>
                <a:solidFill>
                  <a:srgbClr val="252525"/>
                </a:solidFill>
                <a:effectLst/>
                <a:latin typeface="Arial" panose="020B0604020202020204" pitchFamily="34" charset="0"/>
                <a:cs typeface="Arial" panose="020B0604020202020204" pitchFamily="34" charset="0"/>
              </a:rPr>
              <a:t>Product Scope</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rgbClr val="252525"/>
                </a:solidFill>
                <a:effectLst/>
                <a:latin typeface="Arial" panose="020B0604020202020204" pitchFamily="34" charset="0"/>
                <a:cs typeface="Arial" panose="020B0604020202020204" pitchFamily="34" charset="0"/>
              </a:rPr>
              <a:t>"The features and functions that characterize a product, service, or result.</a:t>
            </a:r>
          </a:p>
          <a:p>
            <a:endParaRPr lang="en-GB" dirty="0"/>
          </a:p>
        </p:txBody>
      </p:sp>
    </p:spTree>
    <p:extLst>
      <p:ext uri="{BB962C8B-B14F-4D97-AF65-F5344CB8AC3E}">
        <p14:creationId xmlns:p14="http://schemas.microsoft.com/office/powerpoint/2010/main" val="15398376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593E8E7-6217-4EE7-A0EF-AD822B8B8BFA}" type="datetime4">
              <a:rPr lang="en-US" smtClean="0"/>
              <a:t>January 28, 2016</a:t>
            </a:fld>
            <a:endParaRPr lang="en-US"/>
          </a:p>
        </p:txBody>
      </p:sp>
      <p:sp>
        <p:nvSpPr>
          <p:cNvPr id="17" name="Footer Placeholder 16"/>
          <p:cNvSpPr>
            <a:spLocks noGrp="1"/>
          </p:cNvSpPr>
          <p:nvPr>
            <p:ph type="ftr" sz="quarter" idx="11"/>
          </p:nvPr>
        </p:nvSpPr>
        <p:spPr/>
        <p:txBody>
          <a:bodyPr/>
          <a:lstStyle/>
          <a:p>
            <a:r>
              <a:rPr lang="sv-SE" smtClean="0"/>
              <a:t>GE 404 (Engineering Management)</a:t>
            </a:r>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A3713F-5E78-4DC3-BB4F-9474E4E1A8A9}" type="datetime4">
              <a:rPr lang="en-US" smtClean="0"/>
              <a:t>January 28,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E964050B-6237-4A51-8D91-3999973097DF}"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E207FC-19B1-4DA3-ADF8-8AA20B0C1E40}" type="datetime4">
              <a:rPr lang="en-US" smtClean="0"/>
              <a:t>January 28,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59DCD2B-E2F0-4F69-A2E4-4CF1128C32EA}" type="datetime4">
              <a:rPr lang="en-US" smtClean="0"/>
              <a:t>January 28,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E964050B-6237-4A51-8D91-3999973097DF}"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4" name="Date Placeholder 3"/>
          <p:cNvSpPr>
            <a:spLocks noGrp="1"/>
          </p:cNvSpPr>
          <p:nvPr>
            <p:ph type="dt" sz="half" idx="10"/>
          </p:nvPr>
        </p:nvSpPr>
        <p:spPr/>
        <p:txBody>
          <a:bodyPr/>
          <a:lstStyle/>
          <a:p>
            <a:fld id="{442A4C29-66A5-4FA7-8FF0-2892DD250A82}" type="datetime4">
              <a:rPr lang="en-US" smtClean="0"/>
              <a:t>January 28, 2016</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E4E8079-3B8F-4EC5-B4CA-071C7A35C476}" type="datetime4">
              <a:rPr lang="en-US" smtClean="0"/>
              <a:t>January 28, 2016</a:t>
            </a:fld>
            <a:endParaRPr lang="en-US"/>
          </a:p>
        </p:txBody>
      </p:sp>
      <p:sp>
        <p:nvSpPr>
          <p:cNvPr id="6" name="Footer Placeholder 5"/>
          <p:cNvSpPr>
            <a:spLocks noGrp="1"/>
          </p:cNvSpPr>
          <p:nvPr>
            <p:ph type="ftr" sz="quarter" idx="11"/>
          </p:nvPr>
        </p:nvSpPr>
        <p:spPr/>
        <p:txBody>
          <a:bodyPr/>
          <a:lstStyle/>
          <a:p>
            <a:r>
              <a:rPr lang="sv-SE" smtClean="0"/>
              <a:t>GE 404 (Engineering Management)</a:t>
            </a:r>
            <a:endParaRPr lang="en-US"/>
          </a:p>
        </p:txBody>
      </p:sp>
      <p:sp>
        <p:nvSpPr>
          <p:cNvPr id="7" name="Slide Number Placeholder 6"/>
          <p:cNvSpPr>
            <a:spLocks noGrp="1"/>
          </p:cNvSpPr>
          <p:nvPr>
            <p:ph type="sldNum" sz="quarter" idx="12"/>
          </p:nvPr>
        </p:nvSpPr>
        <p:spPr/>
        <p:txBody>
          <a:bodyPr/>
          <a:lstStyle/>
          <a:p>
            <a:fld id="{E964050B-6237-4A51-8D91-3999973097DF}"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66980D0-5611-4D75-A817-A87D213CBE85}" type="datetime4">
              <a:rPr lang="en-US" smtClean="0"/>
              <a:t>January 28, 2016</a:t>
            </a:fld>
            <a:endParaRPr lang="en-US"/>
          </a:p>
        </p:txBody>
      </p:sp>
      <p:sp>
        <p:nvSpPr>
          <p:cNvPr id="8" name="Footer Placeholder 7"/>
          <p:cNvSpPr>
            <a:spLocks noGrp="1"/>
          </p:cNvSpPr>
          <p:nvPr>
            <p:ph type="ftr" sz="quarter" idx="11"/>
          </p:nvPr>
        </p:nvSpPr>
        <p:spPr>
          <a:xfrm>
            <a:off x="304800" y="6409944"/>
            <a:ext cx="3581400" cy="365760"/>
          </a:xfrm>
        </p:spPr>
        <p:txBody>
          <a:bodyPr/>
          <a:lstStyle/>
          <a:p>
            <a:r>
              <a:rPr lang="sv-SE" smtClean="0"/>
              <a:t>GE 404 (Engineering Management)</a:t>
            </a:r>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E964050B-6237-4A51-8D91-3999973097DF}"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902E2E6-52F6-47E6-BD6C-EF98A01C7EEF}" type="datetime4">
              <a:rPr lang="en-US" smtClean="0"/>
              <a:t>January 28,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E964050B-6237-4A51-8D91-3999973097D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8CC6D9F-A4EE-4B23-AD30-37827965470E}" type="datetime4">
              <a:rPr lang="en-US" smtClean="0"/>
              <a:t>January 28, 2016</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964050B-6237-4A51-8D91-3999973097D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964050B-6237-4A51-8D91-3999973097DF}"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EFDDCBE1-6F08-43E9-A8E1-463228EC2804}" type="datetime4">
              <a:rPr lang="en-US" smtClean="0"/>
              <a:t>January 28, 2016</a:t>
            </a:fld>
            <a:endParaRPr lang="en-US"/>
          </a:p>
        </p:txBody>
      </p:sp>
      <p:sp>
        <p:nvSpPr>
          <p:cNvPr id="6" name="Footer Placeholder 5"/>
          <p:cNvSpPr>
            <a:spLocks noGrp="1"/>
          </p:cNvSpPr>
          <p:nvPr>
            <p:ph type="ftr" sz="quarter" idx="11"/>
          </p:nvPr>
        </p:nvSpPr>
        <p:spPr>
          <a:xfrm>
            <a:off x="301752" y="6410848"/>
            <a:ext cx="3383280" cy="365760"/>
          </a:xfrm>
        </p:spPr>
        <p:txBody>
          <a:bodyPr/>
          <a:lstStyle/>
          <a:p>
            <a:r>
              <a:rPr lang="sv-SE" smtClean="0"/>
              <a:t>GE 404 (Engineering Management)</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E964050B-6237-4A51-8D91-3999973097DF}"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06A652B5-81CC-4C6F-A37E-0C88E5F243DE}" type="datetime4">
              <a:rPr lang="en-US" smtClean="0"/>
              <a:t>January 28, 2016</a:t>
            </a:fld>
            <a:endParaRPr lang="en-US"/>
          </a:p>
        </p:txBody>
      </p:sp>
      <p:sp>
        <p:nvSpPr>
          <p:cNvPr id="6" name="Footer Placeholder 5"/>
          <p:cNvSpPr>
            <a:spLocks noGrp="1"/>
          </p:cNvSpPr>
          <p:nvPr>
            <p:ph type="ftr" sz="quarter" idx="11"/>
          </p:nvPr>
        </p:nvSpPr>
        <p:spPr>
          <a:xfrm>
            <a:off x="301752" y="6410848"/>
            <a:ext cx="3584448" cy="365760"/>
          </a:xfrm>
        </p:spPr>
        <p:txBody>
          <a:bodyPr/>
          <a:lstStyle/>
          <a:p>
            <a:r>
              <a:rPr lang="sv-SE" smtClean="0"/>
              <a:t>GE 404 (Engineering Management)</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0EE3C43-E95D-47DA-AA9B-414A5E5DE8D5}" type="datetime4">
              <a:rPr lang="en-US" smtClean="0"/>
              <a:t>January 28, 2016</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r>
              <a:rPr lang="sv-SE" smtClean="0"/>
              <a:t>GE 404 (Engineering Management)</a:t>
            </a:r>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964050B-6237-4A51-8D91-3999973097DF}"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hdr="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video" Target="https://www.youtube.com/embed/lHMOQaKrXeg"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gi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04800" y="2667000"/>
            <a:ext cx="8686800" cy="1447800"/>
          </a:xfrm>
        </p:spPr>
        <p:txBody>
          <a:bodyPr>
            <a:noAutofit/>
          </a:bodyPr>
          <a:lstStyle/>
          <a:p>
            <a:endParaRPr lang="en-US" sz="1800" dirty="0" smtClean="0">
              <a:solidFill>
                <a:srgbClr val="C00000"/>
              </a:solidFill>
              <a:latin typeface="Algerian" pitchFamily="82" charset="0"/>
            </a:endParaRPr>
          </a:p>
          <a:p>
            <a:r>
              <a:rPr lang="en-US" sz="2800" dirty="0" smtClean="0">
                <a:solidFill>
                  <a:srgbClr val="C00000"/>
                </a:solidFill>
                <a:latin typeface="Algerian" pitchFamily="82" charset="0"/>
              </a:rPr>
              <a:t>Lecture #</a:t>
            </a:r>
            <a:r>
              <a:rPr lang="en-US" sz="2800" dirty="0" smtClean="0">
                <a:solidFill>
                  <a:srgbClr val="C00000"/>
                </a:solidFill>
                <a:latin typeface="Algerian" pitchFamily="82" charset="0"/>
                <a:cs typeface="Times New Roman" pitchFamily="18" charset="0"/>
              </a:rPr>
              <a:t>2</a:t>
            </a:r>
          </a:p>
          <a:p>
            <a:r>
              <a:rPr lang="en-GB" sz="3200" cap="none" dirty="0" smtClean="0">
                <a:solidFill>
                  <a:schemeClr val="tx1"/>
                </a:solidFill>
                <a:latin typeface="Agency FB" pitchFamily="34" charset="0"/>
                <a:ea typeface="+mj-ea"/>
                <a:cs typeface="+mj-cs"/>
              </a:rPr>
              <a:t>Project </a:t>
            </a:r>
            <a:r>
              <a:rPr lang="en-GB" sz="3200" cap="none" dirty="0">
                <a:solidFill>
                  <a:schemeClr val="tx1"/>
                </a:solidFill>
                <a:latin typeface="Agency FB" pitchFamily="34" charset="0"/>
                <a:ea typeface="+mj-ea"/>
                <a:cs typeface="+mj-cs"/>
              </a:rPr>
              <a:t>Life </a:t>
            </a:r>
            <a:r>
              <a:rPr lang="en-GB" sz="3200" cap="none" dirty="0" smtClean="0">
                <a:solidFill>
                  <a:schemeClr val="tx1"/>
                </a:solidFill>
                <a:latin typeface="Agency FB" pitchFamily="34" charset="0"/>
                <a:ea typeface="+mj-ea"/>
                <a:cs typeface="+mj-cs"/>
              </a:rPr>
              <a:t>Cycle and Time Management Process</a:t>
            </a:r>
            <a:endParaRPr lang="ar-SA" sz="3200" cap="none" dirty="0">
              <a:solidFill>
                <a:schemeClr val="tx1"/>
              </a:solidFill>
              <a:latin typeface="Agency FB" pitchFamily="34" charset="0"/>
              <a:ea typeface="+mj-ea"/>
              <a:cs typeface="+mj-cs"/>
            </a:endParaRPr>
          </a:p>
        </p:txBody>
      </p:sp>
      <p:sp>
        <p:nvSpPr>
          <p:cNvPr id="7" name="Date Placeholder 6"/>
          <p:cNvSpPr>
            <a:spLocks noGrp="1"/>
          </p:cNvSpPr>
          <p:nvPr>
            <p:ph type="dt" sz="half" idx="10"/>
          </p:nvPr>
        </p:nvSpPr>
        <p:spPr/>
        <p:txBody>
          <a:bodyPr/>
          <a:lstStyle/>
          <a:p>
            <a:fld id="{EFA35FE2-5C1F-4C44-8AD2-D51742E13891}" type="datetime4">
              <a:rPr lang="en-US" smtClean="0"/>
              <a:t>January 28, 2016</a:t>
            </a:fld>
            <a:endParaRPr lang="ar-SA"/>
          </a:p>
        </p:txBody>
      </p:sp>
      <p:sp>
        <p:nvSpPr>
          <p:cNvPr id="9" name="Footer Placeholder 8"/>
          <p:cNvSpPr>
            <a:spLocks noGrp="1"/>
          </p:cNvSpPr>
          <p:nvPr>
            <p:ph type="ftr" sz="quarter" idx="11"/>
          </p:nvPr>
        </p:nvSpPr>
        <p:spPr/>
        <p:txBody>
          <a:bodyPr/>
          <a:lstStyle/>
          <a:p>
            <a:r>
              <a:rPr lang="sv-SE" smtClean="0"/>
              <a:t>GE 404 (Engineering Management)</a:t>
            </a:r>
            <a:endParaRPr lang="ar-SA" dirty="0"/>
          </a:p>
        </p:txBody>
      </p:sp>
      <p:sp>
        <p:nvSpPr>
          <p:cNvPr id="8" name="Slide Number Placeholder 7"/>
          <p:cNvSpPr>
            <a:spLocks noGrp="1"/>
          </p:cNvSpPr>
          <p:nvPr>
            <p:ph type="sldNum" sz="quarter" idx="12"/>
          </p:nvPr>
        </p:nvSpPr>
        <p:spPr/>
        <p:txBody>
          <a:bodyPr/>
          <a:lstStyle/>
          <a:p>
            <a:fld id="{0FE53B51-63E8-4965-8E9C-542AB5A98F24}" type="slidenum">
              <a:rPr lang="ar-SA" smtClean="0"/>
              <a:pPr/>
              <a:t>1</a:t>
            </a:fld>
            <a:endParaRPr lang="ar-SA"/>
          </a:p>
        </p:txBody>
      </p:sp>
      <p:sp>
        <p:nvSpPr>
          <p:cNvPr id="2" name="عنوان 1"/>
          <p:cNvSpPr>
            <a:spLocks noGrp="1"/>
          </p:cNvSpPr>
          <p:nvPr>
            <p:ph type="ctrTitle"/>
          </p:nvPr>
        </p:nvSpPr>
        <p:spPr>
          <a:xfrm>
            <a:off x="1371600" y="838200"/>
            <a:ext cx="6292552" cy="1143000"/>
          </a:xfrm>
        </p:spPr>
        <p:txBody>
          <a:bodyPr>
            <a:noAutofit/>
          </a:bodyPr>
          <a:lstStyle/>
          <a:p>
            <a:pPr>
              <a:lnSpc>
                <a:spcPct val="150000"/>
              </a:lnSpc>
            </a:pPr>
            <a:r>
              <a:rPr lang="en-US" sz="2400" b="1" dirty="0" smtClean="0">
                <a:solidFill>
                  <a:srgbClr val="C00000"/>
                </a:solidFill>
              </a:rPr>
              <a:t>ENGINEERING MANAGEMENT</a:t>
            </a:r>
            <a:br>
              <a:rPr lang="en-US" sz="2400" b="1" dirty="0" smtClean="0">
                <a:solidFill>
                  <a:srgbClr val="C00000"/>
                </a:solidFill>
              </a:rPr>
            </a:br>
            <a:r>
              <a:rPr lang="en-US" sz="2400" b="1" dirty="0" smtClean="0">
                <a:solidFill>
                  <a:srgbClr val="C00000"/>
                </a:solidFill>
              </a:rPr>
              <a:t>(GE 404)</a:t>
            </a:r>
            <a:endParaRPr lang="en-US" sz="2400" b="1" i="1" dirty="0">
              <a:solidFill>
                <a:srgbClr val="002060"/>
              </a:solidFill>
              <a:cs typeface="+mn-cs"/>
            </a:endParaRPr>
          </a:p>
        </p:txBody>
      </p:sp>
      <p:sp>
        <p:nvSpPr>
          <p:cNvPr id="4" name="مستطيل 3"/>
          <p:cNvSpPr/>
          <p:nvPr/>
        </p:nvSpPr>
        <p:spPr>
          <a:xfrm>
            <a:off x="3419872" y="260648"/>
            <a:ext cx="2165341" cy="369332"/>
          </a:xfrm>
          <a:prstGeom prst="rect">
            <a:avLst/>
          </a:prstGeom>
        </p:spPr>
        <p:txBody>
          <a:bodyPr wrap="square">
            <a:spAutoFit/>
          </a:bodyPr>
          <a:lstStyle/>
          <a:p>
            <a:pPr algn="ctr"/>
            <a:r>
              <a:rPr lang="ar-SA" dirty="0" smtClean="0">
                <a:solidFill>
                  <a:srgbClr val="7030A0"/>
                </a:solidFill>
                <a:latin typeface="Times New Roman" pitchFamily="18" charset="0"/>
                <a:cs typeface="Times New Roman" pitchFamily="18" charset="0"/>
              </a:rPr>
              <a:t>بسم الله الرحمن الرحيم</a:t>
            </a:r>
            <a:endParaRPr lang="en-US" dirty="0">
              <a:solidFill>
                <a:srgbClr val="7030A0"/>
              </a:solidFill>
              <a:latin typeface="Times New Roman" pitchFamily="18" charset="0"/>
              <a:cs typeface="Times New Roman" pitchFamily="18" charset="0"/>
            </a:endParaRPr>
          </a:p>
        </p:txBody>
      </p:sp>
      <p:pic>
        <p:nvPicPr>
          <p:cNvPr id="5" name="Picture 8" descr="D:\Local Disk (D)\King Saud University\ksuLogo.jpg"/>
          <p:cNvPicPr/>
          <p:nvPr/>
        </p:nvPicPr>
        <p:blipFill rotWithShape="1">
          <a:blip r:embed="rId3" cstate="print">
            <a:extLst>
              <a:ext uri="{28A0092B-C50C-407E-A947-70E740481C1C}">
                <a14:useLocalDpi xmlns:a14="http://schemas.microsoft.com/office/drawing/2010/main" val="0"/>
              </a:ext>
            </a:extLst>
          </a:blip>
          <a:srcRect l="9251" r="9692" b="2423"/>
          <a:stretch/>
        </p:blipFill>
        <p:spPr bwMode="auto">
          <a:xfrm>
            <a:off x="7848600" y="457200"/>
            <a:ext cx="914400" cy="1201688"/>
          </a:xfrm>
          <a:prstGeom prst="rect">
            <a:avLst/>
          </a:prstGeom>
          <a:noFill/>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additive="base">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Closure Phase</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January 28,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10</a:t>
            </a:fld>
            <a:endParaRPr lang="en-US"/>
          </a:p>
        </p:txBody>
      </p:sp>
      <p:sp>
        <p:nvSpPr>
          <p:cNvPr id="6" name="Content Placeholder 5"/>
          <p:cNvSpPr>
            <a:spLocks noGrp="1"/>
          </p:cNvSpPr>
          <p:nvPr>
            <p:ph sz="quarter" idx="1"/>
          </p:nvPr>
        </p:nvSpPr>
        <p:spPr/>
        <p:txBody>
          <a:bodyPr/>
          <a:lstStyle/>
          <a:p>
            <a:r>
              <a:rPr lang="en-GB" sz="2400" dirty="0">
                <a:solidFill>
                  <a:srgbClr val="0033CC"/>
                </a:solidFill>
                <a:latin typeface="Times New Roman" panose="02020603050405020304" pitchFamily="18" charset="0"/>
                <a:cs typeface="Times New Roman" panose="02020603050405020304" pitchFamily="18" charset="0"/>
              </a:rPr>
              <a:t>Once the customer has accepted the deliverables and a Phase Review has been carried out to determine whether the project objectives have been achieved, the project is ready for </a:t>
            </a:r>
            <a:r>
              <a:rPr lang="en-GB" sz="2400" b="1" dirty="0" smtClean="0">
                <a:solidFill>
                  <a:srgbClr val="0033CC"/>
                </a:solidFill>
                <a:latin typeface="Times New Roman" panose="02020603050405020304" pitchFamily="18" charset="0"/>
                <a:cs typeface="Times New Roman" panose="02020603050405020304" pitchFamily="18" charset="0"/>
              </a:rPr>
              <a:t>Closure</a:t>
            </a:r>
            <a:r>
              <a:rPr lang="en-GB" sz="2400" dirty="0" smtClean="0">
                <a:solidFill>
                  <a:srgbClr val="0033CC"/>
                </a:solidFill>
                <a:latin typeface="Times New Roman" panose="02020603050405020304" pitchFamily="18" charset="0"/>
                <a:cs typeface="Times New Roman" panose="02020603050405020304" pitchFamily="18" charset="0"/>
              </a:rPr>
              <a:t>.</a:t>
            </a:r>
          </a:p>
          <a:p>
            <a:r>
              <a:rPr lang="en-GB" sz="2400" dirty="0" smtClean="0">
                <a:solidFill>
                  <a:srgbClr val="2F0765"/>
                </a:solidFill>
                <a:latin typeface="Times New Roman" panose="02020603050405020304" pitchFamily="18" charset="0"/>
                <a:cs typeface="Times New Roman" panose="02020603050405020304" pitchFamily="18" charset="0"/>
              </a:rPr>
              <a:t>A</a:t>
            </a:r>
            <a:r>
              <a:rPr lang="en-GB" sz="2400" dirty="0">
                <a:solidFill>
                  <a:srgbClr val="2F0765"/>
                </a:solidFill>
                <a:latin typeface="Times New Roman" panose="02020603050405020304" pitchFamily="18" charset="0"/>
                <a:cs typeface="Times New Roman" panose="02020603050405020304" pitchFamily="18" charset="0"/>
              </a:rPr>
              <a:t> </a:t>
            </a:r>
            <a:r>
              <a:rPr lang="en-GB" sz="2400" b="1" dirty="0">
                <a:solidFill>
                  <a:srgbClr val="2F0765"/>
                </a:solidFill>
                <a:latin typeface="Times New Roman" panose="02020603050405020304" pitchFamily="18" charset="0"/>
                <a:cs typeface="Times New Roman" panose="02020603050405020304" pitchFamily="18" charset="0"/>
              </a:rPr>
              <a:t>Project Closure Report</a:t>
            </a:r>
            <a:r>
              <a:rPr lang="en-GB" sz="2400" dirty="0">
                <a:solidFill>
                  <a:srgbClr val="2F0765"/>
                </a:solidFill>
                <a:latin typeface="Times New Roman" panose="02020603050405020304" pitchFamily="18" charset="0"/>
                <a:cs typeface="Times New Roman" panose="02020603050405020304" pitchFamily="18" charset="0"/>
              </a:rPr>
              <a:t> should list all of the actions </a:t>
            </a:r>
            <a:r>
              <a:rPr lang="en-GB" sz="2400" dirty="0" smtClean="0">
                <a:solidFill>
                  <a:srgbClr val="2F0765"/>
                </a:solidFill>
                <a:latin typeface="Times New Roman" panose="02020603050405020304" pitchFamily="18" charset="0"/>
                <a:cs typeface="Times New Roman" panose="02020603050405020304" pitchFamily="18" charset="0"/>
              </a:rPr>
              <a:t>required.</a:t>
            </a:r>
          </a:p>
          <a:p>
            <a:r>
              <a:rPr lang="en-GB" sz="2400" dirty="0" smtClean="0">
                <a:latin typeface="Times New Roman" panose="02020603050405020304" pitchFamily="18" charset="0"/>
                <a:cs typeface="Times New Roman" panose="02020603050405020304" pitchFamily="18" charset="0"/>
              </a:rPr>
              <a:t>When </a:t>
            </a:r>
            <a:r>
              <a:rPr lang="en-GB" sz="2400" dirty="0">
                <a:latin typeface="Times New Roman" panose="02020603050405020304" pitchFamily="18" charset="0"/>
                <a:cs typeface="Times New Roman" panose="02020603050405020304" pitchFamily="18" charset="0"/>
              </a:rPr>
              <a:t>this has been approved, the listed actions are completed to release project resources, hand over deliverables, and inform all stakeholders that the project is now closed. </a:t>
            </a:r>
          </a:p>
          <a:p>
            <a:endParaRPr lang="en-GB" dirty="0"/>
          </a:p>
        </p:txBody>
      </p:sp>
    </p:spTree>
    <p:extLst>
      <p:ext uri="{BB962C8B-B14F-4D97-AF65-F5344CB8AC3E}">
        <p14:creationId xmlns:p14="http://schemas.microsoft.com/office/powerpoint/2010/main" val="1102745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Evaluation</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January 28,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11</a:t>
            </a:fld>
            <a:endParaRPr lang="en-US"/>
          </a:p>
        </p:txBody>
      </p:sp>
      <p:sp>
        <p:nvSpPr>
          <p:cNvPr id="6" name="Content Placeholder 5"/>
          <p:cNvSpPr>
            <a:spLocks noGrp="1"/>
          </p:cNvSpPr>
          <p:nvPr>
            <p:ph sz="quarter" idx="1"/>
          </p:nvPr>
        </p:nvSpPr>
        <p:spPr/>
        <p:txBody>
          <a:bodyPr>
            <a:normAutofit/>
          </a:bodyPr>
          <a:lstStyle/>
          <a:p>
            <a:r>
              <a:rPr lang="en-GB" sz="2400" dirty="0">
                <a:solidFill>
                  <a:srgbClr val="2F0765"/>
                </a:solidFill>
                <a:latin typeface="Times New Roman" panose="02020603050405020304" pitchFamily="18" charset="0"/>
                <a:cs typeface="Times New Roman" panose="02020603050405020304" pitchFamily="18" charset="0"/>
              </a:rPr>
              <a:t>Shortly after the project has been closed, an </a:t>
            </a:r>
            <a:r>
              <a:rPr lang="en-GB" sz="2400" b="1" dirty="0">
                <a:solidFill>
                  <a:srgbClr val="2F0765"/>
                </a:solidFill>
                <a:latin typeface="Times New Roman" panose="02020603050405020304" pitchFamily="18" charset="0"/>
                <a:cs typeface="Times New Roman" panose="02020603050405020304" pitchFamily="18" charset="0"/>
              </a:rPr>
              <a:t>Evaluation</a:t>
            </a:r>
            <a:r>
              <a:rPr lang="en-GB" sz="2400" dirty="0">
                <a:solidFill>
                  <a:srgbClr val="2F0765"/>
                </a:solidFill>
                <a:latin typeface="Times New Roman" panose="02020603050405020304" pitchFamily="18" charset="0"/>
                <a:cs typeface="Times New Roman" panose="02020603050405020304" pitchFamily="18" charset="0"/>
              </a:rPr>
              <a:t> (also known as a </a:t>
            </a:r>
            <a:r>
              <a:rPr lang="en-GB" sz="2400" b="1" dirty="0">
                <a:solidFill>
                  <a:srgbClr val="2F0765"/>
                </a:solidFill>
                <a:latin typeface="Times New Roman" panose="02020603050405020304" pitchFamily="18" charset="0"/>
                <a:cs typeface="Times New Roman" panose="02020603050405020304" pitchFamily="18" charset="0"/>
              </a:rPr>
              <a:t>Post-Implementation Review</a:t>
            </a:r>
            <a:r>
              <a:rPr lang="en-GB" sz="2400" dirty="0">
                <a:solidFill>
                  <a:srgbClr val="2F0765"/>
                </a:solidFill>
                <a:latin typeface="Times New Roman" panose="02020603050405020304" pitchFamily="18" charset="0"/>
                <a:cs typeface="Times New Roman" panose="02020603050405020304" pitchFamily="18" charset="0"/>
              </a:rPr>
              <a:t>) should be carried out to determine the project's overall success and find out whether the benefits stated in the original Business Case were actually realised. </a:t>
            </a:r>
            <a:endParaRPr lang="en-GB" sz="2400" dirty="0" smtClean="0">
              <a:solidFill>
                <a:srgbClr val="2F0765"/>
              </a:solidFill>
              <a:latin typeface="Times New Roman" panose="02020603050405020304" pitchFamily="18" charset="0"/>
              <a:cs typeface="Times New Roman" panose="02020603050405020304" pitchFamily="18" charset="0"/>
            </a:endParaRPr>
          </a:p>
          <a:p>
            <a:r>
              <a:rPr lang="en-GB" sz="2400" dirty="0" smtClean="0">
                <a:solidFill>
                  <a:srgbClr val="C00000"/>
                </a:solidFill>
                <a:latin typeface="Times New Roman" panose="02020603050405020304" pitchFamily="18" charset="0"/>
                <a:cs typeface="Times New Roman" panose="02020603050405020304" pitchFamily="18" charset="0"/>
              </a:rPr>
              <a:t>Any </a:t>
            </a:r>
            <a:r>
              <a:rPr lang="en-GB" sz="2400" dirty="0">
                <a:solidFill>
                  <a:srgbClr val="C00000"/>
                </a:solidFill>
                <a:latin typeface="Times New Roman" panose="02020603050405020304" pitchFamily="18" charset="0"/>
                <a:cs typeface="Times New Roman" panose="02020603050405020304" pitchFamily="18" charset="0"/>
              </a:rPr>
              <a:t>lessons learned should be documented for future projects.</a:t>
            </a:r>
          </a:p>
          <a:p>
            <a:endParaRPr lang="en-GB"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68454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GB" sz="2800" b="1" dirty="0"/>
              <a:t>Work Breakdown Structure (WBS)</a:t>
            </a:r>
          </a:p>
        </p:txBody>
      </p:sp>
      <p:sp>
        <p:nvSpPr>
          <p:cNvPr id="2" name="Date Placeholder 1"/>
          <p:cNvSpPr>
            <a:spLocks noGrp="1"/>
          </p:cNvSpPr>
          <p:nvPr>
            <p:ph type="dt" sz="half" idx="10"/>
          </p:nvPr>
        </p:nvSpPr>
        <p:spPr/>
        <p:txBody>
          <a:bodyPr/>
          <a:lstStyle/>
          <a:p>
            <a:fld id="{B8CC6D9F-A4EE-4B23-AD30-37827965470E}" type="datetime4">
              <a:rPr lang="en-US" smtClean="0"/>
              <a:t>January 28, 2016</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12</a:t>
            </a:fld>
            <a:endParaRPr lang="en-US"/>
          </a:p>
        </p:txBody>
      </p:sp>
      <p:sp>
        <p:nvSpPr>
          <p:cNvPr id="5" name="Rectangle 4"/>
          <p:cNvSpPr/>
          <p:nvPr/>
        </p:nvSpPr>
        <p:spPr>
          <a:xfrm>
            <a:off x="228599" y="1752600"/>
            <a:ext cx="4672149" cy="3662541"/>
          </a:xfrm>
          <a:prstGeom prst="rect">
            <a:avLst/>
          </a:prstGeom>
        </p:spPr>
        <p:txBody>
          <a:bodyPr wrap="square">
            <a:spAutoFit/>
          </a:bodyPr>
          <a:lstStyle/>
          <a:p>
            <a:pPr marL="342900" indent="-342900">
              <a:buFont typeface="+mj-lt"/>
              <a:buAutoNum type="arabicPeriod"/>
            </a:pPr>
            <a:r>
              <a:rPr lang="en-GB" dirty="0">
                <a:latin typeface="Times New Roman" panose="02020603050405020304" pitchFamily="18" charset="0"/>
                <a:cs typeface="Times New Roman" panose="02020603050405020304" pitchFamily="18" charset="0"/>
              </a:rPr>
              <a:t>The Project Management Body of Knowledge </a:t>
            </a:r>
            <a:r>
              <a:rPr lang="en-GB" dirty="0" smtClean="0">
                <a:latin typeface="Times New Roman" panose="02020603050405020304" pitchFamily="18" charset="0"/>
                <a:cs typeface="Times New Roman" panose="02020603050405020304" pitchFamily="18" charset="0"/>
              </a:rPr>
              <a:t>(PMBOK) defines </a:t>
            </a:r>
            <a:r>
              <a:rPr lang="en-GB" dirty="0">
                <a:latin typeface="Times New Roman" panose="02020603050405020304" pitchFamily="18" charset="0"/>
                <a:cs typeface="Times New Roman" panose="02020603050405020304" pitchFamily="18" charset="0"/>
              </a:rPr>
              <a:t>the work breakdown structure as </a:t>
            </a:r>
            <a:r>
              <a:rPr lang="en-GB" sz="2000" i="1" dirty="0" smtClean="0">
                <a:solidFill>
                  <a:srgbClr val="C00000"/>
                </a:solidFill>
                <a:latin typeface="Times New Roman" panose="02020603050405020304" pitchFamily="18" charset="0"/>
                <a:cs typeface="Times New Roman" panose="02020603050405020304" pitchFamily="18" charset="0"/>
              </a:rPr>
              <a:t>A deliverable </a:t>
            </a:r>
            <a:r>
              <a:rPr lang="en-GB" sz="2000" i="1" dirty="0">
                <a:solidFill>
                  <a:srgbClr val="C00000"/>
                </a:solidFill>
                <a:latin typeface="Times New Roman" panose="02020603050405020304" pitchFamily="18" charset="0"/>
                <a:cs typeface="Times New Roman" panose="02020603050405020304" pitchFamily="18" charset="0"/>
              </a:rPr>
              <a:t>oriented hierarchical decomposition of the work to be executed by the project </a:t>
            </a:r>
            <a:r>
              <a:rPr lang="en-GB" sz="2000" i="1" dirty="0" smtClean="0">
                <a:solidFill>
                  <a:srgbClr val="C00000"/>
                </a:solidFill>
                <a:latin typeface="Times New Roman" panose="02020603050405020304" pitchFamily="18" charset="0"/>
                <a:cs typeface="Times New Roman" panose="02020603050405020304" pitchFamily="18" charset="0"/>
              </a:rPr>
              <a:t>team</a:t>
            </a:r>
            <a:r>
              <a:rPr lang="en-GB" sz="2000" dirty="0" smtClean="0">
                <a:solidFill>
                  <a:srgbClr val="C00000"/>
                </a:solidFill>
                <a:latin typeface="Times New Roman" panose="02020603050405020304" pitchFamily="18" charset="0"/>
                <a:cs typeface="Times New Roman" panose="02020603050405020304" pitchFamily="18" charset="0"/>
              </a:rPr>
              <a:t>.</a:t>
            </a:r>
          </a:p>
          <a:p>
            <a:pPr marL="342900" indent="-342900">
              <a:buFont typeface="+mj-lt"/>
              <a:buAutoNum type="arabicPeriod"/>
            </a:pPr>
            <a:r>
              <a:rPr lang="en-GB" sz="2000" dirty="0" smtClean="0">
                <a:solidFill>
                  <a:srgbClr val="002060"/>
                </a:solidFill>
                <a:latin typeface="Times New Roman" panose="02020603050405020304" pitchFamily="18" charset="0"/>
                <a:cs typeface="Times New Roman" panose="02020603050405020304" pitchFamily="18" charset="0"/>
              </a:rPr>
              <a:t>The </a:t>
            </a:r>
            <a:r>
              <a:rPr lang="en-GB" sz="2000" dirty="0">
                <a:solidFill>
                  <a:srgbClr val="002060"/>
                </a:solidFill>
                <a:latin typeface="Times New Roman" panose="02020603050405020304" pitchFamily="18" charset="0"/>
                <a:cs typeface="Times New Roman" panose="02020603050405020304" pitchFamily="18" charset="0"/>
              </a:rPr>
              <a:t>work breakdown structure visually defines the scope into manageable chunks that a project team can </a:t>
            </a:r>
            <a:r>
              <a:rPr lang="en-GB" sz="2000" dirty="0" smtClean="0">
                <a:solidFill>
                  <a:srgbClr val="002060"/>
                </a:solidFill>
                <a:latin typeface="Times New Roman" panose="02020603050405020304" pitchFamily="18" charset="0"/>
                <a:cs typeface="Times New Roman" panose="02020603050405020304" pitchFamily="18" charset="0"/>
              </a:rPr>
              <a:t>understand.</a:t>
            </a:r>
          </a:p>
          <a:p>
            <a:pPr marL="342900" indent="-342900">
              <a:buFont typeface="+mj-lt"/>
              <a:buAutoNum type="arabicPeriod"/>
            </a:pPr>
            <a:r>
              <a:rPr lang="en-GB" dirty="0" smtClean="0">
                <a:latin typeface="Times New Roman" panose="02020603050405020304" pitchFamily="18" charset="0"/>
                <a:cs typeface="Times New Roman" panose="02020603050405020304" pitchFamily="18" charset="0"/>
              </a:rPr>
              <a:t>Figure shows </a:t>
            </a:r>
            <a:r>
              <a:rPr lang="en-GB" dirty="0">
                <a:latin typeface="Times New Roman" panose="02020603050405020304" pitchFamily="18" charset="0"/>
                <a:cs typeface="Times New Roman" panose="02020603050405020304" pitchFamily="18" charset="0"/>
              </a:rPr>
              <a:t>a sample </a:t>
            </a:r>
            <a:r>
              <a:rPr lang="en-GB" dirty="0" smtClean="0">
                <a:latin typeface="Times New Roman" panose="02020603050405020304" pitchFamily="18" charset="0"/>
                <a:cs typeface="Times New Roman" panose="02020603050405020304" pitchFamily="18" charset="0"/>
              </a:rPr>
              <a:t>WBS </a:t>
            </a:r>
            <a:r>
              <a:rPr lang="en-GB" dirty="0">
                <a:latin typeface="Times New Roman" panose="02020603050405020304" pitchFamily="18" charset="0"/>
                <a:cs typeface="Times New Roman" panose="02020603050405020304" pitchFamily="18" charset="0"/>
              </a:rPr>
              <a:t>with three levels defined.</a:t>
            </a:r>
          </a:p>
        </p:txBody>
      </p:sp>
      <p:pic>
        <p:nvPicPr>
          <p:cNvPr id="1028" name="Picture 4" descr="http://www.the-self-build-guide.co.uk/image-files/pm-wbs-5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2819400"/>
            <a:ext cx="4035552" cy="1880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0557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wipe(down)">
                                      <p:cBhvr>
                                        <p:cTn id="7" dur="580">
                                          <p:stCondLst>
                                            <p:cond delay="0"/>
                                          </p:stCondLst>
                                        </p:cTn>
                                        <p:tgtEl>
                                          <p:spTgt spid="1028"/>
                                        </p:tgtEl>
                                      </p:cBhvr>
                                    </p:animEffect>
                                    <p:anim calcmode="lin" valueType="num">
                                      <p:cBhvr>
                                        <p:cTn id="8" dur="1822" tmFilter="0,0; 0.14,0.36; 0.43,0.73; 0.71,0.91; 1.0,1.0">
                                          <p:stCondLst>
                                            <p:cond delay="0"/>
                                          </p:stCondLst>
                                        </p:cTn>
                                        <p:tgtEl>
                                          <p:spTgt spid="102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2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2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2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28"/>
                                        </p:tgtEl>
                                        <p:attrNameLst>
                                          <p:attrName>ppt_y</p:attrName>
                                        </p:attrNameLst>
                                      </p:cBhvr>
                                      <p:tavLst>
                                        <p:tav tm="0" fmla="#ppt_y-sin(pi*$)/81">
                                          <p:val>
                                            <p:fltVal val="0"/>
                                          </p:val>
                                        </p:tav>
                                        <p:tav tm="100000">
                                          <p:val>
                                            <p:fltVal val="1"/>
                                          </p:val>
                                        </p:tav>
                                      </p:tavLst>
                                    </p:anim>
                                    <p:animScale>
                                      <p:cBhvr>
                                        <p:cTn id="13" dur="26">
                                          <p:stCondLst>
                                            <p:cond delay="650"/>
                                          </p:stCondLst>
                                        </p:cTn>
                                        <p:tgtEl>
                                          <p:spTgt spid="1028"/>
                                        </p:tgtEl>
                                      </p:cBhvr>
                                      <p:to x="100000" y="60000"/>
                                    </p:animScale>
                                    <p:animScale>
                                      <p:cBhvr>
                                        <p:cTn id="14" dur="166" decel="50000">
                                          <p:stCondLst>
                                            <p:cond delay="676"/>
                                          </p:stCondLst>
                                        </p:cTn>
                                        <p:tgtEl>
                                          <p:spTgt spid="1028"/>
                                        </p:tgtEl>
                                      </p:cBhvr>
                                      <p:to x="100000" y="100000"/>
                                    </p:animScale>
                                    <p:animScale>
                                      <p:cBhvr>
                                        <p:cTn id="15" dur="26">
                                          <p:stCondLst>
                                            <p:cond delay="1312"/>
                                          </p:stCondLst>
                                        </p:cTn>
                                        <p:tgtEl>
                                          <p:spTgt spid="1028"/>
                                        </p:tgtEl>
                                      </p:cBhvr>
                                      <p:to x="100000" y="80000"/>
                                    </p:animScale>
                                    <p:animScale>
                                      <p:cBhvr>
                                        <p:cTn id="16" dur="166" decel="50000">
                                          <p:stCondLst>
                                            <p:cond delay="1338"/>
                                          </p:stCondLst>
                                        </p:cTn>
                                        <p:tgtEl>
                                          <p:spTgt spid="1028"/>
                                        </p:tgtEl>
                                      </p:cBhvr>
                                      <p:to x="100000" y="100000"/>
                                    </p:animScale>
                                    <p:animScale>
                                      <p:cBhvr>
                                        <p:cTn id="17" dur="26">
                                          <p:stCondLst>
                                            <p:cond delay="1642"/>
                                          </p:stCondLst>
                                        </p:cTn>
                                        <p:tgtEl>
                                          <p:spTgt spid="1028"/>
                                        </p:tgtEl>
                                      </p:cBhvr>
                                      <p:to x="100000" y="90000"/>
                                    </p:animScale>
                                    <p:animScale>
                                      <p:cBhvr>
                                        <p:cTn id="18" dur="166" decel="50000">
                                          <p:stCondLst>
                                            <p:cond delay="1668"/>
                                          </p:stCondLst>
                                        </p:cTn>
                                        <p:tgtEl>
                                          <p:spTgt spid="1028"/>
                                        </p:tgtEl>
                                      </p:cBhvr>
                                      <p:to x="100000" y="100000"/>
                                    </p:animScale>
                                    <p:animScale>
                                      <p:cBhvr>
                                        <p:cTn id="19" dur="26">
                                          <p:stCondLst>
                                            <p:cond delay="1808"/>
                                          </p:stCondLst>
                                        </p:cTn>
                                        <p:tgtEl>
                                          <p:spTgt spid="1028"/>
                                        </p:tgtEl>
                                      </p:cBhvr>
                                      <p:to x="100000" y="95000"/>
                                    </p:animScale>
                                    <p:animScale>
                                      <p:cBhvr>
                                        <p:cTn id="20" dur="166" decel="50000">
                                          <p:stCondLst>
                                            <p:cond delay="1834"/>
                                          </p:stCondLst>
                                        </p:cTn>
                                        <p:tgtEl>
                                          <p:spTgt spid="1028"/>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xEl>
                                              <p:pRg st="1" end="1"/>
                                            </p:txEl>
                                          </p:spTgt>
                                        </p:tgtEl>
                                        <p:attrNameLst>
                                          <p:attrName>style.visibility</p:attrName>
                                        </p:attrNameLst>
                                      </p:cBhvr>
                                      <p:to>
                                        <p:strVal val="visible"/>
                                      </p:to>
                                    </p:set>
                                    <p:anim calcmode="lin" valueType="num">
                                      <p:cBhvr additive="base">
                                        <p:cTn id="3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
                                            <p:txEl>
                                              <p:pRg st="2" end="2"/>
                                            </p:txEl>
                                          </p:spTgt>
                                        </p:tgtEl>
                                        <p:attrNameLst>
                                          <p:attrName>style.visibility</p:attrName>
                                        </p:attrNameLst>
                                      </p:cBhvr>
                                      <p:to>
                                        <p:strVal val="visible"/>
                                      </p:to>
                                    </p:set>
                                    <p:anim calcmode="lin" valueType="num">
                                      <p:cBhvr additive="base">
                                        <p:cTn id="37"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WBS (Contd.)</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January 28,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13</a:t>
            </a:fld>
            <a:endParaRPr lang="en-US"/>
          </a:p>
        </p:txBody>
      </p:sp>
      <p:sp>
        <p:nvSpPr>
          <p:cNvPr id="6" name="Content Placeholder 5"/>
          <p:cNvSpPr>
            <a:spLocks noGrp="1"/>
          </p:cNvSpPr>
          <p:nvPr>
            <p:ph sz="quarter" idx="1"/>
          </p:nvPr>
        </p:nvSpPr>
        <p:spPr>
          <a:xfrm>
            <a:off x="301752" y="1527048"/>
            <a:ext cx="4956048" cy="4572000"/>
          </a:xfrm>
        </p:spPr>
        <p:txBody>
          <a:bodyPr>
            <a:normAutofit fontScale="92500" lnSpcReduction="10000"/>
          </a:bodyPr>
          <a:lstStyle/>
          <a:p>
            <a:r>
              <a:rPr lang="en-GB" sz="2400" dirty="0">
                <a:solidFill>
                  <a:srgbClr val="0033CC"/>
                </a:solidFill>
                <a:latin typeface="Times New Roman" panose="02020603050405020304" pitchFamily="18" charset="0"/>
                <a:cs typeface="Times New Roman" panose="02020603050405020304" pitchFamily="18" charset="0"/>
              </a:rPr>
              <a:t>A work breakdown structure starts with the project as the top level deliverable and is further decomposed into sub-deliverables</a:t>
            </a:r>
            <a:endParaRPr lang="en-GB" sz="2400" dirty="0" smtClean="0">
              <a:solidFill>
                <a:srgbClr val="0033CC"/>
              </a:solidFill>
              <a:latin typeface="Times New Roman" panose="02020603050405020304" pitchFamily="18" charset="0"/>
              <a:cs typeface="Times New Roman" panose="02020603050405020304" pitchFamily="18" charset="0"/>
            </a:endParaRPr>
          </a:p>
          <a:p>
            <a:r>
              <a:rPr lang="en-GB" sz="2400" dirty="0" smtClean="0">
                <a:solidFill>
                  <a:srgbClr val="C00000"/>
                </a:solidFill>
                <a:latin typeface="Times New Roman" panose="02020603050405020304" pitchFamily="18" charset="0"/>
                <a:cs typeface="Times New Roman" panose="02020603050405020304" pitchFamily="18" charset="0"/>
              </a:rPr>
              <a:t>The </a:t>
            </a:r>
            <a:r>
              <a:rPr lang="en-GB" sz="2400" dirty="0">
                <a:solidFill>
                  <a:srgbClr val="C00000"/>
                </a:solidFill>
                <a:latin typeface="Times New Roman" panose="02020603050405020304" pitchFamily="18" charset="0"/>
                <a:cs typeface="Times New Roman" panose="02020603050405020304" pitchFamily="18" charset="0"/>
              </a:rPr>
              <a:t>top level </a:t>
            </a:r>
            <a:r>
              <a:rPr lang="en-GB" sz="2400" dirty="0" smtClean="0">
                <a:solidFill>
                  <a:srgbClr val="C00000"/>
                </a:solidFill>
                <a:latin typeface="Times New Roman" panose="02020603050405020304" pitchFamily="18" charset="0"/>
                <a:cs typeface="Times New Roman" panose="02020603050405020304" pitchFamily="18" charset="0"/>
              </a:rPr>
              <a:t>thus represents </a:t>
            </a:r>
            <a:r>
              <a:rPr lang="en-GB" sz="2400" dirty="0">
                <a:solidFill>
                  <a:srgbClr val="C00000"/>
                </a:solidFill>
                <a:latin typeface="Times New Roman" panose="02020603050405020304" pitchFamily="18" charset="0"/>
                <a:cs typeface="Times New Roman" panose="02020603050405020304" pitchFamily="18" charset="0"/>
              </a:rPr>
              <a:t>the final deliverable or project</a:t>
            </a:r>
          </a:p>
          <a:p>
            <a:r>
              <a:rPr lang="en-GB" sz="2400" dirty="0" smtClean="0">
                <a:solidFill>
                  <a:srgbClr val="2F0765"/>
                </a:solidFill>
                <a:latin typeface="Times New Roman" panose="02020603050405020304" pitchFamily="18" charset="0"/>
                <a:cs typeface="Times New Roman" panose="02020603050405020304" pitchFamily="18" charset="0"/>
              </a:rPr>
              <a:t>The </a:t>
            </a:r>
            <a:r>
              <a:rPr lang="en-GB" sz="2400" dirty="0">
                <a:solidFill>
                  <a:srgbClr val="2F0765"/>
                </a:solidFill>
                <a:latin typeface="Times New Roman" panose="02020603050405020304" pitchFamily="18" charset="0"/>
                <a:cs typeface="Times New Roman" panose="02020603050405020304" pitchFamily="18" charset="0"/>
              </a:rPr>
              <a:t>sub-deliverables are further decomposed </a:t>
            </a:r>
            <a:r>
              <a:rPr lang="en-GB" sz="2400" dirty="0" smtClean="0">
                <a:solidFill>
                  <a:srgbClr val="2F0765"/>
                </a:solidFill>
                <a:latin typeface="Times New Roman" panose="02020603050405020304" pitchFamily="18" charset="0"/>
                <a:cs typeface="Times New Roman" panose="02020603050405020304" pitchFamily="18" charset="0"/>
              </a:rPr>
              <a:t>to the </a:t>
            </a:r>
            <a:r>
              <a:rPr lang="en-GB" sz="2400" dirty="0">
                <a:solidFill>
                  <a:srgbClr val="2F0765"/>
                </a:solidFill>
                <a:latin typeface="Times New Roman" panose="02020603050405020304" pitchFamily="18" charset="0"/>
                <a:cs typeface="Times New Roman" panose="02020603050405020304" pitchFamily="18" charset="0"/>
              </a:rPr>
              <a:t>specific work packages required to produce the sub- </a:t>
            </a:r>
            <a:r>
              <a:rPr lang="en-GB" sz="2400" dirty="0" smtClean="0">
                <a:solidFill>
                  <a:srgbClr val="2F0765"/>
                </a:solidFill>
                <a:latin typeface="Times New Roman" panose="02020603050405020304" pitchFamily="18" charset="0"/>
                <a:cs typeface="Times New Roman" panose="02020603050405020304" pitchFamily="18" charset="0"/>
              </a:rPr>
              <a:t>deliverable. </a:t>
            </a:r>
          </a:p>
          <a:p>
            <a:r>
              <a:rPr lang="en-GB" sz="2400" dirty="0" smtClean="0">
                <a:latin typeface="Times New Roman" panose="02020603050405020304" pitchFamily="18" charset="0"/>
                <a:cs typeface="Times New Roman" panose="02020603050405020304" pitchFamily="18" charset="0"/>
              </a:rPr>
              <a:t>The </a:t>
            </a:r>
            <a:r>
              <a:rPr lang="en-GB" sz="2400" dirty="0">
                <a:latin typeface="Times New Roman" panose="02020603050405020304" pitchFamily="18" charset="0"/>
                <a:cs typeface="Times New Roman" panose="02020603050405020304" pitchFamily="18" charset="0"/>
              </a:rPr>
              <a:t>work package represents the list of tasks or "to-dos" to produce the specific unit of </a:t>
            </a:r>
            <a:r>
              <a:rPr lang="en-GB" sz="2400" dirty="0" smtClean="0">
                <a:latin typeface="Times New Roman" panose="02020603050405020304" pitchFamily="18" charset="0"/>
                <a:cs typeface="Times New Roman" panose="02020603050405020304" pitchFamily="18" charset="0"/>
              </a:rPr>
              <a:t>work.</a:t>
            </a:r>
          </a:p>
          <a:p>
            <a:pPr marL="0" indent="0">
              <a:buNone/>
            </a:pPr>
            <a:endParaRPr lang="en-GB" sz="2400" dirty="0" smtClean="0">
              <a:latin typeface="Times New Roman" panose="02020603050405020304" pitchFamily="18" charset="0"/>
              <a:cs typeface="Times New Roman" panose="02020603050405020304" pitchFamily="18" charset="0"/>
            </a:endParaRPr>
          </a:p>
        </p:txBody>
      </p:sp>
      <p:pic>
        <p:nvPicPr>
          <p:cNvPr id="1026" name="Picture 2" descr="http://3.bp.blogspot.com/_JXQ1ZW1CsIw/TFBET-4NQnI/AAAAAAAAAFY/Q404OQawt-8/s320/wb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25568" y="2286000"/>
            <a:ext cx="3199698" cy="2590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1679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nodeType="clickEffect">
                                  <p:stCondLst>
                                    <p:cond delay="0"/>
                                  </p:stCondLst>
                                  <p:childTnLst>
                                    <p:set>
                                      <p:cBhvr>
                                        <p:cTn id="30" dur="1" fill="hold">
                                          <p:stCondLst>
                                            <p:cond delay="0"/>
                                          </p:stCondLst>
                                        </p:cTn>
                                        <p:tgtEl>
                                          <p:spTgt spid="1026"/>
                                        </p:tgtEl>
                                        <p:attrNameLst>
                                          <p:attrName>style.visibility</p:attrName>
                                        </p:attrNameLst>
                                      </p:cBhvr>
                                      <p:to>
                                        <p:strVal val="visible"/>
                                      </p:to>
                                    </p:set>
                                    <p:animEffect transition="in" filter="wipe(down)">
                                      <p:cBhvr>
                                        <p:cTn id="31" dur="580">
                                          <p:stCondLst>
                                            <p:cond delay="0"/>
                                          </p:stCondLst>
                                        </p:cTn>
                                        <p:tgtEl>
                                          <p:spTgt spid="1026"/>
                                        </p:tgtEl>
                                      </p:cBhvr>
                                    </p:animEffect>
                                    <p:anim calcmode="lin" valueType="num">
                                      <p:cBhvr>
                                        <p:cTn id="32" dur="1822" tmFilter="0,0; 0.14,0.36; 0.43,0.73; 0.71,0.91; 1.0,1.0">
                                          <p:stCondLst>
                                            <p:cond delay="0"/>
                                          </p:stCondLst>
                                        </p:cTn>
                                        <p:tgtEl>
                                          <p:spTgt spid="1026"/>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1026"/>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1026"/>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1026"/>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1026"/>
                                        </p:tgtEl>
                                        <p:attrNameLst>
                                          <p:attrName>ppt_y</p:attrName>
                                        </p:attrNameLst>
                                      </p:cBhvr>
                                      <p:tavLst>
                                        <p:tav tm="0" fmla="#ppt_y-sin(pi*$)/81">
                                          <p:val>
                                            <p:fltVal val="0"/>
                                          </p:val>
                                        </p:tav>
                                        <p:tav tm="100000">
                                          <p:val>
                                            <p:fltVal val="1"/>
                                          </p:val>
                                        </p:tav>
                                      </p:tavLst>
                                    </p:anim>
                                    <p:animScale>
                                      <p:cBhvr>
                                        <p:cTn id="37" dur="26">
                                          <p:stCondLst>
                                            <p:cond delay="650"/>
                                          </p:stCondLst>
                                        </p:cTn>
                                        <p:tgtEl>
                                          <p:spTgt spid="1026"/>
                                        </p:tgtEl>
                                      </p:cBhvr>
                                      <p:to x="100000" y="60000"/>
                                    </p:animScale>
                                    <p:animScale>
                                      <p:cBhvr>
                                        <p:cTn id="38" dur="166" decel="50000">
                                          <p:stCondLst>
                                            <p:cond delay="676"/>
                                          </p:stCondLst>
                                        </p:cTn>
                                        <p:tgtEl>
                                          <p:spTgt spid="1026"/>
                                        </p:tgtEl>
                                      </p:cBhvr>
                                      <p:to x="100000" y="100000"/>
                                    </p:animScale>
                                    <p:animScale>
                                      <p:cBhvr>
                                        <p:cTn id="39" dur="26">
                                          <p:stCondLst>
                                            <p:cond delay="1312"/>
                                          </p:stCondLst>
                                        </p:cTn>
                                        <p:tgtEl>
                                          <p:spTgt spid="1026"/>
                                        </p:tgtEl>
                                      </p:cBhvr>
                                      <p:to x="100000" y="80000"/>
                                    </p:animScale>
                                    <p:animScale>
                                      <p:cBhvr>
                                        <p:cTn id="40" dur="166" decel="50000">
                                          <p:stCondLst>
                                            <p:cond delay="1338"/>
                                          </p:stCondLst>
                                        </p:cTn>
                                        <p:tgtEl>
                                          <p:spTgt spid="1026"/>
                                        </p:tgtEl>
                                      </p:cBhvr>
                                      <p:to x="100000" y="100000"/>
                                    </p:animScale>
                                    <p:animScale>
                                      <p:cBhvr>
                                        <p:cTn id="41" dur="26">
                                          <p:stCondLst>
                                            <p:cond delay="1642"/>
                                          </p:stCondLst>
                                        </p:cTn>
                                        <p:tgtEl>
                                          <p:spTgt spid="1026"/>
                                        </p:tgtEl>
                                      </p:cBhvr>
                                      <p:to x="100000" y="90000"/>
                                    </p:animScale>
                                    <p:animScale>
                                      <p:cBhvr>
                                        <p:cTn id="42" dur="166" decel="50000">
                                          <p:stCondLst>
                                            <p:cond delay="1668"/>
                                          </p:stCondLst>
                                        </p:cTn>
                                        <p:tgtEl>
                                          <p:spTgt spid="1026"/>
                                        </p:tgtEl>
                                      </p:cBhvr>
                                      <p:to x="100000" y="100000"/>
                                    </p:animScale>
                                    <p:animScale>
                                      <p:cBhvr>
                                        <p:cTn id="43" dur="26">
                                          <p:stCondLst>
                                            <p:cond delay="1808"/>
                                          </p:stCondLst>
                                        </p:cTn>
                                        <p:tgtEl>
                                          <p:spTgt spid="1026"/>
                                        </p:tgtEl>
                                      </p:cBhvr>
                                      <p:to x="100000" y="95000"/>
                                    </p:animScale>
                                    <p:animScale>
                                      <p:cBhvr>
                                        <p:cTn id="44" dur="166" decel="50000">
                                          <p:stCondLst>
                                            <p:cond delay="1834"/>
                                          </p:stCondLst>
                                        </p:cTn>
                                        <p:tgtEl>
                                          <p:spTgt spid="102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Definition of Activity and Event</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January 28,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14</a:t>
            </a:fld>
            <a:endParaRPr lang="en-US"/>
          </a:p>
        </p:txBody>
      </p:sp>
      <p:sp>
        <p:nvSpPr>
          <p:cNvPr id="6" name="Content Placeholder 5"/>
          <p:cNvSpPr>
            <a:spLocks noGrp="1"/>
          </p:cNvSpPr>
          <p:nvPr>
            <p:ph sz="quarter" idx="4294967295"/>
          </p:nvPr>
        </p:nvSpPr>
        <p:spPr>
          <a:xfrm>
            <a:off x="301752" y="1472906"/>
            <a:ext cx="3660775" cy="2968625"/>
          </a:xfrm>
        </p:spPr>
        <p:txBody>
          <a:bodyPr>
            <a:noAutofit/>
          </a:bodyPr>
          <a:lstStyle/>
          <a:p>
            <a:r>
              <a:rPr lang="en-US" sz="2000" i="1" dirty="0" smtClean="0">
                <a:solidFill>
                  <a:srgbClr val="3A34BC"/>
                </a:solidFill>
                <a:latin typeface="Times New Roman" panose="02020603050405020304" pitchFamily="18" charset="0"/>
                <a:cs typeface="Times New Roman" panose="02020603050405020304" pitchFamily="18" charset="0"/>
              </a:rPr>
              <a:t>Activity</a:t>
            </a:r>
            <a:r>
              <a:rPr lang="en-US" sz="2000" dirty="0" smtClean="0">
                <a:solidFill>
                  <a:srgbClr val="3A34BC"/>
                </a:solidFill>
                <a:latin typeface="Times New Roman" panose="02020603050405020304" pitchFamily="18" charset="0"/>
                <a:cs typeface="Times New Roman" panose="02020603050405020304" pitchFamily="18" charset="0"/>
              </a:rPr>
              <a:t> is </a:t>
            </a:r>
            <a:r>
              <a:rPr lang="en-US" sz="2000" dirty="0">
                <a:solidFill>
                  <a:srgbClr val="3A34BC"/>
                </a:solidFill>
                <a:latin typeface="Times New Roman" panose="02020603050405020304" pitchFamily="18" charset="0"/>
                <a:cs typeface="Times New Roman" panose="02020603050405020304" pitchFamily="18" charset="0"/>
              </a:rPr>
              <a:t>a single </a:t>
            </a:r>
            <a:r>
              <a:rPr lang="en-US" sz="2000" dirty="0">
                <a:solidFill>
                  <a:srgbClr val="3A34BC"/>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work step (element)</a:t>
            </a:r>
            <a:r>
              <a:rPr lang="en-US" sz="2000" dirty="0">
                <a:solidFill>
                  <a:srgbClr val="3A34BC"/>
                </a:solidFill>
                <a:latin typeface="Times New Roman" panose="02020603050405020304" pitchFamily="18" charset="0"/>
                <a:cs typeface="Times New Roman" panose="02020603050405020304" pitchFamily="18" charset="0"/>
              </a:rPr>
              <a:t> that has a recognizable beginning and end and requires time </a:t>
            </a:r>
            <a:r>
              <a:rPr lang="en-US" sz="2000" dirty="0" smtClean="0">
                <a:solidFill>
                  <a:srgbClr val="3A34BC"/>
                </a:solidFill>
                <a:latin typeface="Times New Roman" panose="02020603050405020304" pitchFamily="18" charset="0"/>
                <a:cs typeface="Times New Roman" panose="02020603050405020304" pitchFamily="18" charset="0"/>
              </a:rPr>
              <a:t>and resource for </a:t>
            </a:r>
            <a:r>
              <a:rPr lang="en-US" sz="2000" dirty="0">
                <a:solidFill>
                  <a:srgbClr val="3A34BC"/>
                </a:solidFill>
                <a:latin typeface="Times New Roman" panose="02020603050405020304" pitchFamily="18" charset="0"/>
                <a:cs typeface="Times New Roman" panose="02020603050405020304" pitchFamily="18" charset="0"/>
              </a:rPr>
              <a:t>its </a:t>
            </a:r>
            <a:r>
              <a:rPr lang="en-US" sz="2000" dirty="0" smtClean="0">
                <a:solidFill>
                  <a:srgbClr val="3A34BC"/>
                </a:solidFill>
                <a:latin typeface="Times New Roman" panose="02020603050405020304" pitchFamily="18" charset="0"/>
                <a:cs typeface="Times New Roman" panose="02020603050405020304" pitchFamily="18" charset="0"/>
              </a:rPr>
              <a:t>accomplishment.</a:t>
            </a:r>
          </a:p>
          <a:p>
            <a:r>
              <a:rPr lang="en-GB" sz="2000" dirty="0" smtClean="0">
                <a:latin typeface="Times New Roman" panose="02020603050405020304" pitchFamily="18" charset="0"/>
                <a:cs typeface="Times New Roman" panose="02020603050405020304" pitchFamily="18" charset="0"/>
              </a:rPr>
              <a:t>An </a:t>
            </a:r>
            <a:r>
              <a:rPr lang="en-GB" sz="2000" i="1" dirty="0" smtClean="0">
                <a:latin typeface="Times New Roman" panose="02020603050405020304" pitchFamily="18" charset="0"/>
                <a:cs typeface="Times New Roman" panose="02020603050405020304" pitchFamily="18" charset="0"/>
              </a:rPr>
              <a:t>Event</a:t>
            </a:r>
            <a:r>
              <a:rPr lang="en-GB" sz="2000" dirty="0" smtClean="0">
                <a:latin typeface="Times New Roman" panose="02020603050405020304" pitchFamily="18" charset="0"/>
                <a:cs typeface="Times New Roman" panose="02020603050405020304" pitchFamily="18" charset="0"/>
              </a:rPr>
              <a:t> marks</a:t>
            </a:r>
            <a:r>
              <a:rPr lang="en-GB" sz="2000" dirty="0">
                <a:latin typeface="Times New Roman" panose="02020603050405020304" pitchFamily="18" charset="0"/>
                <a:cs typeface="Times New Roman" panose="02020603050405020304" pitchFamily="18" charset="0"/>
              </a:rPr>
              <a:t> the point in time when </a:t>
            </a:r>
            <a:r>
              <a:rPr lang="en-GB" sz="2000" dirty="0" smtClean="0">
                <a:latin typeface="Times New Roman" panose="02020603050405020304" pitchFamily="18" charset="0"/>
                <a:cs typeface="Times New Roman" panose="02020603050405020304" pitchFamily="18" charset="0"/>
              </a:rPr>
              <a:t>an activity  completes.</a:t>
            </a:r>
            <a:endParaRPr lang="en-GB" sz="2000" dirty="0">
              <a:latin typeface="Times New Roman" panose="02020603050405020304" pitchFamily="18" charset="0"/>
              <a:cs typeface="Times New Roman" panose="02020603050405020304" pitchFamily="18" charset="0"/>
            </a:endParaRPr>
          </a:p>
        </p:txBody>
      </p:sp>
      <p:sp>
        <p:nvSpPr>
          <p:cNvPr id="7" name="Rectangle 6"/>
          <p:cNvSpPr/>
          <p:nvPr/>
        </p:nvSpPr>
        <p:spPr>
          <a:xfrm>
            <a:off x="362929" y="4931240"/>
            <a:ext cx="3465141" cy="646331"/>
          </a:xfrm>
          <a:prstGeom prst="rect">
            <a:avLst/>
          </a:prstGeom>
        </p:spPr>
        <p:txBody>
          <a:bodyPr wrap="square">
            <a:spAutoFit/>
          </a:bodyPr>
          <a:lstStyle/>
          <a:p>
            <a:r>
              <a:rPr lang="en-GB" dirty="0">
                <a:solidFill>
                  <a:srgbClr val="7030A0"/>
                </a:solidFill>
                <a:latin typeface="Times New Roman" panose="02020603050405020304" pitchFamily="18" charset="0"/>
                <a:cs typeface="Times New Roman" panose="02020603050405020304" pitchFamily="18" charset="0"/>
              </a:rPr>
              <a:t>Note: Activity is often used as an alternative term for task.</a:t>
            </a:r>
          </a:p>
        </p:txBody>
      </p:sp>
      <p:pic>
        <p:nvPicPr>
          <p:cNvPr id="9" name="Picture 8"/>
          <p:cNvPicPr>
            <a:picLocks noChangeAspect="1"/>
          </p:cNvPicPr>
          <p:nvPr/>
        </p:nvPicPr>
        <p:blipFill rotWithShape="1">
          <a:blip r:embed="rId2"/>
          <a:srcRect l="11145" t="11594" r="13077" b="8903"/>
          <a:stretch/>
        </p:blipFill>
        <p:spPr>
          <a:xfrm>
            <a:off x="3892731" y="2010038"/>
            <a:ext cx="5092181" cy="4006962"/>
          </a:xfrm>
          <a:prstGeom prst="rect">
            <a:avLst/>
          </a:prstGeom>
        </p:spPr>
      </p:pic>
      <p:sp>
        <p:nvSpPr>
          <p:cNvPr id="10" name="Rectangle 9"/>
          <p:cNvSpPr/>
          <p:nvPr/>
        </p:nvSpPr>
        <p:spPr>
          <a:xfrm>
            <a:off x="4076621" y="1786985"/>
            <a:ext cx="4724400" cy="276999"/>
          </a:xfrm>
          <a:prstGeom prst="rect">
            <a:avLst/>
          </a:prstGeom>
        </p:spPr>
        <p:txBody>
          <a:bodyPr wrap="square">
            <a:spAutoFit/>
          </a:bodyPr>
          <a:lstStyle/>
          <a:p>
            <a:r>
              <a:rPr lang="en-GB" sz="1200" dirty="0" smtClean="0">
                <a:solidFill>
                  <a:schemeClr val="accent3">
                    <a:lumMod val="75000"/>
                  </a:schemeClr>
                </a:solidFill>
                <a:latin typeface="Times New Roman" panose="02020603050405020304" pitchFamily="18" charset="0"/>
                <a:cs typeface="Times New Roman" panose="02020603050405020304" pitchFamily="18" charset="0"/>
              </a:rPr>
              <a:t>Sequence of Activities for House construction project (Network diagram)</a:t>
            </a:r>
            <a:endParaRPr lang="en-GB" sz="1200" dirty="0">
              <a:solidFill>
                <a:schemeClr val="accent3">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8349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80">
                                          <p:stCondLst>
                                            <p:cond delay="0"/>
                                          </p:stCondLst>
                                        </p:cTn>
                                        <p:tgtEl>
                                          <p:spTgt spid="9"/>
                                        </p:tgtEl>
                                      </p:cBhvr>
                                    </p:animEffect>
                                    <p:anim calcmode="lin" valueType="num">
                                      <p:cBhvr>
                                        <p:cTn id="14"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9" dur="26">
                                          <p:stCondLst>
                                            <p:cond delay="650"/>
                                          </p:stCondLst>
                                        </p:cTn>
                                        <p:tgtEl>
                                          <p:spTgt spid="9"/>
                                        </p:tgtEl>
                                      </p:cBhvr>
                                      <p:to x="100000" y="60000"/>
                                    </p:animScale>
                                    <p:animScale>
                                      <p:cBhvr>
                                        <p:cTn id="20" dur="166" decel="50000">
                                          <p:stCondLst>
                                            <p:cond delay="676"/>
                                          </p:stCondLst>
                                        </p:cTn>
                                        <p:tgtEl>
                                          <p:spTgt spid="9"/>
                                        </p:tgtEl>
                                      </p:cBhvr>
                                      <p:to x="100000" y="100000"/>
                                    </p:animScale>
                                    <p:animScale>
                                      <p:cBhvr>
                                        <p:cTn id="21" dur="26">
                                          <p:stCondLst>
                                            <p:cond delay="1312"/>
                                          </p:stCondLst>
                                        </p:cTn>
                                        <p:tgtEl>
                                          <p:spTgt spid="9"/>
                                        </p:tgtEl>
                                      </p:cBhvr>
                                      <p:to x="100000" y="80000"/>
                                    </p:animScale>
                                    <p:animScale>
                                      <p:cBhvr>
                                        <p:cTn id="22" dur="166" decel="50000">
                                          <p:stCondLst>
                                            <p:cond delay="1338"/>
                                          </p:stCondLst>
                                        </p:cTn>
                                        <p:tgtEl>
                                          <p:spTgt spid="9"/>
                                        </p:tgtEl>
                                      </p:cBhvr>
                                      <p:to x="100000" y="100000"/>
                                    </p:animScale>
                                    <p:animScale>
                                      <p:cBhvr>
                                        <p:cTn id="23" dur="26">
                                          <p:stCondLst>
                                            <p:cond delay="1642"/>
                                          </p:stCondLst>
                                        </p:cTn>
                                        <p:tgtEl>
                                          <p:spTgt spid="9"/>
                                        </p:tgtEl>
                                      </p:cBhvr>
                                      <p:to x="100000" y="90000"/>
                                    </p:animScale>
                                    <p:animScale>
                                      <p:cBhvr>
                                        <p:cTn id="24" dur="166" decel="50000">
                                          <p:stCondLst>
                                            <p:cond delay="1668"/>
                                          </p:stCondLst>
                                        </p:cTn>
                                        <p:tgtEl>
                                          <p:spTgt spid="9"/>
                                        </p:tgtEl>
                                      </p:cBhvr>
                                      <p:to x="100000" y="100000"/>
                                    </p:animScale>
                                    <p:animScale>
                                      <p:cBhvr>
                                        <p:cTn id="25" dur="26">
                                          <p:stCondLst>
                                            <p:cond delay="1808"/>
                                          </p:stCondLst>
                                        </p:cTn>
                                        <p:tgtEl>
                                          <p:spTgt spid="9"/>
                                        </p:tgtEl>
                                      </p:cBhvr>
                                      <p:to x="100000" y="95000"/>
                                    </p:animScale>
                                    <p:animScale>
                                      <p:cBhvr>
                                        <p:cTn id="26" dur="166" decel="50000">
                                          <p:stCondLst>
                                            <p:cond delay="1834"/>
                                          </p:stCondLst>
                                        </p:cTn>
                                        <p:tgtEl>
                                          <p:spTgt spid="9"/>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 calcmode="lin" valueType="num">
                                      <p:cBhvr additive="base">
                                        <p:cTn id="3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ppt_x"/>
                                          </p:val>
                                        </p:tav>
                                        <p:tav tm="100000">
                                          <p:val>
                                            <p:strVal val="#ppt_x"/>
                                          </p:val>
                                        </p:tav>
                                      </p:tavLst>
                                    </p:anim>
                                    <p:anim calcmode="lin" valueType="num">
                                      <p:cBhvr additive="base">
                                        <p:cTn id="4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Time Management Process</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January 28,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15</a:t>
            </a:fld>
            <a:endParaRPr lang="en-US"/>
          </a:p>
        </p:txBody>
      </p:sp>
      <p:sp>
        <p:nvSpPr>
          <p:cNvPr id="6" name="Content Placeholder 5"/>
          <p:cNvSpPr>
            <a:spLocks noGrp="1"/>
          </p:cNvSpPr>
          <p:nvPr>
            <p:ph sz="quarter" idx="1"/>
          </p:nvPr>
        </p:nvSpPr>
        <p:spPr/>
        <p:txBody>
          <a:bodyPr>
            <a:noAutofit/>
          </a:bodyPr>
          <a:lstStyle/>
          <a:p>
            <a:r>
              <a:rPr lang="en-GB" sz="2400" dirty="0">
                <a:solidFill>
                  <a:srgbClr val="C00000"/>
                </a:solidFill>
                <a:latin typeface="Times New Roman" panose="02020603050405020304" pitchFamily="18" charset="0"/>
                <a:cs typeface="Times New Roman" panose="02020603050405020304" pitchFamily="18" charset="0"/>
              </a:rPr>
              <a:t>Time </a:t>
            </a:r>
            <a:r>
              <a:rPr lang="en-GB" sz="2400" dirty="0" smtClean="0">
                <a:solidFill>
                  <a:srgbClr val="C00000"/>
                </a:solidFill>
                <a:latin typeface="Times New Roman" panose="02020603050405020304" pitchFamily="18" charset="0"/>
                <a:cs typeface="Times New Roman" panose="02020603050405020304" pitchFamily="18" charset="0"/>
              </a:rPr>
              <a:t>is </a:t>
            </a:r>
            <a:r>
              <a:rPr lang="en-GB" sz="2400" dirty="0">
                <a:solidFill>
                  <a:srgbClr val="C00000"/>
                </a:solidFill>
                <a:latin typeface="Times New Roman" panose="02020603050405020304" pitchFamily="18" charset="0"/>
                <a:cs typeface="Times New Roman" panose="02020603050405020304" pitchFamily="18" charset="0"/>
              </a:rPr>
              <a:t>the most valuable resource in a project.</a:t>
            </a:r>
          </a:p>
          <a:p>
            <a:r>
              <a:rPr lang="en-GB" sz="2400" dirty="0" smtClean="0">
                <a:solidFill>
                  <a:srgbClr val="3A34BC"/>
                </a:solidFill>
                <a:latin typeface="Times New Roman" panose="02020603050405020304" pitchFamily="18" charset="0"/>
                <a:cs typeface="Times New Roman" panose="02020603050405020304" pitchFamily="18" charset="0"/>
              </a:rPr>
              <a:t>Every </a:t>
            </a:r>
            <a:r>
              <a:rPr lang="en-GB" sz="2400" dirty="0">
                <a:solidFill>
                  <a:srgbClr val="3A34BC"/>
                </a:solidFill>
                <a:latin typeface="Times New Roman" panose="02020603050405020304" pitchFamily="18" charset="0"/>
                <a:cs typeface="Times New Roman" panose="02020603050405020304" pitchFamily="18" charset="0"/>
              </a:rPr>
              <a:t>delivery that you are supposed to make is time-bound. Therefore, without proper time management, a project can head towards a disaster.</a:t>
            </a:r>
          </a:p>
          <a:p>
            <a:r>
              <a:rPr lang="en-GB" sz="2400" dirty="0" smtClean="0">
                <a:solidFill>
                  <a:srgbClr val="2F0765"/>
                </a:solidFill>
                <a:latin typeface="Times New Roman" panose="02020603050405020304" pitchFamily="18" charset="0"/>
                <a:cs typeface="Times New Roman" panose="02020603050405020304" pitchFamily="18" charset="0"/>
              </a:rPr>
              <a:t>Scheduling </a:t>
            </a:r>
            <a:r>
              <a:rPr lang="en-GB" sz="2400" dirty="0">
                <a:solidFill>
                  <a:srgbClr val="2F0765"/>
                </a:solidFill>
                <a:latin typeface="Times New Roman" panose="02020603050405020304" pitchFamily="18" charset="0"/>
                <a:cs typeface="Times New Roman" panose="02020603050405020304" pitchFamily="18" charset="0"/>
              </a:rPr>
              <a:t>is the easiest way of managing project time. </a:t>
            </a:r>
            <a:endParaRPr lang="en-GB" sz="2400" dirty="0" smtClean="0">
              <a:solidFill>
                <a:srgbClr val="2F0765"/>
              </a:solidFill>
              <a:latin typeface="Times New Roman" panose="02020603050405020304" pitchFamily="18" charset="0"/>
              <a:cs typeface="Times New Roman" panose="02020603050405020304" pitchFamily="18" charset="0"/>
            </a:endParaRPr>
          </a:p>
          <a:p>
            <a:r>
              <a:rPr lang="en-GB" sz="2400" dirty="0" smtClean="0">
                <a:solidFill>
                  <a:schemeClr val="accent3">
                    <a:lumMod val="75000"/>
                  </a:schemeClr>
                </a:solidFill>
                <a:latin typeface="Times New Roman" panose="02020603050405020304" pitchFamily="18" charset="0"/>
                <a:cs typeface="Times New Roman" panose="02020603050405020304" pitchFamily="18" charset="0"/>
              </a:rPr>
              <a:t>In </a:t>
            </a:r>
            <a:r>
              <a:rPr lang="en-GB" sz="2400" dirty="0">
                <a:solidFill>
                  <a:schemeClr val="accent3">
                    <a:lumMod val="75000"/>
                  </a:schemeClr>
                </a:solidFill>
                <a:latin typeface="Times New Roman" panose="02020603050405020304" pitchFamily="18" charset="0"/>
                <a:cs typeface="Times New Roman" panose="02020603050405020304" pitchFamily="18" charset="0"/>
              </a:rPr>
              <a:t>this approach, the activities of the project are estimated and the durations are determined based on the resource utilization for each activity.</a:t>
            </a:r>
          </a:p>
          <a:p>
            <a:r>
              <a:rPr lang="en-GB" sz="2400" dirty="0" smtClean="0">
                <a:solidFill>
                  <a:srgbClr val="00B050"/>
                </a:solidFill>
                <a:latin typeface="Times New Roman" panose="02020603050405020304" pitchFamily="18" charset="0"/>
                <a:cs typeface="Times New Roman" panose="02020603050405020304" pitchFamily="18" charset="0"/>
              </a:rPr>
              <a:t>Cost </a:t>
            </a:r>
            <a:r>
              <a:rPr lang="en-GB" sz="2400" dirty="0">
                <a:solidFill>
                  <a:srgbClr val="00B050"/>
                </a:solidFill>
                <a:latin typeface="Times New Roman" panose="02020603050405020304" pitchFamily="18" charset="0"/>
                <a:cs typeface="Times New Roman" panose="02020603050405020304" pitchFamily="18" charset="0"/>
              </a:rPr>
              <a:t>always plays a vital role in time management. This is due to the fact that schedule over-runs are quite expensive</a:t>
            </a:r>
            <a:r>
              <a:rPr lang="en-GB" sz="2400" dirty="0" smtClean="0">
                <a:solidFill>
                  <a:srgbClr val="00B050"/>
                </a:solidFill>
                <a:latin typeface="Times New Roman" panose="02020603050405020304" pitchFamily="18" charset="0"/>
                <a:cs typeface="Times New Roman" panose="02020603050405020304" pitchFamily="18" charset="0"/>
              </a:rPr>
              <a:t>.</a:t>
            </a:r>
            <a:endParaRPr lang="en-GB" sz="2400" dirty="0">
              <a:solidFill>
                <a:srgbClr val="00B05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27683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Steps of the Time Management Process</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January 28,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16</a:t>
            </a:fld>
            <a:endParaRPr lang="en-US"/>
          </a:p>
        </p:txBody>
      </p:sp>
      <p:sp>
        <p:nvSpPr>
          <p:cNvPr id="6" name="Content Placeholder 5"/>
          <p:cNvSpPr>
            <a:spLocks noGrp="1"/>
          </p:cNvSpPr>
          <p:nvPr>
            <p:ph sz="quarter" idx="4294967295"/>
          </p:nvPr>
        </p:nvSpPr>
        <p:spPr>
          <a:xfrm>
            <a:off x="228600" y="1413867"/>
            <a:ext cx="5562600" cy="4572000"/>
          </a:xfrm>
        </p:spPr>
        <p:txBody>
          <a:bodyPr>
            <a:normAutofit/>
          </a:bodyPr>
          <a:lstStyle/>
          <a:p>
            <a:r>
              <a:rPr lang="en-GB" sz="2000" dirty="0">
                <a:latin typeface="Times New Roman" panose="02020603050405020304" pitchFamily="18" charset="0"/>
                <a:cs typeface="Times New Roman" panose="02020603050405020304" pitchFamily="18" charset="0"/>
              </a:rPr>
              <a:t>Time management is a key responsibility of a project manager. </a:t>
            </a:r>
            <a:r>
              <a:rPr lang="en-GB" sz="2000" dirty="0" smtClean="0">
                <a:latin typeface="Times New Roman" panose="02020603050405020304" pitchFamily="18" charset="0"/>
                <a:cs typeface="Times New Roman" panose="02020603050405020304" pitchFamily="18" charset="0"/>
              </a:rPr>
              <a:t>Following </a:t>
            </a:r>
            <a:r>
              <a:rPr lang="en-GB" sz="2000" dirty="0">
                <a:latin typeface="Times New Roman" panose="02020603050405020304" pitchFamily="18" charset="0"/>
                <a:cs typeface="Times New Roman" panose="02020603050405020304" pitchFamily="18" charset="0"/>
              </a:rPr>
              <a:t>are the main steps in the project time management </a:t>
            </a:r>
            <a:r>
              <a:rPr lang="en-GB" sz="2000" dirty="0" smtClean="0">
                <a:latin typeface="Times New Roman" panose="02020603050405020304" pitchFamily="18" charset="0"/>
                <a:cs typeface="Times New Roman" panose="02020603050405020304" pitchFamily="18" charset="0"/>
              </a:rPr>
              <a:t>process: </a:t>
            </a:r>
          </a:p>
          <a:p>
            <a:pPr marL="514350" indent="-514350">
              <a:buFont typeface="+mj-lt"/>
              <a:buAutoNum type="arabicPeriod"/>
            </a:pPr>
            <a:r>
              <a:rPr lang="en-GB" sz="2400" dirty="0" smtClean="0">
                <a:solidFill>
                  <a:srgbClr val="3A34BC"/>
                </a:solidFill>
                <a:latin typeface="Times New Roman" panose="02020603050405020304" pitchFamily="18" charset="0"/>
                <a:cs typeface="Times New Roman" panose="02020603050405020304" pitchFamily="18" charset="0"/>
              </a:rPr>
              <a:t>Defining Activities</a:t>
            </a:r>
          </a:p>
          <a:p>
            <a:pPr marL="514350" indent="-514350">
              <a:buFont typeface="+mj-lt"/>
              <a:buAutoNum type="arabicPeriod"/>
            </a:pPr>
            <a:r>
              <a:rPr lang="en-GB" sz="2400" dirty="0" smtClean="0">
                <a:solidFill>
                  <a:srgbClr val="3A34BC"/>
                </a:solidFill>
                <a:latin typeface="Times New Roman" panose="02020603050405020304" pitchFamily="18" charset="0"/>
                <a:cs typeface="Times New Roman" panose="02020603050405020304" pitchFamily="18" charset="0"/>
              </a:rPr>
              <a:t>Sequencing Activities</a:t>
            </a:r>
          </a:p>
          <a:p>
            <a:pPr marL="514350" indent="-514350">
              <a:buFont typeface="+mj-lt"/>
              <a:buAutoNum type="arabicPeriod"/>
            </a:pPr>
            <a:r>
              <a:rPr lang="en-GB" sz="2400" dirty="0" smtClean="0">
                <a:solidFill>
                  <a:srgbClr val="3A34BC"/>
                </a:solidFill>
                <a:latin typeface="Times New Roman" panose="02020603050405020304" pitchFamily="18" charset="0"/>
                <a:cs typeface="Times New Roman" panose="02020603050405020304" pitchFamily="18" charset="0"/>
              </a:rPr>
              <a:t>Resource </a:t>
            </a:r>
            <a:r>
              <a:rPr lang="en-GB" sz="2400" dirty="0">
                <a:solidFill>
                  <a:srgbClr val="3A34BC"/>
                </a:solidFill>
                <a:latin typeface="Times New Roman" panose="02020603050405020304" pitchFamily="18" charset="0"/>
                <a:cs typeface="Times New Roman" panose="02020603050405020304" pitchFamily="18" charset="0"/>
              </a:rPr>
              <a:t>Estimating for </a:t>
            </a:r>
            <a:r>
              <a:rPr lang="en-GB" sz="2400" dirty="0" smtClean="0">
                <a:solidFill>
                  <a:srgbClr val="3A34BC"/>
                </a:solidFill>
                <a:latin typeface="Times New Roman" panose="02020603050405020304" pitchFamily="18" charset="0"/>
                <a:cs typeface="Times New Roman" panose="02020603050405020304" pitchFamily="18" charset="0"/>
              </a:rPr>
              <a:t>Activities</a:t>
            </a:r>
          </a:p>
          <a:p>
            <a:pPr marL="514350" indent="-514350">
              <a:buFont typeface="+mj-lt"/>
              <a:buAutoNum type="arabicPeriod"/>
            </a:pPr>
            <a:r>
              <a:rPr lang="en-GB" sz="2400" dirty="0" smtClean="0">
                <a:solidFill>
                  <a:srgbClr val="3A34BC"/>
                </a:solidFill>
                <a:latin typeface="Times New Roman" panose="02020603050405020304" pitchFamily="18" charset="0"/>
                <a:cs typeface="Times New Roman" panose="02020603050405020304" pitchFamily="18" charset="0"/>
              </a:rPr>
              <a:t>Duration </a:t>
            </a:r>
            <a:r>
              <a:rPr lang="en-GB" sz="2400" dirty="0">
                <a:solidFill>
                  <a:srgbClr val="3A34BC"/>
                </a:solidFill>
                <a:latin typeface="Times New Roman" panose="02020603050405020304" pitchFamily="18" charset="0"/>
                <a:cs typeface="Times New Roman" panose="02020603050405020304" pitchFamily="18" charset="0"/>
              </a:rPr>
              <a:t>and Effort </a:t>
            </a:r>
            <a:r>
              <a:rPr lang="en-GB" sz="2400" dirty="0" smtClean="0">
                <a:solidFill>
                  <a:srgbClr val="3A34BC"/>
                </a:solidFill>
                <a:latin typeface="Times New Roman" panose="02020603050405020304" pitchFamily="18" charset="0"/>
                <a:cs typeface="Times New Roman" panose="02020603050405020304" pitchFamily="18" charset="0"/>
              </a:rPr>
              <a:t>Estimation</a:t>
            </a:r>
          </a:p>
          <a:p>
            <a:pPr marL="514350" indent="-514350">
              <a:buFont typeface="+mj-lt"/>
              <a:buAutoNum type="arabicPeriod"/>
            </a:pPr>
            <a:r>
              <a:rPr lang="en-GB" sz="2400" dirty="0" smtClean="0">
                <a:solidFill>
                  <a:srgbClr val="3A34BC"/>
                </a:solidFill>
                <a:latin typeface="Times New Roman" panose="02020603050405020304" pitchFamily="18" charset="0"/>
                <a:cs typeface="Times New Roman" panose="02020603050405020304" pitchFamily="18" charset="0"/>
              </a:rPr>
              <a:t>Development </a:t>
            </a:r>
            <a:r>
              <a:rPr lang="en-GB" sz="2400" dirty="0">
                <a:solidFill>
                  <a:srgbClr val="3A34BC"/>
                </a:solidFill>
                <a:latin typeface="Times New Roman" panose="02020603050405020304" pitchFamily="18" charset="0"/>
                <a:cs typeface="Times New Roman" panose="02020603050405020304" pitchFamily="18" charset="0"/>
              </a:rPr>
              <a:t>of the </a:t>
            </a:r>
            <a:r>
              <a:rPr lang="en-GB" sz="2400" dirty="0" smtClean="0">
                <a:solidFill>
                  <a:srgbClr val="3A34BC"/>
                </a:solidFill>
                <a:latin typeface="Times New Roman" panose="02020603050405020304" pitchFamily="18" charset="0"/>
                <a:cs typeface="Times New Roman" panose="02020603050405020304" pitchFamily="18" charset="0"/>
              </a:rPr>
              <a:t>Schedule</a:t>
            </a:r>
          </a:p>
          <a:p>
            <a:pPr marL="514350" indent="-514350">
              <a:buFont typeface="+mj-lt"/>
              <a:buAutoNum type="arabicPeriod"/>
            </a:pPr>
            <a:r>
              <a:rPr lang="en-GB" sz="2400" dirty="0" smtClean="0">
                <a:solidFill>
                  <a:srgbClr val="3A34BC"/>
                </a:solidFill>
                <a:latin typeface="Times New Roman" panose="02020603050405020304" pitchFamily="18" charset="0"/>
                <a:cs typeface="Times New Roman" panose="02020603050405020304" pitchFamily="18" charset="0"/>
              </a:rPr>
              <a:t>Schedule </a:t>
            </a:r>
            <a:r>
              <a:rPr lang="en-GB" sz="2400" dirty="0">
                <a:solidFill>
                  <a:srgbClr val="3A34BC"/>
                </a:solidFill>
                <a:latin typeface="Times New Roman" panose="02020603050405020304" pitchFamily="18" charset="0"/>
                <a:cs typeface="Times New Roman" panose="02020603050405020304" pitchFamily="18" charset="0"/>
              </a:rPr>
              <a:t>Control</a:t>
            </a:r>
          </a:p>
          <a:p>
            <a:endParaRPr lang="en-GB" dirty="0"/>
          </a:p>
          <a:p>
            <a:endParaRPr lang="en-GB" dirty="0"/>
          </a:p>
          <a:p>
            <a:endParaRPr lang="en-GB" dirty="0"/>
          </a:p>
          <a:p>
            <a:endParaRPr lang="en-GB" dirty="0"/>
          </a:p>
          <a:p>
            <a:endParaRPr lang="en-GB" dirty="0">
              <a:solidFill>
                <a:srgbClr val="C00000"/>
              </a:solidFill>
            </a:endParaRPr>
          </a:p>
          <a:p>
            <a:endParaRPr lang="en-GB" dirty="0"/>
          </a:p>
        </p:txBody>
      </p:sp>
      <p:grpSp>
        <p:nvGrpSpPr>
          <p:cNvPr id="9" name="Group 8"/>
          <p:cNvGrpSpPr/>
          <p:nvPr/>
        </p:nvGrpSpPr>
        <p:grpSpPr>
          <a:xfrm>
            <a:off x="6400800" y="1676400"/>
            <a:ext cx="2209800" cy="3867150"/>
            <a:chOff x="6553200" y="1676400"/>
            <a:chExt cx="2209800" cy="3867150"/>
          </a:xfrm>
        </p:grpSpPr>
        <p:grpSp>
          <p:nvGrpSpPr>
            <p:cNvPr id="8" name="Group 7"/>
            <p:cNvGrpSpPr/>
            <p:nvPr/>
          </p:nvGrpSpPr>
          <p:grpSpPr>
            <a:xfrm>
              <a:off x="6553200" y="1676400"/>
              <a:ext cx="2057400" cy="3867150"/>
              <a:chOff x="6553200" y="1676400"/>
              <a:chExt cx="2057400" cy="3867150"/>
            </a:xfrm>
          </p:grpSpPr>
          <p:pic>
            <p:nvPicPr>
              <p:cNvPr id="4098" name="Picture 2" descr="https://leadershipchamps.files.wordpress.com/2008/09/time_management_process.jpg"/>
              <p:cNvPicPr>
                <a:picLocks noChangeAspect="1" noChangeArrowheads="1"/>
              </p:cNvPicPr>
              <p:nvPr/>
            </p:nvPicPr>
            <p:blipFill rotWithShape="1">
              <a:blip r:embed="rId2">
                <a:extLst>
                  <a:ext uri="{28A0092B-C50C-407E-A947-70E740481C1C}">
                    <a14:useLocalDpi xmlns:a14="http://schemas.microsoft.com/office/drawing/2010/main" val="0"/>
                  </a:ext>
                </a:extLst>
              </a:blip>
              <a:srcRect l="28305" r="34451"/>
              <a:stretch/>
            </p:blipFill>
            <p:spPr bwMode="auto">
              <a:xfrm>
                <a:off x="6553200" y="1676400"/>
                <a:ext cx="1905000" cy="386715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8153400" y="2057400"/>
                <a:ext cx="457200" cy="381000"/>
              </a:xfrm>
              <a:prstGeom prst="rect">
                <a:avLst/>
              </a:prstGeom>
              <a:solidFill>
                <a:schemeClr val="bg1"/>
              </a:solidFill>
            </p:spPr>
            <p:txBody>
              <a:bodyPr wrap="square" rtlCol="0">
                <a:spAutoFit/>
              </a:bodyPr>
              <a:lstStyle/>
              <a:p>
                <a:endParaRPr lang="en-GB" dirty="0"/>
              </a:p>
            </p:txBody>
          </p:sp>
        </p:grpSp>
        <p:sp>
          <p:nvSpPr>
            <p:cNvPr id="10" name="TextBox 9"/>
            <p:cNvSpPr txBox="1"/>
            <p:nvPr/>
          </p:nvSpPr>
          <p:spPr>
            <a:xfrm>
              <a:off x="8305800" y="4231192"/>
              <a:ext cx="457200" cy="381000"/>
            </a:xfrm>
            <a:prstGeom prst="rect">
              <a:avLst/>
            </a:prstGeom>
            <a:solidFill>
              <a:schemeClr val="bg1"/>
            </a:solidFill>
          </p:spPr>
          <p:txBody>
            <a:bodyPr wrap="square" rtlCol="0">
              <a:spAutoFit/>
            </a:bodyPr>
            <a:lstStyle/>
            <a:p>
              <a:endParaRPr lang="en-GB" dirty="0"/>
            </a:p>
          </p:txBody>
        </p:sp>
      </p:grpSp>
    </p:spTree>
    <p:extLst>
      <p:ext uri="{BB962C8B-B14F-4D97-AF65-F5344CB8AC3E}">
        <p14:creationId xmlns:p14="http://schemas.microsoft.com/office/powerpoint/2010/main" val="2477697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6" end="6"/>
                                            </p:txEl>
                                          </p:spTgt>
                                        </p:tgtEl>
                                        <p:attrNameLst>
                                          <p:attrName>style.visibility</p:attrName>
                                        </p:attrNameLst>
                                      </p:cBhvr>
                                      <p:to>
                                        <p:strVal val="visible"/>
                                      </p:to>
                                    </p:set>
                                    <p:anim calcmode="lin" valueType="num">
                                      <p:cBhvr additive="base">
                                        <p:cTn id="4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6" presetClass="entr" presetSubtype="0" fill="hold" nodeType="click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wipe(down)">
                                      <p:cBhvr>
                                        <p:cTn id="49" dur="580">
                                          <p:stCondLst>
                                            <p:cond delay="0"/>
                                          </p:stCondLst>
                                        </p:cTn>
                                        <p:tgtEl>
                                          <p:spTgt spid="9"/>
                                        </p:tgtEl>
                                      </p:cBhvr>
                                    </p:animEffect>
                                    <p:anim calcmode="lin" valueType="num">
                                      <p:cBhvr>
                                        <p:cTn id="50"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51"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52"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53"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54"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55" dur="26">
                                          <p:stCondLst>
                                            <p:cond delay="650"/>
                                          </p:stCondLst>
                                        </p:cTn>
                                        <p:tgtEl>
                                          <p:spTgt spid="9"/>
                                        </p:tgtEl>
                                      </p:cBhvr>
                                      <p:to x="100000" y="60000"/>
                                    </p:animScale>
                                    <p:animScale>
                                      <p:cBhvr>
                                        <p:cTn id="56" dur="166" decel="50000">
                                          <p:stCondLst>
                                            <p:cond delay="676"/>
                                          </p:stCondLst>
                                        </p:cTn>
                                        <p:tgtEl>
                                          <p:spTgt spid="9"/>
                                        </p:tgtEl>
                                      </p:cBhvr>
                                      <p:to x="100000" y="100000"/>
                                    </p:animScale>
                                    <p:animScale>
                                      <p:cBhvr>
                                        <p:cTn id="57" dur="26">
                                          <p:stCondLst>
                                            <p:cond delay="1312"/>
                                          </p:stCondLst>
                                        </p:cTn>
                                        <p:tgtEl>
                                          <p:spTgt spid="9"/>
                                        </p:tgtEl>
                                      </p:cBhvr>
                                      <p:to x="100000" y="80000"/>
                                    </p:animScale>
                                    <p:animScale>
                                      <p:cBhvr>
                                        <p:cTn id="58" dur="166" decel="50000">
                                          <p:stCondLst>
                                            <p:cond delay="1338"/>
                                          </p:stCondLst>
                                        </p:cTn>
                                        <p:tgtEl>
                                          <p:spTgt spid="9"/>
                                        </p:tgtEl>
                                      </p:cBhvr>
                                      <p:to x="100000" y="100000"/>
                                    </p:animScale>
                                    <p:animScale>
                                      <p:cBhvr>
                                        <p:cTn id="59" dur="26">
                                          <p:stCondLst>
                                            <p:cond delay="1642"/>
                                          </p:stCondLst>
                                        </p:cTn>
                                        <p:tgtEl>
                                          <p:spTgt spid="9"/>
                                        </p:tgtEl>
                                      </p:cBhvr>
                                      <p:to x="100000" y="90000"/>
                                    </p:animScale>
                                    <p:animScale>
                                      <p:cBhvr>
                                        <p:cTn id="60" dur="166" decel="50000">
                                          <p:stCondLst>
                                            <p:cond delay="1668"/>
                                          </p:stCondLst>
                                        </p:cTn>
                                        <p:tgtEl>
                                          <p:spTgt spid="9"/>
                                        </p:tgtEl>
                                      </p:cBhvr>
                                      <p:to x="100000" y="100000"/>
                                    </p:animScale>
                                    <p:animScale>
                                      <p:cBhvr>
                                        <p:cTn id="61" dur="26">
                                          <p:stCondLst>
                                            <p:cond delay="1808"/>
                                          </p:stCondLst>
                                        </p:cTn>
                                        <p:tgtEl>
                                          <p:spTgt spid="9"/>
                                        </p:tgtEl>
                                      </p:cBhvr>
                                      <p:to x="100000" y="95000"/>
                                    </p:animScale>
                                    <p:animScale>
                                      <p:cBhvr>
                                        <p:cTn id="62" dur="166" decel="50000">
                                          <p:stCondLst>
                                            <p:cond delay="1834"/>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Defining Activities</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January 28,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17</a:t>
            </a:fld>
            <a:endParaRPr lang="en-US"/>
          </a:p>
        </p:txBody>
      </p:sp>
      <p:sp>
        <p:nvSpPr>
          <p:cNvPr id="6" name="Content Placeholder 5"/>
          <p:cNvSpPr>
            <a:spLocks noGrp="1"/>
          </p:cNvSpPr>
          <p:nvPr>
            <p:ph sz="quarter" idx="1"/>
          </p:nvPr>
        </p:nvSpPr>
        <p:spPr>
          <a:xfrm>
            <a:off x="301752" y="1527048"/>
            <a:ext cx="8503920" cy="1978152"/>
          </a:xfrm>
        </p:spPr>
        <p:txBody>
          <a:bodyPr>
            <a:normAutofit lnSpcReduction="10000"/>
          </a:bodyPr>
          <a:lstStyle/>
          <a:p>
            <a:r>
              <a:rPr lang="en-GB" sz="2400" dirty="0" smtClean="0">
                <a:latin typeface="Times New Roman" panose="02020603050405020304" pitchFamily="18" charset="0"/>
                <a:cs typeface="Times New Roman" panose="02020603050405020304" pitchFamily="18" charset="0"/>
              </a:rPr>
              <a:t>First </a:t>
            </a:r>
            <a:r>
              <a:rPr lang="en-GB" sz="2400" dirty="0">
                <a:latin typeface="Times New Roman" panose="02020603050405020304" pitchFamily="18" charset="0"/>
                <a:cs typeface="Times New Roman" panose="02020603050405020304" pitchFamily="18" charset="0"/>
              </a:rPr>
              <a:t>of all, the high-level requirements are broken down into high-level tasks or deliverables.</a:t>
            </a:r>
          </a:p>
          <a:p>
            <a:r>
              <a:rPr lang="en-GB" sz="2400" dirty="0" smtClean="0">
                <a:solidFill>
                  <a:srgbClr val="002060"/>
                </a:solidFill>
                <a:latin typeface="Times New Roman" panose="02020603050405020304" pitchFamily="18" charset="0"/>
                <a:cs typeface="Times New Roman" panose="02020603050405020304" pitchFamily="18" charset="0"/>
              </a:rPr>
              <a:t>Then the </a:t>
            </a:r>
            <a:r>
              <a:rPr lang="en-GB" sz="2400" dirty="0">
                <a:solidFill>
                  <a:srgbClr val="002060"/>
                </a:solidFill>
                <a:latin typeface="Times New Roman" panose="02020603050405020304" pitchFamily="18" charset="0"/>
                <a:cs typeface="Times New Roman" panose="02020603050405020304" pitchFamily="18" charset="0"/>
              </a:rPr>
              <a:t>high-level tasks/deliverables are broken down into activities and presented in the form of WBS (Work Breakdown Structure).</a:t>
            </a:r>
          </a:p>
          <a:p>
            <a:endParaRPr lang="en-GB" dirty="0"/>
          </a:p>
        </p:txBody>
      </p:sp>
    </p:spTree>
    <p:extLst>
      <p:ext uri="{BB962C8B-B14F-4D97-AF65-F5344CB8AC3E}">
        <p14:creationId xmlns:p14="http://schemas.microsoft.com/office/powerpoint/2010/main" val="1349094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a:t>Sequencing Activities</a:t>
            </a:r>
          </a:p>
        </p:txBody>
      </p:sp>
      <p:sp>
        <p:nvSpPr>
          <p:cNvPr id="3" name="Date Placeholder 2"/>
          <p:cNvSpPr>
            <a:spLocks noGrp="1"/>
          </p:cNvSpPr>
          <p:nvPr>
            <p:ph type="dt" sz="half" idx="10"/>
          </p:nvPr>
        </p:nvSpPr>
        <p:spPr/>
        <p:txBody>
          <a:bodyPr/>
          <a:lstStyle/>
          <a:p>
            <a:fld id="{559DCD2B-E2F0-4F69-A2E4-4CF1128C32EA}" type="datetime4">
              <a:rPr lang="en-US" smtClean="0"/>
              <a:t>January 28,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18</a:t>
            </a:fld>
            <a:endParaRPr lang="en-US"/>
          </a:p>
        </p:txBody>
      </p:sp>
      <p:sp>
        <p:nvSpPr>
          <p:cNvPr id="6" name="Content Placeholder 5"/>
          <p:cNvSpPr>
            <a:spLocks noGrp="1"/>
          </p:cNvSpPr>
          <p:nvPr>
            <p:ph sz="quarter" idx="4294967295"/>
          </p:nvPr>
        </p:nvSpPr>
        <p:spPr>
          <a:xfrm>
            <a:off x="299575" y="1527047"/>
            <a:ext cx="2822575" cy="4572000"/>
          </a:xfrm>
        </p:spPr>
        <p:txBody>
          <a:bodyPr>
            <a:normAutofit/>
          </a:bodyPr>
          <a:lstStyle/>
          <a:p>
            <a:r>
              <a:rPr lang="en-GB" sz="2400" dirty="0" smtClean="0">
                <a:solidFill>
                  <a:srgbClr val="002060"/>
                </a:solidFill>
                <a:latin typeface="Times New Roman" panose="02020603050405020304" pitchFamily="18" charset="0"/>
                <a:cs typeface="Times New Roman" panose="02020603050405020304" pitchFamily="18" charset="0"/>
              </a:rPr>
              <a:t>The </a:t>
            </a:r>
            <a:r>
              <a:rPr lang="en-GB" sz="2400" dirty="0">
                <a:solidFill>
                  <a:srgbClr val="002060"/>
                </a:solidFill>
                <a:latin typeface="Times New Roman" panose="02020603050405020304" pitchFamily="18" charset="0"/>
                <a:cs typeface="Times New Roman" panose="02020603050405020304" pitchFamily="18" charset="0"/>
              </a:rPr>
              <a:t>activities identified in the previous step should be sequenced based on the execution order.</a:t>
            </a:r>
          </a:p>
          <a:p>
            <a:r>
              <a:rPr lang="en-GB" sz="2400" dirty="0">
                <a:solidFill>
                  <a:srgbClr val="C00000"/>
                </a:solidFill>
                <a:latin typeface="Times New Roman" panose="02020603050405020304" pitchFamily="18" charset="0"/>
                <a:cs typeface="Times New Roman" panose="02020603050405020304" pitchFamily="18" charset="0"/>
              </a:rPr>
              <a:t>When sequencing, the activity interdependencies should be considered</a:t>
            </a:r>
            <a:r>
              <a:rPr lang="en-GB" sz="2400" dirty="0" smtClean="0">
                <a:solidFill>
                  <a:srgbClr val="C00000"/>
                </a:solidFill>
                <a:latin typeface="Times New Roman" panose="02020603050405020304" pitchFamily="18" charset="0"/>
                <a:cs typeface="Times New Roman" panose="02020603050405020304" pitchFamily="18" charset="0"/>
              </a:rPr>
              <a:t>.</a:t>
            </a:r>
            <a:endParaRPr lang="en-GB" sz="2400" dirty="0">
              <a:solidFill>
                <a:srgbClr val="C00000"/>
              </a:solidFill>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rotWithShape="1">
          <a:blip r:embed="rId2"/>
          <a:srcRect l="11145" t="11594" r="13077" b="8903"/>
          <a:stretch/>
        </p:blipFill>
        <p:spPr>
          <a:xfrm>
            <a:off x="3207812" y="1595192"/>
            <a:ext cx="5637049" cy="4435711"/>
          </a:xfrm>
          <a:prstGeom prst="rect">
            <a:avLst/>
          </a:prstGeom>
        </p:spPr>
      </p:pic>
    </p:spTree>
    <p:extLst>
      <p:ext uri="{BB962C8B-B14F-4D97-AF65-F5344CB8AC3E}">
        <p14:creationId xmlns:p14="http://schemas.microsoft.com/office/powerpoint/2010/main" val="3602502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80">
                                          <p:stCondLst>
                                            <p:cond delay="0"/>
                                          </p:stCondLst>
                                        </p:cTn>
                                        <p:tgtEl>
                                          <p:spTgt spid="8"/>
                                        </p:tgtEl>
                                      </p:cBhvr>
                                    </p:animEffect>
                                    <p:anim calcmode="lin" valueType="num">
                                      <p:cBhvr>
                                        <p:cTn id="20"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25" dur="26">
                                          <p:stCondLst>
                                            <p:cond delay="650"/>
                                          </p:stCondLst>
                                        </p:cTn>
                                        <p:tgtEl>
                                          <p:spTgt spid="8"/>
                                        </p:tgtEl>
                                      </p:cBhvr>
                                      <p:to x="100000" y="60000"/>
                                    </p:animScale>
                                    <p:animScale>
                                      <p:cBhvr>
                                        <p:cTn id="26" dur="166" decel="50000">
                                          <p:stCondLst>
                                            <p:cond delay="676"/>
                                          </p:stCondLst>
                                        </p:cTn>
                                        <p:tgtEl>
                                          <p:spTgt spid="8"/>
                                        </p:tgtEl>
                                      </p:cBhvr>
                                      <p:to x="100000" y="100000"/>
                                    </p:animScale>
                                    <p:animScale>
                                      <p:cBhvr>
                                        <p:cTn id="27" dur="26">
                                          <p:stCondLst>
                                            <p:cond delay="1312"/>
                                          </p:stCondLst>
                                        </p:cTn>
                                        <p:tgtEl>
                                          <p:spTgt spid="8"/>
                                        </p:tgtEl>
                                      </p:cBhvr>
                                      <p:to x="100000" y="80000"/>
                                    </p:animScale>
                                    <p:animScale>
                                      <p:cBhvr>
                                        <p:cTn id="28" dur="166" decel="50000">
                                          <p:stCondLst>
                                            <p:cond delay="1338"/>
                                          </p:stCondLst>
                                        </p:cTn>
                                        <p:tgtEl>
                                          <p:spTgt spid="8"/>
                                        </p:tgtEl>
                                      </p:cBhvr>
                                      <p:to x="100000" y="100000"/>
                                    </p:animScale>
                                    <p:animScale>
                                      <p:cBhvr>
                                        <p:cTn id="29" dur="26">
                                          <p:stCondLst>
                                            <p:cond delay="1642"/>
                                          </p:stCondLst>
                                        </p:cTn>
                                        <p:tgtEl>
                                          <p:spTgt spid="8"/>
                                        </p:tgtEl>
                                      </p:cBhvr>
                                      <p:to x="100000" y="90000"/>
                                    </p:animScale>
                                    <p:animScale>
                                      <p:cBhvr>
                                        <p:cTn id="30" dur="166" decel="50000">
                                          <p:stCondLst>
                                            <p:cond delay="1668"/>
                                          </p:stCondLst>
                                        </p:cTn>
                                        <p:tgtEl>
                                          <p:spTgt spid="8"/>
                                        </p:tgtEl>
                                      </p:cBhvr>
                                      <p:to x="100000" y="100000"/>
                                    </p:animScale>
                                    <p:animScale>
                                      <p:cBhvr>
                                        <p:cTn id="31" dur="26">
                                          <p:stCondLst>
                                            <p:cond delay="1808"/>
                                          </p:stCondLst>
                                        </p:cTn>
                                        <p:tgtEl>
                                          <p:spTgt spid="8"/>
                                        </p:tgtEl>
                                      </p:cBhvr>
                                      <p:to x="100000" y="95000"/>
                                    </p:animScale>
                                    <p:animScale>
                                      <p:cBhvr>
                                        <p:cTn id="32"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a:t>Resource Estimating for Activities</a:t>
            </a:r>
          </a:p>
        </p:txBody>
      </p:sp>
      <p:sp>
        <p:nvSpPr>
          <p:cNvPr id="3" name="Date Placeholder 2"/>
          <p:cNvSpPr>
            <a:spLocks noGrp="1"/>
          </p:cNvSpPr>
          <p:nvPr>
            <p:ph type="dt" sz="half" idx="10"/>
          </p:nvPr>
        </p:nvSpPr>
        <p:spPr/>
        <p:txBody>
          <a:bodyPr/>
          <a:lstStyle/>
          <a:p>
            <a:fld id="{559DCD2B-E2F0-4F69-A2E4-4CF1128C32EA}" type="datetime4">
              <a:rPr lang="en-US" smtClean="0"/>
              <a:t>January 28,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19</a:t>
            </a:fld>
            <a:endParaRPr lang="en-US"/>
          </a:p>
        </p:txBody>
      </p:sp>
      <p:sp>
        <p:nvSpPr>
          <p:cNvPr id="6" name="Content Placeholder 5"/>
          <p:cNvSpPr>
            <a:spLocks noGrp="1"/>
          </p:cNvSpPr>
          <p:nvPr>
            <p:ph sz="quarter" idx="4294967295"/>
          </p:nvPr>
        </p:nvSpPr>
        <p:spPr>
          <a:xfrm>
            <a:off x="301752" y="1522701"/>
            <a:ext cx="8504238" cy="991899"/>
          </a:xfrm>
        </p:spPr>
        <p:txBody>
          <a:bodyPr>
            <a:normAutofit/>
          </a:bodyPr>
          <a:lstStyle/>
          <a:p>
            <a:r>
              <a:rPr lang="en-GB" dirty="0" smtClean="0">
                <a:latin typeface="Times New Roman" panose="02020603050405020304" pitchFamily="18" charset="0"/>
                <a:cs typeface="Times New Roman" panose="02020603050405020304" pitchFamily="18" charset="0"/>
              </a:rPr>
              <a:t>The </a:t>
            </a:r>
            <a:r>
              <a:rPr lang="en-GB" dirty="0">
                <a:latin typeface="Times New Roman" panose="02020603050405020304" pitchFamily="18" charset="0"/>
                <a:cs typeface="Times New Roman" panose="02020603050405020304" pitchFamily="18" charset="0"/>
              </a:rPr>
              <a:t>estimation of amount and the types of resources required for activities is done in this step. </a:t>
            </a:r>
          </a:p>
        </p:txBody>
      </p:sp>
      <p:pic>
        <p:nvPicPr>
          <p:cNvPr id="7" name="Picture 6"/>
          <p:cNvPicPr>
            <a:picLocks noChangeAspect="1"/>
          </p:cNvPicPr>
          <p:nvPr/>
        </p:nvPicPr>
        <p:blipFill rotWithShape="1">
          <a:blip r:embed="rId2"/>
          <a:srcRect l="11145" t="11594" r="13077" b="8903"/>
          <a:stretch/>
        </p:blipFill>
        <p:spPr>
          <a:xfrm>
            <a:off x="4267200" y="2591225"/>
            <a:ext cx="4584192" cy="3607233"/>
          </a:xfrm>
          <a:prstGeom prst="rect">
            <a:avLst/>
          </a:prstGeom>
        </p:spPr>
      </p:pic>
    </p:spTree>
    <p:extLst>
      <p:ext uri="{BB962C8B-B14F-4D97-AF65-F5344CB8AC3E}">
        <p14:creationId xmlns:p14="http://schemas.microsoft.com/office/powerpoint/2010/main" val="3421336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80">
                                          <p:stCondLst>
                                            <p:cond delay="0"/>
                                          </p:stCondLst>
                                        </p:cTn>
                                        <p:tgtEl>
                                          <p:spTgt spid="7"/>
                                        </p:tgtEl>
                                      </p:cBhvr>
                                    </p:animEffect>
                                    <p:anim calcmode="lin" valueType="num">
                                      <p:cBhvr>
                                        <p:cTn id="14"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9" dur="26">
                                          <p:stCondLst>
                                            <p:cond delay="650"/>
                                          </p:stCondLst>
                                        </p:cTn>
                                        <p:tgtEl>
                                          <p:spTgt spid="7"/>
                                        </p:tgtEl>
                                      </p:cBhvr>
                                      <p:to x="100000" y="60000"/>
                                    </p:animScale>
                                    <p:animScale>
                                      <p:cBhvr>
                                        <p:cTn id="20" dur="166" decel="50000">
                                          <p:stCondLst>
                                            <p:cond delay="676"/>
                                          </p:stCondLst>
                                        </p:cTn>
                                        <p:tgtEl>
                                          <p:spTgt spid="7"/>
                                        </p:tgtEl>
                                      </p:cBhvr>
                                      <p:to x="100000" y="100000"/>
                                    </p:animScale>
                                    <p:animScale>
                                      <p:cBhvr>
                                        <p:cTn id="21" dur="26">
                                          <p:stCondLst>
                                            <p:cond delay="1312"/>
                                          </p:stCondLst>
                                        </p:cTn>
                                        <p:tgtEl>
                                          <p:spTgt spid="7"/>
                                        </p:tgtEl>
                                      </p:cBhvr>
                                      <p:to x="100000" y="80000"/>
                                    </p:animScale>
                                    <p:animScale>
                                      <p:cBhvr>
                                        <p:cTn id="22" dur="166" decel="50000">
                                          <p:stCondLst>
                                            <p:cond delay="1338"/>
                                          </p:stCondLst>
                                        </p:cTn>
                                        <p:tgtEl>
                                          <p:spTgt spid="7"/>
                                        </p:tgtEl>
                                      </p:cBhvr>
                                      <p:to x="100000" y="100000"/>
                                    </p:animScale>
                                    <p:animScale>
                                      <p:cBhvr>
                                        <p:cTn id="23" dur="26">
                                          <p:stCondLst>
                                            <p:cond delay="1642"/>
                                          </p:stCondLst>
                                        </p:cTn>
                                        <p:tgtEl>
                                          <p:spTgt spid="7"/>
                                        </p:tgtEl>
                                      </p:cBhvr>
                                      <p:to x="100000" y="90000"/>
                                    </p:animScale>
                                    <p:animScale>
                                      <p:cBhvr>
                                        <p:cTn id="24" dur="166" decel="50000">
                                          <p:stCondLst>
                                            <p:cond delay="1668"/>
                                          </p:stCondLst>
                                        </p:cTn>
                                        <p:tgtEl>
                                          <p:spTgt spid="7"/>
                                        </p:tgtEl>
                                      </p:cBhvr>
                                      <p:to x="100000" y="100000"/>
                                    </p:animScale>
                                    <p:animScale>
                                      <p:cBhvr>
                                        <p:cTn id="25" dur="26">
                                          <p:stCondLst>
                                            <p:cond delay="1808"/>
                                          </p:stCondLst>
                                        </p:cTn>
                                        <p:tgtEl>
                                          <p:spTgt spid="7"/>
                                        </p:tgtEl>
                                      </p:cBhvr>
                                      <p:to x="100000" y="95000"/>
                                    </p:animScale>
                                    <p:animScale>
                                      <p:cBhvr>
                                        <p:cTn id="26"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mtClean="0"/>
              <a:t>Contents</a:t>
            </a:r>
            <a:endParaRPr lang="en-US" b="1" dirty="0"/>
          </a:p>
        </p:txBody>
      </p:sp>
      <p:sp>
        <p:nvSpPr>
          <p:cNvPr id="3" name="Date Placeholder 2"/>
          <p:cNvSpPr>
            <a:spLocks noGrp="1"/>
          </p:cNvSpPr>
          <p:nvPr>
            <p:ph type="dt" sz="half" idx="10"/>
          </p:nvPr>
        </p:nvSpPr>
        <p:spPr/>
        <p:txBody>
          <a:bodyPr/>
          <a:lstStyle/>
          <a:p>
            <a:fld id="{6DDD9CF6-7E8D-48C3-AD72-24377ABD629D}" type="datetime4">
              <a:rPr lang="en-US" smtClean="0"/>
              <a:t>January 28,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a:t>
            </a:fld>
            <a:endParaRPr lang="en-US"/>
          </a:p>
        </p:txBody>
      </p:sp>
      <p:sp>
        <p:nvSpPr>
          <p:cNvPr id="6" name="Content Placeholder 5"/>
          <p:cNvSpPr>
            <a:spLocks noGrp="1"/>
          </p:cNvSpPr>
          <p:nvPr>
            <p:ph sz="quarter" idx="1"/>
          </p:nvPr>
        </p:nvSpPr>
        <p:spPr>
          <a:ln>
            <a:solidFill>
              <a:srgbClr val="0033CC"/>
            </a:solidFill>
          </a:ln>
        </p:spPr>
        <p:txBody>
          <a:bodyPr>
            <a:normAutofit/>
          </a:bodyPr>
          <a:lstStyle/>
          <a:p>
            <a:r>
              <a:rPr lang="en-US" sz="2000" dirty="0" smtClean="0">
                <a:solidFill>
                  <a:srgbClr val="0033CC"/>
                </a:solidFill>
              </a:rPr>
              <a:t>Objectives of the present lecture</a:t>
            </a:r>
          </a:p>
          <a:p>
            <a:r>
              <a:rPr lang="en-US" sz="2000" dirty="0">
                <a:solidFill>
                  <a:srgbClr val="C00000"/>
                </a:solidFill>
              </a:rPr>
              <a:t>Project Management and Project </a:t>
            </a:r>
            <a:r>
              <a:rPr lang="en-US" sz="2000" dirty="0" smtClean="0">
                <a:solidFill>
                  <a:srgbClr val="C00000"/>
                </a:solidFill>
              </a:rPr>
              <a:t>Participants</a:t>
            </a:r>
          </a:p>
          <a:p>
            <a:r>
              <a:rPr lang="en-GB" sz="2000" dirty="0">
                <a:solidFill>
                  <a:srgbClr val="FF33CC"/>
                </a:solidFill>
              </a:rPr>
              <a:t>Project Management </a:t>
            </a:r>
            <a:r>
              <a:rPr lang="en-GB" sz="2000" dirty="0" smtClean="0">
                <a:solidFill>
                  <a:srgbClr val="FF33CC"/>
                </a:solidFill>
              </a:rPr>
              <a:t>Hierarchy</a:t>
            </a:r>
          </a:p>
          <a:p>
            <a:r>
              <a:rPr lang="en-US" sz="2000" dirty="0">
                <a:solidFill>
                  <a:srgbClr val="002060"/>
                </a:solidFill>
              </a:rPr>
              <a:t>Project Life </a:t>
            </a:r>
            <a:r>
              <a:rPr lang="en-US" sz="2000" dirty="0" smtClean="0">
                <a:solidFill>
                  <a:srgbClr val="002060"/>
                </a:solidFill>
              </a:rPr>
              <a:t>Cycle</a:t>
            </a:r>
          </a:p>
          <a:p>
            <a:r>
              <a:rPr lang="en-GB" sz="2000" dirty="0"/>
              <a:t>Work Breakdown Structure (WBS)</a:t>
            </a:r>
            <a:endParaRPr lang="en-US" sz="2000" dirty="0" smtClean="0">
              <a:solidFill>
                <a:srgbClr val="0033CC"/>
              </a:solidFill>
            </a:endParaRPr>
          </a:p>
          <a:p>
            <a:r>
              <a:rPr lang="en-US" sz="2000" dirty="0" smtClean="0">
                <a:solidFill>
                  <a:srgbClr val="0033CC"/>
                </a:solidFill>
              </a:rPr>
              <a:t>Further reading</a:t>
            </a:r>
          </a:p>
          <a:p>
            <a:endParaRPr lang="en-US" dirty="0" smtClean="0"/>
          </a:p>
          <a:p>
            <a:endParaRPr lang="en-US" dirty="0" smtClean="0"/>
          </a:p>
          <a:p>
            <a:endParaRPr lang="en-U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 calcmode="lin" valueType="num">
                                      <p:cBhvr additive="base">
                                        <p:cTn id="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8" dur="500" fill="hold"/>
                                        <p:tgtEl>
                                          <p:spTgt spid="6">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 calcmode="lin" valueType="num">
                                      <p:cBhvr additive="base">
                                        <p:cTn id="3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5" end="5"/>
                                            </p:txEl>
                                          </p:spTgt>
                                        </p:tgtEl>
                                        <p:attrNameLst>
                                          <p:attrName>style.visibility</p:attrName>
                                        </p:attrNameLst>
                                      </p:cBhvr>
                                      <p:to>
                                        <p:strVal val="visible"/>
                                      </p:to>
                                    </p:set>
                                    <p:anim calcmode="lin" valueType="num">
                                      <p:cBhvr additive="base">
                                        <p:cTn id="4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a:t>Duration and Effort Estimation</a:t>
            </a:r>
          </a:p>
        </p:txBody>
      </p:sp>
      <p:sp>
        <p:nvSpPr>
          <p:cNvPr id="3" name="Date Placeholder 2"/>
          <p:cNvSpPr>
            <a:spLocks noGrp="1"/>
          </p:cNvSpPr>
          <p:nvPr>
            <p:ph type="dt" sz="half" idx="10"/>
          </p:nvPr>
        </p:nvSpPr>
        <p:spPr/>
        <p:txBody>
          <a:bodyPr/>
          <a:lstStyle/>
          <a:p>
            <a:fld id="{559DCD2B-E2F0-4F69-A2E4-4CF1128C32EA}" type="datetime4">
              <a:rPr lang="en-US" smtClean="0"/>
              <a:t>January 28,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20</a:t>
            </a:fld>
            <a:endParaRPr lang="en-US"/>
          </a:p>
        </p:txBody>
      </p:sp>
      <p:sp>
        <p:nvSpPr>
          <p:cNvPr id="6" name="Content Placeholder 5"/>
          <p:cNvSpPr>
            <a:spLocks noGrp="1"/>
          </p:cNvSpPr>
          <p:nvPr>
            <p:ph sz="quarter" idx="4294967295"/>
          </p:nvPr>
        </p:nvSpPr>
        <p:spPr>
          <a:xfrm>
            <a:off x="152400" y="1477345"/>
            <a:ext cx="3733800" cy="4572000"/>
          </a:xfrm>
        </p:spPr>
        <p:txBody>
          <a:bodyPr>
            <a:normAutofit fontScale="92500" lnSpcReduction="20000"/>
          </a:bodyPr>
          <a:lstStyle/>
          <a:p>
            <a:r>
              <a:rPr lang="en-GB" sz="2400" dirty="0" smtClean="0">
                <a:latin typeface="Times New Roman" panose="02020603050405020304" pitchFamily="18" charset="0"/>
                <a:cs typeface="Times New Roman" panose="02020603050405020304" pitchFamily="18" charset="0"/>
              </a:rPr>
              <a:t>This </a:t>
            </a:r>
            <a:r>
              <a:rPr lang="en-GB" sz="2400" dirty="0">
                <a:latin typeface="Times New Roman" panose="02020603050405020304" pitchFamily="18" charset="0"/>
                <a:cs typeface="Times New Roman" panose="02020603050405020304" pitchFamily="18" charset="0"/>
              </a:rPr>
              <a:t>is one of the key steps in the project planning process. Since estimates are all about the time (duration), this step should be completed with a higher accuracy.</a:t>
            </a:r>
          </a:p>
          <a:p>
            <a:r>
              <a:rPr lang="en-GB" sz="2400" dirty="0" smtClean="0">
                <a:solidFill>
                  <a:srgbClr val="2F0765"/>
                </a:solidFill>
                <a:latin typeface="Times New Roman" panose="02020603050405020304" pitchFamily="18" charset="0"/>
                <a:cs typeface="Times New Roman" panose="02020603050405020304" pitchFamily="18" charset="0"/>
              </a:rPr>
              <a:t>Once </a:t>
            </a:r>
            <a:r>
              <a:rPr lang="en-GB" sz="2400" dirty="0">
                <a:solidFill>
                  <a:srgbClr val="2F0765"/>
                </a:solidFill>
                <a:latin typeface="Times New Roman" panose="02020603050405020304" pitchFamily="18" charset="0"/>
                <a:cs typeface="Times New Roman" panose="02020603050405020304" pitchFamily="18" charset="0"/>
              </a:rPr>
              <a:t>the activity estimates are completed, critical path of the project should be identified in order to determine the total project duration. This is one of the key inputs for the project time management</a:t>
            </a:r>
            <a:r>
              <a:rPr lang="en-GB" sz="2400" dirty="0" smtClean="0">
                <a:solidFill>
                  <a:srgbClr val="2F0765"/>
                </a:solidFill>
                <a:latin typeface="Times New Roman" panose="02020603050405020304" pitchFamily="18" charset="0"/>
                <a:cs typeface="Times New Roman" panose="02020603050405020304" pitchFamily="18" charset="0"/>
              </a:rPr>
              <a:t>.</a:t>
            </a:r>
            <a:endParaRPr lang="en-GB" sz="2400" dirty="0">
              <a:solidFill>
                <a:srgbClr val="2F0765"/>
              </a:solidFill>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rotWithShape="1">
          <a:blip r:embed="rId2"/>
          <a:srcRect l="11145" t="11594" r="13077" b="8903"/>
          <a:stretch/>
        </p:blipFill>
        <p:spPr>
          <a:xfrm>
            <a:off x="4258491" y="2057400"/>
            <a:ext cx="4584192" cy="3607233"/>
          </a:xfrm>
          <a:prstGeom prst="rect">
            <a:avLst/>
          </a:prstGeom>
        </p:spPr>
      </p:pic>
    </p:spTree>
    <p:extLst>
      <p:ext uri="{BB962C8B-B14F-4D97-AF65-F5344CB8AC3E}">
        <p14:creationId xmlns:p14="http://schemas.microsoft.com/office/powerpoint/2010/main" val="780608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80">
                                          <p:stCondLst>
                                            <p:cond delay="0"/>
                                          </p:stCondLst>
                                        </p:cTn>
                                        <p:tgtEl>
                                          <p:spTgt spid="8"/>
                                        </p:tgtEl>
                                      </p:cBhvr>
                                    </p:animEffect>
                                    <p:anim calcmode="lin" valueType="num">
                                      <p:cBhvr>
                                        <p:cTn id="20"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25" dur="26">
                                          <p:stCondLst>
                                            <p:cond delay="650"/>
                                          </p:stCondLst>
                                        </p:cTn>
                                        <p:tgtEl>
                                          <p:spTgt spid="8"/>
                                        </p:tgtEl>
                                      </p:cBhvr>
                                      <p:to x="100000" y="60000"/>
                                    </p:animScale>
                                    <p:animScale>
                                      <p:cBhvr>
                                        <p:cTn id="26" dur="166" decel="50000">
                                          <p:stCondLst>
                                            <p:cond delay="676"/>
                                          </p:stCondLst>
                                        </p:cTn>
                                        <p:tgtEl>
                                          <p:spTgt spid="8"/>
                                        </p:tgtEl>
                                      </p:cBhvr>
                                      <p:to x="100000" y="100000"/>
                                    </p:animScale>
                                    <p:animScale>
                                      <p:cBhvr>
                                        <p:cTn id="27" dur="26">
                                          <p:stCondLst>
                                            <p:cond delay="1312"/>
                                          </p:stCondLst>
                                        </p:cTn>
                                        <p:tgtEl>
                                          <p:spTgt spid="8"/>
                                        </p:tgtEl>
                                      </p:cBhvr>
                                      <p:to x="100000" y="80000"/>
                                    </p:animScale>
                                    <p:animScale>
                                      <p:cBhvr>
                                        <p:cTn id="28" dur="166" decel="50000">
                                          <p:stCondLst>
                                            <p:cond delay="1338"/>
                                          </p:stCondLst>
                                        </p:cTn>
                                        <p:tgtEl>
                                          <p:spTgt spid="8"/>
                                        </p:tgtEl>
                                      </p:cBhvr>
                                      <p:to x="100000" y="100000"/>
                                    </p:animScale>
                                    <p:animScale>
                                      <p:cBhvr>
                                        <p:cTn id="29" dur="26">
                                          <p:stCondLst>
                                            <p:cond delay="1642"/>
                                          </p:stCondLst>
                                        </p:cTn>
                                        <p:tgtEl>
                                          <p:spTgt spid="8"/>
                                        </p:tgtEl>
                                      </p:cBhvr>
                                      <p:to x="100000" y="90000"/>
                                    </p:animScale>
                                    <p:animScale>
                                      <p:cBhvr>
                                        <p:cTn id="30" dur="166" decel="50000">
                                          <p:stCondLst>
                                            <p:cond delay="1668"/>
                                          </p:stCondLst>
                                        </p:cTn>
                                        <p:tgtEl>
                                          <p:spTgt spid="8"/>
                                        </p:tgtEl>
                                      </p:cBhvr>
                                      <p:to x="100000" y="100000"/>
                                    </p:animScale>
                                    <p:animScale>
                                      <p:cBhvr>
                                        <p:cTn id="31" dur="26">
                                          <p:stCondLst>
                                            <p:cond delay="1808"/>
                                          </p:stCondLst>
                                        </p:cTn>
                                        <p:tgtEl>
                                          <p:spTgt spid="8"/>
                                        </p:tgtEl>
                                      </p:cBhvr>
                                      <p:to x="100000" y="95000"/>
                                    </p:animScale>
                                    <p:animScale>
                                      <p:cBhvr>
                                        <p:cTn id="32"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a:t>Development of the Schedule</a:t>
            </a:r>
          </a:p>
        </p:txBody>
      </p:sp>
      <p:sp>
        <p:nvSpPr>
          <p:cNvPr id="3" name="Date Placeholder 2"/>
          <p:cNvSpPr>
            <a:spLocks noGrp="1"/>
          </p:cNvSpPr>
          <p:nvPr>
            <p:ph type="dt" sz="half" idx="10"/>
          </p:nvPr>
        </p:nvSpPr>
        <p:spPr/>
        <p:txBody>
          <a:bodyPr/>
          <a:lstStyle/>
          <a:p>
            <a:fld id="{559DCD2B-E2F0-4F69-A2E4-4CF1128C32EA}" type="datetime4">
              <a:rPr lang="en-US" smtClean="0"/>
              <a:t>January 28,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21</a:t>
            </a:fld>
            <a:endParaRPr lang="en-US"/>
          </a:p>
        </p:txBody>
      </p:sp>
      <p:sp>
        <p:nvSpPr>
          <p:cNvPr id="6" name="Content Placeholder 5"/>
          <p:cNvSpPr>
            <a:spLocks noGrp="1"/>
          </p:cNvSpPr>
          <p:nvPr>
            <p:ph sz="quarter" idx="4294967295"/>
          </p:nvPr>
        </p:nvSpPr>
        <p:spPr>
          <a:xfrm>
            <a:off x="376364" y="1525813"/>
            <a:ext cx="8385175" cy="4572000"/>
          </a:xfrm>
        </p:spPr>
        <p:txBody>
          <a:bodyPr>
            <a:normAutofit/>
          </a:bodyPr>
          <a:lstStyle/>
          <a:p>
            <a:r>
              <a:rPr lang="en-GB" sz="2400" dirty="0" smtClean="0">
                <a:latin typeface="Times New Roman" panose="02020603050405020304" pitchFamily="18" charset="0"/>
                <a:cs typeface="Times New Roman" panose="02020603050405020304" pitchFamily="18" charset="0"/>
              </a:rPr>
              <a:t>Activity </a:t>
            </a:r>
            <a:r>
              <a:rPr lang="en-GB" sz="2400" dirty="0">
                <a:latin typeface="Times New Roman" panose="02020603050405020304" pitchFamily="18" charset="0"/>
                <a:cs typeface="Times New Roman" panose="02020603050405020304" pitchFamily="18" charset="0"/>
              </a:rPr>
              <a:t>sequence, duration of each activity and the resource requirements/allocation for each activity are the most important factors.</a:t>
            </a:r>
          </a:p>
          <a:p>
            <a:r>
              <a:rPr lang="en-GB" sz="2400" dirty="0">
                <a:solidFill>
                  <a:srgbClr val="C00000"/>
                </a:solidFill>
                <a:latin typeface="Times New Roman" panose="02020603050405020304" pitchFamily="18" charset="0"/>
                <a:cs typeface="Times New Roman" panose="02020603050405020304" pitchFamily="18" charset="0"/>
              </a:rPr>
              <a:t>In case if you perform this step manually, you may end up wasting a lot of valuable project planning time. There are many software packages, such as Microsoft Project, that will assist you to develop reliable and accurate project schedule.</a:t>
            </a:r>
          </a:p>
          <a:p>
            <a:r>
              <a:rPr lang="en-GB" sz="2400" dirty="0">
                <a:solidFill>
                  <a:srgbClr val="002060"/>
                </a:solidFill>
                <a:latin typeface="Times New Roman" panose="02020603050405020304" pitchFamily="18" charset="0"/>
                <a:cs typeface="Times New Roman" panose="02020603050405020304" pitchFamily="18" charset="0"/>
              </a:rPr>
              <a:t>As part of the schedule, you will develop a Gantt chart in order to visually monitor the activities and the milestones.</a:t>
            </a:r>
          </a:p>
          <a:p>
            <a:endParaRPr lang="en-GB" dirty="0"/>
          </a:p>
        </p:txBody>
      </p:sp>
    </p:spTree>
    <p:extLst>
      <p:ext uri="{BB962C8B-B14F-4D97-AF65-F5344CB8AC3E}">
        <p14:creationId xmlns:p14="http://schemas.microsoft.com/office/powerpoint/2010/main" val="3387283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sz="2800" b="1" dirty="0" smtClean="0">
                <a:solidFill>
                  <a:srgbClr val="2F0765"/>
                </a:solidFill>
              </a:rPr>
              <a:t>An Example of a Construction Schedule</a:t>
            </a:r>
            <a:endParaRPr lang="en-GB" sz="2800" b="1" dirty="0">
              <a:solidFill>
                <a:srgbClr val="2F0765"/>
              </a:solidFill>
            </a:endParaRPr>
          </a:p>
        </p:txBody>
      </p:sp>
      <p:sp>
        <p:nvSpPr>
          <p:cNvPr id="2" name="Date Placeholder 1"/>
          <p:cNvSpPr>
            <a:spLocks noGrp="1"/>
          </p:cNvSpPr>
          <p:nvPr>
            <p:ph type="dt" sz="half" idx="10"/>
          </p:nvPr>
        </p:nvSpPr>
        <p:spPr/>
        <p:txBody>
          <a:bodyPr/>
          <a:lstStyle/>
          <a:p>
            <a:fld id="{B8CC6D9F-A4EE-4B23-AD30-37827965470E}" type="datetime4">
              <a:rPr lang="en-US" smtClean="0"/>
              <a:t>January 28, 2016</a:t>
            </a:fld>
            <a:endParaRPr lang="en-US"/>
          </a:p>
        </p:txBody>
      </p:sp>
      <p:sp>
        <p:nvSpPr>
          <p:cNvPr id="3" name="Footer Placeholder 2"/>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22</a:t>
            </a:fld>
            <a:endParaRPr lang="en-US"/>
          </a:p>
        </p:txBody>
      </p:sp>
      <p:pic>
        <p:nvPicPr>
          <p:cNvPr id="5" name="Picture 2" descr="http://andersonhomesandrenos.com/wp-content/uploads/2013/06/AndersonHomesRenosConstSchedule_sampl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102" y="1600200"/>
            <a:ext cx="8401050" cy="4659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751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a:t>Schedule Control</a:t>
            </a:r>
          </a:p>
        </p:txBody>
      </p:sp>
      <p:sp>
        <p:nvSpPr>
          <p:cNvPr id="3" name="Date Placeholder 2"/>
          <p:cNvSpPr>
            <a:spLocks noGrp="1"/>
          </p:cNvSpPr>
          <p:nvPr>
            <p:ph type="dt" sz="half" idx="10"/>
          </p:nvPr>
        </p:nvSpPr>
        <p:spPr/>
        <p:txBody>
          <a:bodyPr/>
          <a:lstStyle/>
          <a:p>
            <a:fld id="{559DCD2B-E2F0-4F69-A2E4-4CF1128C32EA}" type="datetime4">
              <a:rPr lang="en-US" smtClean="0"/>
              <a:t>January 28,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23</a:t>
            </a:fld>
            <a:endParaRPr lang="en-US"/>
          </a:p>
        </p:txBody>
      </p:sp>
      <p:sp>
        <p:nvSpPr>
          <p:cNvPr id="6" name="Content Placeholder 5"/>
          <p:cNvSpPr>
            <a:spLocks noGrp="1"/>
          </p:cNvSpPr>
          <p:nvPr>
            <p:ph sz="quarter" idx="4294967295"/>
          </p:nvPr>
        </p:nvSpPr>
        <p:spPr>
          <a:xfrm>
            <a:off x="331914" y="1448107"/>
            <a:ext cx="8504238" cy="4572000"/>
          </a:xfrm>
        </p:spPr>
        <p:txBody>
          <a:bodyPr>
            <a:normAutofit/>
          </a:bodyPr>
          <a:lstStyle/>
          <a:p>
            <a:r>
              <a:rPr lang="en-GB" sz="2400" dirty="0" smtClean="0">
                <a:solidFill>
                  <a:schemeClr val="tx2"/>
                </a:solidFill>
                <a:latin typeface="Times New Roman" panose="02020603050405020304" pitchFamily="18" charset="0"/>
                <a:cs typeface="Times New Roman" panose="02020603050405020304" pitchFamily="18" charset="0"/>
              </a:rPr>
              <a:t>No </a:t>
            </a:r>
            <a:r>
              <a:rPr lang="en-GB" sz="2400" dirty="0">
                <a:solidFill>
                  <a:schemeClr val="tx2"/>
                </a:solidFill>
                <a:latin typeface="Times New Roman" panose="02020603050405020304" pitchFamily="18" charset="0"/>
                <a:cs typeface="Times New Roman" panose="02020603050405020304" pitchFamily="18" charset="0"/>
              </a:rPr>
              <a:t>project in the practical world can be executed without changes to the original schedule. </a:t>
            </a:r>
            <a:endParaRPr lang="en-GB" sz="2400" dirty="0" smtClean="0">
              <a:solidFill>
                <a:schemeClr val="tx2"/>
              </a:solidFill>
              <a:latin typeface="Times New Roman" panose="02020603050405020304" pitchFamily="18" charset="0"/>
              <a:cs typeface="Times New Roman" panose="02020603050405020304" pitchFamily="18" charset="0"/>
            </a:endParaRPr>
          </a:p>
          <a:p>
            <a:r>
              <a:rPr lang="en-GB" sz="2400" dirty="0" smtClean="0">
                <a:solidFill>
                  <a:srgbClr val="C00000"/>
                </a:solidFill>
                <a:latin typeface="Times New Roman" panose="02020603050405020304" pitchFamily="18" charset="0"/>
                <a:cs typeface="Times New Roman" panose="02020603050405020304" pitchFamily="18" charset="0"/>
              </a:rPr>
              <a:t>Therefore</a:t>
            </a:r>
            <a:r>
              <a:rPr lang="en-GB" sz="2400" dirty="0">
                <a:solidFill>
                  <a:srgbClr val="C00000"/>
                </a:solidFill>
                <a:latin typeface="Times New Roman" panose="02020603050405020304" pitchFamily="18" charset="0"/>
                <a:cs typeface="Times New Roman" panose="02020603050405020304" pitchFamily="18" charset="0"/>
              </a:rPr>
              <a:t>, it is essential </a:t>
            </a:r>
            <a:r>
              <a:rPr lang="en-GB" sz="2400" dirty="0" smtClean="0">
                <a:solidFill>
                  <a:srgbClr val="C00000"/>
                </a:solidFill>
                <a:latin typeface="Times New Roman" panose="02020603050405020304" pitchFamily="18" charset="0"/>
                <a:cs typeface="Times New Roman" panose="02020603050405020304" pitchFamily="18" charset="0"/>
              </a:rPr>
              <a:t>to </a:t>
            </a:r>
            <a:r>
              <a:rPr lang="en-GB" sz="2400" dirty="0">
                <a:solidFill>
                  <a:srgbClr val="C00000"/>
                </a:solidFill>
                <a:latin typeface="Times New Roman" panose="02020603050405020304" pitchFamily="18" charset="0"/>
                <a:cs typeface="Times New Roman" panose="02020603050405020304" pitchFamily="18" charset="0"/>
              </a:rPr>
              <a:t>update </a:t>
            </a:r>
            <a:r>
              <a:rPr lang="en-GB" sz="2400" dirty="0" smtClean="0">
                <a:solidFill>
                  <a:srgbClr val="C00000"/>
                </a:solidFill>
                <a:latin typeface="Times New Roman" panose="02020603050405020304" pitchFamily="18" charset="0"/>
                <a:cs typeface="Times New Roman" panose="02020603050405020304" pitchFamily="18" charset="0"/>
              </a:rPr>
              <a:t>the project </a:t>
            </a:r>
            <a:r>
              <a:rPr lang="en-GB" sz="2400" dirty="0">
                <a:solidFill>
                  <a:srgbClr val="C00000"/>
                </a:solidFill>
                <a:latin typeface="Times New Roman" panose="02020603050405020304" pitchFamily="18" charset="0"/>
                <a:cs typeface="Times New Roman" panose="02020603050405020304" pitchFamily="18" charset="0"/>
              </a:rPr>
              <a:t>schedule with ongoing changes</a:t>
            </a:r>
            <a:r>
              <a:rPr lang="en-GB" sz="2400" dirty="0" smtClean="0">
                <a:solidFill>
                  <a:srgbClr val="C00000"/>
                </a:solidFill>
                <a:latin typeface="Times New Roman" panose="02020603050405020304" pitchFamily="18" charset="0"/>
                <a:cs typeface="Times New Roman" panose="02020603050405020304" pitchFamily="18" charset="0"/>
              </a:rPr>
              <a:t>.</a:t>
            </a:r>
            <a:endParaRPr lang="en-GB" sz="2400"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6907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b="1" dirty="0"/>
              <a:t>Work Breakdown Structure Video</a:t>
            </a:r>
          </a:p>
        </p:txBody>
      </p:sp>
      <p:sp>
        <p:nvSpPr>
          <p:cNvPr id="3" name="Date Placeholder 2"/>
          <p:cNvSpPr>
            <a:spLocks noGrp="1"/>
          </p:cNvSpPr>
          <p:nvPr>
            <p:ph type="dt" sz="half" idx="10"/>
          </p:nvPr>
        </p:nvSpPr>
        <p:spPr/>
        <p:txBody>
          <a:bodyPr/>
          <a:lstStyle/>
          <a:p>
            <a:fld id="{D2EC72F8-8721-4BAF-ABF0-10BE874FE09C}" type="datetime4">
              <a:rPr lang="en-US" smtClean="0"/>
              <a:t>January 28,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24</a:t>
            </a:fld>
            <a:endParaRPr lang="en-US"/>
          </a:p>
        </p:txBody>
      </p:sp>
      <p:sp>
        <p:nvSpPr>
          <p:cNvPr id="10" name="Rectangle 9"/>
          <p:cNvSpPr/>
          <p:nvPr/>
        </p:nvSpPr>
        <p:spPr>
          <a:xfrm>
            <a:off x="152400" y="3124200"/>
            <a:ext cx="3005111" cy="923330"/>
          </a:xfrm>
          <a:prstGeom prst="rect">
            <a:avLst/>
          </a:prstGeom>
        </p:spPr>
        <p:txBody>
          <a:bodyPr wrap="square">
            <a:spAutoFit/>
          </a:bodyPr>
          <a:lstStyle/>
          <a:p>
            <a:r>
              <a:rPr lang="en-GB" dirty="0" smtClean="0">
                <a:solidFill>
                  <a:srgbClr val="C00000"/>
                </a:solidFill>
                <a:latin typeface="Roboto"/>
              </a:rPr>
              <a:t>This video demonstrates how to create WBS using </a:t>
            </a:r>
            <a:r>
              <a:rPr lang="en-GB" dirty="0" err="1" smtClean="0">
                <a:solidFill>
                  <a:srgbClr val="3A34BC"/>
                </a:solidFill>
                <a:latin typeface="Roboto"/>
              </a:rPr>
              <a:t>MindView</a:t>
            </a:r>
            <a:r>
              <a:rPr lang="en-GB" dirty="0" smtClean="0">
                <a:solidFill>
                  <a:srgbClr val="3A34BC"/>
                </a:solidFill>
                <a:latin typeface="Roboto"/>
              </a:rPr>
              <a:t> </a:t>
            </a:r>
            <a:r>
              <a:rPr lang="en-GB" dirty="0" smtClean="0">
                <a:solidFill>
                  <a:srgbClr val="C00000"/>
                </a:solidFill>
                <a:latin typeface="Roboto"/>
              </a:rPr>
              <a:t>software</a:t>
            </a:r>
            <a:endParaRPr lang="en-GB" dirty="0">
              <a:solidFill>
                <a:srgbClr val="0033CC"/>
              </a:solidFill>
            </a:endParaRPr>
          </a:p>
        </p:txBody>
      </p:sp>
      <p:pic>
        <p:nvPicPr>
          <p:cNvPr id="6" name="lHMOQaKrXeg"/>
          <p:cNvPicPr>
            <a:picLocks noGrp="1" noRot="1" noChangeAspect="1"/>
          </p:cNvPicPr>
          <p:nvPr>
            <p:ph sz="quarter" idx="1"/>
            <a:videoFile r:link="rId1"/>
          </p:nvPr>
        </p:nvPicPr>
        <p:blipFill>
          <a:blip r:embed="rId3"/>
          <a:stretch>
            <a:fillRect/>
          </a:stretch>
        </p:blipFill>
        <p:spPr>
          <a:xfrm>
            <a:off x="3581400" y="2590800"/>
            <a:ext cx="4572000" cy="2571750"/>
          </a:xfrm>
          <a:prstGeom prst="rect">
            <a:avLst/>
          </a:prstGeom>
        </p:spPr>
      </p:pic>
    </p:spTree>
    <p:extLst>
      <p:ext uri="{BB962C8B-B14F-4D97-AF65-F5344CB8AC3E}">
        <p14:creationId xmlns:p14="http://schemas.microsoft.com/office/powerpoint/2010/main" val="3668622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80">
                                          <p:stCondLst>
                                            <p:cond delay="0"/>
                                          </p:stCondLst>
                                        </p:cTn>
                                        <p:tgtEl>
                                          <p:spTgt spid="10"/>
                                        </p:tgtEl>
                                      </p:cBhvr>
                                    </p:animEffect>
                                    <p:anim calcmode="lin" valueType="num">
                                      <p:cBhvr>
                                        <p:cTn id="8"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13" dur="26">
                                          <p:stCondLst>
                                            <p:cond delay="650"/>
                                          </p:stCondLst>
                                        </p:cTn>
                                        <p:tgtEl>
                                          <p:spTgt spid="10"/>
                                        </p:tgtEl>
                                      </p:cBhvr>
                                      <p:to x="100000" y="60000"/>
                                    </p:animScale>
                                    <p:animScale>
                                      <p:cBhvr>
                                        <p:cTn id="14" dur="166" decel="50000">
                                          <p:stCondLst>
                                            <p:cond delay="676"/>
                                          </p:stCondLst>
                                        </p:cTn>
                                        <p:tgtEl>
                                          <p:spTgt spid="10"/>
                                        </p:tgtEl>
                                      </p:cBhvr>
                                      <p:to x="100000" y="100000"/>
                                    </p:animScale>
                                    <p:animScale>
                                      <p:cBhvr>
                                        <p:cTn id="15" dur="26">
                                          <p:stCondLst>
                                            <p:cond delay="1312"/>
                                          </p:stCondLst>
                                        </p:cTn>
                                        <p:tgtEl>
                                          <p:spTgt spid="10"/>
                                        </p:tgtEl>
                                      </p:cBhvr>
                                      <p:to x="100000" y="80000"/>
                                    </p:animScale>
                                    <p:animScale>
                                      <p:cBhvr>
                                        <p:cTn id="16" dur="166" decel="50000">
                                          <p:stCondLst>
                                            <p:cond delay="1338"/>
                                          </p:stCondLst>
                                        </p:cTn>
                                        <p:tgtEl>
                                          <p:spTgt spid="10"/>
                                        </p:tgtEl>
                                      </p:cBhvr>
                                      <p:to x="100000" y="100000"/>
                                    </p:animScale>
                                    <p:animScale>
                                      <p:cBhvr>
                                        <p:cTn id="17" dur="26">
                                          <p:stCondLst>
                                            <p:cond delay="1642"/>
                                          </p:stCondLst>
                                        </p:cTn>
                                        <p:tgtEl>
                                          <p:spTgt spid="10"/>
                                        </p:tgtEl>
                                      </p:cBhvr>
                                      <p:to x="100000" y="90000"/>
                                    </p:animScale>
                                    <p:animScale>
                                      <p:cBhvr>
                                        <p:cTn id="18" dur="166" decel="50000">
                                          <p:stCondLst>
                                            <p:cond delay="1668"/>
                                          </p:stCondLst>
                                        </p:cTn>
                                        <p:tgtEl>
                                          <p:spTgt spid="10"/>
                                        </p:tgtEl>
                                      </p:cBhvr>
                                      <p:to x="100000" y="100000"/>
                                    </p:animScale>
                                    <p:animScale>
                                      <p:cBhvr>
                                        <p:cTn id="19" dur="26">
                                          <p:stCondLst>
                                            <p:cond delay="1808"/>
                                          </p:stCondLst>
                                        </p:cTn>
                                        <p:tgtEl>
                                          <p:spTgt spid="10"/>
                                        </p:tgtEl>
                                      </p:cBhvr>
                                      <p:to x="100000" y="95000"/>
                                    </p:animScale>
                                    <p:animScale>
                                      <p:cBhvr>
                                        <p:cTn id="20" dur="166" decel="50000">
                                          <p:stCondLst>
                                            <p:cond delay="1834"/>
                                          </p:stCondLst>
                                        </p:cTn>
                                        <p:tgtEl>
                                          <p:spTgt spid="1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Further Reading</a:t>
            </a:r>
            <a:endParaRPr lang="en-US" b="1" dirty="0"/>
          </a:p>
        </p:txBody>
      </p:sp>
      <p:sp>
        <p:nvSpPr>
          <p:cNvPr id="3" name="Date Placeholder 2"/>
          <p:cNvSpPr>
            <a:spLocks noGrp="1"/>
          </p:cNvSpPr>
          <p:nvPr>
            <p:ph type="dt" sz="half" idx="10"/>
          </p:nvPr>
        </p:nvSpPr>
        <p:spPr/>
        <p:txBody>
          <a:bodyPr/>
          <a:lstStyle/>
          <a:p>
            <a:fld id="{3153F04A-55C4-417A-8740-7E0554C5847B}" type="datetime4">
              <a:rPr lang="en-US" smtClean="0"/>
              <a:t>January 28, 2016</a:t>
            </a:fld>
            <a:endParaRPr lang="en-US"/>
          </a:p>
        </p:txBody>
      </p:sp>
      <p:sp>
        <p:nvSpPr>
          <p:cNvPr id="4" name="Footer Placeholder 3"/>
          <p:cNvSpPr>
            <a:spLocks noGrp="1"/>
          </p:cNvSpPr>
          <p:nvPr>
            <p:ph type="ftr" sz="quarter" idx="11"/>
          </p:nvPr>
        </p:nvSpPr>
        <p:spPr>
          <a:xfrm>
            <a:off x="304800" y="6410848"/>
            <a:ext cx="4876800" cy="365760"/>
          </a:xfrm>
        </p:spPr>
        <p:txBody>
          <a:bodyPr/>
          <a:lstStyle/>
          <a:p>
            <a:r>
              <a:rPr lang="sv-SE" smtClean="0"/>
              <a:t>GE 404 (Engineering Management)</a:t>
            </a:r>
            <a:endParaRPr lang="en-US" dirty="0"/>
          </a:p>
        </p:txBody>
      </p:sp>
      <p:sp>
        <p:nvSpPr>
          <p:cNvPr id="5" name="Slide Number Placeholder 4"/>
          <p:cNvSpPr>
            <a:spLocks noGrp="1"/>
          </p:cNvSpPr>
          <p:nvPr>
            <p:ph type="sldNum" sz="quarter" idx="12"/>
          </p:nvPr>
        </p:nvSpPr>
        <p:spPr/>
        <p:txBody>
          <a:bodyPr/>
          <a:lstStyle/>
          <a:p>
            <a:fld id="{E964050B-6237-4A51-8D91-3999973097DF}" type="slidenum">
              <a:rPr lang="en-US" smtClean="0"/>
              <a:pPr/>
              <a:t>25</a:t>
            </a:fld>
            <a:endParaRPr lang="en-US"/>
          </a:p>
        </p:txBody>
      </p:sp>
      <p:sp>
        <p:nvSpPr>
          <p:cNvPr id="6" name="TextBox 5"/>
          <p:cNvSpPr txBox="1"/>
          <p:nvPr/>
        </p:nvSpPr>
        <p:spPr>
          <a:xfrm>
            <a:off x="1595628" y="2057400"/>
            <a:ext cx="5946648" cy="707886"/>
          </a:xfrm>
          <a:prstGeom prst="rect">
            <a:avLst/>
          </a:prstGeom>
          <a:noFill/>
        </p:spPr>
        <p:txBody>
          <a:bodyPr wrap="square" rtlCol="0">
            <a:spAutoFit/>
          </a:bodyPr>
          <a:lstStyle/>
          <a:p>
            <a:pPr marL="285750" indent="-285750">
              <a:buFont typeface="Arial" panose="020B0604020202020204" pitchFamily="34" charset="0"/>
              <a:buChar char="•"/>
            </a:pPr>
            <a:r>
              <a:rPr lang="en-GB" sz="2000" dirty="0" err="1" smtClean="0">
                <a:solidFill>
                  <a:srgbClr val="C00000"/>
                </a:solidFill>
                <a:latin typeface="Times New Roman" panose="02020603050405020304" pitchFamily="18" charset="0"/>
                <a:cs typeface="Times New Roman" panose="02020603050405020304" pitchFamily="18" charset="0"/>
              </a:rPr>
              <a:t>Wysocki</a:t>
            </a:r>
            <a:r>
              <a:rPr lang="en-GB" sz="2000" dirty="0">
                <a:solidFill>
                  <a:srgbClr val="C00000"/>
                </a:solidFill>
                <a:latin typeface="Times New Roman" panose="02020603050405020304" pitchFamily="18" charset="0"/>
                <a:cs typeface="Times New Roman" panose="02020603050405020304" pitchFamily="18" charset="0"/>
              </a:rPr>
              <a:t>, R K, </a:t>
            </a:r>
            <a:r>
              <a:rPr lang="en-GB" sz="2000" i="1" dirty="0">
                <a:solidFill>
                  <a:srgbClr val="C00000"/>
                </a:solidFill>
                <a:latin typeface="Times New Roman" panose="02020603050405020304" pitchFamily="18" charset="0"/>
                <a:cs typeface="Times New Roman" panose="02020603050405020304" pitchFamily="18" charset="0"/>
              </a:rPr>
              <a:t>Effective Project Management</a:t>
            </a:r>
            <a:r>
              <a:rPr lang="en-GB" sz="2000" dirty="0">
                <a:solidFill>
                  <a:srgbClr val="C00000"/>
                </a:solidFill>
                <a:latin typeface="Times New Roman" panose="02020603050405020304" pitchFamily="18" charset="0"/>
                <a:cs typeface="Times New Roman" panose="02020603050405020304" pitchFamily="18" charset="0"/>
              </a:rPr>
              <a:t>, Wiley</a:t>
            </a:r>
          </a:p>
          <a:p>
            <a:pPr marL="285750" indent="-285750">
              <a:buFont typeface="Arial" panose="020B0604020202020204" pitchFamily="34" charset="0"/>
              <a:buChar char="•"/>
            </a:pPr>
            <a:r>
              <a:rPr lang="en-GB" sz="2000" dirty="0" err="1" smtClean="0">
                <a:solidFill>
                  <a:srgbClr val="002060"/>
                </a:solidFill>
                <a:latin typeface="Times New Roman" panose="02020603050405020304" pitchFamily="18" charset="0"/>
                <a:cs typeface="Times New Roman" panose="02020603050405020304" pitchFamily="18" charset="0"/>
              </a:rPr>
              <a:t>Heerkens</a:t>
            </a:r>
            <a:r>
              <a:rPr lang="en-GB" sz="2000" dirty="0">
                <a:solidFill>
                  <a:srgbClr val="002060"/>
                </a:solidFill>
                <a:latin typeface="Times New Roman" panose="02020603050405020304" pitchFamily="18" charset="0"/>
                <a:cs typeface="Times New Roman" panose="02020603050405020304" pitchFamily="18" charset="0"/>
              </a:rPr>
              <a:t>, G R, </a:t>
            </a:r>
            <a:r>
              <a:rPr lang="en-GB" sz="2000" i="1" dirty="0">
                <a:solidFill>
                  <a:srgbClr val="002060"/>
                </a:solidFill>
                <a:latin typeface="Times New Roman" panose="02020603050405020304" pitchFamily="18" charset="0"/>
                <a:cs typeface="Times New Roman" panose="02020603050405020304" pitchFamily="18" charset="0"/>
              </a:rPr>
              <a:t>Project Management</a:t>
            </a:r>
            <a:r>
              <a:rPr lang="en-GB" sz="2000" dirty="0">
                <a:solidFill>
                  <a:srgbClr val="002060"/>
                </a:solidFill>
                <a:latin typeface="Times New Roman" panose="02020603050405020304" pitchFamily="18" charset="0"/>
                <a:cs typeface="Times New Roman" panose="02020603050405020304" pitchFamily="18" charset="0"/>
              </a:rPr>
              <a:t>, </a:t>
            </a:r>
            <a:r>
              <a:rPr lang="en-GB" sz="2000" dirty="0" smtClean="0">
                <a:solidFill>
                  <a:srgbClr val="002060"/>
                </a:solidFill>
                <a:latin typeface="Times New Roman" panose="02020603050405020304" pitchFamily="18" charset="0"/>
                <a:cs typeface="Times New Roman" panose="02020603050405020304" pitchFamily="18" charset="0"/>
              </a:rPr>
              <a:t>McGraw-Hill</a:t>
            </a:r>
            <a:endParaRPr lang="en-US" sz="2000" i="1" dirty="0" smtClean="0">
              <a:solidFill>
                <a:srgbClr val="002060"/>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01752" y="228600"/>
            <a:ext cx="8534400" cy="762000"/>
          </a:xfrm>
        </p:spPr>
        <p:txBody>
          <a:bodyPr>
            <a:normAutofit/>
          </a:bodyPr>
          <a:lstStyle/>
          <a:p>
            <a:r>
              <a:rPr lang="en-US" sz="4400" b="1" dirty="0" smtClean="0"/>
              <a:t>Thank You</a:t>
            </a:r>
            <a:endParaRPr lang="en-US" sz="4400" b="1" dirty="0"/>
          </a:p>
        </p:txBody>
      </p:sp>
      <p:sp>
        <p:nvSpPr>
          <p:cNvPr id="6" name="Date Placeholder 5"/>
          <p:cNvSpPr>
            <a:spLocks noGrp="1"/>
          </p:cNvSpPr>
          <p:nvPr>
            <p:ph type="dt" sz="half" idx="10"/>
          </p:nvPr>
        </p:nvSpPr>
        <p:spPr/>
        <p:txBody>
          <a:bodyPr/>
          <a:lstStyle/>
          <a:p>
            <a:fld id="{339ED997-4502-4390-83BE-5ECFC0E78014}" type="datetime4">
              <a:rPr lang="en-US" smtClean="0"/>
              <a:t>January 28, 2016</a:t>
            </a:fld>
            <a:endParaRPr lang="en-US"/>
          </a:p>
        </p:txBody>
      </p:sp>
      <p:sp>
        <p:nvSpPr>
          <p:cNvPr id="5" name="Footer Placeholder 4"/>
          <p:cNvSpPr>
            <a:spLocks noGrp="1"/>
          </p:cNvSpPr>
          <p:nvPr>
            <p:ph type="ftr" sz="quarter" idx="11"/>
          </p:nvPr>
        </p:nvSpPr>
        <p:spPr/>
        <p:txBody>
          <a:bodyPr/>
          <a:lstStyle/>
          <a:p>
            <a:r>
              <a:rPr lang="sv-SE" smtClean="0"/>
              <a:t>GE 404 (Engineering Management)</a:t>
            </a:r>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26</a:t>
            </a:fld>
            <a:endParaRPr lang="en-US"/>
          </a:p>
        </p:txBody>
      </p:sp>
      <p:pic>
        <p:nvPicPr>
          <p:cNvPr id="86018" name="Picture 2" descr="http://www.nutritioneducationexperts.com/wp-content/uploads/Question-Marks1-284x300.png"/>
          <p:cNvPicPr>
            <a:picLocks noChangeAspect="1" noChangeArrowheads="1"/>
          </p:cNvPicPr>
          <p:nvPr/>
        </p:nvPicPr>
        <p:blipFill>
          <a:blip r:embed="rId2"/>
          <a:srcRect/>
          <a:stretch>
            <a:fillRect/>
          </a:stretch>
        </p:blipFill>
        <p:spPr bwMode="auto">
          <a:xfrm>
            <a:off x="3200400" y="3352800"/>
            <a:ext cx="2705100" cy="2857500"/>
          </a:xfrm>
          <a:prstGeom prst="rect">
            <a:avLst/>
          </a:prstGeom>
          <a:noFill/>
        </p:spPr>
      </p:pic>
      <p:cxnSp>
        <p:nvCxnSpPr>
          <p:cNvPr id="9" name="Straight Connector 8"/>
          <p:cNvCxnSpPr/>
          <p:nvPr/>
        </p:nvCxnSpPr>
        <p:spPr>
          <a:xfrm>
            <a:off x="1143000" y="2743200"/>
            <a:ext cx="7010400" cy="2058"/>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371600" y="1752600"/>
            <a:ext cx="6223178" cy="923330"/>
          </a:xfrm>
          <a:prstGeom prst="rect">
            <a:avLst/>
          </a:prstGeom>
          <a:noFill/>
        </p:spPr>
        <p:txBody>
          <a:bodyPr wrap="none" lIns="91440" tIns="45720" rIns="91440" bIns="45720">
            <a:spAutoFit/>
          </a:bodyPr>
          <a:lstStyle/>
          <a:p>
            <a:pPr algn="ctr"/>
            <a:r>
              <a:rPr lang="en-US" sz="5400" b="1" dirty="0" smtClean="0">
                <a:ln w="10541" cmpd="sng">
                  <a:solidFill>
                    <a:schemeClr val="accent1">
                      <a:shade val="88000"/>
                      <a:satMod val="110000"/>
                    </a:schemeClr>
                  </a:solidFill>
                  <a:prstDash val="solid"/>
                </a:ln>
                <a:gradFill>
                  <a:gsLst>
                    <a:gs pos="0">
                      <a:srgbClr val="FF3399"/>
                    </a:gs>
                    <a:gs pos="25000">
                      <a:srgbClr val="FF6633"/>
                    </a:gs>
                    <a:gs pos="50000">
                      <a:srgbClr val="FFFF00"/>
                    </a:gs>
                    <a:gs pos="75000">
                      <a:srgbClr val="01A78F"/>
                    </a:gs>
                    <a:gs pos="100000">
                      <a:srgbClr val="3366FF"/>
                    </a:gs>
                  </a:gsLst>
                  <a:lin ang="5400000" scaled="0"/>
                </a:gradFill>
              </a:rPr>
              <a:t>Questions Please</a:t>
            </a:r>
            <a:endParaRPr lang="en-US" sz="5400" b="1" dirty="0">
              <a:ln w="10541" cmpd="sng">
                <a:solidFill>
                  <a:schemeClr val="accent1">
                    <a:shade val="88000"/>
                    <a:satMod val="110000"/>
                  </a:schemeClr>
                </a:solidFill>
                <a:prstDash val="solid"/>
              </a:ln>
              <a:gradFill>
                <a:gsLst>
                  <a:gs pos="0">
                    <a:srgbClr val="FF3399"/>
                  </a:gs>
                  <a:gs pos="25000">
                    <a:srgbClr val="FF6633"/>
                  </a:gs>
                  <a:gs pos="50000">
                    <a:srgbClr val="FFFF00"/>
                  </a:gs>
                  <a:gs pos="75000">
                    <a:srgbClr val="01A78F"/>
                  </a:gs>
                  <a:gs pos="100000">
                    <a:srgbClr val="3366FF"/>
                  </a:gs>
                </a:gsLst>
                <a:lin ang="5400000" scaled="0"/>
              </a:gradFill>
            </a:endParaRPr>
          </a:p>
        </p:txBody>
      </p:sp>
      <p:pic>
        <p:nvPicPr>
          <p:cNvPr id="86020" name="Picture 4" descr="http://cachepe.samedaymusic.com/media/fit,330by330/quality,85/86469-a9dae2917d35d8b246d6ade5801c6f17.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467600" y="1828800"/>
            <a:ext cx="1010728" cy="86677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4)">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amond(in)">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86020"/>
                                        </p:tgtEl>
                                        <p:attrNameLst>
                                          <p:attrName>style.visibility</p:attrName>
                                        </p:attrNameLst>
                                      </p:cBhvr>
                                      <p:to>
                                        <p:strVal val="visible"/>
                                      </p:to>
                                    </p:set>
                                    <p:animEffect transition="in" filter="wheel(4)">
                                      <p:cBhvr>
                                        <p:cTn id="17" dur="2000"/>
                                        <p:tgtEl>
                                          <p:spTgt spid="86020"/>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86018"/>
                                        </p:tgtEl>
                                        <p:attrNameLst>
                                          <p:attrName>style.visibility</p:attrName>
                                        </p:attrNameLst>
                                      </p:cBhvr>
                                      <p:to>
                                        <p:strVal val="visible"/>
                                      </p:to>
                                    </p:set>
                                    <p:anim calcmode="lin" valueType="num">
                                      <p:cBhvr additive="base">
                                        <p:cTn id="28" dur="500" fill="hold"/>
                                        <p:tgtEl>
                                          <p:spTgt spid="86018"/>
                                        </p:tgtEl>
                                        <p:attrNameLst>
                                          <p:attrName>ppt_x</p:attrName>
                                        </p:attrNameLst>
                                      </p:cBhvr>
                                      <p:tavLst>
                                        <p:tav tm="0">
                                          <p:val>
                                            <p:strVal val="#ppt_x"/>
                                          </p:val>
                                        </p:tav>
                                        <p:tav tm="100000">
                                          <p:val>
                                            <p:strVal val="#ppt_x"/>
                                          </p:val>
                                        </p:tav>
                                      </p:tavLst>
                                    </p:anim>
                                    <p:anim calcmode="lin" valueType="num">
                                      <p:cBhvr additive="base">
                                        <p:cTn id="29" dur="500" fill="hold"/>
                                        <p:tgtEl>
                                          <p:spTgt spid="860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Objectives of the Present lecture</a:t>
            </a:r>
            <a:endParaRPr lang="en-US" sz="2800" b="1" dirty="0"/>
          </a:p>
        </p:txBody>
      </p:sp>
      <p:sp>
        <p:nvSpPr>
          <p:cNvPr id="3" name="Date Placeholder 2"/>
          <p:cNvSpPr>
            <a:spLocks noGrp="1"/>
          </p:cNvSpPr>
          <p:nvPr>
            <p:ph type="dt" sz="half" idx="10"/>
          </p:nvPr>
        </p:nvSpPr>
        <p:spPr/>
        <p:txBody>
          <a:bodyPr/>
          <a:lstStyle/>
          <a:p>
            <a:fld id="{B78C10FE-6EE9-493E-B516-EB0A1ACDAF08}" type="datetime4">
              <a:rPr lang="en-US" smtClean="0"/>
              <a:t>January 28,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a:t>
            </a:fld>
            <a:endParaRPr lang="en-US"/>
          </a:p>
        </p:txBody>
      </p:sp>
      <p:sp>
        <p:nvSpPr>
          <p:cNvPr id="6" name="Content Placeholder 5"/>
          <p:cNvSpPr>
            <a:spLocks noGrp="1"/>
          </p:cNvSpPr>
          <p:nvPr>
            <p:ph sz="quarter" idx="1"/>
          </p:nvPr>
        </p:nvSpPr>
        <p:spPr/>
        <p:txBody>
          <a:bodyPr>
            <a:normAutofit/>
          </a:bodyPr>
          <a:lstStyle/>
          <a:p>
            <a:r>
              <a:rPr lang="en-US" sz="2800" i="1" dirty="0" smtClean="0">
                <a:solidFill>
                  <a:srgbClr val="002060"/>
                </a:solidFill>
                <a:latin typeface="Times New Roman" panose="02020603050405020304" pitchFamily="18" charset="0"/>
                <a:cs typeface="Times New Roman" panose="02020603050405020304" pitchFamily="18" charset="0"/>
              </a:rPr>
              <a:t>To provide an overview of the Project life cycle</a:t>
            </a:r>
          </a:p>
          <a:p>
            <a:r>
              <a:rPr lang="en-US" sz="3200" i="1" dirty="0" smtClean="0">
                <a:solidFill>
                  <a:schemeClr val="accent5">
                    <a:lumMod val="50000"/>
                  </a:schemeClr>
                </a:solidFill>
                <a:latin typeface="Times New Roman" panose="02020603050405020304" pitchFamily="18" charset="0"/>
                <a:cs typeface="Times New Roman" panose="02020603050405020304" pitchFamily="18" charset="0"/>
              </a:rPr>
              <a:t>To discuss Work Breakdown Structure (WBS)</a:t>
            </a:r>
          </a:p>
          <a:p>
            <a:r>
              <a:rPr lang="en-US" sz="3200" i="1" dirty="0" smtClean="0">
                <a:solidFill>
                  <a:srgbClr val="3A34BC"/>
                </a:solidFill>
                <a:latin typeface="Times New Roman" panose="02020603050405020304" pitchFamily="18" charset="0"/>
                <a:cs typeface="Times New Roman" panose="02020603050405020304" pitchFamily="18" charset="0"/>
              </a:rPr>
              <a:t>To give an overview of  Time Management Process</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Project Management and Project Participants</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January 28,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4</a:t>
            </a:fld>
            <a:endParaRPr lang="en-US"/>
          </a:p>
        </p:txBody>
      </p:sp>
      <p:sp>
        <p:nvSpPr>
          <p:cNvPr id="6" name="Content Placeholder 5"/>
          <p:cNvSpPr>
            <a:spLocks noGrp="1"/>
          </p:cNvSpPr>
          <p:nvPr>
            <p:ph sz="quarter" idx="1"/>
          </p:nvPr>
        </p:nvSpPr>
        <p:spPr/>
        <p:txBody>
          <a:bodyPr>
            <a:normAutofit/>
          </a:bodyPr>
          <a:lstStyle/>
          <a:p>
            <a:r>
              <a:rPr lang="en-GB" sz="2400" b="1" dirty="0" smtClean="0">
                <a:latin typeface="Times New Roman" panose="02020603050405020304" pitchFamily="18" charset="0"/>
                <a:cs typeface="Times New Roman" panose="02020603050405020304" pitchFamily="18" charset="0"/>
              </a:rPr>
              <a:t>Project </a:t>
            </a:r>
            <a:r>
              <a:rPr lang="en-GB" sz="2400" b="1" dirty="0">
                <a:latin typeface="Times New Roman" panose="02020603050405020304" pitchFamily="18" charset="0"/>
                <a:cs typeface="Times New Roman" panose="02020603050405020304" pitchFamily="18" charset="0"/>
              </a:rPr>
              <a:t>management</a:t>
            </a:r>
            <a:r>
              <a:rPr lang="en-GB" sz="2400" dirty="0">
                <a:latin typeface="Times New Roman" panose="02020603050405020304" pitchFamily="18" charset="0"/>
                <a:cs typeface="Times New Roman" panose="02020603050405020304" pitchFamily="18" charset="0"/>
              </a:rPr>
              <a:t> is the discipline of managing a series of tasks within a given amount of time and within a </a:t>
            </a:r>
            <a:r>
              <a:rPr lang="en-GB" sz="2400" dirty="0" smtClean="0">
                <a:latin typeface="Times New Roman" panose="02020603050405020304" pitchFamily="18" charset="0"/>
                <a:cs typeface="Times New Roman" panose="02020603050405020304" pitchFamily="18" charset="0"/>
              </a:rPr>
              <a:t>budget</a:t>
            </a:r>
          </a:p>
          <a:p>
            <a:r>
              <a:rPr lang="en-GB" sz="2400" dirty="0">
                <a:solidFill>
                  <a:srgbClr val="0033CC"/>
                </a:solidFill>
                <a:latin typeface="Times New Roman" panose="02020603050405020304" pitchFamily="18" charset="0"/>
                <a:cs typeface="Times New Roman" panose="02020603050405020304" pitchFamily="18" charset="0"/>
              </a:rPr>
              <a:t>Project participants consist of all the individuals entities who either:</a:t>
            </a:r>
          </a:p>
          <a:p>
            <a:pPr lvl="1"/>
            <a:r>
              <a:rPr lang="en-GB" sz="2400" i="1" dirty="0">
                <a:latin typeface="Times New Roman" panose="02020603050405020304" pitchFamily="18" charset="0"/>
                <a:cs typeface="Times New Roman" panose="02020603050405020304" pitchFamily="18" charset="0"/>
              </a:rPr>
              <a:t>Work on the project directly</a:t>
            </a:r>
            <a:r>
              <a:rPr lang="en-GB" sz="2400" dirty="0">
                <a:latin typeface="Times New Roman" panose="02020603050405020304" pitchFamily="18" charset="0"/>
                <a:cs typeface="Times New Roman" panose="02020603050405020304" pitchFamily="18" charset="0"/>
              </a:rPr>
              <a:t>, such as team members, consultants, contractors, and the </a:t>
            </a:r>
            <a:r>
              <a:rPr lang="en-GB" sz="2400" dirty="0" smtClean="0">
                <a:latin typeface="Times New Roman" panose="02020603050405020304" pitchFamily="18" charset="0"/>
                <a:cs typeface="Times New Roman" panose="02020603050405020304" pitchFamily="18" charset="0"/>
              </a:rPr>
              <a:t>sub-contractors</a:t>
            </a:r>
            <a:endParaRPr lang="en-GB" sz="2400" dirty="0">
              <a:latin typeface="Times New Roman" panose="02020603050405020304" pitchFamily="18" charset="0"/>
              <a:cs typeface="Times New Roman" panose="02020603050405020304" pitchFamily="18" charset="0"/>
            </a:endParaRPr>
          </a:p>
          <a:p>
            <a:pPr lvl="1"/>
            <a:r>
              <a:rPr lang="en-GB" sz="2400" i="1" dirty="0">
                <a:latin typeface="Times New Roman" panose="02020603050405020304" pitchFamily="18" charset="0"/>
                <a:cs typeface="Times New Roman" panose="02020603050405020304" pitchFamily="18" charset="0"/>
              </a:rPr>
              <a:t>Influence the project </a:t>
            </a:r>
            <a:r>
              <a:rPr lang="en-GB" sz="2400" i="1" dirty="0" smtClean="0">
                <a:latin typeface="Times New Roman" panose="02020603050405020304" pitchFamily="18" charset="0"/>
                <a:cs typeface="Times New Roman" panose="02020603050405020304" pitchFamily="18" charset="0"/>
              </a:rPr>
              <a:t>directly, </a:t>
            </a:r>
            <a:r>
              <a:rPr lang="en-GB" sz="2400" dirty="0">
                <a:latin typeface="Times New Roman" panose="02020603050405020304" pitchFamily="18" charset="0"/>
                <a:cs typeface="Times New Roman" panose="02020603050405020304" pitchFamily="18" charset="0"/>
              </a:rPr>
              <a:t>such as the internal project stakeholders (including functional managers and executives), the project sponsor, and the </a:t>
            </a:r>
            <a:r>
              <a:rPr lang="en-GB" sz="2400" dirty="0" smtClean="0">
                <a:latin typeface="Times New Roman" panose="02020603050405020304" pitchFamily="18" charset="0"/>
                <a:cs typeface="Times New Roman" panose="02020603050405020304" pitchFamily="18" charset="0"/>
              </a:rPr>
              <a:t>customer/client</a:t>
            </a:r>
            <a:endParaRPr lang="en-GB" sz="2400" dirty="0">
              <a:latin typeface="Times New Roman" panose="02020603050405020304" pitchFamily="18" charset="0"/>
              <a:cs typeface="Times New Roman" panose="02020603050405020304" pitchFamily="18" charset="0"/>
            </a:endParaRPr>
          </a:p>
          <a:p>
            <a:r>
              <a:rPr lang="en-GB" sz="2400" dirty="0">
                <a:solidFill>
                  <a:srgbClr val="002060"/>
                </a:solidFill>
                <a:latin typeface="Times New Roman" panose="02020603050405020304" pitchFamily="18" charset="0"/>
                <a:cs typeface="Times New Roman" panose="02020603050405020304" pitchFamily="18" charset="0"/>
              </a:rPr>
              <a:t>Usually, the project participants are all listed in the project management hierarchy of the project.</a:t>
            </a:r>
          </a:p>
          <a:p>
            <a:endParaRPr lang="en-GB"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99477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t>Project </a:t>
            </a:r>
            <a:r>
              <a:rPr lang="en-GB" sz="2800" b="1" dirty="0"/>
              <a:t>M</a:t>
            </a:r>
            <a:r>
              <a:rPr lang="en-GB" sz="2800" b="1" dirty="0" smtClean="0"/>
              <a:t>anagement Hierarchy</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January 28,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5</a:t>
            </a:fld>
            <a:endParaRPr lang="en-US"/>
          </a:p>
        </p:txBody>
      </p:sp>
      <p:sp>
        <p:nvSpPr>
          <p:cNvPr id="6" name="Content Placeholder 5"/>
          <p:cNvSpPr>
            <a:spLocks noGrp="1"/>
          </p:cNvSpPr>
          <p:nvPr>
            <p:ph sz="quarter" idx="1"/>
          </p:nvPr>
        </p:nvSpPr>
        <p:spPr/>
        <p:txBody>
          <a:bodyPr>
            <a:noAutofit/>
          </a:bodyPr>
          <a:lstStyle/>
          <a:p>
            <a:r>
              <a:rPr lang="en-GB" sz="1600" dirty="0">
                <a:solidFill>
                  <a:srgbClr val="0033CC"/>
                </a:solidFill>
                <a:latin typeface="Times New Roman" panose="02020603050405020304" pitchFamily="18" charset="0"/>
                <a:cs typeface="Times New Roman" panose="02020603050405020304" pitchFamily="18" charset="0"/>
              </a:rPr>
              <a:t>A project management hierarchy is the hierarchy of roles in a project (based on leadership). </a:t>
            </a:r>
            <a:endParaRPr lang="en-GB" sz="1600" dirty="0" smtClean="0">
              <a:solidFill>
                <a:srgbClr val="0033CC"/>
              </a:solidFill>
              <a:latin typeface="Times New Roman" panose="02020603050405020304" pitchFamily="18" charset="0"/>
              <a:cs typeface="Times New Roman" panose="02020603050405020304" pitchFamily="18" charset="0"/>
            </a:endParaRPr>
          </a:p>
          <a:p>
            <a:r>
              <a:rPr lang="en-GB" sz="1600" dirty="0" smtClean="0">
                <a:solidFill>
                  <a:srgbClr val="C00000"/>
                </a:solidFill>
                <a:latin typeface="Times New Roman" panose="02020603050405020304" pitchFamily="18" charset="0"/>
                <a:cs typeface="Times New Roman" panose="02020603050405020304" pitchFamily="18" charset="0"/>
              </a:rPr>
              <a:t>By </a:t>
            </a:r>
            <a:r>
              <a:rPr lang="en-GB" sz="1600" dirty="0">
                <a:solidFill>
                  <a:srgbClr val="C00000"/>
                </a:solidFill>
                <a:latin typeface="Times New Roman" panose="02020603050405020304" pitchFamily="18" charset="0"/>
                <a:cs typeface="Times New Roman" panose="02020603050405020304" pitchFamily="18" charset="0"/>
              </a:rPr>
              <a:t>looking at the project management hierarchy, one can understand who reports to who and who has authority (implied or explicit) over who in the </a:t>
            </a:r>
            <a:r>
              <a:rPr lang="en-GB" sz="1600" dirty="0" smtClean="0">
                <a:solidFill>
                  <a:srgbClr val="C00000"/>
                </a:solidFill>
                <a:latin typeface="Times New Roman" panose="02020603050405020304" pitchFamily="18" charset="0"/>
                <a:cs typeface="Times New Roman" panose="02020603050405020304" pitchFamily="18" charset="0"/>
              </a:rPr>
              <a:t>project.</a:t>
            </a:r>
          </a:p>
          <a:p>
            <a:r>
              <a:rPr lang="en-GB" sz="1600" dirty="0" smtClean="0">
                <a:solidFill>
                  <a:srgbClr val="7030A0"/>
                </a:solidFill>
                <a:latin typeface="Times New Roman" panose="02020603050405020304" pitchFamily="18" charset="0"/>
                <a:cs typeface="Times New Roman" panose="02020603050405020304" pitchFamily="18" charset="0"/>
              </a:rPr>
              <a:t>For </a:t>
            </a:r>
            <a:r>
              <a:rPr lang="en-GB" sz="1600" dirty="0">
                <a:solidFill>
                  <a:srgbClr val="7030A0"/>
                </a:solidFill>
                <a:latin typeface="Times New Roman" panose="02020603050405020304" pitchFamily="18" charset="0"/>
                <a:cs typeface="Times New Roman" panose="02020603050405020304" pitchFamily="18" charset="0"/>
              </a:rPr>
              <a:t>example, here's the project management hierarchy in an web </a:t>
            </a:r>
            <a:r>
              <a:rPr lang="en-GB" sz="1600" dirty="0" smtClean="0">
                <a:solidFill>
                  <a:srgbClr val="7030A0"/>
                </a:solidFill>
                <a:latin typeface="Times New Roman" panose="02020603050405020304" pitchFamily="18" charset="0"/>
                <a:cs typeface="Times New Roman" panose="02020603050405020304" pitchFamily="18" charset="0"/>
              </a:rPr>
              <a:t>project:</a:t>
            </a:r>
            <a:br>
              <a:rPr lang="en-GB" sz="1600" dirty="0" smtClean="0">
                <a:solidFill>
                  <a:srgbClr val="7030A0"/>
                </a:solidFill>
                <a:latin typeface="Times New Roman" panose="02020603050405020304" pitchFamily="18" charset="0"/>
                <a:cs typeface="Times New Roman" panose="02020603050405020304" pitchFamily="18" charset="0"/>
              </a:rPr>
            </a:br>
            <a:r>
              <a:rPr lang="en-GB" sz="1600" dirty="0" smtClean="0">
                <a:latin typeface="Times New Roman" panose="02020603050405020304" pitchFamily="18" charset="0"/>
                <a:cs typeface="Times New Roman" panose="02020603050405020304" pitchFamily="18" charset="0"/>
              </a:rPr>
              <a:t>Project </a:t>
            </a:r>
            <a:r>
              <a:rPr lang="en-GB" sz="1600" dirty="0">
                <a:latin typeface="Times New Roman" panose="02020603050405020304" pitchFamily="18" charset="0"/>
                <a:cs typeface="Times New Roman" panose="02020603050405020304" pitchFamily="18" charset="0"/>
              </a:rPr>
              <a:t>Owner</a:t>
            </a:r>
            <a:br>
              <a:rPr lang="en-GB" sz="1600" dirty="0">
                <a:latin typeface="Times New Roman" panose="02020603050405020304" pitchFamily="18" charset="0"/>
                <a:cs typeface="Times New Roman" panose="02020603050405020304" pitchFamily="18" charset="0"/>
              </a:rPr>
            </a:br>
            <a:r>
              <a:rPr lang="en-GB" sz="1600" dirty="0" smtClean="0">
                <a:latin typeface="Times New Roman" panose="02020603050405020304" pitchFamily="18" charset="0"/>
                <a:cs typeface="Times New Roman" panose="02020603050405020304" pitchFamily="18" charset="0"/>
              </a:rPr>
              <a:t>Project </a:t>
            </a:r>
            <a:r>
              <a:rPr lang="en-GB" sz="1600" dirty="0">
                <a:latin typeface="Times New Roman" panose="02020603050405020304" pitchFamily="18" charset="0"/>
                <a:cs typeface="Times New Roman" panose="02020603050405020304" pitchFamily="18" charset="0"/>
              </a:rPr>
              <a:t>Sponsor</a:t>
            </a:r>
            <a:br>
              <a:rPr lang="en-GB" sz="1600" dirty="0">
                <a:latin typeface="Times New Roman" panose="02020603050405020304" pitchFamily="18" charset="0"/>
                <a:cs typeface="Times New Roman" panose="02020603050405020304" pitchFamily="18" charset="0"/>
              </a:rPr>
            </a:br>
            <a:r>
              <a:rPr lang="en-GB" sz="1600" dirty="0" smtClean="0">
                <a:latin typeface="Times New Roman" panose="02020603050405020304" pitchFamily="18" charset="0"/>
                <a:cs typeface="Times New Roman" panose="02020603050405020304" pitchFamily="18" charset="0"/>
              </a:rPr>
              <a:t>	Project </a:t>
            </a:r>
            <a:r>
              <a:rPr lang="en-GB" sz="1600" dirty="0">
                <a:latin typeface="Times New Roman" panose="02020603050405020304" pitchFamily="18" charset="0"/>
                <a:cs typeface="Times New Roman" panose="02020603050405020304" pitchFamily="18" charset="0"/>
              </a:rPr>
              <a:t>Manager</a:t>
            </a:r>
            <a:br>
              <a:rPr lang="en-GB" sz="1600" dirty="0">
                <a:latin typeface="Times New Roman" panose="02020603050405020304" pitchFamily="18" charset="0"/>
                <a:cs typeface="Times New Roman" panose="02020603050405020304" pitchFamily="18" charset="0"/>
              </a:rPr>
            </a:br>
            <a:r>
              <a:rPr lang="en-GB" sz="1600" dirty="0" smtClean="0">
                <a:latin typeface="Times New Roman" panose="02020603050405020304" pitchFamily="18" charset="0"/>
                <a:cs typeface="Times New Roman" panose="02020603050405020304" pitchFamily="18" charset="0"/>
              </a:rPr>
              <a:t>		Team </a:t>
            </a:r>
            <a:r>
              <a:rPr lang="en-GB" sz="1600" dirty="0">
                <a:latin typeface="Times New Roman" panose="02020603050405020304" pitchFamily="18" charset="0"/>
                <a:cs typeface="Times New Roman" panose="02020603050405020304" pitchFamily="18" charset="0"/>
              </a:rPr>
              <a:t>Leader</a:t>
            </a:r>
            <a:br>
              <a:rPr lang="en-GB" sz="1600" dirty="0">
                <a:latin typeface="Times New Roman" panose="02020603050405020304" pitchFamily="18" charset="0"/>
                <a:cs typeface="Times New Roman" panose="02020603050405020304" pitchFamily="18" charset="0"/>
              </a:rPr>
            </a:br>
            <a:r>
              <a:rPr lang="en-GB" sz="1600" dirty="0" smtClean="0">
                <a:latin typeface="Times New Roman" panose="02020603050405020304" pitchFamily="18" charset="0"/>
                <a:cs typeface="Times New Roman" panose="02020603050405020304" pitchFamily="18" charset="0"/>
              </a:rPr>
              <a:t>			Database </a:t>
            </a:r>
            <a:r>
              <a:rPr lang="en-GB" sz="1600" dirty="0">
                <a:latin typeface="Times New Roman" panose="02020603050405020304" pitchFamily="18" charset="0"/>
                <a:cs typeface="Times New Roman" panose="02020603050405020304" pitchFamily="18" charset="0"/>
              </a:rPr>
              <a:t>Architect</a:t>
            </a:r>
            <a:br>
              <a:rPr lang="en-GB" sz="1600" dirty="0">
                <a:latin typeface="Times New Roman" panose="02020603050405020304" pitchFamily="18" charset="0"/>
                <a:cs typeface="Times New Roman" panose="02020603050405020304" pitchFamily="18" charset="0"/>
              </a:rPr>
            </a:br>
            <a:r>
              <a:rPr lang="en-GB" sz="1600" dirty="0" smtClean="0">
                <a:latin typeface="Times New Roman" panose="02020603050405020304" pitchFamily="18" charset="0"/>
                <a:cs typeface="Times New Roman" panose="02020603050405020304" pitchFamily="18" charset="0"/>
              </a:rPr>
              <a:t>			Programmer</a:t>
            </a:r>
            <a:r>
              <a:rPr lang="en-GB" sz="1600" dirty="0">
                <a:latin typeface="Times New Roman" panose="02020603050405020304" pitchFamily="18" charset="0"/>
                <a:cs typeface="Times New Roman" panose="02020603050405020304" pitchFamily="18" charset="0"/>
              </a:rPr>
              <a:t/>
            </a:r>
            <a:br>
              <a:rPr lang="en-GB" sz="1600" dirty="0">
                <a:latin typeface="Times New Roman" panose="02020603050405020304" pitchFamily="18" charset="0"/>
                <a:cs typeface="Times New Roman" panose="02020603050405020304" pitchFamily="18" charset="0"/>
              </a:rPr>
            </a:br>
            <a:r>
              <a:rPr lang="en-GB" sz="1600" dirty="0" smtClean="0">
                <a:latin typeface="Times New Roman" panose="02020603050405020304" pitchFamily="18" charset="0"/>
                <a:cs typeface="Times New Roman" panose="02020603050405020304" pitchFamily="18" charset="0"/>
              </a:rPr>
              <a:t>			Designer</a:t>
            </a:r>
            <a:r>
              <a:rPr lang="en-GB" sz="1600" dirty="0">
                <a:latin typeface="Times New Roman" panose="02020603050405020304" pitchFamily="18" charset="0"/>
                <a:cs typeface="Times New Roman" panose="02020603050405020304" pitchFamily="18" charset="0"/>
              </a:rPr>
              <a:t/>
            </a:r>
            <a:br>
              <a:rPr lang="en-GB" sz="1600" dirty="0">
                <a:latin typeface="Times New Roman" panose="02020603050405020304" pitchFamily="18" charset="0"/>
                <a:cs typeface="Times New Roman" panose="02020603050405020304" pitchFamily="18" charset="0"/>
              </a:rPr>
            </a:br>
            <a:r>
              <a:rPr lang="en-GB" sz="1600" dirty="0" smtClean="0">
                <a:latin typeface="Times New Roman" panose="02020603050405020304" pitchFamily="18" charset="0"/>
                <a:cs typeface="Times New Roman" panose="02020603050405020304" pitchFamily="18" charset="0"/>
              </a:rPr>
              <a:t>			HTML Developer</a:t>
            </a:r>
          </a:p>
          <a:p>
            <a:r>
              <a:rPr lang="en-GB" sz="1600" dirty="0" smtClean="0">
                <a:solidFill>
                  <a:srgbClr val="2F0765"/>
                </a:solidFill>
                <a:latin typeface="Times New Roman" panose="02020603050405020304" pitchFamily="18" charset="0"/>
                <a:cs typeface="Times New Roman" panose="02020603050405020304" pitchFamily="18" charset="0"/>
              </a:rPr>
              <a:t>In </a:t>
            </a:r>
            <a:r>
              <a:rPr lang="en-GB" sz="1600" dirty="0">
                <a:solidFill>
                  <a:srgbClr val="2F0765"/>
                </a:solidFill>
                <a:latin typeface="Times New Roman" panose="02020603050405020304" pitchFamily="18" charset="0"/>
                <a:cs typeface="Times New Roman" panose="02020603050405020304" pitchFamily="18" charset="0"/>
              </a:rPr>
              <a:t>the above example, we understand that the HTML Developer reports to the team leader, who in turn reports to the project manager, and who finally reports to the project sponsor and the project </a:t>
            </a:r>
            <a:r>
              <a:rPr lang="en-GB" sz="1600" dirty="0" smtClean="0">
                <a:solidFill>
                  <a:srgbClr val="2F0765"/>
                </a:solidFill>
                <a:latin typeface="Times New Roman" panose="02020603050405020304" pitchFamily="18" charset="0"/>
                <a:cs typeface="Times New Roman" panose="02020603050405020304" pitchFamily="18" charset="0"/>
              </a:rPr>
              <a:t>owner.</a:t>
            </a:r>
          </a:p>
          <a:p>
            <a:r>
              <a:rPr lang="en-GB" sz="1600" dirty="0" smtClean="0">
                <a:latin typeface="Times New Roman" panose="02020603050405020304" pitchFamily="18" charset="0"/>
                <a:cs typeface="Times New Roman" panose="02020603050405020304" pitchFamily="18" charset="0"/>
              </a:rPr>
              <a:t>There </a:t>
            </a:r>
            <a:r>
              <a:rPr lang="en-GB" sz="1600" dirty="0">
                <a:latin typeface="Times New Roman" panose="02020603050405020304" pitchFamily="18" charset="0"/>
                <a:cs typeface="Times New Roman" panose="02020603050405020304" pitchFamily="18" charset="0"/>
              </a:rPr>
              <a:t>is no standard/generic project management hierarchy, but PM hierarchies for the same industry are very similar.</a:t>
            </a:r>
          </a:p>
        </p:txBody>
      </p:sp>
    </p:spTree>
    <p:extLst>
      <p:ext uri="{BB962C8B-B14F-4D97-AF65-F5344CB8AC3E}">
        <p14:creationId xmlns:p14="http://schemas.microsoft.com/office/powerpoint/2010/main" val="2018514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Project Life Cycle</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January 28,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6</a:t>
            </a:fld>
            <a:endParaRPr lang="en-US"/>
          </a:p>
        </p:txBody>
      </p:sp>
      <p:sp>
        <p:nvSpPr>
          <p:cNvPr id="6" name="Content Placeholder 5"/>
          <p:cNvSpPr>
            <a:spLocks noGrp="1"/>
          </p:cNvSpPr>
          <p:nvPr>
            <p:ph sz="quarter" idx="4294967295"/>
          </p:nvPr>
        </p:nvSpPr>
        <p:spPr>
          <a:xfrm>
            <a:off x="188912" y="1600200"/>
            <a:ext cx="3813175" cy="2514600"/>
          </a:xfrm>
        </p:spPr>
        <p:txBody>
          <a:bodyPr>
            <a:normAutofit/>
          </a:bodyPr>
          <a:lstStyle/>
          <a:p>
            <a:pPr marL="0" indent="0">
              <a:buNone/>
            </a:pPr>
            <a:r>
              <a:rPr lang="en-GB" sz="2000" dirty="0">
                <a:latin typeface="Times New Roman" panose="02020603050405020304" pitchFamily="18" charset="0"/>
                <a:cs typeface="Times New Roman" panose="02020603050405020304" pitchFamily="18" charset="0"/>
              </a:rPr>
              <a:t>The project life cycle consists of four </a:t>
            </a:r>
            <a:r>
              <a:rPr lang="en-GB" sz="2000" dirty="0" smtClean="0">
                <a:latin typeface="Times New Roman" panose="02020603050405020304" pitchFamily="18" charset="0"/>
                <a:cs typeface="Times New Roman" panose="02020603050405020304" pitchFamily="18" charset="0"/>
              </a:rPr>
              <a:t>phases</a:t>
            </a:r>
            <a:r>
              <a:rPr lang="en-GB" sz="2000" dirty="0">
                <a:latin typeface="Times New Roman" panose="02020603050405020304" pitchFamily="18" charset="0"/>
                <a:cs typeface="Times New Roman" panose="02020603050405020304" pitchFamily="18" charset="0"/>
              </a:rPr>
              <a:t>:</a:t>
            </a:r>
            <a:endParaRPr lang="en-GB" sz="2000" dirty="0" smtClean="0">
              <a:latin typeface="Times New Roman" panose="02020603050405020304" pitchFamily="18" charset="0"/>
              <a:cs typeface="Times New Roman" panose="02020603050405020304" pitchFamily="18" charset="0"/>
            </a:endParaRPr>
          </a:p>
          <a:p>
            <a:r>
              <a:rPr lang="en-GB" sz="2000" b="1" dirty="0" smtClean="0">
                <a:solidFill>
                  <a:srgbClr val="2F0765"/>
                </a:solidFill>
                <a:latin typeface="Times New Roman" panose="02020603050405020304" pitchFamily="18" charset="0"/>
                <a:cs typeface="Times New Roman" panose="02020603050405020304" pitchFamily="18" charset="0"/>
              </a:rPr>
              <a:t>Phase 1: Initiation/Concept</a:t>
            </a:r>
          </a:p>
          <a:p>
            <a:r>
              <a:rPr lang="en-GB" sz="2000" b="1" dirty="0" smtClean="0">
                <a:solidFill>
                  <a:srgbClr val="C00000"/>
                </a:solidFill>
                <a:latin typeface="Times New Roman" panose="02020603050405020304" pitchFamily="18" charset="0"/>
                <a:cs typeface="Times New Roman" panose="02020603050405020304" pitchFamily="18" charset="0"/>
              </a:rPr>
              <a:t>Phase 2: Planning</a:t>
            </a:r>
          </a:p>
          <a:p>
            <a:r>
              <a:rPr lang="en-GB" sz="2000" b="1" dirty="0" smtClean="0">
                <a:solidFill>
                  <a:srgbClr val="7030A0"/>
                </a:solidFill>
                <a:latin typeface="Times New Roman" panose="02020603050405020304" pitchFamily="18" charset="0"/>
                <a:cs typeface="Times New Roman" panose="02020603050405020304" pitchFamily="18" charset="0"/>
              </a:rPr>
              <a:t>Phase 3: Execution</a:t>
            </a:r>
            <a:r>
              <a:rPr lang="en-GB" sz="2000" b="1" dirty="0">
                <a:latin typeface="Times New Roman" panose="02020603050405020304" pitchFamily="18" charset="0"/>
                <a:cs typeface="Times New Roman" panose="02020603050405020304" pitchFamily="18" charset="0"/>
              </a:rPr>
              <a:t> </a:t>
            </a:r>
            <a:r>
              <a:rPr lang="en-GB" sz="1400" dirty="0" smtClean="0">
                <a:latin typeface="Times New Roman" panose="02020603050405020304" pitchFamily="18" charset="0"/>
                <a:cs typeface="Times New Roman" panose="02020603050405020304" pitchFamily="18" charset="0"/>
              </a:rPr>
              <a:t>(</a:t>
            </a:r>
            <a:r>
              <a:rPr lang="en-GB" sz="1400" dirty="0">
                <a:latin typeface="Times New Roman" panose="02020603050405020304" pitchFamily="18" charset="0"/>
                <a:cs typeface="Times New Roman" panose="02020603050405020304" pitchFamily="18" charset="0"/>
              </a:rPr>
              <a:t>including </a:t>
            </a:r>
            <a:r>
              <a:rPr lang="en-GB" sz="1400" dirty="0" smtClean="0">
                <a:latin typeface="Times New Roman" panose="02020603050405020304" pitchFamily="18" charset="0"/>
                <a:cs typeface="Times New Roman" panose="02020603050405020304" pitchFamily="18" charset="0"/>
              </a:rPr>
              <a:t>monitoring </a:t>
            </a:r>
            <a:r>
              <a:rPr lang="en-GB" sz="1400" dirty="0">
                <a:latin typeface="Times New Roman" panose="02020603050405020304" pitchFamily="18" charset="0"/>
                <a:cs typeface="Times New Roman" panose="02020603050405020304" pitchFamily="18" charset="0"/>
              </a:rPr>
              <a:t>and controlling) </a:t>
            </a:r>
            <a:endParaRPr lang="en-GB" sz="1400" dirty="0" smtClean="0">
              <a:latin typeface="Times New Roman" panose="02020603050405020304" pitchFamily="18" charset="0"/>
              <a:cs typeface="Times New Roman" panose="02020603050405020304" pitchFamily="18" charset="0"/>
            </a:endParaRPr>
          </a:p>
          <a:p>
            <a:r>
              <a:rPr lang="en-GB" sz="2000" b="1" dirty="0" smtClean="0">
                <a:solidFill>
                  <a:schemeClr val="tx2">
                    <a:lumMod val="75000"/>
                  </a:schemeClr>
                </a:solidFill>
                <a:latin typeface="Times New Roman" panose="02020603050405020304" pitchFamily="18" charset="0"/>
                <a:cs typeface="Times New Roman" panose="02020603050405020304" pitchFamily="18" charset="0"/>
              </a:rPr>
              <a:t>Phase 4: Transfer/Closure</a:t>
            </a:r>
            <a:r>
              <a:rPr lang="en-GB" sz="2000" dirty="0" smtClean="0">
                <a:solidFill>
                  <a:schemeClr val="tx2">
                    <a:lumMod val="75000"/>
                  </a:schemeClr>
                </a:solidFill>
                <a:latin typeface="Times New Roman" panose="02020603050405020304" pitchFamily="18" charset="0"/>
                <a:cs typeface="Times New Roman" panose="02020603050405020304" pitchFamily="18" charset="0"/>
              </a:rPr>
              <a:t> </a:t>
            </a:r>
          </a:p>
          <a:p>
            <a:endParaRPr lang="en-GB" sz="2000" dirty="0">
              <a:latin typeface="Times New Roman" panose="02020603050405020304" pitchFamily="18" charset="0"/>
              <a:cs typeface="Times New Roman" panose="02020603050405020304" pitchFamily="18" charset="0"/>
            </a:endParaRPr>
          </a:p>
          <a:p>
            <a:endParaRPr lang="en-GB" dirty="0"/>
          </a:p>
        </p:txBody>
      </p:sp>
      <p:pic>
        <p:nvPicPr>
          <p:cNvPr id="1028" name="Picture 4" descr="http://www.maxwideman.com/papers/projenviron/figure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1000" y="1695067"/>
            <a:ext cx="4800600" cy="310515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blog.sukad.com/wp-content/uploads/2012/02/3.6.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43264" y="5077896"/>
            <a:ext cx="4651375" cy="12706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4137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wipe(down)">
                                      <p:cBhvr>
                                        <p:cTn id="7" dur="580">
                                          <p:stCondLst>
                                            <p:cond delay="0"/>
                                          </p:stCondLst>
                                        </p:cTn>
                                        <p:tgtEl>
                                          <p:spTgt spid="1028"/>
                                        </p:tgtEl>
                                      </p:cBhvr>
                                    </p:animEffect>
                                    <p:anim calcmode="lin" valueType="num">
                                      <p:cBhvr>
                                        <p:cTn id="8" dur="1822" tmFilter="0,0; 0.14,0.36; 0.43,0.73; 0.71,0.91; 1.0,1.0">
                                          <p:stCondLst>
                                            <p:cond delay="0"/>
                                          </p:stCondLst>
                                        </p:cTn>
                                        <p:tgtEl>
                                          <p:spTgt spid="102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2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2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2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28"/>
                                        </p:tgtEl>
                                        <p:attrNameLst>
                                          <p:attrName>ppt_y</p:attrName>
                                        </p:attrNameLst>
                                      </p:cBhvr>
                                      <p:tavLst>
                                        <p:tav tm="0" fmla="#ppt_y-sin(pi*$)/81">
                                          <p:val>
                                            <p:fltVal val="0"/>
                                          </p:val>
                                        </p:tav>
                                        <p:tav tm="100000">
                                          <p:val>
                                            <p:fltVal val="1"/>
                                          </p:val>
                                        </p:tav>
                                      </p:tavLst>
                                    </p:anim>
                                    <p:animScale>
                                      <p:cBhvr>
                                        <p:cTn id="13" dur="26">
                                          <p:stCondLst>
                                            <p:cond delay="650"/>
                                          </p:stCondLst>
                                        </p:cTn>
                                        <p:tgtEl>
                                          <p:spTgt spid="1028"/>
                                        </p:tgtEl>
                                      </p:cBhvr>
                                      <p:to x="100000" y="60000"/>
                                    </p:animScale>
                                    <p:animScale>
                                      <p:cBhvr>
                                        <p:cTn id="14" dur="166" decel="50000">
                                          <p:stCondLst>
                                            <p:cond delay="676"/>
                                          </p:stCondLst>
                                        </p:cTn>
                                        <p:tgtEl>
                                          <p:spTgt spid="1028"/>
                                        </p:tgtEl>
                                      </p:cBhvr>
                                      <p:to x="100000" y="100000"/>
                                    </p:animScale>
                                    <p:animScale>
                                      <p:cBhvr>
                                        <p:cTn id="15" dur="26">
                                          <p:stCondLst>
                                            <p:cond delay="1312"/>
                                          </p:stCondLst>
                                        </p:cTn>
                                        <p:tgtEl>
                                          <p:spTgt spid="1028"/>
                                        </p:tgtEl>
                                      </p:cBhvr>
                                      <p:to x="100000" y="80000"/>
                                    </p:animScale>
                                    <p:animScale>
                                      <p:cBhvr>
                                        <p:cTn id="16" dur="166" decel="50000">
                                          <p:stCondLst>
                                            <p:cond delay="1338"/>
                                          </p:stCondLst>
                                        </p:cTn>
                                        <p:tgtEl>
                                          <p:spTgt spid="1028"/>
                                        </p:tgtEl>
                                      </p:cBhvr>
                                      <p:to x="100000" y="100000"/>
                                    </p:animScale>
                                    <p:animScale>
                                      <p:cBhvr>
                                        <p:cTn id="17" dur="26">
                                          <p:stCondLst>
                                            <p:cond delay="1642"/>
                                          </p:stCondLst>
                                        </p:cTn>
                                        <p:tgtEl>
                                          <p:spTgt spid="1028"/>
                                        </p:tgtEl>
                                      </p:cBhvr>
                                      <p:to x="100000" y="90000"/>
                                    </p:animScale>
                                    <p:animScale>
                                      <p:cBhvr>
                                        <p:cTn id="18" dur="166" decel="50000">
                                          <p:stCondLst>
                                            <p:cond delay="1668"/>
                                          </p:stCondLst>
                                        </p:cTn>
                                        <p:tgtEl>
                                          <p:spTgt spid="1028"/>
                                        </p:tgtEl>
                                      </p:cBhvr>
                                      <p:to x="100000" y="100000"/>
                                    </p:animScale>
                                    <p:animScale>
                                      <p:cBhvr>
                                        <p:cTn id="19" dur="26">
                                          <p:stCondLst>
                                            <p:cond delay="1808"/>
                                          </p:stCondLst>
                                        </p:cTn>
                                        <p:tgtEl>
                                          <p:spTgt spid="1028"/>
                                        </p:tgtEl>
                                      </p:cBhvr>
                                      <p:to x="100000" y="95000"/>
                                    </p:animScale>
                                    <p:animScale>
                                      <p:cBhvr>
                                        <p:cTn id="20" dur="166" decel="50000">
                                          <p:stCondLst>
                                            <p:cond delay="1834"/>
                                          </p:stCondLst>
                                        </p:cTn>
                                        <p:tgtEl>
                                          <p:spTgt spid="1028"/>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1" end="1"/>
                                            </p:txEl>
                                          </p:spTgt>
                                        </p:tgtEl>
                                        <p:attrNameLst>
                                          <p:attrName>style.visibility</p:attrName>
                                        </p:attrNameLst>
                                      </p:cBhvr>
                                      <p:to>
                                        <p:strVal val="visible"/>
                                      </p:to>
                                    </p:set>
                                    <p:anim calcmode="lin" valueType="num">
                                      <p:cBhvr additive="base">
                                        <p:cTn id="3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2" end="2"/>
                                            </p:txEl>
                                          </p:spTgt>
                                        </p:tgtEl>
                                        <p:attrNameLst>
                                          <p:attrName>style.visibility</p:attrName>
                                        </p:attrNameLst>
                                      </p:cBhvr>
                                      <p:to>
                                        <p:strVal val="visible"/>
                                      </p:to>
                                    </p:set>
                                    <p:anim calcmode="lin" valueType="num">
                                      <p:cBhvr additive="base">
                                        <p:cTn id="3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 calcmode="lin" valueType="num">
                                      <p:cBhvr additive="base">
                                        <p:cTn id="4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4" end="4"/>
                                            </p:txEl>
                                          </p:spTgt>
                                        </p:tgtEl>
                                        <p:attrNameLst>
                                          <p:attrName>style.visibility</p:attrName>
                                        </p:attrNameLst>
                                      </p:cBhvr>
                                      <p:to>
                                        <p:strVal val="visible"/>
                                      </p:to>
                                    </p:set>
                                    <p:anim calcmode="lin" valueType="num">
                                      <p:cBhvr additive="base">
                                        <p:cTn id="4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ppt_x"/>
                                          </p:val>
                                        </p:tav>
                                        <p:tav tm="100000">
                                          <p:val>
                                            <p:strVal val="#ppt_x"/>
                                          </p:val>
                                        </p:tav>
                                      </p:tavLst>
                                    </p:anim>
                                    <p:anim calcmode="lin" valueType="num">
                                      <p:cBhvr additive="base">
                                        <p:cTn id="5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a:t>Initiation Phase</a:t>
            </a:r>
          </a:p>
        </p:txBody>
      </p:sp>
      <p:sp>
        <p:nvSpPr>
          <p:cNvPr id="3" name="Date Placeholder 2"/>
          <p:cNvSpPr>
            <a:spLocks noGrp="1"/>
          </p:cNvSpPr>
          <p:nvPr>
            <p:ph type="dt" sz="half" idx="10"/>
          </p:nvPr>
        </p:nvSpPr>
        <p:spPr/>
        <p:txBody>
          <a:bodyPr/>
          <a:lstStyle/>
          <a:p>
            <a:fld id="{559DCD2B-E2F0-4F69-A2E4-4CF1128C32EA}" type="datetime4">
              <a:rPr lang="en-US" smtClean="0"/>
              <a:t>January 28,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7</a:t>
            </a:fld>
            <a:endParaRPr lang="en-US"/>
          </a:p>
        </p:txBody>
      </p:sp>
      <p:sp>
        <p:nvSpPr>
          <p:cNvPr id="6" name="Content Placeholder 5"/>
          <p:cNvSpPr>
            <a:spLocks noGrp="1"/>
          </p:cNvSpPr>
          <p:nvPr>
            <p:ph sz="quarter" idx="1"/>
          </p:nvPr>
        </p:nvSpPr>
        <p:spPr/>
        <p:txBody>
          <a:bodyPr>
            <a:normAutofit/>
          </a:bodyPr>
          <a:lstStyle/>
          <a:p>
            <a:r>
              <a:rPr lang="en-GB" sz="2000" dirty="0">
                <a:latin typeface="Times New Roman" panose="02020603050405020304" pitchFamily="18" charset="0"/>
                <a:cs typeface="Times New Roman" panose="02020603050405020304" pitchFamily="18" charset="0"/>
              </a:rPr>
              <a:t>The Initiation phase begins by defining the </a:t>
            </a:r>
            <a:endParaRPr lang="en-GB" sz="2000" dirty="0" smtClean="0">
              <a:latin typeface="Times New Roman" panose="02020603050405020304" pitchFamily="18" charset="0"/>
              <a:cs typeface="Times New Roman" panose="02020603050405020304" pitchFamily="18" charset="0"/>
            </a:endParaRPr>
          </a:p>
          <a:p>
            <a:pPr lvl="1"/>
            <a:r>
              <a:rPr lang="en-GB" sz="2000" dirty="0" smtClean="0">
                <a:latin typeface="Times New Roman" panose="02020603050405020304" pitchFamily="18" charset="0"/>
                <a:cs typeface="Times New Roman" panose="02020603050405020304" pitchFamily="18" charset="0"/>
              </a:rPr>
              <a:t>Scope</a:t>
            </a:r>
            <a:r>
              <a:rPr lang="en-GB" sz="2000" dirty="0">
                <a:latin typeface="Times New Roman" panose="02020603050405020304" pitchFamily="18" charset="0"/>
                <a:cs typeface="Times New Roman" panose="02020603050405020304" pitchFamily="18" charset="0"/>
              </a:rPr>
              <a:t>, </a:t>
            </a:r>
            <a:r>
              <a:rPr lang="en-GB" sz="2000" dirty="0" smtClean="0">
                <a:latin typeface="Times New Roman" panose="02020603050405020304" pitchFamily="18" charset="0"/>
                <a:cs typeface="Times New Roman" panose="02020603050405020304" pitchFamily="18" charset="0"/>
              </a:rPr>
              <a:t>purpose</a:t>
            </a:r>
            <a:r>
              <a:rPr lang="en-GB" sz="2000" dirty="0">
                <a:latin typeface="Times New Roman" panose="02020603050405020304" pitchFamily="18" charset="0"/>
                <a:cs typeface="Times New Roman" panose="02020603050405020304" pitchFamily="18" charset="0"/>
              </a:rPr>
              <a:t>, objectives, resources, deliverables, timescales and structure of the project. </a:t>
            </a:r>
            <a:endParaRPr lang="en-GB" sz="2000" dirty="0" smtClean="0">
              <a:latin typeface="Times New Roman" panose="02020603050405020304" pitchFamily="18" charset="0"/>
              <a:cs typeface="Times New Roman" panose="02020603050405020304" pitchFamily="18" charset="0"/>
            </a:endParaRPr>
          </a:p>
          <a:p>
            <a:r>
              <a:rPr lang="en-GB" sz="2000" dirty="0" smtClean="0">
                <a:solidFill>
                  <a:srgbClr val="0033CC"/>
                </a:solidFill>
                <a:latin typeface="Times New Roman" panose="02020603050405020304" pitchFamily="18" charset="0"/>
                <a:cs typeface="Times New Roman" panose="02020603050405020304" pitchFamily="18" charset="0"/>
              </a:rPr>
              <a:t>The </a:t>
            </a:r>
            <a:r>
              <a:rPr lang="en-GB" sz="2000" dirty="0">
                <a:solidFill>
                  <a:srgbClr val="0033CC"/>
                </a:solidFill>
                <a:latin typeface="Times New Roman" panose="02020603050405020304" pitchFamily="18" charset="0"/>
                <a:cs typeface="Times New Roman" panose="02020603050405020304" pitchFamily="18" charset="0"/>
              </a:rPr>
              <a:t>next step is to develop a </a:t>
            </a:r>
            <a:r>
              <a:rPr lang="en-GB" sz="2000" i="1" dirty="0">
                <a:solidFill>
                  <a:srgbClr val="0033CC"/>
                </a:solidFill>
                <a:latin typeface="Times New Roman" panose="02020603050405020304" pitchFamily="18" charset="0"/>
                <a:cs typeface="Times New Roman" panose="02020603050405020304" pitchFamily="18" charset="0"/>
              </a:rPr>
              <a:t>Business Case</a:t>
            </a:r>
            <a:r>
              <a:rPr lang="en-GB" sz="2000" dirty="0">
                <a:solidFill>
                  <a:srgbClr val="0033CC"/>
                </a:solidFill>
                <a:latin typeface="Times New Roman" panose="02020603050405020304" pitchFamily="18" charset="0"/>
                <a:cs typeface="Times New Roman" panose="02020603050405020304" pitchFamily="18" charset="0"/>
              </a:rPr>
              <a:t>, including several possible solutions and a cost/benefit analysis for each. </a:t>
            </a:r>
            <a:endParaRPr lang="en-GB" sz="2000" dirty="0" smtClean="0">
              <a:solidFill>
                <a:srgbClr val="0033CC"/>
              </a:solidFill>
              <a:latin typeface="Times New Roman" panose="02020603050405020304" pitchFamily="18" charset="0"/>
              <a:cs typeface="Times New Roman" panose="02020603050405020304" pitchFamily="18" charset="0"/>
            </a:endParaRPr>
          </a:p>
          <a:p>
            <a:r>
              <a:rPr lang="en-GB" sz="2000" dirty="0" smtClean="0">
                <a:solidFill>
                  <a:srgbClr val="002060"/>
                </a:solidFill>
                <a:latin typeface="Times New Roman" panose="02020603050405020304" pitchFamily="18" charset="0"/>
                <a:cs typeface="Times New Roman" panose="02020603050405020304" pitchFamily="18" charset="0"/>
              </a:rPr>
              <a:t>A </a:t>
            </a:r>
            <a:r>
              <a:rPr lang="en-GB" sz="2000" i="1" dirty="0">
                <a:solidFill>
                  <a:srgbClr val="002060"/>
                </a:solidFill>
                <a:latin typeface="Times New Roman" panose="02020603050405020304" pitchFamily="18" charset="0"/>
                <a:cs typeface="Times New Roman" panose="02020603050405020304" pitchFamily="18" charset="0"/>
              </a:rPr>
              <a:t>Feasibility Study</a:t>
            </a:r>
            <a:r>
              <a:rPr lang="en-GB" sz="2000" dirty="0">
                <a:solidFill>
                  <a:srgbClr val="002060"/>
                </a:solidFill>
                <a:latin typeface="Times New Roman" panose="02020603050405020304" pitchFamily="18" charset="0"/>
                <a:cs typeface="Times New Roman" panose="02020603050405020304" pitchFamily="18" charset="0"/>
              </a:rPr>
              <a:t> should then be carried out to ensure that the chosen solution is feasible and has an acceptable level of risk. </a:t>
            </a:r>
            <a:endParaRPr lang="en-GB" sz="2000" dirty="0" smtClean="0">
              <a:solidFill>
                <a:srgbClr val="002060"/>
              </a:solidFill>
              <a:latin typeface="Times New Roman" panose="02020603050405020304" pitchFamily="18" charset="0"/>
              <a:cs typeface="Times New Roman" panose="02020603050405020304" pitchFamily="18" charset="0"/>
            </a:endParaRPr>
          </a:p>
          <a:p>
            <a:r>
              <a:rPr lang="en-GB" sz="2000" dirty="0" smtClean="0">
                <a:solidFill>
                  <a:srgbClr val="C00000"/>
                </a:solidFill>
                <a:latin typeface="Times New Roman" panose="02020603050405020304" pitchFamily="18" charset="0"/>
                <a:cs typeface="Times New Roman" panose="02020603050405020304" pitchFamily="18" charset="0"/>
              </a:rPr>
              <a:t>The </a:t>
            </a:r>
            <a:r>
              <a:rPr lang="en-GB" sz="2000" dirty="0">
                <a:solidFill>
                  <a:srgbClr val="C00000"/>
                </a:solidFill>
                <a:latin typeface="Times New Roman" panose="02020603050405020304" pitchFamily="18" charset="0"/>
                <a:cs typeface="Times New Roman" panose="02020603050405020304" pitchFamily="18" charset="0"/>
              </a:rPr>
              <a:t>next step is to define the </a:t>
            </a:r>
            <a:r>
              <a:rPr lang="en-GB" sz="2000" i="1" dirty="0">
                <a:solidFill>
                  <a:srgbClr val="C00000"/>
                </a:solidFill>
                <a:latin typeface="Times New Roman" panose="02020603050405020304" pitchFamily="18" charset="0"/>
                <a:cs typeface="Times New Roman" panose="02020603050405020304" pitchFamily="18" charset="0"/>
              </a:rPr>
              <a:t>Terms of Reference</a:t>
            </a:r>
            <a:r>
              <a:rPr lang="en-GB" sz="2000" dirty="0">
                <a:solidFill>
                  <a:srgbClr val="C00000"/>
                </a:solidFill>
                <a:latin typeface="Times New Roman" panose="02020603050405020304" pitchFamily="18" charset="0"/>
                <a:cs typeface="Times New Roman" panose="02020603050405020304" pitchFamily="18" charset="0"/>
              </a:rPr>
              <a:t>, followed by the appointment of the </a:t>
            </a:r>
            <a:r>
              <a:rPr lang="en-GB" sz="2000" i="1" dirty="0" smtClean="0">
                <a:solidFill>
                  <a:srgbClr val="C00000"/>
                </a:solidFill>
                <a:latin typeface="Times New Roman" panose="02020603050405020304" pitchFamily="18" charset="0"/>
                <a:cs typeface="Times New Roman" panose="02020603050405020304" pitchFamily="18" charset="0"/>
              </a:rPr>
              <a:t>Project </a:t>
            </a:r>
            <a:r>
              <a:rPr lang="en-GB" sz="2000" i="1" dirty="0">
                <a:solidFill>
                  <a:srgbClr val="C00000"/>
                </a:solidFill>
                <a:latin typeface="Times New Roman" panose="02020603050405020304" pitchFamily="18" charset="0"/>
                <a:cs typeface="Times New Roman" panose="02020603050405020304" pitchFamily="18" charset="0"/>
              </a:rPr>
              <a:t>team</a:t>
            </a:r>
            <a:r>
              <a:rPr lang="en-GB" sz="2000" dirty="0">
                <a:solidFill>
                  <a:srgbClr val="C00000"/>
                </a:solidFill>
                <a:latin typeface="Times New Roman" panose="02020603050405020304" pitchFamily="18" charset="0"/>
                <a:cs typeface="Times New Roman" panose="02020603050405020304" pitchFamily="18" charset="0"/>
              </a:rPr>
              <a:t>. </a:t>
            </a:r>
            <a:endParaRPr lang="en-GB" sz="2000" dirty="0" smtClean="0">
              <a:solidFill>
                <a:srgbClr val="C00000"/>
              </a:solidFill>
              <a:latin typeface="Times New Roman" panose="02020603050405020304" pitchFamily="18" charset="0"/>
              <a:cs typeface="Times New Roman" panose="02020603050405020304" pitchFamily="18" charset="0"/>
            </a:endParaRPr>
          </a:p>
          <a:p>
            <a:r>
              <a:rPr lang="en-GB" sz="2000" dirty="0" smtClean="0">
                <a:latin typeface="Times New Roman" panose="02020603050405020304" pitchFamily="18" charset="0"/>
                <a:cs typeface="Times New Roman" panose="02020603050405020304" pitchFamily="18" charset="0"/>
              </a:rPr>
              <a:t>The </a:t>
            </a:r>
            <a:r>
              <a:rPr lang="en-GB" sz="2000" dirty="0">
                <a:latin typeface="Times New Roman" panose="02020603050405020304" pitchFamily="18" charset="0"/>
                <a:cs typeface="Times New Roman" panose="02020603050405020304" pitchFamily="18" charset="0"/>
              </a:rPr>
              <a:t>final step is to carry out </a:t>
            </a:r>
            <a:r>
              <a:rPr lang="en-GB" sz="2000" i="1" dirty="0">
                <a:latin typeface="Times New Roman" panose="02020603050405020304" pitchFamily="18" charset="0"/>
                <a:cs typeface="Times New Roman" panose="02020603050405020304" pitchFamily="18" charset="0"/>
              </a:rPr>
              <a:t>Phase Review</a:t>
            </a:r>
            <a:r>
              <a:rPr lang="en-GB" sz="2000" dirty="0">
                <a:latin typeface="Times New Roman" panose="02020603050405020304" pitchFamily="18" charset="0"/>
                <a:cs typeface="Times New Roman" panose="02020603050405020304" pitchFamily="18" charset="0"/>
              </a:rPr>
              <a:t> before seeking approval to proceed. </a:t>
            </a:r>
          </a:p>
        </p:txBody>
      </p:sp>
    </p:spTree>
    <p:extLst>
      <p:ext uri="{BB962C8B-B14F-4D97-AF65-F5344CB8AC3E}">
        <p14:creationId xmlns:p14="http://schemas.microsoft.com/office/powerpoint/2010/main" val="1001046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txEl>
                                              <p:pRg st="3" end="3"/>
                                            </p:txEl>
                                          </p:spTgt>
                                        </p:tgtEl>
                                        <p:attrNameLst>
                                          <p:attrName>style.visibility</p:attrName>
                                        </p:attrNameLst>
                                      </p:cBhvr>
                                      <p:to>
                                        <p:strVal val="visible"/>
                                      </p:to>
                                    </p:set>
                                    <p:anim calcmode="lin" valueType="num">
                                      <p:cBhvr additive="base">
                                        <p:cTn id="2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6">
                                            <p:txEl>
                                              <p:pRg st="4" end="4"/>
                                            </p:txEl>
                                          </p:spTgt>
                                        </p:tgtEl>
                                        <p:attrNameLst>
                                          <p:attrName>style.visibility</p:attrName>
                                        </p:attrNameLst>
                                      </p:cBhvr>
                                      <p:to>
                                        <p:strVal val="visible"/>
                                      </p:to>
                                    </p:set>
                                    <p:anim calcmode="lin" valueType="num">
                                      <p:cBhvr additive="base">
                                        <p:cTn id="2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anim calcmode="lin" valueType="num">
                                      <p:cBhvr additive="base">
                                        <p:cTn id="35"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Planning</a:t>
            </a:r>
            <a:r>
              <a:rPr lang="en-US" sz="2800" b="1" dirty="0" smtClean="0"/>
              <a:t> Phase</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January 28,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8</a:t>
            </a:fld>
            <a:endParaRPr lang="en-US"/>
          </a:p>
        </p:txBody>
      </p:sp>
      <p:sp>
        <p:nvSpPr>
          <p:cNvPr id="6" name="Content Placeholder 5"/>
          <p:cNvSpPr>
            <a:spLocks noGrp="1"/>
          </p:cNvSpPr>
          <p:nvPr>
            <p:ph sz="quarter" idx="1"/>
          </p:nvPr>
        </p:nvSpPr>
        <p:spPr/>
        <p:txBody>
          <a:bodyPr>
            <a:normAutofit fontScale="92500" lnSpcReduction="10000"/>
          </a:bodyPr>
          <a:lstStyle/>
          <a:p>
            <a:r>
              <a:rPr lang="en-GB" sz="2000" dirty="0">
                <a:solidFill>
                  <a:srgbClr val="0033CC"/>
                </a:solidFill>
                <a:latin typeface="Times New Roman" panose="02020603050405020304" pitchFamily="18" charset="0"/>
                <a:cs typeface="Times New Roman" panose="02020603050405020304" pitchFamily="18" charset="0"/>
              </a:rPr>
              <a:t>Planning is the process of thinking systematically about the future in order to decide what our goals are, and how we are going to achieve </a:t>
            </a:r>
            <a:r>
              <a:rPr lang="en-GB" sz="2000" dirty="0" smtClean="0">
                <a:solidFill>
                  <a:srgbClr val="0033CC"/>
                </a:solidFill>
                <a:latin typeface="Times New Roman" panose="02020603050405020304" pitchFamily="18" charset="0"/>
                <a:cs typeface="Times New Roman" panose="02020603050405020304" pitchFamily="18" charset="0"/>
              </a:rPr>
              <a:t>them. </a:t>
            </a:r>
          </a:p>
          <a:p>
            <a:r>
              <a:rPr lang="en-GB" sz="2000" dirty="0" smtClean="0">
                <a:solidFill>
                  <a:srgbClr val="2F0765"/>
                </a:solidFill>
                <a:latin typeface="Times New Roman" panose="02020603050405020304" pitchFamily="18" charset="0"/>
                <a:cs typeface="Times New Roman" panose="02020603050405020304" pitchFamily="18" charset="0"/>
              </a:rPr>
              <a:t>Thus planning involves </a:t>
            </a:r>
            <a:r>
              <a:rPr lang="en-GB" sz="2000" dirty="0">
                <a:solidFill>
                  <a:srgbClr val="2F0765"/>
                </a:solidFill>
                <a:latin typeface="Times New Roman" panose="02020603050405020304" pitchFamily="18" charset="0"/>
                <a:cs typeface="Times New Roman" panose="02020603050405020304" pitchFamily="18" charset="0"/>
              </a:rPr>
              <a:t>making preparations, and deciding the best course of </a:t>
            </a:r>
            <a:r>
              <a:rPr lang="en-GB" sz="2000" dirty="0" smtClean="0">
                <a:solidFill>
                  <a:srgbClr val="2F0765"/>
                </a:solidFill>
                <a:latin typeface="Times New Roman" panose="02020603050405020304" pitchFamily="18" charset="0"/>
                <a:cs typeface="Times New Roman" panose="02020603050405020304" pitchFamily="18" charset="0"/>
              </a:rPr>
              <a:t>action for a project.</a:t>
            </a:r>
            <a:endParaRPr lang="en-GB" sz="2000" dirty="0">
              <a:solidFill>
                <a:srgbClr val="2F0765"/>
              </a:solidFill>
              <a:latin typeface="Times New Roman" panose="02020603050405020304" pitchFamily="18" charset="0"/>
              <a:cs typeface="Times New Roman" panose="02020603050405020304" pitchFamily="18" charset="0"/>
            </a:endParaRPr>
          </a:p>
          <a:p>
            <a:r>
              <a:rPr lang="en-GB" sz="2200" dirty="0" smtClean="0">
                <a:solidFill>
                  <a:srgbClr val="C00000"/>
                </a:solidFill>
                <a:latin typeface="Times New Roman" panose="02020603050405020304" pitchFamily="18" charset="0"/>
                <a:cs typeface="Times New Roman" panose="02020603050405020304" pitchFamily="18" charset="0"/>
              </a:rPr>
              <a:t>The </a:t>
            </a:r>
            <a:r>
              <a:rPr lang="en-GB" sz="2200" dirty="0">
                <a:solidFill>
                  <a:srgbClr val="C00000"/>
                </a:solidFill>
                <a:latin typeface="Times New Roman" panose="02020603050405020304" pitchFamily="18" charset="0"/>
                <a:cs typeface="Times New Roman" panose="02020603050405020304" pitchFamily="18" charset="0"/>
              </a:rPr>
              <a:t>first step of the Planning phase is the creation of a detailed </a:t>
            </a:r>
            <a:r>
              <a:rPr lang="en-GB" sz="2200" i="1" dirty="0">
                <a:solidFill>
                  <a:srgbClr val="C00000"/>
                </a:solidFill>
                <a:latin typeface="Times New Roman" panose="02020603050405020304" pitchFamily="18" charset="0"/>
                <a:cs typeface="Times New Roman" panose="02020603050405020304" pitchFamily="18" charset="0"/>
              </a:rPr>
              <a:t>Project Plan</a:t>
            </a:r>
            <a:r>
              <a:rPr lang="en-GB" sz="2200" dirty="0">
                <a:solidFill>
                  <a:srgbClr val="C00000"/>
                </a:solidFill>
                <a:latin typeface="Times New Roman" panose="02020603050405020304" pitchFamily="18" charset="0"/>
                <a:cs typeface="Times New Roman" panose="02020603050405020304" pitchFamily="18" charset="0"/>
              </a:rPr>
              <a:t> which the project manager will refer throughout the project to monitor and control time, cost and quality. </a:t>
            </a:r>
            <a:endParaRPr lang="en-GB" sz="2200" dirty="0" smtClean="0">
              <a:solidFill>
                <a:srgbClr val="C00000"/>
              </a:solidFill>
              <a:latin typeface="Times New Roman" panose="02020603050405020304" pitchFamily="18" charset="0"/>
              <a:cs typeface="Times New Roman" panose="02020603050405020304" pitchFamily="18" charset="0"/>
            </a:endParaRPr>
          </a:p>
          <a:p>
            <a:r>
              <a:rPr lang="en-GB" sz="2000" dirty="0" smtClean="0">
                <a:latin typeface="Times New Roman" panose="02020603050405020304" pitchFamily="18" charset="0"/>
                <a:cs typeface="Times New Roman" panose="02020603050405020304" pitchFamily="18" charset="0"/>
              </a:rPr>
              <a:t>The </a:t>
            </a:r>
            <a:r>
              <a:rPr lang="en-GB" sz="2000" dirty="0">
                <a:latin typeface="Times New Roman" panose="02020603050405020304" pitchFamily="18" charset="0"/>
                <a:cs typeface="Times New Roman" panose="02020603050405020304" pitchFamily="18" charset="0"/>
              </a:rPr>
              <a:t>project manager will then create the following plans:</a:t>
            </a:r>
          </a:p>
          <a:p>
            <a:pPr lvl="1"/>
            <a:r>
              <a:rPr lang="en-GB" sz="2000" b="1" dirty="0">
                <a:latin typeface="Times New Roman" panose="02020603050405020304" pitchFamily="18" charset="0"/>
                <a:cs typeface="Times New Roman" panose="02020603050405020304" pitchFamily="18" charset="0"/>
              </a:rPr>
              <a:t>Resource Plan:</a:t>
            </a:r>
            <a:r>
              <a:rPr lang="en-GB" sz="2000" dirty="0">
                <a:latin typeface="Times New Roman" panose="02020603050405020304" pitchFamily="18" charset="0"/>
                <a:cs typeface="Times New Roman" panose="02020603050405020304" pitchFamily="18" charset="0"/>
              </a:rPr>
              <a:t> to identify the staffing, equipment and materials needed</a:t>
            </a:r>
          </a:p>
          <a:p>
            <a:pPr lvl="1"/>
            <a:r>
              <a:rPr lang="en-GB" sz="2000" b="1" dirty="0">
                <a:latin typeface="Times New Roman" panose="02020603050405020304" pitchFamily="18" charset="0"/>
                <a:cs typeface="Times New Roman" panose="02020603050405020304" pitchFamily="18" charset="0"/>
              </a:rPr>
              <a:t>Financial Plan:</a:t>
            </a:r>
            <a:r>
              <a:rPr lang="en-GB" sz="2000" dirty="0">
                <a:latin typeface="Times New Roman" panose="02020603050405020304" pitchFamily="18" charset="0"/>
                <a:cs typeface="Times New Roman" panose="02020603050405020304" pitchFamily="18" charset="0"/>
              </a:rPr>
              <a:t> to quantify the financial expenditure required</a:t>
            </a:r>
          </a:p>
          <a:p>
            <a:pPr lvl="1"/>
            <a:r>
              <a:rPr lang="en-GB" sz="2000" b="1" dirty="0">
                <a:latin typeface="Times New Roman" panose="02020603050405020304" pitchFamily="18" charset="0"/>
                <a:cs typeface="Times New Roman" panose="02020603050405020304" pitchFamily="18" charset="0"/>
              </a:rPr>
              <a:t>Quality Plan:</a:t>
            </a:r>
            <a:r>
              <a:rPr lang="en-GB" sz="2000" dirty="0">
                <a:latin typeface="Times New Roman" panose="02020603050405020304" pitchFamily="18" charset="0"/>
                <a:cs typeface="Times New Roman" panose="02020603050405020304" pitchFamily="18" charset="0"/>
              </a:rPr>
              <a:t> to set quality targets and specify Quality Control methods</a:t>
            </a:r>
          </a:p>
          <a:p>
            <a:pPr lvl="1"/>
            <a:r>
              <a:rPr lang="en-GB" sz="2000" b="1" dirty="0">
                <a:latin typeface="Times New Roman" panose="02020603050405020304" pitchFamily="18" charset="0"/>
                <a:cs typeface="Times New Roman" panose="02020603050405020304" pitchFamily="18" charset="0"/>
              </a:rPr>
              <a:t>Risk Plan:</a:t>
            </a:r>
            <a:r>
              <a:rPr lang="en-GB" sz="2000" dirty="0">
                <a:latin typeface="Times New Roman" panose="02020603050405020304" pitchFamily="18" charset="0"/>
                <a:cs typeface="Times New Roman" panose="02020603050405020304" pitchFamily="18" charset="0"/>
              </a:rPr>
              <a:t> to identify risks and plan actions needed to minimise them</a:t>
            </a:r>
          </a:p>
          <a:p>
            <a:pPr lvl="1"/>
            <a:r>
              <a:rPr lang="en-GB" sz="2000" b="1" dirty="0">
                <a:latin typeface="Times New Roman" panose="02020603050405020304" pitchFamily="18" charset="0"/>
                <a:cs typeface="Times New Roman" panose="02020603050405020304" pitchFamily="18" charset="0"/>
              </a:rPr>
              <a:t>Acceptance Plan:</a:t>
            </a:r>
            <a:r>
              <a:rPr lang="en-GB" sz="2000" dirty="0">
                <a:latin typeface="Times New Roman" panose="02020603050405020304" pitchFamily="18" charset="0"/>
                <a:cs typeface="Times New Roman" panose="02020603050405020304" pitchFamily="18" charset="0"/>
              </a:rPr>
              <a:t> to specify criteria for accepting deliverables</a:t>
            </a:r>
          </a:p>
          <a:p>
            <a:r>
              <a:rPr lang="en-GB" sz="2000" dirty="0">
                <a:latin typeface="Times New Roman" panose="02020603050405020304" pitchFamily="18" charset="0"/>
                <a:cs typeface="Times New Roman" panose="02020603050405020304" pitchFamily="18" charset="0"/>
              </a:rPr>
              <a:t>Finally, a Phase Review is carried out to </a:t>
            </a:r>
            <a:r>
              <a:rPr lang="en-GB" sz="2000" dirty="0" smtClean="0">
                <a:latin typeface="Times New Roman" panose="02020603050405020304" pitchFamily="18" charset="0"/>
                <a:cs typeface="Times New Roman" panose="02020603050405020304" pitchFamily="18" charset="0"/>
              </a:rPr>
              <a:t>approve </a:t>
            </a:r>
            <a:r>
              <a:rPr lang="en-GB" sz="2000" dirty="0">
                <a:latin typeface="Times New Roman" panose="02020603050405020304" pitchFamily="18" charset="0"/>
                <a:cs typeface="Times New Roman" panose="02020603050405020304" pitchFamily="18" charset="0"/>
              </a:rPr>
              <a:t>the start of the Project Execution phase. </a:t>
            </a:r>
          </a:p>
          <a:p>
            <a:endParaRPr lang="en-GB" sz="2000" dirty="0"/>
          </a:p>
        </p:txBody>
      </p:sp>
    </p:spTree>
    <p:extLst>
      <p:ext uri="{BB962C8B-B14F-4D97-AF65-F5344CB8AC3E}">
        <p14:creationId xmlns:p14="http://schemas.microsoft.com/office/powerpoint/2010/main" val="2885367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4" end="4"/>
                                            </p:txEl>
                                          </p:spTgt>
                                        </p:tgtEl>
                                        <p:attrNameLst>
                                          <p:attrName>style.visibility</p:attrName>
                                        </p:attrNameLst>
                                      </p:cBhvr>
                                      <p:to>
                                        <p:strVal val="visible"/>
                                      </p:to>
                                    </p:set>
                                    <p:anim calcmode="lin" valueType="num">
                                      <p:cBhvr additive="base">
                                        <p:cTn id="2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5" end="5"/>
                                            </p:txEl>
                                          </p:spTgt>
                                        </p:tgtEl>
                                        <p:attrNameLst>
                                          <p:attrName>style.visibility</p:attrName>
                                        </p:attrNameLst>
                                      </p:cBhvr>
                                      <p:to>
                                        <p:strVal val="visible"/>
                                      </p:to>
                                    </p:set>
                                    <p:anim calcmode="lin" valueType="num">
                                      <p:cBhvr additive="base">
                                        <p:cTn id="3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 calcmode="lin" valueType="num">
                                      <p:cBhvr additive="base">
                                        <p:cTn id="37"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7" end="7"/>
                                            </p:txEl>
                                          </p:spTgt>
                                        </p:tgtEl>
                                        <p:attrNameLst>
                                          <p:attrName>style.visibility</p:attrName>
                                        </p:attrNameLst>
                                      </p:cBhvr>
                                      <p:to>
                                        <p:strVal val="visible"/>
                                      </p:to>
                                    </p:set>
                                    <p:anim calcmode="lin" valueType="num">
                                      <p:cBhvr additive="base">
                                        <p:cTn id="41"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7" end="7"/>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6">
                                            <p:txEl>
                                              <p:pRg st="8" end="8"/>
                                            </p:txEl>
                                          </p:spTgt>
                                        </p:tgtEl>
                                        <p:attrNameLst>
                                          <p:attrName>style.visibility</p:attrName>
                                        </p:attrNameLst>
                                      </p:cBhvr>
                                      <p:to>
                                        <p:strVal val="visible"/>
                                      </p:to>
                                    </p:set>
                                    <p:anim calcmode="lin" valueType="num">
                                      <p:cBhvr additive="base">
                                        <p:cTn id="45"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6">
                                            <p:txEl>
                                              <p:pRg st="9" end="9"/>
                                            </p:txEl>
                                          </p:spTgt>
                                        </p:tgtEl>
                                        <p:attrNameLst>
                                          <p:attrName>style.visibility</p:attrName>
                                        </p:attrNameLst>
                                      </p:cBhvr>
                                      <p:to>
                                        <p:strVal val="visible"/>
                                      </p:to>
                                    </p:set>
                                    <p:anim calcmode="lin" valueType="num">
                                      <p:cBhvr additive="base">
                                        <p:cTn id="51"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Execution Phase</a:t>
            </a:r>
            <a:endParaRPr lang="en-GB" sz="2800" b="1" dirty="0"/>
          </a:p>
        </p:txBody>
      </p:sp>
      <p:sp>
        <p:nvSpPr>
          <p:cNvPr id="3" name="Date Placeholder 2"/>
          <p:cNvSpPr>
            <a:spLocks noGrp="1"/>
          </p:cNvSpPr>
          <p:nvPr>
            <p:ph type="dt" sz="half" idx="10"/>
          </p:nvPr>
        </p:nvSpPr>
        <p:spPr/>
        <p:txBody>
          <a:bodyPr/>
          <a:lstStyle/>
          <a:p>
            <a:fld id="{559DCD2B-E2F0-4F69-A2E4-4CF1128C32EA}" type="datetime4">
              <a:rPr lang="en-US" smtClean="0"/>
              <a:t>January 28, 2016</a:t>
            </a:fld>
            <a:endParaRPr lang="en-US"/>
          </a:p>
        </p:txBody>
      </p:sp>
      <p:sp>
        <p:nvSpPr>
          <p:cNvPr id="4" name="Footer Placeholder 3"/>
          <p:cNvSpPr>
            <a:spLocks noGrp="1"/>
          </p:cNvSpPr>
          <p:nvPr>
            <p:ph type="ftr" sz="quarter" idx="11"/>
          </p:nvPr>
        </p:nvSpPr>
        <p:spPr/>
        <p:txBody>
          <a:bodyPr/>
          <a:lstStyle/>
          <a:p>
            <a:r>
              <a:rPr lang="sv-SE" smtClean="0"/>
              <a:t>GE 404 (Engineering Management)</a:t>
            </a:r>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9</a:t>
            </a:fld>
            <a:endParaRPr lang="en-US"/>
          </a:p>
        </p:txBody>
      </p:sp>
      <p:sp>
        <p:nvSpPr>
          <p:cNvPr id="6" name="Content Placeholder 5"/>
          <p:cNvSpPr>
            <a:spLocks noGrp="1"/>
          </p:cNvSpPr>
          <p:nvPr>
            <p:ph sz="quarter" idx="1"/>
          </p:nvPr>
        </p:nvSpPr>
        <p:spPr/>
        <p:txBody>
          <a:bodyPr>
            <a:normAutofit fontScale="47500" lnSpcReduction="20000"/>
          </a:bodyPr>
          <a:lstStyle/>
          <a:p>
            <a:r>
              <a:rPr lang="en-GB" sz="4200" dirty="0">
                <a:solidFill>
                  <a:srgbClr val="0033CC"/>
                </a:solidFill>
                <a:latin typeface="Times New Roman" panose="02020603050405020304" pitchFamily="18" charset="0"/>
                <a:cs typeface="Times New Roman" panose="02020603050405020304" pitchFamily="18" charset="0"/>
              </a:rPr>
              <a:t>During the Project Execution phase the project team produces the deliverables while the project manager monitors and controls the project delivery by undertaking:</a:t>
            </a:r>
          </a:p>
          <a:p>
            <a:pPr lvl="1"/>
            <a:r>
              <a:rPr lang="en-GB" sz="3800" b="1" dirty="0">
                <a:latin typeface="Times New Roman" panose="02020603050405020304" pitchFamily="18" charset="0"/>
                <a:cs typeface="Times New Roman" panose="02020603050405020304" pitchFamily="18" charset="0"/>
              </a:rPr>
              <a:t>Time Management:</a:t>
            </a:r>
            <a:r>
              <a:rPr lang="en-GB" sz="3800" dirty="0">
                <a:latin typeface="Times New Roman" panose="02020603050405020304" pitchFamily="18" charset="0"/>
                <a:cs typeface="Times New Roman" panose="02020603050405020304" pitchFamily="18" charset="0"/>
              </a:rPr>
              <a:t> tracking and recording time spent on tasks against the Project Plan</a:t>
            </a:r>
          </a:p>
          <a:p>
            <a:pPr lvl="1"/>
            <a:r>
              <a:rPr lang="en-GB" sz="3800" b="1" dirty="0">
                <a:latin typeface="Times New Roman" panose="02020603050405020304" pitchFamily="18" charset="0"/>
                <a:cs typeface="Times New Roman" panose="02020603050405020304" pitchFamily="18" charset="0"/>
              </a:rPr>
              <a:t>Cost Management:</a:t>
            </a:r>
            <a:r>
              <a:rPr lang="en-GB" sz="3800" dirty="0">
                <a:latin typeface="Times New Roman" panose="02020603050405020304" pitchFamily="18" charset="0"/>
                <a:cs typeface="Times New Roman" panose="02020603050405020304" pitchFamily="18" charset="0"/>
              </a:rPr>
              <a:t> identifying and recording costs against the project budget</a:t>
            </a:r>
          </a:p>
          <a:p>
            <a:pPr lvl="1"/>
            <a:r>
              <a:rPr lang="en-GB" sz="3800" b="1" dirty="0">
                <a:latin typeface="Times New Roman" panose="02020603050405020304" pitchFamily="18" charset="0"/>
                <a:cs typeface="Times New Roman" panose="02020603050405020304" pitchFamily="18" charset="0"/>
              </a:rPr>
              <a:t>Quality Management:</a:t>
            </a:r>
            <a:r>
              <a:rPr lang="en-GB" sz="3800" dirty="0">
                <a:latin typeface="Times New Roman" panose="02020603050405020304" pitchFamily="18" charset="0"/>
                <a:cs typeface="Times New Roman" panose="02020603050405020304" pitchFamily="18" charset="0"/>
              </a:rPr>
              <a:t> reviewing the quality of the deliverables and management processes</a:t>
            </a:r>
          </a:p>
          <a:p>
            <a:pPr lvl="1"/>
            <a:r>
              <a:rPr lang="en-GB" sz="3800" b="1" dirty="0">
                <a:latin typeface="Times New Roman" panose="02020603050405020304" pitchFamily="18" charset="0"/>
                <a:cs typeface="Times New Roman" panose="02020603050405020304" pitchFamily="18" charset="0"/>
              </a:rPr>
              <a:t>Change Management:</a:t>
            </a:r>
            <a:r>
              <a:rPr lang="en-GB" sz="3800" dirty="0">
                <a:latin typeface="Times New Roman" panose="02020603050405020304" pitchFamily="18" charset="0"/>
                <a:cs typeface="Times New Roman" panose="02020603050405020304" pitchFamily="18" charset="0"/>
              </a:rPr>
              <a:t> reviewing and implementing requests for changes to the project</a:t>
            </a:r>
          </a:p>
          <a:p>
            <a:pPr lvl="1"/>
            <a:r>
              <a:rPr lang="en-GB" sz="3800" b="1" dirty="0">
                <a:latin typeface="Times New Roman" panose="02020603050405020304" pitchFamily="18" charset="0"/>
                <a:cs typeface="Times New Roman" panose="02020603050405020304" pitchFamily="18" charset="0"/>
              </a:rPr>
              <a:t>Risk Management:</a:t>
            </a:r>
            <a:r>
              <a:rPr lang="en-GB" sz="3800" dirty="0">
                <a:latin typeface="Times New Roman" panose="02020603050405020304" pitchFamily="18" charset="0"/>
                <a:cs typeface="Times New Roman" panose="02020603050405020304" pitchFamily="18" charset="0"/>
              </a:rPr>
              <a:t> assessing the level of project risk and taking action to minimize it</a:t>
            </a:r>
          </a:p>
          <a:p>
            <a:pPr lvl="1"/>
            <a:r>
              <a:rPr lang="en-GB" sz="3800" b="1" dirty="0">
                <a:latin typeface="Times New Roman" panose="02020603050405020304" pitchFamily="18" charset="0"/>
                <a:cs typeface="Times New Roman" panose="02020603050405020304" pitchFamily="18" charset="0"/>
              </a:rPr>
              <a:t>Issue Management:</a:t>
            </a:r>
            <a:r>
              <a:rPr lang="en-GB" sz="3800" dirty="0">
                <a:latin typeface="Times New Roman" panose="02020603050405020304" pitchFamily="18" charset="0"/>
                <a:cs typeface="Times New Roman" panose="02020603050405020304" pitchFamily="18" charset="0"/>
              </a:rPr>
              <a:t> identifying and resolving project issues</a:t>
            </a:r>
          </a:p>
          <a:p>
            <a:pPr lvl="1"/>
            <a:r>
              <a:rPr lang="en-GB" sz="3800" b="1" dirty="0">
                <a:latin typeface="Times New Roman" panose="02020603050405020304" pitchFamily="18" charset="0"/>
                <a:cs typeface="Times New Roman" panose="02020603050405020304" pitchFamily="18" charset="0"/>
              </a:rPr>
              <a:t>Acceptance Management:</a:t>
            </a:r>
            <a:r>
              <a:rPr lang="en-GB" sz="3800" dirty="0">
                <a:latin typeface="Times New Roman" panose="02020603050405020304" pitchFamily="18" charset="0"/>
                <a:cs typeface="Times New Roman" panose="02020603050405020304" pitchFamily="18" charset="0"/>
              </a:rPr>
              <a:t> identifying the completion of deliverables and gaining the customers acceptance</a:t>
            </a:r>
          </a:p>
          <a:p>
            <a:pPr lvl="1"/>
            <a:r>
              <a:rPr lang="en-GB" sz="3800" b="1" dirty="0">
                <a:latin typeface="Times New Roman" panose="02020603050405020304" pitchFamily="18" charset="0"/>
                <a:cs typeface="Times New Roman" panose="02020603050405020304" pitchFamily="18" charset="0"/>
              </a:rPr>
              <a:t>Communications Management:</a:t>
            </a:r>
            <a:r>
              <a:rPr lang="en-GB" sz="3800" dirty="0">
                <a:latin typeface="Times New Roman" panose="02020603050405020304" pitchFamily="18" charset="0"/>
                <a:cs typeface="Times New Roman" panose="02020603050405020304" pitchFamily="18" charset="0"/>
              </a:rPr>
              <a:t> keeping stakeholders informed of project progress, risks and issues</a:t>
            </a:r>
          </a:p>
          <a:p>
            <a:endParaRPr lang="en-GB" sz="3600" dirty="0"/>
          </a:p>
          <a:p>
            <a:endParaRPr lang="en-GB" dirty="0"/>
          </a:p>
        </p:txBody>
      </p:sp>
    </p:spTree>
    <p:extLst>
      <p:ext uri="{BB962C8B-B14F-4D97-AF65-F5344CB8AC3E}">
        <p14:creationId xmlns:p14="http://schemas.microsoft.com/office/powerpoint/2010/main" val="323861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 calcmode="lin" valueType="num">
                                      <p:cBhvr additive="base">
                                        <p:cTn id="2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 calcmode="lin" valueType="num">
                                      <p:cBhvr additive="base">
                                        <p:cTn id="2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anim calcmode="lin" valueType="num">
                                      <p:cBhvr additive="base">
                                        <p:cTn id="31"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anim calcmode="lin" valueType="num">
                                      <p:cBhvr additive="base">
                                        <p:cTn id="35"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8" end="8"/>
                                            </p:txEl>
                                          </p:spTgt>
                                        </p:tgtEl>
                                        <p:attrNameLst>
                                          <p:attrName>style.visibility</p:attrName>
                                        </p:attrNameLst>
                                      </p:cBhvr>
                                      <p:to>
                                        <p:strVal val="visible"/>
                                      </p:to>
                                    </p:set>
                                    <p:anim calcmode="lin" valueType="num">
                                      <p:cBhvr additive="base">
                                        <p:cTn id="39"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EA310DA89CC9D4C95ADEB31B3960639" ma:contentTypeVersion="1" ma:contentTypeDescription="Create a new document." ma:contentTypeScope="" ma:versionID="50ef57a4d5791843afc5755fefddbd2f">
  <xsd:schema xmlns:xsd="http://www.w3.org/2001/XMLSchema" xmlns:p="http://schemas.microsoft.com/office/2006/metadata/properties" xmlns:ns1="http://schemas.microsoft.com/sharepoint/v3" targetNamespace="http://schemas.microsoft.com/office/2006/metadata/properties" ma:root="true" ma:fieldsID="ddb0c952b897a810c8a4e377cff6bff8"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465D0974-466A-40E0-ABFB-655FDF2A3958}">
  <ds:schemaRefs>
    <ds:schemaRef ds:uri="http://schemas.microsoft.com/sharepoint/v3/contenttype/forms"/>
  </ds:schemaRefs>
</ds:datastoreItem>
</file>

<file path=customXml/itemProps2.xml><?xml version="1.0" encoding="utf-8"?>
<ds:datastoreItem xmlns:ds="http://schemas.openxmlformats.org/officeDocument/2006/customXml" ds:itemID="{544C4963-5A36-4685-8720-D652C9C550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72A4C6D2-5977-44AE-8B4D-3745800C3303}">
  <ds:schemaRefs>
    <ds:schemaRef ds:uri="http://schemas.microsoft.com/sharepoint/v3"/>
    <ds:schemaRef ds:uri="http://schemas.microsoft.com/office/2006/documentManagement/types"/>
    <ds:schemaRef ds:uri="http://schemas.microsoft.com/office/2006/metadata/properties"/>
    <ds:schemaRef ds:uri="http://purl.org/dc/dcmitype/"/>
    <ds:schemaRef ds:uri="http://purl.org/dc/elements/1.1/"/>
    <ds:schemaRef ds:uri="http://www.w3.org/XML/1998/namespace"/>
    <ds:schemaRef ds:uri="http://schemas.openxmlformats.org/package/2006/metadata/core-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otalTime>1426</TotalTime>
  <Words>1174</Words>
  <Application>Microsoft Office PowerPoint</Application>
  <PresentationFormat>On-screen Show (4:3)</PresentationFormat>
  <Paragraphs>215</Paragraphs>
  <Slides>26</Slides>
  <Notes>3</Notes>
  <HiddenSlides>0</HiddenSlides>
  <MMClips>1</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26</vt:i4>
      </vt:variant>
    </vt:vector>
  </HeadingPairs>
  <TitlesOfParts>
    <vt:vector size="36" baseType="lpstr">
      <vt:lpstr>Agency FB</vt:lpstr>
      <vt:lpstr>Algerian</vt:lpstr>
      <vt:lpstr>Arial</vt:lpstr>
      <vt:lpstr>Calibri</vt:lpstr>
      <vt:lpstr>Georgia</vt:lpstr>
      <vt:lpstr>Roboto</vt:lpstr>
      <vt:lpstr>Times New Roman</vt:lpstr>
      <vt:lpstr>Wingdings</vt:lpstr>
      <vt:lpstr>Wingdings 2</vt:lpstr>
      <vt:lpstr>Civic</vt:lpstr>
      <vt:lpstr>ENGINEERING MANAGEMENT (GE 404)</vt:lpstr>
      <vt:lpstr>Contents</vt:lpstr>
      <vt:lpstr>Objectives of the Present lecture</vt:lpstr>
      <vt:lpstr>Project Management and Project Participants</vt:lpstr>
      <vt:lpstr>Project Management Hierarchy</vt:lpstr>
      <vt:lpstr>Project Life Cycle</vt:lpstr>
      <vt:lpstr>Initiation Phase</vt:lpstr>
      <vt:lpstr>Planning Phase</vt:lpstr>
      <vt:lpstr>Execution Phase</vt:lpstr>
      <vt:lpstr>Closure Phase</vt:lpstr>
      <vt:lpstr>Evaluation</vt:lpstr>
      <vt:lpstr>Work Breakdown Structure (WBS)</vt:lpstr>
      <vt:lpstr>WBS (Contd.)</vt:lpstr>
      <vt:lpstr>Definition of Activity and Event</vt:lpstr>
      <vt:lpstr>Time Management Process</vt:lpstr>
      <vt:lpstr>Steps of the Time Management Process</vt:lpstr>
      <vt:lpstr>Defining Activities</vt:lpstr>
      <vt:lpstr>Sequencing Activities</vt:lpstr>
      <vt:lpstr>Resource Estimating for Activities</vt:lpstr>
      <vt:lpstr>Duration and Effort Estimation</vt:lpstr>
      <vt:lpstr>Development of the Schedule</vt:lpstr>
      <vt:lpstr>An Example of a Construction Schedule</vt:lpstr>
      <vt:lpstr>Schedule Control</vt:lpstr>
      <vt:lpstr>Work Breakdown Structure Video</vt:lpstr>
      <vt:lpstr>Further Reading</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 404 (Engineering Management)</dc:title>
  <dc:creator>Nadeem Siddiqui</dc:creator>
  <cp:lastModifiedBy>Nadeem</cp:lastModifiedBy>
  <cp:revision>77</cp:revision>
  <dcterms:modified xsi:type="dcterms:W3CDTF">2016-01-28T06:54:00Z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0x010100BEA310DA89CC9D4C95ADEB31B3960639</vt:lpwstr>
  </property>
</Properties>
</file>