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4"/>
  </p:sldMasterIdLst>
  <p:notesMasterIdLst>
    <p:notesMasterId r:id="rId34"/>
  </p:notesMasterIdLst>
  <p:handoutMasterIdLst>
    <p:handoutMasterId r:id="rId35"/>
  </p:handoutMasterIdLst>
  <p:sldIdLst>
    <p:sldId id="285" r:id="rId5"/>
    <p:sldId id="286" r:id="rId6"/>
    <p:sldId id="287" r:id="rId7"/>
    <p:sldId id="406" r:id="rId8"/>
    <p:sldId id="397" r:id="rId9"/>
    <p:sldId id="407" r:id="rId10"/>
    <p:sldId id="408" r:id="rId11"/>
    <p:sldId id="409" r:id="rId12"/>
    <p:sldId id="396" r:id="rId13"/>
    <p:sldId id="410" r:id="rId14"/>
    <p:sldId id="411" r:id="rId15"/>
    <p:sldId id="415" r:id="rId16"/>
    <p:sldId id="398" r:id="rId17"/>
    <p:sldId id="399" r:id="rId18"/>
    <p:sldId id="400" r:id="rId19"/>
    <p:sldId id="412" r:id="rId20"/>
    <p:sldId id="413" r:id="rId21"/>
    <p:sldId id="414" r:id="rId22"/>
    <p:sldId id="419" r:id="rId23"/>
    <p:sldId id="405" r:id="rId24"/>
    <p:sldId id="424" r:id="rId25"/>
    <p:sldId id="425" r:id="rId26"/>
    <p:sldId id="421" r:id="rId27"/>
    <p:sldId id="420" r:id="rId28"/>
    <p:sldId id="422" r:id="rId29"/>
    <p:sldId id="423" r:id="rId30"/>
    <p:sldId id="426" r:id="rId31"/>
    <p:sldId id="290" r:id="rId32"/>
    <p:sldId id="270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C828"/>
    <a:srgbClr val="2F0765"/>
    <a:srgbClr val="0033CC"/>
    <a:srgbClr val="3A34BC"/>
    <a:srgbClr val="FF33CC"/>
    <a:srgbClr val="ADA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847A1-6B27-4B8D-993F-6B5055EC7165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mtClean="0"/>
              <a:t>GE201: Dr. N. A. Siddiqui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40EAB-F4D0-4E0E-AF76-B27D419DF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709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776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2EC1-FC6C-4FE0-ADF0-A740E2CC27AE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79" y="4560303"/>
            <a:ext cx="5852843" cy="43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69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mtClean="0"/>
              <a:t>GE201: Dr. N. A. Siddiqui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776" y="9119069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D18B2-C269-4667-8FFD-0DBE81D39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797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title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41E8-EBA3-41B3-A002-218A6D0FA36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21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bottleneck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stage in a process that causes the entire process to slow down or stop.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734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E8E7-6217-4EE7-A0EF-AD822B8B8BFA}" type="datetime4">
              <a:rPr lang="en-US" smtClean="0"/>
              <a:t>October 2, 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713F-5E78-4DC3-BB4F-9474E4E1A8A9}" type="datetime4">
              <a:rPr lang="en-US" smtClean="0"/>
              <a:t>October 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07FC-19B1-4DA3-ADF8-8AA20B0C1E40}" type="datetime4">
              <a:rPr lang="en-US" smtClean="0"/>
              <a:t>October 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October 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4C29-66A5-4FA7-8FF0-2892DD250A82}" type="datetime4">
              <a:rPr lang="en-US" smtClean="0"/>
              <a:t>October 2, 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E4E8079-3B8F-4EC5-B4CA-071C7A35C476}" type="datetime4">
              <a:rPr lang="en-US" smtClean="0"/>
              <a:t>October 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80D0-5611-4D75-A817-A87D213CBE85}" type="datetime4">
              <a:rPr lang="en-US" smtClean="0"/>
              <a:t>October 2,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E2E6-52F6-47E6-BD6C-EF98A01C7EEF}" type="datetime4">
              <a:rPr lang="en-US" smtClean="0"/>
              <a:t>October 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6D9F-A4EE-4B23-AD30-37827965470E}" type="datetime4">
              <a:rPr lang="en-US" smtClean="0"/>
              <a:t>October 2,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CBE1-6F08-43E9-A8E1-463228EC2804}" type="datetime4">
              <a:rPr lang="en-US" smtClean="0"/>
              <a:t>October 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6A652B5-81CC-4C6F-A37E-0C88E5F243DE}" type="datetime4">
              <a:rPr lang="en-US" smtClean="0"/>
              <a:t>October 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0EE3C43-E95D-47DA-AA9B-414A5E5DE8D5}" type="datetime4">
              <a:rPr lang="en-US" smtClean="0"/>
              <a:t>October 2,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04800" y="2667000"/>
            <a:ext cx="8686800" cy="1447800"/>
          </a:xfrm>
        </p:spPr>
        <p:txBody>
          <a:bodyPr>
            <a:noAutofit/>
          </a:bodyPr>
          <a:lstStyle/>
          <a:p>
            <a:endParaRPr lang="en-US" sz="1800" dirty="0" smtClean="0">
              <a:solidFill>
                <a:srgbClr val="C00000"/>
              </a:solidFill>
              <a:latin typeface="Algerian" pitchFamily="82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lgerian" pitchFamily="82" charset="0"/>
              </a:rPr>
              <a:t>Lecture #</a:t>
            </a:r>
            <a:r>
              <a:rPr lang="en-US" sz="2800" dirty="0" smtClean="0">
                <a:solidFill>
                  <a:srgbClr val="C00000"/>
                </a:solidFill>
                <a:latin typeface="Algerian" pitchFamily="82" charset="0"/>
                <a:cs typeface="Times New Roman" pitchFamily="18" charset="0"/>
              </a:rPr>
              <a:t>3</a:t>
            </a:r>
          </a:p>
          <a:p>
            <a:r>
              <a:rPr lang="en-GB" sz="3200" cap="none" dirty="0" smtClean="0">
                <a:solidFill>
                  <a:schemeClr val="tx1"/>
                </a:solidFill>
                <a:latin typeface="Agency FB" pitchFamily="34" charset="0"/>
                <a:ea typeface="+mj-ea"/>
                <a:cs typeface="+mj-cs"/>
              </a:rPr>
              <a:t>Scheduling and Bar Chart</a:t>
            </a:r>
            <a:endParaRPr lang="ar-SA" sz="3200" cap="none" dirty="0">
              <a:solidFill>
                <a:schemeClr val="tx1"/>
              </a:solidFill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5FE2-5C1F-4C44-8AD2-D51742E13891}" type="datetime4">
              <a:rPr lang="en-US" smtClean="0"/>
              <a:t>October 2, 2016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ar-S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3B51-63E8-4965-8E9C-542AB5A98F24}" type="slidenum">
              <a:rPr lang="ar-SA" smtClean="0"/>
              <a:pPr/>
              <a:t>1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71600" y="838200"/>
            <a:ext cx="6292552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ENGINEERING MANAGEMENT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(GE 404)</a:t>
            </a:r>
            <a:endParaRPr lang="en-US" sz="2400" b="1" i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419872" y="260648"/>
            <a:ext cx="2165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بسم الله الرحمن الرحيم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Local Disk (D)\King Saud University\ksuLog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r="9692" b="2423"/>
          <a:stretch/>
        </p:blipFill>
        <p:spPr bwMode="auto">
          <a:xfrm>
            <a:off x="7848600" y="457200"/>
            <a:ext cx="914400" cy="1201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October 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813048" cy="4572000"/>
          </a:xfr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Predecessor activities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mean coming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srgbClr val="3A34B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Successor </a:t>
            </a:r>
            <a:r>
              <a:rPr lang="en-US" sz="2400" dirty="0">
                <a:solidFill>
                  <a:srgbClr val="3A34B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en-US" sz="2400" dirty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mean coming </a:t>
            </a:r>
            <a:r>
              <a:rPr lang="en-US" sz="2400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endParaRPr lang="en-US" sz="2400" dirty="0">
              <a:solidFill>
                <a:srgbClr val="3A34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an activity is the time that will be consumed in completing a </a:t>
            </a: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Overlap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activities to reduce the project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de-DE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145" t="11594" r="13077" b="8903"/>
          <a:stretch/>
        </p:blipFill>
        <p:spPr>
          <a:xfrm>
            <a:off x="4374751" y="1905000"/>
            <a:ext cx="4486714" cy="353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4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Activity Duration</a:t>
            </a:r>
            <a:endParaRPr lang="en-GB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October 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Low">
              <a:buClr>
                <a:srgbClr val="CC3300"/>
              </a:buClr>
              <a:buSzPct val="100000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following tools and techniques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estimating the activity duration: </a:t>
            </a:r>
          </a:p>
          <a:p>
            <a:pPr marL="682625" lvl="1" indent="-304800" algn="justLow">
              <a:lnSpc>
                <a:spcPct val="100000"/>
              </a:lnSpc>
              <a:buClr>
                <a:srgbClr val="CC3300"/>
              </a:buCl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 judgment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2625" lvl="1" indent="-304800" algn="justLow">
              <a:lnSpc>
                <a:spcPct val="100000"/>
              </a:lnSpc>
              <a:buClr>
                <a:srgbClr val="CC3300"/>
              </a:buClr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calculations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3763" lvl="2" indent="-269875">
              <a:lnSpc>
                <a:spcPct val="100000"/>
              </a:lnSpc>
              <a:buClr>
                <a:srgbClr val="CC3300"/>
              </a:buClr>
              <a:defRPr/>
            </a:pPr>
            <a:r>
              <a:rPr lang="en-US" b="1" i="1" dirty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 of activity (D) = Quantity of work / </a:t>
            </a:r>
            <a:r>
              <a:rPr lang="en-US" b="1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b="1" i="1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</a:t>
            </a:r>
            <a:r>
              <a:rPr lang="en-US" b="1" i="1" dirty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of a crew or equipment </a:t>
            </a:r>
            <a:r>
              <a:rPr lang="en-US" b="1" i="1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×No</a:t>
            </a:r>
            <a:r>
              <a:rPr lang="en-US" b="1" i="1" dirty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of </a:t>
            </a:r>
            <a:r>
              <a:rPr lang="en-US" b="1" i="1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crews</a:t>
            </a:r>
            <a:r>
              <a:rPr lang="en-US" b="1" dirty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893763" lvl="2" indent="-269875" algn="ctr">
              <a:lnSpc>
                <a:spcPct val="100000"/>
              </a:lnSpc>
              <a:buClr>
                <a:srgbClr val="CC3300"/>
              </a:buClr>
              <a:buFontTx/>
              <a:buNone/>
              <a:defRPr/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production rate = Quantity produced in unit of time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3763" lvl="2" indent="-269875">
              <a:lnSpc>
                <a:spcPct val="100000"/>
              </a:lnSpc>
              <a:buClr>
                <a:srgbClr val="CC3300"/>
              </a:buClr>
              <a:defRPr/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 of activity (D) = Quantity of work ×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rate productivity of a crew or equipment</a:t>
            </a:r>
          </a:p>
          <a:p>
            <a:pPr marL="893763" lvl="2" indent="-269875" algn="ctr">
              <a:lnSpc>
                <a:spcPct val="100000"/>
              </a:lnSpc>
              <a:buClr>
                <a:srgbClr val="CC3300"/>
              </a:buClr>
              <a:buFontTx/>
              <a:buNone/>
              <a:defRPr/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unit rate productivity = Time needs to produce one unit of output</a:t>
            </a:r>
            <a:endParaRPr lang="de-DE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(days, weeks etc.)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employed to specify activity duration.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82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Scheduling Techniques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E2E6-52F6-47E6-BD6C-EF98A01C7EEF}" type="datetime4">
              <a:rPr lang="en-US" smtClean="0"/>
              <a:t>October 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47992" indent="-342900" algn="just">
              <a:lnSpc>
                <a:spcPct val="120000"/>
              </a:lnSpc>
              <a:spcBef>
                <a:spcPts val="1200"/>
              </a:spcBef>
              <a:buClr>
                <a:srgbClr val="CC3300"/>
              </a:buClr>
              <a:buSzTx/>
              <a:defRPr/>
            </a:pPr>
            <a:r>
              <a:rPr lang="en-US" sz="2900" b="1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 Charts and Linked Bar </a:t>
            </a:r>
            <a:r>
              <a:rPr lang="en-US" sz="2900" b="1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Charts</a:t>
            </a:r>
            <a:endParaRPr lang="en-US" sz="2900" b="1" dirty="0">
              <a:solidFill>
                <a:srgbClr val="2F07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992" indent="-342900" algn="just">
              <a:lnSpc>
                <a:spcPct val="120000"/>
              </a:lnSpc>
              <a:spcBef>
                <a:spcPts val="1200"/>
              </a:spcBef>
              <a:buClr>
                <a:srgbClr val="CC3300"/>
              </a:buClr>
              <a:buSzTx/>
              <a:defRPr/>
            </a:pP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Model (Analysis</a:t>
            </a:r>
            <a:r>
              <a:rPr lang="en-US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22312" lvl="1" indent="-342900" algn="just">
              <a:lnSpc>
                <a:spcPct val="120000"/>
              </a:lnSpc>
              <a:spcBef>
                <a:spcPts val="1200"/>
              </a:spcBef>
              <a:buClr>
                <a:srgbClr val="CC3300"/>
              </a:buClr>
              <a:buSzTx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arrow (AOA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22312" lvl="1" indent="-342900" algn="just">
              <a:lnSpc>
                <a:spcPct val="120000"/>
              </a:lnSpc>
              <a:spcBef>
                <a:spcPts val="1200"/>
              </a:spcBef>
              <a:buClr>
                <a:srgbClr val="CC3300"/>
              </a:buClr>
              <a:buSzTx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node (AON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22312" lvl="1" indent="-342900" algn="just">
              <a:lnSpc>
                <a:spcPct val="120000"/>
              </a:lnSpc>
              <a:spcBef>
                <a:spcPts val="1200"/>
              </a:spcBef>
              <a:buClr>
                <a:srgbClr val="CC3300"/>
              </a:buClr>
              <a:buSzTx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Precedence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</a:t>
            </a:r>
          </a:p>
          <a:p>
            <a:pPr marL="447992" indent="-342900" algn="just">
              <a:lnSpc>
                <a:spcPct val="120000"/>
              </a:lnSpc>
              <a:spcBef>
                <a:spcPts val="1200"/>
              </a:spcBef>
              <a:buClr>
                <a:srgbClr val="CC3300"/>
              </a:buClr>
              <a:buSzTx/>
              <a:defRPr/>
            </a:pPr>
            <a:r>
              <a:rPr lang="en-US" sz="29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of </a:t>
            </a:r>
            <a:r>
              <a:rPr lang="en-US" sz="29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</a:t>
            </a:r>
            <a:endParaRPr lang="en-US" sz="29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992" indent="-342900" algn="just">
              <a:lnSpc>
                <a:spcPct val="120000"/>
              </a:lnSpc>
              <a:spcBef>
                <a:spcPts val="1200"/>
              </a:spcBef>
              <a:buClr>
                <a:srgbClr val="CC3300"/>
              </a:buClr>
              <a:buSzTx/>
              <a:defRPr/>
            </a:pPr>
            <a:r>
              <a:rPr lang="en-US" sz="29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Time-location </a:t>
            </a:r>
            <a:r>
              <a:rPr lang="en-US" sz="29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</a:t>
            </a:r>
            <a:endParaRPr lang="de-DE" sz="29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5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Bar Charts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October 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52400" y="1295139"/>
            <a:ext cx="4098925" cy="5292725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Henry Gantt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a method of relating a list of activities to a timescale in a very effective manner, by drawing bar charts.</a:t>
            </a:r>
          </a:p>
          <a:p>
            <a:r>
              <a:rPr lang="en-US" sz="20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 are presented as bars on the chart, while across the top or bottom of the chart is a time line.</a:t>
            </a:r>
          </a:p>
          <a:p>
            <a:r>
              <a:rPr 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each activity, a bar is drawn from the activity’s starting time until its ending time.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primary advantage is that its simple graphic representation allows one to grasp schedule information quickly and easily.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 charts are the most commonly employed and readily recognized scheduling models in use today.</a:t>
            </a: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FG_01_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56" y="1752600"/>
            <a:ext cx="4514850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19600" y="4287134"/>
            <a:ext cx="456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Bar chart showing General Construction Work Tasks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51325" y="47183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activity sequencing is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an apartment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one can easily see when each activity is to begin and when is to be completed.</a:t>
            </a:r>
          </a:p>
        </p:txBody>
      </p:sp>
    </p:spTree>
    <p:extLst>
      <p:ext uri="{BB962C8B-B14F-4D97-AF65-F5344CB8AC3E}">
        <p14:creationId xmlns:p14="http://schemas.microsoft.com/office/powerpoint/2010/main" val="240283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Bar </a:t>
            </a:r>
            <a:r>
              <a:rPr lang="en-US" sz="2800" b="1" dirty="0" smtClean="0"/>
              <a:t>Charts</a:t>
            </a:r>
            <a:r>
              <a:rPr lang="en-US" b="1" dirty="0" smtClean="0"/>
              <a:t> (Contd.)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October 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228600" y="1524000"/>
            <a:ext cx="4041775" cy="376555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simple example shows at a glance how the different activities relate to each other.</a:t>
            </a:r>
          </a:p>
          <a:p>
            <a:r>
              <a:rPr 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that the activities are time scaled and have been superimposed over a calendar.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timescale presentation, a bar chart shows operations and the time consumed by each operation.</a:t>
            </a: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FG_01_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56" y="1752600"/>
            <a:ext cx="4514850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19600" y="4287134"/>
            <a:ext cx="456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Bar chart showing General Construction Work Tasks</a:t>
            </a:r>
            <a:endParaRPr lang="en-GB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7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E2E6-52F6-47E6-BD6C-EF98A01C7EEF}" type="datetime4">
              <a:rPr lang="en-US" smtClean="0"/>
              <a:t>October 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188504" y="883014"/>
            <a:ext cx="4083050" cy="5331822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 Chart </a:t>
            </a:r>
            <a:r>
              <a:rPr lang="en-U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also show the scheduled versus actual progress.</a:t>
            </a:r>
          </a:p>
          <a:p>
            <a:r>
              <a:rPr lang="en-US" sz="18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heavy-dashed vertical line represents the current date, and the shaded portions of the activities indicate the amount of work that has been completed by the current date.</a:t>
            </a:r>
          </a:p>
          <a:p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obvious that the project is slightly behind schedule.</a:t>
            </a:r>
          </a:p>
          <a:p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progress on the framing activity has not met expectations.</a:t>
            </a:r>
          </a:p>
          <a:p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evident that the project can be completed on time by accelerating the work effort on framing, finishing interiors, or both.</a:t>
            </a:r>
          </a:p>
          <a:p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information is easy to grasp from this bar chart, and there is little chance of misinterpretation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5909" y="182181"/>
            <a:ext cx="8370243" cy="504821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Use of Bar Chart in showing Scheduled </a:t>
            </a:r>
            <a:r>
              <a:rPr lang="en-US" sz="2000" b="1" dirty="0">
                <a:solidFill>
                  <a:srgbClr val="C00000"/>
                </a:solidFill>
              </a:rPr>
              <a:t>versus </a:t>
            </a:r>
            <a:r>
              <a:rPr lang="en-US" sz="2000" b="1" dirty="0" smtClean="0">
                <a:solidFill>
                  <a:srgbClr val="C00000"/>
                </a:solidFill>
              </a:rPr>
              <a:t>Actual Progress</a:t>
            </a:r>
            <a:endParaRPr lang="en-GB" sz="2000" b="1" dirty="0">
              <a:solidFill>
                <a:srgbClr val="C00000"/>
              </a:solidFill>
            </a:endParaRPr>
          </a:p>
        </p:txBody>
      </p:sp>
      <p:pic>
        <p:nvPicPr>
          <p:cNvPr id="6" name="Picture 5" descr="FG_01_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540" y="2057400"/>
            <a:ext cx="4519612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16540" y="4626791"/>
            <a:ext cx="456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Bar chart showing scheduled versus actual performance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16540" y="51299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Adjustments to the schedule may be warranted if the delay in project completion(about 1 week) is not acceptable.</a:t>
            </a:r>
          </a:p>
        </p:txBody>
      </p:sp>
    </p:spTree>
    <p:extLst>
      <p:ext uri="{BB962C8B-B14F-4D97-AF65-F5344CB8AC3E}">
        <p14:creationId xmlns:p14="http://schemas.microsoft.com/office/powerpoint/2010/main" val="42686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Uses of Bar Chart</a:t>
            </a:r>
            <a:endParaRPr lang="en-GB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E2E6-52F6-47E6-BD6C-EF98A01C7EEF}" type="datetime4">
              <a:rPr lang="en-US" smtClean="0"/>
              <a:t>October 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40000"/>
              </a:lnSpc>
              <a:buClr>
                <a:srgbClr val="CC3300"/>
              </a:buClr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Showing the order of the different activities</a:t>
            </a:r>
          </a:p>
          <a:p>
            <a:pPr algn="just">
              <a:lnSpc>
                <a:spcPct val="140000"/>
              </a:lnSpc>
              <a:buClr>
                <a:srgbClr val="CC3300"/>
              </a:buClr>
            </a:pPr>
            <a:r>
              <a:rPr lang="en-US" sz="2800" dirty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Showing when operations should start and finish</a:t>
            </a:r>
          </a:p>
          <a:p>
            <a:pPr>
              <a:lnSpc>
                <a:spcPct val="140000"/>
              </a:lnSpc>
              <a:buClr>
                <a:srgbClr val="CC3300"/>
              </a:buClr>
            </a:pPr>
            <a:r>
              <a:rPr lang="en-US" sz="28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Checking what labor or equipment are needed and when</a:t>
            </a:r>
          </a:p>
          <a:p>
            <a:pPr algn="just">
              <a:lnSpc>
                <a:spcPct val="140000"/>
              </a:lnSpc>
              <a:buClr>
                <a:srgbClr val="CC3300"/>
              </a:buClr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Checking out delivery dates for materials</a:t>
            </a:r>
          </a:p>
          <a:p>
            <a:pPr algn="just">
              <a:lnSpc>
                <a:spcPct val="140000"/>
              </a:lnSpc>
              <a:buClr>
                <a:srgbClr val="CC3300"/>
              </a:buClr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Explaining to everyone concerned what and when is due to happen</a:t>
            </a:r>
          </a:p>
          <a:p>
            <a:pPr algn="just">
              <a:lnSpc>
                <a:spcPct val="140000"/>
              </a:lnSpc>
              <a:buClr>
                <a:srgbClr val="CC3300"/>
              </a:buClr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Forecasting cash flow</a:t>
            </a:r>
          </a:p>
          <a:p>
            <a:pPr algn="just">
              <a:lnSpc>
                <a:spcPct val="140000"/>
              </a:lnSpc>
              <a:buClr>
                <a:srgbClr val="CC3300"/>
              </a:buClr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execution, the chart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used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control the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76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Advantages of Bar Chart</a:t>
            </a:r>
            <a:endParaRPr lang="en-GB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E2E6-52F6-47E6-BD6C-EF98A01C7EEF}" type="datetime4">
              <a:rPr lang="en-US" smtClean="0"/>
              <a:t>October 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z="2800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800" dirty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strength of bar charts is the ability to clearly and quickly present the status of a project</a:t>
            </a:r>
          </a:p>
          <a:p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extensive training is required to learn how</a:t>
            </a:r>
            <a:b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extract information from them</a:t>
            </a:r>
          </a:p>
          <a:p>
            <a:pPr marL="361950" indent="-361950" algn="just">
              <a:lnSpc>
                <a:spcPct val="140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4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Shortcoming of Bar Charts</a:t>
            </a:r>
            <a:endParaRPr lang="en-GB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October 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cumbersome as the number of activities, increases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use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forecasting the effects of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 where management attention should be focused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Ineffective for project shortening</a:t>
            </a:r>
            <a:endParaRPr lang="de-DE" sz="2800" dirty="0">
              <a:solidFill>
                <a:srgbClr val="2F07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98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Critical Path and Critical Activity</a:t>
            </a:r>
            <a:endParaRPr lang="en-GB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October 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381000" y="1494609"/>
            <a:ext cx="4956175" cy="4572000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Critical </a:t>
            </a:r>
            <a:r>
              <a:rPr lang="en-US" sz="1800" dirty="0" smtClean="0">
                <a:solidFill>
                  <a:srgbClr val="C00000"/>
                </a:solidFill>
              </a:rPr>
              <a:t>Path</a:t>
            </a:r>
            <a:endParaRPr lang="en-GB" sz="1800" dirty="0" smtClean="0"/>
          </a:p>
          <a:p>
            <a:pPr lvl="1"/>
            <a:r>
              <a:rPr lang="en-GB" sz="1800" dirty="0"/>
              <a:t>Longest sequence of activities which must be completed on time for the project to complete on due </a:t>
            </a:r>
            <a:r>
              <a:rPr lang="en-GB" sz="1800" dirty="0" smtClean="0"/>
              <a:t>date </a:t>
            </a:r>
            <a:endParaRPr lang="en-GB" sz="1800" dirty="0"/>
          </a:p>
          <a:p>
            <a:r>
              <a:rPr lang="en-US" sz="1800" b="1" dirty="0" smtClean="0">
                <a:solidFill>
                  <a:srgbClr val="2F0765"/>
                </a:solidFill>
              </a:rPr>
              <a:t>Critical Activity</a:t>
            </a:r>
          </a:p>
          <a:p>
            <a:pPr lvl="1"/>
            <a:r>
              <a:rPr lang="en-GB" sz="1800" dirty="0"/>
              <a:t>A critical activity is any activity that is on the critical path. </a:t>
            </a:r>
            <a:r>
              <a:rPr lang="en-GB" sz="1800" dirty="0" smtClean="0"/>
              <a:t>If there is </a:t>
            </a:r>
            <a:r>
              <a:rPr lang="en-GB" sz="1800" dirty="0"/>
              <a:t>a delay in any of these activities then the whole project will be </a:t>
            </a:r>
            <a:r>
              <a:rPr lang="en-GB" sz="1800" dirty="0" smtClean="0"/>
              <a:t>delayed</a:t>
            </a:r>
            <a:endParaRPr lang="en-US" sz="1800" dirty="0" smtClean="0"/>
          </a:p>
          <a:p>
            <a:endParaRPr lang="en-GB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GB" sz="18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GB" sz="18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on the critical path cannot be started until its predecessor activity is complete; if it is delayed for </a:t>
            </a:r>
            <a:r>
              <a:rPr lang="en-GB" sz="18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day </a:t>
            </a:r>
            <a:r>
              <a:rPr lang="en-GB" sz="18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entire project will be delayed for a day unless the activity following the delayed activity is completed a day earlier.</a:t>
            </a:r>
            <a:br>
              <a:rPr lang="en-GB" sz="18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800" i="1" dirty="0">
              <a:solidFill>
                <a:srgbClr val="0033CC"/>
              </a:solidFill>
            </a:endParaRPr>
          </a:p>
        </p:txBody>
      </p:sp>
      <p:pic>
        <p:nvPicPr>
          <p:cNvPr id="5122" name="Picture 2" descr="http://www.projectmanagementguru.com/CriticalPa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602" y="2895600"/>
            <a:ext cx="3384550" cy="14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72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Contents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9CF6-7E8D-48C3-AD72-24377ABD629D}" type="datetime4">
              <a:rPr lang="en-US" smtClean="0"/>
              <a:t>October 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ln>
            <a:solidFill>
              <a:srgbClr val="0033CC"/>
            </a:solidFill>
          </a:ln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Objectives of the present lecture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Planning and Scheduling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Activity and Event</a:t>
            </a:r>
          </a:p>
          <a:p>
            <a:r>
              <a:rPr lang="en-US" sz="2000" dirty="0" smtClean="0">
                <a:solidFill>
                  <a:srgbClr val="3BC828"/>
                </a:solidFill>
              </a:rPr>
              <a:t>Scheduling Techniques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Bar Charts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Critical Path and Critical Activities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Problems</a:t>
            </a:r>
          </a:p>
          <a:p>
            <a:r>
              <a:rPr lang="en-US" sz="2000" dirty="0" smtClean="0"/>
              <a:t>Further reading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to identify critical path in a bar chart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October 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87313" y="1504340"/>
            <a:ext cx="8503920" cy="4572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with the last activity</a:t>
            </a:r>
          </a:p>
          <a:p>
            <a:r>
              <a:rPr lang="en-US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a vertical line from the </a:t>
            </a:r>
            <a:r>
              <a:rPr lang="en-US" i="1" dirty="0" err="1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 err="1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node of  the last activity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3A34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activities whose </a:t>
            </a:r>
            <a:r>
              <a:rPr lang="en-US" i="1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nodes touch the vertical line, are </a:t>
            </a:r>
            <a:r>
              <a:rPr lang="en-US" i="1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en-US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critical activity</a:t>
            </a:r>
          </a:p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Proceed in this manner until you reach time 0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2362200" y="2839228"/>
            <a:ext cx="3224347" cy="859971"/>
            <a:chOff x="5334000" y="2756894"/>
            <a:chExt cx="3224347" cy="859971"/>
          </a:xfrm>
        </p:grpSpPr>
        <p:sp>
          <p:nvSpPr>
            <p:cNvPr id="8" name="Oval 7"/>
            <p:cNvSpPr/>
            <p:nvPr/>
          </p:nvSpPr>
          <p:spPr>
            <a:xfrm>
              <a:off x="5334000" y="3083465"/>
              <a:ext cx="533400" cy="5334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65718" y="3105233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i</a:t>
              </a:r>
              <a:endParaRPr lang="en-GB" sz="2400" i="1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8007529" y="3071790"/>
              <a:ext cx="533400" cy="5334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39247" y="3093558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j</a:t>
              </a:r>
              <a:endParaRPr lang="en-GB" sz="2400" i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44312" y="2756894"/>
              <a:ext cx="2743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8007529" y="3053935"/>
              <a:ext cx="533400" cy="5334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8833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Bar Chart for Building a Bridge</a:t>
            </a:r>
            <a:endParaRPr lang="en-GB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E2E6-52F6-47E6-BD6C-EF98A01C7EEF}" type="datetime4">
              <a:rPr lang="en-US" smtClean="0"/>
              <a:t>October 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3" descr="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537450" cy="47577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67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Bar Chart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E2E6-52F6-47E6-BD6C-EF98A01C7EEF}" type="datetime4">
              <a:rPr lang="en-US" smtClean="0"/>
              <a:t>October 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7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029575" cy="4803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07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Problem-1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7B4A-0DDE-452E-8B2C-63F2A1811254}" type="datetime1">
              <a:rPr lang="en-US" smtClean="0"/>
              <a:pPr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201: Dr. N. A. Siddiqui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" y="152400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Draw </a:t>
            </a:r>
            <a:r>
              <a:rPr lang="en-GB" dirty="0">
                <a:solidFill>
                  <a:srgbClr val="002060"/>
                </a:solidFill>
              </a:rPr>
              <a:t>Gantt bar chart for a small Engineering project listed </a:t>
            </a:r>
            <a:r>
              <a:rPr lang="en-GB" dirty="0" smtClean="0">
                <a:solidFill>
                  <a:srgbClr val="002060"/>
                </a:solidFill>
              </a:rPr>
              <a:t>below and </a:t>
            </a:r>
            <a:r>
              <a:rPr lang="en-GB" dirty="0">
                <a:solidFill>
                  <a:srgbClr val="002060"/>
                </a:solidFill>
              </a:rPr>
              <a:t>find</a:t>
            </a:r>
          </a:p>
          <a:p>
            <a:r>
              <a:rPr lang="en-GB" dirty="0" smtClean="0">
                <a:solidFill>
                  <a:srgbClr val="2F0765"/>
                </a:solidFill>
              </a:rPr>
              <a:t>(</a:t>
            </a:r>
            <a:r>
              <a:rPr lang="en-GB" dirty="0">
                <a:solidFill>
                  <a:srgbClr val="2F0765"/>
                </a:solidFill>
              </a:rPr>
              <a:t>a)	Total duration of the </a:t>
            </a:r>
            <a:r>
              <a:rPr lang="en-GB" dirty="0" smtClean="0">
                <a:solidFill>
                  <a:srgbClr val="2F0765"/>
                </a:solidFill>
              </a:rPr>
              <a:t>project</a:t>
            </a:r>
            <a:endParaRPr lang="en-GB" dirty="0">
              <a:solidFill>
                <a:srgbClr val="2F0765"/>
              </a:solidFill>
            </a:endParaRPr>
          </a:p>
          <a:p>
            <a:r>
              <a:rPr lang="en-GB" dirty="0" smtClean="0">
                <a:solidFill>
                  <a:srgbClr val="2F0765"/>
                </a:solidFill>
              </a:rPr>
              <a:t>(</a:t>
            </a:r>
            <a:r>
              <a:rPr lang="en-GB" dirty="0">
                <a:solidFill>
                  <a:srgbClr val="2F0765"/>
                </a:solidFill>
              </a:rPr>
              <a:t>b)	Critical </a:t>
            </a:r>
            <a:r>
              <a:rPr lang="en-GB" dirty="0" smtClean="0">
                <a:solidFill>
                  <a:srgbClr val="2F0765"/>
                </a:solidFill>
              </a:rPr>
              <a:t>activities</a:t>
            </a:r>
            <a:endParaRPr lang="en-GB" dirty="0">
              <a:solidFill>
                <a:srgbClr val="2F0765"/>
              </a:solidFill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769469"/>
              </p:ext>
            </p:extLst>
          </p:nvPr>
        </p:nvGraphicFramePr>
        <p:xfrm>
          <a:off x="2057400" y="2895600"/>
          <a:ext cx="5486400" cy="2685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9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696"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Activity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Depends 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Time </a:t>
                      </a:r>
                      <a:r>
                        <a:rPr lang="en-GB" sz="1200" dirty="0" smtClean="0">
                          <a:effectLst/>
                        </a:rPr>
                        <a:t>(Weeks)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96"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None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96"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96"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696"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C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696"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None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696"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A, 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32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E2E6-52F6-47E6-BD6C-EF98A01C7EEF}" type="datetime4">
              <a:rPr lang="en-US" smtClean="0"/>
              <a:t>October 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558310"/>
              </p:ext>
            </p:extLst>
          </p:nvPr>
        </p:nvGraphicFramePr>
        <p:xfrm>
          <a:off x="301748" y="1752599"/>
          <a:ext cx="8534404" cy="26833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7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68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68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68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68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80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80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98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98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98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98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987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987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987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987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987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6987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6987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6987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60640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C00000"/>
                          </a:solidFill>
                          <a:effectLst/>
                        </a:rPr>
                        <a:t>Activity</a:t>
                      </a:r>
                      <a:endParaRPr lang="en-GB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267" marR="86267" marT="8986" marB="43133" vert="vert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rgbClr val="C00000"/>
                          </a:solidFill>
                          <a:effectLst/>
                        </a:rPr>
                        <a:t>Duration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en-GB" sz="1000" dirty="0" err="1" smtClean="0">
                          <a:solidFill>
                            <a:srgbClr val="C00000"/>
                          </a:solidFill>
                          <a:effectLst/>
                        </a:rPr>
                        <a:t>Wks</a:t>
                      </a:r>
                      <a:r>
                        <a:rPr lang="en-GB" sz="1000" dirty="0" smtClean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en-GB" sz="1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GB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en-GB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en-GB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en-GB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en-GB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endParaRPr lang="en-GB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endParaRPr lang="en-GB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endParaRPr lang="en-GB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  <a:endParaRPr lang="en-GB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en-GB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11</a:t>
                      </a:r>
                      <a:endParaRPr lang="en-GB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endParaRPr lang="en-GB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13</a:t>
                      </a:r>
                      <a:endParaRPr lang="en-GB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14</a:t>
                      </a:r>
                      <a:endParaRPr lang="en-GB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  <a:endParaRPr lang="en-GB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16</a:t>
                      </a:r>
                      <a:endParaRPr lang="en-GB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17</a:t>
                      </a:r>
                      <a:endParaRPr lang="en-GB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18</a:t>
                      </a:r>
                      <a:endParaRPr lang="en-GB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19</a:t>
                      </a:r>
                      <a:endParaRPr lang="en-GB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  <a:endParaRPr lang="en-GB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21</a:t>
                      </a:r>
                      <a:endParaRPr lang="en-GB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5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effectLst/>
                        </a:rPr>
                        <a:t>A</a:t>
                      </a:r>
                      <a:endParaRPr lang="en-GB" sz="14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pPr marL="1371600" marR="0" indent="-1371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5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effectLst/>
                        </a:rPr>
                        <a:t>B</a:t>
                      </a:r>
                      <a:endParaRPr lang="en-GB" sz="14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pPr marL="1371600" marR="0" indent="-1371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5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effectLst/>
                        </a:rPr>
                        <a:t>C</a:t>
                      </a:r>
                      <a:endParaRPr lang="en-GB" sz="14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pPr marL="1371600" marR="0" indent="-1371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15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effectLst/>
                        </a:rPr>
                        <a:t>D</a:t>
                      </a:r>
                      <a:endParaRPr lang="en-GB" sz="14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pPr marL="1371600" marR="0" indent="-1371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15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effectLst/>
                        </a:rPr>
                        <a:t>E</a:t>
                      </a:r>
                      <a:endParaRPr lang="en-GB" sz="14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pPr marL="1371600" marR="0" indent="-1371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15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effectLst/>
                        </a:rPr>
                        <a:t>F</a:t>
                      </a:r>
                      <a:endParaRPr lang="en-GB" sz="14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pPr marL="1371600" marR="0" indent="-1371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7" marR="86267" marT="43133" marB="4313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30776" y="4724400"/>
            <a:ext cx="6322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127125" algn="l"/>
              </a:tabLst>
            </a:pPr>
            <a:r>
              <a:rPr lang="tr-TR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Project Duration 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20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weeks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r>
              <a:rPr lang="tr-T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Ans.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127125" algn="l"/>
              </a:tabLst>
            </a:pPr>
            <a:r>
              <a:rPr lang="tr-TR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Critical Activities 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A, B, C, and D.			</a:t>
            </a:r>
            <a:r>
              <a:rPr lang="tr-T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Ans</a:t>
            </a:r>
            <a:r>
              <a:rPr lang="tr-TR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184" y="230776"/>
            <a:ext cx="2012386" cy="98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9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Problem-2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7B4A-0DDE-452E-8B2C-63F2A1811254}" type="datetime1">
              <a:rPr lang="en-US" smtClean="0"/>
              <a:pPr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201: Dr. N. A. Siddiqui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" y="15240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For the following project draw Gantt bar chart if the project starts on </a:t>
            </a:r>
            <a:r>
              <a:rPr lang="en-GB" b="1" i="1" dirty="0" smtClean="0">
                <a:solidFill>
                  <a:srgbClr val="002060"/>
                </a:solidFill>
              </a:rPr>
              <a:t>Monday</a:t>
            </a:r>
            <a:r>
              <a:rPr lang="en-GB" dirty="0" smtClean="0">
                <a:solidFill>
                  <a:srgbClr val="002060"/>
                </a:solidFill>
              </a:rPr>
              <a:t> 15/6/2015</a:t>
            </a:r>
            <a:r>
              <a:rPr lang="en-GB" dirty="0">
                <a:solidFill>
                  <a:srgbClr val="002060"/>
                </a:solidFill>
              </a:rPr>
              <a:t>. Identify the critical activities and find the total duration of the project in terms of number of (i) working days; and (ii) Calendar days. Consider that workdays are six days a week (Saturday – Thursday).</a:t>
            </a:r>
            <a:endParaRPr lang="en-GB" dirty="0">
              <a:solidFill>
                <a:srgbClr val="2F0765"/>
              </a:solidFill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14057"/>
              </p:ext>
            </p:extLst>
          </p:nvPr>
        </p:nvGraphicFramePr>
        <p:xfrm>
          <a:off x="1905000" y="3124200"/>
          <a:ext cx="5486400" cy="2685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9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696"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Activity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Depends 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Time </a:t>
                      </a:r>
                      <a:r>
                        <a:rPr lang="en-GB" sz="1200" dirty="0" smtClean="0">
                          <a:effectLst/>
                        </a:rPr>
                        <a:t>(days)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96"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None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2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96"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3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96"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None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3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696"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B,C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2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696"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C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1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696"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E,B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3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56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E2E6-52F6-47E6-BD6C-EF98A01C7EEF}" type="datetime4">
              <a:rPr lang="en-US" smtClean="0"/>
              <a:t>October 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0777" y="4724400"/>
            <a:ext cx="5331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127125" algn="l"/>
              </a:tabLst>
            </a:pPr>
            <a:r>
              <a:rPr lang="tr-TR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Project </a:t>
            </a:r>
            <a:r>
              <a:rPr lang="tr-TR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Duration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tabLst>
                <a:tab pos="1127125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Calendar days = 9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tr-T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Ans</a:t>
            </a:r>
            <a:r>
              <a:rPr lang="tr-TR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127125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Working days = 8 		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Ans.</a:t>
            </a:r>
            <a:endParaRPr lang="en-GB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127125" algn="l"/>
              </a:tabLst>
            </a:pPr>
            <a:r>
              <a:rPr lang="tr-TR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Critical </a:t>
            </a:r>
            <a:r>
              <a:rPr lang="tr-TR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Activities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A, 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 and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F.	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tr-T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Ans</a:t>
            </a:r>
            <a:r>
              <a:rPr lang="tr-TR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946311"/>
              </p:ext>
            </p:extLst>
          </p:nvPr>
        </p:nvGraphicFramePr>
        <p:xfrm>
          <a:off x="386395" y="1905000"/>
          <a:ext cx="8376604" cy="226695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89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5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93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37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18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74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68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810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55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936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4374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7182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Act.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525" vert="vert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effectLst/>
                        </a:rPr>
                        <a:t>Dur</a:t>
                      </a:r>
                      <a:r>
                        <a:rPr lang="en-GB" sz="1000" dirty="0" smtClean="0">
                          <a:effectLst/>
                        </a:rPr>
                        <a:t>.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SAT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SUN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MON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TUE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WED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THU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FRI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SAT 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SUN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MON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TUE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WED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THU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FRI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71600" marR="0" indent="-1371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2F07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2F07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71600" marR="0" indent="-1371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2F07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2F07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71600" marR="0" indent="-1371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BC82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BC82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BC82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2F07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2F07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71600" marR="0" indent="-1371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2F07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BC82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BC82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2F07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71600" marR="0" indent="-1371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en-GB" sz="1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BC82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2F07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2F07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71600" marR="0" indent="-1371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2F07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2F07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95073"/>
            <a:ext cx="2108781" cy="103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1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Software generated bar charts</a:t>
            </a:r>
            <a:endParaRPr lang="en-GB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E2E6-52F6-47E6-BD6C-EF98A01C7EEF}" type="datetime4">
              <a:rPr lang="en-US" smtClean="0"/>
              <a:t>October 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5919"/>
            <a:ext cx="8092440" cy="469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8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Further Reading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F04A-55C4-417A-8740-7E0554C5847B}" type="datetime4">
              <a:rPr lang="en-US" smtClean="0"/>
              <a:t>October 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876800" cy="365760"/>
          </a:xfrm>
        </p:spPr>
        <p:txBody>
          <a:bodyPr/>
          <a:lstStyle/>
          <a:p>
            <a:r>
              <a:rPr lang="sv-SE" smtClean="0"/>
              <a:t>GE 404 (Engineering Management)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23622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7030A0"/>
                </a:solidFill>
              </a:rPr>
              <a:t>Jimmie W. </a:t>
            </a:r>
            <a:r>
              <a:rPr lang="en-US" dirty="0" err="1" smtClean="0">
                <a:solidFill>
                  <a:srgbClr val="7030A0"/>
                </a:solidFill>
              </a:rPr>
              <a:t>Hinze</a:t>
            </a:r>
            <a:r>
              <a:rPr lang="en-US" dirty="0" smtClean="0">
                <a:solidFill>
                  <a:srgbClr val="7030A0"/>
                </a:solidFill>
              </a:rPr>
              <a:t>. “Construction Planning and Management,” Fourth Edition, 2012, Pearson.</a:t>
            </a:r>
          </a:p>
          <a:p>
            <a:endParaRPr lang="en-US" i="1" dirty="0">
              <a:solidFill>
                <a:srgbClr val="3A34B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600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more about the scheduling and bar charts from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62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Thank You</a:t>
            </a:r>
            <a:endParaRPr lang="en-US" sz="44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D997-4502-4390-83BE-5ECFC0E78014}" type="datetime4">
              <a:rPr lang="en-US" smtClean="0"/>
              <a:t>October 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6018" name="Picture 2" descr="http://www.nutritioneducationexperts.com/wp-content/uploads/Question-Marks1-284x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352800"/>
            <a:ext cx="2705100" cy="28575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143000" y="2743200"/>
            <a:ext cx="7010400" cy="2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371600" y="1752600"/>
            <a:ext cx="6223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rPr>
              <a:t>Questions Please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endParaRPr>
          </a:p>
        </p:txBody>
      </p:sp>
      <p:pic>
        <p:nvPicPr>
          <p:cNvPr id="86020" name="Picture 4" descr="http://cachepe.samedaymusic.com/media/fit,330by330/quality,85/86469-a9dae2917d35d8b246d6ade5801c6f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1828800"/>
            <a:ext cx="1010728" cy="866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 of the Present lecture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10FE-6EE9-493E-B516-EB0A1ACDAF08}" type="datetime4">
              <a:rPr lang="en-US" smtClean="0"/>
              <a:t>October 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provide an overview of scheduling</a:t>
            </a:r>
          </a:p>
          <a:p>
            <a:r>
              <a:rPr lang="en-US" sz="32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discuss how to draw bar chart</a:t>
            </a:r>
          </a:p>
          <a:p>
            <a:r>
              <a:rPr lang="en-US" sz="3200" i="1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discuss advantages and shortcomings of bar charts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Planning and Scheduling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October 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is the process of thinking systematically about the future in order to decide </a:t>
            </a:r>
            <a:r>
              <a:rPr lang="en-GB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GB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goals are, </a:t>
            </a:r>
            <a:r>
              <a:rPr lang="en-GB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lang="en-GB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we are going to achieve them.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showing relationship of activities and determining of the project duration time and the project activities starting and finishing timings.</a:t>
            </a:r>
          </a:p>
          <a:p>
            <a:endParaRPr lang="en-GB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78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Planning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Scheduling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E2E6-52F6-47E6-BD6C-EF98A01C7EEF}" type="datetime4">
              <a:rPr lang="en-US" smtClean="0"/>
              <a:t>October 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can be thought of as determining “what” is going to be done, including “how”, “where,” and by “whom.”</a:t>
            </a:r>
          </a:p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majority of the work associated with defining </a:t>
            </a:r>
            <a:r>
              <a:rPr lang="en-US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the project effort will proceed called “planning”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scheduling, this information is needed in order to determine “when</a:t>
            </a:r>
            <a:r>
              <a:rPr lang="en-US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Scheduling consists of determining the time needed for each of the planned tasks and the overall length of the project schedule.</a:t>
            </a:r>
            <a:endParaRPr lang="en-GB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Planning versus Scheduling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2939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Purpose of Scheduling</a:t>
            </a:r>
            <a:endParaRPr lang="en-GB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October 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60705" indent="-457200">
              <a:spcBef>
                <a:spcPts val="300"/>
              </a:spcBef>
              <a:buClrTx/>
              <a:buSzTx/>
              <a:defRPr/>
            </a:pPr>
            <a:r>
              <a:rPr lang="en-US" sz="3300" dirty="0">
                <a:solidFill>
                  <a:srgbClr val="2F0765"/>
                </a:solidFill>
                <a:latin typeface="Times New Roman" pitchFamily="18" charset="0"/>
                <a:cs typeface="Times New Roman" pitchFamily="18" charset="0"/>
              </a:rPr>
              <a:t>Ensure that all activities are planned </a:t>
            </a:r>
            <a:endParaRPr lang="en-US" sz="3300" dirty="0" smtClean="0">
              <a:solidFill>
                <a:srgbClr val="2F0765"/>
              </a:solidFill>
              <a:latin typeface="Times New Roman" pitchFamily="18" charset="0"/>
              <a:cs typeface="Times New Roman" pitchFamily="18" charset="0"/>
            </a:endParaRPr>
          </a:p>
          <a:p>
            <a:pPr marL="560705" indent="-457200">
              <a:spcBef>
                <a:spcPts val="300"/>
              </a:spcBef>
              <a:buClrTx/>
              <a:buSzTx/>
              <a:defRPr/>
            </a:pPr>
            <a:r>
              <a:rPr lang="en-US" sz="3300" dirty="0" smtClean="0">
                <a:solidFill>
                  <a:srgbClr val="3A34BC"/>
                </a:solidFill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3300" dirty="0">
                <a:solidFill>
                  <a:srgbClr val="3A34BC"/>
                </a:solidFill>
                <a:latin typeface="Times New Roman" pitchFamily="18" charset="0"/>
                <a:cs typeface="Times New Roman" pitchFamily="18" charset="0"/>
              </a:rPr>
              <a:t>order of performance is accounted for</a:t>
            </a:r>
          </a:p>
          <a:p>
            <a:pPr marL="560705" indent="-457200">
              <a:spcBef>
                <a:spcPts val="300"/>
              </a:spcBef>
              <a:buClrTx/>
              <a:buSzTx/>
              <a:defRPr/>
            </a:pPr>
            <a:r>
              <a:rPr lang="en-US" sz="3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activity time estimates are recorded</a:t>
            </a:r>
          </a:p>
          <a:p>
            <a:pPr marL="560705" indent="-457200">
              <a:spcBef>
                <a:spcPts val="300"/>
              </a:spcBef>
              <a:buClrTx/>
              <a:buSzTx/>
              <a:defRPr/>
            </a:pPr>
            <a:r>
              <a:rPr lang="en-US" sz="3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overall project time is developed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6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What we consider in Scheduling</a:t>
            </a:r>
            <a:endParaRPr lang="en-GB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E2E6-52F6-47E6-BD6C-EF98A01C7EEF}" type="datetime4">
              <a:rPr lang="en-US" smtClean="0"/>
              <a:t>October 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60705" indent="-317500" algn="justLow">
              <a:spcBef>
                <a:spcPts val="0"/>
              </a:spcBef>
              <a:buClr>
                <a:srgbClr val="CC3300"/>
              </a:buClr>
              <a:buSzPct val="100000"/>
              <a:defRPr/>
            </a:pPr>
            <a:r>
              <a:rPr lang="en-US" sz="29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long the project is expected to take? </a:t>
            </a:r>
          </a:p>
          <a:p>
            <a:pPr marL="560705" indent="-317500" algn="justLow">
              <a:spcBef>
                <a:spcPts val="0"/>
              </a:spcBef>
              <a:buClr>
                <a:srgbClr val="CC3300"/>
              </a:buClr>
              <a:buSzPct val="100000"/>
              <a:defRPr/>
            </a:pPr>
            <a:r>
              <a:rPr lang="en-US" sz="29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each activity </a:t>
            </a:r>
            <a:r>
              <a:rPr lang="en-US" sz="2900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US" sz="29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900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started </a:t>
            </a:r>
            <a:r>
              <a:rPr lang="en-US" sz="29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900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ended?</a:t>
            </a:r>
            <a:endParaRPr lang="en-US" sz="29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0705" indent="-317500" algn="justLow">
              <a:spcBef>
                <a:spcPts val="0"/>
              </a:spcBef>
              <a:buClr>
                <a:srgbClr val="CC3300"/>
              </a:buClr>
              <a:buSzPct val="100000"/>
              <a:defRPr/>
            </a:pPr>
            <a:r>
              <a:rPr lang="en-US" sz="29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resources can be used </a:t>
            </a:r>
            <a:r>
              <a:rPr lang="en-US" sz="2900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properly?</a:t>
            </a:r>
            <a:endParaRPr lang="en-US" sz="2900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0705" indent="-317500" algn="justLow">
              <a:spcBef>
                <a:spcPts val="0"/>
              </a:spcBef>
              <a:buClr>
                <a:srgbClr val="CC3300"/>
              </a:buClr>
              <a:buSzPct val="100000"/>
              <a:defRPr/>
            </a:pPr>
            <a:r>
              <a:rPr lang="en-US" sz="29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critical bottlenecks in the project?</a:t>
            </a:r>
            <a:endParaRPr lang="en-US" sz="2900" i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45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Project Scheduling Principles</a:t>
            </a:r>
            <a:endParaRPr lang="en-GB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October 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97193" indent="-285750" algn="just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itchFamily="18" charset="0"/>
                <a:cs typeface="Times New Roman" pitchFamily="18" charset="0"/>
              </a:rPr>
              <a:t>Project scheduling is carried out before a project </a:t>
            </a:r>
            <a:r>
              <a:rPr lang="en-US" sz="2400" dirty="0" smtClean="0">
                <a:solidFill>
                  <a:srgbClr val="2F0765"/>
                </a:solidFill>
                <a:latin typeface="Times New Roman" pitchFamily="18" charset="0"/>
                <a:cs typeface="Times New Roman" pitchFamily="18" charset="0"/>
              </a:rPr>
              <a:t>begins </a:t>
            </a:r>
          </a:p>
          <a:p>
            <a:pPr marL="671513" lvl="1" indent="-285750" algn="just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involves (1)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identifying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tasks, (2) estimating duration and (3) allocating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resources </a:t>
            </a:r>
          </a:p>
          <a:p>
            <a:pPr marL="397193" indent="-285750" algn="just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Once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 project is underway, the schedule may need to be revised based on initial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progress </a:t>
            </a:r>
          </a:p>
          <a:p>
            <a:pPr marL="397193" indent="-285750" algn="just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revision is done by creating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milestones </a:t>
            </a:r>
          </a:p>
          <a:p>
            <a:pPr marL="671513" lvl="1" indent="-285750" algn="just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This ensures (1) cost estimates and (2) time constraints are maintained at a specific level of quality and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scope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3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Activity and Event</a:t>
            </a:r>
            <a:endParaRPr lang="en-GB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October 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301752" y="1472906"/>
            <a:ext cx="3660775" cy="2968625"/>
          </a:xfrm>
        </p:spPr>
        <p:txBody>
          <a:bodyPr>
            <a:noAutofit/>
          </a:bodyPr>
          <a:lstStyle/>
          <a:p>
            <a:r>
              <a:rPr lang="en-US" sz="2000" i="1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en-US" sz="2000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000" dirty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single </a:t>
            </a:r>
            <a:r>
              <a:rPr lang="en-US" sz="2000" dirty="0">
                <a:solidFill>
                  <a:srgbClr val="3A34B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 step (element)</a:t>
            </a:r>
            <a:r>
              <a:rPr lang="en-US" sz="2000" dirty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has a recognizable beginning and end and requires time </a:t>
            </a:r>
            <a:r>
              <a:rPr lang="en-US" sz="2000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resource for </a:t>
            </a:r>
            <a:r>
              <a:rPr lang="en-US" sz="2000" dirty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2000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accomplishment.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marks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 point in time when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activity  completes.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2929" y="4931240"/>
            <a:ext cx="3465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Activity is often used as an alternative term for task.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1145" t="11594" r="13077" b="8903"/>
          <a:stretch/>
        </p:blipFill>
        <p:spPr>
          <a:xfrm>
            <a:off x="3892731" y="2010038"/>
            <a:ext cx="5092181" cy="40069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27188" y="1840931"/>
            <a:ext cx="4724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Sequence of Activities for House construction project (Network diagram)</a:t>
            </a:r>
            <a:endParaRPr lang="en-GB" sz="12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310DA89CC9D4C95ADEB31B3960639" ma:contentTypeVersion="1" ma:contentTypeDescription="Create a new document." ma:contentTypeScope="" ma:versionID="50ef57a4d5791843afc5755fefddbd2f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4C4963-5A36-4685-8720-D652C9C550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2A4C6D2-5977-44AE-8B4D-3745800C3303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465D0974-466A-40E0-ABFB-655FDF2A39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2307</TotalTime>
  <Words>1602</Words>
  <Application>Microsoft Office PowerPoint</Application>
  <PresentationFormat>On-screen Show (4:3)</PresentationFormat>
  <Paragraphs>357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Agency FB</vt:lpstr>
      <vt:lpstr>Algerian</vt:lpstr>
      <vt:lpstr>Arial</vt:lpstr>
      <vt:lpstr>Calibri</vt:lpstr>
      <vt:lpstr>Georgia</vt:lpstr>
      <vt:lpstr>Times New Roman</vt:lpstr>
      <vt:lpstr>Wingdings</vt:lpstr>
      <vt:lpstr>Wingdings 2</vt:lpstr>
      <vt:lpstr>Civic</vt:lpstr>
      <vt:lpstr>ENGINEERING MANAGEMENT (GE 404)</vt:lpstr>
      <vt:lpstr>Contents</vt:lpstr>
      <vt:lpstr>Objectives of the Present lecture</vt:lpstr>
      <vt:lpstr>Planning and Scheduling</vt:lpstr>
      <vt:lpstr>Planning versus Scheduling</vt:lpstr>
      <vt:lpstr>Purpose of Scheduling</vt:lpstr>
      <vt:lpstr>What we consider in Scheduling</vt:lpstr>
      <vt:lpstr>Project Scheduling Principles</vt:lpstr>
      <vt:lpstr>Activity and Event</vt:lpstr>
      <vt:lpstr>Note</vt:lpstr>
      <vt:lpstr>Activity Duration</vt:lpstr>
      <vt:lpstr>Scheduling Techniques</vt:lpstr>
      <vt:lpstr>Bar Charts</vt:lpstr>
      <vt:lpstr>Bar Charts (Contd.)</vt:lpstr>
      <vt:lpstr>Use of Bar Chart in showing Scheduled versus Actual Progress</vt:lpstr>
      <vt:lpstr>Uses of Bar Chart</vt:lpstr>
      <vt:lpstr>Advantages of Bar Chart</vt:lpstr>
      <vt:lpstr>Shortcoming of Bar Charts</vt:lpstr>
      <vt:lpstr>Critical Path and Critical Activity</vt:lpstr>
      <vt:lpstr>How to identify critical path in a bar chart</vt:lpstr>
      <vt:lpstr>Bar Chart for Building a Bridge</vt:lpstr>
      <vt:lpstr>Bar Chart</vt:lpstr>
      <vt:lpstr>Problem-1</vt:lpstr>
      <vt:lpstr>Solution</vt:lpstr>
      <vt:lpstr>Problem-2</vt:lpstr>
      <vt:lpstr>Solution</vt:lpstr>
      <vt:lpstr>Software generated bar charts</vt:lpstr>
      <vt:lpstr>Further Reading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 404 (Engineering Management)</dc:title>
  <dc:creator>Nadeem Siddiqui</dc:creator>
  <cp:lastModifiedBy>Nadeem</cp:lastModifiedBy>
  <cp:revision>115</cp:revision>
  <dcterms:modified xsi:type="dcterms:W3CDTF">2016-10-02T11:11:07Z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0x010100BEA310DA89CC9D4C95ADEB31B3960639</vt:lpwstr>
  </property>
</Properties>
</file>