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51"/>
  </p:notesMasterIdLst>
  <p:handoutMasterIdLst>
    <p:handoutMasterId r:id="rId52"/>
  </p:handoutMasterIdLst>
  <p:sldIdLst>
    <p:sldId id="285" r:id="rId5"/>
    <p:sldId id="286" r:id="rId6"/>
    <p:sldId id="287" r:id="rId7"/>
    <p:sldId id="510" r:id="rId8"/>
    <p:sldId id="427" r:id="rId9"/>
    <p:sldId id="511" r:id="rId10"/>
    <p:sldId id="512" r:id="rId11"/>
    <p:sldId id="406" r:id="rId12"/>
    <p:sldId id="428" r:id="rId13"/>
    <p:sldId id="429" r:id="rId14"/>
    <p:sldId id="430" r:id="rId15"/>
    <p:sldId id="436" r:id="rId16"/>
    <p:sldId id="482" r:id="rId17"/>
    <p:sldId id="483" r:id="rId18"/>
    <p:sldId id="484" r:id="rId19"/>
    <p:sldId id="515" r:id="rId20"/>
    <p:sldId id="513" r:id="rId21"/>
    <p:sldId id="485" r:id="rId22"/>
    <p:sldId id="487" r:id="rId23"/>
    <p:sldId id="443" r:id="rId24"/>
    <p:sldId id="480" r:id="rId25"/>
    <p:sldId id="514" r:id="rId26"/>
    <p:sldId id="492" r:id="rId27"/>
    <p:sldId id="493" r:id="rId28"/>
    <p:sldId id="494" r:id="rId29"/>
    <p:sldId id="495" r:id="rId30"/>
    <p:sldId id="496" r:id="rId31"/>
    <p:sldId id="497" r:id="rId32"/>
    <p:sldId id="498" r:id="rId33"/>
    <p:sldId id="499" r:id="rId34"/>
    <p:sldId id="500" r:id="rId35"/>
    <p:sldId id="501" r:id="rId36"/>
    <p:sldId id="503" r:id="rId37"/>
    <p:sldId id="504" r:id="rId38"/>
    <p:sldId id="505" r:id="rId39"/>
    <p:sldId id="506" r:id="rId40"/>
    <p:sldId id="507" r:id="rId41"/>
    <p:sldId id="508" r:id="rId42"/>
    <p:sldId id="502" r:id="rId43"/>
    <p:sldId id="509" r:id="rId44"/>
    <p:sldId id="490" r:id="rId45"/>
    <p:sldId id="491" r:id="rId46"/>
    <p:sldId id="516" r:id="rId47"/>
    <p:sldId id="517" r:id="rId48"/>
    <p:sldId id="290" r:id="rId49"/>
    <p:sldId id="270"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2F0765"/>
    <a:srgbClr val="FF33CC"/>
    <a:srgbClr val="3A34B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10/16/2016</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10/16/2016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C00000"/>
                </a:solidFill>
                <a:latin typeface="Times New Roman" pitchFamily="18" charset="0"/>
                <a:cs typeface="Times New Roman" pitchFamily="18" charset="0"/>
              </a:rPr>
              <a:t>Dangling: hanging</a:t>
            </a:r>
            <a:endParaRPr lang="en-GB" dirty="0"/>
          </a:p>
        </p:txBody>
      </p:sp>
    </p:spTree>
    <p:extLst>
      <p:ext uri="{BB962C8B-B14F-4D97-AF65-F5344CB8AC3E}">
        <p14:creationId xmlns:p14="http://schemas.microsoft.com/office/powerpoint/2010/main" val="200965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0122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October 16,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October 16,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October 16,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October 16,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October 16,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October 16,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October 16,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October 16,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October 16,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October 16,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October 16,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#4</a:t>
            </a:r>
            <a:endParaRPr lang="en-US" sz="2800" dirty="0" smtClean="0">
              <a:solidFill>
                <a:srgbClr val="C00000"/>
              </a:solidFill>
              <a:latin typeface="Algerian" pitchFamily="82" charset="0"/>
              <a:cs typeface="Times New Roman" pitchFamily="18" charset="0"/>
            </a:endParaRPr>
          </a:p>
          <a:p>
            <a:r>
              <a:rPr lang="en-GB" sz="3200" cap="none" dirty="0" smtClean="0">
                <a:solidFill>
                  <a:schemeClr val="tx1"/>
                </a:solidFill>
                <a:latin typeface="Agency FB" pitchFamily="34" charset="0"/>
                <a:ea typeface="+mj-ea"/>
                <a:cs typeface="+mj-cs"/>
              </a:rPr>
              <a:t>Scheduling Networks</a:t>
            </a:r>
            <a:r>
              <a:rPr lang="en-US" sz="3200" cap="none" dirty="0" smtClean="0">
                <a:solidFill>
                  <a:schemeClr val="tx1"/>
                </a:solidFill>
                <a:latin typeface="Agency FB" pitchFamily="34" charset="0"/>
                <a:ea typeface="+mj-ea"/>
                <a:cs typeface="+mj-cs"/>
              </a:rPr>
              <a:t>- AON</a:t>
            </a:r>
            <a:endParaRPr lang="ar-SA"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October 16,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6" name="Content Placeholder 5"/>
          <p:cNvSpPr>
            <a:spLocks noGrp="1"/>
          </p:cNvSpPr>
          <p:nvPr>
            <p:ph sz="quarter" idx="1"/>
          </p:nvPr>
        </p:nvSpPr>
        <p:spPr/>
        <p:txBody>
          <a:bodyPr>
            <a:normAutofit fontScale="92500"/>
          </a:bodyPr>
          <a:lstStyle/>
          <a:p>
            <a:r>
              <a:rPr lang="en-US" altLang="en-US" dirty="0" smtClean="0"/>
              <a:t>Production/Construction Activities</a:t>
            </a:r>
          </a:p>
          <a:p>
            <a:pPr lvl="1"/>
            <a:r>
              <a:rPr lang="en-US" altLang="en-US" dirty="0" smtClean="0"/>
              <a:t>These are activities that relate directly to the physical effort of creating the project</a:t>
            </a:r>
          </a:p>
          <a:p>
            <a:pPr lvl="1"/>
            <a:r>
              <a:rPr lang="en-US" altLang="en-US" dirty="0" smtClean="0"/>
              <a:t>These activities use traditional resources of labor and materials</a:t>
            </a:r>
            <a:endParaRPr lang="en-US" altLang="en-US" dirty="0"/>
          </a:p>
          <a:p>
            <a:r>
              <a:rPr lang="en-US" altLang="en-US" dirty="0" smtClean="0">
                <a:solidFill>
                  <a:srgbClr val="002060"/>
                </a:solidFill>
              </a:rPr>
              <a:t>Procurement Activities</a:t>
            </a:r>
          </a:p>
          <a:p>
            <a:pPr lvl="1"/>
            <a:r>
              <a:rPr lang="en-US" altLang="en-US" dirty="0" smtClean="0"/>
              <a:t>These activities include arranging for the acquisition of materials, money, equipment, and workforce</a:t>
            </a:r>
            <a:endParaRPr lang="en-US" altLang="en-US" dirty="0"/>
          </a:p>
          <a:p>
            <a:r>
              <a:rPr lang="en-US" altLang="en-US" dirty="0" smtClean="0">
                <a:solidFill>
                  <a:srgbClr val="0070C0"/>
                </a:solidFill>
              </a:rPr>
              <a:t>Management Activities</a:t>
            </a:r>
          </a:p>
          <a:p>
            <a:pPr lvl="1"/>
            <a:r>
              <a:rPr lang="en-US" altLang="en-US" dirty="0" smtClean="0"/>
              <a:t>Activities such as preparing inspection reports, processing shop drawing approvals, tracking submittal approvals, developing as-built drawings, providing certifications on factory tests performed, and a variety of similar tasks.</a:t>
            </a:r>
            <a:endParaRPr lang="en-US" altLang="en-US" dirty="0"/>
          </a:p>
          <a:p>
            <a:endParaRPr lang="en-US" altLang="en-US" dirty="0"/>
          </a:p>
          <a:p>
            <a:endParaRPr lang="en-GB" dirty="0"/>
          </a:p>
        </p:txBody>
      </p:sp>
    </p:spTree>
    <p:extLst>
      <p:ext uri="{BB962C8B-B14F-4D97-AF65-F5344CB8AC3E}">
        <p14:creationId xmlns:p14="http://schemas.microsoft.com/office/powerpoint/2010/main" val="61835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Ordering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6" name="Content Placeholder 5"/>
          <p:cNvSpPr>
            <a:spLocks noGrp="1"/>
          </p:cNvSpPr>
          <p:nvPr>
            <p:ph sz="quarter" idx="1"/>
          </p:nvPr>
        </p:nvSpPr>
        <p:spPr/>
        <p:txBody>
          <a:bodyPr>
            <a:normAutofit/>
          </a:bodyPr>
          <a:lstStyle/>
          <a:p>
            <a:r>
              <a:rPr lang="en-US" altLang="en-US" sz="2400" dirty="0" smtClean="0">
                <a:latin typeface="Times New Roman" panose="02020603050405020304" pitchFamily="18" charset="0"/>
                <a:cs typeface="Times New Roman" panose="02020603050405020304" pitchFamily="18" charset="0"/>
              </a:rPr>
              <a:t>For </a:t>
            </a:r>
            <a:r>
              <a:rPr lang="en-US" altLang="en-US" sz="2400" dirty="0">
                <a:latin typeface="Times New Roman" panose="02020603050405020304" pitchFamily="18" charset="0"/>
                <a:cs typeface="Times New Roman" panose="02020603050405020304" pitchFamily="18" charset="0"/>
              </a:rPr>
              <a:t>each identified activity, the following </a:t>
            </a:r>
            <a:r>
              <a:rPr lang="en-US" altLang="en-US" sz="2400" dirty="0" smtClean="0">
                <a:latin typeface="Times New Roman" panose="02020603050405020304" pitchFamily="18" charset="0"/>
                <a:cs typeface="Times New Roman" panose="02020603050405020304" pitchFamily="18" charset="0"/>
              </a:rPr>
              <a:t>must be </a:t>
            </a:r>
            <a:r>
              <a:rPr lang="en-US" altLang="en-US" sz="2400" dirty="0">
                <a:latin typeface="Times New Roman" panose="02020603050405020304" pitchFamily="18" charset="0"/>
                <a:cs typeface="Times New Roman" panose="02020603050405020304" pitchFamily="18" charset="0"/>
              </a:rPr>
              <a:t>determined:</a:t>
            </a:r>
          </a:p>
          <a:p>
            <a:pPr lvl="1"/>
            <a:r>
              <a:rPr lang="en-US" altLang="en-US" sz="2400" i="1" dirty="0">
                <a:solidFill>
                  <a:srgbClr val="0070C0"/>
                </a:solidFill>
                <a:latin typeface="Times New Roman" panose="02020603050405020304" pitchFamily="18" charset="0"/>
                <a:cs typeface="Times New Roman" panose="02020603050405020304" pitchFamily="18" charset="0"/>
              </a:rPr>
              <a:t>Which activities must precede it?</a:t>
            </a:r>
          </a:p>
          <a:p>
            <a:pPr lvl="1"/>
            <a:r>
              <a:rPr lang="en-US" altLang="en-US" sz="2400" i="1" dirty="0">
                <a:solidFill>
                  <a:srgbClr val="2F0765"/>
                </a:solidFill>
                <a:latin typeface="Times New Roman" panose="02020603050405020304" pitchFamily="18" charset="0"/>
                <a:cs typeface="Times New Roman" panose="02020603050405020304" pitchFamily="18" charset="0"/>
              </a:rPr>
              <a:t>Which activities must follow it?</a:t>
            </a:r>
          </a:p>
          <a:p>
            <a:pPr lvl="1"/>
            <a:r>
              <a:rPr lang="en-US" altLang="en-US" sz="2400" i="1" dirty="0">
                <a:solidFill>
                  <a:srgbClr val="C00000"/>
                </a:solidFill>
                <a:latin typeface="Times New Roman" panose="02020603050405020304" pitchFamily="18" charset="0"/>
                <a:cs typeface="Times New Roman" panose="02020603050405020304" pitchFamily="18" charset="0"/>
              </a:rPr>
              <a:t>Which activities can be concurrent with it?</a:t>
            </a:r>
            <a:endParaRPr lang="en-US" altLang="en-US" sz="2400" dirty="0">
              <a:solidFill>
                <a:srgbClr val="C00000"/>
              </a:solidFill>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14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Assigning Durations to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6" name="Content Placeholder 5"/>
          <p:cNvSpPr>
            <a:spLocks noGrp="1"/>
          </p:cNvSpPr>
          <p:nvPr>
            <p:ph sz="quarter" idx="1"/>
          </p:nvPr>
        </p:nvSpPr>
        <p:spPr/>
        <p:txBody>
          <a:bodyPr>
            <a:normAutofit/>
          </a:bodyPr>
          <a:lstStyle/>
          <a:p>
            <a:r>
              <a:rPr lang="en-US" altLang="en-US" sz="2000" dirty="0"/>
              <a:t>The duration of an activity is the estimated time that will be required to complete it </a:t>
            </a:r>
          </a:p>
          <a:p>
            <a:endParaRPr lang="en-US" sz="2000" dirty="0"/>
          </a:p>
          <a:p>
            <a:r>
              <a:rPr lang="en-US" sz="2000" dirty="0" smtClean="0">
                <a:solidFill>
                  <a:srgbClr val="C00000"/>
                </a:solidFill>
              </a:rPr>
              <a:t>Duration of the activity can be computed as:</a:t>
            </a:r>
          </a:p>
          <a:p>
            <a:endParaRPr lang="en-US" sz="2000" dirty="0" smtClean="0">
              <a:solidFill>
                <a:srgbClr val="C00000"/>
              </a:solidFill>
            </a:endParaRPr>
          </a:p>
          <a:p>
            <a:endParaRPr lang="en-US" sz="2000" dirty="0"/>
          </a:p>
          <a:p>
            <a:endParaRPr lang="en-US" sz="2000" dirty="0" smtClean="0"/>
          </a:p>
          <a:p>
            <a:endParaRPr lang="en-US" altLang="en-US" sz="2100" dirty="0" smtClean="0"/>
          </a:p>
          <a:p>
            <a:r>
              <a:rPr lang="en-US" altLang="en-US" sz="2100" dirty="0" smtClean="0">
                <a:solidFill>
                  <a:srgbClr val="0033CC"/>
                </a:solidFill>
              </a:rPr>
              <a:t>An </a:t>
            </a:r>
            <a:r>
              <a:rPr lang="en-US" altLang="en-US" sz="2100" dirty="0">
                <a:solidFill>
                  <a:srgbClr val="0033CC"/>
                </a:solidFill>
              </a:rPr>
              <a:t>alternative is to use historical </a:t>
            </a:r>
            <a:r>
              <a:rPr lang="en-US" altLang="en-US" sz="2100" dirty="0" smtClean="0">
                <a:solidFill>
                  <a:srgbClr val="0033CC"/>
                </a:solidFill>
              </a:rPr>
              <a:t>Quantitative </a:t>
            </a:r>
            <a:r>
              <a:rPr lang="en-US" altLang="en-US" sz="2100" dirty="0">
                <a:solidFill>
                  <a:srgbClr val="0033CC"/>
                </a:solidFill>
              </a:rPr>
              <a:t>data from actual projects the firm has  previously undertaken</a:t>
            </a:r>
          </a:p>
          <a:p>
            <a:endParaRPr lang="en-GB" sz="2100" dirty="0"/>
          </a:p>
        </p:txBody>
      </p:sp>
      <p:graphicFrame>
        <p:nvGraphicFramePr>
          <p:cNvPr id="12" name="Object 11"/>
          <p:cNvGraphicFramePr>
            <a:graphicFrameLocks noChangeAspect="1"/>
          </p:cNvGraphicFramePr>
          <p:nvPr>
            <p:extLst>
              <p:ext uri="{D42A27DB-BD31-4B8C-83A1-F6EECF244321}">
                <p14:modId xmlns:p14="http://schemas.microsoft.com/office/powerpoint/2010/main" val="2807091382"/>
              </p:ext>
            </p:extLst>
          </p:nvPr>
        </p:nvGraphicFramePr>
        <p:xfrm>
          <a:off x="685800" y="3200400"/>
          <a:ext cx="7978775" cy="790575"/>
        </p:xfrm>
        <a:graphic>
          <a:graphicData uri="http://schemas.openxmlformats.org/presentationml/2006/ole">
            <mc:AlternateContent xmlns:mc="http://schemas.openxmlformats.org/markup-compatibility/2006">
              <mc:Choice xmlns:v="urn:schemas-microsoft-com:vml" Requires="v">
                <p:oleObj spid="_x0000_s1094" name="Equation" r:id="rId3" imgW="4216320" imgH="419040" progId="Equation.3">
                  <p:embed/>
                </p:oleObj>
              </mc:Choice>
              <mc:Fallback>
                <p:oleObj name="Equation" r:id="rId3" imgW="4216320" imgH="419040" progId="Equation.3">
                  <p:embed/>
                  <p:pic>
                    <p:nvPicPr>
                      <p:cNvPr id="0" name=""/>
                      <p:cNvPicPr/>
                      <p:nvPr/>
                    </p:nvPicPr>
                    <p:blipFill>
                      <a:blip r:embed="rId4"/>
                      <a:stretch>
                        <a:fillRect/>
                      </a:stretch>
                    </p:blipFill>
                    <p:spPr>
                      <a:xfrm>
                        <a:off x="685800" y="3200400"/>
                        <a:ext cx="7978775" cy="790575"/>
                      </a:xfrm>
                      <a:prstGeom prst="rect">
                        <a:avLst/>
                      </a:prstGeom>
                    </p:spPr>
                  </p:pic>
                </p:oleObj>
              </mc:Fallback>
            </mc:AlternateContent>
          </a:graphicData>
        </a:graphic>
      </p:graphicFrame>
    </p:spTree>
    <p:extLst>
      <p:ext uri="{BB962C8B-B14F-4D97-AF65-F5344CB8AC3E}">
        <p14:creationId xmlns:p14="http://schemas.microsoft.com/office/powerpoint/2010/main" val="3966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additive="base">
                                        <p:cTn id="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2800" b="1" dirty="0" smtClean="0"/>
              <a:t>Early Start, Early Finish and</a:t>
            </a:r>
            <a:br>
              <a:rPr lang="en-US" altLang="en-US" sz="2800" b="1" dirty="0" smtClean="0"/>
            </a:br>
            <a:r>
              <a:rPr lang="en-US" altLang="en-US" sz="2800" b="1" dirty="0" smtClean="0"/>
              <a:t>Late Finish and Late Start </a:t>
            </a:r>
            <a:r>
              <a:rPr lang="en-US" altLang="en-US" sz="2800" b="1" dirty="0"/>
              <a:t>Times</a:t>
            </a:r>
            <a:endParaRPr lang="en-GB" sz="2800"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p:txBody>
          <a:bodyPr>
            <a:normAutofit fontScale="92500" lnSpcReduction="20000"/>
          </a:bodyPr>
          <a:lstStyle/>
          <a:p>
            <a:pPr marL="342900" lvl="1" indent="-342900"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7030A0"/>
                </a:solidFill>
                <a:latin typeface="Times New Roman" pitchFamily="18" charset="0"/>
                <a:cs typeface="Times New Roman" pitchFamily="18" charset="0"/>
              </a:rPr>
              <a:t>"Early Start" (ES) </a:t>
            </a:r>
            <a:r>
              <a:rPr lang="en-US" sz="2400" dirty="0">
                <a:latin typeface="Times New Roman" pitchFamily="18" charset="0"/>
                <a:cs typeface="Times New Roman" pitchFamily="18" charset="0"/>
              </a:rPr>
              <a:t>or "Earliest Start" of an activity is the earliest time that the activity can possibly start allowing for the time required to complete the preceding activities.</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7030A0"/>
                </a:solidFill>
                <a:latin typeface="Times New Roman" pitchFamily="18" charset="0"/>
                <a:cs typeface="Times New Roman" pitchFamily="18" charset="0"/>
              </a:rPr>
              <a:t>"Early Finish" (EF) </a:t>
            </a:r>
            <a:r>
              <a:rPr lang="en-US" sz="2400" dirty="0">
                <a:latin typeface="Times New Roman" pitchFamily="18" charset="0"/>
                <a:cs typeface="Times New Roman" pitchFamily="18" charset="0"/>
              </a:rPr>
              <a:t>or "Earliest Finish" of an activity is the earliest possible time that it can be completed and is determined by adding that activity's duration to its early start time</a:t>
            </a:r>
            <a:r>
              <a:rPr lang="en-US" sz="2400" dirty="0" smtClean="0">
                <a:latin typeface="Times New Roman" pitchFamily="18" charset="0"/>
                <a:cs typeface="Times New Roman" pitchFamily="18" charset="0"/>
              </a:rPr>
              <a:t>.</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FF0000"/>
                </a:solidFill>
                <a:latin typeface="Times New Roman" pitchFamily="18" charset="0"/>
                <a:cs typeface="Times New Roman" pitchFamily="18" charset="0"/>
              </a:rPr>
              <a:t>“Late Finish" (LF) </a:t>
            </a:r>
            <a:r>
              <a:rPr lang="en-US" sz="2400" dirty="0">
                <a:latin typeface="Times New Roman" pitchFamily="18" charset="0"/>
                <a:cs typeface="Times New Roman" pitchFamily="18" charset="0"/>
              </a:rPr>
              <a:t>or "Latest Finish" of an activity is the very latest that it can finish and allow the entire project to be completed by a designated time or date.</a:t>
            </a:r>
          </a:p>
          <a:p>
            <a:pPr marL="363538" lvl="1" indent="-363538" algn="just">
              <a:spcBef>
                <a:spcPts val="1800"/>
              </a:spcBef>
              <a:buClr>
                <a:srgbClr val="CC3300"/>
              </a:buClr>
              <a:buSzPct val="100000"/>
              <a:buFont typeface="Wingdings" panose="05000000000000000000" pitchFamily="2" charset="2"/>
              <a:buChar char="q"/>
              <a:defRPr/>
            </a:pPr>
            <a:r>
              <a:rPr lang="en-US" sz="2400" dirty="0">
                <a:latin typeface="Times New Roman" pitchFamily="18" charset="0"/>
                <a:cs typeface="Times New Roman" pitchFamily="18" charset="0"/>
              </a:rPr>
              <a:t>The </a:t>
            </a:r>
            <a:r>
              <a:rPr lang="en-US" sz="2400" b="1" i="1" dirty="0">
                <a:solidFill>
                  <a:srgbClr val="FF0000"/>
                </a:solidFill>
                <a:latin typeface="Times New Roman" pitchFamily="18" charset="0"/>
                <a:cs typeface="Times New Roman" pitchFamily="18" charset="0"/>
              </a:rPr>
              <a:t>“Late Start” (LS) </a:t>
            </a:r>
            <a:r>
              <a:rPr lang="en-US" sz="2400" dirty="0">
                <a:latin typeface="Times New Roman" pitchFamily="18" charset="0"/>
                <a:cs typeface="Times New Roman" pitchFamily="18" charset="0"/>
              </a:rPr>
              <a:t>or "Latest Start" of an activity is the latest possible time that it can be started if the project target completion date is to be met and is obtained by subtracting the activity's duration from its latest finish time.</a:t>
            </a:r>
          </a:p>
          <a:p>
            <a:pPr marL="363538" lvl="1" indent="-363538" algn="just">
              <a:spcBef>
                <a:spcPts val="1800"/>
              </a:spcBef>
              <a:buClr>
                <a:srgbClr val="CC3300"/>
              </a:buClr>
              <a:buSzPct val="100000"/>
              <a:buFont typeface="Wingdings" pitchFamily="2" charset="2"/>
              <a:buAutoNum type="arabicPeriod"/>
              <a:defRPr/>
            </a:pPr>
            <a:endParaRPr lang="en-US" sz="24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55738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pPr algn="ctr"/>
            <a:r>
              <a:rPr lang="en-US" dirty="0" smtClean="0"/>
              <a:t>Early</a:t>
            </a:r>
            <a:endParaRPr lang="en-GB" dirty="0"/>
          </a:p>
        </p:txBody>
      </p:sp>
      <p:sp>
        <p:nvSpPr>
          <p:cNvPr id="9" name="Text Placeholder 8"/>
          <p:cNvSpPr>
            <a:spLocks noGrp="1"/>
          </p:cNvSpPr>
          <p:nvPr>
            <p:ph type="body" sz="half" idx="3"/>
          </p:nvPr>
        </p:nvSpPr>
        <p:spPr/>
        <p:txBody>
          <a:bodyPr/>
          <a:lstStyle/>
          <a:p>
            <a:pPr algn="ctr"/>
            <a:r>
              <a:rPr lang="en-US" dirty="0" smtClean="0"/>
              <a:t>Late</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7" name="Content Placeholder 6"/>
          <p:cNvSpPr>
            <a:spLocks noGrp="1"/>
          </p:cNvSpPr>
          <p:nvPr>
            <p:ph sz="quarter" idx="2"/>
          </p:nvPr>
        </p:nvSpPr>
        <p:spPr/>
        <p:txBody>
          <a:bodyPr>
            <a:normAutofit fontScale="25000" lnSpcReduction="20000"/>
          </a:bodyPr>
          <a:lstStyle/>
          <a:p>
            <a:pPr algn="just">
              <a:lnSpc>
                <a:spcPct val="140000"/>
              </a:lnSpc>
              <a:buClr>
                <a:srgbClr val="CC3300"/>
              </a:buClr>
              <a:buSzTx/>
              <a:defRPr/>
            </a:pPr>
            <a:r>
              <a:rPr lang="en-US" sz="5600" b="1" dirty="0">
                <a:latin typeface="Times New Roman" pitchFamily="18" charset="0"/>
                <a:cs typeface="Times New Roman" pitchFamily="18" charset="0"/>
              </a:rPr>
              <a:t>Direction</a:t>
            </a:r>
            <a:r>
              <a:rPr lang="en-US" sz="5600" dirty="0">
                <a:latin typeface="Times New Roman" pitchFamily="18" charset="0"/>
                <a:cs typeface="Times New Roman" pitchFamily="18" charset="0"/>
              </a:rPr>
              <a:t>: Proceed from project start to project finish, from </a:t>
            </a:r>
            <a:r>
              <a:rPr lang="en-US" sz="5600" b="1" dirty="0">
                <a:latin typeface="Times New Roman" pitchFamily="18" charset="0"/>
                <a:cs typeface="Times New Roman" pitchFamily="18" charset="0"/>
              </a:rPr>
              <a:t>left to right</a:t>
            </a:r>
            <a:r>
              <a:rPr lang="en-US" sz="5600" dirty="0">
                <a:latin typeface="Times New Roman" pitchFamily="18" charset="0"/>
                <a:cs typeface="Times New Roman" pitchFamily="18" charset="0"/>
              </a:rPr>
              <a:t>. </a:t>
            </a:r>
          </a:p>
          <a:p>
            <a:pPr algn="just">
              <a:lnSpc>
                <a:spcPct val="140000"/>
              </a:lnSpc>
              <a:buClr>
                <a:srgbClr val="CC3300"/>
              </a:buClr>
              <a:buSzTx/>
              <a:defRPr/>
            </a:pPr>
            <a:r>
              <a:rPr lang="en-US" sz="5600" b="1" dirty="0">
                <a:solidFill>
                  <a:srgbClr val="2F0765"/>
                </a:solidFill>
                <a:latin typeface="Times New Roman" pitchFamily="18" charset="0"/>
                <a:cs typeface="Times New Roman" pitchFamily="18" charset="0"/>
              </a:rPr>
              <a:t>Name</a:t>
            </a:r>
            <a:r>
              <a:rPr lang="en-US" sz="5600" dirty="0">
                <a:solidFill>
                  <a:srgbClr val="2F0765"/>
                </a:solidFill>
                <a:latin typeface="Times New Roman" pitchFamily="18" charset="0"/>
                <a:cs typeface="Times New Roman" pitchFamily="18" charset="0"/>
              </a:rPr>
              <a:t>: This process is called the "</a:t>
            </a:r>
            <a:r>
              <a:rPr lang="en-US" sz="5600" b="1" dirty="0">
                <a:solidFill>
                  <a:srgbClr val="2F0765"/>
                </a:solidFill>
                <a:latin typeface="Times New Roman" pitchFamily="18" charset="0"/>
                <a:cs typeface="Times New Roman" pitchFamily="18" charset="0"/>
              </a:rPr>
              <a:t>forward pass</a:t>
            </a:r>
            <a:r>
              <a:rPr lang="en-US" sz="5600" dirty="0">
                <a:solidFill>
                  <a:srgbClr val="2F0765"/>
                </a:solidFill>
                <a:latin typeface="Times New Roman" pitchFamily="18" charset="0"/>
                <a:cs typeface="Times New Roman" pitchFamily="18" charset="0"/>
              </a:rPr>
              <a:t>".</a:t>
            </a:r>
          </a:p>
          <a:p>
            <a:pPr algn="just">
              <a:lnSpc>
                <a:spcPct val="140000"/>
              </a:lnSpc>
              <a:buClr>
                <a:srgbClr val="CC3300"/>
              </a:buClr>
              <a:buSzTx/>
              <a:defRPr/>
            </a:pPr>
            <a:r>
              <a:rPr lang="en-US" sz="5600" b="1" dirty="0">
                <a:solidFill>
                  <a:srgbClr val="0033CC"/>
                </a:solidFill>
                <a:latin typeface="Times New Roman" pitchFamily="18" charset="0"/>
                <a:cs typeface="Times New Roman" pitchFamily="18" charset="0"/>
              </a:rPr>
              <a:t>Assumption</a:t>
            </a:r>
            <a:r>
              <a:rPr lang="en-US" sz="5600" dirty="0">
                <a:solidFill>
                  <a:srgbClr val="0033CC"/>
                </a:solidFill>
                <a:latin typeface="Times New Roman" pitchFamily="18" charset="0"/>
                <a:cs typeface="Times New Roman" pitchFamily="18" charset="0"/>
              </a:rPr>
              <a:t>: every activity will start as early as possible. That is to say, each activity will start just as soon as the last of its predecessors is finished. </a:t>
            </a:r>
          </a:p>
          <a:p>
            <a:pPr algn="just">
              <a:lnSpc>
                <a:spcPct val="140000"/>
              </a:lnSpc>
              <a:buClr>
                <a:srgbClr val="CC3300"/>
              </a:buClr>
              <a:buSzTx/>
              <a:defRPr/>
            </a:pPr>
            <a:r>
              <a:rPr lang="en-US" sz="5600" dirty="0">
                <a:solidFill>
                  <a:srgbClr val="C00000"/>
                </a:solidFill>
                <a:latin typeface="Times New Roman" pitchFamily="18" charset="0"/>
                <a:cs typeface="Times New Roman" pitchFamily="18" charset="0"/>
              </a:rPr>
              <a:t>The </a:t>
            </a:r>
            <a:r>
              <a:rPr lang="en-US" sz="5600" b="1" dirty="0">
                <a:solidFill>
                  <a:srgbClr val="C00000"/>
                </a:solidFill>
                <a:latin typeface="Times New Roman" pitchFamily="18" charset="0"/>
                <a:cs typeface="Times New Roman" pitchFamily="18" charset="0"/>
              </a:rPr>
              <a:t>ES</a:t>
            </a:r>
            <a:r>
              <a:rPr lang="en-US" sz="5600" dirty="0">
                <a:solidFill>
                  <a:srgbClr val="C00000"/>
                </a:solidFill>
                <a:latin typeface="Times New Roman" pitchFamily="18" charset="0"/>
                <a:cs typeface="Times New Roman" pitchFamily="18" charset="0"/>
              </a:rPr>
              <a:t> value of each activity is determined first.</a:t>
            </a:r>
          </a:p>
          <a:p>
            <a:pPr algn="just">
              <a:lnSpc>
                <a:spcPct val="140000"/>
              </a:lnSpc>
              <a:buClr>
                <a:srgbClr val="CC3300"/>
              </a:buClr>
              <a:buSzTx/>
              <a:defRPr/>
            </a:pPr>
            <a:r>
              <a:rPr lang="en-US" sz="5600" dirty="0">
                <a:solidFill>
                  <a:srgbClr val="002060"/>
                </a:solidFill>
                <a:latin typeface="Times New Roman" pitchFamily="18" charset="0"/>
                <a:cs typeface="Times New Roman" pitchFamily="18" charset="0"/>
              </a:rPr>
              <a:t>The </a:t>
            </a:r>
            <a:r>
              <a:rPr lang="en-US" sz="5600" b="1" dirty="0">
                <a:solidFill>
                  <a:srgbClr val="002060"/>
                </a:solidFill>
                <a:latin typeface="Times New Roman" pitchFamily="18" charset="0"/>
                <a:cs typeface="Times New Roman" pitchFamily="18" charset="0"/>
              </a:rPr>
              <a:t>EF</a:t>
            </a:r>
            <a:r>
              <a:rPr lang="en-US" sz="5600" dirty="0">
                <a:solidFill>
                  <a:srgbClr val="002060"/>
                </a:solidFill>
                <a:latin typeface="Times New Roman" pitchFamily="18" charset="0"/>
                <a:cs typeface="Times New Roman" pitchFamily="18" charset="0"/>
              </a:rPr>
              <a:t> time is obtained by adding </a:t>
            </a:r>
            <a:r>
              <a:rPr lang="en-US" sz="5600" b="1" i="1" u="sng" dirty="0">
                <a:solidFill>
                  <a:srgbClr val="002060"/>
                </a:solidFill>
                <a:latin typeface="Times New Roman" pitchFamily="18" charset="0"/>
                <a:cs typeface="Times New Roman" pitchFamily="18" charset="0"/>
              </a:rPr>
              <a:t>the activity duration </a:t>
            </a:r>
            <a:r>
              <a:rPr lang="en-US" sz="5600" dirty="0">
                <a:solidFill>
                  <a:srgbClr val="002060"/>
                </a:solidFill>
                <a:latin typeface="Times New Roman" pitchFamily="18" charset="0"/>
                <a:cs typeface="Times New Roman" pitchFamily="18" charset="0"/>
              </a:rPr>
              <a:t>to the ES </a:t>
            </a:r>
            <a:r>
              <a:rPr lang="en-US" sz="5600" dirty="0" smtClean="0">
                <a:solidFill>
                  <a:srgbClr val="002060"/>
                </a:solidFill>
                <a:latin typeface="Times New Roman" pitchFamily="18" charset="0"/>
                <a:cs typeface="Times New Roman" pitchFamily="18" charset="0"/>
              </a:rPr>
              <a:t>time. </a:t>
            </a:r>
            <a:r>
              <a:rPr lang="en-US" sz="5600" b="1" i="1" u="sng" dirty="0" smtClean="0">
                <a:solidFill>
                  <a:srgbClr val="002060"/>
                </a:solidFill>
                <a:latin typeface="Times New Roman" pitchFamily="18" charset="0"/>
                <a:cs typeface="Times New Roman" pitchFamily="18" charset="0"/>
              </a:rPr>
              <a:t>EF </a:t>
            </a:r>
            <a:r>
              <a:rPr lang="en-US" sz="5600" b="1" i="1" u="sng" dirty="0">
                <a:solidFill>
                  <a:srgbClr val="002060"/>
                </a:solidFill>
                <a:latin typeface="Times New Roman" pitchFamily="18" charset="0"/>
                <a:cs typeface="Times New Roman" pitchFamily="18" charset="0"/>
              </a:rPr>
              <a:t>= ES + D</a:t>
            </a:r>
          </a:p>
          <a:p>
            <a:pPr algn="just">
              <a:lnSpc>
                <a:spcPct val="140000"/>
              </a:lnSpc>
              <a:buClr>
                <a:srgbClr val="CC3300"/>
              </a:buClr>
              <a:buSzTx/>
              <a:defRPr/>
            </a:pPr>
            <a:r>
              <a:rPr lang="en-US" sz="6400" b="1" i="1" dirty="0">
                <a:solidFill>
                  <a:srgbClr val="FF0000"/>
                </a:solidFill>
                <a:latin typeface="Times New Roman" pitchFamily="18" charset="0"/>
                <a:cs typeface="Times New Roman" pitchFamily="18" charset="0"/>
              </a:rPr>
              <a:t>In case of merge activities the earliest possible start time is equal to the latest (or largest) of the EF values of the immediately preceding activities</a:t>
            </a:r>
            <a:r>
              <a:rPr lang="en-US" sz="6400" b="1" i="1" dirty="0" smtClean="0">
                <a:solidFill>
                  <a:srgbClr val="FF0000"/>
                </a:solidFill>
                <a:latin typeface="Times New Roman" pitchFamily="18" charset="0"/>
                <a:cs typeface="Times New Roman" pitchFamily="18" charset="0"/>
              </a:rPr>
              <a:t>.</a:t>
            </a:r>
          </a:p>
          <a:p>
            <a:pPr marL="0" indent="0" algn="just">
              <a:lnSpc>
                <a:spcPct val="140000"/>
              </a:lnSpc>
              <a:buClr>
                <a:srgbClr val="CC3300"/>
              </a:buClr>
              <a:buSzTx/>
              <a:buNone/>
              <a:defRPr/>
            </a:pPr>
            <a:endParaRPr lang="de-DE" sz="2800" dirty="0">
              <a:latin typeface="Times New Roman" pitchFamily="18" charset="0"/>
              <a:cs typeface="Times New Roman" pitchFamily="18" charset="0"/>
            </a:endParaRPr>
          </a:p>
        </p:txBody>
      </p:sp>
      <p:sp>
        <p:nvSpPr>
          <p:cNvPr id="10" name="Content Placeholder 9"/>
          <p:cNvSpPr>
            <a:spLocks noGrp="1"/>
          </p:cNvSpPr>
          <p:nvPr>
            <p:ph sz="quarter" idx="4"/>
          </p:nvPr>
        </p:nvSpPr>
        <p:spPr>
          <a:xfrm>
            <a:off x="4572000" y="2302636"/>
            <a:ext cx="4257930" cy="4102348"/>
          </a:xfrm>
        </p:spPr>
        <p:txBody>
          <a:bodyPr>
            <a:noAutofit/>
          </a:bodyPr>
          <a:lstStyle/>
          <a:p>
            <a:pPr algn="just">
              <a:lnSpc>
                <a:spcPct val="140000"/>
              </a:lnSpc>
              <a:buClr>
                <a:srgbClr val="CC3300"/>
              </a:buClr>
              <a:buSzTx/>
              <a:defRPr/>
            </a:pPr>
            <a:r>
              <a:rPr lang="en-US" sz="1400" b="1" dirty="0">
                <a:latin typeface="Times New Roman" pitchFamily="18" charset="0"/>
                <a:cs typeface="Times New Roman" pitchFamily="18" charset="0"/>
              </a:rPr>
              <a:t>Direction</a:t>
            </a:r>
            <a:r>
              <a:rPr lang="en-US" sz="1400" dirty="0">
                <a:latin typeface="Times New Roman" pitchFamily="18" charset="0"/>
                <a:cs typeface="Times New Roman" pitchFamily="18" charset="0"/>
              </a:rPr>
              <a:t>: Proceed from project end to project start, from </a:t>
            </a:r>
            <a:r>
              <a:rPr lang="en-US" sz="1400" b="1" dirty="0">
                <a:latin typeface="Times New Roman" pitchFamily="18" charset="0"/>
                <a:cs typeface="Times New Roman" pitchFamily="18" charset="0"/>
              </a:rPr>
              <a:t>right to left</a:t>
            </a:r>
            <a:r>
              <a:rPr lang="en-US" sz="1400" dirty="0">
                <a:latin typeface="Times New Roman" pitchFamily="18" charset="0"/>
                <a:cs typeface="Times New Roman" pitchFamily="18" charset="0"/>
              </a:rPr>
              <a:t>. </a:t>
            </a:r>
          </a:p>
          <a:p>
            <a:pPr algn="just">
              <a:lnSpc>
                <a:spcPct val="140000"/>
              </a:lnSpc>
              <a:buClr>
                <a:srgbClr val="CC3300"/>
              </a:buClr>
              <a:buSzTx/>
              <a:defRPr/>
            </a:pPr>
            <a:r>
              <a:rPr lang="en-US" sz="1400" b="1" dirty="0">
                <a:solidFill>
                  <a:srgbClr val="2F0765"/>
                </a:solidFill>
                <a:latin typeface="Times New Roman" pitchFamily="18" charset="0"/>
                <a:cs typeface="Times New Roman" pitchFamily="18" charset="0"/>
              </a:rPr>
              <a:t>Name</a:t>
            </a:r>
            <a:r>
              <a:rPr lang="en-US" sz="1400" dirty="0">
                <a:solidFill>
                  <a:srgbClr val="2F0765"/>
                </a:solidFill>
                <a:latin typeface="Times New Roman" pitchFamily="18" charset="0"/>
                <a:cs typeface="Times New Roman" pitchFamily="18" charset="0"/>
              </a:rPr>
              <a:t>: This process is called the “</a:t>
            </a:r>
            <a:r>
              <a:rPr lang="en-US" sz="1400" b="1" dirty="0">
                <a:solidFill>
                  <a:srgbClr val="2F0765"/>
                </a:solidFill>
                <a:latin typeface="Times New Roman" pitchFamily="18" charset="0"/>
                <a:cs typeface="Times New Roman" pitchFamily="18" charset="0"/>
              </a:rPr>
              <a:t>backward pass</a:t>
            </a:r>
            <a:r>
              <a:rPr lang="en-US" sz="1400" dirty="0">
                <a:solidFill>
                  <a:srgbClr val="2F0765"/>
                </a:solidFill>
                <a:latin typeface="Times New Roman" pitchFamily="18" charset="0"/>
                <a:cs typeface="Times New Roman" pitchFamily="18" charset="0"/>
              </a:rPr>
              <a:t>".</a:t>
            </a:r>
          </a:p>
          <a:p>
            <a:pPr algn="just">
              <a:lnSpc>
                <a:spcPct val="140000"/>
              </a:lnSpc>
              <a:buClr>
                <a:srgbClr val="CC3300"/>
              </a:buClr>
              <a:buSzTx/>
              <a:defRPr/>
            </a:pPr>
            <a:r>
              <a:rPr lang="en-US" sz="1400" b="1" dirty="0">
                <a:solidFill>
                  <a:srgbClr val="0033CC"/>
                </a:solidFill>
                <a:latin typeface="Times New Roman" pitchFamily="18" charset="0"/>
                <a:cs typeface="Times New Roman" pitchFamily="18" charset="0"/>
              </a:rPr>
              <a:t>Assumption</a:t>
            </a:r>
            <a:r>
              <a:rPr lang="en-US" sz="1400" dirty="0">
                <a:solidFill>
                  <a:srgbClr val="0033CC"/>
                </a:solidFill>
                <a:latin typeface="Times New Roman" pitchFamily="18" charset="0"/>
                <a:cs typeface="Times New Roman" pitchFamily="18" charset="0"/>
              </a:rPr>
              <a:t>: Each activity finishes as late as possible without delaying project completion. </a:t>
            </a:r>
          </a:p>
          <a:p>
            <a:pPr algn="just">
              <a:lnSpc>
                <a:spcPct val="140000"/>
              </a:lnSpc>
              <a:buClr>
                <a:srgbClr val="CC3300"/>
              </a:buClr>
              <a:buSzTx/>
              <a:defRPr/>
            </a:pPr>
            <a:r>
              <a:rPr lang="en-US" sz="1400" dirty="0">
                <a:solidFill>
                  <a:srgbClr val="C00000"/>
                </a:solidFill>
                <a:latin typeface="Times New Roman" pitchFamily="18" charset="0"/>
                <a:cs typeface="Times New Roman" pitchFamily="18" charset="0"/>
              </a:rPr>
              <a:t>The </a:t>
            </a:r>
            <a:r>
              <a:rPr lang="en-US" sz="1400" b="1" dirty="0">
                <a:solidFill>
                  <a:srgbClr val="C00000"/>
                </a:solidFill>
                <a:latin typeface="Times New Roman" pitchFamily="18" charset="0"/>
                <a:cs typeface="Times New Roman" pitchFamily="18" charset="0"/>
              </a:rPr>
              <a:t>LF</a:t>
            </a:r>
            <a:r>
              <a:rPr lang="en-US" sz="1400" dirty="0">
                <a:solidFill>
                  <a:srgbClr val="C00000"/>
                </a:solidFill>
                <a:latin typeface="Times New Roman" pitchFamily="18" charset="0"/>
                <a:cs typeface="Times New Roman" pitchFamily="18" charset="0"/>
              </a:rPr>
              <a:t> value of each activity is obtained first and is entered into </a:t>
            </a:r>
            <a:r>
              <a:rPr lang="en-US" sz="1400" dirty="0" smtClean="0">
                <a:solidFill>
                  <a:srgbClr val="C00000"/>
                </a:solidFill>
                <a:latin typeface="Times New Roman" pitchFamily="18" charset="0"/>
                <a:cs typeface="Times New Roman" pitchFamily="18" charset="0"/>
              </a:rPr>
              <a:t>lower </a:t>
            </a:r>
            <a:r>
              <a:rPr lang="en-US" sz="1400" dirty="0">
                <a:solidFill>
                  <a:srgbClr val="C00000"/>
                </a:solidFill>
                <a:latin typeface="Times New Roman" pitchFamily="18" charset="0"/>
                <a:cs typeface="Times New Roman" pitchFamily="18" charset="0"/>
              </a:rPr>
              <a:t>right portion of the activity box.</a:t>
            </a:r>
          </a:p>
          <a:p>
            <a:pPr algn="just">
              <a:lnSpc>
                <a:spcPct val="140000"/>
              </a:lnSpc>
              <a:buClr>
                <a:srgbClr val="CC3300"/>
              </a:buClr>
              <a:buSzTx/>
              <a:defRPr/>
            </a:pPr>
            <a:r>
              <a:rPr lang="en-US" sz="1400" dirty="0">
                <a:solidFill>
                  <a:srgbClr val="002060"/>
                </a:solidFill>
                <a:latin typeface="Times New Roman" pitchFamily="18" charset="0"/>
                <a:cs typeface="Times New Roman" pitchFamily="18" charset="0"/>
              </a:rPr>
              <a:t>The </a:t>
            </a:r>
            <a:r>
              <a:rPr lang="en-US" sz="1400" b="1" dirty="0">
                <a:solidFill>
                  <a:srgbClr val="002060"/>
                </a:solidFill>
                <a:latin typeface="Times New Roman" pitchFamily="18" charset="0"/>
                <a:cs typeface="Times New Roman" pitchFamily="18" charset="0"/>
              </a:rPr>
              <a:t>LS</a:t>
            </a:r>
            <a:r>
              <a:rPr lang="en-US" sz="1400" dirty="0">
                <a:solidFill>
                  <a:srgbClr val="002060"/>
                </a:solidFill>
                <a:latin typeface="Times New Roman" pitchFamily="18" charset="0"/>
                <a:cs typeface="Times New Roman" pitchFamily="18" charset="0"/>
              </a:rPr>
              <a:t> is obtained by subtracting the activity duration from the LF value. </a:t>
            </a:r>
            <a:r>
              <a:rPr lang="en-US" sz="1400" b="1" i="1" u="sng" dirty="0" smtClean="0">
                <a:solidFill>
                  <a:srgbClr val="002060"/>
                </a:solidFill>
                <a:latin typeface="Times New Roman" pitchFamily="18" charset="0"/>
                <a:cs typeface="Times New Roman" pitchFamily="18" charset="0"/>
              </a:rPr>
              <a:t>LS </a:t>
            </a:r>
            <a:r>
              <a:rPr lang="en-US" sz="1400" b="1" i="1" u="sng" dirty="0">
                <a:solidFill>
                  <a:srgbClr val="002060"/>
                </a:solidFill>
                <a:latin typeface="Times New Roman" pitchFamily="18" charset="0"/>
                <a:cs typeface="Times New Roman" pitchFamily="18" charset="0"/>
              </a:rPr>
              <a:t>= LF - D</a:t>
            </a:r>
          </a:p>
          <a:p>
            <a:pPr algn="just">
              <a:lnSpc>
                <a:spcPct val="140000"/>
              </a:lnSpc>
              <a:buClr>
                <a:srgbClr val="CC3300"/>
              </a:buClr>
              <a:buSzTx/>
              <a:defRPr/>
            </a:pPr>
            <a:r>
              <a:rPr lang="en-US" sz="1600" b="1" i="1" dirty="0">
                <a:solidFill>
                  <a:srgbClr val="FF0000"/>
                </a:solidFill>
                <a:latin typeface="Times New Roman" pitchFamily="18" charset="0"/>
                <a:cs typeface="Times New Roman" pitchFamily="18" charset="0"/>
              </a:rPr>
              <a:t>In case of burst activities LF value is equal to the earliest (or smallest) of the LS times of the activities following. </a:t>
            </a:r>
            <a:endParaRPr lang="de-DE" sz="1600" b="1" i="1"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6" name="Title 5"/>
          <p:cNvSpPr>
            <a:spLocks noGrp="1"/>
          </p:cNvSpPr>
          <p:nvPr>
            <p:ph type="title"/>
          </p:nvPr>
        </p:nvSpPr>
        <p:spPr/>
        <p:txBody>
          <a:bodyPr>
            <a:normAutofit/>
          </a:bodyPr>
          <a:lstStyle/>
          <a:p>
            <a:r>
              <a:rPr lang="en-US" sz="2800" b="1" dirty="0" smtClean="0"/>
              <a:t>Calculation of Early and Late times</a:t>
            </a:r>
            <a:endParaRPr lang="en-GB" sz="2800" b="1" dirty="0"/>
          </a:p>
        </p:txBody>
      </p:sp>
    </p:spTree>
    <p:extLst>
      <p:ext uri="{BB962C8B-B14F-4D97-AF65-F5344CB8AC3E}">
        <p14:creationId xmlns:p14="http://schemas.microsoft.com/office/powerpoint/2010/main" val="5847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 calcmode="lin" valueType="num">
                                      <p:cBhvr additive="base">
                                        <p:cTn id="4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xEl>
                                              <p:pRg st="2" end="2"/>
                                            </p:txEl>
                                          </p:spTgt>
                                        </p:tgtEl>
                                        <p:attrNameLst>
                                          <p:attrName>style.visibility</p:attrName>
                                        </p:attrNameLst>
                                      </p:cBhvr>
                                      <p:to>
                                        <p:strVal val="visible"/>
                                      </p:to>
                                    </p:set>
                                    <p:anim calcmode="lin" valueType="num">
                                      <p:cBhvr additive="base">
                                        <p:cTn id="5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3" end="3"/>
                                            </p:txEl>
                                          </p:spTgt>
                                        </p:tgtEl>
                                        <p:attrNameLst>
                                          <p:attrName>style.visibility</p:attrName>
                                        </p:attrNameLst>
                                      </p:cBhvr>
                                      <p:to>
                                        <p:strVal val="visible"/>
                                      </p:to>
                                    </p:set>
                                    <p:anim calcmode="lin" valueType="num">
                                      <p:cBhvr additive="base">
                                        <p:cTn id="6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4" end="4"/>
                                            </p:txEl>
                                          </p:spTgt>
                                        </p:tgtEl>
                                        <p:attrNameLst>
                                          <p:attrName>style.visibility</p:attrName>
                                        </p:attrNameLst>
                                      </p:cBhvr>
                                      <p:to>
                                        <p:strVal val="visible"/>
                                      </p:to>
                                    </p:set>
                                    <p:anim calcmode="lin" valueType="num">
                                      <p:cBhvr additive="base">
                                        <p:cTn id="6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xEl>
                                              <p:pRg st="5" end="5"/>
                                            </p:txEl>
                                          </p:spTgt>
                                        </p:tgtEl>
                                        <p:attrNameLst>
                                          <p:attrName>style.visibility</p:attrName>
                                        </p:attrNameLst>
                                      </p:cBhvr>
                                      <p:to>
                                        <p:strVal val="visible"/>
                                      </p:to>
                                    </p:set>
                                    <p:anim calcmode="lin" valueType="num">
                                      <p:cBhvr additive="base">
                                        <p:cTn id="7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Float Times</a:t>
            </a:r>
            <a:r>
              <a:rPr lang="en-US" sz="2800" b="1" dirty="0"/>
              <a:t> </a:t>
            </a:r>
            <a:r>
              <a:rPr lang="en-US" sz="2800" b="1" dirty="0" smtClean="0"/>
              <a:t>—Free and Total Floats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Content Placeholder 5"/>
          <p:cNvSpPr>
            <a:spLocks noGrp="1"/>
          </p:cNvSpPr>
          <p:nvPr>
            <p:ph sz="quarter" idx="1"/>
          </p:nvPr>
        </p:nvSpPr>
        <p:spPr/>
        <p:txBody>
          <a:bodyPr>
            <a:normAutofit fontScale="92500" lnSpcReduction="20000"/>
          </a:bodyPr>
          <a:lstStyle/>
          <a:p>
            <a:pPr algn="just">
              <a:lnSpc>
                <a:spcPct val="140000"/>
              </a:lnSpc>
              <a:spcBef>
                <a:spcPct val="25000"/>
              </a:spcBef>
              <a:buClr>
                <a:srgbClr val="CC3300"/>
              </a:buClr>
              <a:defRPr/>
            </a:pPr>
            <a:r>
              <a:rPr lang="en-US" sz="2200" b="1" i="1" kern="0" dirty="0">
                <a:solidFill>
                  <a:srgbClr val="0033CC"/>
                </a:solidFill>
                <a:latin typeface="Times New Roman" pitchFamily="18" charset="0"/>
                <a:cs typeface="Times New Roman" pitchFamily="18" charset="0"/>
              </a:rPr>
              <a:t>Float </a:t>
            </a:r>
            <a:r>
              <a:rPr lang="en-US" sz="2200" kern="0" dirty="0" smtClean="0">
                <a:solidFill>
                  <a:srgbClr val="0033CC"/>
                </a:solidFill>
                <a:latin typeface="Times New Roman" pitchFamily="18" charset="0"/>
                <a:cs typeface="Times New Roman" pitchFamily="18" charset="0"/>
              </a:rPr>
              <a:t>(or leeway) </a:t>
            </a:r>
            <a:r>
              <a:rPr lang="en-US" sz="2200" kern="0" dirty="0">
                <a:solidFill>
                  <a:srgbClr val="0033CC"/>
                </a:solidFill>
                <a:latin typeface="Times New Roman" pitchFamily="18" charset="0"/>
                <a:cs typeface="Times New Roman" pitchFamily="18" charset="0"/>
              </a:rPr>
              <a:t>is a measure of the time available for a given activity above and beyond its estimated </a:t>
            </a:r>
            <a:r>
              <a:rPr lang="en-US" sz="2200" kern="0" dirty="0" smtClean="0">
                <a:solidFill>
                  <a:srgbClr val="0033CC"/>
                </a:solidFill>
                <a:latin typeface="Times New Roman" pitchFamily="18" charset="0"/>
                <a:cs typeface="Times New Roman" pitchFamily="18" charset="0"/>
              </a:rPr>
              <a:t>duration. </a:t>
            </a:r>
          </a:p>
          <a:p>
            <a:pPr algn="just">
              <a:lnSpc>
                <a:spcPct val="140000"/>
              </a:lnSpc>
              <a:spcBef>
                <a:spcPct val="25000"/>
              </a:spcBef>
              <a:buClr>
                <a:srgbClr val="CC3300"/>
              </a:buClr>
              <a:defRPr/>
            </a:pPr>
            <a:r>
              <a:rPr lang="en-US" sz="2400" dirty="0">
                <a:latin typeface="Times New Roman" pitchFamily="18" charset="0"/>
                <a:cs typeface="Times New Roman" pitchFamily="18" charset="0"/>
              </a:rPr>
              <a:t>The free float of an activity is found by subtracting its earliest finish time from the earliest start time of the activities directly </a:t>
            </a:r>
            <a:r>
              <a:rPr lang="en-US" sz="2400" dirty="0" smtClean="0">
                <a:latin typeface="Times New Roman" pitchFamily="18" charset="0"/>
                <a:cs typeface="Times New Roman" pitchFamily="18" charset="0"/>
              </a:rPr>
              <a:t>following:</a:t>
            </a:r>
            <a:endParaRPr lang="en-US" sz="2400" dirty="0">
              <a:latin typeface="Times New Roman" pitchFamily="18" charset="0"/>
              <a:cs typeface="Times New Roman" pitchFamily="18" charset="0"/>
            </a:endParaRPr>
          </a:p>
          <a:p>
            <a:pPr marL="274320" lvl="2" indent="-274320" algn="just">
              <a:lnSpc>
                <a:spcPct val="140000"/>
              </a:lnSpc>
              <a:spcBef>
                <a:spcPct val="25000"/>
              </a:spcBef>
              <a:buClr>
                <a:srgbClr val="CC3300"/>
              </a:buClr>
              <a:buSzPct val="85000"/>
              <a:buFont typeface="Wingdings 2"/>
              <a:buChar char=""/>
              <a:defRPr/>
            </a:pPr>
            <a:r>
              <a:rPr lang="en-US" b="1" dirty="0" err="1">
                <a:solidFill>
                  <a:srgbClr val="2F0765"/>
                </a:solidFill>
                <a:latin typeface="Times New Roman" pitchFamily="18" charset="0"/>
                <a:cs typeface="Times New Roman" pitchFamily="18" charset="0"/>
              </a:rPr>
              <a:t>FF</a:t>
            </a:r>
            <a:r>
              <a:rPr lang="en-US" b="1" baseline="-25000" dirty="0" err="1">
                <a:solidFill>
                  <a:srgbClr val="2F0765"/>
                </a:solidFill>
                <a:latin typeface="Times New Roman" pitchFamily="18" charset="0"/>
                <a:cs typeface="Times New Roman" pitchFamily="18" charset="0"/>
              </a:rPr>
              <a:t>i</a:t>
            </a:r>
            <a:r>
              <a:rPr lang="en-US" b="1" dirty="0">
                <a:solidFill>
                  <a:srgbClr val="2F0765"/>
                </a:solidFill>
                <a:latin typeface="Times New Roman" pitchFamily="18" charset="0"/>
                <a:cs typeface="Times New Roman" pitchFamily="18" charset="0"/>
              </a:rPr>
              <a:t> = Min. (</a:t>
            </a:r>
            <a:r>
              <a:rPr lang="en-US" b="1" dirty="0" err="1">
                <a:solidFill>
                  <a:srgbClr val="2F0765"/>
                </a:solidFill>
                <a:latin typeface="Times New Roman" pitchFamily="18" charset="0"/>
                <a:cs typeface="Times New Roman" pitchFamily="18" charset="0"/>
              </a:rPr>
              <a:t>ES</a:t>
            </a:r>
            <a:r>
              <a:rPr lang="en-US" b="1" baseline="-25000" dirty="0" err="1">
                <a:solidFill>
                  <a:srgbClr val="2F0765"/>
                </a:solidFill>
                <a:latin typeface="Times New Roman" pitchFamily="18" charset="0"/>
                <a:cs typeface="Times New Roman" pitchFamily="18" charset="0"/>
              </a:rPr>
              <a:t>j</a:t>
            </a:r>
            <a:r>
              <a:rPr lang="en-US" b="1" dirty="0">
                <a:solidFill>
                  <a:srgbClr val="2F0765"/>
                </a:solidFill>
                <a:latin typeface="Times New Roman" pitchFamily="18" charset="0"/>
                <a:cs typeface="Times New Roman" pitchFamily="18" charset="0"/>
              </a:rPr>
              <a:t>) - </a:t>
            </a:r>
            <a:r>
              <a:rPr lang="en-US" b="1" dirty="0" err="1">
                <a:solidFill>
                  <a:srgbClr val="2F0765"/>
                </a:solidFill>
                <a:latin typeface="Times New Roman" pitchFamily="18" charset="0"/>
                <a:cs typeface="Times New Roman" pitchFamily="18" charset="0"/>
              </a:rPr>
              <a:t>EF</a:t>
            </a:r>
            <a:r>
              <a:rPr lang="en-US" b="1" baseline="-25000" dirty="0" err="1">
                <a:solidFill>
                  <a:srgbClr val="2F0765"/>
                </a:solidFill>
                <a:latin typeface="Times New Roman" pitchFamily="18" charset="0"/>
                <a:cs typeface="Times New Roman" pitchFamily="18" charset="0"/>
              </a:rPr>
              <a:t>i</a:t>
            </a:r>
            <a:endParaRPr lang="en-US" b="1" baseline="-25000" dirty="0">
              <a:solidFill>
                <a:srgbClr val="2F0765"/>
              </a:solidFill>
              <a:latin typeface="Times New Roman" pitchFamily="18" charset="0"/>
              <a:cs typeface="Times New Roman" pitchFamily="18" charset="0"/>
            </a:endParaRPr>
          </a:p>
          <a:p>
            <a:pPr algn="just">
              <a:lnSpc>
                <a:spcPct val="140000"/>
              </a:lnSpc>
              <a:buClr>
                <a:srgbClr val="CC3300"/>
              </a:buClr>
              <a:buSzTx/>
              <a:defRPr/>
            </a:pPr>
            <a:r>
              <a:rPr lang="en-US" sz="2200" dirty="0" smtClean="0">
                <a:solidFill>
                  <a:srgbClr val="C00000"/>
                </a:solidFill>
                <a:latin typeface="Times New Roman" pitchFamily="18" charset="0"/>
                <a:cs typeface="Times New Roman" pitchFamily="18" charset="0"/>
              </a:rPr>
              <a:t>The </a:t>
            </a:r>
            <a:r>
              <a:rPr lang="en-US" sz="2200" b="1" dirty="0" smtClean="0">
                <a:solidFill>
                  <a:srgbClr val="C00000"/>
                </a:solidFill>
                <a:latin typeface="Times New Roman" pitchFamily="18" charset="0"/>
                <a:cs typeface="Times New Roman" pitchFamily="18" charset="0"/>
              </a:rPr>
              <a:t>Total </a:t>
            </a:r>
            <a:r>
              <a:rPr lang="en-US" sz="2200" b="1" dirty="0">
                <a:solidFill>
                  <a:srgbClr val="C00000"/>
                </a:solidFill>
                <a:latin typeface="Times New Roman" pitchFamily="18" charset="0"/>
                <a:cs typeface="Times New Roman" pitchFamily="18" charset="0"/>
              </a:rPr>
              <a:t>float </a:t>
            </a:r>
            <a:r>
              <a:rPr lang="en-US" sz="2200" dirty="0">
                <a:solidFill>
                  <a:srgbClr val="C00000"/>
                </a:solidFill>
                <a:latin typeface="Times New Roman" pitchFamily="18" charset="0"/>
                <a:cs typeface="Times New Roman" pitchFamily="18" charset="0"/>
              </a:rPr>
              <a:t>of an activity is obtained by subtracting its ES time from its LS time. Subtracting the EF from the LF gives the same </a:t>
            </a:r>
            <a:r>
              <a:rPr lang="en-US" sz="2200" dirty="0" smtClean="0">
                <a:solidFill>
                  <a:srgbClr val="C00000"/>
                </a:solidFill>
                <a:latin typeface="Times New Roman" pitchFamily="18" charset="0"/>
                <a:cs typeface="Times New Roman" pitchFamily="18" charset="0"/>
              </a:rPr>
              <a:t>result.</a:t>
            </a:r>
          </a:p>
          <a:p>
            <a:pPr algn="just">
              <a:lnSpc>
                <a:spcPct val="140000"/>
              </a:lnSpc>
              <a:buClr>
                <a:srgbClr val="CC3300"/>
              </a:buClr>
              <a:buSzTx/>
              <a:defRPr/>
            </a:pPr>
            <a:r>
              <a:rPr lang="en-US" sz="2200" b="1" dirty="0" smtClean="0">
                <a:latin typeface="Times New Roman" pitchFamily="18" charset="0"/>
                <a:cs typeface="Times New Roman" pitchFamily="18" charset="0"/>
              </a:rPr>
              <a:t>Total </a:t>
            </a:r>
            <a:r>
              <a:rPr lang="en-US" sz="2200" b="1" dirty="0">
                <a:latin typeface="Times New Roman" pitchFamily="18" charset="0"/>
                <a:cs typeface="Times New Roman" pitchFamily="18" charset="0"/>
              </a:rPr>
              <a:t>float (TF) = LS - ES = LF - EF</a:t>
            </a:r>
          </a:p>
          <a:p>
            <a:pPr algn="just">
              <a:lnSpc>
                <a:spcPct val="140000"/>
              </a:lnSpc>
              <a:buClr>
                <a:srgbClr val="CC3300"/>
              </a:buClr>
              <a:buSzTx/>
              <a:defRPr/>
            </a:pPr>
            <a:r>
              <a:rPr lang="en-US" sz="2200" dirty="0">
                <a:latin typeface="Times New Roman" pitchFamily="18" charset="0"/>
                <a:cs typeface="Times New Roman" pitchFamily="18" charset="0"/>
              </a:rPr>
              <a:t> </a:t>
            </a:r>
            <a:r>
              <a:rPr lang="en-US" sz="2200" dirty="0">
                <a:solidFill>
                  <a:srgbClr val="002060"/>
                </a:solidFill>
                <a:latin typeface="Times New Roman" pitchFamily="18" charset="0"/>
                <a:cs typeface="Times New Roman" pitchFamily="18" charset="0"/>
              </a:rPr>
              <a:t>An activity with </a:t>
            </a:r>
            <a:r>
              <a:rPr lang="en-US" sz="2200" b="1" dirty="0">
                <a:solidFill>
                  <a:srgbClr val="002060"/>
                </a:solidFill>
                <a:latin typeface="Times New Roman" pitchFamily="18" charset="0"/>
                <a:cs typeface="Times New Roman" pitchFamily="18" charset="0"/>
              </a:rPr>
              <a:t>zero</a:t>
            </a:r>
            <a:r>
              <a:rPr lang="en-US" sz="2200" dirty="0">
                <a:solidFill>
                  <a:srgbClr val="002060"/>
                </a:solidFill>
                <a:latin typeface="Times New Roman" pitchFamily="18" charset="0"/>
                <a:cs typeface="Times New Roman" pitchFamily="18" charset="0"/>
              </a:rPr>
              <a:t> total float has </a:t>
            </a:r>
            <a:r>
              <a:rPr lang="en-US" sz="2200" b="1" dirty="0">
                <a:solidFill>
                  <a:srgbClr val="002060"/>
                </a:solidFill>
                <a:latin typeface="Times New Roman" pitchFamily="18" charset="0"/>
                <a:cs typeface="Times New Roman" pitchFamily="18" charset="0"/>
              </a:rPr>
              <a:t>no spare time</a:t>
            </a:r>
            <a:r>
              <a:rPr lang="en-US" sz="2200" dirty="0">
                <a:solidFill>
                  <a:srgbClr val="002060"/>
                </a:solidFill>
                <a:latin typeface="Times New Roman" pitchFamily="18" charset="0"/>
                <a:cs typeface="Times New Roman" pitchFamily="18" charset="0"/>
              </a:rPr>
              <a:t> and is, therefore, one of the operations that controls project completion time.</a:t>
            </a:r>
          </a:p>
          <a:p>
            <a:pPr algn="just">
              <a:lnSpc>
                <a:spcPct val="140000"/>
              </a:lnSpc>
              <a:buClr>
                <a:srgbClr val="CC3300"/>
              </a:buClr>
              <a:buSzTx/>
              <a:defRPr/>
            </a:pPr>
            <a:r>
              <a:rPr lang="en-US" sz="2200" dirty="0">
                <a:latin typeface="Times New Roman" pitchFamily="18" charset="0"/>
                <a:cs typeface="Times New Roman" pitchFamily="18" charset="0"/>
              </a:rPr>
              <a:t> Activities with zero total float are called </a:t>
            </a:r>
            <a:r>
              <a:rPr lang="en-US" sz="2200" b="1" dirty="0" smtClean="0">
                <a:latin typeface="Times New Roman" pitchFamily="18" charset="0"/>
                <a:cs typeface="Times New Roman" pitchFamily="18" charset="0"/>
              </a:rPr>
              <a:t>critical activities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454025" indent="-454025" algn="just">
              <a:lnSpc>
                <a:spcPct val="140000"/>
              </a:lnSpc>
              <a:spcBef>
                <a:spcPct val="25000"/>
              </a:spcBef>
              <a:buClr>
                <a:srgbClr val="CC3300"/>
              </a:buClr>
              <a:buFont typeface="Wingdings" pitchFamily="2" charset="2"/>
              <a:buChar char="Ø"/>
              <a:defRPr/>
            </a:pPr>
            <a:endParaRPr lang="en-US" sz="2400" i="1" kern="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29932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Free Float or activity Float</a:t>
            </a:r>
            <a:endParaRPr lang="en-GB" dirty="0"/>
          </a:p>
        </p:txBody>
      </p:sp>
      <p:sp>
        <p:nvSpPr>
          <p:cNvPr id="8" name="Text Placeholder 7"/>
          <p:cNvSpPr>
            <a:spLocks noGrp="1"/>
          </p:cNvSpPr>
          <p:nvPr>
            <p:ph type="body" sz="half" idx="3"/>
          </p:nvPr>
        </p:nvSpPr>
        <p:spPr/>
        <p:txBody>
          <a:bodyPr/>
          <a:lstStyle/>
          <a:p>
            <a:pPr algn="ctr"/>
            <a:r>
              <a:rPr lang="en-US" dirty="0" smtClean="0"/>
              <a:t>Total Float </a:t>
            </a:r>
            <a:r>
              <a:rPr lang="en-US" dirty="0"/>
              <a:t>or </a:t>
            </a:r>
            <a:r>
              <a:rPr lang="en-US" dirty="0" smtClean="0"/>
              <a:t>Path  </a:t>
            </a:r>
            <a:r>
              <a:rPr lang="en-US" dirty="0"/>
              <a:t>Float</a:t>
            </a:r>
            <a:endParaRPr lang="en-GB"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pPr marL="93662" lvl="1" indent="0" algn="just">
              <a:spcBef>
                <a:spcPts val="2400"/>
              </a:spcBef>
              <a:buClr>
                <a:srgbClr val="FF0000"/>
              </a:buClr>
              <a:buNone/>
              <a:defRPr/>
            </a:pPr>
            <a:r>
              <a:rPr lang="en-US" i="1" dirty="0">
                <a:solidFill>
                  <a:srgbClr val="3A34BC"/>
                </a:solidFill>
                <a:latin typeface="Times New Roman" panose="02020603050405020304" pitchFamily="18" charset="0"/>
                <a:cs typeface="Times New Roman" panose="02020603050405020304" pitchFamily="18" charset="0"/>
              </a:rPr>
              <a:t>Free float </a:t>
            </a:r>
            <a:r>
              <a:rPr lang="en-US" dirty="0" smtClean="0">
                <a:solidFill>
                  <a:srgbClr val="3A34BC"/>
                </a:solidFill>
                <a:latin typeface="Times New Roman" panose="02020603050405020304" pitchFamily="18" charset="0"/>
                <a:cs typeface="Times New Roman" panose="02020603050405020304" pitchFamily="18" charset="0"/>
              </a:rPr>
              <a:t>is </a:t>
            </a:r>
            <a:r>
              <a:rPr lang="en-US" dirty="0">
                <a:solidFill>
                  <a:srgbClr val="3A34BC"/>
                </a:solidFill>
                <a:latin typeface="Times New Roman" panose="02020603050405020304" pitchFamily="18" charset="0"/>
                <a:cs typeface="Times New Roman" panose="02020603050405020304" pitchFamily="18" charset="0"/>
              </a:rPr>
              <a:t>the amount of time that an activity’s completion time may be delayed </a:t>
            </a:r>
            <a:r>
              <a:rPr lang="en-US" b="1" dirty="0">
                <a:solidFill>
                  <a:srgbClr val="3A34BC"/>
                </a:solidFill>
                <a:latin typeface="Times New Roman" panose="02020603050405020304" pitchFamily="18" charset="0"/>
                <a:cs typeface="Times New Roman" panose="02020603050405020304" pitchFamily="18" charset="0"/>
              </a:rPr>
              <a:t>without affecting the earliest start of succeeding </a:t>
            </a:r>
            <a:r>
              <a:rPr lang="en-US" b="1" dirty="0" smtClean="0">
                <a:solidFill>
                  <a:srgbClr val="3A34BC"/>
                </a:solidFill>
                <a:latin typeface="Times New Roman" panose="02020603050405020304" pitchFamily="18" charset="0"/>
                <a:cs typeface="Times New Roman" panose="02020603050405020304" pitchFamily="18" charset="0"/>
              </a:rPr>
              <a:t>activity</a:t>
            </a:r>
            <a:endParaRPr lang="en-US" b="1" dirty="0">
              <a:solidFill>
                <a:srgbClr val="3A34BC"/>
              </a:solidFill>
              <a:latin typeface="Times New Roman" panose="02020603050405020304" pitchFamily="18" charset="0"/>
              <a:cs typeface="Times New Roman" panose="02020603050405020304" pitchFamily="18" charset="0"/>
            </a:endParaRPr>
          </a:p>
          <a:p>
            <a:pPr marL="93662" indent="0" algn="just">
              <a:spcBef>
                <a:spcPts val="2400"/>
              </a:spcBef>
              <a:buClr>
                <a:srgbClr val="FF0000"/>
              </a:buClr>
              <a:buNone/>
              <a:defRPr/>
            </a:pPr>
            <a:r>
              <a:rPr lang="en-US" sz="2200" dirty="0" smtClean="0">
                <a:solidFill>
                  <a:schemeClr val="bg2">
                    <a:lumMod val="25000"/>
                  </a:schemeClr>
                </a:solidFill>
                <a:latin typeface="Times New Roman" panose="02020603050405020304" pitchFamily="18" charset="0"/>
                <a:cs typeface="Times New Roman" panose="02020603050405020304" pitchFamily="18" charset="0"/>
              </a:rPr>
              <a:t>Free float is </a:t>
            </a:r>
            <a:r>
              <a:rPr lang="en-US" sz="2200" dirty="0">
                <a:solidFill>
                  <a:schemeClr val="bg2">
                    <a:lumMod val="25000"/>
                  </a:schemeClr>
                </a:solidFill>
                <a:latin typeface="Times New Roman" panose="02020603050405020304" pitchFamily="18" charset="0"/>
                <a:cs typeface="Times New Roman" panose="02020603050405020304" pitchFamily="18" charset="0"/>
              </a:rPr>
              <a:t>“owned” by an individual </a:t>
            </a:r>
            <a:r>
              <a:rPr lang="en-US" sz="2200" dirty="0" smtClean="0">
                <a:solidFill>
                  <a:schemeClr val="bg2">
                    <a:lumMod val="25000"/>
                  </a:schemeClr>
                </a:solidFill>
                <a:latin typeface="Times New Roman" panose="02020603050405020304" pitchFamily="18" charset="0"/>
                <a:cs typeface="Times New Roman" panose="02020603050405020304" pitchFamily="18" charset="0"/>
              </a:rPr>
              <a:t>activity</a:t>
            </a:r>
            <a:endParaRPr lang="en-GB" dirty="0"/>
          </a:p>
        </p:txBody>
      </p:sp>
      <p:sp>
        <p:nvSpPr>
          <p:cNvPr id="9" name="Content Placeholder 8"/>
          <p:cNvSpPr>
            <a:spLocks noGrp="1"/>
          </p:cNvSpPr>
          <p:nvPr>
            <p:ph sz="quarter" idx="4"/>
          </p:nvPr>
        </p:nvSpPr>
        <p:spPr/>
        <p:txBody>
          <a:bodyPr>
            <a:normAutofit fontScale="92500"/>
          </a:bodyPr>
          <a:lstStyle/>
          <a:p>
            <a:pPr marL="0" indent="0">
              <a:buNone/>
            </a:pPr>
            <a:r>
              <a:rPr lang="en-US" sz="2400" i="1" dirty="0">
                <a:solidFill>
                  <a:srgbClr val="C00000"/>
                </a:solidFill>
                <a:latin typeface="Times New Roman" panose="02020603050405020304" pitchFamily="18" charset="0"/>
                <a:cs typeface="Times New Roman" panose="02020603050405020304" pitchFamily="18" charset="0"/>
              </a:rPr>
              <a:t>Total float </a:t>
            </a:r>
            <a:r>
              <a:rPr lang="en-US" sz="2400" dirty="0" smtClean="0">
                <a:solidFill>
                  <a:srgbClr val="C00000"/>
                </a:solidFill>
                <a:latin typeface="Times New Roman" panose="02020603050405020304" pitchFamily="18" charset="0"/>
                <a:cs typeface="Times New Roman" panose="02020603050405020304" pitchFamily="18" charset="0"/>
              </a:rPr>
              <a:t>is </a:t>
            </a:r>
            <a:r>
              <a:rPr lang="en-US" sz="2400" dirty="0">
                <a:solidFill>
                  <a:srgbClr val="C00000"/>
                </a:solidFill>
                <a:latin typeface="Times New Roman" panose="02020603050405020304" pitchFamily="18" charset="0"/>
                <a:cs typeface="Times New Roman" panose="02020603050405020304" pitchFamily="18" charset="0"/>
              </a:rPr>
              <a:t>the amount of time that an activity’s completion may be delayed </a:t>
            </a:r>
            <a:r>
              <a:rPr lang="en-US" sz="2400" b="1" dirty="0">
                <a:solidFill>
                  <a:srgbClr val="C00000"/>
                </a:solidFill>
                <a:latin typeface="Times New Roman" panose="02020603050405020304" pitchFamily="18" charset="0"/>
                <a:cs typeface="Times New Roman" panose="02020603050405020304" pitchFamily="18" charset="0"/>
              </a:rPr>
              <a:t>without affecting the earliest start of any activity on the network critical </a:t>
            </a:r>
            <a:r>
              <a:rPr lang="en-US" sz="2400" b="1" dirty="0" smtClean="0">
                <a:solidFill>
                  <a:srgbClr val="C00000"/>
                </a:solidFill>
                <a:latin typeface="Times New Roman" panose="02020603050405020304" pitchFamily="18" charset="0"/>
                <a:cs typeface="Times New Roman" panose="02020603050405020304" pitchFamily="18" charset="0"/>
              </a:rPr>
              <a:t>path</a:t>
            </a:r>
          </a:p>
          <a:p>
            <a:pPr marL="0" indent="0">
              <a:buNone/>
            </a:pPr>
            <a:r>
              <a:rPr lang="en-US" sz="2400" dirty="0" smtClean="0">
                <a:solidFill>
                  <a:schemeClr val="bg2">
                    <a:lumMod val="25000"/>
                  </a:schemeClr>
                </a:solidFill>
                <a:latin typeface="Times New Roman" panose="02020603050405020304" pitchFamily="18" charset="0"/>
                <a:cs typeface="Times New Roman" panose="02020603050405020304" pitchFamily="18" charset="0"/>
              </a:rPr>
              <a:t>Total </a:t>
            </a:r>
            <a:r>
              <a:rPr lang="en-US" sz="2400" dirty="0">
                <a:solidFill>
                  <a:schemeClr val="bg2">
                    <a:lumMod val="25000"/>
                  </a:schemeClr>
                </a:solidFill>
                <a:latin typeface="Times New Roman" panose="02020603050405020304" pitchFamily="18" charset="0"/>
                <a:cs typeface="Times New Roman" panose="02020603050405020304" pitchFamily="18" charset="0"/>
              </a:rPr>
              <a:t>float is shared by all activities along a slack </a:t>
            </a:r>
            <a:r>
              <a:rPr lang="en-US" sz="2400" dirty="0" smtClean="0">
                <a:solidFill>
                  <a:schemeClr val="bg2">
                    <a:lumMod val="25000"/>
                  </a:schemeClr>
                </a:solidFill>
                <a:latin typeface="Times New Roman" panose="02020603050405020304" pitchFamily="18" charset="0"/>
                <a:cs typeface="Times New Roman" panose="02020603050405020304" pitchFamily="18" charset="0"/>
              </a:rPr>
              <a:t>path</a:t>
            </a:r>
            <a:endParaRPr lang="en-US" sz="2400" dirty="0">
              <a:solidFill>
                <a:schemeClr val="bg2">
                  <a:lumMod val="25000"/>
                </a:schemeClr>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Total </a:t>
            </a:r>
            <a:r>
              <a:rPr lang="en-US" sz="2400" dirty="0">
                <a:solidFill>
                  <a:srgbClr val="002060"/>
                </a:solidFill>
                <a:latin typeface="Times New Roman" panose="02020603050405020304" pitchFamily="18" charset="0"/>
                <a:cs typeface="Times New Roman" panose="02020603050405020304" pitchFamily="18" charset="0"/>
              </a:rPr>
              <a:t>path float time for activity (i-j) is the total float associated with a </a:t>
            </a:r>
            <a:r>
              <a:rPr lang="en-US" sz="2400" dirty="0" smtClean="0">
                <a:solidFill>
                  <a:srgbClr val="002060"/>
                </a:solidFill>
                <a:latin typeface="Times New Roman" panose="02020603050405020304" pitchFamily="18" charset="0"/>
                <a:cs typeface="Times New Roman" panose="02020603050405020304" pitchFamily="18" charset="0"/>
              </a:rPr>
              <a:t>path</a:t>
            </a: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2800" dirty="0">
              <a:solidFill>
                <a:srgbClr val="C00000"/>
              </a:solidFill>
              <a:latin typeface="Times New Roman" panose="02020603050405020304" pitchFamily="18" charset="0"/>
              <a:cs typeface="Times New Roman" panose="02020603050405020304" pitchFamily="18" charset="0"/>
            </a:endParaRP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2" name="Title 1"/>
          <p:cNvSpPr>
            <a:spLocks noGrp="1"/>
          </p:cNvSpPr>
          <p:nvPr>
            <p:ph type="title"/>
          </p:nvPr>
        </p:nvSpPr>
        <p:spPr/>
        <p:txBody>
          <a:bodyPr/>
          <a:lstStyle/>
          <a:p>
            <a:r>
              <a:rPr lang="en-US" b="1" dirty="0" smtClean="0"/>
              <a:t>Free and Total Floats</a:t>
            </a:r>
            <a:endParaRPr lang="en-GB" b="1" dirty="0"/>
          </a:p>
        </p:txBody>
      </p:sp>
    </p:spTree>
    <p:extLst>
      <p:ext uri="{BB962C8B-B14F-4D97-AF65-F5344CB8AC3E}">
        <p14:creationId xmlns:p14="http://schemas.microsoft.com/office/powerpoint/2010/main" val="138442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 calcmode="lin" valueType="num">
                                      <p:cBhvr additive="base">
                                        <p:cTn id="3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Activity Box</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8" name="Rounded Rectangle 7"/>
          <p:cNvSpPr/>
          <p:nvPr/>
        </p:nvSpPr>
        <p:spPr bwMode="auto">
          <a:xfrm>
            <a:off x="952500" y="1905000"/>
            <a:ext cx="6781800" cy="3581400"/>
          </a:xfrm>
          <a:prstGeom prst="roundRect">
            <a:avLst/>
          </a:prstGeom>
          <a:solidFill>
            <a:schemeClr val="bg1"/>
          </a:solidFill>
          <a:ln w="9525" cap="flat"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txBody>
          <a:bodyPr lIns="0" tIns="0" rIns="0" bIns="0"/>
          <a:lstStyle/>
          <a:p>
            <a:pPr>
              <a:defRPr/>
            </a:pPr>
            <a:endParaRPr lang="en-US" sz="1800" dirty="0"/>
          </a:p>
        </p:txBody>
      </p:sp>
      <p:sp>
        <p:nvSpPr>
          <p:cNvPr id="9" name="Text Box 4"/>
          <p:cNvSpPr txBox="1">
            <a:spLocks noChangeArrowheads="1"/>
          </p:cNvSpPr>
          <p:nvPr/>
        </p:nvSpPr>
        <p:spPr bwMode="auto">
          <a:xfrm>
            <a:off x="2019300" y="4495800"/>
            <a:ext cx="1066859" cy="838200"/>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Starting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10" name="Text Box 5"/>
          <p:cNvSpPr txBox="1">
            <a:spLocks noChangeArrowheads="1"/>
          </p:cNvSpPr>
          <p:nvPr/>
        </p:nvSpPr>
        <p:spPr bwMode="auto">
          <a:xfrm>
            <a:off x="5847326" y="4419600"/>
            <a:ext cx="1201174" cy="685951"/>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Finishing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11" name="Text Box 6"/>
          <p:cNvSpPr txBox="1">
            <a:spLocks noChangeArrowheads="1"/>
          </p:cNvSpPr>
          <p:nvPr/>
        </p:nvSpPr>
        <p:spPr bwMode="auto">
          <a:xfrm>
            <a:off x="4229100" y="4800600"/>
            <a:ext cx="762000" cy="609600"/>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Total Float</a:t>
            </a:r>
            <a:endParaRPr lang="en-US" sz="1800" dirty="0">
              <a:solidFill>
                <a:schemeClr val="accent6"/>
              </a:solidFill>
            </a:endParaRPr>
          </a:p>
        </p:txBody>
      </p:sp>
      <p:sp>
        <p:nvSpPr>
          <p:cNvPr id="12" name="Text Box 16"/>
          <p:cNvSpPr txBox="1">
            <a:spLocks noChangeArrowheads="1"/>
          </p:cNvSpPr>
          <p:nvPr/>
        </p:nvSpPr>
        <p:spPr bwMode="auto">
          <a:xfrm>
            <a:off x="4000500" y="2209800"/>
            <a:ext cx="1143000" cy="440787"/>
          </a:xfrm>
          <a:prstGeom prst="rect">
            <a:avLst/>
          </a:prstGeom>
          <a:noFill/>
          <a:ln w="9525">
            <a:noFill/>
            <a:miter lim="800000"/>
            <a:headEnd/>
            <a:tailEnd/>
          </a:ln>
        </p:spPr>
        <p:txBody>
          <a:bodyPr/>
          <a:lstStyle/>
          <a:p>
            <a:pPr algn="ctr" rtl="1"/>
            <a:r>
              <a:rPr lang="en-US" sz="1800" dirty="0" smtClean="0">
                <a:solidFill>
                  <a:schemeClr val="accent1">
                    <a:lumMod val="50000"/>
                  </a:schemeClr>
                </a:solidFill>
                <a:latin typeface="Times New Roman" pitchFamily="18" charset="0"/>
              </a:rPr>
              <a:t>Duration</a:t>
            </a:r>
            <a:endParaRPr lang="en-US" sz="1800" dirty="0">
              <a:solidFill>
                <a:schemeClr val="accent1">
                  <a:lumMod val="50000"/>
                </a:schemeClr>
              </a:solidFill>
              <a:latin typeface="Times New Roman" pitchFamily="18" charset="0"/>
            </a:endParaRPr>
          </a:p>
        </p:txBody>
      </p:sp>
      <p:sp>
        <p:nvSpPr>
          <p:cNvPr id="13" name="Text Box 18"/>
          <p:cNvSpPr txBox="1">
            <a:spLocks noChangeArrowheads="1"/>
          </p:cNvSpPr>
          <p:nvPr/>
        </p:nvSpPr>
        <p:spPr bwMode="auto">
          <a:xfrm>
            <a:off x="1714500" y="2362200"/>
            <a:ext cx="1243184" cy="9906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Starting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sp>
        <p:nvSpPr>
          <p:cNvPr id="14" name="Text Box 19"/>
          <p:cNvSpPr txBox="1">
            <a:spLocks noChangeArrowheads="1"/>
          </p:cNvSpPr>
          <p:nvPr/>
        </p:nvSpPr>
        <p:spPr bwMode="auto">
          <a:xfrm>
            <a:off x="5981700" y="2286000"/>
            <a:ext cx="1219200" cy="9144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Finishing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graphicFrame>
        <p:nvGraphicFramePr>
          <p:cNvPr id="15" name="Group 20"/>
          <p:cNvGraphicFramePr>
            <a:graphicFrameLocks/>
          </p:cNvGraphicFramePr>
          <p:nvPr>
            <p:extLst/>
          </p:nvPr>
        </p:nvGraphicFramePr>
        <p:xfrm>
          <a:off x="3619500" y="3276600"/>
          <a:ext cx="1951035" cy="1209675"/>
        </p:xfrm>
        <a:graphic>
          <a:graphicData uri="http://schemas.openxmlformats.org/drawingml/2006/table">
            <a:tbl>
              <a:tblPr rtl="1"/>
              <a:tblGrid>
                <a:gridCol w="650345">
                  <a:extLst>
                    <a:ext uri="{9D8B030D-6E8A-4147-A177-3AD203B41FA5}">
                      <a16:colId xmlns:a16="http://schemas.microsoft.com/office/drawing/2014/main" val="20000"/>
                    </a:ext>
                  </a:extLst>
                </a:gridCol>
                <a:gridCol w="650345">
                  <a:extLst>
                    <a:ext uri="{9D8B030D-6E8A-4147-A177-3AD203B41FA5}">
                      <a16:colId xmlns:a16="http://schemas.microsoft.com/office/drawing/2014/main" val="20001"/>
                    </a:ext>
                  </a:extLst>
                </a:gridCol>
                <a:gridCol w="650345">
                  <a:extLst>
                    <a:ext uri="{9D8B030D-6E8A-4147-A177-3AD203B41FA5}">
                      <a16:colId xmlns:a16="http://schemas.microsoft.com/office/drawing/2014/main" val="20002"/>
                    </a:ext>
                  </a:extLst>
                </a:gridCol>
              </a:tblGrid>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1">
                              <a:lumMod val="50000"/>
                            </a:schemeClr>
                          </a:solidFill>
                          <a:effectLst/>
                          <a:latin typeface="Times New Roman" pitchFamily="18" charset="0"/>
                        </a:rPr>
                        <a:t>D</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Activity</a:t>
                      </a: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ID</a:t>
                      </a:r>
                      <a:endParaRPr kumimoji="0" lang="en-US" sz="16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18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6" name="Text Box 15"/>
          <p:cNvSpPr txBox="1">
            <a:spLocks noChangeArrowheads="1"/>
          </p:cNvSpPr>
          <p:nvPr/>
        </p:nvSpPr>
        <p:spPr bwMode="auto">
          <a:xfrm>
            <a:off x="1447714" y="3733800"/>
            <a:ext cx="1562186" cy="457301"/>
          </a:xfrm>
          <a:prstGeom prst="rect">
            <a:avLst/>
          </a:prstGeom>
          <a:noFill/>
          <a:ln w="9525">
            <a:noFill/>
            <a:miter lim="800000"/>
            <a:headEnd/>
            <a:tailEnd/>
          </a:ln>
        </p:spPr>
        <p:txBody>
          <a:bodyPr/>
          <a:lstStyle/>
          <a:p>
            <a:pPr algn="ctr" rtl="1"/>
            <a:r>
              <a:rPr lang="en-US" sz="1800" dirty="0"/>
              <a:t>Predecessor </a:t>
            </a:r>
          </a:p>
        </p:txBody>
      </p:sp>
      <p:sp>
        <p:nvSpPr>
          <p:cNvPr id="17" name="Rectangle 16"/>
          <p:cNvSpPr/>
          <p:nvPr/>
        </p:nvSpPr>
        <p:spPr>
          <a:xfrm>
            <a:off x="6057900" y="3886200"/>
            <a:ext cx="184731" cy="430887"/>
          </a:xfrm>
          <a:prstGeom prst="rect">
            <a:avLst/>
          </a:prstGeom>
        </p:spPr>
        <p:txBody>
          <a:bodyPr wrap="none">
            <a:spAutoFit/>
          </a:bodyPr>
          <a:lstStyle/>
          <a:p>
            <a:endParaRPr lang="en-US" dirty="0"/>
          </a:p>
          <a:p>
            <a:endParaRPr lang="en-US" dirty="0"/>
          </a:p>
        </p:txBody>
      </p:sp>
      <p:sp>
        <p:nvSpPr>
          <p:cNvPr id="18" name="Text Box 15"/>
          <p:cNvSpPr txBox="1">
            <a:spLocks noChangeArrowheads="1"/>
          </p:cNvSpPr>
          <p:nvPr/>
        </p:nvSpPr>
        <p:spPr bwMode="auto">
          <a:xfrm>
            <a:off x="6057900" y="3733800"/>
            <a:ext cx="1447800" cy="381000"/>
          </a:xfrm>
          <a:prstGeom prst="rect">
            <a:avLst/>
          </a:prstGeom>
          <a:noFill/>
          <a:ln w="9525">
            <a:noFill/>
            <a:miter lim="800000"/>
            <a:headEnd/>
            <a:tailEnd/>
          </a:ln>
        </p:spPr>
        <p:txBody>
          <a:bodyPr/>
          <a:lstStyle/>
          <a:p>
            <a:pPr algn="ctr" rtl="1"/>
            <a:r>
              <a:rPr lang="en-US" sz="1800" dirty="0" smtClean="0"/>
              <a:t>Successor  </a:t>
            </a:r>
            <a:endParaRPr lang="en-US" sz="1800" dirty="0"/>
          </a:p>
        </p:txBody>
      </p:sp>
      <p:cxnSp>
        <p:nvCxnSpPr>
          <p:cNvPr id="19" name="Straight Arrow Connector 18"/>
          <p:cNvCxnSpPr>
            <a:stCxn id="14" idx="1"/>
          </p:cNvCxnSpPr>
          <p:nvPr/>
        </p:nvCxnSpPr>
        <p:spPr bwMode="auto">
          <a:xfrm flipH="1">
            <a:off x="5600700" y="2743200"/>
            <a:ext cx="381000" cy="533400"/>
          </a:xfrm>
          <a:prstGeom prst="straightConnector1">
            <a:avLst/>
          </a:prstGeom>
          <a:noFill/>
          <a:ln w="19050" cap="flat" cmpd="sng" algn="ctr">
            <a:solidFill>
              <a:schemeClr val="tx1"/>
            </a:solidFill>
            <a:prstDash val="solid"/>
            <a:round/>
            <a:headEnd type="none" w="med" len="med"/>
            <a:tailEnd type="arrow"/>
          </a:ln>
          <a:effectLst/>
        </p:spPr>
      </p:cxnSp>
      <p:cxnSp>
        <p:nvCxnSpPr>
          <p:cNvPr id="20" name="Straight Arrow Connector 19"/>
          <p:cNvCxnSpPr>
            <a:stCxn id="16" idx="3"/>
          </p:cNvCxnSpPr>
          <p:nvPr/>
        </p:nvCxnSpPr>
        <p:spPr bwMode="auto">
          <a:xfrm flipV="1">
            <a:off x="3009900" y="3962400"/>
            <a:ext cx="609600" cy="51"/>
          </a:xfrm>
          <a:prstGeom prst="straightConnector1">
            <a:avLst/>
          </a:prstGeom>
          <a:noFill/>
          <a:ln w="28575" cap="flat" cmpd="sng" algn="ctr">
            <a:solidFill>
              <a:srgbClr val="FF0000"/>
            </a:solidFill>
            <a:prstDash val="solid"/>
            <a:round/>
            <a:headEnd type="none" w="med" len="med"/>
            <a:tailEnd type="arrow"/>
          </a:ln>
          <a:effectLst/>
        </p:spPr>
      </p:cxnSp>
      <p:cxnSp>
        <p:nvCxnSpPr>
          <p:cNvPr id="21" name="Straight Arrow Connector 20"/>
          <p:cNvCxnSpPr>
            <a:endCxn id="18" idx="1"/>
          </p:cNvCxnSpPr>
          <p:nvPr/>
        </p:nvCxnSpPr>
        <p:spPr bwMode="auto">
          <a:xfrm>
            <a:off x="5600700" y="3924300"/>
            <a:ext cx="457200" cy="0"/>
          </a:xfrm>
          <a:prstGeom prst="straightConnector1">
            <a:avLst/>
          </a:prstGeom>
          <a:noFill/>
          <a:ln w="28575" cap="flat" cmpd="sng" algn="ctr">
            <a:solidFill>
              <a:srgbClr val="FF0000"/>
            </a:solidFill>
            <a:prstDash val="solid"/>
            <a:round/>
            <a:headEnd type="none" w="med" len="med"/>
            <a:tailEnd type="arrow"/>
          </a:ln>
          <a:effectLst/>
        </p:spPr>
      </p:cxnSp>
      <p:cxnSp>
        <p:nvCxnSpPr>
          <p:cNvPr id="22" name="Straight Arrow Connector 21"/>
          <p:cNvCxnSpPr>
            <a:stCxn id="9" idx="3"/>
          </p:cNvCxnSpPr>
          <p:nvPr/>
        </p:nvCxnSpPr>
        <p:spPr bwMode="auto">
          <a:xfrm flipV="1">
            <a:off x="3086159" y="4495800"/>
            <a:ext cx="533341"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5600700" y="4495800"/>
            <a:ext cx="304800" cy="304800"/>
          </a:xfrm>
          <a:prstGeom prst="straightConnector1">
            <a:avLst/>
          </a:prstGeom>
          <a:noFill/>
          <a:ln w="19050" cap="flat" cmpd="sng" algn="ctr">
            <a:solidFill>
              <a:schemeClr val="tx1"/>
            </a:solidFill>
            <a:prstDash val="solid"/>
            <a:round/>
            <a:headEnd type="arrow" w="med" len="med"/>
            <a:tailEnd type="none" w="med" len="med"/>
          </a:ln>
          <a:effectLst/>
        </p:spPr>
      </p:cxnSp>
      <p:cxnSp>
        <p:nvCxnSpPr>
          <p:cNvPr id="24" name="Straight Arrow Connector 23"/>
          <p:cNvCxnSpPr>
            <a:stCxn id="11" idx="0"/>
          </p:cNvCxnSpPr>
          <p:nvPr/>
        </p:nvCxnSpPr>
        <p:spPr bwMode="auto">
          <a:xfrm flipV="1">
            <a:off x="4610100" y="4495800"/>
            <a:ext cx="0" cy="304800"/>
          </a:xfrm>
          <a:prstGeom prst="straightConnector1">
            <a:avLst/>
          </a:prstGeom>
          <a:noFill/>
          <a:ln w="19050"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a:off x="4610100" y="2667000"/>
            <a:ext cx="0" cy="609600"/>
          </a:xfrm>
          <a:prstGeom prst="straightConnector1">
            <a:avLst/>
          </a:prstGeom>
          <a:noFill/>
          <a:ln w="19050" cap="flat" cmpd="sng" algn="ctr">
            <a:solidFill>
              <a:schemeClr val="tx1"/>
            </a:solidFill>
            <a:prstDash val="solid"/>
            <a:round/>
            <a:headEnd type="none" w="med" len="med"/>
            <a:tailEnd type="arrow"/>
          </a:ln>
          <a:effectLst/>
        </p:spPr>
      </p:cxnSp>
      <p:cxnSp>
        <p:nvCxnSpPr>
          <p:cNvPr id="26" name="Straight Arrow Connector 25"/>
          <p:cNvCxnSpPr>
            <a:stCxn id="13" idx="3"/>
          </p:cNvCxnSpPr>
          <p:nvPr/>
        </p:nvCxnSpPr>
        <p:spPr bwMode="auto">
          <a:xfrm>
            <a:off x="2957684" y="2857500"/>
            <a:ext cx="661816"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V="1">
            <a:off x="5600700" y="3539045"/>
            <a:ext cx="549565" cy="213806"/>
          </a:xfrm>
          <a:prstGeom prst="straightConnector1">
            <a:avLst/>
          </a:prstGeom>
          <a:noFill/>
          <a:ln w="19050" cap="flat" cmpd="sng" algn="ctr">
            <a:solidFill>
              <a:schemeClr val="tx1"/>
            </a:solidFill>
            <a:prstDash val="solid"/>
            <a:round/>
            <a:headEnd type="arrow" w="med" len="med"/>
            <a:tailEnd type="none" w="med" len="med"/>
          </a:ln>
          <a:effectLst/>
        </p:spPr>
      </p:cxnSp>
      <p:sp>
        <p:nvSpPr>
          <p:cNvPr id="28" name="Text Box 6"/>
          <p:cNvSpPr txBox="1">
            <a:spLocks noChangeArrowheads="1"/>
          </p:cNvSpPr>
          <p:nvPr/>
        </p:nvSpPr>
        <p:spPr bwMode="auto">
          <a:xfrm>
            <a:off x="6134100" y="3320432"/>
            <a:ext cx="1279235" cy="413368"/>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Free Float</a:t>
            </a:r>
            <a:endParaRPr lang="en-US" sz="1800" dirty="0">
              <a:solidFill>
                <a:schemeClr val="accent6"/>
              </a:solidFill>
            </a:endParaRPr>
          </a:p>
        </p:txBody>
      </p:sp>
      <p:sp>
        <p:nvSpPr>
          <p:cNvPr id="6" name="TextBox 5"/>
          <p:cNvSpPr txBox="1"/>
          <p:nvPr/>
        </p:nvSpPr>
        <p:spPr>
          <a:xfrm>
            <a:off x="838200" y="5574130"/>
            <a:ext cx="7239000" cy="646331"/>
          </a:xfrm>
          <a:prstGeom prst="rect">
            <a:avLst/>
          </a:prstGeom>
          <a:noFill/>
        </p:spPr>
        <p:txBody>
          <a:bodyPr wrap="square" rtlCol="0">
            <a:spAutoFit/>
          </a:bodyPr>
          <a:lstStyle/>
          <a:p>
            <a:r>
              <a:rPr lang="en-US" dirty="0" smtClean="0">
                <a:solidFill>
                  <a:srgbClr val="3A34BC"/>
                </a:solidFill>
              </a:rPr>
              <a:t>The format for activity box is not standardized, so one need only to adopt a format that is comfortable for a particular application</a:t>
            </a:r>
            <a:endParaRPr lang="en-GB" dirty="0">
              <a:solidFill>
                <a:srgbClr val="3A34BC"/>
              </a:solidFill>
            </a:endParaRPr>
          </a:p>
        </p:txBody>
      </p:sp>
    </p:spTree>
    <p:extLst>
      <p:ext uri="{BB962C8B-B14F-4D97-AF65-F5344CB8AC3E}">
        <p14:creationId xmlns:p14="http://schemas.microsoft.com/office/powerpoint/2010/main" val="356399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6" grpId="0"/>
      <p:bldP spid="18" grpId="0"/>
      <p:bldP spid="28"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Critical Activity and Critical Path</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sp>
        <p:nvSpPr>
          <p:cNvPr id="6" name="Content Placeholder 5"/>
          <p:cNvSpPr>
            <a:spLocks noGrp="1"/>
          </p:cNvSpPr>
          <p:nvPr>
            <p:ph sz="quarter" idx="1"/>
          </p:nvPr>
        </p:nvSpPr>
        <p:spPr/>
        <p:txBody>
          <a:bodyPr>
            <a:normAutofit fontScale="77500" lnSpcReduction="20000"/>
          </a:bodyPr>
          <a:lstStyle/>
          <a:p>
            <a:pPr algn="just">
              <a:spcBef>
                <a:spcPts val="2400"/>
              </a:spcBef>
              <a:buClr>
                <a:srgbClr val="CC3300"/>
              </a:buClr>
              <a:defRPr/>
            </a:pPr>
            <a:r>
              <a:rPr lang="en-US" sz="2800" dirty="0">
                <a:solidFill>
                  <a:srgbClr val="2F0765"/>
                </a:solidFill>
                <a:latin typeface="Times New Roman" pitchFamily="18" charset="0"/>
                <a:cs typeface="Times New Roman" pitchFamily="18" charset="0"/>
              </a:rPr>
              <a:t>Critical activity is quickly identified as one whose two start times at the left of the activity box are equal. Also equal are the two finish times at the right of the activity box.</a:t>
            </a:r>
          </a:p>
          <a:p>
            <a:pPr algn="just">
              <a:spcBef>
                <a:spcPts val="2400"/>
              </a:spcBef>
              <a:buClr>
                <a:srgbClr val="CC3300"/>
              </a:buClr>
              <a:defRPr/>
            </a:pPr>
            <a:r>
              <a:rPr lang="en-US" sz="2800" dirty="0">
                <a:solidFill>
                  <a:srgbClr val="0033CC"/>
                </a:solidFill>
                <a:latin typeface="Times New Roman" pitchFamily="18" charset="0"/>
                <a:cs typeface="Times New Roman" pitchFamily="18" charset="0"/>
              </a:rPr>
              <a:t>The critical activities </a:t>
            </a:r>
            <a:r>
              <a:rPr lang="en-US" sz="2800" b="1" dirty="0">
                <a:solidFill>
                  <a:srgbClr val="0033CC"/>
                </a:solidFill>
                <a:latin typeface="Times New Roman" pitchFamily="18" charset="0"/>
                <a:cs typeface="Times New Roman" pitchFamily="18" charset="0"/>
              </a:rPr>
              <a:t>must form a continuous path from project beginning to project end</a:t>
            </a:r>
            <a:r>
              <a:rPr lang="en-US" sz="2800" dirty="0">
                <a:solidFill>
                  <a:srgbClr val="0033CC"/>
                </a:solidFill>
                <a:latin typeface="Times New Roman" pitchFamily="18" charset="0"/>
                <a:cs typeface="Times New Roman" pitchFamily="18" charset="0"/>
              </a:rPr>
              <a:t>, this chain of critical activities is called the </a:t>
            </a:r>
            <a:r>
              <a:rPr lang="en-US" sz="2800" dirty="0" smtClean="0">
                <a:solidFill>
                  <a:srgbClr val="0033CC"/>
                </a:solidFill>
                <a:latin typeface="Times New Roman" pitchFamily="18" charset="0"/>
                <a:cs typeface="Times New Roman" pitchFamily="18" charset="0"/>
              </a:rPr>
              <a:t>Critical Path.</a:t>
            </a:r>
            <a:endParaRPr lang="en-US" sz="2800" dirty="0">
              <a:solidFill>
                <a:srgbClr val="0033CC"/>
              </a:solidFill>
              <a:latin typeface="Times New Roman" pitchFamily="18" charset="0"/>
              <a:cs typeface="Times New Roman" pitchFamily="18" charset="0"/>
            </a:endParaRPr>
          </a:p>
          <a:p>
            <a:pPr algn="just">
              <a:spcBef>
                <a:spcPts val="2400"/>
              </a:spcBef>
              <a:buClr>
                <a:srgbClr val="CC3300"/>
              </a:buClr>
              <a:defRPr/>
            </a:pPr>
            <a:r>
              <a:rPr lang="en-US" sz="2800" dirty="0">
                <a:solidFill>
                  <a:srgbClr val="002060"/>
                </a:solidFill>
                <a:latin typeface="Times New Roman" pitchFamily="18" charset="0"/>
                <a:cs typeface="Times New Roman" pitchFamily="18" charset="0"/>
              </a:rPr>
              <a:t>The critical path is the </a:t>
            </a:r>
            <a:r>
              <a:rPr lang="en-US" sz="2800" b="1" dirty="0">
                <a:solidFill>
                  <a:srgbClr val="002060"/>
                </a:solidFill>
                <a:latin typeface="Times New Roman" pitchFamily="18" charset="0"/>
                <a:cs typeface="Times New Roman" pitchFamily="18" charset="0"/>
              </a:rPr>
              <a:t>longest path </a:t>
            </a:r>
            <a:r>
              <a:rPr lang="en-US" sz="2800" dirty="0">
                <a:solidFill>
                  <a:srgbClr val="002060"/>
                </a:solidFill>
                <a:latin typeface="Times New Roman" pitchFamily="18" charset="0"/>
                <a:cs typeface="Times New Roman" pitchFamily="18" charset="0"/>
              </a:rPr>
              <a:t>in the network</a:t>
            </a:r>
            <a:r>
              <a:rPr lang="en-US" sz="2800" dirty="0" smtClean="0">
                <a:solidFill>
                  <a:srgbClr val="002060"/>
                </a:solidFill>
                <a:latin typeface="Times New Roman" pitchFamily="18" charset="0"/>
                <a:cs typeface="Times New Roman" pitchFamily="18" charset="0"/>
              </a:rPr>
              <a:t>.</a:t>
            </a:r>
          </a:p>
          <a:p>
            <a:pPr algn="just">
              <a:spcBef>
                <a:spcPts val="2400"/>
              </a:spcBef>
              <a:buClr>
                <a:srgbClr val="CC3300"/>
              </a:buClr>
              <a:defRPr/>
            </a:pPr>
            <a:r>
              <a:rPr lang="en-US" sz="2800" dirty="0">
                <a:solidFill>
                  <a:srgbClr val="C00000"/>
                </a:solidFill>
                <a:latin typeface="Times New Roman" pitchFamily="18" charset="0"/>
                <a:cs typeface="Times New Roman" pitchFamily="18" charset="0"/>
              </a:rPr>
              <a:t>The critical path is normally indicated on the diagram in some distinctive way such as with colors, heavy lines, or double lines.</a:t>
            </a:r>
          </a:p>
          <a:p>
            <a:pPr algn="just">
              <a:spcBef>
                <a:spcPts val="2400"/>
              </a:spcBef>
              <a:buClr>
                <a:srgbClr val="CC3300"/>
              </a:buClr>
              <a:defRPr/>
            </a:pPr>
            <a:r>
              <a:rPr lang="en-US" sz="2800" b="1" dirty="0">
                <a:solidFill>
                  <a:schemeClr val="tx2">
                    <a:lumMod val="75000"/>
                  </a:schemeClr>
                </a:solidFill>
                <a:latin typeface="Times New Roman" pitchFamily="18" charset="0"/>
                <a:cs typeface="Times New Roman" pitchFamily="18" charset="0"/>
              </a:rPr>
              <a:t>Any delay in the finish date of a critical activity</a:t>
            </a:r>
            <a:r>
              <a:rPr lang="en-US" sz="2800" dirty="0">
                <a:solidFill>
                  <a:schemeClr val="tx2">
                    <a:lumMod val="75000"/>
                  </a:schemeClr>
                </a:solidFill>
                <a:latin typeface="Times New Roman" pitchFamily="18" charset="0"/>
                <a:cs typeface="Times New Roman" pitchFamily="18" charset="0"/>
              </a:rPr>
              <a:t>, for whatever reason, automatically </a:t>
            </a:r>
            <a:r>
              <a:rPr lang="en-US" sz="2800" b="1" dirty="0">
                <a:solidFill>
                  <a:schemeClr val="tx2">
                    <a:lumMod val="75000"/>
                  </a:schemeClr>
                </a:solidFill>
                <a:latin typeface="Times New Roman" pitchFamily="18" charset="0"/>
                <a:cs typeface="Times New Roman" pitchFamily="18" charset="0"/>
              </a:rPr>
              <a:t>prolongs project completion </a:t>
            </a:r>
            <a:r>
              <a:rPr lang="en-US" sz="2800" dirty="0">
                <a:solidFill>
                  <a:schemeClr val="tx2">
                    <a:lumMod val="75000"/>
                  </a:schemeClr>
                </a:solidFill>
                <a:latin typeface="Times New Roman" pitchFamily="18" charset="0"/>
                <a:cs typeface="Times New Roman" pitchFamily="18" charset="0"/>
              </a:rPr>
              <a:t>by the same amount.</a:t>
            </a:r>
          </a:p>
          <a:p>
            <a:pPr marL="454025" indent="-454025" algn="just">
              <a:lnSpc>
                <a:spcPct val="100000"/>
              </a:lnSpc>
              <a:spcBef>
                <a:spcPts val="2400"/>
              </a:spcBef>
              <a:buClr>
                <a:srgbClr val="CC3300"/>
              </a:buClr>
              <a:buFont typeface="Wingdings" pitchFamily="2" charset="2"/>
              <a:buChar char="Ø"/>
              <a:defRPr/>
            </a:pPr>
            <a:endParaRPr lang="en-US" sz="28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3729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Subcritical paths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sp>
        <p:nvSpPr>
          <p:cNvPr id="6" name="Content Placeholder 5"/>
          <p:cNvSpPr>
            <a:spLocks noGrp="1"/>
          </p:cNvSpPr>
          <p:nvPr>
            <p:ph sz="quarter" idx="1"/>
          </p:nvPr>
        </p:nvSpPr>
        <p:spPr/>
        <p:txBody>
          <a:bodyPr/>
          <a:lstStyle/>
          <a:p>
            <a:pPr marL="342900" lvl="1" indent="-342900" algn="just">
              <a:buClr>
                <a:srgbClr val="FF0000"/>
              </a:buClr>
            </a:pPr>
            <a:r>
              <a:rPr lang="en-US" sz="2000" dirty="0">
                <a:solidFill>
                  <a:srgbClr val="C00000"/>
                </a:solidFill>
              </a:rPr>
              <a:t>Subcritical paths have varying degree of path float and hence depart from criticality by varying </a:t>
            </a:r>
            <a:r>
              <a:rPr lang="en-US" sz="2000" dirty="0" smtClean="0">
                <a:solidFill>
                  <a:srgbClr val="C00000"/>
                </a:solidFill>
              </a:rPr>
              <a:t>amounts</a:t>
            </a:r>
            <a:endParaRPr lang="en-US" sz="2000" dirty="0">
              <a:solidFill>
                <a:srgbClr val="C00000"/>
              </a:solidFill>
            </a:endParaRPr>
          </a:p>
          <a:p>
            <a:pPr marL="171450" lvl="1" indent="-171450" algn="just">
              <a:buClr>
                <a:srgbClr val="FF0000"/>
              </a:buClr>
            </a:pPr>
            <a:endParaRPr lang="en-US" sz="1000" dirty="0"/>
          </a:p>
          <a:p>
            <a:pPr marL="342900" lvl="1" indent="-342900" algn="just">
              <a:buClr>
                <a:srgbClr val="FF0000"/>
              </a:buClr>
            </a:pPr>
            <a:r>
              <a:rPr lang="en-US" sz="2000" dirty="0">
                <a:solidFill>
                  <a:srgbClr val="3A34BC"/>
                </a:solidFill>
              </a:rPr>
              <a:t>Subcritical paths can be found in the following way:</a:t>
            </a:r>
          </a:p>
          <a:p>
            <a:pPr marL="708660" lvl="2" indent="-342900" algn="just">
              <a:buClr>
                <a:srgbClr val="FF0000"/>
              </a:buClr>
            </a:pPr>
            <a:r>
              <a:rPr lang="en-US" dirty="0"/>
              <a:t>Sort the activities in the network by their path float, placing those activities with a common path float in the same </a:t>
            </a:r>
            <a:r>
              <a:rPr lang="en-US" dirty="0" smtClean="0"/>
              <a:t>group</a:t>
            </a:r>
            <a:endParaRPr lang="en-US" dirty="0"/>
          </a:p>
          <a:p>
            <a:pPr marL="708660" lvl="2" indent="-342900" algn="just">
              <a:buClr>
                <a:srgbClr val="FF0000"/>
              </a:buClr>
            </a:pPr>
            <a:r>
              <a:rPr lang="en-US" dirty="0"/>
              <a:t>Order the activities within a group by early start </a:t>
            </a:r>
            <a:r>
              <a:rPr lang="en-US" dirty="0" smtClean="0"/>
              <a:t>time</a:t>
            </a:r>
            <a:endParaRPr lang="en-US" dirty="0"/>
          </a:p>
          <a:p>
            <a:pPr marL="708660" lvl="2" indent="-342900" algn="just">
              <a:buClr>
                <a:srgbClr val="FF0000"/>
              </a:buClr>
            </a:pPr>
            <a:r>
              <a:rPr lang="en-US" dirty="0"/>
              <a:t>Order the groups according to the magnitude of their path float, small values </a:t>
            </a:r>
            <a:r>
              <a:rPr lang="en-US" dirty="0" smtClean="0"/>
              <a:t>first</a:t>
            </a:r>
            <a:endParaRPr lang="en-US" dirty="0"/>
          </a:p>
          <a:p>
            <a:pPr marL="0" indent="0">
              <a:buNone/>
            </a:pPr>
            <a:endParaRPr lang="en-GB" dirty="0"/>
          </a:p>
        </p:txBody>
      </p:sp>
    </p:spTree>
    <p:extLst>
      <p:ext uri="{BB962C8B-B14F-4D97-AF65-F5344CB8AC3E}">
        <p14:creationId xmlns:p14="http://schemas.microsoft.com/office/powerpoint/2010/main" val="28481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solidFill>
              <a:srgbClr val="0033CC"/>
            </a:solidFill>
          </a:ln>
        </p:spPr>
        <p:txBody>
          <a:bodyPr>
            <a:normAutofit/>
          </a:bodyPr>
          <a:lstStyle/>
          <a:p>
            <a:r>
              <a:rPr lang="en-US" sz="2000" dirty="0" smtClean="0">
                <a:solidFill>
                  <a:srgbClr val="0033CC"/>
                </a:solidFill>
              </a:rPr>
              <a:t>Objectives of the present lecture</a:t>
            </a:r>
          </a:p>
          <a:p>
            <a:r>
              <a:rPr lang="en-US" sz="2000" dirty="0" smtClean="0">
                <a:solidFill>
                  <a:srgbClr val="C00000"/>
                </a:solidFill>
              </a:rPr>
              <a:t>Activities versus events </a:t>
            </a:r>
          </a:p>
          <a:p>
            <a:r>
              <a:rPr lang="en-US" sz="2000" dirty="0" smtClean="0">
                <a:solidFill>
                  <a:srgbClr val="002060"/>
                </a:solidFill>
              </a:rPr>
              <a:t>Duration versus Event</a:t>
            </a:r>
          </a:p>
          <a:p>
            <a:r>
              <a:rPr lang="en-US" sz="2000" dirty="0" smtClean="0">
                <a:solidFill>
                  <a:srgbClr val="3BC828"/>
                </a:solidFill>
              </a:rPr>
              <a:t>Constraints</a:t>
            </a:r>
          </a:p>
          <a:p>
            <a:r>
              <a:rPr lang="en-US" sz="2000" dirty="0" smtClean="0">
                <a:solidFill>
                  <a:srgbClr val="FF0000"/>
                </a:solidFill>
              </a:rPr>
              <a:t>Network Modeling Technique</a:t>
            </a:r>
          </a:p>
          <a:p>
            <a:r>
              <a:rPr lang="en-US" sz="2000" dirty="0" smtClean="0">
                <a:solidFill>
                  <a:schemeClr val="tx2"/>
                </a:solidFill>
              </a:rPr>
              <a:t>Steps in building a network model</a:t>
            </a:r>
          </a:p>
          <a:p>
            <a:r>
              <a:rPr lang="en-US" altLang="en-US" sz="2000" dirty="0">
                <a:solidFill>
                  <a:srgbClr val="FF33CC"/>
                </a:solidFill>
                <a:latin typeface="Times New Roman" panose="02020603050405020304" pitchFamily="18" charset="0"/>
                <a:cs typeface="Times New Roman" panose="02020603050405020304" pitchFamily="18" charset="0"/>
              </a:rPr>
              <a:t>Early Start, Early Finish and</a:t>
            </a:r>
            <a:br>
              <a:rPr lang="en-US" altLang="en-US" sz="2000" dirty="0">
                <a:solidFill>
                  <a:srgbClr val="FF33CC"/>
                </a:solidFill>
                <a:latin typeface="Times New Roman" panose="02020603050405020304" pitchFamily="18" charset="0"/>
                <a:cs typeface="Times New Roman" panose="02020603050405020304" pitchFamily="18" charset="0"/>
              </a:rPr>
            </a:br>
            <a:r>
              <a:rPr lang="en-US" altLang="en-US" sz="2000" dirty="0">
                <a:solidFill>
                  <a:srgbClr val="FF33CC"/>
                </a:solidFill>
                <a:latin typeface="Times New Roman" panose="02020603050405020304" pitchFamily="18" charset="0"/>
                <a:cs typeface="Times New Roman" panose="02020603050405020304" pitchFamily="18" charset="0"/>
              </a:rPr>
              <a:t>Early Finish and Early Start </a:t>
            </a:r>
            <a:r>
              <a:rPr lang="en-US" altLang="en-US" sz="2000" dirty="0" smtClean="0">
                <a:solidFill>
                  <a:srgbClr val="FF33CC"/>
                </a:solidFill>
                <a:latin typeface="Times New Roman" panose="02020603050405020304" pitchFamily="18" charset="0"/>
                <a:cs typeface="Times New Roman" panose="02020603050405020304" pitchFamily="18" charset="0"/>
              </a:rPr>
              <a:t>Times</a:t>
            </a:r>
          </a:p>
          <a:p>
            <a:r>
              <a:rPr lang="en-US" sz="2000" dirty="0" smtClean="0">
                <a:solidFill>
                  <a:schemeClr val="bg2">
                    <a:lumMod val="10000"/>
                  </a:schemeClr>
                </a:solidFill>
                <a:latin typeface="Times New Roman" panose="02020603050405020304" pitchFamily="18" charset="0"/>
                <a:cs typeface="Times New Roman" panose="02020603050405020304" pitchFamily="18" charset="0"/>
              </a:rPr>
              <a:t>Float Times</a:t>
            </a:r>
          </a:p>
          <a:p>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Developing </a:t>
            </a:r>
            <a:r>
              <a:rPr lang="en-US" sz="2000" smtClean="0">
                <a:solidFill>
                  <a:schemeClr val="accent5">
                    <a:lumMod val="75000"/>
                  </a:schemeClr>
                </a:solidFill>
                <a:latin typeface="Times New Roman" panose="02020603050405020304" pitchFamily="18" charset="0"/>
                <a:cs typeface="Times New Roman" panose="02020603050405020304" pitchFamily="18" charset="0"/>
              </a:rPr>
              <a:t>AON Network</a:t>
            </a:r>
            <a:endParaRPr lang="en-US" sz="2000" dirty="0" smtClean="0">
              <a:solidFill>
                <a:schemeClr val="accent5">
                  <a:lumMod val="75000"/>
                </a:schemeClr>
              </a:solidFill>
              <a:latin typeface="Times New Roman" panose="02020603050405020304" pitchFamily="18" charset="0"/>
              <a:cs typeface="Times New Roman" panose="02020603050405020304" pitchFamily="18" charset="0"/>
            </a:endParaRPr>
          </a:p>
          <a:p>
            <a:r>
              <a:rPr lang="en-US" sz="2000" dirty="0" smtClean="0">
                <a:solidFill>
                  <a:srgbClr val="7030A0"/>
                </a:solidFill>
              </a:rPr>
              <a:t>Problems</a:t>
            </a:r>
          </a:p>
          <a:p>
            <a:r>
              <a:rPr lang="en-US" sz="2000" dirty="0" smtClean="0"/>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 calcmode="lin" valueType="num">
                                      <p:cBhvr additive="base">
                                        <p:cTn id="5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8" end="8"/>
                                            </p:txEl>
                                          </p:spTgt>
                                        </p:tgtEl>
                                        <p:attrNameLst>
                                          <p:attrName>style.visibility</p:attrName>
                                        </p:attrNameLst>
                                      </p:cBhvr>
                                      <p:to>
                                        <p:strVal val="visible"/>
                                      </p:to>
                                    </p:set>
                                    <p:anim calcmode="lin" valueType="num">
                                      <p:cBhvr additive="base">
                                        <p:cTn id="6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 calcmode="lin" valueType="num">
                                      <p:cBhvr additive="base">
                                        <p:cTn id="6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0" end="10"/>
                                            </p:txEl>
                                          </p:spTgt>
                                        </p:tgtEl>
                                        <p:attrNameLst>
                                          <p:attrName>style.visibility</p:attrName>
                                        </p:attrNameLst>
                                      </p:cBhvr>
                                      <p:to>
                                        <p:strVal val="visible"/>
                                      </p:to>
                                    </p:set>
                                    <p:anim calcmode="lin" valueType="num">
                                      <p:cBhvr additive="base">
                                        <p:cTn id="7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Activity-on-Node (AON) Network</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sp>
        <p:nvSpPr>
          <p:cNvPr id="6" name="Content Placeholder 5"/>
          <p:cNvSpPr>
            <a:spLocks noGrp="1"/>
          </p:cNvSpPr>
          <p:nvPr>
            <p:ph sz="quarter" idx="4294967295"/>
          </p:nvPr>
        </p:nvSpPr>
        <p:spPr>
          <a:xfrm>
            <a:off x="301752" y="1417595"/>
            <a:ext cx="8504238" cy="4572000"/>
          </a:xfrm>
        </p:spPr>
        <p:txBody>
          <a:bodyPr>
            <a:normAutofit/>
          </a:bodyPr>
          <a:lstStyle/>
          <a:p>
            <a:r>
              <a:rPr lang="en-US" altLang="en-US" sz="1800" dirty="0">
                <a:latin typeface="Times New Roman" panose="02020603050405020304" pitchFamily="18" charset="0"/>
                <a:cs typeface="Times New Roman" panose="02020603050405020304" pitchFamily="18" charset="0"/>
              </a:rPr>
              <a:t>The most common type of network schedule in use today is the </a:t>
            </a:r>
            <a:r>
              <a:rPr lang="en-US" altLang="en-US" sz="1800" dirty="0" smtClean="0">
                <a:latin typeface="Times New Roman" panose="02020603050405020304" pitchFamily="18" charset="0"/>
                <a:cs typeface="Times New Roman" panose="02020603050405020304" pitchFamily="18" charset="0"/>
              </a:rPr>
              <a:t>Activity-on-Node</a:t>
            </a:r>
            <a:endParaRPr lang="en-US" altLang="en-US" sz="1800" dirty="0">
              <a:latin typeface="Times New Roman" panose="02020603050405020304" pitchFamily="18" charset="0"/>
              <a:cs typeface="Times New Roman" panose="02020603050405020304" pitchFamily="18" charset="0"/>
            </a:endParaRPr>
          </a:p>
          <a:p>
            <a:r>
              <a:rPr lang="en-US" altLang="en-US" sz="1800" dirty="0">
                <a:solidFill>
                  <a:srgbClr val="3A34BC"/>
                </a:solidFill>
                <a:latin typeface="Times New Roman" panose="02020603050405020304" pitchFamily="18" charset="0"/>
                <a:cs typeface="Times New Roman" panose="02020603050405020304" pitchFamily="18" charset="0"/>
              </a:rPr>
              <a:t>Activities are represented by </a:t>
            </a:r>
            <a:r>
              <a:rPr lang="en-US" altLang="en-US" sz="1800" dirty="0" smtClean="0">
                <a:solidFill>
                  <a:srgbClr val="3A34BC"/>
                </a:solidFill>
                <a:latin typeface="Times New Roman" panose="02020603050405020304" pitchFamily="18" charset="0"/>
                <a:cs typeface="Times New Roman" panose="02020603050405020304" pitchFamily="18" charset="0"/>
              </a:rPr>
              <a:t>nodes, drawn </a:t>
            </a:r>
            <a:r>
              <a:rPr lang="en-US" altLang="en-US" sz="1800" dirty="0">
                <a:solidFill>
                  <a:srgbClr val="3A34BC"/>
                </a:solidFill>
                <a:latin typeface="Times New Roman" panose="02020603050405020304" pitchFamily="18" charset="0"/>
                <a:cs typeface="Times New Roman" panose="02020603050405020304" pitchFamily="18" charset="0"/>
              </a:rPr>
              <a:t>in any desired shape</a:t>
            </a:r>
          </a:p>
          <a:p>
            <a:r>
              <a:rPr lang="en-US" altLang="en-US" sz="1800" dirty="0">
                <a:solidFill>
                  <a:srgbClr val="C00000"/>
                </a:solidFill>
                <a:latin typeface="Times New Roman" panose="02020603050405020304" pitchFamily="18" charset="0"/>
                <a:cs typeface="Times New Roman" panose="02020603050405020304" pitchFamily="18" charset="0"/>
              </a:rPr>
              <a:t>Lines represent “Activity links,” used </a:t>
            </a:r>
            <a:r>
              <a:rPr lang="en-US" altLang="en-US" sz="1800" dirty="0" smtClean="0">
                <a:solidFill>
                  <a:srgbClr val="C00000"/>
                </a:solidFill>
                <a:latin typeface="Times New Roman" panose="02020603050405020304" pitchFamily="18" charset="0"/>
                <a:cs typeface="Times New Roman" panose="02020603050405020304" pitchFamily="18" charset="0"/>
              </a:rPr>
              <a:t>to represent </a:t>
            </a:r>
            <a:r>
              <a:rPr lang="en-US" altLang="en-US" sz="1800" dirty="0">
                <a:solidFill>
                  <a:srgbClr val="C00000"/>
                </a:solidFill>
                <a:latin typeface="Times New Roman" panose="02020603050405020304" pitchFamily="18" charset="0"/>
                <a:cs typeface="Times New Roman" panose="02020603050405020304" pitchFamily="18" charset="0"/>
              </a:rPr>
              <a:t>dependencies between </a:t>
            </a:r>
            <a:r>
              <a:rPr lang="en-US" altLang="en-US" sz="1800" dirty="0" smtClean="0">
                <a:solidFill>
                  <a:srgbClr val="C00000"/>
                </a:solidFill>
                <a:latin typeface="Times New Roman" panose="02020603050405020304" pitchFamily="18" charset="0"/>
                <a:cs typeface="Times New Roman" panose="02020603050405020304" pitchFamily="18" charset="0"/>
              </a:rPr>
              <a:t>activities</a:t>
            </a:r>
          </a:p>
          <a:p>
            <a:r>
              <a:rPr lang="en-US" sz="1800" dirty="0">
                <a:solidFill>
                  <a:srgbClr val="7030A0"/>
                </a:solidFill>
                <a:latin typeface="Times New Roman" panose="02020603050405020304" pitchFamily="18" charset="0"/>
                <a:cs typeface="Times New Roman" panose="02020603050405020304" pitchFamily="18" charset="0"/>
              </a:rPr>
              <a:t>The principal advantage of the activity on node network is that it eliminates the need for dummies</a:t>
            </a:r>
            <a:endParaRPr lang="en-US" altLang="en-US" sz="1800" dirty="0">
              <a:solidFill>
                <a:srgbClr val="7030A0"/>
              </a:solidFill>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p:txBody>
      </p:sp>
      <p:sp>
        <p:nvSpPr>
          <p:cNvPr id="10" name="Rectangle 9"/>
          <p:cNvSpPr/>
          <p:nvPr/>
        </p:nvSpPr>
        <p:spPr>
          <a:xfrm>
            <a:off x="2631625" y="6001838"/>
            <a:ext cx="4337949" cy="369332"/>
          </a:xfrm>
          <a:prstGeom prst="rect">
            <a:avLst/>
          </a:prstGeom>
        </p:spPr>
        <p:txBody>
          <a:bodyPr wrap="square">
            <a:spAutoFit/>
          </a:bodyPr>
          <a:lstStyle/>
          <a:p>
            <a:r>
              <a:rPr lang="en-US" altLang="en-US" dirty="0">
                <a:solidFill>
                  <a:srgbClr val="C00000"/>
                </a:solidFill>
              </a:rPr>
              <a:t>The </a:t>
            </a:r>
            <a:r>
              <a:rPr lang="en-US" altLang="en-US" dirty="0" smtClean="0">
                <a:solidFill>
                  <a:srgbClr val="C00000"/>
                </a:solidFill>
              </a:rPr>
              <a:t>diagram </a:t>
            </a:r>
            <a:r>
              <a:rPr lang="en-US" altLang="en-US" dirty="0">
                <a:solidFill>
                  <a:srgbClr val="C00000"/>
                </a:solidFill>
              </a:rPr>
              <a:t>is “read” from left to right</a:t>
            </a:r>
          </a:p>
        </p:txBody>
      </p:sp>
      <p:pic>
        <p:nvPicPr>
          <p:cNvPr id="11" name="Picture 10"/>
          <p:cNvPicPr>
            <a:picLocks noChangeAspect="1"/>
          </p:cNvPicPr>
          <p:nvPr/>
        </p:nvPicPr>
        <p:blipFill>
          <a:blip r:embed="rId2"/>
          <a:stretch>
            <a:fillRect/>
          </a:stretch>
        </p:blipFill>
        <p:spPr>
          <a:xfrm>
            <a:off x="2154657" y="2895600"/>
            <a:ext cx="4804031" cy="2791387"/>
          </a:xfrm>
          <a:prstGeom prst="rect">
            <a:avLst/>
          </a:prstGeom>
        </p:spPr>
      </p:pic>
    </p:spTree>
    <p:extLst>
      <p:ext uri="{BB962C8B-B14F-4D97-AF65-F5344CB8AC3E}">
        <p14:creationId xmlns:p14="http://schemas.microsoft.com/office/powerpoint/2010/main" val="275432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Developing AON </a:t>
            </a:r>
            <a:r>
              <a:rPr lang="en-US" sz="2800" b="1" dirty="0"/>
              <a:t>Network</a:t>
            </a:r>
            <a:endParaRPr lang="en-GB" sz="2800"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6" name="Content Placeholder 5"/>
          <p:cNvSpPr>
            <a:spLocks noGrp="1"/>
          </p:cNvSpPr>
          <p:nvPr>
            <p:ph sz="quarter" idx="4294967295"/>
          </p:nvPr>
        </p:nvSpPr>
        <p:spPr>
          <a:xfrm>
            <a:off x="152400" y="1307113"/>
            <a:ext cx="5337175" cy="5102225"/>
          </a:xfrm>
        </p:spPr>
        <p:txBody>
          <a:bodyPr>
            <a:noAutofit/>
          </a:bodyPr>
          <a:lstStyle/>
          <a:p>
            <a:pPr algn="just">
              <a:spcBef>
                <a:spcPts val="1200"/>
              </a:spcBef>
              <a:buClr>
                <a:srgbClr val="CC3300"/>
              </a:buClr>
              <a:defRPr/>
            </a:pPr>
            <a:r>
              <a:rPr lang="en-US" sz="1800" dirty="0">
                <a:solidFill>
                  <a:srgbClr val="0033CC"/>
                </a:solidFill>
                <a:latin typeface="Times New Roman" pitchFamily="18" charset="0"/>
                <a:cs typeface="Times New Roman" pitchFamily="18" charset="0"/>
              </a:rPr>
              <a:t>The general developing of a network is from start to finish, from project beginning on the </a:t>
            </a:r>
            <a:r>
              <a:rPr lang="en-US" sz="1800" i="1" dirty="0">
                <a:solidFill>
                  <a:srgbClr val="0033CC"/>
                </a:solidFill>
                <a:latin typeface="Times New Roman" pitchFamily="18" charset="0"/>
                <a:cs typeface="Times New Roman" pitchFamily="18" charset="0"/>
              </a:rPr>
              <a:t>left</a:t>
            </a:r>
            <a:r>
              <a:rPr lang="en-US" sz="1800" dirty="0">
                <a:solidFill>
                  <a:srgbClr val="0033CC"/>
                </a:solidFill>
                <a:latin typeface="Times New Roman" pitchFamily="18" charset="0"/>
                <a:cs typeface="Times New Roman" pitchFamily="18" charset="0"/>
              </a:rPr>
              <a:t> to project completion on the </a:t>
            </a:r>
            <a:r>
              <a:rPr lang="en-US" sz="1800" i="1" dirty="0">
                <a:solidFill>
                  <a:srgbClr val="0033CC"/>
                </a:solidFill>
                <a:latin typeface="Times New Roman" pitchFamily="18" charset="0"/>
                <a:cs typeface="Times New Roman" pitchFamily="18" charset="0"/>
              </a:rPr>
              <a:t>right</a:t>
            </a:r>
            <a:r>
              <a:rPr lang="en-US" sz="1800" dirty="0">
                <a:solidFill>
                  <a:srgbClr val="0033CC"/>
                </a:solidFill>
                <a:latin typeface="Times New Roman" pitchFamily="18" charset="0"/>
                <a:cs typeface="Times New Roman" pitchFamily="18" charset="0"/>
              </a:rPr>
              <a:t>.</a:t>
            </a:r>
          </a:p>
          <a:p>
            <a:pPr algn="just">
              <a:spcBef>
                <a:spcPts val="1200"/>
              </a:spcBef>
              <a:buClr>
                <a:srgbClr val="CC3300"/>
              </a:buClr>
              <a:defRPr/>
            </a:pPr>
            <a:r>
              <a:rPr lang="en-US" sz="1800" dirty="0" smtClean="0">
                <a:solidFill>
                  <a:srgbClr val="2F0765"/>
                </a:solidFill>
                <a:latin typeface="Times New Roman" pitchFamily="18" charset="0"/>
                <a:cs typeface="Times New Roman" pitchFamily="18" charset="0"/>
              </a:rPr>
              <a:t>A </a:t>
            </a:r>
            <a:r>
              <a:rPr lang="en-US" sz="1800" dirty="0">
                <a:solidFill>
                  <a:srgbClr val="2F0765"/>
                </a:solidFill>
                <a:latin typeface="Times New Roman" pitchFamily="18" charset="0"/>
                <a:cs typeface="Times New Roman" pitchFamily="18" charset="0"/>
              </a:rPr>
              <a:t>horizontal diagram format is the standard </a:t>
            </a:r>
            <a:r>
              <a:rPr lang="en-US" sz="1800" dirty="0" smtClean="0">
                <a:solidFill>
                  <a:srgbClr val="2F0765"/>
                </a:solidFill>
                <a:latin typeface="Times New Roman" pitchFamily="18" charset="0"/>
                <a:cs typeface="Times New Roman" pitchFamily="18" charset="0"/>
              </a:rPr>
              <a:t>format</a:t>
            </a:r>
            <a:endParaRPr lang="en-US" sz="1800" dirty="0">
              <a:solidFill>
                <a:srgbClr val="2F0765"/>
              </a:solidFill>
              <a:latin typeface="Times New Roman" pitchFamily="18" charset="0"/>
              <a:cs typeface="Times New Roman" pitchFamily="18" charset="0"/>
            </a:endParaRPr>
          </a:p>
          <a:p>
            <a:pPr algn="just">
              <a:spcBef>
                <a:spcPts val="1200"/>
              </a:spcBef>
              <a:buClr>
                <a:srgbClr val="CC3300"/>
              </a:buClr>
              <a:defRPr/>
            </a:pPr>
            <a:r>
              <a:rPr lang="en-US" sz="1800" dirty="0" smtClean="0">
                <a:solidFill>
                  <a:srgbClr val="C00000"/>
                </a:solidFill>
                <a:latin typeface="Times New Roman" pitchFamily="18" charset="0"/>
                <a:cs typeface="Times New Roman" pitchFamily="18" charset="0"/>
              </a:rPr>
              <a:t>The </a:t>
            </a:r>
            <a:r>
              <a:rPr lang="en-US" sz="1800" dirty="0">
                <a:solidFill>
                  <a:srgbClr val="C00000"/>
                </a:solidFill>
                <a:latin typeface="Times New Roman" pitchFamily="18" charset="0"/>
                <a:cs typeface="Times New Roman" pitchFamily="18" charset="0"/>
              </a:rPr>
              <a:t>sequential relationship of one activity to another is shown by the dependency lines between them.</a:t>
            </a:r>
          </a:p>
          <a:p>
            <a:pPr algn="just">
              <a:spcBef>
                <a:spcPts val="1200"/>
              </a:spcBef>
              <a:buClr>
                <a:srgbClr val="CC3300"/>
              </a:buClr>
              <a:defRPr/>
            </a:pPr>
            <a:r>
              <a:rPr lang="en-US" sz="1800" dirty="0">
                <a:solidFill>
                  <a:srgbClr val="7030A0"/>
                </a:solidFill>
                <a:latin typeface="Times New Roman" pitchFamily="18" charset="0"/>
                <a:cs typeface="Times New Roman" pitchFamily="18" charset="0"/>
              </a:rPr>
              <a:t>The length of the lines between activities has no significance. </a:t>
            </a:r>
          </a:p>
          <a:p>
            <a:pPr algn="just">
              <a:spcBef>
                <a:spcPts val="1200"/>
              </a:spcBef>
              <a:buClr>
                <a:srgbClr val="CC3300"/>
              </a:buClr>
              <a:defRPr/>
            </a:pPr>
            <a:r>
              <a:rPr lang="en-US" sz="1800" dirty="0">
                <a:solidFill>
                  <a:schemeClr val="tx2"/>
                </a:solidFill>
                <a:latin typeface="Times New Roman" pitchFamily="18" charset="0"/>
                <a:cs typeface="Times New Roman" pitchFamily="18" charset="0"/>
              </a:rPr>
              <a:t>Arrowheads are not always shown on the dependency lines because of the obvious left to right flow of time.</a:t>
            </a:r>
          </a:p>
          <a:p>
            <a:pPr algn="just">
              <a:spcBef>
                <a:spcPts val="1200"/>
              </a:spcBef>
              <a:buClr>
                <a:srgbClr val="CC3300"/>
              </a:buClr>
              <a:defRPr/>
            </a:pPr>
            <a:r>
              <a:rPr lang="en-US" sz="1800" b="1" dirty="0">
                <a:solidFill>
                  <a:schemeClr val="accent3">
                    <a:lumMod val="75000"/>
                  </a:schemeClr>
                </a:solidFill>
                <a:latin typeface="Times New Roman" pitchFamily="18" charset="0"/>
                <a:cs typeface="Times New Roman" pitchFamily="18" charset="0"/>
              </a:rPr>
              <a:t>Dependency lines that go backward from one activity to another (looping) should not be used. </a:t>
            </a:r>
          </a:p>
          <a:p>
            <a:pPr algn="just">
              <a:spcBef>
                <a:spcPts val="1200"/>
              </a:spcBef>
              <a:buClr>
                <a:srgbClr val="CC3300"/>
              </a:buClr>
              <a:defRPr/>
            </a:pPr>
            <a:r>
              <a:rPr lang="en-US" sz="1800" b="1" i="1" dirty="0">
                <a:solidFill>
                  <a:srgbClr val="002060"/>
                </a:solidFill>
                <a:latin typeface="Times New Roman" pitchFamily="18" charset="0"/>
                <a:cs typeface="Times New Roman" pitchFamily="18" charset="0"/>
              </a:rPr>
              <a:t>Crossovers</a:t>
            </a:r>
            <a:r>
              <a:rPr lang="en-US" sz="1800" b="1" dirty="0">
                <a:solidFill>
                  <a:srgbClr val="002060"/>
                </a:solidFill>
                <a:latin typeface="Times New Roman" pitchFamily="18" charset="0"/>
                <a:cs typeface="Times New Roman" pitchFamily="18" charset="0"/>
              </a:rPr>
              <a:t> occur when one dependency line must cross over another to satisfy job logic.</a:t>
            </a:r>
            <a:endParaRPr lang="de-DE" sz="1800" b="1" dirty="0">
              <a:solidFill>
                <a:srgbClr val="002060"/>
              </a:solidFill>
              <a:latin typeface="Times New Roman" pitchFamily="18" charset="0"/>
              <a:cs typeface="Times New Roman" pitchFamily="18" charset="0"/>
            </a:endParaRPr>
          </a:p>
          <a:p>
            <a:endParaRPr lang="en-GB" sz="1800" dirty="0">
              <a:solidFill>
                <a:srgbClr val="0033CC"/>
              </a:solidFill>
            </a:endParaRPr>
          </a:p>
        </p:txBody>
      </p:sp>
      <p:pic>
        <p:nvPicPr>
          <p:cNvPr id="7" name="Picture 6"/>
          <p:cNvPicPr>
            <a:picLocks noChangeAspect="1"/>
          </p:cNvPicPr>
          <p:nvPr/>
        </p:nvPicPr>
        <p:blipFill>
          <a:blip r:embed="rId2"/>
          <a:stretch>
            <a:fillRect/>
          </a:stretch>
        </p:blipFill>
        <p:spPr>
          <a:xfrm>
            <a:off x="5538017" y="2819400"/>
            <a:ext cx="3278542" cy="1905000"/>
          </a:xfrm>
          <a:prstGeom prst="rect">
            <a:avLst/>
          </a:prstGeom>
        </p:spPr>
      </p:pic>
    </p:spTree>
    <p:extLst>
      <p:ext uri="{BB962C8B-B14F-4D97-AF65-F5344CB8AC3E}">
        <p14:creationId xmlns:p14="http://schemas.microsoft.com/office/powerpoint/2010/main" val="327583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Note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sp>
        <p:nvSpPr>
          <p:cNvPr id="6" name="Content Placeholder 5"/>
          <p:cNvSpPr>
            <a:spLocks noGrp="1"/>
          </p:cNvSpPr>
          <p:nvPr>
            <p:ph sz="quarter" idx="1"/>
          </p:nvPr>
        </p:nvSpPr>
        <p:spPr>
          <a:xfrm>
            <a:off x="301751" y="1527048"/>
            <a:ext cx="5236265" cy="4572000"/>
          </a:xfrm>
        </p:spPr>
        <p:txBody>
          <a:bodyPr>
            <a:normAutofit fontScale="62500" lnSpcReduction="20000"/>
          </a:bodyPr>
          <a:lstStyle/>
          <a:p>
            <a:pPr algn="just">
              <a:lnSpc>
                <a:spcPct val="110000"/>
              </a:lnSpc>
              <a:spcBef>
                <a:spcPts val="1800"/>
              </a:spcBef>
              <a:buClr>
                <a:srgbClr val="CC3300"/>
              </a:buClr>
              <a:defRPr/>
            </a:pPr>
            <a:r>
              <a:rPr lang="en-US" sz="2800" dirty="0">
                <a:solidFill>
                  <a:srgbClr val="002060"/>
                </a:solidFill>
                <a:latin typeface="Times New Roman" pitchFamily="18" charset="0"/>
                <a:cs typeface="Times New Roman" pitchFamily="18" charset="0"/>
              </a:rPr>
              <a:t>Each activity in the network must be preceded either by the start of the project or by the completion of a previous activity.</a:t>
            </a:r>
          </a:p>
          <a:p>
            <a:pPr algn="just">
              <a:lnSpc>
                <a:spcPct val="110000"/>
              </a:lnSpc>
              <a:spcBef>
                <a:spcPts val="1800"/>
              </a:spcBef>
              <a:buClr>
                <a:srgbClr val="CC3300"/>
              </a:buClr>
              <a:defRPr/>
            </a:pPr>
            <a:r>
              <a:rPr lang="en-US" sz="2800" dirty="0">
                <a:solidFill>
                  <a:srgbClr val="C00000"/>
                </a:solidFill>
                <a:latin typeface="Times New Roman" pitchFamily="18" charset="0"/>
                <a:cs typeface="Times New Roman" pitchFamily="18" charset="0"/>
              </a:rPr>
              <a:t>Each path through the network must be </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continuous</a:t>
            </a:r>
            <a:r>
              <a:rPr lang="en-US" sz="2800" dirty="0">
                <a:solidFill>
                  <a:srgbClr val="C00000"/>
                </a:solidFill>
                <a:latin typeface="Times New Roman" pitchFamily="18" charset="0"/>
                <a:cs typeface="Times New Roman" pitchFamily="18" charset="0"/>
              </a:rPr>
              <a:t> with no gaps, discontinuities, or dangling activities.</a:t>
            </a:r>
          </a:p>
          <a:p>
            <a:pPr algn="just">
              <a:lnSpc>
                <a:spcPct val="110000"/>
              </a:lnSpc>
              <a:spcBef>
                <a:spcPts val="1800"/>
              </a:spcBef>
              <a:buClr>
                <a:srgbClr val="CC3300"/>
              </a:buClr>
              <a:defRPr/>
            </a:pPr>
            <a:r>
              <a:rPr lang="en-US" sz="2800" dirty="0">
                <a:solidFill>
                  <a:srgbClr val="002060"/>
                </a:solidFill>
                <a:latin typeface="Times New Roman" pitchFamily="18" charset="0"/>
                <a:cs typeface="Times New Roman" pitchFamily="18" charset="0"/>
              </a:rPr>
              <a:t>All activities must have at least one activity following, except the activity that terminates the project.</a:t>
            </a:r>
          </a:p>
          <a:p>
            <a:pPr algn="just">
              <a:lnSpc>
                <a:spcPct val="110000"/>
              </a:lnSpc>
              <a:spcBef>
                <a:spcPts val="1800"/>
              </a:spcBef>
              <a:buClr>
                <a:srgbClr val="CC3300"/>
              </a:buClr>
              <a:defRPr/>
            </a:pPr>
            <a:r>
              <a:rPr lang="en-US" sz="2800" dirty="0">
                <a:solidFill>
                  <a:srgbClr val="7030A0"/>
                </a:solidFill>
                <a:latin typeface="Times New Roman" pitchFamily="18" charset="0"/>
                <a:cs typeface="Times New Roman" pitchFamily="18" charset="0"/>
              </a:rPr>
              <a:t>Each activity should have a unique numerical designation (activity code). </a:t>
            </a:r>
            <a:endParaRPr lang="en-US" sz="2800" dirty="0" smtClean="0">
              <a:solidFill>
                <a:srgbClr val="7030A0"/>
              </a:solidFill>
              <a:latin typeface="Times New Roman" pitchFamily="18" charset="0"/>
              <a:cs typeface="Times New Roman" pitchFamily="18" charset="0"/>
            </a:endParaRPr>
          </a:p>
          <a:p>
            <a:pPr algn="just">
              <a:lnSpc>
                <a:spcPct val="110000"/>
              </a:lnSpc>
              <a:spcBef>
                <a:spcPts val="1800"/>
              </a:spcBef>
              <a:buClr>
                <a:srgbClr val="CC3300"/>
              </a:buClr>
              <a:defRPr/>
            </a:pPr>
            <a:r>
              <a:rPr lang="en-US" sz="2800" dirty="0" smtClean="0">
                <a:latin typeface="Times New Roman" pitchFamily="18" charset="0"/>
                <a:cs typeface="Times New Roman" pitchFamily="18" charset="0"/>
              </a:rPr>
              <a:t>Activity </a:t>
            </a:r>
            <a:r>
              <a:rPr lang="en-US" sz="2800" dirty="0">
                <a:latin typeface="Times New Roman" pitchFamily="18" charset="0"/>
                <a:cs typeface="Times New Roman" pitchFamily="18" charset="0"/>
              </a:rPr>
              <a:t>code is shown in </a:t>
            </a:r>
            <a:r>
              <a:rPr lang="en-US" sz="2800" dirty="0" smtClean="0">
                <a:latin typeface="Times New Roman" pitchFamily="18" charset="0"/>
                <a:cs typeface="Times New Roman" pitchFamily="18" charset="0"/>
              </a:rPr>
              <a:t>the central </a:t>
            </a:r>
            <a:r>
              <a:rPr lang="en-US" sz="2800" dirty="0">
                <a:latin typeface="Times New Roman" pitchFamily="18" charset="0"/>
                <a:cs typeface="Times New Roman" pitchFamily="18" charset="0"/>
              </a:rPr>
              <a:t>part of the activity box, with the numbering proceeding generally from project start to finish</a:t>
            </a:r>
            <a:r>
              <a:rPr lang="en-US" sz="2800" dirty="0" smtClean="0">
                <a:latin typeface="Times New Roman" pitchFamily="18" charset="0"/>
                <a:cs typeface="Times New Roman" pitchFamily="18" charset="0"/>
              </a:rPr>
              <a:t>.</a:t>
            </a:r>
            <a:endParaRPr lang="de-DE" sz="2800" dirty="0">
              <a:latin typeface="Times New Roman" pitchFamily="18" charset="0"/>
              <a:cs typeface="Times New Roman" pitchFamily="18" charset="0"/>
            </a:endParaRPr>
          </a:p>
        </p:txBody>
      </p:sp>
      <p:pic>
        <p:nvPicPr>
          <p:cNvPr id="7" name="Picture 6"/>
          <p:cNvPicPr>
            <a:picLocks noChangeAspect="1"/>
          </p:cNvPicPr>
          <p:nvPr/>
        </p:nvPicPr>
        <p:blipFill>
          <a:blip r:embed="rId3"/>
          <a:stretch>
            <a:fillRect/>
          </a:stretch>
        </p:blipFill>
        <p:spPr>
          <a:xfrm>
            <a:off x="5674405" y="2774248"/>
            <a:ext cx="3278542" cy="1905000"/>
          </a:xfrm>
          <a:prstGeom prst="rect">
            <a:avLst/>
          </a:prstGeom>
        </p:spPr>
      </p:pic>
    </p:spTree>
    <p:extLst>
      <p:ext uri="{BB962C8B-B14F-4D97-AF65-F5344CB8AC3E}">
        <p14:creationId xmlns:p14="http://schemas.microsoft.com/office/powerpoint/2010/main" val="369565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sp>
        <p:nvSpPr>
          <p:cNvPr id="6" name="Rectangle 5"/>
          <p:cNvSpPr/>
          <p:nvPr/>
        </p:nvSpPr>
        <p:spPr>
          <a:xfrm>
            <a:off x="314814" y="1477345"/>
            <a:ext cx="8600585" cy="646331"/>
          </a:xfrm>
          <a:prstGeom prst="rect">
            <a:avLst/>
          </a:prstGeom>
        </p:spPr>
        <p:txBody>
          <a:bodyPr wrap="square">
            <a:spAutoFit/>
          </a:bodyPr>
          <a:lstStyle/>
          <a:p>
            <a:pPr algn="just">
              <a:defRPr/>
            </a:pPr>
            <a:r>
              <a:rPr lang="en-US" dirty="0">
                <a:solidFill>
                  <a:srgbClr val="2F0765"/>
                </a:solidFill>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8" name="Group 127"/>
          <p:cNvGraphicFramePr>
            <a:graphicFrameLocks noGrp="1"/>
          </p:cNvGraphicFramePr>
          <p:nvPr>
            <p:extLst>
              <p:ext uri="{D42A27DB-BD31-4B8C-83A1-F6EECF244321}">
                <p14:modId xmlns:p14="http://schemas.microsoft.com/office/powerpoint/2010/main" val="3910767381"/>
              </p:ext>
            </p:extLst>
          </p:nvPr>
        </p:nvGraphicFramePr>
        <p:xfrm>
          <a:off x="609600" y="2514600"/>
          <a:ext cx="5257800" cy="3230880"/>
        </p:xfrm>
        <a:graphic>
          <a:graphicData uri="http://schemas.openxmlformats.org/drawingml/2006/table">
            <a:tbl>
              <a:tblPr>
                <a:tableStyleId>{616DA210-FB5B-4158-B5E0-FEB733F419BA}</a:tableStyleId>
              </a:tblPr>
              <a:tblGrid>
                <a:gridCol w="1436688">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gridCol w="1909762">
                  <a:extLst>
                    <a:ext uri="{9D8B030D-6E8A-4147-A177-3AD203B41FA5}">
                      <a16:colId xmlns:a16="http://schemas.microsoft.com/office/drawing/2014/main" val="20002"/>
                    </a:ext>
                  </a:extLst>
                </a:gridCol>
              </a:tblGrid>
              <a:tr h="287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Activity</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Depends on</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rgbClr val="C00000"/>
                          </a:solidFill>
                          <a:effectLst/>
                        </a:rPr>
                        <a:t>Duration (days)</a:t>
                      </a:r>
                      <a:endParaRPr kumimoji="0" lang="en-US" sz="2000" b="0" i="0" u="none" strike="noStrike" cap="none" normalizeH="0" baseline="0" dirty="0" smtClean="0">
                        <a:ln>
                          <a:noFill/>
                        </a:ln>
                        <a:solidFill>
                          <a:srgbClr val="C00000"/>
                        </a:solidFill>
                        <a:effectLst/>
                        <a:latin typeface="Arial" charset="0"/>
                        <a:ea typeface="Times New Roman" pitchFamily="18" charset="0"/>
                        <a:cs typeface="Arial" charset="0"/>
                      </a:endParaRPr>
                    </a:p>
                  </a:txBody>
                  <a:tcPr marL="0" marR="0" marT="0" marB="0" horzOverflow="overflow">
                    <a:solidFill>
                      <a:schemeClr val="bg1"/>
                    </a:solidFill>
                  </a:tcPr>
                </a:tc>
                <a:extLst>
                  <a:ext uri="{0D108BD9-81ED-4DB2-BD59-A6C34878D82A}">
                    <a16:rowId xmlns:a16="http://schemas.microsoft.com/office/drawing/2014/main" val="10000"/>
                  </a:ext>
                </a:extLst>
              </a:tr>
              <a:tr h="2303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9</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extLst>
                  <a:ext uri="{0D108BD9-81ED-4DB2-BD59-A6C34878D82A}">
                    <a16:rowId xmlns:a16="http://schemas.microsoft.com/office/drawing/2014/main" val="10001"/>
                  </a:ext>
                </a:extLst>
              </a:tr>
            </a:tbl>
          </a:graphicData>
        </a:graphic>
      </p:graphicFrame>
      <p:grpSp>
        <p:nvGrpSpPr>
          <p:cNvPr id="10" name="Group 97"/>
          <p:cNvGrpSpPr>
            <a:grpSpLocks/>
          </p:cNvGrpSpPr>
          <p:nvPr/>
        </p:nvGrpSpPr>
        <p:grpSpPr bwMode="auto">
          <a:xfrm>
            <a:off x="6851535" y="3429000"/>
            <a:ext cx="924281" cy="870366"/>
            <a:chOff x="2031" y="3382"/>
            <a:chExt cx="865" cy="649"/>
          </a:xfrm>
        </p:grpSpPr>
        <p:sp>
          <p:nvSpPr>
            <p:cNvPr id="11"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ES</a:t>
              </a:r>
              <a:endParaRPr lang="en-US" sz="3200" dirty="0">
                <a:effectLst/>
                <a:latin typeface="Times New Roman"/>
                <a:ea typeface="Times New Roman"/>
              </a:endParaRPr>
            </a:p>
          </p:txBody>
        </p:sp>
        <p:sp>
          <p:nvSpPr>
            <p:cNvPr id="12"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3"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4"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5"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6"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7"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377897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Solution</a:t>
            </a:r>
            <a:br>
              <a:rPr lang="en-US" sz="2800" b="1" dirty="0" smtClean="0"/>
            </a:br>
            <a:r>
              <a:rPr lang="en-US" sz="2200" b="1" dirty="0" smtClean="0"/>
              <a:t>Step-1: Draw Activity diagram</a:t>
            </a:r>
            <a:endParaRPr lang="en-GB" sz="22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cxnSp>
        <p:nvCxnSpPr>
          <p:cNvPr id="6" name="Straight Connector 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7" name="Straight Connector 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8" name="Group 232"/>
          <p:cNvGrpSpPr>
            <a:grpSpLocks/>
          </p:cNvGrpSpPr>
          <p:nvPr/>
        </p:nvGrpSpPr>
        <p:grpSpPr bwMode="auto">
          <a:xfrm>
            <a:off x="540632" y="3183141"/>
            <a:ext cx="1114905" cy="1073755"/>
            <a:chOff x="1740" y="6854"/>
            <a:chExt cx="2745" cy="2116"/>
          </a:xfrm>
        </p:grpSpPr>
        <p:sp>
          <p:nvSpPr>
            <p:cNvPr id="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6" name="Group 15"/>
          <p:cNvGrpSpPr/>
          <p:nvPr/>
        </p:nvGrpSpPr>
        <p:grpSpPr>
          <a:xfrm>
            <a:off x="1655537" y="1488354"/>
            <a:ext cx="1417423" cy="2231665"/>
            <a:chOff x="1655537" y="1488354"/>
            <a:chExt cx="1417423" cy="2231665"/>
          </a:xfrm>
        </p:grpSpPr>
        <p:grpSp>
          <p:nvGrpSpPr>
            <p:cNvPr id="17" name="Group 16"/>
            <p:cNvGrpSpPr/>
            <p:nvPr/>
          </p:nvGrpSpPr>
          <p:grpSpPr>
            <a:xfrm>
              <a:off x="1958055" y="1488354"/>
              <a:ext cx="1114905" cy="1102446"/>
              <a:chOff x="1958055" y="1488354"/>
              <a:chExt cx="1114905" cy="1102446"/>
            </a:xfrm>
          </p:grpSpPr>
          <p:sp>
            <p:nvSpPr>
              <p:cNvPr id="1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26" name="Group 25"/>
          <p:cNvGrpSpPr/>
          <p:nvPr/>
        </p:nvGrpSpPr>
        <p:grpSpPr>
          <a:xfrm>
            <a:off x="1655537" y="3720018"/>
            <a:ext cx="1417424" cy="2382832"/>
            <a:chOff x="1655537" y="3720018"/>
            <a:chExt cx="1417424" cy="2382832"/>
          </a:xfrm>
        </p:grpSpPr>
        <p:grpSp>
          <p:nvGrpSpPr>
            <p:cNvPr id="27" name="Group 224"/>
            <p:cNvGrpSpPr>
              <a:grpSpLocks/>
            </p:cNvGrpSpPr>
            <p:nvPr/>
          </p:nvGrpSpPr>
          <p:grpSpPr bwMode="auto">
            <a:xfrm>
              <a:off x="1959316" y="5025978"/>
              <a:ext cx="1113645" cy="1076872"/>
              <a:chOff x="1740" y="6848"/>
              <a:chExt cx="2745" cy="2122"/>
            </a:xfrm>
          </p:grpSpPr>
          <p:sp>
            <p:nvSpPr>
              <p:cNvPr id="2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36" name="Group 35"/>
          <p:cNvGrpSpPr/>
          <p:nvPr/>
        </p:nvGrpSpPr>
        <p:grpSpPr>
          <a:xfrm>
            <a:off x="4519375" y="2029907"/>
            <a:ext cx="1409230" cy="3536066"/>
            <a:chOff x="4519375" y="2029907"/>
            <a:chExt cx="1409230" cy="3536066"/>
          </a:xfrm>
        </p:grpSpPr>
        <p:grpSp>
          <p:nvGrpSpPr>
            <p:cNvPr id="37" name="Group 176"/>
            <p:cNvGrpSpPr>
              <a:grpSpLocks/>
            </p:cNvGrpSpPr>
            <p:nvPr/>
          </p:nvGrpSpPr>
          <p:grpSpPr bwMode="auto">
            <a:xfrm>
              <a:off x="4813700" y="3257166"/>
              <a:ext cx="1114905" cy="1090118"/>
              <a:chOff x="1740" y="6855"/>
              <a:chExt cx="2745" cy="2149"/>
            </a:xfrm>
          </p:grpSpPr>
          <p:sp>
            <p:nvSpPr>
              <p:cNvPr id="40"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47" name="Group 46"/>
          <p:cNvGrpSpPr/>
          <p:nvPr/>
        </p:nvGrpSpPr>
        <p:grpSpPr>
          <a:xfrm>
            <a:off x="4519375" y="5025978"/>
            <a:ext cx="1418054" cy="1083885"/>
            <a:chOff x="4519375" y="5025978"/>
            <a:chExt cx="1418054" cy="1083885"/>
          </a:xfrm>
        </p:grpSpPr>
        <p:grpSp>
          <p:nvGrpSpPr>
            <p:cNvPr id="48" name="Group 192"/>
            <p:cNvGrpSpPr>
              <a:grpSpLocks/>
            </p:cNvGrpSpPr>
            <p:nvPr/>
          </p:nvGrpSpPr>
          <p:grpSpPr bwMode="auto">
            <a:xfrm>
              <a:off x="4823784" y="5025978"/>
              <a:ext cx="1113645" cy="1083885"/>
              <a:chOff x="1740" y="6837"/>
              <a:chExt cx="2745" cy="2133"/>
            </a:xfrm>
          </p:grpSpPr>
          <p:sp>
            <p:nvSpPr>
              <p:cNvPr id="5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56"/>
          <p:cNvGrpSpPr/>
          <p:nvPr/>
        </p:nvGrpSpPr>
        <p:grpSpPr>
          <a:xfrm>
            <a:off x="5937428" y="5027537"/>
            <a:ext cx="1399147" cy="1075313"/>
            <a:chOff x="5937428" y="5027537"/>
            <a:chExt cx="1399147" cy="1075313"/>
          </a:xfrm>
        </p:grpSpPr>
        <p:grpSp>
          <p:nvGrpSpPr>
            <p:cNvPr id="58" name="Group 184"/>
            <p:cNvGrpSpPr>
              <a:grpSpLocks/>
            </p:cNvGrpSpPr>
            <p:nvPr/>
          </p:nvGrpSpPr>
          <p:grpSpPr bwMode="auto">
            <a:xfrm>
              <a:off x="6222930" y="5027537"/>
              <a:ext cx="1113645" cy="1075313"/>
              <a:chOff x="1740" y="6851"/>
              <a:chExt cx="2745" cy="2119"/>
            </a:xfrm>
          </p:grpSpPr>
          <p:sp>
            <p:nvSpPr>
              <p:cNvPr id="6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9"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28605" y="3257166"/>
            <a:ext cx="2751024" cy="2308807"/>
            <a:chOff x="5928605" y="3257166"/>
            <a:chExt cx="2751024" cy="2308807"/>
          </a:xfrm>
        </p:grpSpPr>
        <p:grpSp>
          <p:nvGrpSpPr>
            <p:cNvPr id="68" name="Group 168"/>
            <p:cNvGrpSpPr>
              <a:grpSpLocks/>
            </p:cNvGrpSpPr>
            <p:nvPr/>
          </p:nvGrpSpPr>
          <p:grpSpPr bwMode="auto">
            <a:xfrm>
              <a:off x="7564724" y="3257166"/>
              <a:ext cx="1114905" cy="1090118"/>
              <a:chOff x="1740" y="6855"/>
              <a:chExt cx="2745" cy="2149"/>
            </a:xfrm>
          </p:grpSpPr>
          <p:sp>
            <p:nvSpPr>
              <p:cNvPr id="71"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2"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9"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8" name="Group 77"/>
          <p:cNvGrpSpPr/>
          <p:nvPr/>
        </p:nvGrpSpPr>
        <p:grpSpPr>
          <a:xfrm>
            <a:off x="3072960" y="1488354"/>
            <a:ext cx="1446415" cy="4077619"/>
            <a:chOff x="3072960" y="1488354"/>
            <a:chExt cx="1446415" cy="4077619"/>
          </a:xfrm>
        </p:grpSpPr>
        <p:grpSp>
          <p:nvGrpSpPr>
            <p:cNvPr id="79" name="Group 200"/>
            <p:cNvGrpSpPr>
              <a:grpSpLocks/>
            </p:cNvGrpSpPr>
            <p:nvPr/>
          </p:nvGrpSpPr>
          <p:grpSpPr bwMode="auto">
            <a:xfrm>
              <a:off x="3404470" y="1488354"/>
              <a:ext cx="1114905" cy="1102474"/>
              <a:chOff x="1740" y="6855"/>
              <a:chExt cx="2745" cy="2176"/>
            </a:xfrm>
          </p:grpSpPr>
          <p:sp>
            <p:nvSpPr>
              <p:cNvPr id="8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89" name="Group 88"/>
          <p:cNvGrpSpPr/>
          <p:nvPr/>
        </p:nvGrpSpPr>
        <p:grpSpPr>
          <a:xfrm>
            <a:off x="3072960" y="2029907"/>
            <a:ext cx="1446415" cy="4072943"/>
            <a:chOff x="3072960" y="2029907"/>
            <a:chExt cx="1446415" cy="4072943"/>
          </a:xfrm>
        </p:grpSpPr>
        <p:grpSp>
          <p:nvGrpSpPr>
            <p:cNvPr id="90" name="Group 208"/>
            <p:cNvGrpSpPr>
              <a:grpSpLocks/>
            </p:cNvGrpSpPr>
            <p:nvPr/>
          </p:nvGrpSpPr>
          <p:grpSpPr bwMode="auto">
            <a:xfrm>
              <a:off x="3405730" y="5027537"/>
              <a:ext cx="1113645" cy="1075313"/>
              <a:chOff x="1740" y="6851"/>
              <a:chExt cx="2745" cy="2119"/>
            </a:xfrm>
          </p:grpSpPr>
          <p:sp>
            <p:nvSpPr>
              <p:cNvPr id="9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9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pic>
        <p:nvPicPr>
          <p:cNvPr id="102" name="Picture 101"/>
          <p:cNvPicPr>
            <a:picLocks noChangeAspect="1"/>
          </p:cNvPicPr>
          <p:nvPr/>
        </p:nvPicPr>
        <p:blipFill>
          <a:blip r:embed="rId2"/>
          <a:stretch>
            <a:fillRect/>
          </a:stretch>
        </p:blipFill>
        <p:spPr>
          <a:xfrm>
            <a:off x="306918" y="180703"/>
            <a:ext cx="1502831" cy="1119757"/>
          </a:xfrm>
          <a:prstGeom prst="rect">
            <a:avLst/>
          </a:prstGeom>
        </p:spPr>
      </p:pic>
      <p:grpSp>
        <p:nvGrpSpPr>
          <p:cNvPr id="104" name="Group 97"/>
          <p:cNvGrpSpPr>
            <a:grpSpLocks/>
          </p:cNvGrpSpPr>
          <p:nvPr/>
        </p:nvGrpSpPr>
        <p:grpSpPr bwMode="auto">
          <a:xfrm>
            <a:off x="7908056" y="273640"/>
            <a:ext cx="924281" cy="870366"/>
            <a:chOff x="2031" y="3382"/>
            <a:chExt cx="865" cy="649"/>
          </a:xfrm>
        </p:grpSpPr>
        <p:sp>
          <p:nvSpPr>
            <p:cNvPr id="105"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ES</a:t>
              </a:r>
              <a:endParaRPr lang="en-US" sz="3200" dirty="0">
                <a:effectLst/>
                <a:latin typeface="Times New Roman"/>
                <a:ea typeface="Times New Roman"/>
              </a:endParaRPr>
            </a:p>
          </p:txBody>
        </p:sp>
        <p:sp>
          <p:nvSpPr>
            <p:cNvPr id="106"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07"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08"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09"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10"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11"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
        <p:nvSpPr>
          <p:cNvPr id="103" name="TextBox 102"/>
          <p:cNvSpPr txBox="1"/>
          <p:nvPr/>
        </p:nvSpPr>
        <p:spPr>
          <a:xfrm>
            <a:off x="5257800" y="1600200"/>
            <a:ext cx="3505200" cy="1200329"/>
          </a:xfrm>
          <a:prstGeom prst="rect">
            <a:avLst/>
          </a:prstGeom>
          <a:noFill/>
        </p:spPr>
        <p:txBody>
          <a:bodyPr wrap="square" rtlCol="0">
            <a:spAutoFit/>
          </a:bodyPr>
          <a:lstStyle/>
          <a:p>
            <a:r>
              <a:rPr lang="en-US" sz="1200" i="1" dirty="0" smtClean="0">
                <a:solidFill>
                  <a:srgbClr val="2F0765"/>
                </a:solidFill>
              </a:rPr>
              <a:t>When you have to draw an activity diagram. Pick the first activity and then see on which it depends and then see on which these (i.e. predecessors) depend. For example, to draw activity A, see activity D then see on which activity D depends and so on.</a:t>
            </a:r>
            <a:endParaRPr lang="en-GB" sz="1200" i="1" dirty="0">
              <a:solidFill>
                <a:srgbClr val="2F0765"/>
              </a:solidFill>
            </a:endParaRPr>
          </a:p>
        </p:txBody>
      </p:sp>
    </p:spTree>
    <p:extLst>
      <p:ext uri="{BB962C8B-B14F-4D97-AF65-F5344CB8AC3E}">
        <p14:creationId xmlns:p14="http://schemas.microsoft.com/office/powerpoint/2010/main" val="132500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wipe(left)">
                                      <p:cBhvr>
                                        <p:cTn id="22" dur="500"/>
                                        <p:tgtEl>
                                          <p:spTgt spid="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left)">
                                      <p:cBhvr>
                                        <p:cTn id="27" dur="500"/>
                                        <p:tgtEl>
                                          <p:spTgt spid="8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left)">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left)">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left)">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wipe(left)">
                                      <p:cBhvr>
                                        <p:cTn id="4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Step-2: Calculate ES and EF </a:t>
            </a:r>
            <a:br>
              <a:rPr lang="en-US" sz="2400" b="1" dirty="0" smtClean="0"/>
            </a:br>
            <a:r>
              <a:rPr lang="en-US" sz="2400" b="1" dirty="0" smtClean="0"/>
              <a:t>and Project duration</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cxnSp>
        <p:nvCxnSpPr>
          <p:cNvPr id="125" name="Straight Connector 124"/>
          <p:cNvCxnSpPr/>
          <p:nvPr/>
        </p:nvCxnSpPr>
        <p:spPr bwMode="auto">
          <a:xfrm>
            <a:off x="1478282" y="3657600"/>
            <a:ext cx="914400" cy="914400"/>
          </a:xfrm>
          <a:prstGeom prst="line">
            <a:avLst/>
          </a:prstGeom>
          <a:noFill/>
          <a:ln w="9525" cap="flat" cmpd="sng" algn="ctr">
            <a:noFill/>
            <a:prstDash val="solid"/>
            <a:round/>
            <a:headEnd type="none" w="med" len="med"/>
            <a:tailEnd type="none" w="med" len="med"/>
          </a:ln>
          <a:effectLst/>
        </p:spPr>
      </p:cxnSp>
      <p:cxnSp>
        <p:nvCxnSpPr>
          <p:cNvPr id="126" name="Straight Connector 125"/>
          <p:cNvCxnSpPr/>
          <p:nvPr/>
        </p:nvCxnSpPr>
        <p:spPr bwMode="auto">
          <a:xfrm>
            <a:off x="1687832" y="3238500"/>
            <a:ext cx="704850" cy="1333500"/>
          </a:xfrm>
          <a:prstGeom prst="line">
            <a:avLst/>
          </a:prstGeom>
          <a:noFill/>
          <a:ln w="9525" cap="flat" cmpd="sng" algn="ctr">
            <a:noFill/>
            <a:prstDash val="solid"/>
            <a:round/>
            <a:headEnd type="none" w="med" len="med"/>
            <a:tailEnd type="none" w="med" len="med"/>
          </a:ln>
          <a:effectLst/>
        </p:spPr>
      </p:cxnSp>
      <p:grpSp>
        <p:nvGrpSpPr>
          <p:cNvPr id="127" name="Group 126"/>
          <p:cNvGrpSpPr/>
          <p:nvPr/>
        </p:nvGrpSpPr>
        <p:grpSpPr>
          <a:xfrm>
            <a:off x="418714" y="1600200"/>
            <a:ext cx="8138997" cy="4621509"/>
            <a:chOff x="540632" y="1488354"/>
            <a:chExt cx="8138997" cy="4621509"/>
          </a:xfrm>
        </p:grpSpPr>
        <p:cxnSp>
          <p:nvCxnSpPr>
            <p:cNvPr id="128" name="Straight Connector 127"/>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29" name="Straight Connector 128"/>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30" name="Group 232"/>
            <p:cNvGrpSpPr>
              <a:grpSpLocks/>
            </p:cNvGrpSpPr>
            <p:nvPr/>
          </p:nvGrpSpPr>
          <p:grpSpPr bwMode="auto">
            <a:xfrm>
              <a:off x="540632" y="3183141"/>
              <a:ext cx="1114905" cy="1073755"/>
              <a:chOff x="1740" y="6854"/>
              <a:chExt cx="2745" cy="2116"/>
            </a:xfrm>
          </p:grpSpPr>
          <p:sp>
            <p:nvSpPr>
              <p:cNvPr id="217"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D</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8"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4</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20"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1"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2"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3"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grpSp>
          <p:nvGrpSpPr>
            <p:cNvPr id="131" name="Group 130"/>
            <p:cNvGrpSpPr/>
            <p:nvPr/>
          </p:nvGrpSpPr>
          <p:grpSpPr>
            <a:xfrm>
              <a:off x="1655537" y="1488354"/>
              <a:ext cx="1417423" cy="2231665"/>
              <a:chOff x="1655537" y="1488354"/>
              <a:chExt cx="1417423" cy="2231665"/>
            </a:xfrm>
          </p:grpSpPr>
          <p:grpSp>
            <p:nvGrpSpPr>
              <p:cNvPr id="208" name="Group 197"/>
              <p:cNvGrpSpPr/>
              <p:nvPr/>
            </p:nvGrpSpPr>
            <p:grpSpPr>
              <a:xfrm>
                <a:off x="1958055" y="1488354"/>
                <a:ext cx="1114905" cy="1102446"/>
                <a:chOff x="1958055" y="1488354"/>
                <a:chExt cx="1114905" cy="1102446"/>
              </a:xfrm>
            </p:grpSpPr>
            <p:sp>
              <p:nvSpPr>
                <p:cNvPr id="21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A</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4</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1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20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2" name="Group 131"/>
            <p:cNvGrpSpPr/>
            <p:nvPr/>
          </p:nvGrpSpPr>
          <p:grpSpPr>
            <a:xfrm>
              <a:off x="1655537" y="3720018"/>
              <a:ext cx="1417424" cy="2382832"/>
              <a:chOff x="1655537" y="3720018"/>
              <a:chExt cx="1417424" cy="2382832"/>
            </a:xfrm>
          </p:grpSpPr>
          <p:grpSp>
            <p:nvGrpSpPr>
              <p:cNvPr id="199" name="Group 224"/>
              <p:cNvGrpSpPr>
                <a:grpSpLocks/>
              </p:cNvGrpSpPr>
              <p:nvPr/>
            </p:nvGrpSpPr>
            <p:grpSpPr bwMode="auto">
              <a:xfrm>
                <a:off x="1959316" y="5025978"/>
                <a:ext cx="1113645" cy="1076872"/>
                <a:chOff x="1740" y="6848"/>
                <a:chExt cx="2745" cy="2122"/>
              </a:xfrm>
            </p:grpSpPr>
            <p:sp>
              <p:nvSpPr>
                <p:cNvPr id="20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C</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8</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4"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5"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200"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3" name="Group 132"/>
            <p:cNvGrpSpPr/>
            <p:nvPr/>
          </p:nvGrpSpPr>
          <p:grpSpPr>
            <a:xfrm>
              <a:off x="4519375" y="2029907"/>
              <a:ext cx="1409230" cy="3536066"/>
              <a:chOff x="4519375" y="2029907"/>
              <a:chExt cx="1409230" cy="3536066"/>
            </a:xfrm>
          </p:grpSpPr>
          <p:grpSp>
            <p:nvGrpSpPr>
              <p:cNvPr id="189" name="Group 176"/>
              <p:cNvGrpSpPr>
                <a:grpSpLocks/>
              </p:cNvGrpSpPr>
              <p:nvPr/>
            </p:nvGrpSpPr>
            <p:grpSpPr bwMode="auto">
              <a:xfrm>
                <a:off x="4813700" y="3257166"/>
                <a:ext cx="1114905" cy="1090118"/>
                <a:chOff x="1740" y="6855"/>
                <a:chExt cx="2745" cy="2149"/>
              </a:xfrm>
            </p:grpSpPr>
            <p:sp>
              <p:nvSpPr>
                <p:cNvPr id="192"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E</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3"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7</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5"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6"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7"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8"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90"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1"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4" name="Group 133"/>
            <p:cNvGrpSpPr/>
            <p:nvPr/>
          </p:nvGrpSpPr>
          <p:grpSpPr>
            <a:xfrm>
              <a:off x="4519375" y="5025978"/>
              <a:ext cx="1418054" cy="1083885"/>
              <a:chOff x="4519375" y="5025978"/>
              <a:chExt cx="1418054" cy="1083885"/>
            </a:xfrm>
          </p:grpSpPr>
          <p:grpSp>
            <p:nvGrpSpPr>
              <p:cNvPr id="180" name="Group 192"/>
              <p:cNvGrpSpPr>
                <a:grpSpLocks/>
              </p:cNvGrpSpPr>
              <p:nvPr/>
            </p:nvGrpSpPr>
            <p:grpSpPr bwMode="auto">
              <a:xfrm>
                <a:off x="4823784" y="5025978"/>
                <a:ext cx="1113645" cy="1083885"/>
                <a:chOff x="1740" y="6837"/>
                <a:chExt cx="2745" cy="2133"/>
              </a:xfrm>
            </p:grpSpPr>
            <p:sp>
              <p:nvSpPr>
                <p:cNvPr id="182"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B</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5</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81"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5" name="Group 134"/>
            <p:cNvGrpSpPr/>
            <p:nvPr/>
          </p:nvGrpSpPr>
          <p:grpSpPr>
            <a:xfrm>
              <a:off x="5937428" y="5027537"/>
              <a:ext cx="1399147" cy="1075313"/>
              <a:chOff x="5937428" y="5027537"/>
              <a:chExt cx="1399147" cy="1075313"/>
            </a:xfrm>
          </p:grpSpPr>
          <p:grpSp>
            <p:nvGrpSpPr>
              <p:cNvPr id="171" name="Group 184"/>
              <p:cNvGrpSpPr>
                <a:grpSpLocks/>
              </p:cNvGrpSpPr>
              <p:nvPr/>
            </p:nvGrpSpPr>
            <p:grpSpPr bwMode="auto">
              <a:xfrm>
                <a:off x="6222930" y="5027537"/>
                <a:ext cx="1113645" cy="1075313"/>
                <a:chOff x="1740" y="6851"/>
                <a:chExt cx="2745" cy="2119"/>
              </a:xfrm>
            </p:grpSpPr>
            <p:sp>
              <p:nvSpPr>
                <p:cNvPr id="17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F</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4"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5"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3</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6"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7"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9"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7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6" name="Group 135"/>
            <p:cNvGrpSpPr/>
            <p:nvPr/>
          </p:nvGrpSpPr>
          <p:grpSpPr>
            <a:xfrm>
              <a:off x="5928605" y="3257166"/>
              <a:ext cx="2751024" cy="2308807"/>
              <a:chOff x="5928605" y="3257166"/>
              <a:chExt cx="2751024" cy="2308807"/>
            </a:xfrm>
          </p:grpSpPr>
          <p:grpSp>
            <p:nvGrpSpPr>
              <p:cNvPr id="161" name="Group 168"/>
              <p:cNvGrpSpPr>
                <a:grpSpLocks/>
              </p:cNvGrpSpPr>
              <p:nvPr/>
            </p:nvGrpSpPr>
            <p:grpSpPr bwMode="auto">
              <a:xfrm>
                <a:off x="7564724" y="3257166"/>
                <a:ext cx="1114905" cy="1090118"/>
                <a:chOff x="1740" y="6855"/>
                <a:chExt cx="2745" cy="2149"/>
              </a:xfrm>
            </p:grpSpPr>
            <p:sp>
              <p:nvSpPr>
                <p:cNvPr id="164"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rgbClr val="FF0000"/>
                      </a:solidFill>
                      <a:effectLst/>
                      <a:latin typeface="Arial" panose="020B0604020202020204" pitchFamily="34" charset="0"/>
                      <a:ea typeface="Calibri" pitchFamily="34" charset="0"/>
                      <a:cs typeface="Arial" panose="020B0604020202020204" pitchFamily="34" charset="0"/>
                    </a:rPr>
                    <a:t>END</a:t>
                  </a:r>
                  <a:endParaRPr kumimoji="0" lang="en-US"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
              <p:nvSpPr>
                <p:cNvPr id="165"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0</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7"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8"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0"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62"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63"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7" name="Group 136"/>
            <p:cNvGrpSpPr/>
            <p:nvPr/>
          </p:nvGrpSpPr>
          <p:grpSpPr>
            <a:xfrm>
              <a:off x="3072960" y="1488354"/>
              <a:ext cx="1446415" cy="4077619"/>
              <a:chOff x="3072960" y="1488354"/>
              <a:chExt cx="1446415" cy="4077619"/>
            </a:xfrm>
          </p:grpSpPr>
          <p:grpSp>
            <p:nvGrpSpPr>
              <p:cNvPr id="151" name="Group 200"/>
              <p:cNvGrpSpPr>
                <a:grpSpLocks/>
              </p:cNvGrpSpPr>
              <p:nvPr/>
            </p:nvGrpSpPr>
            <p:grpSpPr bwMode="auto">
              <a:xfrm>
                <a:off x="3404470" y="1488354"/>
                <a:ext cx="1114905" cy="1102474"/>
                <a:chOff x="1740" y="6855"/>
                <a:chExt cx="2745" cy="2176"/>
              </a:xfrm>
            </p:grpSpPr>
            <p:sp>
              <p:nvSpPr>
                <p:cNvPr id="154"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S</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55"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6"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2</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57"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8"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9"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0"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52"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53"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38" name="Group 137"/>
            <p:cNvGrpSpPr/>
            <p:nvPr/>
          </p:nvGrpSpPr>
          <p:grpSpPr>
            <a:xfrm>
              <a:off x="3072960" y="2029907"/>
              <a:ext cx="1446415" cy="4072943"/>
              <a:chOff x="3072960" y="2029907"/>
              <a:chExt cx="1446415" cy="4072943"/>
            </a:xfrm>
          </p:grpSpPr>
          <p:grpSp>
            <p:nvGrpSpPr>
              <p:cNvPr id="139" name="Group 208"/>
              <p:cNvGrpSpPr>
                <a:grpSpLocks/>
              </p:cNvGrpSpPr>
              <p:nvPr/>
            </p:nvGrpSpPr>
            <p:grpSpPr bwMode="auto">
              <a:xfrm>
                <a:off x="3405730" y="5027537"/>
                <a:ext cx="1113645" cy="1075313"/>
                <a:chOff x="1740" y="6851"/>
                <a:chExt cx="2745" cy="2119"/>
              </a:xfrm>
            </p:grpSpPr>
            <p:sp>
              <p:nvSpPr>
                <p:cNvPr id="14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b="1" i="0" u="none" strike="noStrike" cap="none" normalizeH="0" baseline="0" dirty="0" smtClean="0">
                      <a:ln>
                        <a:noFill/>
                      </a:ln>
                      <a:solidFill>
                        <a:schemeClr val="tx1"/>
                      </a:solidFill>
                      <a:effectLst/>
                      <a:latin typeface="Arial" panose="020B0604020202020204" pitchFamily="34" charset="0"/>
                      <a:ea typeface="Calibri" pitchFamily="34" charset="0"/>
                      <a:cs typeface="Arial" panose="020B0604020202020204" pitchFamily="34" charset="0"/>
                    </a:rPr>
                    <a:t>R</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5"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F6228"/>
                      </a:solidFill>
                      <a:effectLst/>
                      <a:latin typeface="Arial" panose="020B0604020202020204" pitchFamily="34" charset="0"/>
                      <a:ea typeface="Calibri" pitchFamily="34" charset="0"/>
                      <a:cs typeface="Arial" panose="020B0604020202020204" pitchFamily="34" charset="0"/>
                    </a:rPr>
                    <a:t>9</a:t>
                  </a:r>
                  <a:endParaRPr kumimoji="0" 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47"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8"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0"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140"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1"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2"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43"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sp>
        <p:nvSpPr>
          <p:cNvPr id="224" name="Rectangle 238"/>
          <p:cNvSpPr>
            <a:spLocks noChangeArrowheads="1"/>
          </p:cNvSpPr>
          <p:nvPr/>
        </p:nvSpPr>
        <p:spPr bwMode="auto">
          <a:xfrm>
            <a:off x="1859282" y="1600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5" name="Rectangle 238"/>
          <p:cNvSpPr>
            <a:spLocks noChangeArrowheads="1"/>
          </p:cNvSpPr>
          <p:nvPr/>
        </p:nvSpPr>
        <p:spPr bwMode="auto">
          <a:xfrm>
            <a:off x="1859282" y="51286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6" name="Rectangle 238"/>
          <p:cNvSpPr>
            <a:spLocks noChangeArrowheads="1"/>
          </p:cNvSpPr>
          <p:nvPr/>
        </p:nvSpPr>
        <p:spPr bwMode="auto">
          <a:xfrm>
            <a:off x="1182847"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4</a:t>
            </a:r>
          </a:p>
        </p:txBody>
      </p:sp>
      <p:sp>
        <p:nvSpPr>
          <p:cNvPr id="227" name="Rectangle 238"/>
          <p:cNvSpPr>
            <a:spLocks noChangeArrowheads="1"/>
          </p:cNvSpPr>
          <p:nvPr/>
        </p:nvSpPr>
        <p:spPr bwMode="auto">
          <a:xfrm>
            <a:off x="2621282" y="16234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8</a:t>
            </a:r>
          </a:p>
        </p:txBody>
      </p:sp>
      <p:sp>
        <p:nvSpPr>
          <p:cNvPr id="228" name="Rectangle 238"/>
          <p:cNvSpPr>
            <a:spLocks noChangeArrowheads="1"/>
          </p:cNvSpPr>
          <p:nvPr/>
        </p:nvSpPr>
        <p:spPr bwMode="auto">
          <a:xfrm>
            <a:off x="2545082" y="51286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29" name="Rectangle 206"/>
          <p:cNvSpPr>
            <a:spLocks noChangeArrowheads="1"/>
          </p:cNvSpPr>
          <p:nvPr/>
        </p:nvSpPr>
        <p:spPr bwMode="auto">
          <a:xfrm>
            <a:off x="3230882" y="16002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30" name="Rectangle 206"/>
          <p:cNvSpPr>
            <a:spLocks noChangeArrowheads="1"/>
          </p:cNvSpPr>
          <p:nvPr/>
        </p:nvSpPr>
        <p:spPr bwMode="auto">
          <a:xfrm>
            <a:off x="3230882" y="51292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12</a:t>
            </a:r>
          </a:p>
        </p:txBody>
      </p:sp>
      <p:sp>
        <p:nvSpPr>
          <p:cNvPr id="231" name="Rectangle 204"/>
          <p:cNvSpPr>
            <a:spLocks noChangeArrowheads="1"/>
          </p:cNvSpPr>
          <p:nvPr/>
        </p:nvSpPr>
        <p:spPr bwMode="auto">
          <a:xfrm>
            <a:off x="3949622" y="1600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14</a:t>
            </a:r>
          </a:p>
        </p:txBody>
      </p:sp>
      <p:sp>
        <p:nvSpPr>
          <p:cNvPr id="232" name="Rectangle 204"/>
          <p:cNvSpPr>
            <a:spLocks noChangeArrowheads="1"/>
          </p:cNvSpPr>
          <p:nvPr/>
        </p:nvSpPr>
        <p:spPr bwMode="auto">
          <a:xfrm>
            <a:off x="39496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3" name="Rectangle 204"/>
          <p:cNvSpPr>
            <a:spLocks noChangeArrowheads="1"/>
          </p:cNvSpPr>
          <p:nvPr/>
        </p:nvSpPr>
        <p:spPr bwMode="auto">
          <a:xfrm>
            <a:off x="463542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4" name="Rectangle 204"/>
          <p:cNvSpPr>
            <a:spLocks noChangeArrowheads="1"/>
          </p:cNvSpPr>
          <p:nvPr/>
        </p:nvSpPr>
        <p:spPr bwMode="auto">
          <a:xfrm>
            <a:off x="46354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21</a:t>
            </a:r>
          </a:p>
        </p:txBody>
      </p:sp>
      <p:sp>
        <p:nvSpPr>
          <p:cNvPr id="235" name="Rectangle 204"/>
          <p:cNvSpPr>
            <a:spLocks noChangeArrowheads="1"/>
          </p:cNvSpPr>
          <p:nvPr/>
        </p:nvSpPr>
        <p:spPr bwMode="auto">
          <a:xfrm>
            <a:off x="536448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28</a:t>
            </a:r>
          </a:p>
        </p:txBody>
      </p:sp>
      <p:sp>
        <p:nvSpPr>
          <p:cNvPr id="236" name="Rectangle 204"/>
          <p:cNvSpPr>
            <a:spLocks noChangeArrowheads="1"/>
          </p:cNvSpPr>
          <p:nvPr/>
        </p:nvSpPr>
        <p:spPr bwMode="auto">
          <a:xfrm>
            <a:off x="536448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26</a:t>
            </a:r>
          </a:p>
        </p:txBody>
      </p:sp>
      <p:sp>
        <p:nvSpPr>
          <p:cNvPr id="237" name="Rectangle 204"/>
          <p:cNvSpPr>
            <a:spLocks noChangeArrowheads="1"/>
          </p:cNvSpPr>
          <p:nvPr/>
        </p:nvSpPr>
        <p:spPr bwMode="auto">
          <a:xfrm>
            <a:off x="605028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26</a:t>
            </a:r>
          </a:p>
        </p:txBody>
      </p:sp>
      <p:sp>
        <p:nvSpPr>
          <p:cNvPr id="238" name="Rectangle 204"/>
          <p:cNvSpPr>
            <a:spLocks noChangeArrowheads="1"/>
          </p:cNvSpPr>
          <p:nvPr/>
        </p:nvSpPr>
        <p:spPr bwMode="auto">
          <a:xfrm>
            <a:off x="6769022"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39" name="Rectangle 204"/>
          <p:cNvSpPr>
            <a:spLocks noChangeArrowheads="1"/>
          </p:cNvSpPr>
          <p:nvPr/>
        </p:nvSpPr>
        <p:spPr bwMode="auto">
          <a:xfrm>
            <a:off x="7378622"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40" name="Rectangle 204"/>
          <p:cNvSpPr>
            <a:spLocks noChangeArrowheads="1"/>
          </p:cNvSpPr>
          <p:nvPr/>
        </p:nvSpPr>
        <p:spPr bwMode="auto">
          <a:xfrm>
            <a:off x="8107682" y="3352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7030A0"/>
                </a:solidFill>
                <a:effectLst/>
                <a:latin typeface="Arial" panose="020B0604020202020204" pitchFamily="34" charset="0"/>
                <a:cs typeface="Arial" panose="020B0604020202020204" pitchFamily="34" charset="0"/>
              </a:rPr>
              <a:t>29</a:t>
            </a:r>
          </a:p>
        </p:txBody>
      </p:sp>
      <p:sp>
        <p:nvSpPr>
          <p:cNvPr id="241" name="Rectangle 240"/>
          <p:cNvSpPr/>
          <p:nvPr/>
        </p:nvSpPr>
        <p:spPr>
          <a:xfrm>
            <a:off x="7313676" y="410112"/>
            <a:ext cx="1479893" cy="480131"/>
          </a:xfrm>
          <a:prstGeom prst="rect">
            <a:avLst/>
          </a:prstGeom>
        </p:spPr>
        <p:txBody>
          <a:bodyPr wrap="none">
            <a:spAutoFit/>
          </a:bodyPr>
          <a:lstStyle/>
          <a:p>
            <a:pPr marL="454025" indent="-454025" algn="ctr">
              <a:lnSpc>
                <a:spcPct val="140000"/>
              </a:lnSpc>
              <a:buClr>
                <a:srgbClr val="CC3300"/>
              </a:buClr>
              <a:buSzTx/>
              <a:buFontTx/>
              <a:buNone/>
              <a:defRPr/>
            </a:pPr>
            <a:r>
              <a:rPr lang="en-US"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 = ES + D</a:t>
            </a:r>
          </a:p>
        </p:txBody>
      </p:sp>
      <p:sp>
        <p:nvSpPr>
          <p:cNvPr id="242" name="Oval Callout 241"/>
          <p:cNvSpPr/>
          <p:nvPr/>
        </p:nvSpPr>
        <p:spPr bwMode="auto">
          <a:xfrm>
            <a:off x="5212082" y="2362200"/>
            <a:ext cx="1828800" cy="457200"/>
          </a:xfrm>
          <a:prstGeom prst="wedgeEllipseCallout">
            <a:avLst>
              <a:gd name="adj1" fmla="val -68492"/>
              <a:gd name="adj2" fmla="val 168214"/>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Largest EF</a:t>
            </a:r>
            <a:endParaRPr lang="en-US" dirty="0">
              <a:solidFill>
                <a:srgbClr val="7030A0"/>
              </a:solidFill>
              <a:latin typeface="Arial" panose="020B0604020202020204" pitchFamily="34" charset="0"/>
              <a:cs typeface="Arial" panose="020B0604020202020204" pitchFamily="34" charset="0"/>
            </a:endParaRPr>
          </a:p>
        </p:txBody>
      </p:sp>
      <p:sp>
        <p:nvSpPr>
          <p:cNvPr id="6" name="TextBox 5"/>
          <p:cNvSpPr txBox="1"/>
          <p:nvPr/>
        </p:nvSpPr>
        <p:spPr>
          <a:xfrm>
            <a:off x="7214657" y="1293197"/>
            <a:ext cx="1795270" cy="1754326"/>
          </a:xfrm>
          <a:prstGeom prst="rect">
            <a:avLst/>
          </a:prstGeom>
          <a:noFill/>
        </p:spPr>
        <p:txBody>
          <a:bodyPr wrap="square" rtlCol="0">
            <a:spAutoFit/>
          </a:bodyPr>
          <a:lstStyle/>
          <a:p>
            <a:r>
              <a:rPr lang="en-US" sz="1200" i="1" dirty="0" smtClean="0">
                <a:solidFill>
                  <a:srgbClr val="0033CC"/>
                </a:solidFill>
              </a:rPr>
              <a:t>In forward pass you may encounter merge activities (e.g. S and R are merging to E) whereas in backward pass you can encounter burst activities (e.g. A and C are bursting from D)</a:t>
            </a:r>
            <a:endParaRPr lang="en-GB" sz="1200" i="1" dirty="0">
              <a:solidFill>
                <a:srgbClr val="0033CC"/>
              </a:solidFill>
            </a:endParaRPr>
          </a:p>
        </p:txBody>
      </p:sp>
    </p:spTree>
    <p:extLst>
      <p:ext uri="{BB962C8B-B14F-4D97-AF65-F5344CB8AC3E}">
        <p14:creationId xmlns:p14="http://schemas.microsoft.com/office/powerpoint/2010/main" val="319553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6"/>
                                        </p:tgtEl>
                                        <p:attrNameLst>
                                          <p:attrName>style.visibility</p:attrName>
                                        </p:attrNameLst>
                                      </p:cBhvr>
                                      <p:to>
                                        <p:strVal val="visible"/>
                                      </p:to>
                                    </p:set>
                                    <p:animEffect transition="in" filter="wipe(up)">
                                      <p:cBhvr>
                                        <p:cTn id="7" dur="500"/>
                                        <p:tgtEl>
                                          <p:spTgt spid="2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4"/>
                                        </p:tgtEl>
                                        <p:attrNameLst>
                                          <p:attrName>style.visibility</p:attrName>
                                        </p:attrNameLst>
                                      </p:cBhvr>
                                      <p:to>
                                        <p:strVal val="visible"/>
                                      </p:to>
                                    </p:set>
                                    <p:animEffect transition="in" filter="wipe(up)">
                                      <p:cBhvr>
                                        <p:cTn id="12" dur="500"/>
                                        <p:tgtEl>
                                          <p:spTgt spid="2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7"/>
                                        </p:tgtEl>
                                        <p:attrNameLst>
                                          <p:attrName>style.visibility</p:attrName>
                                        </p:attrNameLst>
                                      </p:cBhvr>
                                      <p:to>
                                        <p:strVal val="visible"/>
                                      </p:to>
                                    </p:set>
                                    <p:animEffect transition="in" filter="wipe(up)">
                                      <p:cBhvr>
                                        <p:cTn id="17" dur="500"/>
                                        <p:tgtEl>
                                          <p:spTgt spid="2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5"/>
                                        </p:tgtEl>
                                        <p:attrNameLst>
                                          <p:attrName>style.visibility</p:attrName>
                                        </p:attrNameLst>
                                      </p:cBhvr>
                                      <p:to>
                                        <p:strVal val="visible"/>
                                      </p:to>
                                    </p:set>
                                    <p:animEffect transition="in" filter="wipe(up)">
                                      <p:cBhvr>
                                        <p:cTn id="22" dur="500"/>
                                        <p:tgtEl>
                                          <p:spTgt spid="2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28"/>
                                        </p:tgtEl>
                                        <p:attrNameLst>
                                          <p:attrName>style.visibility</p:attrName>
                                        </p:attrNameLst>
                                      </p:cBhvr>
                                      <p:to>
                                        <p:strVal val="visible"/>
                                      </p:to>
                                    </p:set>
                                    <p:animEffect transition="in" filter="wipe(up)">
                                      <p:cBhvr>
                                        <p:cTn id="27" dur="500"/>
                                        <p:tgtEl>
                                          <p:spTgt spid="2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9"/>
                                        </p:tgtEl>
                                        <p:attrNameLst>
                                          <p:attrName>style.visibility</p:attrName>
                                        </p:attrNameLst>
                                      </p:cBhvr>
                                      <p:to>
                                        <p:strVal val="visible"/>
                                      </p:to>
                                    </p:set>
                                    <p:animEffect transition="in" filter="wipe(up)">
                                      <p:cBhvr>
                                        <p:cTn id="32" dur="500"/>
                                        <p:tgtEl>
                                          <p:spTgt spid="2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1"/>
                                        </p:tgtEl>
                                        <p:attrNameLst>
                                          <p:attrName>style.visibility</p:attrName>
                                        </p:attrNameLst>
                                      </p:cBhvr>
                                      <p:to>
                                        <p:strVal val="visible"/>
                                      </p:to>
                                    </p:set>
                                    <p:animEffect transition="in" filter="wipe(up)">
                                      <p:cBhvr>
                                        <p:cTn id="37" dur="500"/>
                                        <p:tgtEl>
                                          <p:spTgt spid="2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0"/>
                                        </p:tgtEl>
                                        <p:attrNameLst>
                                          <p:attrName>style.visibility</p:attrName>
                                        </p:attrNameLst>
                                      </p:cBhvr>
                                      <p:to>
                                        <p:strVal val="visible"/>
                                      </p:to>
                                    </p:set>
                                    <p:animEffect transition="in" filter="wipe(up)">
                                      <p:cBhvr>
                                        <p:cTn id="42" dur="500"/>
                                        <p:tgtEl>
                                          <p:spTgt spid="23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32"/>
                                        </p:tgtEl>
                                        <p:attrNameLst>
                                          <p:attrName>style.visibility</p:attrName>
                                        </p:attrNameLst>
                                      </p:cBhvr>
                                      <p:to>
                                        <p:strVal val="visible"/>
                                      </p:to>
                                    </p:set>
                                    <p:animEffect transition="in" filter="wipe(up)">
                                      <p:cBhvr>
                                        <p:cTn id="47" dur="500"/>
                                        <p:tgtEl>
                                          <p:spTgt spid="23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33"/>
                                        </p:tgtEl>
                                        <p:attrNameLst>
                                          <p:attrName>style.visibility</p:attrName>
                                        </p:attrNameLst>
                                      </p:cBhvr>
                                      <p:to>
                                        <p:strVal val="visible"/>
                                      </p:to>
                                    </p:set>
                                    <p:animEffect transition="in" filter="wipe(up)">
                                      <p:cBhvr>
                                        <p:cTn id="52" dur="500"/>
                                        <p:tgtEl>
                                          <p:spTgt spid="23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42"/>
                                        </p:tgtEl>
                                        <p:attrNameLst>
                                          <p:attrName>style.visibility</p:attrName>
                                        </p:attrNameLst>
                                      </p:cBhvr>
                                      <p:to>
                                        <p:strVal val="visible"/>
                                      </p:to>
                                    </p:set>
                                    <p:animEffect transition="in" filter="wipe(down)">
                                      <p:cBhvr>
                                        <p:cTn id="57" dur="500"/>
                                        <p:tgtEl>
                                          <p:spTgt spid="24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35"/>
                                        </p:tgtEl>
                                        <p:attrNameLst>
                                          <p:attrName>style.visibility</p:attrName>
                                        </p:attrNameLst>
                                      </p:cBhvr>
                                      <p:to>
                                        <p:strVal val="visible"/>
                                      </p:to>
                                    </p:set>
                                    <p:animEffect transition="in" filter="wipe(up)">
                                      <p:cBhvr>
                                        <p:cTn id="62" dur="500"/>
                                        <p:tgtEl>
                                          <p:spTgt spid="2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34"/>
                                        </p:tgtEl>
                                        <p:attrNameLst>
                                          <p:attrName>style.visibility</p:attrName>
                                        </p:attrNameLst>
                                      </p:cBhvr>
                                      <p:to>
                                        <p:strVal val="visible"/>
                                      </p:to>
                                    </p:set>
                                    <p:animEffect transition="in" filter="wipe(up)">
                                      <p:cBhvr>
                                        <p:cTn id="67" dur="500"/>
                                        <p:tgtEl>
                                          <p:spTgt spid="23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36"/>
                                        </p:tgtEl>
                                        <p:attrNameLst>
                                          <p:attrName>style.visibility</p:attrName>
                                        </p:attrNameLst>
                                      </p:cBhvr>
                                      <p:to>
                                        <p:strVal val="visible"/>
                                      </p:to>
                                    </p:set>
                                    <p:animEffect transition="in" filter="wipe(up)">
                                      <p:cBhvr>
                                        <p:cTn id="72" dur="500"/>
                                        <p:tgtEl>
                                          <p:spTgt spid="23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37"/>
                                        </p:tgtEl>
                                        <p:attrNameLst>
                                          <p:attrName>style.visibility</p:attrName>
                                        </p:attrNameLst>
                                      </p:cBhvr>
                                      <p:to>
                                        <p:strVal val="visible"/>
                                      </p:to>
                                    </p:set>
                                    <p:animEffect transition="in" filter="wipe(up)">
                                      <p:cBhvr>
                                        <p:cTn id="77" dur="500"/>
                                        <p:tgtEl>
                                          <p:spTgt spid="23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38"/>
                                        </p:tgtEl>
                                        <p:attrNameLst>
                                          <p:attrName>style.visibility</p:attrName>
                                        </p:attrNameLst>
                                      </p:cBhvr>
                                      <p:to>
                                        <p:strVal val="visible"/>
                                      </p:to>
                                    </p:set>
                                    <p:animEffect transition="in" filter="wipe(up)">
                                      <p:cBhvr>
                                        <p:cTn id="82" dur="500"/>
                                        <p:tgtEl>
                                          <p:spTgt spid="23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39"/>
                                        </p:tgtEl>
                                        <p:attrNameLst>
                                          <p:attrName>style.visibility</p:attrName>
                                        </p:attrNameLst>
                                      </p:cBhvr>
                                      <p:to>
                                        <p:strVal val="visible"/>
                                      </p:to>
                                    </p:set>
                                    <p:animEffect transition="in" filter="wipe(up)">
                                      <p:cBhvr>
                                        <p:cTn id="87" dur="500"/>
                                        <p:tgtEl>
                                          <p:spTgt spid="239"/>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40"/>
                                        </p:tgtEl>
                                        <p:attrNameLst>
                                          <p:attrName>style.visibility</p:attrName>
                                        </p:attrNameLst>
                                      </p:cBhvr>
                                      <p:to>
                                        <p:strVal val="visible"/>
                                      </p:to>
                                    </p:set>
                                    <p:animEffect transition="in" filter="wipe(up)">
                                      <p:cBhvr>
                                        <p:cTn id="92" dur="500"/>
                                        <p:tgtEl>
                                          <p:spTgt spid="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P spid="225" grpId="0"/>
      <p:bldP spid="226" grpId="0"/>
      <p:bldP spid="227" grpId="0"/>
      <p:bldP spid="228" grpId="0"/>
      <p:bldP spid="229" grpId="0"/>
      <p:bldP spid="230" grpId="0"/>
      <p:bldP spid="231" grpId="0"/>
      <p:bldP spid="232" grpId="0"/>
      <p:bldP spid="233" grpId="0"/>
      <p:bldP spid="234" grpId="0"/>
      <p:bldP spid="235" grpId="0"/>
      <p:bldP spid="236" grpId="0"/>
      <p:bldP spid="237" grpId="0"/>
      <p:bldP spid="238" grpId="0"/>
      <p:bldP spid="239" grpId="0"/>
      <p:bldP spid="240" grpId="0"/>
      <p:bldP spid="2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Step-3: Calculate LS </a:t>
            </a:r>
            <a:r>
              <a:rPr lang="en-US" sz="2400" b="1" dirty="0"/>
              <a:t>and </a:t>
            </a:r>
            <a:r>
              <a:rPr lang="en-US" sz="2400" b="1" dirty="0" smtClean="0"/>
              <a:t>LF</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cxnSp>
        <p:nvCxnSpPr>
          <p:cNvPr id="144" name="Straight Connector 143"/>
          <p:cNvCxnSpPr/>
          <p:nvPr/>
        </p:nvCxnSpPr>
        <p:spPr bwMode="auto">
          <a:xfrm>
            <a:off x="1404934" y="3505200"/>
            <a:ext cx="914400" cy="914400"/>
          </a:xfrm>
          <a:prstGeom prst="line">
            <a:avLst/>
          </a:prstGeom>
          <a:noFill/>
          <a:ln w="9525" cap="flat" cmpd="sng" algn="ctr">
            <a:noFill/>
            <a:prstDash val="solid"/>
            <a:round/>
            <a:headEnd type="none" w="med" len="med"/>
            <a:tailEnd type="none" w="med" len="med"/>
          </a:ln>
          <a:effectLst/>
        </p:spPr>
      </p:cxnSp>
      <p:cxnSp>
        <p:nvCxnSpPr>
          <p:cNvPr id="145" name="Straight Connector 144"/>
          <p:cNvCxnSpPr/>
          <p:nvPr/>
        </p:nvCxnSpPr>
        <p:spPr bwMode="auto">
          <a:xfrm>
            <a:off x="1614484" y="3086100"/>
            <a:ext cx="704850" cy="1333500"/>
          </a:xfrm>
          <a:prstGeom prst="line">
            <a:avLst/>
          </a:prstGeom>
          <a:noFill/>
          <a:ln w="9525" cap="flat" cmpd="sng" algn="ctr">
            <a:noFill/>
            <a:prstDash val="solid"/>
            <a:round/>
            <a:headEnd type="none" w="med" len="med"/>
            <a:tailEnd type="none" w="med" len="med"/>
          </a:ln>
          <a:effectLst/>
        </p:spPr>
      </p:cxnSp>
      <p:grpSp>
        <p:nvGrpSpPr>
          <p:cNvPr id="146" name="Group 145"/>
          <p:cNvGrpSpPr/>
          <p:nvPr/>
        </p:nvGrpSpPr>
        <p:grpSpPr>
          <a:xfrm>
            <a:off x="345366" y="1447800"/>
            <a:ext cx="8138997" cy="4621509"/>
            <a:chOff x="540632" y="1488354"/>
            <a:chExt cx="8138997" cy="4621509"/>
          </a:xfrm>
        </p:grpSpPr>
        <p:cxnSp>
          <p:nvCxnSpPr>
            <p:cNvPr id="147" name="Straight Connector 146"/>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48" name="Straight Connector 147"/>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49" name="Group 232"/>
            <p:cNvGrpSpPr>
              <a:grpSpLocks/>
            </p:cNvGrpSpPr>
            <p:nvPr/>
          </p:nvGrpSpPr>
          <p:grpSpPr bwMode="auto">
            <a:xfrm>
              <a:off x="540632" y="3183141"/>
              <a:ext cx="1114905" cy="1073755"/>
              <a:chOff x="1740" y="6854"/>
              <a:chExt cx="2745" cy="2116"/>
            </a:xfrm>
          </p:grpSpPr>
          <p:sp>
            <p:nvSpPr>
              <p:cNvPr id="236"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7"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9"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50" name="Group 25"/>
            <p:cNvGrpSpPr/>
            <p:nvPr/>
          </p:nvGrpSpPr>
          <p:grpSpPr>
            <a:xfrm>
              <a:off x="1655537" y="1488354"/>
              <a:ext cx="1417423" cy="2231665"/>
              <a:chOff x="1655537" y="1488354"/>
              <a:chExt cx="1417423" cy="2231665"/>
            </a:xfrm>
          </p:grpSpPr>
          <p:grpSp>
            <p:nvGrpSpPr>
              <p:cNvPr id="227" name="Group 197"/>
              <p:cNvGrpSpPr/>
              <p:nvPr/>
            </p:nvGrpSpPr>
            <p:grpSpPr>
              <a:xfrm>
                <a:off x="1958055" y="1488354"/>
                <a:ext cx="1114905" cy="1102446"/>
                <a:chOff x="1958055" y="1488354"/>
                <a:chExt cx="1114905" cy="1102446"/>
              </a:xfrm>
            </p:grpSpPr>
            <p:sp>
              <p:nvSpPr>
                <p:cNvPr id="2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1" name="Group 35"/>
            <p:cNvGrpSpPr/>
            <p:nvPr/>
          </p:nvGrpSpPr>
          <p:grpSpPr>
            <a:xfrm>
              <a:off x="1655537" y="3720018"/>
              <a:ext cx="1417424" cy="2382832"/>
              <a:chOff x="1655537" y="3720018"/>
              <a:chExt cx="1417424" cy="2382832"/>
            </a:xfrm>
          </p:grpSpPr>
          <p:grpSp>
            <p:nvGrpSpPr>
              <p:cNvPr id="218" name="Group 224"/>
              <p:cNvGrpSpPr>
                <a:grpSpLocks/>
              </p:cNvGrpSpPr>
              <p:nvPr/>
            </p:nvGrpSpPr>
            <p:grpSpPr bwMode="auto">
              <a:xfrm>
                <a:off x="1959316" y="5025978"/>
                <a:ext cx="1113645" cy="1076872"/>
                <a:chOff x="1740" y="6848"/>
                <a:chExt cx="2745" cy="2122"/>
              </a:xfrm>
            </p:grpSpPr>
            <p:sp>
              <p:nvSpPr>
                <p:cNvPr id="22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1"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3" name="Rectangle 22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9"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2" name="Group 45"/>
            <p:cNvGrpSpPr/>
            <p:nvPr/>
          </p:nvGrpSpPr>
          <p:grpSpPr>
            <a:xfrm>
              <a:off x="4519375" y="2029907"/>
              <a:ext cx="1409230" cy="3536066"/>
              <a:chOff x="4519375" y="2029907"/>
              <a:chExt cx="1409230" cy="3536066"/>
            </a:xfrm>
          </p:grpSpPr>
          <p:grpSp>
            <p:nvGrpSpPr>
              <p:cNvPr id="208" name="Group 176"/>
              <p:cNvGrpSpPr>
                <a:grpSpLocks/>
              </p:cNvGrpSpPr>
              <p:nvPr/>
            </p:nvGrpSpPr>
            <p:grpSpPr bwMode="auto">
              <a:xfrm>
                <a:off x="4813700" y="3240932"/>
                <a:ext cx="1114905" cy="1089103"/>
                <a:chOff x="1740" y="6823"/>
                <a:chExt cx="2745" cy="2147"/>
              </a:xfrm>
            </p:grpSpPr>
            <p:sp>
              <p:nvSpPr>
                <p:cNvPr id="211"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9"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0"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3" name="Group 56"/>
            <p:cNvGrpSpPr/>
            <p:nvPr/>
          </p:nvGrpSpPr>
          <p:grpSpPr>
            <a:xfrm>
              <a:off x="4519375" y="5025978"/>
              <a:ext cx="1418054" cy="1083885"/>
              <a:chOff x="4519375" y="5025978"/>
              <a:chExt cx="1418054" cy="1083885"/>
            </a:xfrm>
          </p:grpSpPr>
          <p:grpSp>
            <p:nvGrpSpPr>
              <p:cNvPr id="199" name="Group 192"/>
              <p:cNvGrpSpPr>
                <a:grpSpLocks/>
              </p:cNvGrpSpPr>
              <p:nvPr/>
            </p:nvGrpSpPr>
            <p:grpSpPr bwMode="auto">
              <a:xfrm>
                <a:off x="4823784" y="5025978"/>
                <a:ext cx="1113645" cy="1083885"/>
                <a:chOff x="1740" y="6837"/>
                <a:chExt cx="2745" cy="2133"/>
              </a:xfrm>
            </p:grpSpPr>
            <p:sp>
              <p:nvSpPr>
                <p:cNvPr id="20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0"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4" name="Group 66"/>
            <p:cNvGrpSpPr/>
            <p:nvPr/>
          </p:nvGrpSpPr>
          <p:grpSpPr>
            <a:xfrm>
              <a:off x="5937428" y="5027537"/>
              <a:ext cx="1399147" cy="1075313"/>
              <a:chOff x="5937428" y="5027537"/>
              <a:chExt cx="1399147" cy="1075313"/>
            </a:xfrm>
          </p:grpSpPr>
          <p:grpSp>
            <p:nvGrpSpPr>
              <p:cNvPr id="190" name="Group 184"/>
              <p:cNvGrpSpPr>
                <a:grpSpLocks/>
              </p:cNvGrpSpPr>
              <p:nvPr/>
            </p:nvGrpSpPr>
            <p:grpSpPr bwMode="auto">
              <a:xfrm>
                <a:off x="6222930" y="5027537"/>
                <a:ext cx="1113645" cy="1075313"/>
                <a:chOff x="1740" y="6851"/>
                <a:chExt cx="2745" cy="2119"/>
              </a:xfrm>
            </p:grpSpPr>
            <p:sp>
              <p:nvSpPr>
                <p:cNvPr id="192"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5"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7"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8"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1"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5" name="Group 76"/>
            <p:cNvGrpSpPr/>
            <p:nvPr/>
          </p:nvGrpSpPr>
          <p:grpSpPr>
            <a:xfrm>
              <a:off x="5928605" y="3240932"/>
              <a:ext cx="2751024" cy="2325041"/>
              <a:chOff x="5928605" y="3240932"/>
              <a:chExt cx="2751024" cy="2325041"/>
            </a:xfrm>
          </p:grpSpPr>
          <p:grpSp>
            <p:nvGrpSpPr>
              <p:cNvPr id="180" name="Group 168"/>
              <p:cNvGrpSpPr>
                <a:grpSpLocks/>
              </p:cNvGrpSpPr>
              <p:nvPr/>
            </p:nvGrpSpPr>
            <p:grpSpPr bwMode="auto">
              <a:xfrm>
                <a:off x="7564724" y="3240932"/>
                <a:ext cx="1114905" cy="1089103"/>
                <a:chOff x="1740" y="6823"/>
                <a:chExt cx="2745" cy="2147"/>
              </a:xfrm>
            </p:grpSpPr>
            <p:sp>
              <p:nvSpPr>
                <p:cNvPr id="183"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4"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7"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8"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9"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1"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2"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6" name="Group 87"/>
            <p:cNvGrpSpPr/>
            <p:nvPr/>
          </p:nvGrpSpPr>
          <p:grpSpPr>
            <a:xfrm>
              <a:off x="3072960" y="1488354"/>
              <a:ext cx="1446415" cy="4077619"/>
              <a:chOff x="3072960" y="1488354"/>
              <a:chExt cx="1446415" cy="4077619"/>
            </a:xfrm>
          </p:grpSpPr>
          <p:grpSp>
            <p:nvGrpSpPr>
              <p:cNvPr id="170" name="Group 200"/>
              <p:cNvGrpSpPr>
                <a:grpSpLocks/>
              </p:cNvGrpSpPr>
              <p:nvPr/>
            </p:nvGrpSpPr>
            <p:grpSpPr bwMode="auto">
              <a:xfrm>
                <a:off x="3404470" y="1488354"/>
                <a:ext cx="1114905" cy="1102474"/>
                <a:chOff x="1740" y="6855"/>
                <a:chExt cx="2745" cy="2176"/>
              </a:xfrm>
            </p:grpSpPr>
            <p:sp>
              <p:nvSpPr>
                <p:cNvPr id="17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1"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2"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7" name="Group 98"/>
            <p:cNvGrpSpPr/>
            <p:nvPr/>
          </p:nvGrpSpPr>
          <p:grpSpPr>
            <a:xfrm>
              <a:off x="3072960" y="2029907"/>
              <a:ext cx="1446415" cy="4072943"/>
              <a:chOff x="3072960" y="2029907"/>
              <a:chExt cx="1446415" cy="4072943"/>
            </a:xfrm>
          </p:grpSpPr>
          <p:grpSp>
            <p:nvGrpSpPr>
              <p:cNvPr id="158" name="Group 208"/>
              <p:cNvGrpSpPr>
                <a:grpSpLocks/>
              </p:cNvGrpSpPr>
              <p:nvPr/>
            </p:nvGrpSpPr>
            <p:grpSpPr bwMode="auto">
              <a:xfrm>
                <a:off x="3405730" y="5027537"/>
                <a:ext cx="1113645" cy="1075313"/>
                <a:chOff x="1740" y="6851"/>
                <a:chExt cx="2745" cy="2119"/>
              </a:xfrm>
            </p:grpSpPr>
            <p:sp>
              <p:nvSpPr>
                <p:cNvPr id="163"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7"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8"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9"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9"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0"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62"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43" name="Rectangle 238"/>
          <p:cNvSpPr>
            <a:spLocks noChangeArrowheads="1"/>
          </p:cNvSpPr>
          <p:nvPr/>
        </p:nvSpPr>
        <p:spPr bwMode="auto">
          <a:xfrm>
            <a:off x="338134" y="31474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44" name="Rectangle 238"/>
          <p:cNvSpPr>
            <a:spLocks noChangeArrowheads="1"/>
          </p:cNvSpPr>
          <p:nvPr/>
        </p:nvSpPr>
        <p:spPr bwMode="auto">
          <a:xfrm>
            <a:off x="1785934" y="1447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5" name="Rectangle 238"/>
          <p:cNvSpPr>
            <a:spLocks noChangeArrowheads="1"/>
          </p:cNvSpPr>
          <p:nvPr/>
        </p:nvSpPr>
        <p:spPr bwMode="auto">
          <a:xfrm>
            <a:off x="1785934" y="49762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6" name="Rectangle 238"/>
          <p:cNvSpPr>
            <a:spLocks noChangeArrowheads="1"/>
          </p:cNvSpPr>
          <p:nvPr/>
        </p:nvSpPr>
        <p:spPr bwMode="auto">
          <a:xfrm>
            <a:off x="1109499" y="31474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7" name="Rectangle 238"/>
          <p:cNvSpPr>
            <a:spLocks noChangeArrowheads="1"/>
          </p:cNvSpPr>
          <p:nvPr/>
        </p:nvSpPr>
        <p:spPr bwMode="auto">
          <a:xfrm>
            <a:off x="2547934" y="14710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48" name="Rectangle 238"/>
          <p:cNvSpPr>
            <a:spLocks noChangeArrowheads="1"/>
          </p:cNvSpPr>
          <p:nvPr/>
        </p:nvSpPr>
        <p:spPr bwMode="auto">
          <a:xfrm>
            <a:off x="2471734" y="49762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49" name="Rectangle 206"/>
          <p:cNvSpPr>
            <a:spLocks noChangeArrowheads="1"/>
          </p:cNvSpPr>
          <p:nvPr/>
        </p:nvSpPr>
        <p:spPr bwMode="auto">
          <a:xfrm>
            <a:off x="3157534" y="14478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0" name="Rectangle 206"/>
          <p:cNvSpPr>
            <a:spLocks noChangeArrowheads="1"/>
          </p:cNvSpPr>
          <p:nvPr/>
        </p:nvSpPr>
        <p:spPr bwMode="auto">
          <a:xfrm>
            <a:off x="3157534" y="49768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1" name="Rectangle 204"/>
          <p:cNvSpPr>
            <a:spLocks noChangeArrowheads="1"/>
          </p:cNvSpPr>
          <p:nvPr/>
        </p:nvSpPr>
        <p:spPr bwMode="auto">
          <a:xfrm>
            <a:off x="3876274" y="1447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52" name="Rectangle 204"/>
          <p:cNvSpPr>
            <a:spLocks noChangeArrowheads="1"/>
          </p:cNvSpPr>
          <p:nvPr/>
        </p:nvSpPr>
        <p:spPr bwMode="auto">
          <a:xfrm>
            <a:off x="38762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3" name="Rectangle 204"/>
          <p:cNvSpPr>
            <a:spLocks noChangeArrowheads="1"/>
          </p:cNvSpPr>
          <p:nvPr/>
        </p:nvSpPr>
        <p:spPr bwMode="auto">
          <a:xfrm>
            <a:off x="456207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4" name="Rectangle 204"/>
          <p:cNvSpPr>
            <a:spLocks noChangeArrowheads="1"/>
          </p:cNvSpPr>
          <p:nvPr/>
        </p:nvSpPr>
        <p:spPr bwMode="auto">
          <a:xfrm>
            <a:off x="45620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5" name="Rectangle 204"/>
          <p:cNvSpPr>
            <a:spLocks noChangeArrowheads="1"/>
          </p:cNvSpPr>
          <p:nvPr/>
        </p:nvSpPr>
        <p:spPr bwMode="auto">
          <a:xfrm>
            <a:off x="529113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56" name="Rectangle 204"/>
          <p:cNvSpPr>
            <a:spLocks noChangeArrowheads="1"/>
          </p:cNvSpPr>
          <p:nvPr/>
        </p:nvSpPr>
        <p:spPr bwMode="auto">
          <a:xfrm>
            <a:off x="529113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57" name="Rectangle 204"/>
          <p:cNvSpPr>
            <a:spLocks noChangeArrowheads="1"/>
          </p:cNvSpPr>
          <p:nvPr/>
        </p:nvSpPr>
        <p:spPr bwMode="auto">
          <a:xfrm>
            <a:off x="597693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58" name="Rectangle 204"/>
          <p:cNvSpPr>
            <a:spLocks noChangeArrowheads="1"/>
          </p:cNvSpPr>
          <p:nvPr/>
        </p:nvSpPr>
        <p:spPr bwMode="auto">
          <a:xfrm>
            <a:off x="6695674" y="4976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59" name="Rectangle 204"/>
          <p:cNvSpPr>
            <a:spLocks noChangeArrowheads="1"/>
          </p:cNvSpPr>
          <p:nvPr/>
        </p:nvSpPr>
        <p:spPr bwMode="auto">
          <a:xfrm>
            <a:off x="7305274" y="3224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0" name="Rectangle 204"/>
          <p:cNvSpPr>
            <a:spLocks noChangeArrowheads="1"/>
          </p:cNvSpPr>
          <p:nvPr/>
        </p:nvSpPr>
        <p:spPr bwMode="auto">
          <a:xfrm>
            <a:off x="8034334" y="3200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1" name="Rectangle 260"/>
          <p:cNvSpPr/>
          <p:nvPr/>
        </p:nvSpPr>
        <p:spPr>
          <a:xfrm>
            <a:off x="6662734" y="12192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sp>
        <p:nvSpPr>
          <p:cNvPr id="262" name="Rectangle 238"/>
          <p:cNvSpPr>
            <a:spLocks noChangeArrowheads="1"/>
          </p:cNvSpPr>
          <p:nvPr/>
        </p:nvSpPr>
        <p:spPr bwMode="auto">
          <a:xfrm>
            <a:off x="338134" y="3886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263" name="Rectangle 238"/>
          <p:cNvSpPr>
            <a:spLocks noChangeArrowheads="1"/>
          </p:cNvSpPr>
          <p:nvPr/>
        </p:nvSpPr>
        <p:spPr bwMode="auto">
          <a:xfrm>
            <a:off x="1785934" y="2209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264" name="Rectangle 238"/>
          <p:cNvSpPr>
            <a:spLocks noChangeArrowheads="1"/>
          </p:cNvSpPr>
          <p:nvPr/>
        </p:nvSpPr>
        <p:spPr bwMode="auto">
          <a:xfrm>
            <a:off x="1785934" y="57382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65" name="Rectangle 238"/>
          <p:cNvSpPr>
            <a:spLocks noChangeArrowheads="1"/>
          </p:cNvSpPr>
          <p:nvPr/>
        </p:nvSpPr>
        <p:spPr bwMode="auto">
          <a:xfrm>
            <a:off x="1109499" y="3886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66" name="Rectangle 238"/>
          <p:cNvSpPr>
            <a:spLocks noChangeArrowheads="1"/>
          </p:cNvSpPr>
          <p:nvPr/>
        </p:nvSpPr>
        <p:spPr bwMode="auto">
          <a:xfrm>
            <a:off x="2471734" y="22098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67" name="Rectangle 238"/>
          <p:cNvSpPr>
            <a:spLocks noChangeArrowheads="1"/>
          </p:cNvSpPr>
          <p:nvPr/>
        </p:nvSpPr>
        <p:spPr bwMode="auto">
          <a:xfrm>
            <a:off x="2471734" y="57150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68" name="Rectangle 206"/>
          <p:cNvSpPr>
            <a:spLocks noChangeArrowheads="1"/>
          </p:cNvSpPr>
          <p:nvPr/>
        </p:nvSpPr>
        <p:spPr bwMode="auto">
          <a:xfrm>
            <a:off x="3157534" y="22098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269" name="Rectangle 206"/>
          <p:cNvSpPr>
            <a:spLocks noChangeArrowheads="1"/>
          </p:cNvSpPr>
          <p:nvPr/>
        </p:nvSpPr>
        <p:spPr bwMode="auto">
          <a:xfrm>
            <a:off x="3157534" y="57388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0" name="Rectangle 204"/>
          <p:cNvSpPr>
            <a:spLocks noChangeArrowheads="1"/>
          </p:cNvSpPr>
          <p:nvPr/>
        </p:nvSpPr>
        <p:spPr bwMode="auto">
          <a:xfrm>
            <a:off x="3876274" y="2209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1" name="Rectangle 204"/>
          <p:cNvSpPr>
            <a:spLocks noChangeArrowheads="1"/>
          </p:cNvSpPr>
          <p:nvPr/>
        </p:nvSpPr>
        <p:spPr bwMode="auto">
          <a:xfrm>
            <a:off x="38762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2" name="Rectangle 204"/>
          <p:cNvSpPr>
            <a:spLocks noChangeArrowheads="1"/>
          </p:cNvSpPr>
          <p:nvPr/>
        </p:nvSpPr>
        <p:spPr bwMode="auto">
          <a:xfrm>
            <a:off x="456207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3" name="Rectangle 204"/>
          <p:cNvSpPr>
            <a:spLocks noChangeArrowheads="1"/>
          </p:cNvSpPr>
          <p:nvPr/>
        </p:nvSpPr>
        <p:spPr bwMode="auto">
          <a:xfrm>
            <a:off x="45620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4" name="Rectangle 204"/>
          <p:cNvSpPr>
            <a:spLocks noChangeArrowheads="1"/>
          </p:cNvSpPr>
          <p:nvPr/>
        </p:nvSpPr>
        <p:spPr bwMode="auto">
          <a:xfrm>
            <a:off x="529113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5" name="Rectangle 204"/>
          <p:cNvSpPr>
            <a:spLocks noChangeArrowheads="1"/>
          </p:cNvSpPr>
          <p:nvPr/>
        </p:nvSpPr>
        <p:spPr bwMode="auto">
          <a:xfrm>
            <a:off x="529113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76" name="Rectangle 204"/>
          <p:cNvSpPr>
            <a:spLocks noChangeArrowheads="1"/>
          </p:cNvSpPr>
          <p:nvPr/>
        </p:nvSpPr>
        <p:spPr bwMode="auto">
          <a:xfrm>
            <a:off x="597693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77" name="Rectangle 204"/>
          <p:cNvSpPr>
            <a:spLocks noChangeArrowheads="1"/>
          </p:cNvSpPr>
          <p:nvPr/>
        </p:nvSpPr>
        <p:spPr bwMode="auto">
          <a:xfrm>
            <a:off x="6695674" y="5738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8" name="Rectangle 204"/>
          <p:cNvSpPr>
            <a:spLocks noChangeArrowheads="1"/>
          </p:cNvSpPr>
          <p:nvPr/>
        </p:nvSpPr>
        <p:spPr bwMode="auto">
          <a:xfrm>
            <a:off x="730527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79" name="Rectangle 204"/>
          <p:cNvSpPr>
            <a:spLocks noChangeArrowheads="1"/>
          </p:cNvSpPr>
          <p:nvPr/>
        </p:nvSpPr>
        <p:spPr bwMode="auto">
          <a:xfrm>
            <a:off x="8034334" y="3962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0" name="Oval Callout 279"/>
          <p:cNvSpPr/>
          <p:nvPr/>
        </p:nvSpPr>
        <p:spPr bwMode="auto">
          <a:xfrm>
            <a:off x="5093694" y="6116531"/>
            <a:ext cx="1676400" cy="381000"/>
          </a:xfrm>
          <a:prstGeom prst="wedgeEllipseCallout">
            <a:avLst>
              <a:gd name="adj1" fmla="val -115360"/>
              <a:gd name="adj2" fmla="val -103875"/>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Smallest LS</a:t>
            </a:r>
            <a:endParaRPr lang="en-US" sz="1800" dirty="0">
              <a:solidFill>
                <a:srgbClr val="FF0000"/>
              </a:solidFill>
            </a:endParaRPr>
          </a:p>
        </p:txBody>
      </p:sp>
    </p:spTree>
    <p:extLst>
      <p:ext uri="{BB962C8B-B14F-4D97-AF65-F5344CB8AC3E}">
        <p14:creationId xmlns:p14="http://schemas.microsoft.com/office/powerpoint/2010/main" val="381647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wipe(up)">
                                      <p:cBhvr>
                                        <p:cTn id="7" dur="5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8"/>
                                        </p:tgtEl>
                                        <p:attrNameLst>
                                          <p:attrName>style.visibility</p:attrName>
                                        </p:attrNameLst>
                                      </p:cBhvr>
                                      <p:to>
                                        <p:strVal val="visible"/>
                                      </p:to>
                                    </p:set>
                                    <p:animEffect transition="in" filter="wipe(up)">
                                      <p:cBhvr>
                                        <p:cTn id="12" dur="500"/>
                                        <p:tgtEl>
                                          <p:spTgt spid="2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7"/>
                                        </p:tgtEl>
                                        <p:attrNameLst>
                                          <p:attrName>style.visibility</p:attrName>
                                        </p:attrNameLst>
                                      </p:cBhvr>
                                      <p:to>
                                        <p:strVal val="visible"/>
                                      </p:to>
                                    </p:set>
                                    <p:animEffect transition="in" filter="wipe(up)">
                                      <p:cBhvr>
                                        <p:cTn id="17" dur="500"/>
                                        <p:tgtEl>
                                          <p:spTgt spid="2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76"/>
                                        </p:tgtEl>
                                        <p:attrNameLst>
                                          <p:attrName>style.visibility</p:attrName>
                                        </p:attrNameLst>
                                      </p:cBhvr>
                                      <p:to>
                                        <p:strVal val="visible"/>
                                      </p:to>
                                    </p:set>
                                    <p:animEffect transition="in" filter="wipe(up)">
                                      <p:cBhvr>
                                        <p:cTn id="22" dur="500"/>
                                        <p:tgtEl>
                                          <p:spTgt spid="2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75"/>
                                        </p:tgtEl>
                                        <p:attrNameLst>
                                          <p:attrName>style.visibility</p:attrName>
                                        </p:attrNameLst>
                                      </p:cBhvr>
                                      <p:to>
                                        <p:strVal val="visible"/>
                                      </p:to>
                                    </p:set>
                                    <p:animEffect transition="in" filter="wipe(up)">
                                      <p:cBhvr>
                                        <p:cTn id="27" dur="500"/>
                                        <p:tgtEl>
                                          <p:spTgt spid="2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73"/>
                                        </p:tgtEl>
                                        <p:attrNameLst>
                                          <p:attrName>style.visibility</p:attrName>
                                        </p:attrNameLst>
                                      </p:cBhvr>
                                      <p:to>
                                        <p:strVal val="visible"/>
                                      </p:to>
                                    </p:set>
                                    <p:animEffect transition="in" filter="wipe(up)">
                                      <p:cBhvr>
                                        <p:cTn id="32" dur="500"/>
                                        <p:tgtEl>
                                          <p:spTgt spid="2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4"/>
                                        </p:tgtEl>
                                        <p:attrNameLst>
                                          <p:attrName>style.visibility</p:attrName>
                                        </p:attrNameLst>
                                      </p:cBhvr>
                                      <p:to>
                                        <p:strVal val="visible"/>
                                      </p:to>
                                    </p:set>
                                    <p:animEffect transition="in" filter="wipe(up)">
                                      <p:cBhvr>
                                        <p:cTn id="37" dur="500"/>
                                        <p:tgtEl>
                                          <p:spTgt spid="27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2"/>
                                        </p:tgtEl>
                                        <p:attrNameLst>
                                          <p:attrName>style.visibility</p:attrName>
                                        </p:attrNameLst>
                                      </p:cBhvr>
                                      <p:to>
                                        <p:strVal val="visible"/>
                                      </p:to>
                                    </p:set>
                                    <p:animEffect transition="in" filter="wipe(up)">
                                      <p:cBhvr>
                                        <p:cTn id="42" dur="500"/>
                                        <p:tgtEl>
                                          <p:spTgt spid="27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1"/>
                                        </p:tgtEl>
                                        <p:attrNameLst>
                                          <p:attrName>style.visibility</p:attrName>
                                        </p:attrNameLst>
                                      </p:cBhvr>
                                      <p:to>
                                        <p:strVal val="visible"/>
                                      </p:to>
                                    </p:set>
                                    <p:animEffect transition="in" filter="wipe(up)">
                                      <p:cBhvr>
                                        <p:cTn id="47" dur="500"/>
                                        <p:tgtEl>
                                          <p:spTgt spid="27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80"/>
                                        </p:tgtEl>
                                        <p:attrNameLst>
                                          <p:attrName>style.visibility</p:attrName>
                                        </p:attrNameLst>
                                      </p:cBhvr>
                                      <p:to>
                                        <p:strVal val="visible"/>
                                      </p:to>
                                    </p:set>
                                    <p:animEffect transition="in" filter="wipe(down)">
                                      <p:cBhvr>
                                        <p:cTn id="52" dur="500"/>
                                        <p:tgtEl>
                                          <p:spTgt spid="28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69"/>
                                        </p:tgtEl>
                                        <p:attrNameLst>
                                          <p:attrName>style.visibility</p:attrName>
                                        </p:attrNameLst>
                                      </p:cBhvr>
                                      <p:to>
                                        <p:strVal val="visible"/>
                                      </p:to>
                                    </p:set>
                                    <p:animEffect transition="in" filter="wipe(up)">
                                      <p:cBhvr>
                                        <p:cTn id="57" dur="500"/>
                                        <p:tgtEl>
                                          <p:spTgt spid="26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0"/>
                                        </p:tgtEl>
                                        <p:attrNameLst>
                                          <p:attrName>style.visibility</p:attrName>
                                        </p:attrNameLst>
                                      </p:cBhvr>
                                      <p:to>
                                        <p:strVal val="visible"/>
                                      </p:to>
                                    </p:set>
                                    <p:animEffect transition="in" filter="wipe(up)">
                                      <p:cBhvr>
                                        <p:cTn id="62" dur="500"/>
                                        <p:tgtEl>
                                          <p:spTgt spid="27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68"/>
                                        </p:tgtEl>
                                        <p:attrNameLst>
                                          <p:attrName>style.visibility</p:attrName>
                                        </p:attrNameLst>
                                      </p:cBhvr>
                                      <p:to>
                                        <p:strVal val="visible"/>
                                      </p:to>
                                    </p:set>
                                    <p:animEffect transition="in" filter="wipe(up)">
                                      <p:cBhvr>
                                        <p:cTn id="67" dur="500"/>
                                        <p:tgtEl>
                                          <p:spTgt spid="26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66"/>
                                        </p:tgtEl>
                                        <p:attrNameLst>
                                          <p:attrName>style.visibility</p:attrName>
                                        </p:attrNameLst>
                                      </p:cBhvr>
                                      <p:to>
                                        <p:strVal val="visible"/>
                                      </p:to>
                                    </p:set>
                                    <p:animEffect transition="in" filter="wipe(up)">
                                      <p:cBhvr>
                                        <p:cTn id="72" dur="500"/>
                                        <p:tgtEl>
                                          <p:spTgt spid="26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63"/>
                                        </p:tgtEl>
                                        <p:attrNameLst>
                                          <p:attrName>style.visibility</p:attrName>
                                        </p:attrNameLst>
                                      </p:cBhvr>
                                      <p:to>
                                        <p:strVal val="visible"/>
                                      </p:to>
                                    </p:set>
                                    <p:animEffect transition="in" filter="wipe(up)">
                                      <p:cBhvr>
                                        <p:cTn id="77" dur="500"/>
                                        <p:tgtEl>
                                          <p:spTgt spid="26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67"/>
                                        </p:tgtEl>
                                        <p:attrNameLst>
                                          <p:attrName>style.visibility</p:attrName>
                                        </p:attrNameLst>
                                      </p:cBhvr>
                                      <p:to>
                                        <p:strVal val="visible"/>
                                      </p:to>
                                    </p:set>
                                    <p:animEffect transition="in" filter="wipe(up)">
                                      <p:cBhvr>
                                        <p:cTn id="82" dur="500"/>
                                        <p:tgtEl>
                                          <p:spTgt spid="26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64"/>
                                        </p:tgtEl>
                                        <p:attrNameLst>
                                          <p:attrName>style.visibility</p:attrName>
                                        </p:attrNameLst>
                                      </p:cBhvr>
                                      <p:to>
                                        <p:strVal val="visible"/>
                                      </p:to>
                                    </p:set>
                                    <p:animEffect transition="in" filter="wipe(up)">
                                      <p:cBhvr>
                                        <p:cTn id="87" dur="500"/>
                                        <p:tgtEl>
                                          <p:spTgt spid="26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65"/>
                                        </p:tgtEl>
                                        <p:attrNameLst>
                                          <p:attrName>style.visibility</p:attrName>
                                        </p:attrNameLst>
                                      </p:cBhvr>
                                      <p:to>
                                        <p:strVal val="visible"/>
                                      </p:to>
                                    </p:set>
                                    <p:animEffect transition="in" filter="wipe(up)">
                                      <p:cBhvr>
                                        <p:cTn id="92" dur="500"/>
                                        <p:tgtEl>
                                          <p:spTgt spid="26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62"/>
                                        </p:tgtEl>
                                        <p:attrNameLst>
                                          <p:attrName>style.visibility</p:attrName>
                                        </p:attrNameLst>
                                      </p:cBhvr>
                                      <p:to>
                                        <p:strVal val="visible"/>
                                      </p:to>
                                    </p:set>
                                    <p:animEffect transition="in" filter="wipe(up)">
                                      <p:cBhvr>
                                        <p:cTn id="97" dur="500"/>
                                        <p:tgtEl>
                                          <p:spTgt spid="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0"/>
      <p:bldP spid="263" grpId="0"/>
      <p:bldP spid="264" grpId="0"/>
      <p:bldP spid="265" grpId="0"/>
      <p:bldP spid="266" grpId="0"/>
      <p:bldP spid="267" grpId="0"/>
      <p:bldP spid="268" grpId="0"/>
      <p:bldP spid="269" grpId="0"/>
      <p:bldP spid="270" grpId="0"/>
      <p:bldP spid="271" grpId="0"/>
      <p:bldP spid="272" grpId="0"/>
      <p:bldP spid="273" grpId="0"/>
      <p:bldP spid="274" grpId="0"/>
      <p:bldP spid="275" grpId="0"/>
      <p:bldP spid="276" grpId="0"/>
      <p:bldP spid="277" grpId="0"/>
      <p:bldP spid="278" grpId="0"/>
      <p:bldP spid="279" grpId="0"/>
      <p:bldP spid="28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Step-4: Calculate Total Float</a:t>
            </a:r>
            <a:r>
              <a:rPr lang="en-US" sz="2400" dirty="0" smtClean="0"/>
              <a:t> </a:t>
            </a:r>
            <a:endParaRPr lang="en-GB" sz="2400"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27</a:t>
            </a:fld>
            <a:endParaRPr lang="en-US"/>
          </a:p>
        </p:txBody>
      </p:sp>
      <p:sp>
        <p:nvSpPr>
          <p:cNvPr id="7" name="Rectangle 6"/>
          <p:cNvSpPr/>
          <p:nvPr/>
        </p:nvSpPr>
        <p:spPr>
          <a:xfrm>
            <a:off x="4975620" y="1380712"/>
            <a:ext cx="3860532" cy="480131"/>
          </a:xfrm>
          <a:prstGeom prst="rect">
            <a:avLst/>
          </a:prstGeom>
        </p:spPr>
        <p:txBody>
          <a:bodyPr wrap="square">
            <a:spAutoFit/>
          </a:bodyPr>
          <a:lstStyle/>
          <a:p>
            <a:pPr marL="0" indent="0" algn="ctr">
              <a:lnSpc>
                <a:spcPct val="140000"/>
              </a:lnSpc>
              <a:buClr>
                <a:srgbClr val="CC3300"/>
              </a:buClr>
              <a:buSzTx/>
              <a:buFontTx/>
              <a:buNone/>
              <a:tabLst>
                <a:tab pos="1527175" algn="l"/>
              </a:tabLst>
              <a:defRPr/>
            </a:pPr>
            <a:r>
              <a:rPr lang="en-US" b="1" dirty="0" smtClean="0">
                <a:solidFill>
                  <a:srgbClr val="0033CC"/>
                </a:solidFill>
                <a:latin typeface="Times New Roman" pitchFamily="18" charset="0"/>
                <a:cs typeface="Times New Roman" pitchFamily="18" charset="0"/>
              </a:rPr>
              <a:t>Total float (TF) = LS - ES = LF - EF</a:t>
            </a:r>
          </a:p>
        </p:txBody>
      </p:sp>
      <p:grpSp>
        <p:nvGrpSpPr>
          <p:cNvPr id="8" name="Group 7"/>
          <p:cNvGrpSpPr/>
          <p:nvPr/>
        </p:nvGrpSpPr>
        <p:grpSpPr>
          <a:xfrm>
            <a:off x="304800" y="1643745"/>
            <a:ext cx="8196660" cy="4648200"/>
            <a:chOff x="533400" y="1295400"/>
            <a:chExt cx="8196660" cy="4648200"/>
          </a:xfrm>
        </p:grpSpPr>
        <p:cxnSp>
          <p:nvCxnSpPr>
            <p:cNvPr id="9" name="Straight Connector 8"/>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0" name="Straight Connector 9"/>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1" name="Group 10"/>
            <p:cNvGrpSpPr/>
            <p:nvPr/>
          </p:nvGrpSpPr>
          <p:grpSpPr>
            <a:xfrm>
              <a:off x="540632" y="1295400"/>
              <a:ext cx="8138997" cy="4621509"/>
              <a:chOff x="540632" y="1488354"/>
              <a:chExt cx="8138997" cy="4621509"/>
            </a:xfrm>
          </p:grpSpPr>
          <p:cxnSp>
            <p:nvCxnSpPr>
              <p:cNvPr id="48" name="Straight Connector 47"/>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49" name="Straight Connector 48"/>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0" name="Group 232"/>
              <p:cNvGrpSpPr>
                <a:grpSpLocks/>
              </p:cNvGrpSpPr>
              <p:nvPr/>
            </p:nvGrpSpPr>
            <p:grpSpPr bwMode="auto">
              <a:xfrm>
                <a:off x="540632" y="3183137"/>
                <a:ext cx="1114905" cy="1073754"/>
                <a:chOff x="1740" y="6854"/>
                <a:chExt cx="2745" cy="2116"/>
              </a:xfrm>
            </p:grpSpPr>
            <p:sp>
              <p:nvSpPr>
                <p:cNvPr id="137"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0"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1" name="Group 25"/>
              <p:cNvGrpSpPr/>
              <p:nvPr/>
            </p:nvGrpSpPr>
            <p:grpSpPr>
              <a:xfrm>
                <a:off x="1655537" y="1488354"/>
                <a:ext cx="1417423" cy="2231665"/>
                <a:chOff x="1655537" y="1488354"/>
                <a:chExt cx="1417423" cy="2231665"/>
              </a:xfrm>
            </p:grpSpPr>
            <p:grpSp>
              <p:nvGrpSpPr>
                <p:cNvPr id="128" name="Group 197"/>
                <p:cNvGrpSpPr/>
                <p:nvPr/>
              </p:nvGrpSpPr>
              <p:grpSpPr>
                <a:xfrm>
                  <a:off x="1958055" y="1488354"/>
                  <a:ext cx="1114905" cy="1102446"/>
                  <a:chOff x="1958055" y="1488354"/>
                  <a:chExt cx="1114905" cy="1102446"/>
                </a:xfrm>
              </p:grpSpPr>
              <p:sp>
                <p:nvSpPr>
                  <p:cNvPr id="13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2" name="Group 35"/>
              <p:cNvGrpSpPr/>
              <p:nvPr/>
            </p:nvGrpSpPr>
            <p:grpSpPr>
              <a:xfrm>
                <a:off x="1655537" y="3720018"/>
                <a:ext cx="1417424" cy="2382832"/>
                <a:chOff x="1655537" y="3720018"/>
                <a:chExt cx="1417424" cy="2382832"/>
              </a:xfrm>
            </p:grpSpPr>
            <p:grpSp>
              <p:nvGrpSpPr>
                <p:cNvPr id="119" name="Group 224"/>
                <p:cNvGrpSpPr>
                  <a:grpSpLocks/>
                </p:cNvGrpSpPr>
                <p:nvPr/>
              </p:nvGrpSpPr>
              <p:grpSpPr bwMode="auto">
                <a:xfrm>
                  <a:off x="1959316" y="5025978"/>
                  <a:ext cx="1113645" cy="1076872"/>
                  <a:chOff x="1740" y="6848"/>
                  <a:chExt cx="2745" cy="2122"/>
                </a:xfrm>
              </p:grpSpPr>
              <p:sp>
                <p:nvSpPr>
                  <p:cNvPr id="12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4" name="Rectangle 123"/>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3" name="Group 45"/>
              <p:cNvGrpSpPr/>
              <p:nvPr/>
            </p:nvGrpSpPr>
            <p:grpSpPr>
              <a:xfrm>
                <a:off x="4519375" y="2029907"/>
                <a:ext cx="1409230" cy="3536066"/>
                <a:chOff x="4519375" y="2029907"/>
                <a:chExt cx="1409230" cy="3536066"/>
              </a:xfrm>
            </p:grpSpPr>
            <p:grpSp>
              <p:nvGrpSpPr>
                <p:cNvPr id="109" name="Group 176"/>
                <p:cNvGrpSpPr>
                  <a:grpSpLocks/>
                </p:cNvGrpSpPr>
                <p:nvPr/>
              </p:nvGrpSpPr>
              <p:grpSpPr bwMode="auto">
                <a:xfrm>
                  <a:off x="4813700" y="3240932"/>
                  <a:ext cx="1114905" cy="1089103"/>
                  <a:chOff x="1740" y="6823"/>
                  <a:chExt cx="2745" cy="2147"/>
                </a:xfrm>
              </p:grpSpPr>
              <p:sp>
                <p:nvSpPr>
                  <p:cNvPr id="112"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0"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1"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4" name="Group 56"/>
              <p:cNvGrpSpPr/>
              <p:nvPr/>
            </p:nvGrpSpPr>
            <p:grpSpPr>
              <a:xfrm>
                <a:off x="4519375" y="5025978"/>
                <a:ext cx="1418054" cy="1083885"/>
                <a:chOff x="4519375" y="5025978"/>
                <a:chExt cx="1418054" cy="1083885"/>
              </a:xfrm>
            </p:grpSpPr>
            <p:grpSp>
              <p:nvGrpSpPr>
                <p:cNvPr id="100" name="Group 192"/>
                <p:cNvGrpSpPr>
                  <a:grpSpLocks/>
                </p:cNvGrpSpPr>
                <p:nvPr/>
              </p:nvGrpSpPr>
              <p:grpSpPr bwMode="auto">
                <a:xfrm>
                  <a:off x="4823784" y="5025978"/>
                  <a:ext cx="1113645" cy="1083885"/>
                  <a:chOff x="1740" y="6837"/>
                  <a:chExt cx="2745" cy="2133"/>
                </a:xfrm>
              </p:grpSpPr>
              <p:sp>
                <p:nvSpPr>
                  <p:cNvPr id="102"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1"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5" name="Group 54"/>
              <p:cNvGrpSpPr/>
              <p:nvPr/>
            </p:nvGrpSpPr>
            <p:grpSpPr>
              <a:xfrm>
                <a:off x="5937428" y="5027537"/>
                <a:ext cx="1399147" cy="1075313"/>
                <a:chOff x="5937428" y="5027537"/>
                <a:chExt cx="1399147" cy="1075313"/>
              </a:xfrm>
            </p:grpSpPr>
            <p:grpSp>
              <p:nvGrpSpPr>
                <p:cNvPr id="91" name="Group 184"/>
                <p:cNvGrpSpPr>
                  <a:grpSpLocks/>
                </p:cNvGrpSpPr>
                <p:nvPr/>
              </p:nvGrpSpPr>
              <p:grpSpPr bwMode="auto">
                <a:xfrm>
                  <a:off x="6222930" y="5027537"/>
                  <a:ext cx="1113645" cy="1075313"/>
                  <a:chOff x="1740" y="6851"/>
                  <a:chExt cx="2745" cy="2119"/>
                </a:xfrm>
              </p:grpSpPr>
              <p:sp>
                <p:nvSpPr>
                  <p:cNvPr id="9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4"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6" name="Group 76"/>
              <p:cNvGrpSpPr/>
              <p:nvPr/>
            </p:nvGrpSpPr>
            <p:grpSpPr>
              <a:xfrm>
                <a:off x="5928605" y="3240932"/>
                <a:ext cx="2751024" cy="2325041"/>
                <a:chOff x="5928605" y="3240932"/>
                <a:chExt cx="2751024" cy="2325041"/>
              </a:xfrm>
            </p:grpSpPr>
            <p:grpSp>
              <p:nvGrpSpPr>
                <p:cNvPr id="81" name="Group 168"/>
                <p:cNvGrpSpPr>
                  <a:grpSpLocks/>
                </p:cNvGrpSpPr>
                <p:nvPr/>
              </p:nvGrpSpPr>
              <p:grpSpPr bwMode="auto">
                <a:xfrm>
                  <a:off x="7564724" y="3240932"/>
                  <a:ext cx="1114905" cy="1089103"/>
                  <a:chOff x="1740" y="6823"/>
                  <a:chExt cx="2745" cy="2147"/>
                </a:xfrm>
              </p:grpSpPr>
              <p:sp>
                <p:nvSpPr>
                  <p:cNvPr id="84"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5"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2"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3"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87"/>
              <p:cNvGrpSpPr/>
              <p:nvPr/>
            </p:nvGrpSpPr>
            <p:grpSpPr>
              <a:xfrm>
                <a:off x="3072960" y="1488354"/>
                <a:ext cx="1446415" cy="4077619"/>
                <a:chOff x="3072960" y="1488354"/>
                <a:chExt cx="1446415" cy="4077619"/>
              </a:xfrm>
            </p:grpSpPr>
            <p:grpSp>
              <p:nvGrpSpPr>
                <p:cNvPr id="71" name="Group 200"/>
                <p:cNvGrpSpPr>
                  <a:grpSpLocks/>
                </p:cNvGrpSpPr>
                <p:nvPr/>
              </p:nvGrpSpPr>
              <p:grpSpPr bwMode="auto">
                <a:xfrm>
                  <a:off x="3404470" y="1488354"/>
                  <a:ext cx="1114905" cy="1102474"/>
                  <a:chOff x="1740" y="6855"/>
                  <a:chExt cx="2745" cy="2176"/>
                </a:xfrm>
              </p:grpSpPr>
              <p:sp>
                <p:nvSpPr>
                  <p:cNvPr id="74"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8" name="Group 98"/>
              <p:cNvGrpSpPr/>
              <p:nvPr/>
            </p:nvGrpSpPr>
            <p:grpSpPr>
              <a:xfrm>
                <a:off x="3072960" y="2029907"/>
                <a:ext cx="1446415" cy="4072943"/>
                <a:chOff x="3072960" y="2029907"/>
                <a:chExt cx="1446415" cy="4072943"/>
              </a:xfrm>
            </p:grpSpPr>
            <p:grpSp>
              <p:nvGrpSpPr>
                <p:cNvPr id="59" name="Group 208"/>
                <p:cNvGrpSpPr>
                  <a:grpSpLocks/>
                </p:cNvGrpSpPr>
                <p:nvPr/>
              </p:nvGrpSpPr>
              <p:grpSpPr bwMode="auto">
                <a:xfrm>
                  <a:off x="3405730" y="5027537"/>
                  <a:ext cx="1113645" cy="1075313"/>
                  <a:chOff x="1740" y="6851"/>
                  <a:chExt cx="2745" cy="2119"/>
                </a:xfrm>
              </p:grpSpPr>
              <p:sp>
                <p:nvSpPr>
                  <p:cNvPr id="6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5"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0"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1"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63"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2"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3"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4"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7"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8"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9"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0"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1"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3"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4"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5"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7"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8"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9"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0"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1"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32"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3"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4"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5"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6"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37"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8"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39"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0"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1"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2"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3"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4"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5"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6"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7"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44" name="Rectangle 204"/>
          <p:cNvSpPr>
            <a:spLocks noChangeArrowheads="1"/>
          </p:cNvSpPr>
          <p:nvPr/>
        </p:nvSpPr>
        <p:spPr bwMode="auto">
          <a:xfrm>
            <a:off x="7652940" y="4105956"/>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5" name="Rectangle 204"/>
          <p:cNvSpPr>
            <a:spLocks noChangeArrowheads="1"/>
          </p:cNvSpPr>
          <p:nvPr/>
        </p:nvSpPr>
        <p:spPr bwMode="auto">
          <a:xfrm>
            <a:off x="63246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6" name="Rectangle 204"/>
          <p:cNvSpPr>
            <a:spLocks noChangeArrowheads="1"/>
          </p:cNvSpPr>
          <p:nvPr/>
        </p:nvSpPr>
        <p:spPr bwMode="auto">
          <a:xfrm>
            <a:off x="490974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7" name="Rectangle 204"/>
          <p:cNvSpPr>
            <a:spLocks noChangeArrowheads="1"/>
          </p:cNvSpPr>
          <p:nvPr/>
        </p:nvSpPr>
        <p:spPr bwMode="auto">
          <a:xfrm>
            <a:off x="35052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8" name="Rectangle 204"/>
          <p:cNvSpPr>
            <a:spLocks noChangeArrowheads="1"/>
          </p:cNvSpPr>
          <p:nvPr/>
        </p:nvSpPr>
        <p:spPr bwMode="auto">
          <a:xfrm>
            <a:off x="2057400" y="59109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9" name="Rectangle 204"/>
          <p:cNvSpPr>
            <a:spLocks noChangeArrowheads="1"/>
          </p:cNvSpPr>
          <p:nvPr/>
        </p:nvSpPr>
        <p:spPr bwMode="auto">
          <a:xfrm>
            <a:off x="609600" y="40821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0" name="Rectangle 204"/>
          <p:cNvSpPr>
            <a:spLocks noChangeArrowheads="1"/>
          </p:cNvSpPr>
          <p:nvPr/>
        </p:nvSpPr>
        <p:spPr bwMode="auto">
          <a:xfrm>
            <a:off x="4876800" y="4105956"/>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1" name="Rectangle 204"/>
          <p:cNvSpPr>
            <a:spLocks noChangeArrowheads="1"/>
          </p:cNvSpPr>
          <p:nvPr/>
        </p:nvSpPr>
        <p:spPr bwMode="auto">
          <a:xfrm>
            <a:off x="3505200" y="24057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52" name="Rectangle 204"/>
          <p:cNvSpPr>
            <a:spLocks noChangeArrowheads="1"/>
          </p:cNvSpPr>
          <p:nvPr/>
        </p:nvSpPr>
        <p:spPr bwMode="auto">
          <a:xfrm>
            <a:off x="2057400" y="2405745"/>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spTree>
    <p:extLst>
      <p:ext uri="{BB962C8B-B14F-4D97-AF65-F5344CB8AC3E}">
        <p14:creationId xmlns:p14="http://schemas.microsoft.com/office/powerpoint/2010/main" val="409541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wipe(up)">
                                      <p:cBhvr>
                                        <p:cTn id="7" dur="5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5"/>
                                        </p:tgtEl>
                                        <p:attrNameLst>
                                          <p:attrName>style.visibility</p:attrName>
                                        </p:attrNameLst>
                                      </p:cBhvr>
                                      <p:to>
                                        <p:strVal val="visible"/>
                                      </p:to>
                                    </p:set>
                                    <p:animEffect transition="in" filter="wipe(up)">
                                      <p:cBhvr>
                                        <p:cTn id="12" dur="500"/>
                                        <p:tgtEl>
                                          <p:spTgt spid="1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0"/>
                                        </p:tgtEl>
                                        <p:attrNameLst>
                                          <p:attrName>style.visibility</p:attrName>
                                        </p:attrNameLst>
                                      </p:cBhvr>
                                      <p:to>
                                        <p:strVal val="visible"/>
                                      </p:to>
                                    </p:set>
                                    <p:animEffect transition="in" filter="wipe(up)">
                                      <p:cBhvr>
                                        <p:cTn id="17" dur="500"/>
                                        <p:tgtEl>
                                          <p:spTgt spid="1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6"/>
                                        </p:tgtEl>
                                        <p:attrNameLst>
                                          <p:attrName>style.visibility</p:attrName>
                                        </p:attrNameLst>
                                      </p:cBhvr>
                                      <p:to>
                                        <p:strVal val="visible"/>
                                      </p:to>
                                    </p:set>
                                    <p:animEffect transition="in" filter="wipe(up)">
                                      <p:cBhvr>
                                        <p:cTn id="22" dur="500"/>
                                        <p:tgtEl>
                                          <p:spTgt spid="14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7"/>
                                        </p:tgtEl>
                                        <p:attrNameLst>
                                          <p:attrName>style.visibility</p:attrName>
                                        </p:attrNameLst>
                                      </p:cBhvr>
                                      <p:to>
                                        <p:strVal val="visible"/>
                                      </p:to>
                                    </p:set>
                                    <p:animEffect transition="in" filter="wipe(up)">
                                      <p:cBhvr>
                                        <p:cTn id="27" dur="500"/>
                                        <p:tgtEl>
                                          <p:spTgt spid="1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1"/>
                                        </p:tgtEl>
                                        <p:attrNameLst>
                                          <p:attrName>style.visibility</p:attrName>
                                        </p:attrNameLst>
                                      </p:cBhvr>
                                      <p:to>
                                        <p:strVal val="visible"/>
                                      </p:to>
                                    </p:set>
                                    <p:animEffect transition="in" filter="wipe(up)">
                                      <p:cBhvr>
                                        <p:cTn id="32" dur="500"/>
                                        <p:tgtEl>
                                          <p:spTgt spid="1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2"/>
                                        </p:tgtEl>
                                        <p:attrNameLst>
                                          <p:attrName>style.visibility</p:attrName>
                                        </p:attrNameLst>
                                      </p:cBhvr>
                                      <p:to>
                                        <p:strVal val="visible"/>
                                      </p:to>
                                    </p:set>
                                    <p:animEffect transition="in" filter="wipe(up)">
                                      <p:cBhvr>
                                        <p:cTn id="37" dur="500"/>
                                        <p:tgtEl>
                                          <p:spTgt spid="1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48"/>
                                        </p:tgtEl>
                                        <p:attrNameLst>
                                          <p:attrName>style.visibility</p:attrName>
                                        </p:attrNameLst>
                                      </p:cBhvr>
                                      <p:to>
                                        <p:strVal val="visible"/>
                                      </p:to>
                                    </p:set>
                                    <p:animEffect transition="in" filter="wipe(up)">
                                      <p:cBhvr>
                                        <p:cTn id="42" dur="500"/>
                                        <p:tgtEl>
                                          <p:spTgt spid="14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9"/>
                                        </p:tgtEl>
                                        <p:attrNameLst>
                                          <p:attrName>style.visibility</p:attrName>
                                        </p:attrNameLst>
                                      </p:cBhvr>
                                      <p:to>
                                        <p:strVal val="visible"/>
                                      </p:to>
                                    </p:set>
                                    <p:animEffect transition="in" filter="wipe(up)">
                                      <p:cBhvr>
                                        <p:cTn id="4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145" grpId="0"/>
      <p:bldP spid="146" grpId="0"/>
      <p:bldP spid="147" grpId="0"/>
      <p:bldP spid="148" grpId="0"/>
      <p:bldP spid="149" grpId="0"/>
      <p:bldP spid="150" grpId="0"/>
      <p:bldP spid="151" grpId="0"/>
      <p:bldP spid="15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Step-5: Identify Critical Path</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28</a:t>
            </a:fld>
            <a:endParaRPr lang="en-US"/>
          </a:p>
        </p:txBody>
      </p:sp>
      <p:grpSp>
        <p:nvGrpSpPr>
          <p:cNvPr id="6" name="Group 5"/>
          <p:cNvGrpSpPr/>
          <p:nvPr/>
        </p:nvGrpSpPr>
        <p:grpSpPr>
          <a:xfrm>
            <a:off x="304800" y="1478281"/>
            <a:ext cx="8196660" cy="4648200"/>
            <a:chOff x="304800" y="1600200"/>
            <a:chExt cx="8196660" cy="4648200"/>
          </a:xfrm>
        </p:grpSpPr>
        <p:grpSp>
          <p:nvGrpSpPr>
            <p:cNvPr id="7" name="Group 6"/>
            <p:cNvGrpSpPr/>
            <p:nvPr/>
          </p:nvGrpSpPr>
          <p:grpSpPr>
            <a:xfrm>
              <a:off x="304800" y="1600200"/>
              <a:ext cx="8196660" cy="4648200"/>
              <a:chOff x="533400" y="1295400"/>
              <a:chExt cx="8196660" cy="4648200"/>
            </a:xfrm>
          </p:grpSpPr>
          <p:cxnSp>
            <p:nvCxnSpPr>
              <p:cNvPr id="17" name="Straight Connector 16"/>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8" name="Straight Connector 17"/>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9" name="Group 58"/>
              <p:cNvGrpSpPr/>
              <p:nvPr/>
            </p:nvGrpSpPr>
            <p:grpSpPr>
              <a:xfrm>
                <a:off x="540632" y="1295400"/>
                <a:ext cx="8138997" cy="4621509"/>
                <a:chOff x="540632" y="1488354"/>
                <a:chExt cx="8138997" cy="4621509"/>
              </a:xfrm>
            </p:grpSpPr>
            <p:cxnSp>
              <p:nvCxnSpPr>
                <p:cNvPr id="56" name="Straight Connector 5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57" name="Straight Connector 5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8" name="Group 232"/>
                <p:cNvGrpSpPr>
                  <a:grpSpLocks/>
                </p:cNvGrpSpPr>
                <p:nvPr/>
              </p:nvGrpSpPr>
              <p:grpSpPr bwMode="auto">
                <a:xfrm>
                  <a:off x="540632" y="3183137"/>
                  <a:ext cx="1114905" cy="1073754"/>
                  <a:chOff x="1740" y="6854"/>
                  <a:chExt cx="2745" cy="2116"/>
                </a:xfrm>
              </p:grpSpPr>
              <p:sp>
                <p:nvSpPr>
                  <p:cNvPr id="145"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6"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47"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8"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9" name="Group 25"/>
                <p:cNvGrpSpPr/>
                <p:nvPr/>
              </p:nvGrpSpPr>
              <p:grpSpPr>
                <a:xfrm>
                  <a:off x="1655537" y="1488354"/>
                  <a:ext cx="1417423" cy="2231665"/>
                  <a:chOff x="1655537" y="1488354"/>
                  <a:chExt cx="1417423" cy="2231665"/>
                </a:xfrm>
              </p:grpSpPr>
              <p:grpSp>
                <p:nvGrpSpPr>
                  <p:cNvPr id="136" name="Group 197"/>
                  <p:cNvGrpSpPr/>
                  <p:nvPr/>
                </p:nvGrpSpPr>
                <p:grpSpPr>
                  <a:xfrm>
                    <a:off x="1958055" y="1488354"/>
                    <a:ext cx="1114905" cy="1102446"/>
                    <a:chOff x="1958055" y="1488354"/>
                    <a:chExt cx="1114905" cy="1102446"/>
                  </a:xfrm>
                </p:grpSpPr>
                <p:sp>
                  <p:nvSpPr>
                    <p:cNvPr id="138"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7"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0" name="Group 35"/>
                <p:cNvGrpSpPr/>
                <p:nvPr/>
              </p:nvGrpSpPr>
              <p:grpSpPr>
                <a:xfrm>
                  <a:off x="1655537" y="3720018"/>
                  <a:ext cx="1417424" cy="2382832"/>
                  <a:chOff x="1655537" y="3720018"/>
                  <a:chExt cx="1417424" cy="2382832"/>
                </a:xfrm>
              </p:grpSpPr>
              <p:grpSp>
                <p:nvGrpSpPr>
                  <p:cNvPr id="127" name="Group 224"/>
                  <p:cNvGrpSpPr>
                    <a:grpSpLocks/>
                  </p:cNvGrpSpPr>
                  <p:nvPr/>
                </p:nvGrpSpPr>
                <p:grpSpPr bwMode="auto">
                  <a:xfrm>
                    <a:off x="1959316" y="5025978"/>
                    <a:ext cx="1113645" cy="1076872"/>
                    <a:chOff x="1740" y="6848"/>
                    <a:chExt cx="2745" cy="2122"/>
                  </a:xfrm>
                </p:grpSpPr>
                <p:sp>
                  <p:nvSpPr>
                    <p:cNvPr id="12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131"/>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1" name="Group 45"/>
                <p:cNvGrpSpPr/>
                <p:nvPr/>
              </p:nvGrpSpPr>
              <p:grpSpPr>
                <a:xfrm>
                  <a:off x="4519375" y="2029907"/>
                  <a:ext cx="1409230" cy="3536066"/>
                  <a:chOff x="4519375" y="2029907"/>
                  <a:chExt cx="1409230" cy="3536066"/>
                </a:xfrm>
              </p:grpSpPr>
              <p:grpSp>
                <p:nvGrpSpPr>
                  <p:cNvPr id="117" name="Group 176"/>
                  <p:cNvGrpSpPr>
                    <a:grpSpLocks/>
                  </p:cNvGrpSpPr>
                  <p:nvPr/>
                </p:nvGrpSpPr>
                <p:grpSpPr bwMode="auto">
                  <a:xfrm>
                    <a:off x="4813700" y="3240932"/>
                    <a:ext cx="1114905" cy="1089103"/>
                    <a:chOff x="1740" y="6823"/>
                    <a:chExt cx="2745" cy="2147"/>
                  </a:xfrm>
                </p:grpSpPr>
                <p:sp>
                  <p:nvSpPr>
                    <p:cNvPr id="120"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2" name="Group 56"/>
                <p:cNvGrpSpPr/>
                <p:nvPr/>
              </p:nvGrpSpPr>
              <p:grpSpPr>
                <a:xfrm>
                  <a:off x="4519375" y="5025978"/>
                  <a:ext cx="1418054" cy="1083885"/>
                  <a:chOff x="4519375" y="5025978"/>
                  <a:chExt cx="1418054" cy="1083885"/>
                </a:xfrm>
              </p:grpSpPr>
              <p:grpSp>
                <p:nvGrpSpPr>
                  <p:cNvPr id="108" name="Group 192"/>
                  <p:cNvGrpSpPr>
                    <a:grpSpLocks/>
                  </p:cNvGrpSpPr>
                  <p:nvPr/>
                </p:nvGrpSpPr>
                <p:grpSpPr bwMode="auto">
                  <a:xfrm>
                    <a:off x="4823784" y="5025978"/>
                    <a:ext cx="1113645" cy="1083885"/>
                    <a:chOff x="1740" y="6837"/>
                    <a:chExt cx="2745" cy="2133"/>
                  </a:xfrm>
                </p:grpSpPr>
                <p:sp>
                  <p:nvSpPr>
                    <p:cNvPr id="11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3" name="Group 66"/>
                <p:cNvGrpSpPr/>
                <p:nvPr/>
              </p:nvGrpSpPr>
              <p:grpSpPr>
                <a:xfrm>
                  <a:off x="5937428" y="5027537"/>
                  <a:ext cx="1399147" cy="1075313"/>
                  <a:chOff x="5937428" y="5027537"/>
                  <a:chExt cx="1399147" cy="1075313"/>
                </a:xfrm>
              </p:grpSpPr>
              <p:grpSp>
                <p:nvGrpSpPr>
                  <p:cNvPr id="99" name="Group 184"/>
                  <p:cNvGrpSpPr>
                    <a:grpSpLocks/>
                  </p:cNvGrpSpPr>
                  <p:nvPr/>
                </p:nvGrpSpPr>
                <p:grpSpPr bwMode="auto">
                  <a:xfrm>
                    <a:off x="6222930" y="5027537"/>
                    <a:ext cx="1113645" cy="1075313"/>
                    <a:chOff x="1740" y="6851"/>
                    <a:chExt cx="2745" cy="2119"/>
                  </a:xfrm>
                </p:grpSpPr>
                <p:sp>
                  <p:nvSpPr>
                    <p:cNvPr id="10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0"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4" name="Group 76"/>
                <p:cNvGrpSpPr/>
                <p:nvPr/>
              </p:nvGrpSpPr>
              <p:grpSpPr>
                <a:xfrm>
                  <a:off x="5928605" y="3240932"/>
                  <a:ext cx="2751024" cy="2325041"/>
                  <a:chOff x="5928605" y="3240932"/>
                  <a:chExt cx="2751024" cy="2325041"/>
                </a:xfrm>
              </p:grpSpPr>
              <p:grpSp>
                <p:nvGrpSpPr>
                  <p:cNvPr id="89" name="Group 168"/>
                  <p:cNvGrpSpPr>
                    <a:grpSpLocks/>
                  </p:cNvGrpSpPr>
                  <p:nvPr/>
                </p:nvGrpSpPr>
                <p:grpSpPr bwMode="auto">
                  <a:xfrm>
                    <a:off x="7564724" y="3240932"/>
                    <a:ext cx="1114905" cy="1089103"/>
                    <a:chOff x="1740" y="6823"/>
                    <a:chExt cx="2745" cy="2147"/>
                  </a:xfrm>
                </p:grpSpPr>
                <p:sp>
                  <p:nvSpPr>
                    <p:cNvPr id="92"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93"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0"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5" name="Group 87"/>
                <p:cNvGrpSpPr/>
                <p:nvPr/>
              </p:nvGrpSpPr>
              <p:grpSpPr>
                <a:xfrm>
                  <a:off x="3072960" y="1488354"/>
                  <a:ext cx="1446415" cy="4077619"/>
                  <a:chOff x="3072960" y="1488354"/>
                  <a:chExt cx="1446415" cy="4077619"/>
                </a:xfrm>
              </p:grpSpPr>
              <p:grpSp>
                <p:nvGrpSpPr>
                  <p:cNvPr id="79" name="Group 200"/>
                  <p:cNvGrpSpPr>
                    <a:grpSpLocks/>
                  </p:cNvGrpSpPr>
                  <p:nvPr/>
                </p:nvGrpSpPr>
                <p:grpSpPr bwMode="auto">
                  <a:xfrm>
                    <a:off x="3404470" y="1488354"/>
                    <a:ext cx="1114905" cy="1102474"/>
                    <a:chOff x="1740" y="6855"/>
                    <a:chExt cx="2745" cy="2176"/>
                  </a:xfrm>
                </p:grpSpPr>
                <p:sp>
                  <p:nvSpPr>
                    <p:cNvPr id="8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6" name="Group 98"/>
                <p:cNvGrpSpPr/>
                <p:nvPr/>
              </p:nvGrpSpPr>
              <p:grpSpPr>
                <a:xfrm>
                  <a:off x="3072960" y="2029907"/>
                  <a:ext cx="1446415" cy="4072943"/>
                  <a:chOff x="3072960" y="2029907"/>
                  <a:chExt cx="1446415" cy="4072943"/>
                </a:xfrm>
              </p:grpSpPr>
              <p:grpSp>
                <p:nvGrpSpPr>
                  <p:cNvPr id="67" name="Group 208"/>
                  <p:cNvGrpSpPr>
                    <a:grpSpLocks/>
                  </p:cNvGrpSpPr>
                  <p:nvPr/>
                </p:nvGrpSpPr>
                <p:grpSpPr bwMode="auto">
                  <a:xfrm>
                    <a:off x="3405730" y="5027537"/>
                    <a:ext cx="1113645" cy="1075313"/>
                    <a:chOff x="1740" y="6851"/>
                    <a:chExt cx="2745" cy="2119"/>
                  </a:xfrm>
                </p:grpSpPr>
                <p:sp>
                  <p:nvSpPr>
                    <p:cNvPr id="72"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9"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71"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0"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1"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2"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3"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4"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5"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6"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7"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8"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9"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0"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1"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32" name="Rectangle 204"/>
              <p:cNvSpPr>
                <a:spLocks noChangeArrowheads="1"/>
              </p:cNvSpPr>
              <p:nvPr/>
            </p:nvSpPr>
            <p:spPr bwMode="auto">
              <a:xfrm>
                <a:off x="54864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33"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34"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35"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6"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7"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8"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9"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40"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41"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42"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3"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4"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45"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46"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7"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8"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9"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50"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1"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52"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53"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4"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55"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8"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9"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0"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1"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2"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3"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6"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pSp>
      <p:grpSp>
        <p:nvGrpSpPr>
          <p:cNvPr id="152" name="Group 151"/>
          <p:cNvGrpSpPr/>
          <p:nvPr/>
        </p:nvGrpSpPr>
        <p:grpSpPr>
          <a:xfrm>
            <a:off x="1448821" y="3688081"/>
            <a:ext cx="5865928" cy="1905779"/>
            <a:chOff x="1448821" y="3505200"/>
            <a:chExt cx="5865928" cy="1905779"/>
          </a:xfrm>
        </p:grpSpPr>
        <p:sp>
          <p:nvSpPr>
            <p:cNvPr id="153" name="AutoShape 166"/>
            <p:cNvSpPr>
              <a:spLocks noChangeShapeType="1"/>
            </p:cNvSpPr>
            <p:nvPr/>
          </p:nvSpPr>
          <p:spPr bwMode="auto">
            <a:xfrm>
              <a:off x="1448821" y="3505200"/>
              <a:ext cx="303779" cy="1845954"/>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4" name="AutoShape 165"/>
            <p:cNvSpPr>
              <a:spLocks noChangeShapeType="1"/>
            </p:cNvSpPr>
            <p:nvPr/>
          </p:nvSpPr>
          <p:spPr bwMode="auto">
            <a:xfrm>
              <a:off x="2867630" y="5409421"/>
              <a:ext cx="332770"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5" name="AutoShape 161"/>
            <p:cNvSpPr>
              <a:spLocks noChangeShapeType="1"/>
            </p:cNvSpPr>
            <p:nvPr/>
          </p:nvSpPr>
          <p:spPr bwMode="auto">
            <a:xfrm>
              <a:off x="4267200"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6" name="AutoShape 161"/>
            <p:cNvSpPr>
              <a:spLocks noChangeShapeType="1"/>
            </p:cNvSpPr>
            <p:nvPr/>
          </p:nvSpPr>
          <p:spPr bwMode="auto">
            <a:xfrm>
              <a:off x="5715391"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7" name="AutoShape 158"/>
            <p:cNvSpPr>
              <a:spLocks noChangeShapeType="1"/>
            </p:cNvSpPr>
            <p:nvPr/>
          </p:nvSpPr>
          <p:spPr bwMode="auto">
            <a:xfrm flipV="1">
              <a:off x="7086600" y="3639050"/>
              <a:ext cx="228149" cy="1771150"/>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3665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wipe(left)">
                                      <p:cBhvr>
                                        <p:cTn id="7" dur="2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Problem-2</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29</a:t>
            </a:fld>
            <a:endParaRPr lang="en-US"/>
          </a:p>
        </p:txBody>
      </p:sp>
      <p:sp>
        <p:nvSpPr>
          <p:cNvPr id="6" name="Rectangle 5"/>
          <p:cNvSpPr/>
          <p:nvPr/>
        </p:nvSpPr>
        <p:spPr>
          <a:xfrm>
            <a:off x="228600" y="1501864"/>
            <a:ext cx="8607552" cy="923330"/>
          </a:xfrm>
          <a:prstGeom prst="rect">
            <a:avLst/>
          </a:prstGeom>
        </p:spPr>
        <p:txBody>
          <a:bodyPr wrap="square">
            <a:spAutoFit/>
          </a:bodyPr>
          <a:lstStyle/>
          <a:p>
            <a:pPr algn="just">
              <a:defRPr/>
            </a:pPr>
            <a:r>
              <a:rPr lang="en-US" dirty="0">
                <a:solidFill>
                  <a:srgbClr val="3A34BC"/>
                </a:solidFill>
                <a:ea typeface="Times New Roman" pitchFamily="18" charset="0"/>
                <a:cs typeface="Arial" charset="0"/>
              </a:rPr>
              <a:t>Draw AON diagram to represent the following project. Calculate occurrence times of </a:t>
            </a:r>
            <a:r>
              <a:rPr lang="en-US" dirty="0" smtClean="0">
                <a:solidFill>
                  <a:srgbClr val="3A34BC"/>
                </a:solidFill>
                <a:ea typeface="Times New Roman" pitchFamily="18" charset="0"/>
                <a:cs typeface="Arial" charset="0"/>
              </a:rPr>
              <a:t>events (i.e. activity times), </a:t>
            </a:r>
            <a:r>
              <a:rPr lang="en-US" dirty="0">
                <a:solidFill>
                  <a:srgbClr val="3A34BC"/>
                </a:solidFill>
                <a:ea typeface="Times New Roman" pitchFamily="18" charset="0"/>
                <a:cs typeface="Arial" charset="0"/>
              </a:rPr>
              <a:t>and activity </a:t>
            </a:r>
            <a:r>
              <a:rPr lang="en-US" dirty="0" smtClean="0">
                <a:solidFill>
                  <a:srgbClr val="3A34BC"/>
                </a:solidFill>
                <a:ea typeface="Times New Roman" pitchFamily="18" charset="0"/>
                <a:cs typeface="Arial" charset="0"/>
              </a:rPr>
              <a:t>and path floats</a:t>
            </a:r>
            <a:r>
              <a:rPr lang="en-US" dirty="0">
                <a:solidFill>
                  <a:srgbClr val="3A34BC"/>
                </a:solidFill>
                <a:ea typeface="Times New Roman" pitchFamily="18" charset="0"/>
                <a:cs typeface="Arial" charset="0"/>
              </a:rPr>
              <a:t>. Also determine the critical path and the degree of criticality of other float paths.  </a:t>
            </a:r>
          </a:p>
        </p:txBody>
      </p:sp>
      <p:graphicFrame>
        <p:nvGraphicFramePr>
          <p:cNvPr id="7" name="Group 399"/>
          <p:cNvGraphicFramePr>
            <a:graphicFrameLocks/>
          </p:cNvGraphicFramePr>
          <p:nvPr>
            <p:extLst>
              <p:ext uri="{D42A27DB-BD31-4B8C-83A1-F6EECF244321}">
                <p14:modId xmlns:p14="http://schemas.microsoft.com/office/powerpoint/2010/main" val="2685953915"/>
              </p:ext>
            </p:extLst>
          </p:nvPr>
        </p:nvGraphicFramePr>
        <p:xfrm>
          <a:off x="354003" y="2590800"/>
          <a:ext cx="6462712" cy="3657600"/>
        </p:xfrm>
        <a:graphic>
          <a:graphicData uri="http://schemas.openxmlformats.org/drawingml/2006/table">
            <a:tbl>
              <a:tblPr/>
              <a:tblGrid>
                <a:gridCol w="1352550">
                  <a:extLst>
                    <a:ext uri="{9D8B030D-6E8A-4147-A177-3AD203B41FA5}">
                      <a16:colId xmlns:a16="http://schemas.microsoft.com/office/drawing/2014/main" val="20000"/>
                    </a:ext>
                  </a:extLst>
                </a:gridCol>
                <a:gridCol w="3105150">
                  <a:extLst>
                    <a:ext uri="{9D8B030D-6E8A-4147-A177-3AD203B41FA5}">
                      <a16:colId xmlns:a16="http://schemas.microsoft.com/office/drawing/2014/main" val="20001"/>
                    </a:ext>
                  </a:extLst>
                </a:gridCol>
                <a:gridCol w="2005012">
                  <a:extLst>
                    <a:ext uri="{9D8B030D-6E8A-4147-A177-3AD203B41FA5}">
                      <a16:colId xmlns:a16="http://schemas.microsoft.com/office/drawing/2014/main" val="20002"/>
                    </a:ext>
                  </a:extLst>
                </a:gridCol>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Preceding Activity</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Times New Roman" pitchFamily="18" charset="0"/>
                          <a:cs typeface="Times New Roman" pitchFamily="18" charset="0"/>
                        </a:rPr>
                        <a:t>Time (days)</a:t>
                      </a:r>
                      <a:endParaRPr kumimoji="0" lang="en-US" sz="2400" b="0"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None</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5</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7</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C</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889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E</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6</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F</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E, C, F</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3</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H</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rgbClr val="2F0765"/>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F0765"/>
                          </a:solidFill>
                          <a:effectLst/>
                          <a:latin typeface="Times New Roman" pitchFamily="18" charset="0"/>
                        </a:rPr>
                        <a:t>6</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bl>
          </a:graphicData>
        </a:graphic>
      </p:graphicFrame>
      <p:grpSp>
        <p:nvGrpSpPr>
          <p:cNvPr id="8" name="Group 97"/>
          <p:cNvGrpSpPr>
            <a:grpSpLocks/>
          </p:cNvGrpSpPr>
          <p:nvPr/>
        </p:nvGrpSpPr>
        <p:grpSpPr bwMode="auto">
          <a:xfrm>
            <a:off x="7620000" y="3979906"/>
            <a:ext cx="924281" cy="870366"/>
            <a:chOff x="2031" y="3382"/>
            <a:chExt cx="865" cy="649"/>
          </a:xfrm>
        </p:grpSpPr>
        <p:sp>
          <p:nvSpPr>
            <p:cNvPr id="9"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ES</a:t>
              </a:r>
              <a:endParaRPr lang="en-US" sz="3200">
                <a:effectLst/>
                <a:latin typeface="Times New Roman"/>
                <a:ea typeface="Times New Roman"/>
              </a:endParaRPr>
            </a:p>
          </p:txBody>
        </p:sp>
        <p:sp>
          <p:nvSpPr>
            <p:cNvPr id="10"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1"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EF</a:t>
              </a:r>
              <a:endParaRPr lang="en-US" sz="3200" dirty="0">
                <a:effectLst/>
                <a:latin typeface="Times New Roman"/>
                <a:ea typeface="Times New Roman"/>
              </a:endParaRPr>
            </a:p>
          </p:txBody>
        </p:sp>
        <p:sp>
          <p:nvSpPr>
            <p:cNvPr id="12"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3"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4"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5"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60023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the Present lecture</a:t>
            </a:r>
            <a:endParaRPr lang="en-US" b="1" dirty="0"/>
          </a:p>
        </p:txBody>
      </p:sp>
      <p:sp>
        <p:nvSpPr>
          <p:cNvPr id="3" name="Date Placeholder 2"/>
          <p:cNvSpPr>
            <a:spLocks noGrp="1"/>
          </p:cNvSpPr>
          <p:nvPr>
            <p:ph type="dt" sz="half" idx="10"/>
          </p:nvPr>
        </p:nvSpPr>
        <p:spPr/>
        <p:txBody>
          <a:bodyPr/>
          <a:lstStyle/>
          <a:p>
            <a:fld id="{B78C10FE-6EE9-493E-B516-EB0A1ACDAF08}"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i="1" dirty="0" smtClean="0">
                <a:solidFill>
                  <a:srgbClr val="002060"/>
                </a:solidFill>
                <a:latin typeface="Times New Roman" panose="02020603050405020304" pitchFamily="18" charset="0"/>
                <a:cs typeface="Times New Roman" panose="02020603050405020304" pitchFamily="18" charset="0"/>
              </a:rPr>
              <a:t>To provide an overview of CPM based Network Modeling Techniques</a:t>
            </a:r>
          </a:p>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steps involved in drawing AON network diagrams</a:t>
            </a:r>
          </a:p>
          <a:p>
            <a:r>
              <a:rPr lang="en-US" sz="3200" i="1" dirty="0" smtClean="0">
                <a:solidFill>
                  <a:srgbClr val="C00000"/>
                </a:solidFill>
                <a:latin typeface="Times New Roman" panose="02020603050405020304" pitchFamily="18" charset="0"/>
                <a:cs typeface="Times New Roman" panose="02020603050405020304" pitchFamily="18" charset="0"/>
              </a:rPr>
              <a:t>To discuss how to calculate </a:t>
            </a:r>
            <a:r>
              <a:rPr lang="en-US" altLang="en-US" sz="3200" i="1" dirty="0">
                <a:solidFill>
                  <a:srgbClr val="C00000"/>
                </a:solidFill>
                <a:latin typeface="Times New Roman" panose="02020603050405020304" pitchFamily="18" charset="0"/>
                <a:cs typeface="Times New Roman" panose="02020603050405020304" pitchFamily="18" charset="0"/>
              </a:rPr>
              <a:t>Early/Late Start/Finish </a:t>
            </a:r>
            <a:r>
              <a:rPr lang="en-US" altLang="en-US" sz="3200" i="1" dirty="0" smtClean="0">
                <a:solidFill>
                  <a:srgbClr val="C00000"/>
                </a:solidFill>
                <a:latin typeface="Times New Roman" panose="02020603050405020304" pitchFamily="18" charset="0"/>
                <a:cs typeface="Times New Roman" panose="02020603050405020304" pitchFamily="18" charset="0"/>
              </a:rPr>
              <a:t>Times</a:t>
            </a:r>
          </a:p>
          <a:p>
            <a:r>
              <a:rPr lang="en-US" sz="3200" i="1" dirty="0" smtClean="0">
                <a:solidFill>
                  <a:srgbClr val="3A34BC"/>
                </a:solidFill>
                <a:latin typeface="Times New Roman" panose="02020603050405020304" pitchFamily="18" charset="0"/>
                <a:cs typeface="Times New Roman" panose="02020603050405020304" pitchFamily="18" charset="0"/>
              </a:rPr>
              <a:t>To learn how to identify critical path in AON network diagrams</a:t>
            </a:r>
            <a:endParaRPr lang="en-US" sz="3200" i="1" dirty="0">
              <a:solidFill>
                <a:srgbClr val="3A34BC"/>
              </a:solidFill>
              <a:latin typeface="Times New Roman" panose="02020603050405020304" pitchFamily="18" charset="0"/>
              <a:cs typeface="Times New Roman" panose="02020603050405020304" pitchFamily="18" charset="0"/>
            </a:endParaRPr>
          </a:p>
          <a:p>
            <a:endParaRPr lang="en-US" sz="3200" i="1" dirty="0" smtClean="0">
              <a:solidFill>
                <a:srgbClr val="3A34BC"/>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 1: </a:t>
            </a:r>
            <a:r>
              <a:rPr lang="en-US" sz="2400" b="1" dirty="0" smtClean="0">
                <a:ea typeface="Times New Roman" pitchFamily="18" charset="0"/>
                <a:cs typeface="Arial" charset="0"/>
              </a:rPr>
              <a:t>Activity </a:t>
            </a:r>
            <a:r>
              <a:rPr lang="en-US" sz="2400" b="1" dirty="0">
                <a:ea typeface="Times New Roman" pitchFamily="18" charset="0"/>
                <a:cs typeface="Arial" charset="0"/>
              </a:rPr>
              <a:t>on node </a:t>
            </a:r>
            <a:r>
              <a:rPr lang="en-US" sz="2400" b="1" dirty="0" smtClean="0">
                <a:ea typeface="Times New Roman" pitchFamily="18" charset="0"/>
                <a:cs typeface="Arial" charset="0"/>
              </a:rPr>
              <a:t>network</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30</a:t>
            </a:fld>
            <a:endParaRPr lang="en-US"/>
          </a:p>
        </p:txBody>
      </p:sp>
      <p:grpSp>
        <p:nvGrpSpPr>
          <p:cNvPr id="7" name="Group 5"/>
          <p:cNvGrpSpPr>
            <a:grpSpLocks/>
          </p:cNvGrpSpPr>
          <p:nvPr/>
        </p:nvGrpSpPr>
        <p:grpSpPr bwMode="auto">
          <a:xfrm>
            <a:off x="457200" y="3582478"/>
            <a:ext cx="924281" cy="870366"/>
            <a:chOff x="2031" y="3382"/>
            <a:chExt cx="865" cy="649"/>
          </a:xfrm>
          <a:solidFill>
            <a:srgbClr val="FFFF00"/>
          </a:solidFill>
        </p:grpSpPr>
        <p:sp>
          <p:nvSpPr>
            <p:cNvPr id="8" name="Text Box 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9" name="Text Box 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0" name="Text Box 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1" name="Text Box 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2" name="Text Box 1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3" name="Text Box 1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14" name="Text Box 1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A</a:t>
              </a:r>
              <a:endParaRPr lang="en-US" sz="3200">
                <a:effectLst/>
                <a:latin typeface="Times New Roman"/>
                <a:ea typeface="Times New Roman"/>
              </a:endParaRPr>
            </a:p>
          </p:txBody>
        </p:sp>
      </p:grpSp>
      <p:grpSp>
        <p:nvGrpSpPr>
          <p:cNvPr id="15" name="Group 15"/>
          <p:cNvGrpSpPr>
            <a:grpSpLocks/>
          </p:cNvGrpSpPr>
          <p:nvPr/>
        </p:nvGrpSpPr>
        <p:grpSpPr bwMode="auto">
          <a:xfrm>
            <a:off x="3380703" y="5028167"/>
            <a:ext cx="924281" cy="870366"/>
            <a:chOff x="2031" y="3382"/>
            <a:chExt cx="865" cy="649"/>
          </a:xfrm>
          <a:solidFill>
            <a:srgbClr val="FFFF00"/>
          </a:solidFill>
        </p:grpSpPr>
        <p:sp>
          <p:nvSpPr>
            <p:cNvPr id="16" name="Text Box 1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17" name="Text Box 1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18" name="Text Box 1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19" name="Text Box 1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20" name="Text Box 2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21" name="Text Box 2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22" name="Text Box 2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F</a:t>
              </a:r>
              <a:endParaRPr lang="en-US" sz="3200">
                <a:effectLst/>
                <a:latin typeface="Times New Roman"/>
                <a:ea typeface="Times New Roman"/>
              </a:endParaRPr>
            </a:p>
          </p:txBody>
        </p:sp>
      </p:grpSp>
      <p:grpSp>
        <p:nvGrpSpPr>
          <p:cNvPr id="23" name="Group 24"/>
          <p:cNvGrpSpPr>
            <a:grpSpLocks/>
          </p:cNvGrpSpPr>
          <p:nvPr/>
        </p:nvGrpSpPr>
        <p:grpSpPr bwMode="auto">
          <a:xfrm>
            <a:off x="1920020" y="5028167"/>
            <a:ext cx="924281" cy="870366"/>
            <a:chOff x="2031" y="3382"/>
            <a:chExt cx="865" cy="649"/>
          </a:xfrm>
          <a:solidFill>
            <a:srgbClr val="FFFF00"/>
          </a:solidFill>
        </p:grpSpPr>
        <p:sp>
          <p:nvSpPr>
            <p:cNvPr id="24" name="Text Box 25"/>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25" name="Text Box 26"/>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26" name="Text Box 27"/>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27" name="Text Box 28"/>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28" name="Text Box 29"/>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29" name="Text Box 30"/>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30" name="Text Box 31"/>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D</a:t>
              </a:r>
              <a:endParaRPr lang="en-US" sz="3200">
                <a:effectLst/>
                <a:latin typeface="Times New Roman"/>
                <a:ea typeface="Times New Roman"/>
              </a:endParaRPr>
            </a:p>
          </p:txBody>
        </p:sp>
      </p:grpSp>
      <p:grpSp>
        <p:nvGrpSpPr>
          <p:cNvPr id="31" name="Group 33"/>
          <p:cNvGrpSpPr>
            <a:grpSpLocks/>
          </p:cNvGrpSpPr>
          <p:nvPr/>
        </p:nvGrpSpPr>
        <p:grpSpPr bwMode="auto">
          <a:xfrm>
            <a:off x="1920020" y="3585160"/>
            <a:ext cx="924281" cy="870366"/>
            <a:chOff x="2031" y="3382"/>
            <a:chExt cx="865" cy="649"/>
          </a:xfrm>
        </p:grpSpPr>
        <p:sp>
          <p:nvSpPr>
            <p:cNvPr id="32" name="Text Box 34"/>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33" name="Text Box 35"/>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34" name="Text Box 36"/>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9</a:t>
              </a:r>
              <a:endParaRPr lang="en-US" sz="3200">
                <a:effectLst/>
                <a:latin typeface="Times New Roman"/>
                <a:ea typeface="Times New Roman"/>
              </a:endParaRPr>
            </a:p>
          </p:txBody>
        </p:sp>
        <p:sp>
          <p:nvSpPr>
            <p:cNvPr id="35" name="Text Box 37"/>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17</a:t>
              </a:r>
              <a:endParaRPr lang="en-US" sz="3200">
                <a:effectLst/>
                <a:latin typeface="Times New Roman"/>
                <a:ea typeface="Times New Roman"/>
              </a:endParaRPr>
            </a:p>
          </p:txBody>
        </p:sp>
        <p:sp>
          <p:nvSpPr>
            <p:cNvPr id="36" name="Text Box 38"/>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37" name="Text Box 39"/>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38" name="Text Box 40"/>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C</a:t>
              </a:r>
              <a:endParaRPr lang="en-US" sz="3200">
                <a:effectLst/>
                <a:latin typeface="Times New Roman"/>
                <a:ea typeface="Times New Roman"/>
              </a:endParaRPr>
            </a:p>
          </p:txBody>
        </p:sp>
      </p:grpSp>
      <p:grpSp>
        <p:nvGrpSpPr>
          <p:cNvPr id="39" name="Group 42"/>
          <p:cNvGrpSpPr>
            <a:grpSpLocks/>
          </p:cNvGrpSpPr>
          <p:nvPr/>
        </p:nvGrpSpPr>
        <p:grpSpPr bwMode="auto">
          <a:xfrm>
            <a:off x="1920137" y="2245517"/>
            <a:ext cx="924281" cy="870366"/>
            <a:chOff x="2031" y="3382"/>
            <a:chExt cx="865" cy="649"/>
          </a:xfrm>
        </p:grpSpPr>
        <p:sp>
          <p:nvSpPr>
            <p:cNvPr id="40" name="Text Box 43"/>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41" name="Text Box 44"/>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7</a:t>
              </a:r>
              <a:endParaRPr lang="en-US" sz="3200">
                <a:effectLst/>
                <a:latin typeface="Times New Roman"/>
                <a:ea typeface="Times New Roman"/>
              </a:endParaRPr>
            </a:p>
          </p:txBody>
        </p:sp>
        <p:sp>
          <p:nvSpPr>
            <p:cNvPr id="42" name="Text Box 45"/>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3" name="Text Box 46"/>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44" name="Text Box 47"/>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45" name="Text Box 48"/>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46" name="Text Box 49"/>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B</a:t>
              </a:r>
              <a:endParaRPr lang="en-US" sz="3200">
                <a:effectLst/>
                <a:latin typeface="Times New Roman"/>
                <a:ea typeface="Times New Roman"/>
              </a:endParaRPr>
            </a:p>
          </p:txBody>
        </p:sp>
      </p:grpSp>
      <p:grpSp>
        <p:nvGrpSpPr>
          <p:cNvPr id="47" name="Group 51"/>
          <p:cNvGrpSpPr>
            <a:grpSpLocks/>
          </p:cNvGrpSpPr>
          <p:nvPr/>
        </p:nvGrpSpPr>
        <p:grpSpPr bwMode="auto">
          <a:xfrm>
            <a:off x="3380703" y="2245768"/>
            <a:ext cx="924281" cy="870366"/>
            <a:chOff x="2031" y="3382"/>
            <a:chExt cx="865" cy="649"/>
          </a:xfrm>
        </p:grpSpPr>
        <p:sp>
          <p:nvSpPr>
            <p:cNvPr id="48" name="Text Box 52"/>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9" name="Text Box 53"/>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50" name="Text Box 54"/>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18</a:t>
              </a:r>
              <a:endParaRPr lang="en-US" sz="3200">
                <a:effectLst/>
                <a:latin typeface="Times New Roman"/>
                <a:ea typeface="Times New Roman"/>
              </a:endParaRPr>
            </a:p>
          </p:txBody>
        </p:sp>
        <p:sp>
          <p:nvSpPr>
            <p:cNvPr id="51" name="Text Box 55"/>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52" name="Text Box 56"/>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53" name="Text Box 57"/>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4" name="Text Box 58"/>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a:t>
              </a:r>
              <a:endParaRPr lang="en-US" sz="3200">
                <a:effectLst/>
                <a:latin typeface="Times New Roman"/>
                <a:ea typeface="Times New Roman"/>
              </a:endParaRPr>
            </a:p>
          </p:txBody>
        </p:sp>
      </p:grpSp>
      <p:grpSp>
        <p:nvGrpSpPr>
          <p:cNvPr id="55" name="Group 60"/>
          <p:cNvGrpSpPr>
            <a:grpSpLocks/>
          </p:cNvGrpSpPr>
          <p:nvPr/>
        </p:nvGrpSpPr>
        <p:grpSpPr bwMode="auto">
          <a:xfrm>
            <a:off x="4843523" y="3585160"/>
            <a:ext cx="924281" cy="870366"/>
            <a:chOff x="2031" y="3382"/>
            <a:chExt cx="865" cy="649"/>
          </a:xfrm>
          <a:solidFill>
            <a:srgbClr val="FFFF00"/>
          </a:solidFill>
        </p:grpSpPr>
        <p:sp>
          <p:nvSpPr>
            <p:cNvPr id="56" name="Text Box 6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7" name="Text Box 6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58" name="Text Box 6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24</a:t>
              </a:r>
              <a:endParaRPr lang="en-US" sz="3200" dirty="0">
                <a:effectLst/>
                <a:latin typeface="Times New Roman"/>
                <a:ea typeface="Times New Roman"/>
              </a:endParaRPr>
            </a:p>
          </p:txBody>
        </p:sp>
        <p:sp>
          <p:nvSpPr>
            <p:cNvPr id="59" name="Text Box 6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60" name="Text Box 6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61" name="Text Box 6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62" name="Text Box 6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G</a:t>
              </a:r>
              <a:endParaRPr lang="en-US" sz="3200">
                <a:effectLst/>
                <a:latin typeface="Times New Roman"/>
                <a:ea typeface="Times New Roman"/>
              </a:endParaRPr>
            </a:p>
          </p:txBody>
        </p:sp>
      </p:grpSp>
      <p:grpSp>
        <p:nvGrpSpPr>
          <p:cNvPr id="63" name="Group 70"/>
          <p:cNvGrpSpPr>
            <a:grpSpLocks/>
          </p:cNvGrpSpPr>
          <p:nvPr/>
        </p:nvGrpSpPr>
        <p:grpSpPr bwMode="auto">
          <a:xfrm>
            <a:off x="6277308" y="2303911"/>
            <a:ext cx="924281" cy="870366"/>
            <a:chOff x="2031" y="3382"/>
            <a:chExt cx="865" cy="649"/>
          </a:xfrm>
        </p:grpSpPr>
        <p:sp>
          <p:nvSpPr>
            <p:cNvPr id="64" name="Text Box 71"/>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65" name="Text Box 72"/>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66" name="Text Box 73"/>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28</a:t>
              </a:r>
              <a:endParaRPr lang="en-US" sz="3200">
                <a:effectLst/>
                <a:latin typeface="Times New Roman"/>
                <a:ea typeface="Times New Roman"/>
              </a:endParaRPr>
            </a:p>
          </p:txBody>
        </p:sp>
        <p:sp>
          <p:nvSpPr>
            <p:cNvPr id="67" name="Text Box 74"/>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26</a:t>
              </a:r>
              <a:endParaRPr lang="en-US" sz="3200">
                <a:effectLst/>
                <a:latin typeface="Times New Roman"/>
                <a:ea typeface="Times New Roman"/>
              </a:endParaRPr>
            </a:p>
          </p:txBody>
        </p:sp>
        <p:sp>
          <p:nvSpPr>
            <p:cNvPr id="68" name="Text Box 75"/>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a:t>
              </a:r>
              <a:endParaRPr lang="en-US" sz="3200">
                <a:effectLst/>
                <a:latin typeface="Times New Roman"/>
                <a:ea typeface="Times New Roman"/>
              </a:endParaRPr>
            </a:p>
          </p:txBody>
        </p:sp>
        <p:sp>
          <p:nvSpPr>
            <p:cNvPr id="69" name="Text Box 76"/>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0" name="Text Box 77"/>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H</a:t>
              </a:r>
              <a:endParaRPr lang="en-US" sz="3200">
                <a:effectLst/>
                <a:latin typeface="Times New Roman"/>
                <a:ea typeface="Times New Roman"/>
              </a:endParaRPr>
            </a:p>
          </p:txBody>
        </p:sp>
      </p:grpSp>
      <p:grpSp>
        <p:nvGrpSpPr>
          <p:cNvPr id="71" name="Group 80"/>
          <p:cNvGrpSpPr>
            <a:grpSpLocks/>
          </p:cNvGrpSpPr>
          <p:nvPr/>
        </p:nvGrpSpPr>
        <p:grpSpPr bwMode="auto">
          <a:xfrm>
            <a:off x="6277250" y="4930283"/>
            <a:ext cx="924281" cy="870366"/>
            <a:chOff x="2031" y="3382"/>
            <a:chExt cx="865" cy="649"/>
          </a:xfrm>
          <a:solidFill>
            <a:srgbClr val="FFFF00"/>
          </a:solidFill>
        </p:grpSpPr>
        <p:sp>
          <p:nvSpPr>
            <p:cNvPr id="72" name="Text Box 8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73" name="Text Box 8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74" name="Text Box 8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5" name="Text Box 8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76" name="Text Box 8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77" name="Text Box 8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78" name="Text Box 8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I</a:t>
              </a:r>
              <a:endParaRPr lang="en-US" sz="3200">
                <a:effectLst/>
                <a:latin typeface="Times New Roman"/>
                <a:ea typeface="Times New Roman"/>
              </a:endParaRPr>
            </a:p>
          </p:txBody>
        </p:sp>
      </p:grpSp>
      <p:cxnSp>
        <p:nvCxnSpPr>
          <p:cNvPr id="79" name="Line 88"/>
          <p:cNvCxnSpPr>
            <a:endCxn id="46" idx="1"/>
          </p:cNvCxnSpPr>
          <p:nvPr/>
        </p:nvCxnSpPr>
        <p:spPr bwMode="auto">
          <a:xfrm flipV="1">
            <a:off x="1381477" y="2682041"/>
            <a:ext cx="538660" cy="119144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0" name="Line 89"/>
          <p:cNvCxnSpPr/>
          <p:nvPr/>
        </p:nvCxnSpPr>
        <p:spPr bwMode="auto">
          <a:xfrm>
            <a:off x="1381477" y="4034247"/>
            <a:ext cx="538540"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1" name="Line 90"/>
          <p:cNvCxnSpPr>
            <a:endCxn id="30" idx="1"/>
          </p:cNvCxnSpPr>
          <p:nvPr/>
        </p:nvCxnSpPr>
        <p:spPr bwMode="auto">
          <a:xfrm>
            <a:off x="1381477" y="4161818"/>
            <a:ext cx="538543" cy="1302873"/>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2" name="Line 91"/>
          <p:cNvCxnSpPr>
            <a:stCxn id="30" idx="3"/>
            <a:endCxn id="22" idx="1"/>
          </p:cNvCxnSpPr>
          <p:nvPr/>
        </p:nvCxnSpPr>
        <p:spPr bwMode="auto">
          <a:xfrm>
            <a:off x="2844301" y="5464691"/>
            <a:ext cx="536402" cy="0"/>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3" name="Line 92"/>
          <p:cNvCxnSpPr/>
          <p:nvPr/>
        </p:nvCxnSpPr>
        <p:spPr bwMode="auto">
          <a:xfrm>
            <a:off x="4304878" y="2618232"/>
            <a:ext cx="536403" cy="1255256"/>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4" name="Line 93"/>
          <p:cNvCxnSpPr>
            <a:stCxn id="46" idx="3"/>
            <a:endCxn id="54" idx="1"/>
          </p:cNvCxnSpPr>
          <p:nvPr/>
        </p:nvCxnSpPr>
        <p:spPr bwMode="auto">
          <a:xfrm>
            <a:off x="2844418" y="2682041"/>
            <a:ext cx="536285" cy="25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5" name="Line 94"/>
          <p:cNvCxnSpPr/>
          <p:nvPr/>
        </p:nvCxnSpPr>
        <p:spPr bwMode="auto">
          <a:xfrm>
            <a:off x="2844312" y="4034247"/>
            <a:ext cx="1999024"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86" name="Line 95"/>
          <p:cNvCxnSpPr>
            <a:endCxn id="78" idx="1"/>
          </p:cNvCxnSpPr>
          <p:nvPr/>
        </p:nvCxnSpPr>
        <p:spPr bwMode="auto">
          <a:xfrm>
            <a:off x="5767804" y="4167371"/>
            <a:ext cx="509446" cy="1199436"/>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95" name="Line 108"/>
          <p:cNvCxnSpPr/>
          <p:nvPr/>
        </p:nvCxnSpPr>
        <p:spPr bwMode="auto">
          <a:xfrm flipV="1">
            <a:off x="5767804" y="2650905"/>
            <a:ext cx="509500" cy="122589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6" name="Line 111"/>
          <p:cNvCxnSpPr>
            <a:stCxn id="22" idx="3"/>
          </p:cNvCxnSpPr>
          <p:nvPr/>
        </p:nvCxnSpPr>
        <p:spPr bwMode="auto">
          <a:xfrm flipV="1">
            <a:off x="4304984" y="4161384"/>
            <a:ext cx="538352" cy="1303307"/>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grpSp>
        <p:nvGrpSpPr>
          <p:cNvPr id="97" name="Group 80"/>
          <p:cNvGrpSpPr>
            <a:grpSpLocks/>
          </p:cNvGrpSpPr>
          <p:nvPr/>
        </p:nvGrpSpPr>
        <p:grpSpPr bwMode="auto">
          <a:xfrm>
            <a:off x="7782893" y="3586235"/>
            <a:ext cx="923215" cy="869026"/>
            <a:chOff x="0" y="0"/>
            <a:chExt cx="865" cy="649"/>
          </a:xfrm>
        </p:grpSpPr>
        <p:sp>
          <p:nvSpPr>
            <p:cNvPr id="98" name="Text Box 81"/>
            <p:cNvSpPr txBox="1">
              <a:spLocks noChangeArrowheads="1"/>
            </p:cNvSpPr>
            <p:nvPr/>
          </p:nvSpPr>
          <p:spPr bwMode="auto">
            <a:xfrm>
              <a:off x="0"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99" name="Text Box 82"/>
            <p:cNvSpPr txBox="1">
              <a:spLocks noChangeArrowheads="1"/>
            </p:cNvSpPr>
            <p:nvPr/>
          </p:nvSpPr>
          <p:spPr bwMode="auto">
            <a:xfrm>
              <a:off x="288" y="0"/>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00" name="Text Box 83"/>
            <p:cNvSpPr txBox="1">
              <a:spLocks noChangeArrowheads="1"/>
            </p:cNvSpPr>
            <p:nvPr/>
          </p:nvSpPr>
          <p:spPr bwMode="auto">
            <a:xfrm>
              <a:off x="577"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1" name="Text Box 84"/>
            <p:cNvSpPr txBox="1">
              <a:spLocks noChangeArrowheads="1"/>
            </p:cNvSpPr>
            <p:nvPr/>
          </p:nvSpPr>
          <p:spPr bwMode="auto">
            <a:xfrm>
              <a:off x="0"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2" name="Text Box 85"/>
            <p:cNvSpPr txBox="1">
              <a:spLocks noChangeArrowheads="1"/>
            </p:cNvSpPr>
            <p:nvPr/>
          </p:nvSpPr>
          <p:spPr bwMode="auto">
            <a:xfrm>
              <a:off x="288" y="43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103" name="Text Box 86"/>
            <p:cNvSpPr txBox="1">
              <a:spLocks noChangeArrowheads="1"/>
            </p:cNvSpPr>
            <p:nvPr/>
          </p:nvSpPr>
          <p:spPr bwMode="auto">
            <a:xfrm>
              <a:off x="577"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104" name="Text Box 87"/>
            <p:cNvSpPr txBox="1">
              <a:spLocks noChangeArrowheads="1"/>
            </p:cNvSpPr>
            <p:nvPr/>
          </p:nvSpPr>
          <p:spPr bwMode="auto">
            <a:xfrm>
              <a:off x="0" y="217"/>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END</a:t>
              </a:r>
              <a:endParaRPr lang="en-US" sz="3200">
                <a:effectLst/>
                <a:latin typeface="Times New Roman"/>
                <a:ea typeface="Times New Roman"/>
              </a:endParaRPr>
            </a:p>
          </p:txBody>
        </p:sp>
      </p:grpSp>
      <p:cxnSp>
        <p:nvCxnSpPr>
          <p:cNvPr id="105" name="Line 95"/>
          <p:cNvCxnSpPr>
            <a:stCxn id="78" idx="3"/>
          </p:cNvCxnSpPr>
          <p:nvPr/>
        </p:nvCxnSpPr>
        <p:spPr bwMode="auto">
          <a:xfrm flipV="1">
            <a:off x="7201531" y="4167372"/>
            <a:ext cx="581362" cy="1199435"/>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106" name="Line 92"/>
          <p:cNvCxnSpPr>
            <a:stCxn id="70" idx="3"/>
          </p:cNvCxnSpPr>
          <p:nvPr/>
        </p:nvCxnSpPr>
        <p:spPr bwMode="auto">
          <a:xfrm>
            <a:off x="7201589" y="2740435"/>
            <a:ext cx="581304" cy="113636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2126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80">
                                          <p:stCondLst>
                                            <p:cond delay="0"/>
                                          </p:stCondLst>
                                        </p:cTn>
                                        <p:tgtEl>
                                          <p:spTgt spid="15"/>
                                        </p:tgtEl>
                                      </p:cBhvr>
                                    </p:animEffect>
                                    <p:anim calcmode="lin" valueType="num">
                                      <p:cBhvr>
                                        <p:cTn id="2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9" dur="26">
                                          <p:stCondLst>
                                            <p:cond delay="650"/>
                                          </p:stCondLst>
                                        </p:cTn>
                                        <p:tgtEl>
                                          <p:spTgt spid="15"/>
                                        </p:tgtEl>
                                      </p:cBhvr>
                                      <p:to x="100000" y="60000"/>
                                    </p:animScale>
                                    <p:animScale>
                                      <p:cBhvr>
                                        <p:cTn id="30" dur="166" decel="50000">
                                          <p:stCondLst>
                                            <p:cond delay="676"/>
                                          </p:stCondLst>
                                        </p:cTn>
                                        <p:tgtEl>
                                          <p:spTgt spid="15"/>
                                        </p:tgtEl>
                                      </p:cBhvr>
                                      <p:to x="100000" y="100000"/>
                                    </p:animScale>
                                    <p:animScale>
                                      <p:cBhvr>
                                        <p:cTn id="31" dur="26">
                                          <p:stCondLst>
                                            <p:cond delay="1312"/>
                                          </p:stCondLst>
                                        </p:cTn>
                                        <p:tgtEl>
                                          <p:spTgt spid="15"/>
                                        </p:tgtEl>
                                      </p:cBhvr>
                                      <p:to x="100000" y="80000"/>
                                    </p:animScale>
                                    <p:animScale>
                                      <p:cBhvr>
                                        <p:cTn id="32" dur="166" decel="50000">
                                          <p:stCondLst>
                                            <p:cond delay="1338"/>
                                          </p:stCondLst>
                                        </p:cTn>
                                        <p:tgtEl>
                                          <p:spTgt spid="15"/>
                                        </p:tgtEl>
                                      </p:cBhvr>
                                      <p:to x="100000" y="100000"/>
                                    </p:animScale>
                                    <p:animScale>
                                      <p:cBhvr>
                                        <p:cTn id="33" dur="26">
                                          <p:stCondLst>
                                            <p:cond delay="1642"/>
                                          </p:stCondLst>
                                        </p:cTn>
                                        <p:tgtEl>
                                          <p:spTgt spid="15"/>
                                        </p:tgtEl>
                                      </p:cBhvr>
                                      <p:to x="100000" y="90000"/>
                                    </p:animScale>
                                    <p:animScale>
                                      <p:cBhvr>
                                        <p:cTn id="34" dur="166" decel="50000">
                                          <p:stCondLst>
                                            <p:cond delay="1668"/>
                                          </p:stCondLst>
                                        </p:cTn>
                                        <p:tgtEl>
                                          <p:spTgt spid="15"/>
                                        </p:tgtEl>
                                      </p:cBhvr>
                                      <p:to x="100000" y="100000"/>
                                    </p:animScale>
                                    <p:animScale>
                                      <p:cBhvr>
                                        <p:cTn id="35" dur="26">
                                          <p:stCondLst>
                                            <p:cond delay="1808"/>
                                          </p:stCondLst>
                                        </p:cTn>
                                        <p:tgtEl>
                                          <p:spTgt spid="15"/>
                                        </p:tgtEl>
                                      </p:cBhvr>
                                      <p:to x="100000" y="95000"/>
                                    </p:animScale>
                                    <p:animScale>
                                      <p:cBhvr>
                                        <p:cTn id="36" dur="166" decel="50000">
                                          <p:stCondLst>
                                            <p:cond delay="1834"/>
                                          </p:stCondLst>
                                        </p:cTn>
                                        <p:tgtEl>
                                          <p:spTgt spid="15"/>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down)">
                                      <p:cBhvr>
                                        <p:cTn id="39" dur="580">
                                          <p:stCondLst>
                                            <p:cond delay="0"/>
                                          </p:stCondLst>
                                        </p:cTn>
                                        <p:tgtEl>
                                          <p:spTgt spid="23"/>
                                        </p:tgtEl>
                                      </p:cBhvr>
                                    </p:animEffect>
                                    <p:anim calcmode="lin" valueType="num">
                                      <p:cBhvr>
                                        <p:cTn id="4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45" dur="26">
                                          <p:stCondLst>
                                            <p:cond delay="650"/>
                                          </p:stCondLst>
                                        </p:cTn>
                                        <p:tgtEl>
                                          <p:spTgt spid="23"/>
                                        </p:tgtEl>
                                      </p:cBhvr>
                                      <p:to x="100000" y="60000"/>
                                    </p:animScale>
                                    <p:animScale>
                                      <p:cBhvr>
                                        <p:cTn id="46" dur="166" decel="50000">
                                          <p:stCondLst>
                                            <p:cond delay="676"/>
                                          </p:stCondLst>
                                        </p:cTn>
                                        <p:tgtEl>
                                          <p:spTgt spid="23"/>
                                        </p:tgtEl>
                                      </p:cBhvr>
                                      <p:to x="100000" y="100000"/>
                                    </p:animScale>
                                    <p:animScale>
                                      <p:cBhvr>
                                        <p:cTn id="47" dur="26">
                                          <p:stCondLst>
                                            <p:cond delay="1312"/>
                                          </p:stCondLst>
                                        </p:cTn>
                                        <p:tgtEl>
                                          <p:spTgt spid="23"/>
                                        </p:tgtEl>
                                      </p:cBhvr>
                                      <p:to x="100000" y="80000"/>
                                    </p:animScale>
                                    <p:animScale>
                                      <p:cBhvr>
                                        <p:cTn id="48" dur="166" decel="50000">
                                          <p:stCondLst>
                                            <p:cond delay="1338"/>
                                          </p:stCondLst>
                                        </p:cTn>
                                        <p:tgtEl>
                                          <p:spTgt spid="23"/>
                                        </p:tgtEl>
                                      </p:cBhvr>
                                      <p:to x="100000" y="100000"/>
                                    </p:animScale>
                                    <p:animScale>
                                      <p:cBhvr>
                                        <p:cTn id="49" dur="26">
                                          <p:stCondLst>
                                            <p:cond delay="1642"/>
                                          </p:stCondLst>
                                        </p:cTn>
                                        <p:tgtEl>
                                          <p:spTgt spid="23"/>
                                        </p:tgtEl>
                                      </p:cBhvr>
                                      <p:to x="100000" y="90000"/>
                                    </p:animScale>
                                    <p:animScale>
                                      <p:cBhvr>
                                        <p:cTn id="50" dur="166" decel="50000">
                                          <p:stCondLst>
                                            <p:cond delay="1668"/>
                                          </p:stCondLst>
                                        </p:cTn>
                                        <p:tgtEl>
                                          <p:spTgt spid="23"/>
                                        </p:tgtEl>
                                      </p:cBhvr>
                                      <p:to x="100000" y="100000"/>
                                    </p:animScale>
                                    <p:animScale>
                                      <p:cBhvr>
                                        <p:cTn id="51" dur="26">
                                          <p:stCondLst>
                                            <p:cond delay="1808"/>
                                          </p:stCondLst>
                                        </p:cTn>
                                        <p:tgtEl>
                                          <p:spTgt spid="23"/>
                                        </p:tgtEl>
                                      </p:cBhvr>
                                      <p:to x="100000" y="95000"/>
                                    </p:animScale>
                                    <p:animScale>
                                      <p:cBhvr>
                                        <p:cTn id="52" dur="166" decel="50000">
                                          <p:stCondLst>
                                            <p:cond delay="1834"/>
                                          </p:stCondLst>
                                        </p:cTn>
                                        <p:tgtEl>
                                          <p:spTgt spid="23"/>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80">
                                          <p:stCondLst>
                                            <p:cond delay="0"/>
                                          </p:stCondLst>
                                        </p:cTn>
                                        <p:tgtEl>
                                          <p:spTgt spid="31"/>
                                        </p:tgtEl>
                                      </p:cBhvr>
                                    </p:animEffect>
                                    <p:anim calcmode="lin" valueType="num">
                                      <p:cBhvr>
                                        <p:cTn id="56"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61" dur="26">
                                          <p:stCondLst>
                                            <p:cond delay="650"/>
                                          </p:stCondLst>
                                        </p:cTn>
                                        <p:tgtEl>
                                          <p:spTgt spid="31"/>
                                        </p:tgtEl>
                                      </p:cBhvr>
                                      <p:to x="100000" y="60000"/>
                                    </p:animScale>
                                    <p:animScale>
                                      <p:cBhvr>
                                        <p:cTn id="62" dur="166" decel="50000">
                                          <p:stCondLst>
                                            <p:cond delay="676"/>
                                          </p:stCondLst>
                                        </p:cTn>
                                        <p:tgtEl>
                                          <p:spTgt spid="31"/>
                                        </p:tgtEl>
                                      </p:cBhvr>
                                      <p:to x="100000" y="100000"/>
                                    </p:animScale>
                                    <p:animScale>
                                      <p:cBhvr>
                                        <p:cTn id="63" dur="26">
                                          <p:stCondLst>
                                            <p:cond delay="1312"/>
                                          </p:stCondLst>
                                        </p:cTn>
                                        <p:tgtEl>
                                          <p:spTgt spid="31"/>
                                        </p:tgtEl>
                                      </p:cBhvr>
                                      <p:to x="100000" y="80000"/>
                                    </p:animScale>
                                    <p:animScale>
                                      <p:cBhvr>
                                        <p:cTn id="64" dur="166" decel="50000">
                                          <p:stCondLst>
                                            <p:cond delay="1338"/>
                                          </p:stCondLst>
                                        </p:cTn>
                                        <p:tgtEl>
                                          <p:spTgt spid="31"/>
                                        </p:tgtEl>
                                      </p:cBhvr>
                                      <p:to x="100000" y="100000"/>
                                    </p:animScale>
                                    <p:animScale>
                                      <p:cBhvr>
                                        <p:cTn id="65" dur="26">
                                          <p:stCondLst>
                                            <p:cond delay="1642"/>
                                          </p:stCondLst>
                                        </p:cTn>
                                        <p:tgtEl>
                                          <p:spTgt spid="31"/>
                                        </p:tgtEl>
                                      </p:cBhvr>
                                      <p:to x="100000" y="90000"/>
                                    </p:animScale>
                                    <p:animScale>
                                      <p:cBhvr>
                                        <p:cTn id="66" dur="166" decel="50000">
                                          <p:stCondLst>
                                            <p:cond delay="1668"/>
                                          </p:stCondLst>
                                        </p:cTn>
                                        <p:tgtEl>
                                          <p:spTgt spid="31"/>
                                        </p:tgtEl>
                                      </p:cBhvr>
                                      <p:to x="100000" y="100000"/>
                                    </p:animScale>
                                    <p:animScale>
                                      <p:cBhvr>
                                        <p:cTn id="67" dur="26">
                                          <p:stCondLst>
                                            <p:cond delay="1808"/>
                                          </p:stCondLst>
                                        </p:cTn>
                                        <p:tgtEl>
                                          <p:spTgt spid="31"/>
                                        </p:tgtEl>
                                      </p:cBhvr>
                                      <p:to x="100000" y="95000"/>
                                    </p:animScale>
                                    <p:animScale>
                                      <p:cBhvr>
                                        <p:cTn id="68" dur="166" decel="50000">
                                          <p:stCondLst>
                                            <p:cond delay="1834"/>
                                          </p:stCondLst>
                                        </p:cTn>
                                        <p:tgtEl>
                                          <p:spTgt spid="31"/>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down)">
                                      <p:cBhvr>
                                        <p:cTn id="71" dur="580">
                                          <p:stCondLst>
                                            <p:cond delay="0"/>
                                          </p:stCondLst>
                                        </p:cTn>
                                        <p:tgtEl>
                                          <p:spTgt spid="39"/>
                                        </p:tgtEl>
                                      </p:cBhvr>
                                    </p:animEffect>
                                    <p:anim calcmode="lin" valueType="num">
                                      <p:cBhvr>
                                        <p:cTn id="72"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77" dur="26">
                                          <p:stCondLst>
                                            <p:cond delay="650"/>
                                          </p:stCondLst>
                                        </p:cTn>
                                        <p:tgtEl>
                                          <p:spTgt spid="39"/>
                                        </p:tgtEl>
                                      </p:cBhvr>
                                      <p:to x="100000" y="60000"/>
                                    </p:animScale>
                                    <p:animScale>
                                      <p:cBhvr>
                                        <p:cTn id="78" dur="166" decel="50000">
                                          <p:stCondLst>
                                            <p:cond delay="676"/>
                                          </p:stCondLst>
                                        </p:cTn>
                                        <p:tgtEl>
                                          <p:spTgt spid="39"/>
                                        </p:tgtEl>
                                      </p:cBhvr>
                                      <p:to x="100000" y="100000"/>
                                    </p:animScale>
                                    <p:animScale>
                                      <p:cBhvr>
                                        <p:cTn id="79" dur="26">
                                          <p:stCondLst>
                                            <p:cond delay="1312"/>
                                          </p:stCondLst>
                                        </p:cTn>
                                        <p:tgtEl>
                                          <p:spTgt spid="39"/>
                                        </p:tgtEl>
                                      </p:cBhvr>
                                      <p:to x="100000" y="80000"/>
                                    </p:animScale>
                                    <p:animScale>
                                      <p:cBhvr>
                                        <p:cTn id="80" dur="166" decel="50000">
                                          <p:stCondLst>
                                            <p:cond delay="1338"/>
                                          </p:stCondLst>
                                        </p:cTn>
                                        <p:tgtEl>
                                          <p:spTgt spid="39"/>
                                        </p:tgtEl>
                                      </p:cBhvr>
                                      <p:to x="100000" y="100000"/>
                                    </p:animScale>
                                    <p:animScale>
                                      <p:cBhvr>
                                        <p:cTn id="81" dur="26">
                                          <p:stCondLst>
                                            <p:cond delay="1642"/>
                                          </p:stCondLst>
                                        </p:cTn>
                                        <p:tgtEl>
                                          <p:spTgt spid="39"/>
                                        </p:tgtEl>
                                      </p:cBhvr>
                                      <p:to x="100000" y="90000"/>
                                    </p:animScale>
                                    <p:animScale>
                                      <p:cBhvr>
                                        <p:cTn id="82" dur="166" decel="50000">
                                          <p:stCondLst>
                                            <p:cond delay="1668"/>
                                          </p:stCondLst>
                                        </p:cTn>
                                        <p:tgtEl>
                                          <p:spTgt spid="39"/>
                                        </p:tgtEl>
                                      </p:cBhvr>
                                      <p:to x="100000" y="100000"/>
                                    </p:animScale>
                                    <p:animScale>
                                      <p:cBhvr>
                                        <p:cTn id="83" dur="26">
                                          <p:stCondLst>
                                            <p:cond delay="1808"/>
                                          </p:stCondLst>
                                        </p:cTn>
                                        <p:tgtEl>
                                          <p:spTgt spid="39"/>
                                        </p:tgtEl>
                                      </p:cBhvr>
                                      <p:to x="100000" y="95000"/>
                                    </p:animScale>
                                    <p:animScale>
                                      <p:cBhvr>
                                        <p:cTn id="84" dur="166" decel="50000">
                                          <p:stCondLst>
                                            <p:cond delay="1834"/>
                                          </p:stCondLst>
                                        </p:cTn>
                                        <p:tgtEl>
                                          <p:spTgt spid="39"/>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wipe(down)">
                                      <p:cBhvr>
                                        <p:cTn id="87" dur="580">
                                          <p:stCondLst>
                                            <p:cond delay="0"/>
                                          </p:stCondLst>
                                        </p:cTn>
                                        <p:tgtEl>
                                          <p:spTgt spid="47"/>
                                        </p:tgtEl>
                                      </p:cBhvr>
                                    </p:animEffect>
                                    <p:anim calcmode="lin" valueType="num">
                                      <p:cBhvr>
                                        <p:cTn id="88"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93" dur="26">
                                          <p:stCondLst>
                                            <p:cond delay="650"/>
                                          </p:stCondLst>
                                        </p:cTn>
                                        <p:tgtEl>
                                          <p:spTgt spid="47"/>
                                        </p:tgtEl>
                                      </p:cBhvr>
                                      <p:to x="100000" y="60000"/>
                                    </p:animScale>
                                    <p:animScale>
                                      <p:cBhvr>
                                        <p:cTn id="94" dur="166" decel="50000">
                                          <p:stCondLst>
                                            <p:cond delay="676"/>
                                          </p:stCondLst>
                                        </p:cTn>
                                        <p:tgtEl>
                                          <p:spTgt spid="47"/>
                                        </p:tgtEl>
                                      </p:cBhvr>
                                      <p:to x="100000" y="100000"/>
                                    </p:animScale>
                                    <p:animScale>
                                      <p:cBhvr>
                                        <p:cTn id="95" dur="26">
                                          <p:stCondLst>
                                            <p:cond delay="1312"/>
                                          </p:stCondLst>
                                        </p:cTn>
                                        <p:tgtEl>
                                          <p:spTgt spid="47"/>
                                        </p:tgtEl>
                                      </p:cBhvr>
                                      <p:to x="100000" y="80000"/>
                                    </p:animScale>
                                    <p:animScale>
                                      <p:cBhvr>
                                        <p:cTn id="96" dur="166" decel="50000">
                                          <p:stCondLst>
                                            <p:cond delay="1338"/>
                                          </p:stCondLst>
                                        </p:cTn>
                                        <p:tgtEl>
                                          <p:spTgt spid="47"/>
                                        </p:tgtEl>
                                      </p:cBhvr>
                                      <p:to x="100000" y="100000"/>
                                    </p:animScale>
                                    <p:animScale>
                                      <p:cBhvr>
                                        <p:cTn id="97" dur="26">
                                          <p:stCondLst>
                                            <p:cond delay="1642"/>
                                          </p:stCondLst>
                                        </p:cTn>
                                        <p:tgtEl>
                                          <p:spTgt spid="47"/>
                                        </p:tgtEl>
                                      </p:cBhvr>
                                      <p:to x="100000" y="90000"/>
                                    </p:animScale>
                                    <p:animScale>
                                      <p:cBhvr>
                                        <p:cTn id="98" dur="166" decel="50000">
                                          <p:stCondLst>
                                            <p:cond delay="1668"/>
                                          </p:stCondLst>
                                        </p:cTn>
                                        <p:tgtEl>
                                          <p:spTgt spid="47"/>
                                        </p:tgtEl>
                                      </p:cBhvr>
                                      <p:to x="100000" y="100000"/>
                                    </p:animScale>
                                    <p:animScale>
                                      <p:cBhvr>
                                        <p:cTn id="99" dur="26">
                                          <p:stCondLst>
                                            <p:cond delay="1808"/>
                                          </p:stCondLst>
                                        </p:cTn>
                                        <p:tgtEl>
                                          <p:spTgt spid="47"/>
                                        </p:tgtEl>
                                      </p:cBhvr>
                                      <p:to x="100000" y="95000"/>
                                    </p:animScale>
                                    <p:animScale>
                                      <p:cBhvr>
                                        <p:cTn id="100" dur="166" decel="50000">
                                          <p:stCondLst>
                                            <p:cond delay="1834"/>
                                          </p:stCondLst>
                                        </p:cTn>
                                        <p:tgtEl>
                                          <p:spTgt spid="47"/>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55"/>
                                        </p:tgtEl>
                                        <p:attrNameLst>
                                          <p:attrName>style.visibility</p:attrName>
                                        </p:attrNameLst>
                                      </p:cBhvr>
                                      <p:to>
                                        <p:strVal val="visible"/>
                                      </p:to>
                                    </p:set>
                                    <p:animEffect transition="in" filter="wipe(down)">
                                      <p:cBhvr>
                                        <p:cTn id="103" dur="580">
                                          <p:stCondLst>
                                            <p:cond delay="0"/>
                                          </p:stCondLst>
                                        </p:cTn>
                                        <p:tgtEl>
                                          <p:spTgt spid="55"/>
                                        </p:tgtEl>
                                      </p:cBhvr>
                                    </p:animEffect>
                                    <p:anim calcmode="lin" valueType="num">
                                      <p:cBhvr>
                                        <p:cTn id="104"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109" dur="26">
                                          <p:stCondLst>
                                            <p:cond delay="650"/>
                                          </p:stCondLst>
                                        </p:cTn>
                                        <p:tgtEl>
                                          <p:spTgt spid="55"/>
                                        </p:tgtEl>
                                      </p:cBhvr>
                                      <p:to x="100000" y="60000"/>
                                    </p:animScale>
                                    <p:animScale>
                                      <p:cBhvr>
                                        <p:cTn id="110" dur="166" decel="50000">
                                          <p:stCondLst>
                                            <p:cond delay="676"/>
                                          </p:stCondLst>
                                        </p:cTn>
                                        <p:tgtEl>
                                          <p:spTgt spid="55"/>
                                        </p:tgtEl>
                                      </p:cBhvr>
                                      <p:to x="100000" y="100000"/>
                                    </p:animScale>
                                    <p:animScale>
                                      <p:cBhvr>
                                        <p:cTn id="111" dur="26">
                                          <p:stCondLst>
                                            <p:cond delay="1312"/>
                                          </p:stCondLst>
                                        </p:cTn>
                                        <p:tgtEl>
                                          <p:spTgt spid="55"/>
                                        </p:tgtEl>
                                      </p:cBhvr>
                                      <p:to x="100000" y="80000"/>
                                    </p:animScale>
                                    <p:animScale>
                                      <p:cBhvr>
                                        <p:cTn id="112" dur="166" decel="50000">
                                          <p:stCondLst>
                                            <p:cond delay="1338"/>
                                          </p:stCondLst>
                                        </p:cTn>
                                        <p:tgtEl>
                                          <p:spTgt spid="55"/>
                                        </p:tgtEl>
                                      </p:cBhvr>
                                      <p:to x="100000" y="100000"/>
                                    </p:animScale>
                                    <p:animScale>
                                      <p:cBhvr>
                                        <p:cTn id="113" dur="26">
                                          <p:stCondLst>
                                            <p:cond delay="1642"/>
                                          </p:stCondLst>
                                        </p:cTn>
                                        <p:tgtEl>
                                          <p:spTgt spid="55"/>
                                        </p:tgtEl>
                                      </p:cBhvr>
                                      <p:to x="100000" y="90000"/>
                                    </p:animScale>
                                    <p:animScale>
                                      <p:cBhvr>
                                        <p:cTn id="114" dur="166" decel="50000">
                                          <p:stCondLst>
                                            <p:cond delay="1668"/>
                                          </p:stCondLst>
                                        </p:cTn>
                                        <p:tgtEl>
                                          <p:spTgt spid="55"/>
                                        </p:tgtEl>
                                      </p:cBhvr>
                                      <p:to x="100000" y="100000"/>
                                    </p:animScale>
                                    <p:animScale>
                                      <p:cBhvr>
                                        <p:cTn id="115" dur="26">
                                          <p:stCondLst>
                                            <p:cond delay="1808"/>
                                          </p:stCondLst>
                                        </p:cTn>
                                        <p:tgtEl>
                                          <p:spTgt spid="55"/>
                                        </p:tgtEl>
                                      </p:cBhvr>
                                      <p:to x="100000" y="95000"/>
                                    </p:animScale>
                                    <p:animScale>
                                      <p:cBhvr>
                                        <p:cTn id="116" dur="166" decel="50000">
                                          <p:stCondLst>
                                            <p:cond delay="1834"/>
                                          </p:stCondLst>
                                        </p:cTn>
                                        <p:tgtEl>
                                          <p:spTgt spid="55"/>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63"/>
                                        </p:tgtEl>
                                        <p:attrNameLst>
                                          <p:attrName>style.visibility</p:attrName>
                                        </p:attrNameLst>
                                      </p:cBhvr>
                                      <p:to>
                                        <p:strVal val="visible"/>
                                      </p:to>
                                    </p:set>
                                    <p:animEffect transition="in" filter="wipe(down)">
                                      <p:cBhvr>
                                        <p:cTn id="119" dur="580">
                                          <p:stCondLst>
                                            <p:cond delay="0"/>
                                          </p:stCondLst>
                                        </p:cTn>
                                        <p:tgtEl>
                                          <p:spTgt spid="63"/>
                                        </p:tgtEl>
                                      </p:cBhvr>
                                    </p:animEffect>
                                    <p:anim calcmode="lin" valueType="num">
                                      <p:cBhvr>
                                        <p:cTn id="120"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125" dur="26">
                                          <p:stCondLst>
                                            <p:cond delay="650"/>
                                          </p:stCondLst>
                                        </p:cTn>
                                        <p:tgtEl>
                                          <p:spTgt spid="63"/>
                                        </p:tgtEl>
                                      </p:cBhvr>
                                      <p:to x="100000" y="60000"/>
                                    </p:animScale>
                                    <p:animScale>
                                      <p:cBhvr>
                                        <p:cTn id="126" dur="166" decel="50000">
                                          <p:stCondLst>
                                            <p:cond delay="676"/>
                                          </p:stCondLst>
                                        </p:cTn>
                                        <p:tgtEl>
                                          <p:spTgt spid="63"/>
                                        </p:tgtEl>
                                      </p:cBhvr>
                                      <p:to x="100000" y="100000"/>
                                    </p:animScale>
                                    <p:animScale>
                                      <p:cBhvr>
                                        <p:cTn id="127" dur="26">
                                          <p:stCondLst>
                                            <p:cond delay="1312"/>
                                          </p:stCondLst>
                                        </p:cTn>
                                        <p:tgtEl>
                                          <p:spTgt spid="63"/>
                                        </p:tgtEl>
                                      </p:cBhvr>
                                      <p:to x="100000" y="80000"/>
                                    </p:animScale>
                                    <p:animScale>
                                      <p:cBhvr>
                                        <p:cTn id="128" dur="166" decel="50000">
                                          <p:stCondLst>
                                            <p:cond delay="1338"/>
                                          </p:stCondLst>
                                        </p:cTn>
                                        <p:tgtEl>
                                          <p:spTgt spid="63"/>
                                        </p:tgtEl>
                                      </p:cBhvr>
                                      <p:to x="100000" y="100000"/>
                                    </p:animScale>
                                    <p:animScale>
                                      <p:cBhvr>
                                        <p:cTn id="129" dur="26">
                                          <p:stCondLst>
                                            <p:cond delay="1642"/>
                                          </p:stCondLst>
                                        </p:cTn>
                                        <p:tgtEl>
                                          <p:spTgt spid="63"/>
                                        </p:tgtEl>
                                      </p:cBhvr>
                                      <p:to x="100000" y="90000"/>
                                    </p:animScale>
                                    <p:animScale>
                                      <p:cBhvr>
                                        <p:cTn id="130" dur="166" decel="50000">
                                          <p:stCondLst>
                                            <p:cond delay="1668"/>
                                          </p:stCondLst>
                                        </p:cTn>
                                        <p:tgtEl>
                                          <p:spTgt spid="63"/>
                                        </p:tgtEl>
                                      </p:cBhvr>
                                      <p:to x="100000" y="100000"/>
                                    </p:animScale>
                                    <p:animScale>
                                      <p:cBhvr>
                                        <p:cTn id="131" dur="26">
                                          <p:stCondLst>
                                            <p:cond delay="1808"/>
                                          </p:stCondLst>
                                        </p:cTn>
                                        <p:tgtEl>
                                          <p:spTgt spid="63"/>
                                        </p:tgtEl>
                                      </p:cBhvr>
                                      <p:to x="100000" y="95000"/>
                                    </p:animScale>
                                    <p:animScale>
                                      <p:cBhvr>
                                        <p:cTn id="132" dur="166" decel="50000">
                                          <p:stCondLst>
                                            <p:cond delay="1834"/>
                                          </p:stCondLst>
                                        </p:cTn>
                                        <p:tgtEl>
                                          <p:spTgt spid="63"/>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71"/>
                                        </p:tgtEl>
                                        <p:attrNameLst>
                                          <p:attrName>style.visibility</p:attrName>
                                        </p:attrNameLst>
                                      </p:cBhvr>
                                      <p:to>
                                        <p:strVal val="visible"/>
                                      </p:to>
                                    </p:set>
                                    <p:animEffect transition="in" filter="wipe(down)">
                                      <p:cBhvr>
                                        <p:cTn id="135" dur="580">
                                          <p:stCondLst>
                                            <p:cond delay="0"/>
                                          </p:stCondLst>
                                        </p:cTn>
                                        <p:tgtEl>
                                          <p:spTgt spid="71"/>
                                        </p:tgtEl>
                                      </p:cBhvr>
                                    </p:animEffect>
                                    <p:anim calcmode="lin" valueType="num">
                                      <p:cBhvr>
                                        <p:cTn id="136"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141" dur="26">
                                          <p:stCondLst>
                                            <p:cond delay="650"/>
                                          </p:stCondLst>
                                        </p:cTn>
                                        <p:tgtEl>
                                          <p:spTgt spid="71"/>
                                        </p:tgtEl>
                                      </p:cBhvr>
                                      <p:to x="100000" y="60000"/>
                                    </p:animScale>
                                    <p:animScale>
                                      <p:cBhvr>
                                        <p:cTn id="142" dur="166" decel="50000">
                                          <p:stCondLst>
                                            <p:cond delay="676"/>
                                          </p:stCondLst>
                                        </p:cTn>
                                        <p:tgtEl>
                                          <p:spTgt spid="71"/>
                                        </p:tgtEl>
                                      </p:cBhvr>
                                      <p:to x="100000" y="100000"/>
                                    </p:animScale>
                                    <p:animScale>
                                      <p:cBhvr>
                                        <p:cTn id="143" dur="26">
                                          <p:stCondLst>
                                            <p:cond delay="1312"/>
                                          </p:stCondLst>
                                        </p:cTn>
                                        <p:tgtEl>
                                          <p:spTgt spid="71"/>
                                        </p:tgtEl>
                                      </p:cBhvr>
                                      <p:to x="100000" y="80000"/>
                                    </p:animScale>
                                    <p:animScale>
                                      <p:cBhvr>
                                        <p:cTn id="144" dur="166" decel="50000">
                                          <p:stCondLst>
                                            <p:cond delay="1338"/>
                                          </p:stCondLst>
                                        </p:cTn>
                                        <p:tgtEl>
                                          <p:spTgt spid="71"/>
                                        </p:tgtEl>
                                      </p:cBhvr>
                                      <p:to x="100000" y="100000"/>
                                    </p:animScale>
                                    <p:animScale>
                                      <p:cBhvr>
                                        <p:cTn id="145" dur="26">
                                          <p:stCondLst>
                                            <p:cond delay="1642"/>
                                          </p:stCondLst>
                                        </p:cTn>
                                        <p:tgtEl>
                                          <p:spTgt spid="71"/>
                                        </p:tgtEl>
                                      </p:cBhvr>
                                      <p:to x="100000" y="90000"/>
                                    </p:animScale>
                                    <p:animScale>
                                      <p:cBhvr>
                                        <p:cTn id="146" dur="166" decel="50000">
                                          <p:stCondLst>
                                            <p:cond delay="1668"/>
                                          </p:stCondLst>
                                        </p:cTn>
                                        <p:tgtEl>
                                          <p:spTgt spid="71"/>
                                        </p:tgtEl>
                                      </p:cBhvr>
                                      <p:to x="100000" y="100000"/>
                                    </p:animScale>
                                    <p:animScale>
                                      <p:cBhvr>
                                        <p:cTn id="147" dur="26">
                                          <p:stCondLst>
                                            <p:cond delay="1808"/>
                                          </p:stCondLst>
                                        </p:cTn>
                                        <p:tgtEl>
                                          <p:spTgt spid="71"/>
                                        </p:tgtEl>
                                      </p:cBhvr>
                                      <p:to x="100000" y="95000"/>
                                    </p:animScale>
                                    <p:animScale>
                                      <p:cBhvr>
                                        <p:cTn id="148" dur="166" decel="50000">
                                          <p:stCondLst>
                                            <p:cond delay="1834"/>
                                          </p:stCondLst>
                                        </p:cTn>
                                        <p:tgtEl>
                                          <p:spTgt spid="71"/>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79"/>
                                        </p:tgtEl>
                                        <p:attrNameLst>
                                          <p:attrName>style.visibility</p:attrName>
                                        </p:attrNameLst>
                                      </p:cBhvr>
                                      <p:to>
                                        <p:strVal val="visible"/>
                                      </p:to>
                                    </p:set>
                                    <p:animEffect transition="in" filter="wipe(down)">
                                      <p:cBhvr>
                                        <p:cTn id="151" dur="580">
                                          <p:stCondLst>
                                            <p:cond delay="0"/>
                                          </p:stCondLst>
                                        </p:cTn>
                                        <p:tgtEl>
                                          <p:spTgt spid="79"/>
                                        </p:tgtEl>
                                      </p:cBhvr>
                                    </p:animEffect>
                                    <p:anim calcmode="lin" valueType="num">
                                      <p:cBhvr>
                                        <p:cTn id="152"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157" dur="26">
                                          <p:stCondLst>
                                            <p:cond delay="650"/>
                                          </p:stCondLst>
                                        </p:cTn>
                                        <p:tgtEl>
                                          <p:spTgt spid="79"/>
                                        </p:tgtEl>
                                      </p:cBhvr>
                                      <p:to x="100000" y="60000"/>
                                    </p:animScale>
                                    <p:animScale>
                                      <p:cBhvr>
                                        <p:cTn id="158" dur="166" decel="50000">
                                          <p:stCondLst>
                                            <p:cond delay="676"/>
                                          </p:stCondLst>
                                        </p:cTn>
                                        <p:tgtEl>
                                          <p:spTgt spid="79"/>
                                        </p:tgtEl>
                                      </p:cBhvr>
                                      <p:to x="100000" y="100000"/>
                                    </p:animScale>
                                    <p:animScale>
                                      <p:cBhvr>
                                        <p:cTn id="159" dur="26">
                                          <p:stCondLst>
                                            <p:cond delay="1312"/>
                                          </p:stCondLst>
                                        </p:cTn>
                                        <p:tgtEl>
                                          <p:spTgt spid="79"/>
                                        </p:tgtEl>
                                      </p:cBhvr>
                                      <p:to x="100000" y="80000"/>
                                    </p:animScale>
                                    <p:animScale>
                                      <p:cBhvr>
                                        <p:cTn id="160" dur="166" decel="50000">
                                          <p:stCondLst>
                                            <p:cond delay="1338"/>
                                          </p:stCondLst>
                                        </p:cTn>
                                        <p:tgtEl>
                                          <p:spTgt spid="79"/>
                                        </p:tgtEl>
                                      </p:cBhvr>
                                      <p:to x="100000" y="100000"/>
                                    </p:animScale>
                                    <p:animScale>
                                      <p:cBhvr>
                                        <p:cTn id="161" dur="26">
                                          <p:stCondLst>
                                            <p:cond delay="1642"/>
                                          </p:stCondLst>
                                        </p:cTn>
                                        <p:tgtEl>
                                          <p:spTgt spid="79"/>
                                        </p:tgtEl>
                                      </p:cBhvr>
                                      <p:to x="100000" y="90000"/>
                                    </p:animScale>
                                    <p:animScale>
                                      <p:cBhvr>
                                        <p:cTn id="162" dur="166" decel="50000">
                                          <p:stCondLst>
                                            <p:cond delay="1668"/>
                                          </p:stCondLst>
                                        </p:cTn>
                                        <p:tgtEl>
                                          <p:spTgt spid="79"/>
                                        </p:tgtEl>
                                      </p:cBhvr>
                                      <p:to x="100000" y="100000"/>
                                    </p:animScale>
                                    <p:animScale>
                                      <p:cBhvr>
                                        <p:cTn id="163" dur="26">
                                          <p:stCondLst>
                                            <p:cond delay="1808"/>
                                          </p:stCondLst>
                                        </p:cTn>
                                        <p:tgtEl>
                                          <p:spTgt spid="79"/>
                                        </p:tgtEl>
                                      </p:cBhvr>
                                      <p:to x="100000" y="95000"/>
                                    </p:animScale>
                                    <p:animScale>
                                      <p:cBhvr>
                                        <p:cTn id="164" dur="166" decel="50000">
                                          <p:stCondLst>
                                            <p:cond delay="1834"/>
                                          </p:stCondLst>
                                        </p:cTn>
                                        <p:tgtEl>
                                          <p:spTgt spid="79"/>
                                        </p:tgtEl>
                                      </p:cBhvr>
                                      <p:to x="100000" y="100000"/>
                                    </p:animScale>
                                  </p:childTnLst>
                                </p:cTn>
                              </p:par>
                              <p:par>
                                <p:cTn id="165" presetID="26" presetClass="entr" presetSubtype="0" fill="hold" nodeType="withEffect">
                                  <p:stCondLst>
                                    <p:cond delay="0"/>
                                  </p:stCondLst>
                                  <p:childTnLst>
                                    <p:set>
                                      <p:cBhvr>
                                        <p:cTn id="166" dur="1" fill="hold">
                                          <p:stCondLst>
                                            <p:cond delay="0"/>
                                          </p:stCondLst>
                                        </p:cTn>
                                        <p:tgtEl>
                                          <p:spTgt spid="80"/>
                                        </p:tgtEl>
                                        <p:attrNameLst>
                                          <p:attrName>style.visibility</p:attrName>
                                        </p:attrNameLst>
                                      </p:cBhvr>
                                      <p:to>
                                        <p:strVal val="visible"/>
                                      </p:to>
                                    </p:set>
                                    <p:animEffect transition="in" filter="wipe(down)">
                                      <p:cBhvr>
                                        <p:cTn id="167" dur="580">
                                          <p:stCondLst>
                                            <p:cond delay="0"/>
                                          </p:stCondLst>
                                        </p:cTn>
                                        <p:tgtEl>
                                          <p:spTgt spid="80"/>
                                        </p:tgtEl>
                                      </p:cBhvr>
                                    </p:animEffect>
                                    <p:anim calcmode="lin" valueType="num">
                                      <p:cBhvr>
                                        <p:cTn id="168" dur="1822" tmFilter="0,0; 0.14,0.36; 0.43,0.73; 0.71,0.91; 1.0,1.0">
                                          <p:stCondLst>
                                            <p:cond delay="0"/>
                                          </p:stCondLst>
                                        </p:cTn>
                                        <p:tgtEl>
                                          <p:spTgt spid="8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8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8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8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80"/>
                                        </p:tgtEl>
                                        <p:attrNameLst>
                                          <p:attrName>ppt_y</p:attrName>
                                        </p:attrNameLst>
                                      </p:cBhvr>
                                      <p:tavLst>
                                        <p:tav tm="0" fmla="#ppt_y-sin(pi*$)/81">
                                          <p:val>
                                            <p:fltVal val="0"/>
                                          </p:val>
                                        </p:tav>
                                        <p:tav tm="100000">
                                          <p:val>
                                            <p:fltVal val="1"/>
                                          </p:val>
                                        </p:tav>
                                      </p:tavLst>
                                    </p:anim>
                                    <p:animScale>
                                      <p:cBhvr>
                                        <p:cTn id="173" dur="26">
                                          <p:stCondLst>
                                            <p:cond delay="650"/>
                                          </p:stCondLst>
                                        </p:cTn>
                                        <p:tgtEl>
                                          <p:spTgt spid="80"/>
                                        </p:tgtEl>
                                      </p:cBhvr>
                                      <p:to x="100000" y="60000"/>
                                    </p:animScale>
                                    <p:animScale>
                                      <p:cBhvr>
                                        <p:cTn id="174" dur="166" decel="50000">
                                          <p:stCondLst>
                                            <p:cond delay="676"/>
                                          </p:stCondLst>
                                        </p:cTn>
                                        <p:tgtEl>
                                          <p:spTgt spid="80"/>
                                        </p:tgtEl>
                                      </p:cBhvr>
                                      <p:to x="100000" y="100000"/>
                                    </p:animScale>
                                    <p:animScale>
                                      <p:cBhvr>
                                        <p:cTn id="175" dur="26">
                                          <p:stCondLst>
                                            <p:cond delay="1312"/>
                                          </p:stCondLst>
                                        </p:cTn>
                                        <p:tgtEl>
                                          <p:spTgt spid="80"/>
                                        </p:tgtEl>
                                      </p:cBhvr>
                                      <p:to x="100000" y="80000"/>
                                    </p:animScale>
                                    <p:animScale>
                                      <p:cBhvr>
                                        <p:cTn id="176" dur="166" decel="50000">
                                          <p:stCondLst>
                                            <p:cond delay="1338"/>
                                          </p:stCondLst>
                                        </p:cTn>
                                        <p:tgtEl>
                                          <p:spTgt spid="80"/>
                                        </p:tgtEl>
                                      </p:cBhvr>
                                      <p:to x="100000" y="100000"/>
                                    </p:animScale>
                                    <p:animScale>
                                      <p:cBhvr>
                                        <p:cTn id="177" dur="26">
                                          <p:stCondLst>
                                            <p:cond delay="1642"/>
                                          </p:stCondLst>
                                        </p:cTn>
                                        <p:tgtEl>
                                          <p:spTgt spid="80"/>
                                        </p:tgtEl>
                                      </p:cBhvr>
                                      <p:to x="100000" y="90000"/>
                                    </p:animScale>
                                    <p:animScale>
                                      <p:cBhvr>
                                        <p:cTn id="178" dur="166" decel="50000">
                                          <p:stCondLst>
                                            <p:cond delay="1668"/>
                                          </p:stCondLst>
                                        </p:cTn>
                                        <p:tgtEl>
                                          <p:spTgt spid="80"/>
                                        </p:tgtEl>
                                      </p:cBhvr>
                                      <p:to x="100000" y="100000"/>
                                    </p:animScale>
                                    <p:animScale>
                                      <p:cBhvr>
                                        <p:cTn id="179" dur="26">
                                          <p:stCondLst>
                                            <p:cond delay="1808"/>
                                          </p:stCondLst>
                                        </p:cTn>
                                        <p:tgtEl>
                                          <p:spTgt spid="80"/>
                                        </p:tgtEl>
                                      </p:cBhvr>
                                      <p:to x="100000" y="95000"/>
                                    </p:animScale>
                                    <p:animScale>
                                      <p:cBhvr>
                                        <p:cTn id="180" dur="166" decel="50000">
                                          <p:stCondLst>
                                            <p:cond delay="1834"/>
                                          </p:stCondLst>
                                        </p:cTn>
                                        <p:tgtEl>
                                          <p:spTgt spid="80"/>
                                        </p:tgtEl>
                                      </p:cBhvr>
                                      <p:to x="100000" y="100000"/>
                                    </p:animScale>
                                  </p:childTnLst>
                                </p:cTn>
                              </p:par>
                              <p:par>
                                <p:cTn id="181" presetID="26" presetClass="entr" presetSubtype="0" fill="hold" nodeType="withEffect">
                                  <p:stCondLst>
                                    <p:cond delay="0"/>
                                  </p:stCondLst>
                                  <p:childTnLst>
                                    <p:set>
                                      <p:cBhvr>
                                        <p:cTn id="182" dur="1" fill="hold">
                                          <p:stCondLst>
                                            <p:cond delay="0"/>
                                          </p:stCondLst>
                                        </p:cTn>
                                        <p:tgtEl>
                                          <p:spTgt spid="81"/>
                                        </p:tgtEl>
                                        <p:attrNameLst>
                                          <p:attrName>style.visibility</p:attrName>
                                        </p:attrNameLst>
                                      </p:cBhvr>
                                      <p:to>
                                        <p:strVal val="visible"/>
                                      </p:to>
                                    </p:set>
                                    <p:animEffect transition="in" filter="wipe(down)">
                                      <p:cBhvr>
                                        <p:cTn id="183" dur="580">
                                          <p:stCondLst>
                                            <p:cond delay="0"/>
                                          </p:stCondLst>
                                        </p:cTn>
                                        <p:tgtEl>
                                          <p:spTgt spid="81"/>
                                        </p:tgtEl>
                                      </p:cBhvr>
                                    </p:animEffect>
                                    <p:anim calcmode="lin" valueType="num">
                                      <p:cBhvr>
                                        <p:cTn id="184" dur="1822" tmFilter="0,0; 0.14,0.36; 0.43,0.73; 0.71,0.91; 1.0,1.0">
                                          <p:stCondLst>
                                            <p:cond delay="0"/>
                                          </p:stCondLst>
                                        </p:cTn>
                                        <p:tgtEl>
                                          <p:spTgt spid="81"/>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81"/>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81"/>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81"/>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81"/>
                                        </p:tgtEl>
                                        <p:attrNameLst>
                                          <p:attrName>ppt_y</p:attrName>
                                        </p:attrNameLst>
                                      </p:cBhvr>
                                      <p:tavLst>
                                        <p:tav tm="0" fmla="#ppt_y-sin(pi*$)/81">
                                          <p:val>
                                            <p:fltVal val="0"/>
                                          </p:val>
                                        </p:tav>
                                        <p:tav tm="100000">
                                          <p:val>
                                            <p:fltVal val="1"/>
                                          </p:val>
                                        </p:tav>
                                      </p:tavLst>
                                    </p:anim>
                                    <p:animScale>
                                      <p:cBhvr>
                                        <p:cTn id="189" dur="26">
                                          <p:stCondLst>
                                            <p:cond delay="650"/>
                                          </p:stCondLst>
                                        </p:cTn>
                                        <p:tgtEl>
                                          <p:spTgt spid="81"/>
                                        </p:tgtEl>
                                      </p:cBhvr>
                                      <p:to x="100000" y="60000"/>
                                    </p:animScale>
                                    <p:animScale>
                                      <p:cBhvr>
                                        <p:cTn id="190" dur="166" decel="50000">
                                          <p:stCondLst>
                                            <p:cond delay="676"/>
                                          </p:stCondLst>
                                        </p:cTn>
                                        <p:tgtEl>
                                          <p:spTgt spid="81"/>
                                        </p:tgtEl>
                                      </p:cBhvr>
                                      <p:to x="100000" y="100000"/>
                                    </p:animScale>
                                    <p:animScale>
                                      <p:cBhvr>
                                        <p:cTn id="191" dur="26">
                                          <p:stCondLst>
                                            <p:cond delay="1312"/>
                                          </p:stCondLst>
                                        </p:cTn>
                                        <p:tgtEl>
                                          <p:spTgt spid="81"/>
                                        </p:tgtEl>
                                      </p:cBhvr>
                                      <p:to x="100000" y="80000"/>
                                    </p:animScale>
                                    <p:animScale>
                                      <p:cBhvr>
                                        <p:cTn id="192" dur="166" decel="50000">
                                          <p:stCondLst>
                                            <p:cond delay="1338"/>
                                          </p:stCondLst>
                                        </p:cTn>
                                        <p:tgtEl>
                                          <p:spTgt spid="81"/>
                                        </p:tgtEl>
                                      </p:cBhvr>
                                      <p:to x="100000" y="100000"/>
                                    </p:animScale>
                                    <p:animScale>
                                      <p:cBhvr>
                                        <p:cTn id="193" dur="26">
                                          <p:stCondLst>
                                            <p:cond delay="1642"/>
                                          </p:stCondLst>
                                        </p:cTn>
                                        <p:tgtEl>
                                          <p:spTgt spid="81"/>
                                        </p:tgtEl>
                                      </p:cBhvr>
                                      <p:to x="100000" y="90000"/>
                                    </p:animScale>
                                    <p:animScale>
                                      <p:cBhvr>
                                        <p:cTn id="194" dur="166" decel="50000">
                                          <p:stCondLst>
                                            <p:cond delay="1668"/>
                                          </p:stCondLst>
                                        </p:cTn>
                                        <p:tgtEl>
                                          <p:spTgt spid="81"/>
                                        </p:tgtEl>
                                      </p:cBhvr>
                                      <p:to x="100000" y="100000"/>
                                    </p:animScale>
                                    <p:animScale>
                                      <p:cBhvr>
                                        <p:cTn id="195" dur="26">
                                          <p:stCondLst>
                                            <p:cond delay="1808"/>
                                          </p:stCondLst>
                                        </p:cTn>
                                        <p:tgtEl>
                                          <p:spTgt spid="81"/>
                                        </p:tgtEl>
                                      </p:cBhvr>
                                      <p:to x="100000" y="95000"/>
                                    </p:animScale>
                                    <p:animScale>
                                      <p:cBhvr>
                                        <p:cTn id="196" dur="166" decel="50000">
                                          <p:stCondLst>
                                            <p:cond delay="1834"/>
                                          </p:stCondLst>
                                        </p:cTn>
                                        <p:tgtEl>
                                          <p:spTgt spid="81"/>
                                        </p:tgtEl>
                                      </p:cBhvr>
                                      <p:to x="100000" y="100000"/>
                                    </p:animScale>
                                  </p:childTnLst>
                                </p:cTn>
                              </p:par>
                              <p:par>
                                <p:cTn id="197" presetID="26" presetClass="entr" presetSubtype="0" fill="hold" nodeType="withEffect">
                                  <p:stCondLst>
                                    <p:cond delay="0"/>
                                  </p:stCondLst>
                                  <p:childTnLst>
                                    <p:set>
                                      <p:cBhvr>
                                        <p:cTn id="198" dur="1" fill="hold">
                                          <p:stCondLst>
                                            <p:cond delay="0"/>
                                          </p:stCondLst>
                                        </p:cTn>
                                        <p:tgtEl>
                                          <p:spTgt spid="82"/>
                                        </p:tgtEl>
                                        <p:attrNameLst>
                                          <p:attrName>style.visibility</p:attrName>
                                        </p:attrNameLst>
                                      </p:cBhvr>
                                      <p:to>
                                        <p:strVal val="visible"/>
                                      </p:to>
                                    </p:set>
                                    <p:animEffect transition="in" filter="wipe(down)">
                                      <p:cBhvr>
                                        <p:cTn id="199" dur="580">
                                          <p:stCondLst>
                                            <p:cond delay="0"/>
                                          </p:stCondLst>
                                        </p:cTn>
                                        <p:tgtEl>
                                          <p:spTgt spid="82"/>
                                        </p:tgtEl>
                                      </p:cBhvr>
                                    </p:animEffect>
                                    <p:anim calcmode="lin" valueType="num">
                                      <p:cBhvr>
                                        <p:cTn id="200"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205" dur="26">
                                          <p:stCondLst>
                                            <p:cond delay="650"/>
                                          </p:stCondLst>
                                        </p:cTn>
                                        <p:tgtEl>
                                          <p:spTgt spid="82"/>
                                        </p:tgtEl>
                                      </p:cBhvr>
                                      <p:to x="100000" y="60000"/>
                                    </p:animScale>
                                    <p:animScale>
                                      <p:cBhvr>
                                        <p:cTn id="206" dur="166" decel="50000">
                                          <p:stCondLst>
                                            <p:cond delay="676"/>
                                          </p:stCondLst>
                                        </p:cTn>
                                        <p:tgtEl>
                                          <p:spTgt spid="82"/>
                                        </p:tgtEl>
                                      </p:cBhvr>
                                      <p:to x="100000" y="100000"/>
                                    </p:animScale>
                                    <p:animScale>
                                      <p:cBhvr>
                                        <p:cTn id="207" dur="26">
                                          <p:stCondLst>
                                            <p:cond delay="1312"/>
                                          </p:stCondLst>
                                        </p:cTn>
                                        <p:tgtEl>
                                          <p:spTgt spid="82"/>
                                        </p:tgtEl>
                                      </p:cBhvr>
                                      <p:to x="100000" y="80000"/>
                                    </p:animScale>
                                    <p:animScale>
                                      <p:cBhvr>
                                        <p:cTn id="208" dur="166" decel="50000">
                                          <p:stCondLst>
                                            <p:cond delay="1338"/>
                                          </p:stCondLst>
                                        </p:cTn>
                                        <p:tgtEl>
                                          <p:spTgt spid="82"/>
                                        </p:tgtEl>
                                      </p:cBhvr>
                                      <p:to x="100000" y="100000"/>
                                    </p:animScale>
                                    <p:animScale>
                                      <p:cBhvr>
                                        <p:cTn id="209" dur="26">
                                          <p:stCondLst>
                                            <p:cond delay="1642"/>
                                          </p:stCondLst>
                                        </p:cTn>
                                        <p:tgtEl>
                                          <p:spTgt spid="82"/>
                                        </p:tgtEl>
                                      </p:cBhvr>
                                      <p:to x="100000" y="90000"/>
                                    </p:animScale>
                                    <p:animScale>
                                      <p:cBhvr>
                                        <p:cTn id="210" dur="166" decel="50000">
                                          <p:stCondLst>
                                            <p:cond delay="1668"/>
                                          </p:stCondLst>
                                        </p:cTn>
                                        <p:tgtEl>
                                          <p:spTgt spid="82"/>
                                        </p:tgtEl>
                                      </p:cBhvr>
                                      <p:to x="100000" y="100000"/>
                                    </p:animScale>
                                    <p:animScale>
                                      <p:cBhvr>
                                        <p:cTn id="211" dur="26">
                                          <p:stCondLst>
                                            <p:cond delay="1808"/>
                                          </p:stCondLst>
                                        </p:cTn>
                                        <p:tgtEl>
                                          <p:spTgt spid="82"/>
                                        </p:tgtEl>
                                      </p:cBhvr>
                                      <p:to x="100000" y="95000"/>
                                    </p:animScale>
                                    <p:animScale>
                                      <p:cBhvr>
                                        <p:cTn id="212" dur="166" decel="50000">
                                          <p:stCondLst>
                                            <p:cond delay="1834"/>
                                          </p:stCondLst>
                                        </p:cTn>
                                        <p:tgtEl>
                                          <p:spTgt spid="82"/>
                                        </p:tgtEl>
                                      </p:cBhvr>
                                      <p:to x="100000" y="100000"/>
                                    </p:animScale>
                                  </p:childTnLst>
                                </p:cTn>
                              </p:par>
                              <p:par>
                                <p:cTn id="213" presetID="26" presetClass="entr" presetSubtype="0" fill="hold" nodeType="withEffect">
                                  <p:stCondLst>
                                    <p:cond delay="0"/>
                                  </p:stCondLst>
                                  <p:childTnLst>
                                    <p:set>
                                      <p:cBhvr>
                                        <p:cTn id="214" dur="1" fill="hold">
                                          <p:stCondLst>
                                            <p:cond delay="0"/>
                                          </p:stCondLst>
                                        </p:cTn>
                                        <p:tgtEl>
                                          <p:spTgt spid="83"/>
                                        </p:tgtEl>
                                        <p:attrNameLst>
                                          <p:attrName>style.visibility</p:attrName>
                                        </p:attrNameLst>
                                      </p:cBhvr>
                                      <p:to>
                                        <p:strVal val="visible"/>
                                      </p:to>
                                    </p:set>
                                    <p:animEffect transition="in" filter="wipe(down)">
                                      <p:cBhvr>
                                        <p:cTn id="215" dur="580">
                                          <p:stCondLst>
                                            <p:cond delay="0"/>
                                          </p:stCondLst>
                                        </p:cTn>
                                        <p:tgtEl>
                                          <p:spTgt spid="83"/>
                                        </p:tgtEl>
                                      </p:cBhvr>
                                    </p:animEffect>
                                    <p:anim calcmode="lin" valueType="num">
                                      <p:cBhvr>
                                        <p:cTn id="216"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221" dur="26">
                                          <p:stCondLst>
                                            <p:cond delay="650"/>
                                          </p:stCondLst>
                                        </p:cTn>
                                        <p:tgtEl>
                                          <p:spTgt spid="83"/>
                                        </p:tgtEl>
                                      </p:cBhvr>
                                      <p:to x="100000" y="60000"/>
                                    </p:animScale>
                                    <p:animScale>
                                      <p:cBhvr>
                                        <p:cTn id="222" dur="166" decel="50000">
                                          <p:stCondLst>
                                            <p:cond delay="676"/>
                                          </p:stCondLst>
                                        </p:cTn>
                                        <p:tgtEl>
                                          <p:spTgt spid="83"/>
                                        </p:tgtEl>
                                      </p:cBhvr>
                                      <p:to x="100000" y="100000"/>
                                    </p:animScale>
                                    <p:animScale>
                                      <p:cBhvr>
                                        <p:cTn id="223" dur="26">
                                          <p:stCondLst>
                                            <p:cond delay="1312"/>
                                          </p:stCondLst>
                                        </p:cTn>
                                        <p:tgtEl>
                                          <p:spTgt spid="83"/>
                                        </p:tgtEl>
                                      </p:cBhvr>
                                      <p:to x="100000" y="80000"/>
                                    </p:animScale>
                                    <p:animScale>
                                      <p:cBhvr>
                                        <p:cTn id="224" dur="166" decel="50000">
                                          <p:stCondLst>
                                            <p:cond delay="1338"/>
                                          </p:stCondLst>
                                        </p:cTn>
                                        <p:tgtEl>
                                          <p:spTgt spid="83"/>
                                        </p:tgtEl>
                                      </p:cBhvr>
                                      <p:to x="100000" y="100000"/>
                                    </p:animScale>
                                    <p:animScale>
                                      <p:cBhvr>
                                        <p:cTn id="225" dur="26">
                                          <p:stCondLst>
                                            <p:cond delay="1642"/>
                                          </p:stCondLst>
                                        </p:cTn>
                                        <p:tgtEl>
                                          <p:spTgt spid="83"/>
                                        </p:tgtEl>
                                      </p:cBhvr>
                                      <p:to x="100000" y="90000"/>
                                    </p:animScale>
                                    <p:animScale>
                                      <p:cBhvr>
                                        <p:cTn id="226" dur="166" decel="50000">
                                          <p:stCondLst>
                                            <p:cond delay="1668"/>
                                          </p:stCondLst>
                                        </p:cTn>
                                        <p:tgtEl>
                                          <p:spTgt spid="83"/>
                                        </p:tgtEl>
                                      </p:cBhvr>
                                      <p:to x="100000" y="100000"/>
                                    </p:animScale>
                                    <p:animScale>
                                      <p:cBhvr>
                                        <p:cTn id="227" dur="26">
                                          <p:stCondLst>
                                            <p:cond delay="1808"/>
                                          </p:stCondLst>
                                        </p:cTn>
                                        <p:tgtEl>
                                          <p:spTgt spid="83"/>
                                        </p:tgtEl>
                                      </p:cBhvr>
                                      <p:to x="100000" y="95000"/>
                                    </p:animScale>
                                    <p:animScale>
                                      <p:cBhvr>
                                        <p:cTn id="228" dur="166" decel="50000">
                                          <p:stCondLst>
                                            <p:cond delay="1834"/>
                                          </p:stCondLst>
                                        </p:cTn>
                                        <p:tgtEl>
                                          <p:spTgt spid="83"/>
                                        </p:tgtEl>
                                      </p:cBhvr>
                                      <p:to x="100000" y="100000"/>
                                    </p:animScale>
                                  </p:childTnLst>
                                </p:cTn>
                              </p:par>
                              <p:par>
                                <p:cTn id="229" presetID="26" presetClass="entr" presetSubtype="0" fill="hold" nodeType="withEffect">
                                  <p:stCondLst>
                                    <p:cond delay="0"/>
                                  </p:stCondLst>
                                  <p:childTnLst>
                                    <p:set>
                                      <p:cBhvr>
                                        <p:cTn id="230" dur="1" fill="hold">
                                          <p:stCondLst>
                                            <p:cond delay="0"/>
                                          </p:stCondLst>
                                        </p:cTn>
                                        <p:tgtEl>
                                          <p:spTgt spid="84"/>
                                        </p:tgtEl>
                                        <p:attrNameLst>
                                          <p:attrName>style.visibility</p:attrName>
                                        </p:attrNameLst>
                                      </p:cBhvr>
                                      <p:to>
                                        <p:strVal val="visible"/>
                                      </p:to>
                                    </p:set>
                                    <p:animEffect transition="in" filter="wipe(down)">
                                      <p:cBhvr>
                                        <p:cTn id="231" dur="580">
                                          <p:stCondLst>
                                            <p:cond delay="0"/>
                                          </p:stCondLst>
                                        </p:cTn>
                                        <p:tgtEl>
                                          <p:spTgt spid="84"/>
                                        </p:tgtEl>
                                      </p:cBhvr>
                                    </p:animEffect>
                                    <p:anim calcmode="lin" valueType="num">
                                      <p:cBhvr>
                                        <p:cTn id="232"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237" dur="26">
                                          <p:stCondLst>
                                            <p:cond delay="650"/>
                                          </p:stCondLst>
                                        </p:cTn>
                                        <p:tgtEl>
                                          <p:spTgt spid="84"/>
                                        </p:tgtEl>
                                      </p:cBhvr>
                                      <p:to x="100000" y="60000"/>
                                    </p:animScale>
                                    <p:animScale>
                                      <p:cBhvr>
                                        <p:cTn id="238" dur="166" decel="50000">
                                          <p:stCondLst>
                                            <p:cond delay="676"/>
                                          </p:stCondLst>
                                        </p:cTn>
                                        <p:tgtEl>
                                          <p:spTgt spid="84"/>
                                        </p:tgtEl>
                                      </p:cBhvr>
                                      <p:to x="100000" y="100000"/>
                                    </p:animScale>
                                    <p:animScale>
                                      <p:cBhvr>
                                        <p:cTn id="239" dur="26">
                                          <p:stCondLst>
                                            <p:cond delay="1312"/>
                                          </p:stCondLst>
                                        </p:cTn>
                                        <p:tgtEl>
                                          <p:spTgt spid="84"/>
                                        </p:tgtEl>
                                      </p:cBhvr>
                                      <p:to x="100000" y="80000"/>
                                    </p:animScale>
                                    <p:animScale>
                                      <p:cBhvr>
                                        <p:cTn id="240" dur="166" decel="50000">
                                          <p:stCondLst>
                                            <p:cond delay="1338"/>
                                          </p:stCondLst>
                                        </p:cTn>
                                        <p:tgtEl>
                                          <p:spTgt spid="84"/>
                                        </p:tgtEl>
                                      </p:cBhvr>
                                      <p:to x="100000" y="100000"/>
                                    </p:animScale>
                                    <p:animScale>
                                      <p:cBhvr>
                                        <p:cTn id="241" dur="26">
                                          <p:stCondLst>
                                            <p:cond delay="1642"/>
                                          </p:stCondLst>
                                        </p:cTn>
                                        <p:tgtEl>
                                          <p:spTgt spid="84"/>
                                        </p:tgtEl>
                                      </p:cBhvr>
                                      <p:to x="100000" y="90000"/>
                                    </p:animScale>
                                    <p:animScale>
                                      <p:cBhvr>
                                        <p:cTn id="242" dur="166" decel="50000">
                                          <p:stCondLst>
                                            <p:cond delay="1668"/>
                                          </p:stCondLst>
                                        </p:cTn>
                                        <p:tgtEl>
                                          <p:spTgt spid="84"/>
                                        </p:tgtEl>
                                      </p:cBhvr>
                                      <p:to x="100000" y="100000"/>
                                    </p:animScale>
                                    <p:animScale>
                                      <p:cBhvr>
                                        <p:cTn id="243" dur="26">
                                          <p:stCondLst>
                                            <p:cond delay="1808"/>
                                          </p:stCondLst>
                                        </p:cTn>
                                        <p:tgtEl>
                                          <p:spTgt spid="84"/>
                                        </p:tgtEl>
                                      </p:cBhvr>
                                      <p:to x="100000" y="95000"/>
                                    </p:animScale>
                                    <p:animScale>
                                      <p:cBhvr>
                                        <p:cTn id="244" dur="166" decel="50000">
                                          <p:stCondLst>
                                            <p:cond delay="1834"/>
                                          </p:stCondLst>
                                        </p:cTn>
                                        <p:tgtEl>
                                          <p:spTgt spid="84"/>
                                        </p:tgtEl>
                                      </p:cBhvr>
                                      <p:to x="100000" y="100000"/>
                                    </p:animScale>
                                  </p:childTnLst>
                                </p:cTn>
                              </p:par>
                              <p:par>
                                <p:cTn id="245" presetID="26" presetClass="entr" presetSubtype="0" fill="hold" nodeType="withEffect">
                                  <p:stCondLst>
                                    <p:cond delay="0"/>
                                  </p:stCondLst>
                                  <p:childTnLst>
                                    <p:set>
                                      <p:cBhvr>
                                        <p:cTn id="246" dur="1" fill="hold">
                                          <p:stCondLst>
                                            <p:cond delay="0"/>
                                          </p:stCondLst>
                                        </p:cTn>
                                        <p:tgtEl>
                                          <p:spTgt spid="85"/>
                                        </p:tgtEl>
                                        <p:attrNameLst>
                                          <p:attrName>style.visibility</p:attrName>
                                        </p:attrNameLst>
                                      </p:cBhvr>
                                      <p:to>
                                        <p:strVal val="visible"/>
                                      </p:to>
                                    </p:set>
                                    <p:animEffect transition="in" filter="wipe(down)">
                                      <p:cBhvr>
                                        <p:cTn id="247" dur="580">
                                          <p:stCondLst>
                                            <p:cond delay="0"/>
                                          </p:stCondLst>
                                        </p:cTn>
                                        <p:tgtEl>
                                          <p:spTgt spid="85"/>
                                        </p:tgtEl>
                                      </p:cBhvr>
                                    </p:animEffect>
                                    <p:anim calcmode="lin" valueType="num">
                                      <p:cBhvr>
                                        <p:cTn id="24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253" dur="26">
                                          <p:stCondLst>
                                            <p:cond delay="650"/>
                                          </p:stCondLst>
                                        </p:cTn>
                                        <p:tgtEl>
                                          <p:spTgt spid="85"/>
                                        </p:tgtEl>
                                      </p:cBhvr>
                                      <p:to x="100000" y="60000"/>
                                    </p:animScale>
                                    <p:animScale>
                                      <p:cBhvr>
                                        <p:cTn id="254" dur="166" decel="50000">
                                          <p:stCondLst>
                                            <p:cond delay="676"/>
                                          </p:stCondLst>
                                        </p:cTn>
                                        <p:tgtEl>
                                          <p:spTgt spid="85"/>
                                        </p:tgtEl>
                                      </p:cBhvr>
                                      <p:to x="100000" y="100000"/>
                                    </p:animScale>
                                    <p:animScale>
                                      <p:cBhvr>
                                        <p:cTn id="255" dur="26">
                                          <p:stCondLst>
                                            <p:cond delay="1312"/>
                                          </p:stCondLst>
                                        </p:cTn>
                                        <p:tgtEl>
                                          <p:spTgt spid="85"/>
                                        </p:tgtEl>
                                      </p:cBhvr>
                                      <p:to x="100000" y="80000"/>
                                    </p:animScale>
                                    <p:animScale>
                                      <p:cBhvr>
                                        <p:cTn id="256" dur="166" decel="50000">
                                          <p:stCondLst>
                                            <p:cond delay="1338"/>
                                          </p:stCondLst>
                                        </p:cTn>
                                        <p:tgtEl>
                                          <p:spTgt spid="85"/>
                                        </p:tgtEl>
                                      </p:cBhvr>
                                      <p:to x="100000" y="100000"/>
                                    </p:animScale>
                                    <p:animScale>
                                      <p:cBhvr>
                                        <p:cTn id="257" dur="26">
                                          <p:stCondLst>
                                            <p:cond delay="1642"/>
                                          </p:stCondLst>
                                        </p:cTn>
                                        <p:tgtEl>
                                          <p:spTgt spid="85"/>
                                        </p:tgtEl>
                                      </p:cBhvr>
                                      <p:to x="100000" y="90000"/>
                                    </p:animScale>
                                    <p:animScale>
                                      <p:cBhvr>
                                        <p:cTn id="258" dur="166" decel="50000">
                                          <p:stCondLst>
                                            <p:cond delay="1668"/>
                                          </p:stCondLst>
                                        </p:cTn>
                                        <p:tgtEl>
                                          <p:spTgt spid="85"/>
                                        </p:tgtEl>
                                      </p:cBhvr>
                                      <p:to x="100000" y="100000"/>
                                    </p:animScale>
                                    <p:animScale>
                                      <p:cBhvr>
                                        <p:cTn id="259" dur="26">
                                          <p:stCondLst>
                                            <p:cond delay="1808"/>
                                          </p:stCondLst>
                                        </p:cTn>
                                        <p:tgtEl>
                                          <p:spTgt spid="85"/>
                                        </p:tgtEl>
                                      </p:cBhvr>
                                      <p:to x="100000" y="95000"/>
                                    </p:animScale>
                                    <p:animScale>
                                      <p:cBhvr>
                                        <p:cTn id="260" dur="166" decel="50000">
                                          <p:stCondLst>
                                            <p:cond delay="1834"/>
                                          </p:stCondLst>
                                        </p:cTn>
                                        <p:tgtEl>
                                          <p:spTgt spid="85"/>
                                        </p:tgtEl>
                                      </p:cBhvr>
                                      <p:to x="100000" y="100000"/>
                                    </p:animScale>
                                  </p:childTnLst>
                                </p:cTn>
                              </p:par>
                              <p:par>
                                <p:cTn id="261" presetID="26" presetClass="entr" presetSubtype="0" fill="hold" nodeType="withEffect">
                                  <p:stCondLst>
                                    <p:cond delay="0"/>
                                  </p:stCondLst>
                                  <p:childTnLst>
                                    <p:set>
                                      <p:cBhvr>
                                        <p:cTn id="262" dur="1" fill="hold">
                                          <p:stCondLst>
                                            <p:cond delay="0"/>
                                          </p:stCondLst>
                                        </p:cTn>
                                        <p:tgtEl>
                                          <p:spTgt spid="86"/>
                                        </p:tgtEl>
                                        <p:attrNameLst>
                                          <p:attrName>style.visibility</p:attrName>
                                        </p:attrNameLst>
                                      </p:cBhvr>
                                      <p:to>
                                        <p:strVal val="visible"/>
                                      </p:to>
                                    </p:set>
                                    <p:animEffect transition="in" filter="wipe(down)">
                                      <p:cBhvr>
                                        <p:cTn id="263" dur="580">
                                          <p:stCondLst>
                                            <p:cond delay="0"/>
                                          </p:stCondLst>
                                        </p:cTn>
                                        <p:tgtEl>
                                          <p:spTgt spid="86"/>
                                        </p:tgtEl>
                                      </p:cBhvr>
                                    </p:animEffect>
                                    <p:anim calcmode="lin" valueType="num">
                                      <p:cBhvr>
                                        <p:cTn id="264"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269" dur="26">
                                          <p:stCondLst>
                                            <p:cond delay="650"/>
                                          </p:stCondLst>
                                        </p:cTn>
                                        <p:tgtEl>
                                          <p:spTgt spid="86"/>
                                        </p:tgtEl>
                                      </p:cBhvr>
                                      <p:to x="100000" y="60000"/>
                                    </p:animScale>
                                    <p:animScale>
                                      <p:cBhvr>
                                        <p:cTn id="270" dur="166" decel="50000">
                                          <p:stCondLst>
                                            <p:cond delay="676"/>
                                          </p:stCondLst>
                                        </p:cTn>
                                        <p:tgtEl>
                                          <p:spTgt spid="86"/>
                                        </p:tgtEl>
                                      </p:cBhvr>
                                      <p:to x="100000" y="100000"/>
                                    </p:animScale>
                                    <p:animScale>
                                      <p:cBhvr>
                                        <p:cTn id="271" dur="26">
                                          <p:stCondLst>
                                            <p:cond delay="1312"/>
                                          </p:stCondLst>
                                        </p:cTn>
                                        <p:tgtEl>
                                          <p:spTgt spid="86"/>
                                        </p:tgtEl>
                                      </p:cBhvr>
                                      <p:to x="100000" y="80000"/>
                                    </p:animScale>
                                    <p:animScale>
                                      <p:cBhvr>
                                        <p:cTn id="272" dur="166" decel="50000">
                                          <p:stCondLst>
                                            <p:cond delay="1338"/>
                                          </p:stCondLst>
                                        </p:cTn>
                                        <p:tgtEl>
                                          <p:spTgt spid="86"/>
                                        </p:tgtEl>
                                      </p:cBhvr>
                                      <p:to x="100000" y="100000"/>
                                    </p:animScale>
                                    <p:animScale>
                                      <p:cBhvr>
                                        <p:cTn id="273" dur="26">
                                          <p:stCondLst>
                                            <p:cond delay="1642"/>
                                          </p:stCondLst>
                                        </p:cTn>
                                        <p:tgtEl>
                                          <p:spTgt spid="86"/>
                                        </p:tgtEl>
                                      </p:cBhvr>
                                      <p:to x="100000" y="90000"/>
                                    </p:animScale>
                                    <p:animScale>
                                      <p:cBhvr>
                                        <p:cTn id="274" dur="166" decel="50000">
                                          <p:stCondLst>
                                            <p:cond delay="1668"/>
                                          </p:stCondLst>
                                        </p:cTn>
                                        <p:tgtEl>
                                          <p:spTgt spid="86"/>
                                        </p:tgtEl>
                                      </p:cBhvr>
                                      <p:to x="100000" y="100000"/>
                                    </p:animScale>
                                    <p:animScale>
                                      <p:cBhvr>
                                        <p:cTn id="275" dur="26">
                                          <p:stCondLst>
                                            <p:cond delay="1808"/>
                                          </p:stCondLst>
                                        </p:cTn>
                                        <p:tgtEl>
                                          <p:spTgt spid="86"/>
                                        </p:tgtEl>
                                      </p:cBhvr>
                                      <p:to x="100000" y="95000"/>
                                    </p:animScale>
                                    <p:animScale>
                                      <p:cBhvr>
                                        <p:cTn id="276" dur="166" decel="50000">
                                          <p:stCondLst>
                                            <p:cond delay="1834"/>
                                          </p:stCondLst>
                                        </p:cTn>
                                        <p:tgtEl>
                                          <p:spTgt spid="86"/>
                                        </p:tgtEl>
                                      </p:cBhvr>
                                      <p:to x="100000" y="100000"/>
                                    </p:animScale>
                                  </p:childTnLst>
                                </p:cTn>
                              </p:par>
                              <p:par>
                                <p:cTn id="277" presetID="26" presetClass="entr" presetSubtype="0" fill="hold" nodeType="withEffect">
                                  <p:stCondLst>
                                    <p:cond delay="0"/>
                                  </p:stCondLst>
                                  <p:childTnLst>
                                    <p:set>
                                      <p:cBhvr>
                                        <p:cTn id="278" dur="1" fill="hold">
                                          <p:stCondLst>
                                            <p:cond delay="0"/>
                                          </p:stCondLst>
                                        </p:cTn>
                                        <p:tgtEl>
                                          <p:spTgt spid="95"/>
                                        </p:tgtEl>
                                        <p:attrNameLst>
                                          <p:attrName>style.visibility</p:attrName>
                                        </p:attrNameLst>
                                      </p:cBhvr>
                                      <p:to>
                                        <p:strVal val="visible"/>
                                      </p:to>
                                    </p:set>
                                    <p:animEffect transition="in" filter="wipe(down)">
                                      <p:cBhvr>
                                        <p:cTn id="279" dur="580">
                                          <p:stCondLst>
                                            <p:cond delay="0"/>
                                          </p:stCondLst>
                                        </p:cTn>
                                        <p:tgtEl>
                                          <p:spTgt spid="95"/>
                                        </p:tgtEl>
                                      </p:cBhvr>
                                    </p:animEffect>
                                    <p:anim calcmode="lin" valueType="num">
                                      <p:cBhvr>
                                        <p:cTn id="280"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281"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282"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283"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284"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285" dur="26">
                                          <p:stCondLst>
                                            <p:cond delay="650"/>
                                          </p:stCondLst>
                                        </p:cTn>
                                        <p:tgtEl>
                                          <p:spTgt spid="95"/>
                                        </p:tgtEl>
                                      </p:cBhvr>
                                      <p:to x="100000" y="60000"/>
                                    </p:animScale>
                                    <p:animScale>
                                      <p:cBhvr>
                                        <p:cTn id="286" dur="166" decel="50000">
                                          <p:stCondLst>
                                            <p:cond delay="676"/>
                                          </p:stCondLst>
                                        </p:cTn>
                                        <p:tgtEl>
                                          <p:spTgt spid="95"/>
                                        </p:tgtEl>
                                      </p:cBhvr>
                                      <p:to x="100000" y="100000"/>
                                    </p:animScale>
                                    <p:animScale>
                                      <p:cBhvr>
                                        <p:cTn id="287" dur="26">
                                          <p:stCondLst>
                                            <p:cond delay="1312"/>
                                          </p:stCondLst>
                                        </p:cTn>
                                        <p:tgtEl>
                                          <p:spTgt spid="95"/>
                                        </p:tgtEl>
                                      </p:cBhvr>
                                      <p:to x="100000" y="80000"/>
                                    </p:animScale>
                                    <p:animScale>
                                      <p:cBhvr>
                                        <p:cTn id="288" dur="166" decel="50000">
                                          <p:stCondLst>
                                            <p:cond delay="1338"/>
                                          </p:stCondLst>
                                        </p:cTn>
                                        <p:tgtEl>
                                          <p:spTgt spid="95"/>
                                        </p:tgtEl>
                                      </p:cBhvr>
                                      <p:to x="100000" y="100000"/>
                                    </p:animScale>
                                    <p:animScale>
                                      <p:cBhvr>
                                        <p:cTn id="289" dur="26">
                                          <p:stCondLst>
                                            <p:cond delay="1642"/>
                                          </p:stCondLst>
                                        </p:cTn>
                                        <p:tgtEl>
                                          <p:spTgt spid="95"/>
                                        </p:tgtEl>
                                      </p:cBhvr>
                                      <p:to x="100000" y="90000"/>
                                    </p:animScale>
                                    <p:animScale>
                                      <p:cBhvr>
                                        <p:cTn id="290" dur="166" decel="50000">
                                          <p:stCondLst>
                                            <p:cond delay="1668"/>
                                          </p:stCondLst>
                                        </p:cTn>
                                        <p:tgtEl>
                                          <p:spTgt spid="95"/>
                                        </p:tgtEl>
                                      </p:cBhvr>
                                      <p:to x="100000" y="100000"/>
                                    </p:animScale>
                                    <p:animScale>
                                      <p:cBhvr>
                                        <p:cTn id="291" dur="26">
                                          <p:stCondLst>
                                            <p:cond delay="1808"/>
                                          </p:stCondLst>
                                        </p:cTn>
                                        <p:tgtEl>
                                          <p:spTgt spid="95"/>
                                        </p:tgtEl>
                                      </p:cBhvr>
                                      <p:to x="100000" y="95000"/>
                                    </p:animScale>
                                    <p:animScale>
                                      <p:cBhvr>
                                        <p:cTn id="292" dur="166" decel="50000">
                                          <p:stCondLst>
                                            <p:cond delay="1834"/>
                                          </p:stCondLst>
                                        </p:cTn>
                                        <p:tgtEl>
                                          <p:spTgt spid="95"/>
                                        </p:tgtEl>
                                      </p:cBhvr>
                                      <p:to x="100000" y="100000"/>
                                    </p:animScale>
                                  </p:childTnLst>
                                </p:cTn>
                              </p:par>
                              <p:par>
                                <p:cTn id="293" presetID="26" presetClass="entr" presetSubtype="0" fill="hold" nodeType="withEffect">
                                  <p:stCondLst>
                                    <p:cond delay="0"/>
                                  </p:stCondLst>
                                  <p:childTnLst>
                                    <p:set>
                                      <p:cBhvr>
                                        <p:cTn id="294" dur="1" fill="hold">
                                          <p:stCondLst>
                                            <p:cond delay="0"/>
                                          </p:stCondLst>
                                        </p:cTn>
                                        <p:tgtEl>
                                          <p:spTgt spid="96"/>
                                        </p:tgtEl>
                                        <p:attrNameLst>
                                          <p:attrName>style.visibility</p:attrName>
                                        </p:attrNameLst>
                                      </p:cBhvr>
                                      <p:to>
                                        <p:strVal val="visible"/>
                                      </p:to>
                                    </p:set>
                                    <p:animEffect transition="in" filter="wipe(down)">
                                      <p:cBhvr>
                                        <p:cTn id="295" dur="580">
                                          <p:stCondLst>
                                            <p:cond delay="0"/>
                                          </p:stCondLst>
                                        </p:cTn>
                                        <p:tgtEl>
                                          <p:spTgt spid="96"/>
                                        </p:tgtEl>
                                      </p:cBhvr>
                                    </p:animEffect>
                                    <p:anim calcmode="lin" valueType="num">
                                      <p:cBhvr>
                                        <p:cTn id="29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301" dur="26">
                                          <p:stCondLst>
                                            <p:cond delay="650"/>
                                          </p:stCondLst>
                                        </p:cTn>
                                        <p:tgtEl>
                                          <p:spTgt spid="96"/>
                                        </p:tgtEl>
                                      </p:cBhvr>
                                      <p:to x="100000" y="60000"/>
                                    </p:animScale>
                                    <p:animScale>
                                      <p:cBhvr>
                                        <p:cTn id="302" dur="166" decel="50000">
                                          <p:stCondLst>
                                            <p:cond delay="676"/>
                                          </p:stCondLst>
                                        </p:cTn>
                                        <p:tgtEl>
                                          <p:spTgt spid="96"/>
                                        </p:tgtEl>
                                      </p:cBhvr>
                                      <p:to x="100000" y="100000"/>
                                    </p:animScale>
                                    <p:animScale>
                                      <p:cBhvr>
                                        <p:cTn id="303" dur="26">
                                          <p:stCondLst>
                                            <p:cond delay="1312"/>
                                          </p:stCondLst>
                                        </p:cTn>
                                        <p:tgtEl>
                                          <p:spTgt spid="96"/>
                                        </p:tgtEl>
                                      </p:cBhvr>
                                      <p:to x="100000" y="80000"/>
                                    </p:animScale>
                                    <p:animScale>
                                      <p:cBhvr>
                                        <p:cTn id="304" dur="166" decel="50000">
                                          <p:stCondLst>
                                            <p:cond delay="1338"/>
                                          </p:stCondLst>
                                        </p:cTn>
                                        <p:tgtEl>
                                          <p:spTgt spid="96"/>
                                        </p:tgtEl>
                                      </p:cBhvr>
                                      <p:to x="100000" y="100000"/>
                                    </p:animScale>
                                    <p:animScale>
                                      <p:cBhvr>
                                        <p:cTn id="305" dur="26">
                                          <p:stCondLst>
                                            <p:cond delay="1642"/>
                                          </p:stCondLst>
                                        </p:cTn>
                                        <p:tgtEl>
                                          <p:spTgt spid="96"/>
                                        </p:tgtEl>
                                      </p:cBhvr>
                                      <p:to x="100000" y="90000"/>
                                    </p:animScale>
                                    <p:animScale>
                                      <p:cBhvr>
                                        <p:cTn id="306" dur="166" decel="50000">
                                          <p:stCondLst>
                                            <p:cond delay="1668"/>
                                          </p:stCondLst>
                                        </p:cTn>
                                        <p:tgtEl>
                                          <p:spTgt spid="96"/>
                                        </p:tgtEl>
                                      </p:cBhvr>
                                      <p:to x="100000" y="100000"/>
                                    </p:animScale>
                                    <p:animScale>
                                      <p:cBhvr>
                                        <p:cTn id="307" dur="26">
                                          <p:stCondLst>
                                            <p:cond delay="1808"/>
                                          </p:stCondLst>
                                        </p:cTn>
                                        <p:tgtEl>
                                          <p:spTgt spid="96"/>
                                        </p:tgtEl>
                                      </p:cBhvr>
                                      <p:to x="100000" y="95000"/>
                                    </p:animScale>
                                    <p:animScale>
                                      <p:cBhvr>
                                        <p:cTn id="308" dur="166" decel="50000">
                                          <p:stCondLst>
                                            <p:cond delay="1834"/>
                                          </p:stCondLst>
                                        </p:cTn>
                                        <p:tgtEl>
                                          <p:spTgt spid="96"/>
                                        </p:tgtEl>
                                      </p:cBhvr>
                                      <p:to x="100000" y="100000"/>
                                    </p:animScale>
                                  </p:childTnLst>
                                </p:cTn>
                              </p:par>
                              <p:par>
                                <p:cTn id="309" presetID="26" presetClass="entr" presetSubtype="0" fill="hold" nodeType="withEffect">
                                  <p:stCondLst>
                                    <p:cond delay="0"/>
                                  </p:stCondLst>
                                  <p:childTnLst>
                                    <p:set>
                                      <p:cBhvr>
                                        <p:cTn id="310" dur="1" fill="hold">
                                          <p:stCondLst>
                                            <p:cond delay="0"/>
                                          </p:stCondLst>
                                        </p:cTn>
                                        <p:tgtEl>
                                          <p:spTgt spid="97"/>
                                        </p:tgtEl>
                                        <p:attrNameLst>
                                          <p:attrName>style.visibility</p:attrName>
                                        </p:attrNameLst>
                                      </p:cBhvr>
                                      <p:to>
                                        <p:strVal val="visible"/>
                                      </p:to>
                                    </p:set>
                                    <p:animEffect transition="in" filter="wipe(down)">
                                      <p:cBhvr>
                                        <p:cTn id="311" dur="580">
                                          <p:stCondLst>
                                            <p:cond delay="0"/>
                                          </p:stCondLst>
                                        </p:cTn>
                                        <p:tgtEl>
                                          <p:spTgt spid="97"/>
                                        </p:tgtEl>
                                      </p:cBhvr>
                                    </p:animEffect>
                                    <p:anim calcmode="lin" valueType="num">
                                      <p:cBhvr>
                                        <p:cTn id="312"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313"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314"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315"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316"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317" dur="26">
                                          <p:stCondLst>
                                            <p:cond delay="650"/>
                                          </p:stCondLst>
                                        </p:cTn>
                                        <p:tgtEl>
                                          <p:spTgt spid="97"/>
                                        </p:tgtEl>
                                      </p:cBhvr>
                                      <p:to x="100000" y="60000"/>
                                    </p:animScale>
                                    <p:animScale>
                                      <p:cBhvr>
                                        <p:cTn id="318" dur="166" decel="50000">
                                          <p:stCondLst>
                                            <p:cond delay="676"/>
                                          </p:stCondLst>
                                        </p:cTn>
                                        <p:tgtEl>
                                          <p:spTgt spid="97"/>
                                        </p:tgtEl>
                                      </p:cBhvr>
                                      <p:to x="100000" y="100000"/>
                                    </p:animScale>
                                    <p:animScale>
                                      <p:cBhvr>
                                        <p:cTn id="319" dur="26">
                                          <p:stCondLst>
                                            <p:cond delay="1312"/>
                                          </p:stCondLst>
                                        </p:cTn>
                                        <p:tgtEl>
                                          <p:spTgt spid="97"/>
                                        </p:tgtEl>
                                      </p:cBhvr>
                                      <p:to x="100000" y="80000"/>
                                    </p:animScale>
                                    <p:animScale>
                                      <p:cBhvr>
                                        <p:cTn id="320" dur="166" decel="50000">
                                          <p:stCondLst>
                                            <p:cond delay="1338"/>
                                          </p:stCondLst>
                                        </p:cTn>
                                        <p:tgtEl>
                                          <p:spTgt spid="97"/>
                                        </p:tgtEl>
                                      </p:cBhvr>
                                      <p:to x="100000" y="100000"/>
                                    </p:animScale>
                                    <p:animScale>
                                      <p:cBhvr>
                                        <p:cTn id="321" dur="26">
                                          <p:stCondLst>
                                            <p:cond delay="1642"/>
                                          </p:stCondLst>
                                        </p:cTn>
                                        <p:tgtEl>
                                          <p:spTgt spid="97"/>
                                        </p:tgtEl>
                                      </p:cBhvr>
                                      <p:to x="100000" y="90000"/>
                                    </p:animScale>
                                    <p:animScale>
                                      <p:cBhvr>
                                        <p:cTn id="322" dur="166" decel="50000">
                                          <p:stCondLst>
                                            <p:cond delay="1668"/>
                                          </p:stCondLst>
                                        </p:cTn>
                                        <p:tgtEl>
                                          <p:spTgt spid="97"/>
                                        </p:tgtEl>
                                      </p:cBhvr>
                                      <p:to x="100000" y="100000"/>
                                    </p:animScale>
                                    <p:animScale>
                                      <p:cBhvr>
                                        <p:cTn id="323" dur="26">
                                          <p:stCondLst>
                                            <p:cond delay="1808"/>
                                          </p:stCondLst>
                                        </p:cTn>
                                        <p:tgtEl>
                                          <p:spTgt spid="97"/>
                                        </p:tgtEl>
                                      </p:cBhvr>
                                      <p:to x="100000" y="95000"/>
                                    </p:animScale>
                                    <p:animScale>
                                      <p:cBhvr>
                                        <p:cTn id="324" dur="166" decel="50000">
                                          <p:stCondLst>
                                            <p:cond delay="1834"/>
                                          </p:stCondLst>
                                        </p:cTn>
                                        <p:tgtEl>
                                          <p:spTgt spid="97"/>
                                        </p:tgtEl>
                                      </p:cBhvr>
                                      <p:to x="100000" y="100000"/>
                                    </p:animScale>
                                  </p:childTnLst>
                                </p:cTn>
                              </p:par>
                              <p:par>
                                <p:cTn id="325" presetID="26" presetClass="entr" presetSubtype="0" fill="hold" nodeType="withEffect">
                                  <p:stCondLst>
                                    <p:cond delay="0"/>
                                  </p:stCondLst>
                                  <p:childTnLst>
                                    <p:set>
                                      <p:cBhvr>
                                        <p:cTn id="326" dur="1" fill="hold">
                                          <p:stCondLst>
                                            <p:cond delay="0"/>
                                          </p:stCondLst>
                                        </p:cTn>
                                        <p:tgtEl>
                                          <p:spTgt spid="105"/>
                                        </p:tgtEl>
                                        <p:attrNameLst>
                                          <p:attrName>style.visibility</p:attrName>
                                        </p:attrNameLst>
                                      </p:cBhvr>
                                      <p:to>
                                        <p:strVal val="visible"/>
                                      </p:to>
                                    </p:set>
                                    <p:animEffect transition="in" filter="wipe(down)">
                                      <p:cBhvr>
                                        <p:cTn id="327" dur="580">
                                          <p:stCondLst>
                                            <p:cond delay="0"/>
                                          </p:stCondLst>
                                        </p:cTn>
                                        <p:tgtEl>
                                          <p:spTgt spid="105"/>
                                        </p:tgtEl>
                                      </p:cBhvr>
                                    </p:animEffect>
                                    <p:anim calcmode="lin" valueType="num">
                                      <p:cBhvr>
                                        <p:cTn id="328" dur="1822" tmFilter="0,0; 0.14,0.36; 0.43,0.73; 0.71,0.91; 1.0,1.0">
                                          <p:stCondLst>
                                            <p:cond delay="0"/>
                                          </p:stCondLst>
                                        </p:cTn>
                                        <p:tgtEl>
                                          <p:spTgt spid="105"/>
                                        </p:tgtEl>
                                        <p:attrNameLst>
                                          <p:attrName>ppt_x</p:attrName>
                                        </p:attrNameLst>
                                      </p:cBhvr>
                                      <p:tavLst>
                                        <p:tav tm="0">
                                          <p:val>
                                            <p:strVal val="#ppt_x-0.25"/>
                                          </p:val>
                                        </p:tav>
                                        <p:tav tm="100000">
                                          <p:val>
                                            <p:strVal val="#ppt_x"/>
                                          </p:val>
                                        </p:tav>
                                      </p:tavLst>
                                    </p:anim>
                                    <p:anim calcmode="lin" valueType="num">
                                      <p:cBhvr>
                                        <p:cTn id="329" dur="664" tmFilter="0.0,0.0; 0.25,0.07; 0.50,0.2; 0.75,0.467; 1.0,1.0">
                                          <p:stCondLst>
                                            <p:cond delay="0"/>
                                          </p:stCondLst>
                                        </p:cTn>
                                        <p:tgtEl>
                                          <p:spTgt spid="105"/>
                                        </p:tgtEl>
                                        <p:attrNameLst>
                                          <p:attrName>ppt_y</p:attrName>
                                        </p:attrNameLst>
                                      </p:cBhvr>
                                      <p:tavLst>
                                        <p:tav tm="0" fmla="#ppt_y-sin(pi*$)/3">
                                          <p:val>
                                            <p:fltVal val="0.5"/>
                                          </p:val>
                                        </p:tav>
                                        <p:tav tm="100000">
                                          <p:val>
                                            <p:fltVal val="1"/>
                                          </p:val>
                                        </p:tav>
                                      </p:tavLst>
                                    </p:anim>
                                    <p:anim calcmode="lin" valueType="num">
                                      <p:cBhvr>
                                        <p:cTn id="330" dur="664" tmFilter="0, 0; 0.125,0.2665; 0.25,0.4; 0.375,0.465; 0.5,0.5;  0.625,0.535; 0.75,0.6; 0.875,0.7335; 1,1">
                                          <p:stCondLst>
                                            <p:cond delay="664"/>
                                          </p:stCondLst>
                                        </p:cTn>
                                        <p:tgtEl>
                                          <p:spTgt spid="105"/>
                                        </p:tgtEl>
                                        <p:attrNameLst>
                                          <p:attrName>ppt_y</p:attrName>
                                        </p:attrNameLst>
                                      </p:cBhvr>
                                      <p:tavLst>
                                        <p:tav tm="0" fmla="#ppt_y-sin(pi*$)/9">
                                          <p:val>
                                            <p:fltVal val="0"/>
                                          </p:val>
                                        </p:tav>
                                        <p:tav tm="100000">
                                          <p:val>
                                            <p:fltVal val="1"/>
                                          </p:val>
                                        </p:tav>
                                      </p:tavLst>
                                    </p:anim>
                                    <p:anim calcmode="lin" valueType="num">
                                      <p:cBhvr>
                                        <p:cTn id="331" dur="332" tmFilter="0, 0; 0.125,0.2665; 0.25,0.4; 0.375,0.465; 0.5,0.5;  0.625,0.535; 0.75,0.6; 0.875,0.7335; 1,1">
                                          <p:stCondLst>
                                            <p:cond delay="1324"/>
                                          </p:stCondLst>
                                        </p:cTn>
                                        <p:tgtEl>
                                          <p:spTgt spid="105"/>
                                        </p:tgtEl>
                                        <p:attrNameLst>
                                          <p:attrName>ppt_y</p:attrName>
                                        </p:attrNameLst>
                                      </p:cBhvr>
                                      <p:tavLst>
                                        <p:tav tm="0" fmla="#ppt_y-sin(pi*$)/27">
                                          <p:val>
                                            <p:fltVal val="0"/>
                                          </p:val>
                                        </p:tav>
                                        <p:tav tm="100000">
                                          <p:val>
                                            <p:fltVal val="1"/>
                                          </p:val>
                                        </p:tav>
                                      </p:tavLst>
                                    </p:anim>
                                    <p:anim calcmode="lin" valueType="num">
                                      <p:cBhvr>
                                        <p:cTn id="332" dur="164" tmFilter="0, 0; 0.125,0.2665; 0.25,0.4; 0.375,0.465; 0.5,0.5;  0.625,0.535; 0.75,0.6; 0.875,0.7335; 1,1">
                                          <p:stCondLst>
                                            <p:cond delay="1656"/>
                                          </p:stCondLst>
                                        </p:cTn>
                                        <p:tgtEl>
                                          <p:spTgt spid="105"/>
                                        </p:tgtEl>
                                        <p:attrNameLst>
                                          <p:attrName>ppt_y</p:attrName>
                                        </p:attrNameLst>
                                      </p:cBhvr>
                                      <p:tavLst>
                                        <p:tav tm="0" fmla="#ppt_y-sin(pi*$)/81">
                                          <p:val>
                                            <p:fltVal val="0"/>
                                          </p:val>
                                        </p:tav>
                                        <p:tav tm="100000">
                                          <p:val>
                                            <p:fltVal val="1"/>
                                          </p:val>
                                        </p:tav>
                                      </p:tavLst>
                                    </p:anim>
                                    <p:animScale>
                                      <p:cBhvr>
                                        <p:cTn id="333" dur="26">
                                          <p:stCondLst>
                                            <p:cond delay="650"/>
                                          </p:stCondLst>
                                        </p:cTn>
                                        <p:tgtEl>
                                          <p:spTgt spid="105"/>
                                        </p:tgtEl>
                                      </p:cBhvr>
                                      <p:to x="100000" y="60000"/>
                                    </p:animScale>
                                    <p:animScale>
                                      <p:cBhvr>
                                        <p:cTn id="334" dur="166" decel="50000">
                                          <p:stCondLst>
                                            <p:cond delay="676"/>
                                          </p:stCondLst>
                                        </p:cTn>
                                        <p:tgtEl>
                                          <p:spTgt spid="105"/>
                                        </p:tgtEl>
                                      </p:cBhvr>
                                      <p:to x="100000" y="100000"/>
                                    </p:animScale>
                                    <p:animScale>
                                      <p:cBhvr>
                                        <p:cTn id="335" dur="26">
                                          <p:stCondLst>
                                            <p:cond delay="1312"/>
                                          </p:stCondLst>
                                        </p:cTn>
                                        <p:tgtEl>
                                          <p:spTgt spid="105"/>
                                        </p:tgtEl>
                                      </p:cBhvr>
                                      <p:to x="100000" y="80000"/>
                                    </p:animScale>
                                    <p:animScale>
                                      <p:cBhvr>
                                        <p:cTn id="336" dur="166" decel="50000">
                                          <p:stCondLst>
                                            <p:cond delay="1338"/>
                                          </p:stCondLst>
                                        </p:cTn>
                                        <p:tgtEl>
                                          <p:spTgt spid="105"/>
                                        </p:tgtEl>
                                      </p:cBhvr>
                                      <p:to x="100000" y="100000"/>
                                    </p:animScale>
                                    <p:animScale>
                                      <p:cBhvr>
                                        <p:cTn id="337" dur="26">
                                          <p:stCondLst>
                                            <p:cond delay="1642"/>
                                          </p:stCondLst>
                                        </p:cTn>
                                        <p:tgtEl>
                                          <p:spTgt spid="105"/>
                                        </p:tgtEl>
                                      </p:cBhvr>
                                      <p:to x="100000" y="90000"/>
                                    </p:animScale>
                                    <p:animScale>
                                      <p:cBhvr>
                                        <p:cTn id="338" dur="166" decel="50000">
                                          <p:stCondLst>
                                            <p:cond delay="1668"/>
                                          </p:stCondLst>
                                        </p:cTn>
                                        <p:tgtEl>
                                          <p:spTgt spid="105"/>
                                        </p:tgtEl>
                                      </p:cBhvr>
                                      <p:to x="100000" y="100000"/>
                                    </p:animScale>
                                    <p:animScale>
                                      <p:cBhvr>
                                        <p:cTn id="339" dur="26">
                                          <p:stCondLst>
                                            <p:cond delay="1808"/>
                                          </p:stCondLst>
                                        </p:cTn>
                                        <p:tgtEl>
                                          <p:spTgt spid="105"/>
                                        </p:tgtEl>
                                      </p:cBhvr>
                                      <p:to x="100000" y="95000"/>
                                    </p:animScale>
                                    <p:animScale>
                                      <p:cBhvr>
                                        <p:cTn id="340" dur="166" decel="50000">
                                          <p:stCondLst>
                                            <p:cond delay="1834"/>
                                          </p:stCondLst>
                                        </p:cTn>
                                        <p:tgtEl>
                                          <p:spTgt spid="105"/>
                                        </p:tgtEl>
                                      </p:cBhvr>
                                      <p:to x="100000" y="100000"/>
                                    </p:animScale>
                                  </p:childTnLst>
                                </p:cTn>
                              </p:par>
                              <p:par>
                                <p:cTn id="341" presetID="26" presetClass="entr" presetSubtype="0" fill="hold" nodeType="withEffect">
                                  <p:stCondLst>
                                    <p:cond delay="0"/>
                                  </p:stCondLst>
                                  <p:childTnLst>
                                    <p:set>
                                      <p:cBhvr>
                                        <p:cTn id="342" dur="1" fill="hold">
                                          <p:stCondLst>
                                            <p:cond delay="0"/>
                                          </p:stCondLst>
                                        </p:cTn>
                                        <p:tgtEl>
                                          <p:spTgt spid="106"/>
                                        </p:tgtEl>
                                        <p:attrNameLst>
                                          <p:attrName>style.visibility</p:attrName>
                                        </p:attrNameLst>
                                      </p:cBhvr>
                                      <p:to>
                                        <p:strVal val="visible"/>
                                      </p:to>
                                    </p:set>
                                    <p:animEffect transition="in" filter="wipe(down)">
                                      <p:cBhvr>
                                        <p:cTn id="343" dur="580">
                                          <p:stCondLst>
                                            <p:cond delay="0"/>
                                          </p:stCondLst>
                                        </p:cTn>
                                        <p:tgtEl>
                                          <p:spTgt spid="106"/>
                                        </p:tgtEl>
                                      </p:cBhvr>
                                    </p:animEffect>
                                    <p:anim calcmode="lin" valueType="num">
                                      <p:cBhvr>
                                        <p:cTn id="344" dur="1822" tmFilter="0,0; 0.14,0.36; 0.43,0.73; 0.71,0.91; 1.0,1.0">
                                          <p:stCondLst>
                                            <p:cond delay="0"/>
                                          </p:stCondLst>
                                        </p:cTn>
                                        <p:tgtEl>
                                          <p:spTgt spid="106"/>
                                        </p:tgtEl>
                                        <p:attrNameLst>
                                          <p:attrName>ppt_x</p:attrName>
                                        </p:attrNameLst>
                                      </p:cBhvr>
                                      <p:tavLst>
                                        <p:tav tm="0">
                                          <p:val>
                                            <p:strVal val="#ppt_x-0.25"/>
                                          </p:val>
                                        </p:tav>
                                        <p:tav tm="100000">
                                          <p:val>
                                            <p:strVal val="#ppt_x"/>
                                          </p:val>
                                        </p:tav>
                                      </p:tavLst>
                                    </p:anim>
                                    <p:anim calcmode="lin" valueType="num">
                                      <p:cBhvr>
                                        <p:cTn id="345" dur="664" tmFilter="0.0,0.0; 0.25,0.07; 0.50,0.2; 0.75,0.467; 1.0,1.0">
                                          <p:stCondLst>
                                            <p:cond delay="0"/>
                                          </p:stCondLst>
                                        </p:cTn>
                                        <p:tgtEl>
                                          <p:spTgt spid="106"/>
                                        </p:tgtEl>
                                        <p:attrNameLst>
                                          <p:attrName>ppt_y</p:attrName>
                                        </p:attrNameLst>
                                      </p:cBhvr>
                                      <p:tavLst>
                                        <p:tav tm="0" fmla="#ppt_y-sin(pi*$)/3">
                                          <p:val>
                                            <p:fltVal val="0.5"/>
                                          </p:val>
                                        </p:tav>
                                        <p:tav tm="100000">
                                          <p:val>
                                            <p:fltVal val="1"/>
                                          </p:val>
                                        </p:tav>
                                      </p:tavLst>
                                    </p:anim>
                                    <p:anim calcmode="lin" valueType="num">
                                      <p:cBhvr>
                                        <p:cTn id="346" dur="664" tmFilter="0, 0; 0.125,0.2665; 0.25,0.4; 0.375,0.465; 0.5,0.5;  0.625,0.535; 0.75,0.6; 0.875,0.7335; 1,1">
                                          <p:stCondLst>
                                            <p:cond delay="664"/>
                                          </p:stCondLst>
                                        </p:cTn>
                                        <p:tgtEl>
                                          <p:spTgt spid="106"/>
                                        </p:tgtEl>
                                        <p:attrNameLst>
                                          <p:attrName>ppt_y</p:attrName>
                                        </p:attrNameLst>
                                      </p:cBhvr>
                                      <p:tavLst>
                                        <p:tav tm="0" fmla="#ppt_y-sin(pi*$)/9">
                                          <p:val>
                                            <p:fltVal val="0"/>
                                          </p:val>
                                        </p:tav>
                                        <p:tav tm="100000">
                                          <p:val>
                                            <p:fltVal val="1"/>
                                          </p:val>
                                        </p:tav>
                                      </p:tavLst>
                                    </p:anim>
                                    <p:anim calcmode="lin" valueType="num">
                                      <p:cBhvr>
                                        <p:cTn id="347" dur="332" tmFilter="0, 0; 0.125,0.2665; 0.25,0.4; 0.375,0.465; 0.5,0.5;  0.625,0.535; 0.75,0.6; 0.875,0.7335; 1,1">
                                          <p:stCondLst>
                                            <p:cond delay="1324"/>
                                          </p:stCondLst>
                                        </p:cTn>
                                        <p:tgtEl>
                                          <p:spTgt spid="106"/>
                                        </p:tgtEl>
                                        <p:attrNameLst>
                                          <p:attrName>ppt_y</p:attrName>
                                        </p:attrNameLst>
                                      </p:cBhvr>
                                      <p:tavLst>
                                        <p:tav tm="0" fmla="#ppt_y-sin(pi*$)/27">
                                          <p:val>
                                            <p:fltVal val="0"/>
                                          </p:val>
                                        </p:tav>
                                        <p:tav tm="100000">
                                          <p:val>
                                            <p:fltVal val="1"/>
                                          </p:val>
                                        </p:tav>
                                      </p:tavLst>
                                    </p:anim>
                                    <p:anim calcmode="lin" valueType="num">
                                      <p:cBhvr>
                                        <p:cTn id="348" dur="164" tmFilter="0, 0; 0.125,0.2665; 0.25,0.4; 0.375,0.465; 0.5,0.5;  0.625,0.535; 0.75,0.6; 0.875,0.7335; 1,1">
                                          <p:stCondLst>
                                            <p:cond delay="1656"/>
                                          </p:stCondLst>
                                        </p:cTn>
                                        <p:tgtEl>
                                          <p:spTgt spid="106"/>
                                        </p:tgtEl>
                                        <p:attrNameLst>
                                          <p:attrName>ppt_y</p:attrName>
                                        </p:attrNameLst>
                                      </p:cBhvr>
                                      <p:tavLst>
                                        <p:tav tm="0" fmla="#ppt_y-sin(pi*$)/81">
                                          <p:val>
                                            <p:fltVal val="0"/>
                                          </p:val>
                                        </p:tav>
                                        <p:tav tm="100000">
                                          <p:val>
                                            <p:fltVal val="1"/>
                                          </p:val>
                                        </p:tav>
                                      </p:tavLst>
                                    </p:anim>
                                    <p:animScale>
                                      <p:cBhvr>
                                        <p:cTn id="349" dur="26">
                                          <p:stCondLst>
                                            <p:cond delay="650"/>
                                          </p:stCondLst>
                                        </p:cTn>
                                        <p:tgtEl>
                                          <p:spTgt spid="106"/>
                                        </p:tgtEl>
                                      </p:cBhvr>
                                      <p:to x="100000" y="60000"/>
                                    </p:animScale>
                                    <p:animScale>
                                      <p:cBhvr>
                                        <p:cTn id="350" dur="166" decel="50000">
                                          <p:stCondLst>
                                            <p:cond delay="676"/>
                                          </p:stCondLst>
                                        </p:cTn>
                                        <p:tgtEl>
                                          <p:spTgt spid="106"/>
                                        </p:tgtEl>
                                      </p:cBhvr>
                                      <p:to x="100000" y="100000"/>
                                    </p:animScale>
                                    <p:animScale>
                                      <p:cBhvr>
                                        <p:cTn id="351" dur="26">
                                          <p:stCondLst>
                                            <p:cond delay="1312"/>
                                          </p:stCondLst>
                                        </p:cTn>
                                        <p:tgtEl>
                                          <p:spTgt spid="106"/>
                                        </p:tgtEl>
                                      </p:cBhvr>
                                      <p:to x="100000" y="80000"/>
                                    </p:animScale>
                                    <p:animScale>
                                      <p:cBhvr>
                                        <p:cTn id="352" dur="166" decel="50000">
                                          <p:stCondLst>
                                            <p:cond delay="1338"/>
                                          </p:stCondLst>
                                        </p:cTn>
                                        <p:tgtEl>
                                          <p:spTgt spid="106"/>
                                        </p:tgtEl>
                                      </p:cBhvr>
                                      <p:to x="100000" y="100000"/>
                                    </p:animScale>
                                    <p:animScale>
                                      <p:cBhvr>
                                        <p:cTn id="353" dur="26">
                                          <p:stCondLst>
                                            <p:cond delay="1642"/>
                                          </p:stCondLst>
                                        </p:cTn>
                                        <p:tgtEl>
                                          <p:spTgt spid="106"/>
                                        </p:tgtEl>
                                      </p:cBhvr>
                                      <p:to x="100000" y="90000"/>
                                    </p:animScale>
                                    <p:animScale>
                                      <p:cBhvr>
                                        <p:cTn id="354" dur="166" decel="50000">
                                          <p:stCondLst>
                                            <p:cond delay="1668"/>
                                          </p:stCondLst>
                                        </p:cTn>
                                        <p:tgtEl>
                                          <p:spTgt spid="106"/>
                                        </p:tgtEl>
                                      </p:cBhvr>
                                      <p:to x="100000" y="100000"/>
                                    </p:animScale>
                                    <p:animScale>
                                      <p:cBhvr>
                                        <p:cTn id="355" dur="26">
                                          <p:stCondLst>
                                            <p:cond delay="1808"/>
                                          </p:stCondLst>
                                        </p:cTn>
                                        <p:tgtEl>
                                          <p:spTgt spid="106"/>
                                        </p:tgtEl>
                                      </p:cBhvr>
                                      <p:to x="100000" y="95000"/>
                                    </p:animScale>
                                    <p:animScale>
                                      <p:cBhvr>
                                        <p:cTn id="356" dur="166" decel="50000">
                                          <p:stCondLst>
                                            <p:cond delay="1834"/>
                                          </p:stCondLst>
                                        </p:cTn>
                                        <p:tgtEl>
                                          <p:spTgt spid="1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ea typeface="Times New Roman" pitchFamily="18" charset="0"/>
                <a:cs typeface="Arial" charset="0"/>
              </a:rPr>
              <a:t>Step 2</a:t>
            </a:r>
            <a:r>
              <a:rPr lang="en-US" sz="2400" b="1" dirty="0">
                <a:ea typeface="Times New Roman" pitchFamily="18" charset="0"/>
                <a:cs typeface="Arial" charset="0"/>
              </a:rPr>
              <a:t>:</a:t>
            </a:r>
            <a:r>
              <a:rPr lang="en-US" sz="2400" b="1" dirty="0" smtClean="0">
                <a:ea typeface="Times New Roman" pitchFamily="18" charset="0"/>
                <a:cs typeface="Arial" charset="0"/>
              </a:rPr>
              <a:t> Activity </a:t>
            </a:r>
            <a:r>
              <a:rPr lang="en-US" sz="2400" b="1" dirty="0">
                <a:ea typeface="Times New Roman" pitchFamily="18" charset="0"/>
                <a:cs typeface="Arial" charset="0"/>
              </a:rPr>
              <a:t>times and activity </a:t>
            </a:r>
            <a:r>
              <a:rPr lang="en-US" sz="2400" b="1" dirty="0" smtClean="0">
                <a:ea typeface="Times New Roman" pitchFamily="18" charset="0"/>
                <a:cs typeface="Arial" charset="0"/>
              </a:rPr>
              <a:t>floats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31</a:t>
            </a:fld>
            <a:endParaRPr lang="en-US"/>
          </a:p>
        </p:txBody>
      </p:sp>
      <p:graphicFrame>
        <p:nvGraphicFramePr>
          <p:cNvPr id="6" name="Group 399"/>
          <p:cNvGraphicFramePr>
            <a:graphicFrameLocks/>
          </p:cNvGraphicFramePr>
          <p:nvPr>
            <p:extLst>
              <p:ext uri="{D42A27DB-BD31-4B8C-83A1-F6EECF244321}">
                <p14:modId xmlns:p14="http://schemas.microsoft.com/office/powerpoint/2010/main" val="283055476"/>
              </p:ext>
            </p:extLst>
          </p:nvPr>
        </p:nvGraphicFramePr>
        <p:xfrm>
          <a:off x="990600" y="1812922"/>
          <a:ext cx="7543803" cy="3727926"/>
        </p:xfrm>
        <a:graphic>
          <a:graphicData uri="http://schemas.openxmlformats.org/drawingml/2006/table">
            <a:tbl>
              <a:tblPr/>
              <a:tblGrid>
                <a:gridCol w="1317831">
                  <a:extLst>
                    <a:ext uri="{9D8B030D-6E8A-4147-A177-3AD203B41FA5}">
                      <a16:colId xmlns:a16="http://schemas.microsoft.com/office/drawing/2014/main" val="20000"/>
                    </a:ext>
                  </a:extLst>
                </a:gridCol>
                <a:gridCol w="1037662">
                  <a:extLst>
                    <a:ext uri="{9D8B030D-6E8A-4147-A177-3AD203B41FA5}">
                      <a16:colId xmlns:a16="http://schemas.microsoft.com/office/drawing/2014/main" val="20001"/>
                    </a:ext>
                  </a:extLst>
                </a:gridCol>
                <a:gridCol w="1037662">
                  <a:extLst>
                    <a:ext uri="{9D8B030D-6E8A-4147-A177-3AD203B41FA5}">
                      <a16:colId xmlns:a16="http://schemas.microsoft.com/office/drawing/2014/main" val="20002"/>
                    </a:ext>
                  </a:extLst>
                </a:gridCol>
                <a:gridCol w="1037662">
                  <a:extLst>
                    <a:ext uri="{9D8B030D-6E8A-4147-A177-3AD203B41FA5}">
                      <a16:colId xmlns:a16="http://schemas.microsoft.com/office/drawing/2014/main" val="20003"/>
                    </a:ext>
                  </a:extLst>
                </a:gridCol>
                <a:gridCol w="1037662">
                  <a:extLst>
                    <a:ext uri="{9D8B030D-6E8A-4147-A177-3AD203B41FA5}">
                      <a16:colId xmlns:a16="http://schemas.microsoft.com/office/drawing/2014/main" val="20004"/>
                    </a:ext>
                  </a:extLst>
                </a:gridCol>
                <a:gridCol w="1037662">
                  <a:extLst>
                    <a:ext uri="{9D8B030D-6E8A-4147-A177-3AD203B41FA5}">
                      <a16:colId xmlns:a16="http://schemas.microsoft.com/office/drawing/2014/main" val="20005"/>
                    </a:ext>
                  </a:extLst>
                </a:gridCol>
                <a:gridCol w="1037662">
                  <a:extLst>
                    <a:ext uri="{9D8B030D-6E8A-4147-A177-3AD203B41FA5}">
                      <a16:colId xmlns:a16="http://schemas.microsoft.com/office/drawing/2014/main" val="20006"/>
                    </a:ext>
                  </a:extLst>
                </a:gridCol>
              </a:tblGrid>
              <a:tr h="311311">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ES</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cs typeface="Times New Roman" pitchFamily="18" charset="0"/>
                        </a:rPr>
                        <a:t>EF</a:t>
                      </a:r>
                      <a:endParaRPr kumimoji="0" lang="en-US" sz="24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rPr>
                        <a:t>FF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A34BC"/>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6436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ea typeface="Times New Roman" pitchFamily="18" charset="0"/>
                <a:cs typeface="Arial" charset="0"/>
              </a:rPr>
              <a:t>Step 3: Critical </a:t>
            </a:r>
            <a:r>
              <a:rPr lang="en-US" sz="2400" b="1" dirty="0">
                <a:ea typeface="Times New Roman" pitchFamily="18" charset="0"/>
                <a:cs typeface="Arial" charset="0"/>
              </a:rPr>
              <a:t>path and subcritical </a:t>
            </a:r>
            <a:r>
              <a:rPr lang="en-US" sz="2400" b="1" dirty="0" smtClean="0">
                <a:ea typeface="Times New Roman" pitchFamily="18" charset="0"/>
                <a:cs typeface="Arial" charset="0"/>
              </a:rPr>
              <a:t>paths</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32</a:t>
            </a:fld>
            <a:endParaRPr lang="en-US"/>
          </a:p>
        </p:txBody>
      </p:sp>
      <p:graphicFrame>
        <p:nvGraphicFramePr>
          <p:cNvPr id="6" name="Group 399"/>
          <p:cNvGraphicFramePr>
            <a:graphicFrameLocks/>
          </p:cNvGraphicFramePr>
          <p:nvPr>
            <p:extLst>
              <p:ext uri="{D42A27DB-BD31-4B8C-83A1-F6EECF244321}">
                <p14:modId xmlns:p14="http://schemas.microsoft.com/office/powerpoint/2010/main" val="3946448596"/>
              </p:ext>
            </p:extLst>
          </p:nvPr>
        </p:nvGraphicFramePr>
        <p:xfrm>
          <a:off x="990600" y="1812925"/>
          <a:ext cx="7848603" cy="3596640"/>
        </p:xfrm>
        <a:graphic>
          <a:graphicData uri="http://schemas.openxmlformats.org/drawingml/2006/table">
            <a:tbl>
              <a:tblPr/>
              <a:tblGrid>
                <a:gridCol w="1075267">
                  <a:extLst>
                    <a:ext uri="{9D8B030D-6E8A-4147-A177-3AD203B41FA5}">
                      <a16:colId xmlns:a16="http://schemas.microsoft.com/office/drawing/2014/main" val="20000"/>
                    </a:ext>
                  </a:extLst>
                </a:gridCol>
                <a:gridCol w="846667">
                  <a:extLst>
                    <a:ext uri="{9D8B030D-6E8A-4147-A177-3AD203B41FA5}">
                      <a16:colId xmlns:a16="http://schemas.microsoft.com/office/drawing/2014/main" val="20001"/>
                    </a:ext>
                  </a:extLst>
                </a:gridCol>
                <a:gridCol w="846667">
                  <a:extLst>
                    <a:ext uri="{9D8B030D-6E8A-4147-A177-3AD203B41FA5}">
                      <a16:colId xmlns:a16="http://schemas.microsoft.com/office/drawing/2014/main" val="20002"/>
                    </a:ext>
                  </a:extLst>
                </a:gridCol>
                <a:gridCol w="846667">
                  <a:extLst>
                    <a:ext uri="{9D8B030D-6E8A-4147-A177-3AD203B41FA5}">
                      <a16:colId xmlns:a16="http://schemas.microsoft.com/office/drawing/2014/main" val="20003"/>
                    </a:ext>
                  </a:extLst>
                </a:gridCol>
                <a:gridCol w="846667">
                  <a:extLst>
                    <a:ext uri="{9D8B030D-6E8A-4147-A177-3AD203B41FA5}">
                      <a16:colId xmlns:a16="http://schemas.microsoft.com/office/drawing/2014/main" val="20004"/>
                    </a:ext>
                  </a:extLst>
                </a:gridCol>
                <a:gridCol w="846667">
                  <a:extLst>
                    <a:ext uri="{9D8B030D-6E8A-4147-A177-3AD203B41FA5}">
                      <a16:colId xmlns:a16="http://schemas.microsoft.com/office/drawing/2014/main" val="20005"/>
                    </a:ext>
                  </a:extLst>
                </a:gridCol>
                <a:gridCol w="2540001">
                  <a:extLst>
                    <a:ext uri="{9D8B030D-6E8A-4147-A177-3AD203B41FA5}">
                      <a16:colId xmlns:a16="http://schemas.microsoft.com/office/drawing/2014/main" val="20006"/>
                    </a:ext>
                  </a:extLst>
                </a:gridCol>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Activity</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ES</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EF</a:t>
                      </a:r>
                      <a:endParaRPr kumimoji="0" lang="en-US" sz="2000" b="1" i="0" u="none" strike="noStrike" cap="none" normalizeH="0" baseline="0" dirty="0" smtClean="0">
                        <a:ln>
                          <a:noFill/>
                        </a:ln>
                        <a:solidFill>
                          <a:srgbClr val="C00000"/>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rPr>
                        <a:t>Criticality</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rowSpan="5">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extLst>
                  <a:ext uri="{0D108BD9-81ED-4DB2-BD59-A6C34878D82A}">
                    <a16:rowId xmlns:a16="http://schemas.microsoft.com/office/drawing/2014/main" val="10001"/>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 “near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6"/>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Third most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7"/>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Path having most float</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4014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sp>
        <p:nvSpPr>
          <p:cNvPr id="6" name="Rectangle 5"/>
          <p:cNvSpPr/>
          <p:nvPr/>
        </p:nvSpPr>
        <p:spPr>
          <a:xfrm>
            <a:off x="314814" y="1477345"/>
            <a:ext cx="8600585" cy="646331"/>
          </a:xfrm>
          <a:prstGeom prst="rect">
            <a:avLst/>
          </a:prstGeom>
        </p:spPr>
        <p:txBody>
          <a:bodyPr wrap="square">
            <a:spAutoFit/>
          </a:bodyPr>
          <a:lstStyle/>
          <a:p>
            <a:pPr algn="just">
              <a:defRPr/>
            </a:pPr>
            <a:r>
              <a:rPr lang="en-US" dirty="0">
                <a:solidFill>
                  <a:srgbClr val="2F0765"/>
                </a:solidFill>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10" name="Group 48"/>
          <p:cNvGraphicFramePr>
            <a:graphicFrameLocks/>
          </p:cNvGraphicFramePr>
          <p:nvPr>
            <p:extLst>
              <p:ext uri="{D42A27DB-BD31-4B8C-83A1-F6EECF244321}">
                <p14:modId xmlns:p14="http://schemas.microsoft.com/office/powerpoint/2010/main" val="2394063450"/>
              </p:ext>
            </p:extLst>
          </p:nvPr>
        </p:nvGraphicFramePr>
        <p:xfrm>
          <a:off x="301752" y="2209800"/>
          <a:ext cx="7000385" cy="3644064"/>
        </p:xfrm>
        <a:graphic>
          <a:graphicData uri="http://schemas.openxmlformats.org/drawingml/2006/table">
            <a:tbl>
              <a:tblPr/>
              <a:tblGrid>
                <a:gridCol w="972834">
                  <a:extLst>
                    <a:ext uri="{9D8B030D-6E8A-4147-A177-3AD203B41FA5}">
                      <a16:colId xmlns:a16="http://schemas.microsoft.com/office/drawing/2014/main" val="20000"/>
                    </a:ext>
                  </a:extLst>
                </a:gridCol>
                <a:gridCol w="3372492">
                  <a:extLst>
                    <a:ext uri="{9D8B030D-6E8A-4147-A177-3AD203B41FA5}">
                      <a16:colId xmlns:a16="http://schemas.microsoft.com/office/drawing/2014/main" val="20001"/>
                    </a:ext>
                  </a:extLst>
                </a:gridCol>
                <a:gridCol w="1621390">
                  <a:extLst>
                    <a:ext uri="{9D8B030D-6E8A-4147-A177-3AD203B41FA5}">
                      <a16:colId xmlns:a16="http://schemas.microsoft.com/office/drawing/2014/main" val="20002"/>
                    </a:ext>
                  </a:extLst>
                </a:gridCol>
                <a:gridCol w="1033669">
                  <a:extLst>
                    <a:ext uri="{9D8B030D-6E8A-4147-A177-3AD203B41FA5}">
                      <a16:colId xmlns:a16="http://schemas.microsoft.com/office/drawing/2014/main" val="20003"/>
                    </a:ext>
                  </a:extLst>
                </a:gridCol>
              </a:tblGrid>
              <a:tr h="53902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0" dirty="0" smtClean="0">
                          <a:solidFill>
                            <a:srgbClr val="C00000"/>
                          </a:solidFill>
                          <a:latin typeface="Times New Roman" pitchFamily="18" charset="0"/>
                          <a:cs typeface="Times New Roman" pitchFamily="18" charset="0"/>
                        </a:rPr>
                        <a:t>Time (weeks)</a:t>
                      </a:r>
                      <a:endParaRPr kumimoji="0" lang="en-US" sz="2000" b="1" i="0" u="none" strike="noStrike" cap="none" normalizeH="0" baseline="0" dirty="0" smtClean="0">
                        <a:ln>
                          <a:noFill/>
                        </a:ln>
                        <a:solidFill>
                          <a:srgbClr val="C00000"/>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3</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4</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4</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3</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5</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068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0" i="0" u="none" strike="noStrike" cap="none" normalizeH="0" baseline="0" dirty="0" smtClean="0">
                          <a:ln>
                            <a:noFill/>
                          </a:ln>
                          <a:solidFill>
                            <a:srgbClr val="2F0765"/>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0" i="0" dirty="0" smtClean="0">
                          <a:solidFill>
                            <a:srgbClr val="2F0765"/>
                          </a:solidFill>
                          <a:latin typeface="Times New Roman" pitchFamily="18" charset="0"/>
                          <a:cs typeface="Times New Roman" pitchFamily="18" charset="0"/>
                        </a:rPr>
                        <a:t>2</a:t>
                      </a:r>
                      <a:endParaRPr kumimoji="0" lang="en-US" sz="2000" b="0" i="0" u="none" strike="noStrike" cap="none" normalizeH="0" baseline="0" dirty="0" smtClean="0">
                        <a:ln>
                          <a:noFill/>
                        </a:ln>
                        <a:solidFill>
                          <a:srgbClr val="2F0765"/>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pSp>
        <p:nvGrpSpPr>
          <p:cNvPr id="11" name="Group 97"/>
          <p:cNvGrpSpPr>
            <a:grpSpLocks/>
          </p:cNvGrpSpPr>
          <p:nvPr/>
        </p:nvGrpSpPr>
        <p:grpSpPr bwMode="auto">
          <a:xfrm>
            <a:off x="7620000" y="3979906"/>
            <a:ext cx="924281" cy="870366"/>
            <a:chOff x="2031" y="3382"/>
            <a:chExt cx="865" cy="649"/>
          </a:xfrm>
        </p:grpSpPr>
        <p:sp>
          <p:nvSpPr>
            <p:cNvPr id="12"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ES</a:t>
              </a:r>
              <a:endParaRPr lang="en-US" sz="3200">
                <a:effectLst/>
                <a:latin typeface="Times New Roman"/>
                <a:ea typeface="Times New Roman"/>
              </a:endParaRPr>
            </a:p>
          </p:txBody>
        </p:sp>
        <p:sp>
          <p:nvSpPr>
            <p:cNvPr id="13"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14"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EF</a:t>
              </a:r>
              <a:endParaRPr lang="en-US" sz="3200">
                <a:effectLst/>
                <a:latin typeface="Times New Roman"/>
                <a:ea typeface="Times New Roman"/>
              </a:endParaRPr>
            </a:p>
          </p:txBody>
        </p:sp>
        <p:sp>
          <p:nvSpPr>
            <p:cNvPr id="15"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16"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17"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18"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dirty="0">
                  <a:effectLst/>
                  <a:latin typeface="Times New Roman"/>
                  <a:ea typeface="Times New Roman"/>
                </a:rPr>
                <a:t>Activity</a:t>
              </a:r>
              <a:endParaRPr lang="en-US" sz="3200" dirty="0">
                <a:effectLst/>
                <a:latin typeface="Times New Roman"/>
                <a:ea typeface="Times New Roman"/>
              </a:endParaRPr>
            </a:p>
          </p:txBody>
        </p:sp>
      </p:grpSp>
    </p:spTree>
    <p:extLst>
      <p:ext uri="{BB962C8B-B14F-4D97-AF65-F5344CB8AC3E}">
        <p14:creationId xmlns:p14="http://schemas.microsoft.com/office/powerpoint/2010/main" val="324034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Solution</a:t>
            </a:r>
            <a:br>
              <a:rPr lang="en-US" sz="2800" b="1" dirty="0" smtClean="0"/>
            </a:br>
            <a:r>
              <a:rPr lang="en-US" sz="2800" b="1" dirty="0"/>
              <a:t>Step-1: Draw Activity diagram</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cxnSp>
        <p:nvCxnSpPr>
          <p:cNvPr id="104" name="Straight Connector 103"/>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05" name="Straight Connector 104"/>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106" name="Group 105"/>
          <p:cNvGrpSpPr/>
          <p:nvPr/>
        </p:nvGrpSpPr>
        <p:grpSpPr>
          <a:xfrm>
            <a:off x="228600" y="3803045"/>
            <a:ext cx="1114905" cy="1073755"/>
            <a:chOff x="540632" y="3183141"/>
            <a:chExt cx="1114905" cy="1073755"/>
          </a:xfrm>
        </p:grpSpPr>
        <p:sp>
          <p:nvSpPr>
            <p:cNvPr id="107"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2000" dirty="0" smtClean="0">
                  <a:latin typeface="Times New Roman" pitchFamily="18" charset="0"/>
                  <a:cs typeface="Times New Roman" pitchFamily="18" charset="0"/>
                </a:rPr>
                <a:t>Start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238"/>
            <p:cNvSpPr>
              <a:spLocks noChangeArrowheads="1"/>
            </p:cNvSpPr>
            <p:nvPr/>
          </p:nvSpPr>
          <p:spPr bwMode="auto">
            <a:xfrm>
              <a:off x="54063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 name="Rectangle 236"/>
            <p:cNvSpPr>
              <a:spLocks noChangeArrowheads="1"/>
            </p:cNvSpPr>
            <p:nvPr/>
          </p:nvSpPr>
          <p:spPr bwMode="auto">
            <a:xfrm>
              <a:off x="128390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3"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4" name="Group 113"/>
          <p:cNvGrpSpPr/>
          <p:nvPr/>
        </p:nvGrpSpPr>
        <p:grpSpPr>
          <a:xfrm>
            <a:off x="1343505" y="2555126"/>
            <a:ext cx="1472760" cy="1784543"/>
            <a:chOff x="1343505" y="2555126"/>
            <a:chExt cx="1472760" cy="1784543"/>
          </a:xfrm>
        </p:grpSpPr>
        <p:grpSp>
          <p:nvGrpSpPr>
            <p:cNvPr id="115" name="Group 114"/>
            <p:cNvGrpSpPr/>
            <p:nvPr/>
          </p:nvGrpSpPr>
          <p:grpSpPr>
            <a:xfrm>
              <a:off x="1701360" y="2555126"/>
              <a:ext cx="1114905" cy="1102446"/>
              <a:chOff x="1958055" y="1488354"/>
              <a:chExt cx="1114905" cy="1102446"/>
            </a:xfrm>
          </p:grpSpPr>
          <p:sp>
            <p:nvSpPr>
              <p:cNvPr id="117"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16" name="Straight Arrow Connector 115"/>
            <p:cNvCxnSpPr>
              <a:stCxn id="107" idx="3"/>
              <a:endCxn id="117"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24" name="Group 123"/>
          <p:cNvGrpSpPr/>
          <p:nvPr/>
        </p:nvGrpSpPr>
        <p:grpSpPr>
          <a:xfrm>
            <a:off x="1343505" y="4339669"/>
            <a:ext cx="1472761" cy="1825518"/>
            <a:chOff x="1343505" y="4339669"/>
            <a:chExt cx="1472761" cy="1825518"/>
          </a:xfrm>
        </p:grpSpPr>
        <p:grpSp>
          <p:nvGrpSpPr>
            <p:cNvPr id="125" name="Group 224"/>
            <p:cNvGrpSpPr>
              <a:grpSpLocks/>
            </p:cNvGrpSpPr>
            <p:nvPr/>
          </p:nvGrpSpPr>
          <p:grpSpPr bwMode="auto">
            <a:xfrm>
              <a:off x="1702621" y="5088315"/>
              <a:ext cx="1113645" cy="1076872"/>
              <a:chOff x="1740" y="6848"/>
              <a:chExt cx="2745" cy="2122"/>
            </a:xfrm>
          </p:grpSpPr>
          <p:sp>
            <p:nvSpPr>
              <p:cNvPr id="12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26" name="Straight Arrow Connector 125"/>
            <p:cNvCxnSpPr>
              <a:stCxn id="107" idx="3"/>
              <a:endCxn id="127"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34" name="Group 133"/>
          <p:cNvGrpSpPr/>
          <p:nvPr/>
        </p:nvGrpSpPr>
        <p:grpSpPr>
          <a:xfrm>
            <a:off x="2816265" y="2555126"/>
            <a:ext cx="1575240" cy="1102474"/>
            <a:chOff x="2816265" y="2555126"/>
            <a:chExt cx="1575240" cy="1102474"/>
          </a:xfrm>
        </p:grpSpPr>
        <p:grpSp>
          <p:nvGrpSpPr>
            <p:cNvPr id="135" name="Group 200"/>
            <p:cNvGrpSpPr>
              <a:grpSpLocks/>
            </p:cNvGrpSpPr>
            <p:nvPr/>
          </p:nvGrpSpPr>
          <p:grpSpPr bwMode="auto">
            <a:xfrm>
              <a:off x="3276600" y="2555126"/>
              <a:ext cx="1114905" cy="1102474"/>
              <a:chOff x="1740" y="6855"/>
              <a:chExt cx="2745" cy="2176"/>
            </a:xfrm>
          </p:grpSpPr>
          <p:sp>
            <p:nvSpPr>
              <p:cNvPr id="137"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36" name="Straight Arrow Connector 135"/>
            <p:cNvCxnSpPr>
              <a:stCxn id="117" idx="3"/>
              <a:endCxn id="137"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44" name="Group 143"/>
          <p:cNvGrpSpPr/>
          <p:nvPr/>
        </p:nvGrpSpPr>
        <p:grpSpPr>
          <a:xfrm>
            <a:off x="4391505" y="2569303"/>
            <a:ext cx="1600200" cy="1072871"/>
            <a:chOff x="4391505" y="2569303"/>
            <a:chExt cx="1600200" cy="1072871"/>
          </a:xfrm>
        </p:grpSpPr>
        <p:grpSp>
          <p:nvGrpSpPr>
            <p:cNvPr id="145" name="Group 176"/>
            <p:cNvGrpSpPr>
              <a:grpSpLocks/>
            </p:cNvGrpSpPr>
            <p:nvPr/>
          </p:nvGrpSpPr>
          <p:grpSpPr bwMode="auto">
            <a:xfrm>
              <a:off x="4876800" y="2569303"/>
              <a:ext cx="1114905" cy="1072871"/>
              <a:chOff x="1740" y="6855"/>
              <a:chExt cx="2745" cy="2115"/>
            </a:xfrm>
          </p:grpSpPr>
          <p:sp>
            <p:nvSpPr>
              <p:cNvPr id="147"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4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5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46" name="Straight Arrow Connector 145"/>
            <p:cNvCxnSpPr>
              <a:stCxn id="137" idx="3"/>
              <a:endCxn id="147"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54" name="Group 153"/>
          <p:cNvGrpSpPr/>
          <p:nvPr/>
        </p:nvGrpSpPr>
        <p:grpSpPr>
          <a:xfrm>
            <a:off x="2816265" y="3114051"/>
            <a:ext cx="1575240" cy="3051136"/>
            <a:chOff x="2816265" y="3114051"/>
            <a:chExt cx="1575240" cy="3051136"/>
          </a:xfrm>
        </p:grpSpPr>
        <p:grpSp>
          <p:nvGrpSpPr>
            <p:cNvPr id="155" name="Group 208"/>
            <p:cNvGrpSpPr>
              <a:grpSpLocks/>
            </p:cNvGrpSpPr>
            <p:nvPr/>
          </p:nvGrpSpPr>
          <p:grpSpPr bwMode="auto">
            <a:xfrm>
              <a:off x="3277860" y="5089874"/>
              <a:ext cx="1113645" cy="1075313"/>
              <a:chOff x="1740" y="6851"/>
              <a:chExt cx="2745" cy="2119"/>
            </a:xfrm>
          </p:grpSpPr>
          <p:sp>
            <p:nvSpPr>
              <p:cNvPr id="158"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9"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0"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1"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2"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3"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64"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56" name="Straight Arrow Connector 155"/>
            <p:cNvCxnSpPr>
              <a:stCxn id="127" idx="3"/>
              <a:endCxn id="158"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157" name="Straight Arrow Connector 156"/>
            <p:cNvCxnSpPr>
              <a:stCxn id="117" idx="3"/>
              <a:endCxn id="158"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65" name="Group 164"/>
          <p:cNvGrpSpPr/>
          <p:nvPr/>
        </p:nvGrpSpPr>
        <p:grpSpPr>
          <a:xfrm>
            <a:off x="4391505" y="3106617"/>
            <a:ext cx="1600200" cy="1903346"/>
            <a:chOff x="4391505" y="3106617"/>
            <a:chExt cx="1600200" cy="1903346"/>
          </a:xfrm>
        </p:grpSpPr>
        <p:grpSp>
          <p:nvGrpSpPr>
            <p:cNvPr id="166" name="Group 168"/>
            <p:cNvGrpSpPr>
              <a:grpSpLocks/>
            </p:cNvGrpSpPr>
            <p:nvPr/>
          </p:nvGrpSpPr>
          <p:grpSpPr bwMode="auto">
            <a:xfrm>
              <a:off x="4876800" y="3814391"/>
              <a:ext cx="1114905" cy="1195572"/>
              <a:chOff x="1740" y="6855"/>
              <a:chExt cx="2745" cy="2115"/>
            </a:xfrm>
          </p:grpSpPr>
          <p:sp>
            <p:nvSpPr>
              <p:cNvPr id="168"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2000" b="0" i="0" u="none" strike="noStrike" cap="none" normalizeH="0" baseline="0" dirty="0" smtClean="0">
                  <a:ln>
                    <a:noFill/>
                  </a:ln>
                  <a:effectLst/>
                  <a:latin typeface="Arial" pitchFamily="34" charset="0"/>
                  <a:cs typeface="Arial" pitchFamily="34" charset="0"/>
                </a:endParaRPr>
              </a:p>
            </p:txBody>
          </p:sp>
          <p:sp>
            <p:nvSpPr>
              <p:cNvPr id="16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67" name="Straight Arrow Connector 166"/>
            <p:cNvCxnSpPr>
              <a:stCxn id="137" idx="3"/>
              <a:endCxn id="168"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75" name="Group 174"/>
          <p:cNvGrpSpPr/>
          <p:nvPr/>
        </p:nvGrpSpPr>
        <p:grpSpPr>
          <a:xfrm>
            <a:off x="4391505" y="4421787"/>
            <a:ext cx="3076095" cy="1750413"/>
            <a:chOff x="4391505" y="4421787"/>
            <a:chExt cx="3076095" cy="1750413"/>
          </a:xfrm>
        </p:grpSpPr>
        <p:grpSp>
          <p:nvGrpSpPr>
            <p:cNvPr id="176" name="Group 192"/>
            <p:cNvGrpSpPr>
              <a:grpSpLocks/>
            </p:cNvGrpSpPr>
            <p:nvPr/>
          </p:nvGrpSpPr>
          <p:grpSpPr bwMode="auto">
            <a:xfrm>
              <a:off x="6353955" y="5088315"/>
              <a:ext cx="1113645" cy="1083885"/>
              <a:chOff x="1740" y="6837"/>
              <a:chExt cx="2745" cy="2133"/>
            </a:xfrm>
          </p:grpSpPr>
          <p:sp>
            <p:nvSpPr>
              <p:cNvPr id="179"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0"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3"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77" name="Straight Arrow Connector 176"/>
            <p:cNvCxnSpPr>
              <a:stCxn id="158" idx="3"/>
              <a:endCxn id="179"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178" name="Straight Arrow Connector 177"/>
            <p:cNvCxnSpPr>
              <a:stCxn id="168" idx="3"/>
              <a:endCxn id="179"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86" name="Group 185"/>
          <p:cNvGrpSpPr/>
          <p:nvPr/>
        </p:nvGrpSpPr>
        <p:grpSpPr>
          <a:xfrm>
            <a:off x="5991705" y="3112333"/>
            <a:ext cx="2879237" cy="2512335"/>
            <a:chOff x="5991705" y="3112333"/>
            <a:chExt cx="2879237" cy="2512335"/>
          </a:xfrm>
        </p:grpSpPr>
        <p:grpSp>
          <p:nvGrpSpPr>
            <p:cNvPr id="187" name="Group 184"/>
            <p:cNvGrpSpPr>
              <a:grpSpLocks/>
            </p:cNvGrpSpPr>
            <p:nvPr/>
          </p:nvGrpSpPr>
          <p:grpSpPr bwMode="auto">
            <a:xfrm>
              <a:off x="7757297" y="3540846"/>
              <a:ext cx="1113645" cy="1075313"/>
              <a:chOff x="1740" y="6851"/>
              <a:chExt cx="2745" cy="2119"/>
            </a:xfrm>
          </p:grpSpPr>
          <p:sp>
            <p:nvSpPr>
              <p:cNvPr id="19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88" name="Straight Arrow Connector 187"/>
            <p:cNvCxnSpPr>
              <a:stCxn id="179" idx="3"/>
              <a:endCxn id="190"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189" name="Straight Arrow Connector 188"/>
            <p:cNvCxnSpPr>
              <a:stCxn id="147" idx="3"/>
              <a:endCxn id="190"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pic>
        <p:nvPicPr>
          <p:cNvPr id="198" name="Picture 197"/>
          <p:cNvPicPr>
            <a:picLocks noChangeAspect="1"/>
          </p:cNvPicPr>
          <p:nvPr/>
        </p:nvPicPr>
        <p:blipFill>
          <a:blip r:embed="rId2"/>
          <a:stretch>
            <a:fillRect/>
          </a:stretch>
        </p:blipFill>
        <p:spPr>
          <a:xfrm>
            <a:off x="193766" y="219529"/>
            <a:ext cx="1844395" cy="991184"/>
          </a:xfrm>
          <a:prstGeom prst="rect">
            <a:avLst/>
          </a:prstGeom>
        </p:spPr>
      </p:pic>
    </p:spTree>
    <p:extLst>
      <p:ext uri="{BB962C8B-B14F-4D97-AF65-F5344CB8AC3E}">
        <p14:creationId xmlns:p14="http://schemas.microsoft.com/office/powerpoint/2010/main" val="28126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wipe(left)">
                                      <p:cBhvr>
                                        <p:cTn id="12" dur="500"/>
                                        <p:tgtEl>
                                          <p:spTgt spid="1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wipe(left)">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4"/>
                                        </p:tgtEl>
                                        <p:attrNameLst>
                                          <p:attrName>style.visibility</p:attrName>
                                        </p:attrNameLst>
                                      </p:cBhvr>
                                      <p:to>
                                        <p:strVal val="visible"/>
                                      </p:to>
                                    </p:set>
                                    <p:animEffect transition="in" filter="wipe(left)">
                                      <p:cBhvr>
                                        <p:cTn id="22" dur="500"/>
                                        <p:tgtEl>
                                          <p:spTgt spid="1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4"/>
                                        </p:tgtEl>
                                        <p:attrNameLst>
                                          <p:attrName>style.visibility</p:attrName>
                                        </p:attrNameLst>
                                      </p:cBhvr>
                                      <p:to>
                                        <p:strVal val="visible"/>
                                      </p:to>
                                    </p:set>
                                    <p:animEffect transition="in" filter="wipe(left)">
                                      <p:cBhvr>
                                        <p:cTn id="27" dur="500"/>
                                        <p:tgtEl>
                                          <p:spTgt spid="1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4"/>
                                        </p:tgtEl>
                                        <p:attrNameLst>
                                          <p:attrName>style.visibility</p:attrName>
                                        </p:attrNameLst>
                                      </p:cBhvr>
                                      <p:to>
                                        <p:strVal val="visible"/>
                                      </p:to>
                                    </p:set>
                                    <p:animEffect transition="in" filter="wipe(left)">
                                      <p:cBhvr>
                                        <p:cTn id="32" dur="500"/>
                                        <p:tgtEl>
                                          <p:spTgt spid="1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5"/>
                                        </p:tgtEl>
                                        <p:attrNameLst>
                                          <p:attrName>style.visibility</p:attrName>
                                        </p:attrNameLst>
                                      </p:cBhvr>
                                      <p:to>
                                        <p:strVal val="visible"/>
                                      </p:to>
                                    </p:set>
                                    <p:animEffect transition="in" filter="wipe(left)">
                                      <p:cBhvr>
                                        <p:cTn id="37" dur="500"/>
                                        <p:tgtEl>
                                          <p:spTgt spid="16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75"/>
                                        </p:tgtEl>
                                        <p:attrNameLst>
                                          <p:attrName>style.visibility</p:attrName>
                                        </p:attrNameLst>
                                      </p:cBhvr>
                                      <p:to>
                                        <p:strVal val="visible"/>
                                      </p:to>
                                    </p:set>
                                    <p:animEffect transition="in" filter="wipe(left)">
                                      <p:cBhvr>
                                        <p:cTn id="42" dur="500"/>
                                        <p:tgtEl>
                                          <p:spTgt spid="17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86"/>
                                        </p:tgtEl>
                                        <p:attrNameLst>
                                          <p:attrName>style.visibility</p:attrName>
                                        </p:attrNameLst>
                                      </p:cBhvr>
                                      <p:to>
                                        <p:strVal val="visible"/>
                                      </p:to>
                                    </p:set>
                                    <p:animEffect transition="in" filter="wipe(left)">
                                      <p:cBhvr>
                                        <p:cTn id="47" dur="500"/>
                                        <p:tgtEl>
                                          <p:spTgt spid="186"/>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8"/>
                                        </p:tgtEl>
                                        <p:attrNameLst>
                                          <p:attrName>style.visibility</p:attrName>
                                        </p:attrNameLst>
                                      </p:cBhvr>
                                      <p:to>
                                        <p:strVal val="visible"/>
                                      </p:to>
                                    </p:set>
                                    <p:anim calcmode="lin" valueType="num">
                                      <p:cBhvr additive="base">
                                        <p:cTn id="52" dur="500" fill="hold"/>
                                        <p:tgtEl>
                                          <p:spTgt spid="198"/>
                                        </p:tgtEl>
                                        <p:attrNameLst>
                                          <p:attrName>ppt_x</p:attrName>
                                        </p:attrNameLst>
                                      </p:cBhvr>
                                      <p:tavLst>
                                        <p:tav tm="0">
                                          <p:val>
                                            <p:strVal val="#ppt_x"/>
                                          </p:val>
                                        </p:tav>
                                        <p:tav tm="100000">
                                          <p:val>
                                            <p:strVal val="#ppt_x"/>
                                          </p:val>
                                        </p:tav>
                                      </p:tavLst>
                                    </p:anim>
                                    <p:anim calcmode="lin" valueType="num">
                                      <p:cBhvr additive="base">
                                        <p:cTn id="53"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Step-2: </a:t>
            </a:r>
            <a:r>
              <a:rPr lang="en-US" sz="2800" b="1" dirty="0" smtClean="0"/>
              <a:t>Calculate ES </a:t>
            </a:r>
            <a:r>
              <a:rPr lang="en-US" sz="2800" b="1" dirty="0"/>
              <a:t>and EF </a:t>
            </a:r>
            <a:br>
              <a:rPr lang="en-US" sz="2800" b="1" dirty="0"/>
            </a:br>
            <a:r>
              <a:rPr lang="en-US" sz="2800" b="1" dirty="0"/>
              <a:t>and Project duration</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grpSp>
        <p:nvGrpSpPr>
          <p:cNvPr id="243" name="Group 242"/>
          <p:cNvGrpSpPr/>
          <p:nvPr/>
        </p:nvGrpSpPr>
        <p:grpSpPr>
          <a:xfrm>
            <a:off x="370114" y="2057400"/>
            <a:ext cx="8642342" cy="3617074"/>
            <a:chOff x="228600" y="2555126"/>
            <a:chExt cx="8642342" cy="3617074"/>
          </a:xfrm>
        </p:grpSpPr>
        <p:cxnSp>
          <p:nvCxnSpPr>
            <p:cNvPr id="244" name="Straight Connector 243"/>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245" name="Straight Connector 244"/>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46" name="Group 245"/>
            <p:cNvGrpSpPr/>
            <p:nvPr/>
          </p:nvGrpSpPr>
          <p:grpSpPr>
            <a:xfrm>
              <a:off x="228600" y="3803045"/>
              <a:ext cx="1114905" cy="1073755"/>
              <a:chOff x="540632" y="3183141"/>
              <a:chExt cx="1114905" cy="1073755"/>
            </a:xfrm>
          </p:grpSpPr>
          <p:sp>
            <p:nvSpPr>
              <p:cNvPr id="33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47" name="Group 246"/>
            <p:cNvGrpSpPr/>
            <p:nvPr/>
          </p:nvGrpSpPr>
          <p:grpSpPr>
            <a:xfrm>
              <a:off x="1343505" y="2555126"/>
              <a:ext cx="1472760" cy="1784543"/>
              <a:chOff x="1343505" y="2555126"/>
              <a:chExt cx="1472760" cy="1784543"/>
            </a:xfrm>
          </p:grpSpPr>
          <p:grpSp>
            <p:nvGrpSpPr>
              <p:cNvPr id="321" name="Group 320"/>
              <p:cNvGrpSpPr/>
              <p:nvPr/>
            </p:nvGrpSpPr>
            <p:grpSpPr>
              <a:xfrm>
                <a:off x="1701360" y="2555126"/>
                <a:ext cx="1114905" cy="1102446"/>
                <a:chOff x="1958055" y="1488354"/>
                <a:chExt cx="1114905" cy="1102446"/>
              </a:xfrm>
            </p:grpSpPr>
            <p:sp>
              <p:nvSpPr>
                <p:cNvPr id="323"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4"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6"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22" name="Straight Arrow Connector 321"/>
              <p:cNvCxnSpPr>
                <a:stCxn id="330" idx="3"/>
                <a:endCxn id="323"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48" name="Group 247"/>
            <p:cNvGrpSpPr/>
            <p:nvPr/>
          </p:nvGrpSpPr>
          <p:grpSpPr>
            <a:xfrm>
              <a:off x="1343505" y="4339669"/>
              <a:ext cx="1472761" cy="1825518"/>
              <a:chOff x="1343505" y="4339669"/>
              <a:chExt cx="1472761" cy="1825518"/>
            </a:xfrm>
          </p:grpSpPr>
          <p:grpSp>
            <p:nvGrpSpPr>
              <p:cNvPr id="312" name="Group 224"/>
              <p:cNvGrpSpPr>
                <a:grpSpLocks/>
              </p:cNvGrpSpPr>
              <p:nvPr/>
            </p:nvGrpSpPr>
            <p:grpSpPr bwMode="auto">
              <a:xfrm>
                <a:off x="1702621" y="5088315"/>
                <a:ext cx="1113645" cy="1076872"/>
                <a:chOff x="1740" y="6848"/>
                <a:chExt cx="2745" cy="2122"/>
              </a:xfrm>
            </p:grpSpPr>
            <p:sp>
              <p:nvSpPr>
                <p:cNvPr id="314"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5"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6"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8"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9"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3" name="Straight Arrow Connector 312"/>
              <p:cNvCxnSpPr>
                <a:stCxn id="330" idx="3"/>
                <a:endCxn id="314"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49" name="Group 248"/>
            <p:cNvGrpSpPr/>
            <p:nvPr/>
          </p:nvGrpSpPr>
          <p:grpSpPr>
            <a:xfrm>
              <a:off x="2816265" y="2555126"/>
              <a:ext cx="1575240" cy="1102474"/>
              <a:chOff x="2816265" y="2555126"/>
              <a:chExt cx="1575240" cy="1102474"/>
            </a:xfrm>
          </p:grpSpPr>
          <p:grpSp>
            <p:nvGrpSpPr>
              <p:cNvPr id="303" name="Group 200"/>
              <p:cNvGrpSpPr>
                <a:grpSpLocks/>
              </p:cNvGrpSpPr>
              <p:nvPr/>
            </p:nvGrpSpPr>
            <p:grpSpPr bwMode="auto">
              <a:xfrm>
                <a:off x="3276600" y="2555126"/>
                <a:ext cx="1114905" cy="1102474"/>
                <a:chOff x="1740" y="6855"/>
                <a:chExt cx="2745" cy="2176"/>
              </a:xfrm>
            </p:grpSpPr>
            <p:sp>
              <p:nvSpPr>
                <p:cNvPr id="305"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6"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4" name="Straight Arrow Connector 303"/>
              <p:cNvCxnSpPr>
                <a:stCxn id="323" idx="3"/>
                <a:endCxn id="305"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0" name="Group 249"/>
            <p:cNvGrpSpPr/>
            <p:nvPr/>
          </p:nvGrpSpPr>
          <p:grpSpPr>
            <a:xfrm>
              <a:off x="4391505" y="2569303"/>
              <a:ext cx="1600200" cy="1072871"/>
              <a:chOff x="4391505" y="2569303"/>
              <a:chExt cx="1600200" cy="1072871"/>
            </a:xfrm>
          </p:grpSpPr>
          <p:grpSp>
            <p:nvGrpSpPr>
              <p:cNvPr id="294" name="Group 176"/>
              <p:cNvGrpSpPr>
                <a:grpSpLocks/>
              </p:cNvGrpSpPr>
              <p:nvPr/>
            </p:nvGrpSpPr>
            <p:grpSpPr bwMode="auto">
              <a:xfrm>
                <a:off x="4876800" y="2569303"/>
                <a:ext cx="1114905" cy="1072871"/>
                <a:chOff x="1740" y="6855"/>
                <a:chExt cx="2745" cy="2115"/>
              </a:xfrm>
            </p:grpSpPr>
            <p:sp>
              <p:nvSpPr>
                <p:cNvPr id="296"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8"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99"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0"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1"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2"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95" name="Straight Arrow Connector 294"/>
              <p:cNvCxnSpPr>
                <a:stCxn id="305" idx="3"/>
                <a:endCxn id="296"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1" name="Group 250"/>
            <p:cNvGrpSpPr/>
            <p:nvPr/>
          </p:nvGrpSpPr>
          <p:grpSpPr>
            <a:xfrm>
              <a:off x="2816265" y="3114051"/>
              <a:ext cx="1575240" cy="3051136"/>
              <a:chOff x="2816265" y="3114051"/>
              <a:chExt cx="1575240" cy="3051136"/>
            </a:xfrm>
          </p:grpSpPr>
          <p:grpSp>
            <p:nvGrpSpPr>
              <p:cNvPr id="284" name="Group 208"/>
              <p:cNvGrpSpPr>
                <a:grpSpLocks/>
              </p:cNvGrpSpPr>
              <p:nvPr/>
            </p:nvGrpSpPr>
            <p:grpSpPr bwMode="auto">
              <a:xfrm>
                <a:off x="3277860" y="5089874"/>
                <a:ext cx="1113645" cy="1075313"/>
                <a:chOff x="1740" y="6851"/>
                <a:chExt cx="2745" cy="2119"/>
              </a:xfrm>
            </p:grpSpPr>
            <p:sp>
              <p:nvSpPr>
                <p:cNvPr id="287"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8"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9"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0"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1"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2"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3"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5" name="Straight Arrow Connector 284"/>
              <p:cNvCxnSpPr>
                <a:stCxn id="314" idx="3"/>
                <a:endCxn id="287"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86" name="Straight Arrow Connector 285"/>
              <p:cNvCxnSpPr>
                <a:stCxn id="323" idx="3"/>
                <a:endCxn id="287"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2" name="Group 251"/>
            <p:cNvGrpSpPr/>
            <p:nvPr/>
          </p:nvGrpSpPr>
          <p:grpSpPr>
            <a:xfrm>
              <a:off x="4391505" y="3106617"/>
              <a:ext cx="1600200" cy="1903346"/>
              <a:chOff x="4391505" y="3106617"/>
              <a:chExt cx="1600200" cy="1903346"/>
            </a:xfrm>
          </p:grpSpPr>
          <p:grpSp>
            <p:nvGrpSpPr>
              <p:cNvPr id="275" name="Group 168"/>
              <p:cNvGrpSpPr>
                <a:grpSpLocks/>
              </p:cNvGrpSpPr>
              <p:nvPr/>
            </p:nvGrpSpPr>
            <p:grpSpPr bwMode="auto">
              <a:xfrm>
                <a:off x="4876800" y="3814391"/>
                <a:ext cx="1114905" cy="1195572"/>
                <a:chOff x="1740" y="6855"/>
                <a:chExt cx="2745" cy="2115"/>
              </a:xfrm>
            </p:grpSpPr>
            <p:sp>
              <p:nvSpPr>
                <p:cNvPr id="277"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78"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9"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0"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1"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2"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6" name="Straight Arrow Connector 275"/>
              <p:cNvCxnSpPr>
                <a:stCxn id="305" idx="3"/>
                <a:endCxn id="277"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3" name="Group 252"/>
            <p:cNvGrpSpPr/>
            <p:nvPr/>
          </p:nvGrpSpPr>
          <p:grpSpPr>
            <a:xfrm>
              <a:off x="4391505" y="4421787"/>
              <a:ext cx="3076095" cy="1750413"/>
              <a:chOff x="4391505" y="4421787"/>
              <a:chExt cx="3076095" cy="1750413"/>
            </a:xfrm>
          </p:grpSpPr>
          <p:grpSp>
            <p:nvGrpSpPr>
              <p:cNvPr id="265" name="Group 192"/>
              <p:cNvGrpSpPr>
                <a:grpSpLocks/>
              </p:cNvGrpSpPr>
              <p:nvPr/>
            </p:nvGrpSpPr>
            <p:grpSpPr bwMode="auto">
              <a:xfrm>
                <a:off x="6353955" y="5088315"/>
                <a:ext cx="1113645" cy="1083885"/>
                <a:chOff x="1740" y="6837"/>
                <a:chExt cx="2745" cy="2133"/>
              </a:xfrm>
            </p:grpSpPr>
            <p:sp>
              <p:nvSpPr>
                <p:cNvPr id="268"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9"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1"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2"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3"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4"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6" name="Straight Arrow Connector 265"/>
              <p:cNvCxnSpPr>
                <a:stCxn id="287" idx="3"/>
                <a:endCxn id="268"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67" name="Straight Arrow Connector 266"/>
              <p:cNvCxnSpPr>
                <a:stCxn id="277" idx="3"/>
                <a:endCxn id="268"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54" name="Group 253"/>
            <p:cNvGrpSpPr/>
            <p:nvPr/>
          </p:nvGrpSpPr>
          <p:grpSpPr>
            <a:xfrm>
              <a:off x="5991705" y="3112333"/>
              <a:ext cx="2879237" cy="2512335"/>
              <a:chOff x="5991705" y="3112333"/>
              <a:chExt cx="2879237" cy="2512335"/>
            </a:xfrm>
          </p:grpSpPr>
          <p:grpSp>
            <p:nvGrpSpPr>
              <p:cNvPr id="255" name="Group 184"/>
              <p:cNvGrpSpPr>
                <a:grpSpLocks/>
              </p:cNvGrpSpPr>
              <p:nvPr/>
            </p:nvGrpSpPr>
            <p:grpSpPr bwMode="auto">
              <a:xfrm>
                <a:off x="7757297" y="3540846"/>
                <a:ext cx="1113645" cy="1075313"/>
                <a:chOff x="1740" y="6851"/>
                <a:chExt cx="2745" cy="2119"/>
              </a:xfrm>
            </p:grpSpPr>
            <p:sp>
              <p:nvSpPr>
                <p:cNvPr id="25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61"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56" name="Straight Arrow Connector 255"/>
              <p:cNvCxnSpPr>
                <a:stCxn id="268" idx="3"/>
                <a:endCxn id="258"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57" name="Straight Arrow Connector 256"/>
              <p:cNvCxnSpPr>
                <a:stCxn id="296" idx="3"/>
                <a:endCxn id="258"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grpSp>
        <p:nvGrpSpPr>
          <p:cNvPr id="337" name="Group 336"/>
          <p:cNvGrpSpPr/>
          <p:nvPr/>
        </p:nvGrpSpPr>
        <p:grpSpPr>
          <a:xfrm>
            <a:off x="293914" y="2607364"/>
            <a:ext cx="498855" cy="1085910"/>
            <a:chOff x="144967" y="2671192"/>
            <a:chExt cx="498855" cy="1085910"/>
          </a:xfrm>
        </p:grpSpPr>
        <p:sp>
          <p:nvSpPr>
            <p:cNvPr id="338" name="Text Box 265"/>
            <p:cNvSpPr txBox="1">
              <a:spLocks noChangeArrowheads="1"/>
            </p:cNvSpPr>
            <p:nvPr/>
          </p:nvSpPr>
          <p:spPr bwMode="auto">
            <a:xfrm>
              <a:off x="144967" y="2671192"/>
              <a:ext cx="498855" cy="400110"/>
            </a:xfrm>
            <a:prstGeom prst="rect">
              <a:avLst/>
            </a:prstGeom>
            <a:solidFill>
              <a:srgbClr val="EEECE1">
                <a:lumMod val="90000"/>
              </a:srgbClr>
            </a:solidFill>
            <a:ln w="9525">
              <a:solidFill>
                <a:srgbClr val="4F81BD"/>
              </a:solid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ES</a:t>
              </a:r>
            </a:p>
          </p:txBody>
        </p:sp>
        <p:sp>
          <p:nvSpPr>
            <p:cNvPr id="339" name="Line 267"/>
            <p:cNvSpPr>
              <a:spLocks noChangeShapeType="1"/>
            </p:cNvSpPr>
            <p:nvPr/>
          </p:nvSpPr>
          <p:spPr bwMode="auto">
            <a:xfrm flipH="1">
              <a:off x="395535" y="3071302"/>
              <a:ext cx="10541" cy="357698"/>
            </a:xfrm>
            <a:prstGeom prst="line">
              <a:avLst/>
            </a:prstGeom>
            <a:noFill/>
            <a:ln w="28575">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sp>
          <p:nvSpPr>
            <p:cNvPr id="340" name="Text Box 261"/>
            <p:cNvSpPr txBox="1">
              <a:spLocks noChangeArrowheads="1"/>
            </p:cNvSpPr>
            <p:nvPr/>
          </p:nvSpPr>
          <p:spPr bwMode="auto">
            <a:xfrm>
              <a:off x="251520" y="3356992"/>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grpSp>
      <p:sp>
        <p:nvSpPr>
          <p:cNvPr id="341" name="Text Box 263"/>
          <p:cNvSpPr txBox="1">
            <a:spLocks noChangeArrowheads="1"/>
          </p:cNvSpPr>
          <p:nvPr/>
        </p:nvSpPr>
        <p:spPr bwMode="auto">
          <a:xfrm>
            <a:off x="1158246" y="3293164"/>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42" name="Text Box 261"/>
          <p:cNvSpPr txBox="1">
            <a:spLocks noChangeArrowheads="1"/>
          </p:cNvSpPr>
          <p:nvPr/>
        </p:nvSpPr>
        <p:spPr bwMode="auto">
          <a:xfrm>
            <a:off x="1886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343" name="Text Box 261"/>
          <p:cNvSpPr txBox="1">
            <a:spLocks noChangeArrowheads="1"/>
          </p:cNvSpPr>
          <p:nvPr/>
        </p:nvSpPr>
        <p:spPr bwMode="auto">
          <a:xfrm>
            <a:off x="2648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344" name="Text Box 261"/>
          <p:cNvSpPr txBox="1">
            <a:spLocks noChangeArrowheads="1"/>
          </p:cNvSpPr>
          <p:nvPr/>
        </p:nvSpPr>
        <p:spPr bwMode="auto">
          <a:xfrm>
            <a:off x="34862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345" name="Text Box 261"/>
          <p:cNvSpPr txBox="1">
            <a:spLocks noChangeArrowheads="1"/>
          </p:cNvSpPr>
          <p:nvPr/>
        </p:nvSpPr>
        <p:spPr bwMode="auto">
          <a:xfrm>
            <a:off x="41720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6" name="Text Box 261"/>
          <p:cNvSpPr txBox="1">
            <a:spLocks noChangeArrowheads="1"/>
          </p:cNvSpPr>
          <p:nvPr/>
        </p:nvSpPr>
        <p:spPr bwMode="auto">
          <a:xfrm>
            <a:off x="5086408" y="201687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7" name="Text Box 261"/>
          <p:cNvSpPr txBox="1">
            <a:spLocks noChangeArrowheads="1"/>
          </p:cNvSpPr>
          <p:nvPr/>
        </p:nvSpPr>
        <p:spPr bwMode="auto">
          <a:xfrm>
            <a:off x="5755726" y="205012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348" name="Text Box 261"/>
          <p:cNvSpPr txBox="1">
            <a:spLocks noChangeArrowheads="1"/>
          </p:cNvSpPr>
          <p:nvPr/>
        </p:nvSpPr>
        <p:spPr bwMode="auto">
          <a:xfrm>
            <a:off x="5043744" y="3293164"/>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349" name="Text Box 261"/>
          <p:cNvSpPr txBox="1">
            <a:spLocks noChangeArrowheads="1"/>
          </p:cNvSpPr>
          <p:nvPr/>
        </p:nvSpPr>
        <p:spPr bwMode="auto">
          <a:xfrm>
            <a:off x="5772208" y="32931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350" name="Text Box 261"/>
          <p:cNvSpPr txBox="1">
            <a:spLocks noChangeArrowheads="1"/>
          </p:cNvSpPr>
          <p:nvPr/>
        </p:nvSpPr>
        <p:spPr bwMode="auto">
          <a:xfrm>
            <a:off x="1886008" y="45885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351" name="Text Box 261"/>
          <p:cNvSpPr txBox="1">
            <a:spLocks noChangeArrowheads="1"/>
          </p:cNvSpPr>
          <p:nvPr/>
        </p:nvSpPr>
        <p:spPr bwMode="auto">
          <a:xfrm>
            <a:off x="2648008" y="458856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352" name="Text Box 261"/>
          <p:cNvSpPr txBox="1">
            <a:spLocks noChangeArrowheads="1"/>
          </p:cNvSpPr>
          <p:nvPr/>
        </p:nvSpPr>
        <p:spPr bwMode="auto">
          <a:xfrm>
            <a:off x="3452241" y="457297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353" name="Text Box 261"/>
          <p:cNvSpPr txBox="1">
            <a:spLocks noChangeArrowheads="1"/>
          </p:cNvSpPr>
          <p:nvPr/>
        </p:nvSpPr>
        <p:spPr bwMode="auto">
          <a:xfrm>
            <a:off x="4184098" y="4577456"/>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354" name="Text Box 261"/>
          <p:cNvSpPr txBox="1">
            <a:spLocks noChangeArrowheads="1"/>
          </p:cNvSpPr>
          <p:nvPr/>
        </p:nvSpPr>
        <p:spPr bwMode="auto">
          <a:xfrm>
            <a:off x="7228114" y="4588564"/>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355" name="Text Box 261"/>
          <p:cNvSpPr txBox="1">
            <a:spLocks noChangeArrowheads="1"/>
          </p:cNvSpPr>
          <p:nvPr/>
        </p:nvSpPr>
        <p:spPr bwMode="auto">
          <a:xfrm>
            <a:off x="7845862" y="3007474"/>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356" name="Text Box 261"/>
          <p:cNvSpPr txBox="1">
            <a:spLocks noChangeArrowheads="1"/>
          </p:cNvSpPr>
          <p:nvPr/>
        </p:nvSpPr>
        <p:spPr bwMode="auto">
          <a:xfrm>
            <a:off x="8629058" y="3007474"/>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grpSp>
        <p:nvGrpSpPr>
          <p:cNvPr id="357" name="Group 356"/>
          <p:cNvGrpSpPr/>
          <p:nvPr/>
        </p:nvGrpSpPr>
        <p:grpSpPr>
          <a:xfrm>
            <a:off x="6375153" y="3665973"/>
            <a:ext cx="1310161" cy="1322701"/>
            <a:chOff x="5620308" y="5830009"/>
            <a:chExt cx="1310161" cy="1322701"/>
          </a:xfrm>
        </p:grpSpPr>
        <p:sp>
          <p:nvSpPr>
            <p:cNvPr id="358" name="Text Box 153"/>
            <p:cNvSpPr txBox="1">
              <a:spLocks noChangeArrowheads="1"/>
            </p:cNvSpPr>
            <p:nvPr/>
          </p:nvSpPr>
          <p:spPr bwMode="auto">
            <a:xfrm>
              <a:off x="5620308" y="5830009"/>
              <a:ext cx="1310161" cy="789301"/>
            </a:xfrm>
            <a:prstGeom prst="rect">
              <a:avLst/>
            </a:prstGeom>
            <a:solidFill>
              <a:srgbClr val="EEECE1">
                <a:lumMod val="75000"/>
              </a:srgbClr>
            </a:solidFill>
            <a:ln w="9525">
              <a:solidFill>
                <a:srgbClr val="4F81BD"/>
              </a:solidFill>
              <a:miter lim="800000"/>
              <a:headEnd/>
              <a:tailEnd/>
            </a:ln>
          </p:spPr>
          <p:txBody>
            <a:bodyPr wrap="square" lIns="126000" tIns="118800" rIns="126000" bIns="118800">
              <a:spAutoFit/>
            </a:bodyPr>
            <a:lstStyle/>
            <a:p>
              <a:pPr marL="0" marR="0" lvl="0" indent="0" algn="ctr" defTabSz="914400" eaLnBrk="1" fontAlgn="auto" latinLnBrk="0" hangingPunct="1">
                <a:lnSpc>
                  <a:spcPct val="85000"/>
                </a:lnSpc>
                <a:spcBef>
                  <a:spcPts val="0"/>
                </a:spcBef>
                <a:spcAft>
                  <a:spcPts val="0"/>
                </a:spcAft>
                <a:buClrTx/>
                <a:buSzTx/>
                <a:buFontTx/>
                <a:buNone/>
                <a:tabLst/>
                <a:defRPr/>
              </a:pPr>
              <a:r>
                <a:rPr kumimoji="0" lang="en-AU" sz="1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MAX(EF of Preceding activities 7,8)</a:t>
              </a:r>
            </a:p>
          </p:txBody>
        </p:sp>
        <p:sp>
          <p:nvSpPr>
            <p:cNvPr id="359" name="Text Box 261"/>
            <p:cNvSpPr txBox="1">
              <a:spLocks noChangeArrowheads="1"/>
            </p:cNvSpPr>
            <p:nvPr/>
          </p:nvSpPr>
          <p:spPr bwMode="auto">
            <a:xfrm>
              <a:off x="5779363" y="675260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sp>
          <p:nvSpPr>
            <p:cNvPr id="360" name="Line 154"/>
            <p:cNvSpPr>
              <a:spLocks noChangeShapeType="1"/>
            </p:cNvSpPr>
            <p:nvPr/>
          </p:nvSpPr>
          <p:spPr bwMode="auto">
            <a:xfrm flipV="1">
              <a:off x="5939870" y="6594812"/>
              <a:ext cx="0" cy="176898"/>
            </a:xfrm>
            <a:prstGeom prst="line">
              <a:avLst/>
            </a:prstGeom>
            <a:noFill/>
            <a:ln w="28575">
              <a:solidFill>
                <a:sysClr val="windowText" lastClr="000000"/>
              </a:solidFill>
              <a:prstDash val="sysDash"/>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Tree>
    <p:extLst>
      <p:ext uri="{BB962C8B-B14F-4D97-AF65-F5344CB8AC3E}">
        <p14:creationId xmlns:p14="http://schemas.microsoft.com/office/powerpoint/2010/main" val="37861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7"/>
                                        </p:tgtEl>
                                        <p:attrNameLst>
                                          <p:attrName>style.visibility</p:attrName>
                                        </p:attrNameLst>
                                      </p:cBhvr>
                                      <p:to>
                                        <p:strVal val="visible"/>
                                      </p:to>
                                    </p:set>
                                    <p:animEffect transition="in" filter="wipe(up)">
                                      <p:cBhvr>
                                        <p:cTn id="7" dur="2000"/>
                                        <p:tgtEl>
                                          <p:spTgt spid="3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1"/>
                                        </p:tgtEl>
                                        <p:attrNameLst>
                                          <p:attrName>style.visibility</p:attrName>
                                        </p:attrNameLst>
                                      </p:cBhvr>
                                      <p:to>
                                        <p:strVal val="visible"/>
                                      </p:to>
                                    </p:set>
                                    <p:animEffect transition="in" filter="wipe(up)">
                                      <p:cBhvr>
                                        <p:cTn id="12" dur="500"/>
                                        <p:tgtEl>
                                          <p:spTgt spid="3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2"/>
                                        </p:tgtEl>
                                        <p:attrNameLst>
                                          <p:attrName>style.visibility</p:attrName>
                                        </p:attrNameLst>
                                      </p:cBhvr>
                                      <p:to>
                                        <p:strVal val="visible"/>
                                      </p:to>
                                    </p:set>
                                    <p:animEffect transition="in" filter="wipe(up)">
                                      <p:cBhvr>
                                        <p:cTn id="17" dur="2000"/>
                                        <p:tgtEl>
                                          <p:spTgt spid="3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43"/>
                                        </p:tgtEl>
                                        <p:attrNameLst>
                                          <p:attrName>style.visibility</p:attrName>
                                        </p:attrNameLst>
                                      </p:cBhvr>
                                      <p:to>
                                        <p:strVal val="visible"/>
                                      </p:to>
                                    </p:set>
                                    <p:animEffect transition="in" filter="wipe(up)">
                                      <p:cBhvr>
                                        <p:cTn id="22" dur="2000"/>
                                        <p:tgtEl>
                                          <p:spTgt spid="34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44"/>
                                        </p:tgtEl>
                                        <p:attrNameLst>
                                          <p:attrName>style.visibility</p:attrName>
                                        </p:attrNameLst>
                                      </p:cBhvr>
                                      <p:to>
                                        <p:strVal val="visible"/>
                                      </p:to>
                                    </p:set>
                                    <p:animEffect transition="in" filter="wipe(up)">
                                      <p:cBhvr>
                                        <p:cTn id="27" dur="2000"/>
                                        <p:tgtEl>
                                          <p:spTgt spid="3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5"/>
                                        </p:tgtEl>
                                        <p:attrNameLst>
                                          <p:attrName>style.visibility</p:attrName>
                                        </p:attrNameLst>
                                      </p:cBhvr>
                                      <p:to>
                                        <p:strVal val="visible"/>
                                      </p:to>
                                    </p:set>
                                    <p:animEffect transition="in" filter="wipe(up)">
                                      <p:cBhvr>
                                        <p:cTn id="32" dur="2000"/>
                                        <p:tgtEl>
                                          <p:spTgt spid="3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46"/>
                                        </p:tgtEl>
                                        <p:attrNameLst>
                                          <p:attrName>style.visibility</p:attrName>
                                        </p:attrNameLst>
                                      </p:cBhvr>
                                      <p:to>
                                        <p:strVal val="visible"/>
                                      </p:to>
                                    </p:set>
                                    <p:animEffect transition="in" filter="wipe(up)">
                                      <p:cBhvr>
                                        <p:cTn id="37" dur="2000"/>
                                        <p:tgtEl>
                                          <p:spTgt spid="3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47"/>
                                        </p:tgtEl>
                                        <p:attrNameLst>
                                          <p:attrName>style.visibility</p:attrName>
                                        </p:attrNameLst>
                                      </p:cBhvr>
                                      <p:to>
                                        <p:strVal val="visible"/>
                                      </p:to>
                                    </p:set>
                                    <p:animEffect transition="in" filter="wipe(up)">
                                      <p:cBhvr>
                                        <p:cTn id="42" dur="2000"/>
                                        <p:tgtEl>
                                          <p:spTgt spid="34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48"/>
                                        </p:tgtEl>
                                        <p:attrNameLst>
                                          <p:attrName>style.visibility</p:attrName>
                                        </p:attrNameLst>
                                      </p:cBhvr>
                                      <p:to>
                                        <p:strVal val="visible"/>
                                      </p:to>
                                    </p:set>
                                    <p:animEffect transition="in" filter="wipe(up)">
                                      <p:cBhvr>
                                        <p:cTn id="47" dur="2000"/>
                                        <p:tgtEl>
                                          <p:spTgt spid="34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49"/>
                                        </p:tgtEl>
                                        <p:attrNameLst>
                                          <p:attrName>style.visibility</p:attrName>
                                        </p:attrNameLst>
                                      </p:cBhvr>
                                      <p:to>
                                        <p:strVal val="visible"/>
                                      </p:to>
                                    </p:set>
                                    <p:animEffect transition="in" filter="wipe(up)">
                                      <p:cBhvr>
                                        <p:cTn id="52" dur="2000"/>
                                        <p:tgtEl>
                                          <p:spTgt spid="3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50"/>
                                        </p:tgtEl>
                                        <p:attrNameLst>
                                          <p:attrName>style.visibility</p:attrName>
                                        </p:attrNameLst>
                                      </p:cBhvr>
                                      <p:to>
                                        <p:strVal val="visible"/>
                                      </p:to>
                                    </p:set>
                                    <p:animEffect transition="in" filter="wipe(up)">
                                      <p:cBhvr>
                                        <p:cTn id="57" dur="2000"/>
                                        <p:tgtEl>
                                          <p:spTgt spid="3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51"/>
                                        </p:tgtEl>
                                        <p:attrNameLst>
                                          <p:attrName>style.visibility</p:attrName>
                                        </p:attrNameLst>
                                      </p:cBhvr>
                                      <p:to>
                                        <p:strVal val="visible"/>
                                      </p:to>
                                    </p:set>
                                    <p:animEffect transition="in" filter="wipe(up)">
                                      <p:cBhvr>
                                        <p:cTn id="62" dur="2000"/>
                                        <p:tgtEl>
                                          <p:spTgt spid="35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52"/>
                                        </p:tgtEl>
                                        <p:attrNameLst>
                                          <p:attrName>style.visibility</p:attrName>
                                        </p:attrNameLst>
                                      </p:cBhvr>
                                      <p:to>
                                        <p:strVal val="visible"/>
                                      </p:to>
                                    </p:set>
                                    <p:animEffect transition="in" filter="wipe(up)">
                                      <p:cBhvr>
                                        <p:cTn id="67" dur="2000"/>
                                        <p:tgtEl>
                                          <p:spTgt spid="35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53"/>
                                        </p:tgtEl>
                                        <p:attrNameLst>
                                          <p:attrName>style.visibility</p:attrName>
                                        </p:attrNameLst>
                                      </p:cBhvr>
                                      <p:to>
                                        <p:strVal val="visible"/>
                                      </p:to>
                                    </p:set>
                                    <p:animEffect transition="in" filter="wipe(up)">
                                      <p:cBhvr>
                                        <p:cTn id="72" dur="2000"/>
                                        <p:tgtEl>
                                          <p:spTgt spid="35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357"/>
                                        </p:tgtEl>
                                        <p:attrNameLst>
                                          <p:attrName>style.visibility</p:attrName>
                                        </p:attrNameLst>
                                      </p:cBhvr>
                                      <p:to>
                                        <p:strVal val="visible"/>
                                      </p:to>
                                    </p:set>
                                    <p:animEffect transition="in" filter="wipe(up)">
                                      <p:cBhvr>
                                        <p:cTn id="77" dur="2000"/>
                                        <p:tgtEl>
                                          <p:spTgt spid="35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54"/>
                                        </p:tgtEl>
                                        <p:attrNameLst>
                                          <p:attrName>style.visibility</p:attrName>
                                        </p:attrNameLst>
                                      </p:cBhvr>
                                      <p:to>
                                        <p:strVal val="visible"/>
                                      </p:to>
                                    </p:set>
                                    <p:animEffect transition="in" filter="wipe(up)">
                                      <p:cBhvr>
                                        <p:cTn id="82" dur="2000"/>
                                        <p:tgtEl>
                                          <p:spTgt spid="35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355"/>
                                        </p:tgtEl>
                                        <p:attrNameLst>
                                          <p:attrName>style.visibility</p:attrName>
                                        </p:attrNameLst>
                                      </p:cBhvr>
                                      <p:to>
                                        <p:strVal val="visible"/>
                                      </p:to>
                                    </p:set>
                                    <p:animEffect transition="in" filter="wipe(up)">
                                      <p:cBhvr>
                                        <p:cTn id="87" dur="2000"/>
                                        <p:tgtEl>
                                          <p:spTgt spid="35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356"/>
                                        </p:tgtEl>
                                        <p:attrNameLst>
                                          <p:attrName>style.visibility</p:attrName>
                                        </p:attrNameLst>
                                      </p:cBhvr>
                                      <p:to>
                                        <p:strVal val="visible"/>
                                      </p:to>
                                    </p:set>
                                    <p:animEffect transition="in" filter="wipe(up)">
                                      <p:cBhvr>
                                        <p:cTn id="92" dur="2000"/>
                                        <p:tgtEl>
                                          <p:spTgt spid="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 grpId="0"/>
      <p:bldP spid="342" grpId="0"/>
      <p:bldP spid="343" grpId="0"/>
      <p:bldP spid="344" grpId="0"/>
      <p:bldP spid="345" grpId="0"/>
      <p:bldP spid="346" grpId="0"/>
      <p:bldP spid="347" grpId="0"/>
      <p:bldP spid="348" grpId="0"/>
      <p:bldP spid="349" grpId="0"/>
      <p:bldP spid="350" grpId="0"/>
      <p:bldP spid="351" grpId="0"/>
      <p:bldP spid="352" grpId="0"/>
      <p:bldP spid="353" grpId="0"/>
      <p:bldP spid="354" grpId="0"/>
      <p:bldP spid="355" grpId="0"/>
      <p:bldP spid="35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Step-3: Calculate LS and LF</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36</a:t>
            </a:fld>
            <a:endParaRPr lang="en-US"/>
          </a:p>
        </p:txBody>
      </p:sp>
      <p:sp>
        <p:nvSpPr>
          <p:cNvPr id="261" name="Rectangle 260"/>
          <p:cNvSpPr/>
          <p:nvPr/>
        </p:nvSpPr>
        <p:spPr>
          <a:xfrm>
            <a:off x="6662734" y="12192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grpSp>
        <p:nvGrpSpPr>
          <p:cNvPr id="281" name="Group 280"/>
          <p:cNvGrpSpPr/>
          <p:nvPr/>
        </p:nvGrpSpPr>
        <p:grpSpPr>
          <a:xfrm>
            <a:off x="228600" y="1843655"/>
            <a:ext cx="8763000" cy="3657600"/>
            <a:chOff x="228600" y="2514600"/>
            <a:chExt cx="8763000" cy="3657600"/>
          </a:xfrm>
        </p:grpSpPr>
        <p:grpSp>
          <p:nvGrpSpPr>
            <p:cNvPr id="282" name="Group 281"/>
            <p:cNvGrpSpPr/>
            <p:nvPr/>
          </p:nvGrpSpPr>
          <p:grpSpPr>
            <a:xfrm>
              <a:off x="228600" y="2555126"/>
              <a:ext cx="8642342" cy="3617074"/>
              <a:chOff x="228600" y="2555126"/>
              <a:chExt cx="8642342" cy="3617074"/>
            </a:xfrm>
          </p:grpSpPr>
          <p:cxnSp>
            <p:nvCxnSpPr>
              <p:cNvPr id="301" name="Straight Connector 300"/>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02" name="Straight Connector 301"/>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03" name="Group 302"/>
              <p:cNvGrpSpPr/>
              <p:nvPr/>
            </p:nvGrpSpPr>
            <p:grpSpPr>
              <a:xfrm>
                <a:off x="228600" y="3803045"/>
                <a:ext cx="1114905" cy="1073755"/>
                <a:chOff x="540632" y="3183141"/>
                <a:chExt cx="1114905" cy="1073755"/>
              </a:xfrm>
            </p:grpSpPr>
            <p:sp>
              <p:nvSpPr>
                <p:cNvPr id="387"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8"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90"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1"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2"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3"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04" name="Group 303"/>
              <p:cNvGrpSpPr/>
              <p:nvPr/>
            </p:nvGrpSpPr>
            <p:grpSpPr>
              <a:xfrm>
                <a:off x="1343505" y="2555126"/>
                <a:ext cx="1472760" cy="1784543"/>
                <a:chOff x="1343505" y="2555126"/>
                <a:chExt cx="1472760" cy="1784543"/>
              </a:xfrm>
            </p:grpSpPr>
            <p:grpSp>
              <p:nvGrpSpPr>
                <p:cNvPr id="378" name="Group 377"/>
                <p:cNvGrpSpPr/>
                <p:nvPr/>
              </p:nvGrpSpPr>
              <p:grpSpPr>
                <a:xfrm>
                  <a:off x="1701360" y="2555126"/>
                  <a:ext cx="1114905" cy="1102446"/>
                  <a:chOff x="1958055" y="1488354"/>
                  <a:chExt cx="1114905" cy="1102446"/>
                </a:xfrm>
              </p:grpSpPr>
              <p:sp>
                <p:nvSpPr>
                  <p:cNvPr id="3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9" name="Straight Arrow Connector 378"/>
                <p:cNvCxnSpPr>
                  <a:stCxn id="387" idx="3"/>
                  <a:endCxn id="3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5" name="Group 304"/>
              <p:cNvGrpSpPr/>
              <p:nvPr/>
            </p:nvGrpSpPr>
            <p:grpSpPr>
              <a:xfrm>
                <a:off x="1343505" y="4339669"/>
                <a:ext cx="1472761" cy="1825518"/>
                <a:chOff x="1343505" y="4339669"/>
                <a:chExt cx="1472761" cy="1825518"/>
              </a:xfrm>
            </p:grpSpPr>
            <p:grpSp>
              <p:nvGrpSpPr>
                <p:cNvPr id="369" name="Group 224"/>
                <p:cNvGrpSpPr>
                  <a:grpSpLocks/>
                </p:cNvGrpSpPr>
                <p:nvPr/>
              </p:nvGrpSpPr>
              <p:grpSpPr bwMode="auto">
                <a:xfrm>
                  <a:off x="1702621" y="5088315"/>
                  <a:ext cx="1113645" cy="1076872"/>
                  <a:chOff x="1740" y="6848"/>
                  <a:chExt cx="2745" cy="2122"/>
                </a:xfrm>
              </p:grpSpPr>
              <p:sp>
                <p:nvSpPr>
                  <p:cNvPr id="371"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2"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3"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74"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5"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6"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7"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0" name="Straight Arrow Connector 369"/>
                <p:cNvCxnSpPr>
                  <a:stCxn id="387" idx="3"/>
                  <a:endCxn id="371"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6" name="Group 305"/>
              <p:cNvGrpSpPr/>
              <p:nvPr/>
            </p:nvGrpSpPr>
            <p:grpSpPr>
              <a:xfrm>
                <a:off x="2816265" y="2555126"/>
                <a:ext cx="1575240" cy="1102474"/>
                <a:chOff x="2816265" y="2555126"/>
                <a:chExt cx="1575240" cy="1102474"/>
              </a:xfrm>
            </p:grpSpPr>
            <p:grpSp>
              <p:nvGrpSpPr>
                <p:cNvPr id="360" name="Group 200"/>
                <p:cNvGrpSpPr>
                  <a:grpSpLocks/>
                </p:cNvGrpSpPr>
                <p:nvPr/>
              </p:nvGrpSpPr>
              <p:grpSpPr bwMode="auto">
                <a:xfrm>
                  <a:off x="3276600" y="2555126"/>
                  <a:ext cx="1114905" cy="1102474"/>
                  <a:chOff x="1740" y="6855"/>
                  <a:chExt cx="2745" cy="2176"/>
                </a:xfrm>
              </p:grpSpPr>
              <p:sp>
                <p:nvSpPr>
                  <p:cNvPr id="36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3"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65"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1" name="Straight Arrow Connector 360"/>
                <p:cNvCxnSpPr>
                  <a:stCxn id="380" idx="3"/>
                  <a:endCxn id="362"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7" name="Group 306"/>
              <p:cNvGrpSpPr/>
              <p:nvPr/>
            </p:nvGrpSpPr>
            <p:grpSpPr>
              <a:xfrm>
                <a:off x="4391505" y="2569303"/>
                <a:ext cx="1600200" cy="1072871"/>
                <a:chOff x="4391505" y="2569303"/>
                <a:chExt cx="1600200" cy="1072871"/>
              </a:xfrm>
            </p:grpSpPr>
            <p:grpSp>
              <p:nvGrpSpPr>
                <p:cNvPr id="351" name="Group 176"/>
                <p:cNvGrpSpPr>
                  <a:grpSpLocks/>
                </p:cNvGrpSpPr>
                <p:nvPr/>
              </p:nvGrpSpPr>
              <p:grpSpPr bwMode="auto">
                <a:xfrm>
                  <a:off x="4876800" y="2569303"/>
                  <a:ext cx="1114905" cy="1072871"/>
                  <a:chOff x="1740" y="6855"/>
                  <a:chExt cx="2745" cy="2115"/>
                </a:xfrm>
              </p:grpSpPr>
              <p:sp>
                <p:nvSpPr>
                  <p:cNvPr id="353"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4"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5"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6"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7"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9"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52" name="Straight Arrow Connector 351"/>
                <p:cNvCxnSpPr>
                  <a:stCxn id="362" idx="3"/>
                  <a:endCxn id="353"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8" name="Group 307"/>
              <p:cNvGrpSpPr/>
              <p:nvPr/>
            </p:nvGrpSpPr>
            <p:grpSpPr>
              <a:xfrm>
                <a:off x="2816265" y="3114051"/>
                <a:ext cx="1575240" cy="3051136"/>
                <a:chOff x="2816265" y="3114051"/>
                <a:chExt cx="1575240" cy="3051136"/>
              </a:xfrm>
            </p:grpSpPr>
            <p:grpSp>
              <p:nvGrpSpPr>
                <p:cNvPr id="341" name="Group 208"/>
                <p:cNvGrpSpPr>
                  <a:grpSpLocks/>
                </p:cNvGrpSpPr>
                <p:nvPr/>
              </p:nvGrpSpPr>
              <p:grpSpPr bwMode="auto">
                <a:xfrm>
                  <a:off x="3277860" y="5089874"/>
                  <a:ext cx="1113645" cy="1075313"/>
                  <a:chOff x="1740" y="6851"/>
                  <a:chExt cx="2745" cy="2119"/>
                </a:xfrm>
              </p:grpSpPr>
              <p:sp>
                <p:nvSpPr>
                  <p:cNvPr id="344"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5"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6"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7"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9"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0"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42" name="Straight Arrow Connector 341"/>
                <p:cNvCxnSpPr>
                  <a:stCxn id="371" idx="3"/>
                  <a:endCxn id="344"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43" name="Straight Arrow Connector 342"/>
                <p:cNvCxnSpPr>
                  <a:stCxn id="380" idx="3"/>
                  <a:endCxn id="344"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9" name="Group 308"/>
              <p:cNvGrpSpPr/>
              <p:nvPr/>
            </p:nvGrpSpPr>
            <p:grpSpPr>
              <a:xfrm>
                <a:off x="4391505" y="3106617"/>
                <a:ext cx="1600200" cy="1903346"/>
                <a:chOff x="4391505" y="3106617"/>
                <a:chExt cx="1600200" cy="1903346"/>
              </a:xfrm>
            </p:grpSpPr>
            <p:grpSp>
              <p:nvGrpSpPr>
                <p:cNvPr id="332" name="Group 168"/>
                <p:cNvGrpSpPr>
                  <a:grpSpLocks/>
                </p:cNvGrpSpPr>
                <p:nvPr/>
              </p:nvGrpSpPr>
              <p:grpSpPr bwMode="auto">
                <a:xfrm>
                  <a:off x="4876800" y="3814391"/>
                  <a:ext cx="1114905" cy="1195572"/>
                  <a:chOff x="1740" y="6855"/>
                  <a:chExt cx="2745" cy="2115"/>
                </a:xfrm>
              </p:grpSpPr>
              <p:sp>
                <p:nvSpPr>
                  <p:cNvPr id="334"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335"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6"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8"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9"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0"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33" name="Straight Arrow Connector 332"/>
                <p:cNvCxnSpPr>
                  <a:stCxn id="362" idx="3"/>
                  <a:endCxn id="334"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10" name="Group 309"/>
              <p:cNvGrpSpPr/>
              <p:nvPr/>
            </p:nvGrpSpPr>
            <p:grpSpPr>
              <a:xfrm>
                <a:off x="4391505" y="4421787"/>
                <a:ext cx="3076095" cy="1750413"/>
                <a:chOff x="4391505" y="4421787"/>
                <a:chExt cx="3076095" cy="1750413"/>
              </a:xfrm>
            </p:grpSpPr>
            <p:grpSp>
              <p:nvGrpSpPr>
                <p:cNvPr id="322" name="Group 192"/>
                <p:cNvGrpSpPr>
                  <a:grpSpLocks/>
                </p:cNvGrpSpPr>
                <p:nvPr/>
              </p:nvGrpSpPr>
              <p:grpSpPr bwMode="auto">
                <a:xfrm>
                  <a:off x="6353955" y="5088315"/>
                  <a:ext cx="1113645" cy="1083885"/>
                  <a:chOff x="1740" y="6837"/>
                  <a:chExt cx="2745" cy="2133"/>
                </a:xfrm>
              </p:grpSpPr>
              <p:sp>
                <p:nvSpPr>
                  <p:cNvPr id="325"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6"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23" name="Straight Arrow Connector 322"/>
                <p:cNvCxnSpPr>
                  <a:stCxn id="344" idx="3"/>
                  <a:endCxn id="325"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24" name="Straight Arrow Connector 323"/>
                <p:cNvCxnSpPr>
                  <a:stCxn id="334" idx="3"/>
                  <a:endCxn id="325"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11" name="Group 310"/>
              <p:cNvGrpSpPr/>
              <p:nvPr/>
            </p:nvGrpSpPr>
            <p:grpSpPr>
              <a:xfrm>
                <a:off x="5991705" y="3112333"/>
                <a:ext cx="2879237" cy="2512335"/>
                <a:chOff x="5991705" y="3112333"/>
                <a:chExt cx="2879237" cy="2512335"/>
              </a:xfrm>
            </p:grpSpPr>
            <p:grpSp>
              <p:nvGrpSpPr>
                <p:cNvPr id="312" name="Group 184"/>
                <p:cNvGrpSpPr>
                  <a:grpSpLocks/>
                </p:cNvGrpSpPr>
                <p:nvPr/>
              </p:nvGrpSpPr>
              <p:grpSpPr bwMode="auto">
                <a:xfrm>
                  <a:off x="7757297" y="3540846"/>
                  <a:ext cx="1113645" cy="1075313"/>
                  <a:chOff x="1740" y="6851"/>
                  <a:chExt cx="2745" cy="2119"/>
                </a:xfrm>
              </p:grpSpPr>
              <p:sp>
                <p:nvSpPr>
                  <p:cNvPr id="315"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6"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18"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9"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3" name="Straight Arrow Connector 312"/>
                <p:cNvCxnSpPr>
                  <a:stCxn id="325" idx="3"/>
                  <a:endCxn id="315"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314" name="Straight Arrow Connector 313"/>
                <p:cNvCxnSpPr>
                  <a:stCxn id="353" idx="3"/>
                  <a:endCxn id="315"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283"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84"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85"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286"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287"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288"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292"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294"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297"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298"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299"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300"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94" name="Text Box 261"/>
          <p:cNvSpPr txBox="1">
            <a:spLocks noChangeArrowheads="1"/>
          </p:cNvSpPr>
          <p:nvPr/>
        </p:nvSpPr>
        <p:spPr bwMode="auto">
          <a:xfrm>
            <a:off x="1043608" y="38057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5" name="Text Box 263"/>
          <p:cNvSpPr txBox="1">
            <a:spLocks noChangeArrowheads="1"/>
          </p:cNvSpPr>
          <p:nvPr/>
        </p:nvSpPr>
        <p:spPr bwMode="auto">
          <a:xfrm>
            <a:off x="251520" y="38057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6" name="Text Box 261"/>
          <p:cNvSpPr txBox="1">
            <a:spLocks noChangeArrowheads="1"/>
          </p:cNvSpPr>
          <p:nvPr/>
        </p:nvSpPr>
        <p:spPr bwMode="auto">
          <a:xfrm>
            <a:off x="1739280" y="2586545"/>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97" name="Text Box 261"/>
          <p:cNvSpPr txBox="1">
            <a:spLocks noChangeArrowheads="1"/>
          </p:cNvSpPr>
          <p:nvPr/>
        </p:nvSpPr>
        <p:spPr bwMode="auto">
          <a:xfrm>
            <a:off x="2506494" y="254647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98" name="Text Box 261"/>
          <p:cNvSpPr txBox="1">
            <a:spLocks noChangeArrowheads="1"/>
          </p:cNvSpPr>
          <p:nvPr/>
        </p:nvSpPr>
        <p:spPr bwMode="auto">
          <a:xfrm>
            <a:off x="1752600" y="51011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99" name="Text Box 261"/>
          <p:cNvSpPr txBox="1">
            <a:spLocks noChangeArrowheads="1"/>
          </p:cNvSpPr>
          <p:nvPr/>
        </p:nvSpPr>
        <p:spPr bwMode="auto">
          <a:xfrm>
            <a:off x="2519814" y="51011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0" name="Text Box 261"/>
          <p:cNvSpPr txBox="1">
            <a:spLocks noChangeArrowheads="1"/>
          </p:cNvSpPr>
          <p:nvPr/>
        </p:nvSpPr>
        <p:spPr bwMode="auto">
          <a:xfrm>
            <a:off x="3344694" y="258654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401" name="Text Box 261"/>
          <p:cNvSpPr txBox="1">
            <a:spLocks noChangeArrowheads="1"/>
          </p:cNvSpPr>
          <p:nvPr/>
        </p:nvSpPr>
        <p:spPr bwMode="auto">
          <a:xfrm>
            <a:off x="3310414" y="516032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2" name="Text Box 261"/>
          <p:cNvSpPr txBox="1">
            <a:spLocks noChangeArrowheads="1"/>
          </p:cNvSpPr>
          <p:nvPr/>
        </p:nvSpPr>
        <p:spPr bwMode="auto">
          <a:xfrm>
            <a:off x="4030494" y="51202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3" name="Text Box 261"/>
          <p:cNvSpPr txBox="1">
            <a:spLocks noChangeArrowheads="1"/>
          </p:cNvSpPr>
          <p:nvPr/>
        </p:nvSpPr>
        <p:spPr bwMode="auto">
          <a:xfrm>
            <a:off x="4910614" y="39010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04" name="Text Box 261"/>
          <p:cNvSpPr txBox="1">
            <a:spLocks noChangeArrowheads="1"/>
          </p:cNvSpPr>
          <p:nvPr/>
        </p:nvSpPr>
        <p:spPr bwMode="auto">
          <a:xfrm>
            <a:off x="5630694" y="39010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5" name="Text Box 261"/>
          <p:cNvSpPr txBox="1">
            <a:spLocks noChangeArrowheads="1"/>
          </p:cNvSpPr>
          <p:nvPr/>
        </p:nvSpPr>
        <p:spPr bwMode="auto">
          <a:xfrm>
            <a:off x="6392694" y="5120255"/>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406" name="Text Box 261"/>
          <p:cNvSpPr txBox="1">
            <a:spLocks noChangeArrowheads="1"/>
          </p:cNvSpPr>
          <p:nvPr/>
        </p:nvSpPr>
        <p:spPr bwMode="auto">
          <a:xfrm>
            <a:off x="7010400" y="51202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407" name="Text Box 261"/>
          <p:cNvSpPr txBox="1">
            <a:spLocks noChangeArrowheads="1"/>
          </p:cNvSpPr>
          <p:nvPr/>
        </p:nvSpPr>
        <p:spPr bwMode="auto">
          <a:xfrm>
            <a:off x="4795664" y="26056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408" name="Text Box 261"/>
          <p:cNvSpPr txBox="1">
            <a:spLocks noChangeArrowheads="1"/>
          </p:cNvSpPr>
          <p:nvPr/>
        </p:nvSpPr>
        <p:spPr bwMode="auto">
          <a:xfrm>
            <a:off x="5515744" y="2605655"/>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409" name="Text Box 155"/>
          <p:cNvSpPr txBox="1">
            <a:spLocks noChangeArrowheads="1"/>
          </p:cNvSpPr>
          <p:nvPr/>
        </p:nvSpPr>
        <p:spPr bwMode="auto">
          <a:xfrm>
            <a:off x="7712254" y="3577145"/>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grpSp>
        <p:nvGrpSpPr>
          <p:cNvPr id="410" name="Group 409"/>
          <p:cNvGrpSpPr/>
          <p:nvPr/>
        </p:nvGrpSpPr>
        <p:grpSpPr>
          <a:xfrm>
            <a:off x="3200400" y="2605655"/>
            <a:ext cx="1487575" cy="1295400"/>
            <a:chOff x="2984376" y="2772544"/>
            <a:chExt cx="1487575" cy="1295400"/>
          </a:xfrm>
        </p:grpSpPr>
        <p:sp>
          <p:nvSpPr>
            <p:cNvPr id="411" name="Text Box 153"/>
            <p:cNvSpPr txBox="1">
              <a:spLocks noChangeArrowheads="1"/>
            </p:cNvSpPr>
            <p:nvPr/>
          </p:nvSpPr>
          <p:spPr bwMode="auto">
            <a:xfrm>
              <a:off x="2984376" y="3461770"/>
              <a:ext cx="1487575" cy="606174"/>
            </a:xfrm>
            <a:prstGeom prst="rect">
              <a:avLst/>
            </a:prstGeom>
            <a:solidFill>
              <a:schemeClr val="accent1">
                <a:lumMod val="20000"/>
                <a:lumOff val="8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latin typeface="Times New Roman" pitchFamily="18" charset="0"/>
                  <a:cs typeface="Times New Roman" pitchFamily="18" charset="0"/>
                </a:rPr>
                <a:t>LF = Min(LS of </a:t>
              </a:r>
              <a:r>
                <a:rPr lang="en-AU" sz="1400" b="1" dirty="0" smtClean="0">
                  <a:latin typeface="Times New Roman" pitchFamily="18" charset="0"/>
                  <a:cs typeface="Times New Roman" pitchFamily="18" charset="0"/>
                </a:rPr>
                <a:t>activities 4,10)</a:t>
              </a:r>
              <a:endParaRPr lang="en-AU" sz="1400" b="1" dirty="0">
                <a:latin typeface="Times New Roman" pitchFamily="18" charset="0"/>
                <a:cs typeface="Times New Roman" pitchFamily="18" charset="0"/>
              </a:endParaRPr>
            </a:p>
          </p:txBody>
        </p:sp>
        <p:grpSp>
          <p:nvGrpSpPr>
            <p:cNvPr id="412" name="Group 411"/>
            <p:cNvGrpSpPr/>
            <p:nvPr/>
          </p:nvGrpSpPr>
          <p:grpSpPr>
            <a:xfrm>
              <a:off x="3713885" y="2772544"/>
              <a:ext cx="413491" cy="663102"/>
              <a:chOff x="3713885" y="2772544"/>
              <a:chExt cx="413491" cy="663102"/>
            </a:xfrm>
          </p:grpSpPr>
          <p:sp>
            <p:nvSpPr>
              <p:cNvPr id="413" name="Text Box 261"/>
              <p:cNvSpPr txBox="1">
                <a:spLocks noChangeArrowheads="1"/>
              </p:cNvSpPr>
              <p:nvPr/>
            </p:nvSpPr>
            <p:spPr bwMode="auto">
              <a:xfrm>
                <a:off x="3814470" y="2772544"/>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414" name="Line 154"/>
              <p:cNvSpPr>
                <a:spLocks noChangeShapeType="1"/>
              </p:cNvSpPr>
              <p:nvPr/>
            </p:nvSpPr>
            <p:spPr bwMode="auto">
              <a:xfrm flipV="1">
                <a:off x="3713885" y="3153543"/>
                <a:ext cx="261092" cy="282103"/>
              </a:xfrm>
              <a:prstGeom prst="line">
                <a:avLst/>
              </a:prstGeom>
              <a:noFill/>
              <a:ln w="28575">
                <a:solidFill>
                  <a:schemeClr val="tx1"/>
                </a:solidFill>
                <a:round/>
                <a:headEnd/>
                <a:tailEnd/>
              </a:ln>
            </p:spPr>
            <p:txBody>
              <a:bodyPr/>
              <a:lstStyle/>
              <a:p>
                <a:endParaRPr lang="en-US" b="1">
                  <a:latin typeface="Times New Roman" pitchFamily="18" charset="0"/>
                  <a:cs typeface="Times New Roman" pitchFamily="18" charset="0"/>
                </a:endParaRPr>
              </a:p>
            </p:txBody>
          </p:sp>
        </p:grpSp>
      </p:grpSp>
      <p:grpSp>
        <p:nvGrpSpPr>
          <p:cNvPr id="415" name="Group 414"/>
          <p:cNvGrpSpPr/>
          <p:nvPr/>
        </p:nvGrpSpPr>
        <p:grpSpPr>
          <a:xfrm>
            <a:off x="7812360" y="3562109"/>
            <a:ext cx="1224136" cy="1253346"/>
            <a:chOff x="7659544" y="3645024"/>
            <a:chExt cx="1224136" cy="1253346"/>
          </a:xfrm>
        </p:grpSpPr>
        <p:sp>
          <p:nvSpPr>
            <p:cNvPr id="416"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417"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418"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spTree>
    <p:extLst>
      <p:ext uri="{BB962C8B-B14F-4D97-AF65-F5344CB8AC3E}">
        <p14:creationId xmlns:p14="http://schemas.microsoft.com/office/powerpoint/2010/main" val="20842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6"/>
                                        </p:tgtEl>
                                        <p:attrNameLst>
                                          <p:attrName>style.visibility</p:attrName>
                                        </p:attrNameLst>
                                      </p:cBhvr>
                                      <p:to>
                                        <p:strVal val="visible"/>
                                      </p:to>
                                    </p:set>
                                    <p:animEffect transition="in" filter="wipe(up)">
                                      <p:cBhvr>
                                        <p:cTn id="7" dur="2000"/>
                                        <p:tgtEl>
                                          <p:spTgt spid="4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5"/>
                                        </p:tgtEl>
                                        <p:attrNameLst>
                                          <p:attrName>style.visibility</p:attrName>
                                        </p:attrNameLst>
                                      </p:cBhvr>
                                      <p:to>
                                        <p:strVal val="visible"/>
                                      </p:to>
                                    </p:set>
                                    <p:animEffect transition="in" filter="wipe(up)">
                                      <p:cBhvr>
                                        <p:cTn id="12" dur="2000"/>
                                        <p:tgtEl>
                                          <p:spTgt spid="4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8"/>
                                        </p:tgtEl>
                                        <p:attrNameLst>
                                          <p:attrName>style.visibility</p:attrName>
                                        </p:attrNameLst>
                                      </p:cBhvr>
                                      <p:to>
                                        <p:strVal val="visible"/>
                                      </p:to>
                                    </p:set>
                                    <p:animEffect transition="in" filter="wipe(up)">
                                      <p:cBhvr>
                                        <p:cTn id="17" dur="2000"/>
                                        <p:tgtEl>
                                          <p:spTgt spid="40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7"/>
                                        </p:tgtEl>
                                        <p:attrNameLst>
                                          <p:attrName>style.visibility</p:attrName>
                                        </p:attrNameLst>
                                      </p:cBhvr>
                                      <p:to>
                                        <p:strVal val="visible"/>
                                      </p:to>
                                    </p:set>
                                    <p:animEffect transition="in" filter="wipe(up)">
                                      <p:cBhvr>
                                        <p:cTn id="22" dur="2000"/>
                                        <p:tgtEl>
                                          <p:spTgt spid="4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04"/>
                                        </p:tgtEl>
                                        <p:attrNameLst>
                                          <p:attrName>style.visibility</p:attrName>
                                        </p:attrNameLst>
                                      </p:cBhvr>
                                      <p:to>
                                        <p:strVal val="visible"/>
                                      </p:to>
                                    </p:set>
                                    <p:animEffect transition="in" filter="wipe(up)">
                                      <p:cBhvr>
                                        <p:cTn id="27" dur="2000"/>
                                        <p:tgtEl>
                                          <p:spTgt spid="40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03"/>
                                        </p:tgtEl>
                                        <p:attrNameLst>
                                          <p:attrName>style.visibility</p:attrName>
                                        </p:attrNameLst>
                                      </p:cBhvr>
                                      <p:to>
                                        <p:strVal val="visible"/>
                                      </p:to>
                                    </p:set>
                                    <p:animEffect transition="in" filter="wipe(up)">
                                      <p:cBhvr>
                                        <p:cTn id="32" dur="2000"/>
                                        <p:tgtEl>
                                          <p:spTgt spid="40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02"/>
                                        </p:tgtEl>
                                        <p:attrNameLst>
                                          <p:attrName>style.visibility</p:attrName>
                                        </p:attrNameLst>
                                      </p:cBhvr>
                                      <p:to>
                                        <p:strVal val="visible"/>
                                      </p:to>
                                    </p:set>
                                    <p:animEffect transition="in" filter="wipe(up)">
                                      <p:cBhvr>
                                        <p:cTn id="37" dur="2000"/>
                                        <p:tgtEl>
                                          <p:spTgt spid="4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01"/>
                                        </p:tgtEl>
                                        <p:attrNameLst>
                                          <p:attrName>style.visibility</p:attrName>
                                        </p:attrNameLst>
                                      </p:cBhvr>
                                      <p:to>
                                        <p:strVal val="visible"/>
                                      </p:to>
                                    </p:set>
                                    <p:animEffect transition="in" filter="wipe(up)">
                                      <p:cBhvr>
                                        <p:cTn id="42" dur="2000"/>
                                        <p:tgtEl>
                                          <p:spTgt spid="40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410"/>
                                        </p:tgtEl>
                                        <p:attrNameLst>
                                          <p:attrName>style.visibility</p:attrName>
                                        </p:attrNameLst>
                                      </p:cBhvr>
                                      <p:to>
                                        <p:strVal val="visible"/>
                                      </p:to>
                                    </p:set>
                                    <p:animEffect transition="in" filter="wipe(up)">
                                      <p:cBhvr>
                                        <p:cTn id="47" dur="2000"/>
                                        <p:tgtEl>
                                          <p:spTgt spid="4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00"/>
                                        </p:tgtEl>
                                        <p:attrNameLst>
                                          <p:attrName>style.visibility</p:attrName>
                                        </p:attrNameLst>
                                      </p:cBhvr>
                                      <p:to>
                                        <p:strVal val="visible"/>
                                      </p:to>
                                    </p:set>
                                    <p:animEffect transition="in" filter="wipe(up)">
                                      <p:cBhvr>
                                        <p:cTn id="52" dur="2000"/>
                                        <p:tgtEl>
                                          <p:spTgt spid="40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99"/>
                                        </p:tgtEl>
                                        <p:attrNameLst>
                                          <p:attrName>style.visibility</p:attrName>
                                        </p:attrNameLst>
                                      </p:cBhvr>
                                      <p:to>
                                        <p:strVal val="visible"/>
                                      </p:to>
                                    </p:set>
                                    <p:animEffect transition="in" filter="wipe(up)">
                                      <p:cBhvr>
                                        <p:cTn id="57" dur="2000"/>
                                        <p:tgtEl>
                                          <p:spTgt spid="39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98"/>
                                        </p:tgtEl>
                                        <p:attrNameLst>
                                          <p:attrName>style.visibility</p:attrName>
                                        </p:attrNameLst>
                                      </p:cBhvr>
                                      <p:to>
                                        <p:strVal val="visible"/>
                                      </p:to>
                                    </p:set>
                                    <p:animEffect transition="in" filter="wipe(up)">
                                      <p:cBhvr>
                                        <p:cTn id="62" dur="2000"/>
                                        <p:tgtEl>
                                          <p:spTgt spid="39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97"/>
                                        </p:tgtEl>
                                        <p:attrNameLst>
                                          <p:attrName>style.visibility</p:attrName>
                                        </p:attrNameLst>
                                      </p:cBhvr>
                                      <p:to>
                                        <p:strVal val="visible"/>
                                      </p:to>
                                    </p:set>
                                    <p:animEffect transition="in" filter="wipe(up)">
                                      <p:cBhvr>
                                        <p:cTn id="67" dur="2000"/>
                                        <p:tgtEl>
                                          <p:spTgt spid="3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96"/>
                                        </p:tgtEl>
                                        <p:attrNameLst>
                                          <p:attrName>style.visibility</p:attrName>
                                        </p:attrNameLst>
                                      </p:cBhvr>
                                      <p:to>
                                        <p:strVal val="visible"/>
                                      </p:to>
                                    </p:set>
                                    <p:animEffect transition="in" filter="wipe(up)">
                                      <p:cBhvr>
                                        <p:cTn id="72" dur="2000"/>
                                        <p:tgtEl>
                                          <p:spTgt spid="39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94"/>
                                        </p:tgtEl>
                                        <p:attrNameLst>
                                          <p:attrName>style.visibility</p:attrName>
                                        </p:attrNameLst>
                                      </p:cBhvr>
                                      <p:to>
                                        <p:strVal val="visible"/>
                                      </p:to>
                                    </p:set>
                                    <p:animEffect transition="in" filter="wipe(up)">
                                      <p:cBhvr>
                                        <p:cTn id="77" dur="2000"/>
                                        <p:tgtEl>
                                          <p:spTgt spid="39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95"/>
                                        </p:tgtEl>
                                        <p:attrNameLst>
                                          <p:attrName>style.visibility</p:attrName>
                                        </p:attrNameLst>
                                      </p:cBhvr>
                                      <p:to>
                                        <p:strVal val="visible"/>
                                      </p:to>
                                    </p:set>
                                    <p:animEffect transition="in" filter="wipe(up)">
                                      <p:cBhvr>
                                        <p:cTn id="82" dur="2000"/>
                                        <p:tgtEl>
                                          <p:spTgt spid="39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415"/>
                                        </p:tgtEl>
                                        <p:attrNameLst>
                                          <p:attrName>style.visibility</p:attrName>
                                        </p:attrNameLst>
                                      </p:cBhvr>
                                      <p:to>
                                        <p:strVal val="visible"/>
                                      </p:to>
                                    </p:set>
                                    <p:animEffect transition="in" filter="wipe(down)">
                                      <p:cBhvr>
                                        <p:cTn id="87" dur="2000"/>
                                        <p:tgtEl>
                                          <p:spTgt spid="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 grpId="0"/>
      <p:bldP spid="395" grpId="0"/>
      <p:bldP spid="396" grpId="0"/>
      <p:bldP spid="397" grpId="0"/>
      <p:bldP spid="398" grpId="0"/>
      <p:bldP spid="399" grpId="0"/>
      <p:bldP spid="400" grpId="0"/>
      <p:bldP spid="401" grpId="0"/>
      <p:bldP spid="402" grpId="0"/>
      <p:bldP spid="403" grpId="0"/>
      <p:bldP spid="404" grpId="0"/>
      <p:bldP spid="405" grpId="0"/>
      <p:bldP spid="406" grpId="0"/>
      <p:bldP spid="407" grpId="0"/>
      <p:bldP spid="4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Step-4: Calculate Total Float</a:t>
            </a:r>
            <a:r>
              <a:rPr lang="en-US" sz="2800" dirty="0"/>
              <a:t> </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37</a:t>
            </a:fld>
            <a:endParaRPr lang="en-US"/>
          </a:p>
        </p:txBody>
      </p:sp>
      <p:sp>
        <p:nvSpPr>
          <p:cNvPr id="7" name="Rectangle 6"/>
          <p:cNvSpPr/>
          <p:nvPr/>
        </p:nvSpPr>
        <p:spPr>
          <a:xfrm>
            <a:off x="4975620" y="1380712"/>
            <a:ext cx="3860532" cy="480131"/>
          </a:xfrm>
          <a:prstGeom prst="rect">
            <a:avLst/>
          </a:prstGeom>
        </p:spPr>
        <p:txBody>
          <a:bodyPr wrap="square">
            <a:spAutoFit/>
          </a:bodyPr>
          <a:lstStyle/>
          <a:p>
            <a:pPr marL="0" indent="0" algn="ctr">
              <a:lnSpc>
                <a:spcPct val="140000"/>
              </a:lnSpc>
              <a:buClr>
                <a:srgbClr val="CC3300"/>
              </a:buClr>
              <a:buSzTx/>
              <a:buFontTx/>
              <a:buNone/>
              <a:tabLst>
                <a:tab pos="1527175" algn="l"/>
              </a:tabLst>
              <a:defRPr/>
            </a:pPr>
            <a:r>
              <a:rPr lang="en-US" b="1" dirty="0" smtClean="0">
                <a:solidFill>
                  <a:srgbClr val="0033CC"/>
                </a:solidFill>
                <a:latin typeface="Times New Roman" pitchFamily="18" charset="0"/>
                <a:cs typeface="Times New Roman" pitchFamily="18" charset="0"/>
              </a:rPr>
              <a:t>Total float (TF) = LS - ES = LF - EF</a:t>
            </a:r>
          </a:p>
        </p:txBody>
      </p:sp>
      <p:grpSp>
        <p:nvGrpSpPr>
          <p:cNvPr id="153" name="Group 152"/>
          <p:cNvGrpSpPr/>
          <p:nvPr/>
        </p:nvGrpSpPr>
        <p:grpSpPr>
          <a:xfrm>
            <a:off x="228600" y="2514600"/>
            <a:ext cx="8807896" cy="3716780"/>
            <a:chOff x="228600" y="2514600"/>
            <a:chExt cx="8807896" cy="3716780"/>
          </a:xfrm>
        </p:grpSpPr>
        <p:grpSp>
          <p:nvGrpSpPr>
            <p:cNvPr id="154" name="Group 153"/>
            <p:cNvGrpSpPr/>
            <p:nvPr/>
          </p:nvGrpSpPr>
          <p:grpSpPr>
            <a:xfrm>
              <a:off x="228600" y="2514600"/>
              <a:ext cx="8763000" cy="3657600"/>
              <a:chOff x="228600" y="2514600"/>
              <a:chExt cx="8763000" cy="3657600"/>
            </a:xfrm>
          </p:grpSpPr>
          <p:grpSp>
            <p:nvGrpSpPr>
              <p:cNvPr id="176" name="Group 175"/>
              <p:cNvGrpSpPr/>
              <p:nvPr/>
            </p:nvGrpSpPr>
            <p:grpSpPr>
              <a:xfrm>
                <a:off x="228600" y="2555126"/>
                <a:ext cx="8642342" cy="3617074"/>
                <a:chOff x="228600" y="2555126"/>
                <a:chExt cx="8642342" cy="3617074"/>
              </a:xfrm>
            </p:grpSpPr>
            <p:cxnSp>
              <p:nvCxnSpPr>
                <p:cNvPr id="195" name="Straight Connector 194"/>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96" name="Straight Connector 195"/>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197" name="Group 196"/>
                <p:cNvGrpSpPr/>
                <p:nvPr/>
              </p:nvGrpSpPr>
              <p:grpSpPr>
                <a:xfrm>
                  <a:off x="228600" y="3803045"/>
                  <a:ext cx="1114905" cy="1073755"/>
                  <a:chOff x="540632" y="3183141"/>
                  <a:chExt cx="1114905" cy="1073755"/>
                </a:xfrm>
              </p:grpSpPr>
              <p:sp>
                <p:nvSpPr>
                  <p:cNvPr id="281"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2"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4"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5"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7"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98" name="Group 197"/>
                <p:cNvGrpSpPr/>
                <p:nvPr/>
              </p:nvGrpSpPr>
              <p:grpSpPr>
                <a:xfrm>
                  <a:off x="1343505" y="2555126"/>
                  <a:ext cx="1472760" cy="1784543"/>
                  <a:chOff x="1343505" y="2555126"/>
                  <a:chExt cx="1472760" cy="1784543"/>
                </a:xfrm>
              </p:grpSpPr>
              <p:grpSp>
                <p:nvGrpSpPr>
                  <p:cNvPr id="272" name="Group 271"/>
                  <p:cNvGrpSpPr/>
                  <p:nvPr/>
                </p:nvGrpSpPr>
                <p:grpSpPr>
                  <a:xfrm>
                    <a:off x="1701360" y="2555126"/>
                    <a:ext cx="1114905" cy="1102446"/>
                    <a:chOff x="1958055" y="1488354"/>
                    <a:chExt cx="1114905" cy="1102446"/>
                  </a:xfrm>
                </p:grpSpPr>
                <p:sp>
                  <p:nvSpPr>
                    <p:cNvPr id="274"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5"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8"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9"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0"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81" idx="3"/>
                    <a:endCxn id="274"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199" name="Group 198"/>
                <p:cNvGrpSpPr/>
                <p:nvPr/>
              </p:nvGrpSpPr>
              <p:grpSpPr>
                <a:xfrm>
                  <a:off x="1343505" y="4339669"/>
                  <a:ext cx="1472761" cy="1825518"/>
                  <a:chOff x="1343505" y="4339669"/>
                  <a:chExt cx="1472761" cy="1825518"/>
                </a:xfrm>
              </p:grpSpPr>
              <p:grpSp>
                <p:nvGrpSpPr>
                  <p:cNvPr id="263" name="Group 224"/>
                  <p:cNvGrpSpPr>
                    <a:grpSpLocks/>
                  </p:cNvGrpSpPr>
                  <p:nvPr/>
                </p:nvGrpSpPr>
                <p:grpSpPr bwMode="auto">
                  <a:xfrm>
                    <a:off x="1702621" y="5088315"/>
                    <a:ext cx="1113645" cy="1076872"/>
                    <a:chOff x="1740" y="6848"/>
                    <a:chExt cx="2745" cy="2122"/>
                  </a:xfrm>
                </p:grpSpPr>
                <p:sp>
                  <p:nvSpPr>
                    <p:cNvPr id="265"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68"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9"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1"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4" name="Straight Arrow Connector 263"/>
                  <p:cNvCxnSpPr>
                    <a:stCxn id="281" idx="3"/>
                    <a:endCxn id="265"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0" name="Group 199"/>
                <p:cNvGrpSpPr/>
                <p:nvPr/>
              </p:nvGrpSpPr>
              <p:grpSpPr>
                <a:xfrm>
                  <a:off x="2816265" y="2555126"/>
                  <a:ext cx="1575240" cy="1102474"/>
                  <a:chOff x="2816265" y="2555126"/>
                  <a:chExt cx="1575240" cy="1102474"/>
                </a:xfrm>
              </p:grpSpPr>
              <p:grpSp>
                <p:nvGrpSpPr>
                  <p:cNvPr id="254" name="Group 200"/>
                  <p:cNvGrpSpPr>
                    <a:grpSpLocks/>
                  </p:cNvGrpSpPr>
                  <p:nvPr/>
                </p:nvGrpSpPr>
                <p:grpSpPr bwMode="auto">
                  <a:xfrm>
                    <a:off x="3276600" y="2555126"/>
                    <a:ext cx="1114905" cy="1102474"/>
                    <a:chOff x="1740" y="6855"/>
                    <a:chExt cx="2745" cy="2176"/>
                  </a:xfrm>
                </p:grpSpPr>
                <p:sp>
                  <p:nvSpPr>
                    <p:cNvPr id="256"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55" name="Straight Arrow Connector 254"/>
                  <p:cNvCxnSpPr>
                    <a:stCxn id="274" idx="3"/>
                    <a:endCxn id="256"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1" name="Group 200"/>
                <p:cNvGrpSpPr/>
                <p:nvPr/>
              </p:nvGrpSpPr>
              <p:grpSpPr>
                <a:xfrm>
                  <a:off x="4391505" y="2569303"/>
                  <a:ext cx="1600200" cy="1072871"/>
                  <a:chOff x="4391505" y="2569303"/>
                  <a:chExt cx="1600200" cy="1072871"/>
                </a:xfrm>
              </p:grpSpPr>
              <p:grpSp>
                <p:nvGrpSpPr>
                  <p:cNvPr id="245" name="Group 176"/>
                  <p:cNvGrpSpPr>
                    <a:grpSpLocks/>
                  </p:cNvGrpSpPr>
                  <p:nvPr/>
                </p:nvGrpSpPr>
                <p:grpSpPr bwMode="auto">
                  <a:xfrm>
                    <a:off x="4876800" y="2569303"/>
                    <a:ext cx="1114905" cy="1072871"/>
                    <a:chOff x="1740" y="6855"/>
                    <a:chExt cx="2745" cy="2115"/>
                  </a:xfrm>
                </p:grpSpPr>
                <p:sp>
                  <p:nvSpPr>
                    <p:cNvPr id="247"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0"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46" name="Straight Arrow Connector 245"/>
                  <p:cNvCxnSpPr>
                    <a:stCxn id="256" idx="3"/>
                    <a:endCxn id="247"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2" name="Group 201"/>
                <p:cNvGrpSpPr/>
                <p:nvPr/>
              </p:nvGrpSpPr>
              <p:grpSpPr>
                <a:xfrm>
                  <a:off x="2816265" y="3114051"/>
                  <a:ext cx="1575240" cy="3051136"/>
                  <a:chOff x="2816265" y="3114051"/>
                  <a:chExt cx="1575240" cy="3051136"/>
                </a:xfrm>
              </p:grpSpPr>
              <p:grpSp>
                <p:nvGrpSpPr>
                  <p:cNvPr id="235" name="Group 208"/>
                  <p:cNvGrpSpPr>
                    <a:grpSpLocks/>
                  </p:cNvGrpSpPr>
                  <p:nvPr/>
                </p:nvGrpSpPr>
                <p:grpSpPr bwMode="auto">
                  <a:xfrm>
                    <a:off x="3277860" y="5089874"/>
                    <a:ext cx="1113645" cy="1075313"/>
                    <a:chOff x="1740" y="6851"/>
                    <a:chExt cx="2745" cy="2119"/>
                  </a:xfrm>
                </p:grpSpPr>
                <p:sp>
                  <p:nvSpPr>
                    <p:cNvPr id="238"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9"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1"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36" name="Straight Arrow Connector 235"/>
                  <p:cNvCxnSpPr>
                    <a:stCxn id="265" idx="3"/>
                    <a:endCxn id="238"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37" name="Straight Arrow Connector 236"/>
                  <p:cNvCxnSpPr>
                    <a:stCxn id="274" idx="3"/>
                    <a:endCxn id="238"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3" name="Group 202"/>
                <p:cNvGrpSpPr/>
                <p:nvPr/>
              </p:nvGrpSpPr>
              <p:grpSpPr>
                <a:xfrm>
                  <a:off x="4391505" y="3106617"/>
                  <a:ext cx="1600200" cy="1903346"/>
                  <a:chOff x="4391505" y="3106617"/>
                  <a:chExt cx="1600200" cy="1903346"/>
                </a:xfrm>
              </p:grpSpPr>
              <p:grpSp>
                <p:nvGrpSpPr>
                  <p:cNvPr id="226" name="Group 168"/>
                  <p:cNvGrpSpPr>
                    <a:grpSpLocks/>
                  </p:cNvGrpSpPr>
                  <p:nvPr/>
                </p:nvGrpSpPr>
                <p:grpSpPr bwMode="auto">
                  <a:xfrm>
                    <a:off x="4876800" y="3814391"/>
                    <a:ext cx="1114905" cy="1195572"/>
                    <a:chOff x="1740" y="6855"/>
                    <a:chExt cx="2745" cy="2115"/>
                  </a:xfrm>
                </p:grpSpPr>
                <p:sp>
                  <p:nvSpPr>
                    <p:cNvPr id="228"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29"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1"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27" name="Straight Arrow Connector 226"/>
                  <p:cNvCxnSpPr>
                    <a:stCxn id="256" idx="3"/>
                    <a:endCxn id="228"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4" name="Group 203"/>
                <p:cNvGrpSpPr/>
                <p:nvPr/>
              </p:nvGrpSpPr>
              <p:grpSpPr>
                <a:xfrm>
                  <a:off x="4391505" y="4421787"/>
                  <a:ext cx="3076095" cy="1750413"/>
                  <a:chOff x="4391505" y="4421787"/>
                  <a:chExt cx="3076095" cy="1750413"/>
                </a:xfrm>
              </p:grpSpPr>
              <p:grpSp>
                <p:nvGrpSpPr>
                  <p:cNvPr id="216" name="Group 192"/>
                  <p:cNvGrpSpPr>
                    <a:grpSpLocks/>
                  </p:cNvGrpSpPr>
                  <p:nvPr/>
                </p:nvGrpSpPr>
                <p:grpSpPr bwMode="auto">
                  <a:xfrm>
                    <a:off x="6353955" y="5088315"/>
                    <a:ext cx="1113645" cy="1083885"/>
                    <a:chOff x="1740" y="6837"/>
                    <a:chExt cx="2745" cy="2133"/>
                  </a:xfrm>
                </p:grpSpPr>
                <p:sp>
                  <p:nvSpPr>
                    <p:cNvPr id="219"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0"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17" name="Straight Arrow Connector 216"/>
                  <p:cNvCxnSpPr>
                    <a:stCxn id="238" idx="3"/>
                    <a:endCxn id="219"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18" name="Straight Arrow Connector 217"/>
                  <p:cNvCxnSpPr>
                    <a:stCxn id="228" idx="3"/>
                    <a:endCxn id="219"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05" name="Group 204"/>
                <p:cNvGrpSpPr/>
                <p:nvPr/>
              </p:nvGrpSpPr>
              <p:grpSpPr>
                <a:xfrm>
                  <a:off x="5991705" y="3112333"/>
                  <a:ext cx="2879237" cy="2512335"/>
                  <a:chOff x="5991705" y="3112333"/>
                  <a:chExt cx="2879237" cy="2512335"/>
                </a:xfrm>
              </p:grpSpPr>
              <p:grpSp>
                <p:nvGrpSpPr>
                  <p:cNvPr id="206" name="Group 184"/>
                  <p:cNvGrpSpPr>
                    <a:grpSpLocks/>
                  </p:cNvGrpSpPr>
                  <p:nvPr/>
                </p:nvGrpSpPr>
                <p:grpSpPr bwMode="auto">
                  <a:xfrm>
                    <a:off x="7757297" y="3540846"/>
                    <a:ext cx="1113645" cy="1075313"/>
                    <a:chOff x="1740" y="6851"/>
                    <a:chExt cx="2745" cy="2119"/>
                  </a:xfrm>
                </p:grpSpPr>
                <p:sp>
                  <p:nvSpPr>
                    <p:cNvPr id="20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07" name="Straight Arrow Connector 206"/>
                  <p:cNvCxnSpPr>
                    <a:stCxn id="219" idx="3"/>
                    <a:endCxn id="209"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08" name="Straight Arrow Connector 207"/>
                  <p:cNvCxnSpPr>
                    <a:stCxn id="247" idx="3"/>
                    <a:endCxn id="209"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77"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78"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79"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80"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81"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82"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3"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4"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85"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86"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87"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88"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89"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90"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91"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92"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93"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94"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155"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6"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7"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158" name="Text Box 261"/>
            <p:cNvSpPr txBox="1">
              <a:spLocks noChangeArrowheads="1"/>
            </p:cNvSpPr>
            <p:nvPr/>
          </p:nvSpPr>
          <p:spPr bwMode="auto">
            <a:xfrm>
              <a:off x="25064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159"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160"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1"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162"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3"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4"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165"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6"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167"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168"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169"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170"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sp>
          <p:nvSpPr>
            <p:cNvPr id="171" name="Text Box 261"/>
            <p:cNvSpPr txBox="1">
              <a:spLocks noChangeArrowheads="1"/>
            </p:cNvSpPr>
            <p:nvPr/>
          </p:nvSpPr>
          <p:spPr bwMode="auto">
            <a:xfrm>
              <a:off x="4030494" y="32766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grpSp>
          <p:nvGrpSpPr>
            <p:cNvPr id="172" name="Group 171"/>
            <p:cNvGrpSpPr/>
            <p:nvPr/>
          </p:nvGrpSpPr>
          <p:grpSpPr>
            <a:xfrm>
              <a:off x="7812360" y="4233054"/>
              <a:ext cx="1224136" cy="1253346"/>
              <a:chOff x="7659544" y="3645024"/>
              <a:chExt cx="1224136" cy="1253346"/>
            </a:xfrm>
          </p:grpSpPr>
          <p:sp>
            <p:nvSpPr>
              <p:cNvPr id="173"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174"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175"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grpSp>
      <p:sp>
        <p:nvSpPr>
          <p:cNvPr id="288" name="Text Box 261"/>
          <p:cNvSpPr txBox="1">
            <a:spLocks noChangeArrowheads="1"/>
          </p:cNvSpPr>
          <p:nvPr/>
        </p:nvSpPr>
        <p:spPr bwMode="auto">
          <a:xfrm>
            <a:off x="8145294" y="4248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6773694" y="57912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257800" y="4629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3657600"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2" name="Text Box 261"/>
          <p:cNvSpPr txBox="1">
            <a:spLocks noChangeArrowheads="1"/>
          </p:cNvSpPr>
          <p:nvPr/>
        </p:nvSpPr>
        <p:spPr bwMode="auto">
          <a:xfrm>
            <a:off x="2125494"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609600" y="44766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294" name="Text Box 261"/>
          <p:cNvSpPr txBox="1">
            <a:spLocks noChangeArrowheads="1"/>
          </p:cNvSpPr>
          <p:nvPr/>
        </p:nvSpPr>
        <p:spPr bwMode="auto">
          <a:xfrm>
            <a:off x="3657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2133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5325894" y="32574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6</a:t>
            </a:r>
            <a:endParaRPr lang="en-AU" sz="2000" dirty="0">
              <a:solidFill>
                <a:srgbClr val="002060"/>
              </a:solidFill>
              <a:latin typeface="Times New Roman" pitchFamily="18" charset="0"/>
              <a:cs typeface="Times New Roman" pitchFamily="18" charset="0"/>
            </a:endParaRPr>
          </a:p>
        </p:txBody>
      </p:sp>
      <p:sp>
        <p:nvSpPr>
          <p:cNvPr id="297" name="Rectangle 296"/>
          <p:cNvSpPr/>
          <p:nvPr/>
        </p:nvSpPr>
        <p:spPr>
          <a:xfrm>
            <a:off x="6081478" y="1766020"/>
            <a:ext cx="2361899" cy="646331"/>
          </a:xfrm>
          <a:prstGeom prst="rect">
            <a:avLst/>
          </a:prstGeom>
        </p:spPr>
        <p:txBody>
          <a:bodyPr wrap="square">
            <a:spAutoFit/>
          </a:bodyPr>
          <a:lstStyle/>
          <a:p>
            <a:pPr algn="just"/>
            <a:r>
              <a:rPr lang="en-AU" b="1" i="1" dirty="0">
                <a:latin typeface="Times New Roman" pitchFamily="18" charset="0"/>
                <a:cs typeface="Times New Roman" pitchFamily="18" charset="0"/>
              </a:rPr>
              <a:t>Slack = LS – ES      or      </a:t>
            </a:r>
          </a:p>
          <a:p>
            <a:pPr algn="just"/>
            <a:r>
              <a:rPr lang="en-AU" b="1" i="1" dirty="0">
                <a:latin typeface="Times New Roman" pitchFamily="18" charset="0"/>
                <a:cs typeface="Times New Roman" pitchFamily="18" charset="0"/>
              </a:rPr>
              <a:t>Slack = LF – EF</a:t>
            </a:r>
          </a:p>
        </p:txBody>
      </p:sp>
    </p:spTree>
    <p:extLst>
      <p:ext uri="{BB962C8B-B14F-4D97-AF65-F5344CB8AC3E}">
        <p14:creationId xmlns:p14="http://schemas.microsoft.com/office/powerpoint/2010/main" val="348037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wipe(up)">
                                      <p:cBhvr>
                                        <p:cTn id="7" dur="500"/>
                                        <p:tgtEl>
                                          <p:spTgt spid="2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9"/>
                                        </p:tgtEl>
                                        <p:attrNameLst>
                                          <p:attrName>style.visibility</p:attrName>
                                        </p:attrNameLst>
                                      </p:cBhvr>
                                      <p:to>
                                        <p:strVal val="visible"/>
                                      </p:to>
                                    </p:set>
                                    <p:animEffect transition="in" filter="wipe(up)">
                                      <p:cBhvr>
                                        <p:cTn id="12" dur="500"/>
                                        <p:tgtEl>
                                          <p:spTgt spid="2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0"/>
                                        </p:tgtEl>
                                        <p:attrNameLst>
                                          <p:attrName>style.visibility</p:attrName>
                                        </p:attrNameLst>
                                      </p:cBhvr>
                                      <p:to>
                                        <p:strVal val="visible"/>
                                      </p:to>
                                    </p:set>
                                    <p:animEffect transition="in" filter="wipe(up)">
                                      <p:cBhvr>
                                        <p:cTn id="17" dur="500"/>
                                        <p:tgtEl>
                                          <p:spTgt spid="2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6"/>
                                        </p:tgtEl>
                                        <p:attrNameLst>
                                          <p:attrName>style.visibility</p:attrName>
                                        </p:attrNameLst>
                                      </p:cBhvr>
                                      <p:to>
                                        <p:strVal val="visible"/>
                                      </p:to>
                                    </p:set>
                                    <p:animEffect transition="in" filter="wipe(up)">
                                      <p:cBhvr>
                                        <p:cTn id="22" dur="500"/>
                                        <p:tgtEl>
                                          <p:spTgt spid="29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91"/>
                                        </p:tgtEl>
                                        <p:attrNameLst>
                                          <p:attrName>style.visibility</p:attrName>
                                        </p:attrNameLst>
                                      </p:cBhvr>
                                      <p:to>
                                        <p:strVal val="visible"/>
                                      </p:to>
                                    </p:set>
                                    <p:animEffect transition="in" filter="wipe(up)">
                                      <p:cBhvr>
                                        <p:cTn id="27" dur="500"/>
                                        <p:tgtEl>
                                          <p:spTgt spid="29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92"/>
                                        </p:tgtEl>
                                        <p:attrNameLst>
                                          <p:attrName>style.visibility</p:attrName>
                                        </p:attrNameLst>
                                      </p:cBhvr>
                                      <p:to>
                                        <p:strVal val="visible"/>
                                      </p:to>
                                    </p:set>
                                    <p:animEffect transition="in" filter="wipe(up)">
                                      <p:cBhvr>
                                        <p:cTn id="32" dur="500"/>
                                        <p:tgtEl>
                                          <p:spTgt spid="29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94"/>
                                        </p:tgtEl>
                                        <p:attrNameLst>
                                          <p:attrName>style.visibility</p:attrName>
                                        </p:attrNameLst>
                                      </p:cBhvr>
                                      <p:to>
                                        <p:strVal val="visible"/>
                                      </p:to>
                                    </p:set>
                                    <p:animEffect transition="in" filter="wipe(up)">
                                      <p:cBhvr>
                                        <p:cTn id="37" dur="500"/>
                                        <p:tgtEl>
                                          <p:spTgt spid="29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95"/>
                                        </p:tgtEl>
                                        <p:attrNameLst>
                                          <p:attrName>style.visibility</p:attrName>
                                        </p:attrNameLst>
                                      </p:cBhvr>
                                      <p:to>
                                        <p:strVal val="visible"/>
                                      </p:to>
                                    </p:set>
                                    <p:animEffect transition="in" filter="wipe(up)">
                                      <p:cBhvr>
                                        <p:cTn id="42" dur="500"/>
                                        <p:tgtEl>
                                          <p:spTgt spid="2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93"/>
                                        </p:tgtEl>
                                        <p:attrNameLst>
                                          <p:attrName>style.visibility</p:attrName>
                                        </p:attrNameLst>
                                      </p:cBhvr>
                                      <p:to>
                                        <p:strVal val="visible"/>
                                      </p:to>
                                    </p:set>
                                    <p:animEffect transition="in" filter="wipe(up)">
                                      <p:cBhvr>
                                        <p:cTn id="47" dur="500"/>
                                        <p:tgtEl>
                                          <p:spTgt spid="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p:bldP spid="289" grpId="0"/>
      <p:bldP spid="290" grpId="0"/>
      <p:bldP spid="291" grpId="0"/>
      <p:bldP spid="292" grpId="0"/>
      <p:bldP spid="293" grpId="0"/>
      <p:bldP spid="294" grpId="0"/>
      <p:bldP spid="295" grpId="0"/>
      <p:bldP spid="29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Step-5: Identify Critical Path</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38</a:t>
            </a:fld>
            <a:endParaRPr lang="en-US"/>
          </a:p>
        </p:txBody>
      </p:sp>
      <p:grpSp>
        <p:nvGrpSpPr>
          <p:cNvPr id="301" name="Group 300"/>
          <p:cNvGrpSpPr/>
          <p:nvPr/>
        </p:nvGrpSpPr>
        <p:grpSpPr>
          <a:xfrm>
            <a:off x="301752" y="1828800"/>
            <a:ext cx="8763000" cy="2743200"/>
            <a:chOff x="228600" y="2514600"/>
            <a:chExt cx="8763000" cy="3691978"/>
          </a:xfrm>
        </p:grpSpPr>
        <p:grpSp>
          <p:nvGrpSpPr>
            <p:cNvPr id="302" name="Group 301"/>
            <p:cNvGrpSpPr/>
            <p:nvPr/>
          </p:nvGrpSpPr>
          <p:grpSpPr>
            <a:xfrm>
              <a:off x="228600" y="2514600"/>
              <a:ext cx="8763000" cy="3691978"/>
              <a:chOff x="228600" y="2514600"/>
              <a:chExt cx="8763000" cy="3691978"/>
            </a:xfrm>
          </p:grpSpPr>
          <p:grpSp>
            <p:nvGrpSpPr>
              <p:cNvPr id="312" name="Group 311"/>
              <p:cNvGrpSpPr/>
              <p:nvPr/>
            </p:nvGrpSpPr>
            <p:grpSpPr>
              <a:xfrm>
                <a:off x="228600" y="2514600"/>
                <a:ext cx="8763000" cy="3657600"/>
                <a:chOff x="228600" y="2514600"/>
                <a:chExt cx="8763000" cy="3657600"/>
              </a:xfrm>
            </p:grpSpPr>
            <p:grpSp>
              <p:nvGrpSpPr>
                <p:cNvPr id="331" name="Group 330"/>
                <p:cNvGrpSpPr/>
                <p:nvPr/>
              </p:nvGrpSpPr>
              <p:grpSpPr>
                <a:xfrm>
                  <a:off x="228600" y="2555126"/>
                  <a:ext cx="8642342" cy="3617074"/>
                  <a:chOff x="228600" y="2555126"/>
                  <a:chExt cx="8642342" cy="3617074"/>
                </a:xfrm>
              </p:grpSpPr>
              <p:cxnSp>
                <p:nvCxnSpPr>
                  <p:cNvPr id="350" name="Straight Connector 349"/>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51" name="Straight Connector 350"/>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52" name="Group 351"/>
                  <p:cNvGrpSpPr/>
                  <p:nvPr/>
                </p:nvGrpSpPr>
                <p:grpSpPr>
                  <a:xfrm>
                    <a:off x="228600" y="3803045"/>
                    <a:ext cx="1114905" cy="1073755"/>
                    <a:chOff x="540632" y="3183141"/>
                    <a:chExt cx="1114905" cy="1073755"/>
                  </a:xfrm>
                </p:grpSpPr>
                <p:sp>
                  <p:nvSpPr>
                    <p:cNvPr id="436"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400" dirty="0" smtClean="0">
                          <a:latin typeface="Times New Roman" pitchFamily="18" charset="0"/>
                          <a:cs typeface="Times New Roman" pitchFamily="18" charset="0"/>
                        </a:rPr>
                        <a:t>Start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7"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8"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9"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0"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1"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42"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53" name="Group 352"/>
                  <p:cNvGrpSpPr/>
                  <p:nvPr/>
                </p:nvGrpSpPr>
                <p:grpSpPr>
                  <a:xfrm>
                    <a:off x="1343505" y="2555126"/>
                    <a:ext cx="1472760" cy="1784543"/>
                    <a:chOff x="1343505" y="2555126"/>
                    <a:chExt cx="1472760" cy="1784543"/>
                  </a:xfrm>
                </p:grpSpPr>
                <p:grpSp>
                  <p:nvGrpSpPr>
                    <p:cNvPr id="427" name="Group 426"/>
                    <p:cNvGrpSpPr/>
                    <p:nvPr/>
                  </p:nvGrpSpPr>
                  <p:grpSpPr>
                    <a:xfrm>
                      <a:off x="1701360" y="2555126"/>
                      <a:ext cx="1114905" cy="1102446"/>
                      <a:chOff x="1958055" y="1488354"/>
                      <a:chExt cx="1114905" cy="1102446"/>
                    </a:xfrm>
                  </p:grpSpPr>
                  <p:sp>
                    <p:nvSpPr>
                      <p:cNvPr id="4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2"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3"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4"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35"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28" name="Straight Arrow Connector 427"/>
                    <p:cNvCxnSpPr>
                      <a:stCxn id="436" idx="3"/>
                      <a:endCxn id="429" idx="1"/>
                    </p:cNvCxnSpPr>
                    <p:nvPr/>
                  </p:nvCxnSpPr>
                  <p:spPr bwMode="auto">
                    <a:xfrm flipV="1">
                      <a:off x="1343505" y="3114051"/>
                      <a:ext cx="357855" cy="1225618"/>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4" name="Group 353"/>
                  <p:cNvGrpSpPr/>
                  <p:nvPr/>
                </p:nvGrpSpPr>
                <p:grpSpPr>
                  <a:xfrm>
                    <a:off x="1343505" y="4339669"/>
                    <a:ext cx="1472761" cy="1825518"/>
                    <a:chOff x="1343505" y="4339669"/>
                    <a:chExt cx="1472761" cy="1825518"/>
                  </a:xfrm>
                </p:grpSpPr>
                <p:grpSp>
                  <p:nvGrpSpPr>
                    <p:cNvPr id="418" name="Group 224"/>
                    <p:cNvGrpSpPr>
                      <a:grpSpLocks/>
                    </p:cNvGrpSpPr>
                    <p:nvPr/>
                  </p:nvGrpSpPr>
                  <p:grpSpPr bwMode="auto">
                    <a:xfrm>
                      <a:off x="1702621" y="5088315"/>
                      <a:ext cx="1113645" cy="1076872"/>
                      <a:chOff x="1740" y="6848"/>
                      <a:chExt cx="2745" cy="2122"/>
                    </a:xfrm>
                  </p:grpSpPr>
                  <p:sp>
                    <p:nvSpPr>
                      <p:cNvPr id="42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dirty="0">
                            <a:solidFill>
                              <a:srgbClr val="4F6228"/>
                            </a:solidFill>
                            <a:latin typeface="Times New Roman" pitchFamily="18"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5"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2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19" name="Straight Arrow Connector 418"/>
                    <p:cNvCxnSpPr>
                      <a:stCxn id="436" idx="3"/>
                      <a:endCxn id="42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5" name="Group 354"/>
                  <p:cNvGrpSpPr/>
                  <p:nvPr/>
                </p:nvGrpSpPr>
                <p:grpSpPr>
                  <a:xfrm>
                    <a:off x="2816265" y="2555126"/>
                    <a:ext cx="1575240" cy="1102474"/>
                    <a:chOff x="2816265" y="2555126"/>
                    <a:chExt cx="1575240" cy="1102474"/>
                  </a:xfrm>
                </p:grpSpPr>
                <p:grpSp>
                  <p:nvGrpSpPr>
                    <p:cNvPr id="409" name="Group 200"/>
                    <p:cNvGrpSpPr>
                      <a:grpSpLocks/>
                    </p:cNvGrpSpPr>
                    <p:nvPr/>
                  </p:nvGrpSpPr>
                  <p:grpSpPr bwMode="auto">
                    <a:xfrm>
                      <a:off x="3276600" y="2555126"/>
                      <a:ext cx="1114905" cy="1102474"/>
                      <a:chOff x="1740" y="6855"/>
                      <a:chExt cx="2745" cy="2176"/>
                    </a:xfrm>
                  </p:grpSpPr>
                  <p:sp>
                    <p:nvSpPr>
                      <p:cNvPr id="411"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2"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3"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4"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5"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6"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17"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10" name="Straight Arrow Connector 409"/>
                    <p:cNvCxnSpPr>
                      <a:stCxn id="429" idx="3"/>
                      <a:endCxn id="411" idx="1"/>
                    </p:cNvCxnSpPr>
                    <p:nvPr/>
                  </p:nvCxnSpPr>
                  <p:spPr bwMode="auto">
                    <a:xfrm flipV="1">
                      <a:off x="2816265" y="3106617"/>
                      <a:ext cx="460335" cy="7434"/>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6" name="Group 355"/>
                  <p:cNvGrpSpPr/>
                  <p:nvPr/>
                </p:nvGrpSpPr>
                <p:grpSpPr>
                  <a:xfrm>
                    <a:off x="4391505" y="2569303"/>
                    <a:ext cx="1600200" cy="1072871"/>
                    <a:chOff x="4391505" y="2569303"/>
                    <a:chExt cx="1600200" cy="1072871"/>
                  </a:xfrm>
                </p:grpSpPr>
                <p:grpSp>
                  <p:nvGrpSpPr>
                    <p:cNvPr id="400" name="Group 176"/>
                    <p:cNvGrpSpPr>
                      <a:grpSpLocks/>
                    </p:cNvGrpSpPr>
                    <p:nvPr/>
                  </p:nvGrpSpPr>
                  <p:grpSpPr bwMode="auto">
                    <a:xfrm>
                      <a:off x="4876800" y="2569303"/>
                      <a:ext cx="1114905" cy="1072871"/>
                      <a:chOff x="1740" y="6855"/>
                      <a:chExt cx="2745" cy="2115"/>
                    </a:xfrm>
                  </p:grpSpPr>
                  <p:sp>
                    <p:nvSpPr>
                      <p:cNvPr id="402"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3"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4"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5"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6"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7"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8"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01" name="Straight Arrow Connector 400"/>
                    <p:cNvCxnSpPr>
                      <a:stCxn id="411" idx="3"/>
                      <a:endCxn id="402"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7" name="Group 356"/>
                  <p:cNvGrpSpPr/>
                  <p:nvPr/>
                </p:nvGrpSpPr>
                <p:grpSpPr>
                  <a:xfrm>
                    <a:off x="2816265" y="3114051"/>
                    <a:ext cx="1575240" cy="3051136"/>
                    <a:chOff x="2816265" y="3114051"/>
                    <a:chExt cx="1575240" cy="3051136"/>
                  </a:xfrm>
                </p:grpSpPr>
                <p:grpSp>
                  <p:nvGrpSpPr>
                    <p:cNvPr id="390" name="Group 208"/>
                    <p:cNvGrpSpPr>
                      <a:grpSpLocks/>
                    </p:cNvGrpSpPr>
                    <p:nvPr/>
                  </p:nvGrpSpPr>
                  <p:grpSpPr bwMode="auto">
                    <a:xfrm>
                      <a:off x="3277860" y="5089874"/>
                      <a:ext cx="1113645" cy="1075313"/>
                      <a:chOff x="1740" y="6851"/>
                      <a:chExt cx="2745" cy="2119"/>
                    </a:xfrm>
                  </p:grpSpPr>
                  <p:sp>
                    <p:nvSpPr>
                      <p:cNvPr id="393"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4"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6"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7"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8"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9"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1" name="Straight Arrow Connector 390"/>
                    <p:cNvCxnSpPr>
                      <a:stCxn id="420" idx="3"/>
                      <a:endCxn id="393"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92" name="Straight Arrow Connector 391"/>
                    <p:cNvCxnSpPr>
                      <a:stCxn id="429" idx="3"/>
                      <a:endCxn id="393"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58" name="Group 357"/>
                  <p:cNvGrpSpPr/>
                  <p:nvPr/>
                </p:nvGrpSpPr>
                <p:grpSpPr>
                  <a:xfrm>
                    <a:off x="4391505" y="3106617"/>
                    <a:ext cx="1600200" cy="1903346"/>
                    <a:chOff x="4391505" y="3106617"/>
                    <a:chExt cx="1600200" cy="1903346"/>
                  </a:xfrm>
                </p:grpSpPr>
                <p:grpSp>
                  <p:nvGrpSpPr>
                    <p:cNvPr id="381" name="Group 168"/>
                    <p:cNvGrpSpPr>
                      <a:grpSpLocks/>
                    </p:cNvGrpSpPr>
                    <p:nvPr/>
                  </p:nvGrpSpPr>
                  <p:grpSpPr bwMode="auto">
                    <a:xfrm>
                      <a:off x="4876800" y="3814391"/>
                      <a:ext cx="1114905" cy="1195572"/>
                      <a:chOff x="1740" y="6855"/>
                      <a:chExt cx="2745" cy="2115"/>
                    </a:xfrm>
                  </p:grpSpPr>
                  <p:sp>
                    <p:nvSpPr>
                      <p:cNvPr id="383"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400" b="0" i="0" u="none" strike="noStrike" cap="none" normalizeH="0" baseline="0" dirty="0" smtClean="0">
                          <a:ln>
                            <a:noFill/>
                          </a:ln>
                          <a:effectLst/>
                          <a:latin typeface="Arial" pitchFamily="34" charset="0"/>
                          <a:cs typeface="Arial" pitchFamily="34" charset="0"/>
                        </a:endParaRPr>
                      </a:p>
                    </p:txBody>
                  </p:sp>
                  <p:sp>
                    <p:nvSpPr>
                      <p:cNvPr id="384"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6"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7"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8"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82" name="Straight Arrow Connector 381"/>
                    <p:cNvCxnSpPr>
                      <a:stCxn id="411" idx="3"/>
                      <a:endCxn id="383" idx="1"/>
                    </p:cNvCxnSpPr>
                    <p:nvPr/>
                  </p:nvCxnSpPr>
                  <p:spPr bwMode="auto">
                    <a:xfrm>
                      <a:off x="4391505" y="3106617"/>
                      <a:ext cx="485295" cy="1315170"/>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59" name="Group 358"/>
                  <p:cNvGrpSpPr/>
                  <p:nvPr/>
                </p:nvGrpSpPr>
                <p:grpSpPr>
                  <a:xfrm>
                    <a:off x="4391505" y="4421787"/>
                    <a:ext cx="3076095" cy="1750413"/>
                    <a:chOff x="4391505" y="4421787"/>
                    <a:chExt cx="3076095" cy="1750413"/>
                  </a:xfrm>
                </p:grpSpPr>
                <p:grpSp>
                  <p:nvGrpSpPr>
                    <p:cNvPr id="371" name="Group 192"/>
                    <p:cNvGrpSpPr>
                      <a:grpSpLocks/>
                    </p:cNvGrpSpPr>
                    <p:nvPr/>
                  </p:nvGrpSpPr>
                  <p:grpSpPr bwMode="auto">
                    <a:xfrm>
                      <a:off x="6353955" y="5088315"/>
                      <a:ext cx="1113645" cy="1083885"/>
                      <a:chOff x="1740" y="6837"/>
                      <a:chExt cx="2745" cy="2133"/>
                    </a:xfrm>
                  </p:grpSpPr>
                  <p:sp>
                    <p:nvSpPr>
                      <p:cNvPr id="374"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5"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6"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7"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8"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9"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0"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2" name="Straight Arrow Connector 371"/>
                    <p:cNvCxnSpPr>
                      <a:stCxn id="393" idx="3"/>
                      <a:endCxn id="374"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73" name="Straight Arrow Connector 372"/>
                    <p:cNvCxnSpPr>
                      <a:stCxn id="383" idx="3"/>
                      <a:endCxn id="374" idx="1"/>
                    </p:cNvCxnSpPr>
                    <p:nvPr/>
                  </p:nvCxnSpPr>
                  <p:spPr bwMode="auto">
                    <a:xfrm>
                      <a:off x="5991705" y="4421787"/>
                      <a:ext cx="362250" cy="1202881"/>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60" name="Group 359"/>
                  <p:cNvGrpSpPr/>
                  <p:nvPr/>
                </p:nvGrpSpPr>
                <p:grpSpPr>
                  <a:xfrm>
                    <a:off x="5991705" y="3112333"/>
                    <a:ext cx="2879237" cy="2512335"/>
                    <a:chOff x="5991705" y="3112333"/>
                    <a:chExt cx="2879237" cy="2512335"/>
                  </a:xfrm>
                </p:grpSpPr>
                <p:grpSp>
                  <p:nvGrpSpPr>
                    <p:cNvPr id="361" name="Group 184"/>
                    <p:cNvGrpSpPr>
                      <a:grpSpLocks/>
                    </p:cNvGrpSpPr>
                    <p:nvPr/>
                  </p:nvGrpSpPr>
                  <p:grpSpPr bwMode="auto">
                    <a:xfrm>
                      <a:off x="7757297" y="3540846"/>
                      <a:ext cx="1113645" cy="1075313"/>
                      <a:chOff x="1740" y="6851"/>
                      <a:chExt cx="2745" cy="2119"/>
                    </a:xfrm>
                  </p:grpSpPr>
                  <p:sp>
                    <p:nvSpPr>
                      <p:cNvPr id="364"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5"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7"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8"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9"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0"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2" name="Straight Arrow Connector 361"/>
                    <p:cNvCxnSpPr>
                      <a:stCxn id="374" idx="3"/>
                      <a:endCxn id="364" idx="1"/>
                    </p:cNvCxnSpPr>
                    <p:nvPr/>
                  </p:nvCxnSpPr>
                  <p:spPr bwMode="auto">
                    <a:xfrm flipV="1">
                      <a:off x="7467600" y="4077488"/>
                      <a:ext cx="289697" cy="1547180"/>
                    </a:xfrm>
                    <a:prstGeom prst="straightConnector1">
                      <a:avLst/>
                    </a:prstGeom>
                    <a:noFill/>
                    <a:ln w="12700" cap="flat" cmpd="sng" algn="ctr">
                      <a:solidFill>
                        <a:schemeClr val="tx1"/>
                      </a:solidFill>
                      <a:prstDash val="solid"/>
                      <a:round/>
                      <a:headEnd type="none" w="med" len="med"/>
                      <a:tailEnd type="triangle"/>
                    </a:ln>
                    <a:effectLst/>
                  </p:spPr>
                </p:cxnSp>
                <p:cxnSp>
                  <p:nvCxnSpPr>
                    <p:cNvPr id="363" name="Straight Arrow Connector 362"/>
                    <p:cNvCxnSpPr>
                      <a:stCxn id="402" idx="3"/>
                      <a:endCxn id="364"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332" name="Text Box 261"/>
                <p:cNvSpPr txBox="1">
                  <a:spLocks noChangeArrowheads="1"/>
                </p:cNvSpPr>
                <p:nvPr/>
              </p:nvSpPr>
              <p:spPr bwMode="auto">
                <a:xfrm>
                  <a:off x="258953"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33" name="Text Box 263"/>
                <p:cNvSpPr txBox="1">
                  <a:spLocks noChangeArrowheads="1"/>
                </p:cNvSpPr>
                <p:nvPr/>
              </p:nvSpPr>
              <p:spPr bwMode="auto">
                <a:xfrm>
                  <a:off x="1016732"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334" name="Text Box 261"/>
                <p:cNvSpPr txBox="1">
                  <a:spLocks noChangeArrowheads="1"/>
                </p:cNvSpPr>
                <p:nvPr/>
              </p:nvSpPr>
              <p:spPr bwMode="auto">
                <a:xfrm>
                  <a:off x="1744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335" name="Text Box 261"/>
                <p:cNvSpPr txBox="1">
                  <a:spLocks noChangeArrowheads="1"/>
                </p:cNvSpPr>
                <p:nvPr/>
              </p:nvSpPr>
              <p:spPr bwMode="auto">
                <a:xfrm>
                  <a:off x="2506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336" name="Text Box 261"/>
                <p:cNvSpPr txBox="1">
                  <a:spLocks noChangeArrowheads="1"/>
                </p:cNvSpPr>
                <p:nvPr/>
              </p:nvSpPr>
              <p:spPr bwMode="auto">
                <a:xfrm>
                  <a:off x="33446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337" name="Text Box 261"/>
                <p:cNvSpPr txBox="1">
                  <a:spLocks noChangeArrowheads="1"/>
                </p:cNvSpPr>
                <p:nvPr/>
              </p:nvSpPr>
              <p:spPr bwMode="auto">
                <a:xfrm>
                  <a:off x="4030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38" name="Text Box 261"/>
                <p:cNvSpPr txBox="1">
                  <a:spLocks noChangeArrowheads="1"/>
                </p:cNvSpPr>
                <p:nvPr/>
              </p:nvSpPr>
              <p:spPr bwMode="auto">
                <a:xfrm>
                  <a:off x="49448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39" name="Text Box 261"/>
                <p:cNvSpPr txBox="1">
                  <a:spLocks noChangeArrowheads="1"/>
                </p:cNvSpPr>
                <p:nvPr/>
              </p:nvSpPr>
              <p:spPr bwMode="auto">
                <a:xfrm>
                  <a:off x="5614212" y="2547853"/>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340" name="Text Box 261"/>
                <p:cNvSpPr txBox="1">
                  <a:spLocks noChangeArrowheads="1"/>
                </p:cNvSpPr>
                <p:nvPr/>
              </p:nvSpPr>
              <p:spPr bwMode="auto">
                <a:xfrm>
                  <a:off x="4902230" y="3790889"/>
                  <a:ext cx="312906" cy="375308"/>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341" name="Text Box 261"/>
                <p:cNvSpPr txBox="1">
                  <a:spLocks noChangeArrowheads="1"/>
                </p:cNvSpPr>
                <p:nvPr/>
              </p:nvSpPr>
              <p:spPr bwMode="auto">
                <a:xfrm>
                  <a:off x="5630694" y="37908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8</a:t>
                  </a:r>
                  <a:endParaRPr lang="en-AU" sz="1400" dirty="0">
                    <a:solidFill>
                      <a:srgbClr val="7030A0"/>
                    </a:solidFill>
                    <a:latin typeface="Times New Roman" pitchFamily="18" charset="0"/>
                    <a:cs typeface="Times New Roman" pitchFamily="18" charset="0"/>
                  </a:endParaRPr>
                </a:p>
              </p:txBody>
            </p:sp>
            <p:sp>
              <p:nvSpPr>
                <p:cNvPr id="342" name="Text Box 261"/>
                <p:cNvSpPr txBox="1">
                  <a:spLocks noChangeArrowheads="1"/>
                </p:cNvSpPr>
                <p:nvPr/>
              </p:nvSpPr>
              <p:spPr bwMode="auto">
                <a:xfrm>
                  <a:off x="1744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343" name="Text Box 261"/>
                <p:cNvSpPr txBox="1">
                  <a:spLocks noChangeArrowheads="1"/>
                </p:cNvSpPr>
                <p:nvPr/>
              </p:nvSpPr>
              <p:spPr bwMode="auto">
                <a:xfrm>
                  <a:off x="2506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344" name="Text Box 261"/>
                <p:cNvSpPr txBox="1">
                  <a:spLocks noChangeArrowheads="1"/>
                </p:cNvSpPr>
                <p:nvPr/>
              </p:nvSpPr>
              <p:spPr bwMode="auto">
                <a:xfrm>
                  <a:off x="3310727" y="5070698"/>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345" name="Text Box 261"/>
                <p:cNvSpPr txBox="1">
                  <a:spLocks noChangeArrowheads="1"/>
                </p:cNvSpPr>
                <p:nvPr/>
              </p:nvSpPr>
              <p:spPr bwMode="auto">
                <a:xfrm>
                  <a:off x="4042584" y="5075182"/>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346" name="Text Box 261"/>
                <p:cNvSpPr txBox="1">
                  <a:spLocks noChangeArrowheads="1"/>
                </p:cNvSpPr>
                <p:nvPr/>
              </p:nvSpPr>
              <p:spPr bwMode="auto">
                <a:xfrm>
                  <a:off x="7086600" y="5086289"/>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347" name="Text Box 261"/>
                <p:cNvSpPr txBox="1">
                  <a:spLocks noChangeArrowheads="1"/>
                </p:cNvSpPr>
                <p:nvPr/>
              </p:nvSpPr>
              <p:spPr bwMode="auto">
                <a:xfrm>
                  <a:off x="7704348" y="3505200"/>
                  <a:ext cx="528930"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348" name="Text Box 261"/>
                <p:cNvSpPr txBox="1">
                  <a:spLocks noChangeArrowheads="1"/>
                </p:cNvSpPr>
                <p:nvPr/>
              </p:nvSpPr>
              <p:spPr bwMode="auto">
                <a:xfrm>
                  <a:off x="8487544" y="3505200"/>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15</a:t>
                  </a:r>
                  <a:endParaRPr lang="en-AU" sz="1400" dirty="0">
                    <a:solidFill>
                      <a:srgbClr val="7030A0"/>
                    </a:solidFill>
                    <a:latin typeface="Times New Roman" pitchFamily="18" charset="0"/>
                    <a:cs typeface="Times New Roman" pitchFamily="18" charset="0"/>
                  </a:endParaRPr>
                </a:p>
              </p:txBody>
            </p:sp>
            <p:sp>
              <p:nvSpPr>
                <p:cNvPr id="349" name="Text Box 261"/>
                <p:cNvSpPr txBox="1">
                  <a:spLocks noChangeArrowheads="1"/>
                </p:cNvSpPr>
                <p:nvPr/>
              </p:nvSpPr>
              <p:spPr bwMode="auto">
                <a:xfrm>
                  <a:off x="6392694" y="50862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13" name="Text Box 261"/>
              <p:cNvSpPr txBox="1">
                <a:spLocks noChangeArrowheads="1"/>
              </p:cNvSpPr>
              <p:nvPr/>
            </p:nvSpPr>
            <p:spPr bwMode="auto">
              <a:xfrm>
                <a:off x="1043608"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4" name="Text Box 263"/>
              <p:cNvSpPr txBox="1">
                <a:spLocks noChangeArrowheads="1"/>
              </p:cNvSpPr>
              <p:nvPr/>
            </p:nvSpPr>
            <p:spPr bwMode="auto">
              <a:xfrm>
                <a:off x="251520"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5" name="Text Box 261"/>
              <p:cNvSpPr txBox="1">
                <a:spLocks noChangeArrowheads="1"/>
              </p:cNvSpPr>
              <p:nvPr/>
            </p:nvSpPr>
            <p:spPr bwMode="auto">
              <a:xfrm>
                <a:off x="1739280" y="32574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25064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317" name="Text Box 261"/>
              <p:cNvSpPr txBox="1">
                <a:spLocks noChangeArrowheads="1"/>
              </p:cNvSpPr>
              <p:nvPr/>
            </p:nvSpPr>
            <p:spPr bwMode="auto">
              <a:xfrm>
                <a:off x="1752600"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a:t>
                </a:r>
                <a:endParaRPr lang="en-AU" sz="14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2519814"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33446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10414" y="583127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40304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91061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563069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63926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7010400" y="57912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479566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10</a:t>
                </a:r>
                <a:endParaRPr lang="en-AU" sz="14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551574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328" name="Text Box 155"/>
              <p:cNvSpPr txBox="1">
                <a:spLocks noChangeArrowheads="1"/>
              </p:cNvSpPr>
              <p:nvPr/>
            </p:nvSpPr>
            <p:spPr bwMode="auto">
              <a:xfrm>
                <a:off x="7789198" y="4248090"/>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13</a:t>
                </a:r>
              </a:p>
            </p:txBody>
          </p:sp>
          <p:sp>
            <p:nvSpPr>
              <p:cNvPr id="329" name="Text Box 261"/>
              <p:cNvSpPr txBox="1">
                <a:spLocks noChangeArrowheads="1"/>
              </p:cNvSpPr>
              <p:nvPr/>
            </p:nvSpPr>
            <p:spPr bwMode="auto">
              <a:xfrm>
                <a:off x="4030494" y="32766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330" name="Text Box 156"/>
              <p:cNvSpPr txBox="1">
                <a:spLocks noChangeArrowheads="1"/>
              </p:cNvSpPr>
              <p:nvPr/>
            </p:nvSpPr>
            <p:spPr bwMode="auto">
              <a:xfrm>
                <a:off x="8520955" y="4233055"/>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15</a:t>
                </a:r>
              </a:p>
            </p:txBody>
          </p:sp>
        </p:grpSp>
        <p:sp>
          <p:nvSpPr>
            <p:cNvPr id="303" name="Text Box 261"/>
            <p:cNvSpPr txBox="1">
              <a:spLocks noChangeArrowheads="1"/>
            </p:cNvSpPr>
            <p:nvPr/>
          </p:nvSpPr>
          <p:spPr bwMode="auto">
            <a:xfrm>
              <a:off x="8145294" y="4248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4" name="Text Box 261"/>
            <p:cNvSpPr txBox="1">
              <a:spLocks noChangeArrowheads="1"/>
            </p:cNvSpPr>
            <p:nvPr/>
          </p:nvSpPr>
          <p:spPr bwMode="auto">
            <a:xfrm>
              <a:off x="6773694" y="57912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5" name="Text Box 261"/>
            <p:cNvSpPr txBox="1">
              <a:spLocks noChangeArrowheads="1"/>
            </p:cNvSpPr>
            <p:nvPr/>
          </p:nvSpPr>
          <p:spPr bwMode="auto">
            <a:xfrm>
              <a:off x="5257800" y="4629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6" name="Text Box 261"/>
            <p:cNvSpPr txBox="1">
              <a:spLocks noChangeArrowheads="1"/>
            </p:cNvSpPr>
            <p:nvPr/>
          </p:nvSpPr>
          <p:spPr bwMode="auto">
            <a:xfrm>
              <a:off x="3657600"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7" name="Text Box 261"/>
            <p:cNvSpPr txBox="1">
              <a:spLocks noChangeArrowheads="1"/>
            </p:cNvSpPr>
            <p:nvPr/>
          </p:nvSpPr>
          <p:spPr bwMode="auto">
            <a:xfrm>
              <a:off x="2125494"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8" name="Text Box 261"/>
            <p:cNvSpPr txBox="1">
              <a:spLocks noChangeArrowheads="1"/>
            </p:cNvSpPr>
            <p:nvPr/>
          </p:nvSpPr>
          <p:spPr bwMode="auto">
            <a:xfrm>
              <a:off x="609600" y="44766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309" name="Text Box 261"/>
            <p:cNvSpPr txBox="1">
              <a:spLocks noChangeArrowheads="1"/>
            </p:cNvSpPr>
            <p:nvPr/>
          </p:nvSpPr>
          <p:spPr bwMode="auto">
            <a:xfrm>
              <a:off x="3657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310" name="Text Box 261"/>
            <p:cNvSpPr txBox="1">
              <a:spLocks noChangeArrowheads="1"/>
            </p:cNvSpPr>
            <p:nvPr/>
          </p:nvSpPr>
          <p:spPr bwMode="auto">
            <a:xfrm>
              <a:off x="2133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311" name="Text Box 261"/>
            <p:cNvSpPr txBox="1">
              <a:spLocks noChangeArrowheads="1"/>
            </p:cNvSpPr>
            <p:nvPr/>
          </p:nvSpPr>
          <p:spPr bwMode="auto">
            <a:xfrm>
              <a:off x="5325894" y="32574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6</a:t>
              </a:r>
              <a:endParaRPr lang="en-AU" sz="1400" dirty="0">
                <a:solidFill>
                  <a:srgbClr val="002060"/>
                </a:solidFill>
                <a:latin typeface="Times New Roman" pitchFamily="18" charset="0"/>
                <a:cs typeface="Times New Roman" pitchFamily="18" charset="0"/>
              </a:endParaRPr>
            </a:p>
          </p:txBody>
        </p:sp>
      </p:grpSp>
      <p:grpSp>
        <p:nvGrpSpPr>
          <p:cNvPr id="443" name="Group 442"/>
          <p:cNvGrpSpPr/>
          <p:nvPr/>
        </p:nvGrpSpPr>
        <p:grpSpPr>
          <a:xfrm>
            <a:off x="1423765" y="2362200"/>
            <a:ext cx="6413792" cy="1870953"/>
            <a:chOff x="1451009" y="2420817"/>
            <a:chExt cx="6413792" cy="2518051"/>
          </a:xfrm>
        </p:grpSpPr>
        <p:cxnSp>
          <p:nvCxnSpPr>
            <p:cNvPr id="444" name="Straight Arrow Connector 443"/>
            <p:cNvCxnSpPr/>
            <p:nvPr/>
          </p:nvCxnSpPr>
          <p:spPr bwMode="auto">
            <a:xfrm flipV="1">
              <a:off x="1451009" y="2428251"/>
              <a:ext cx="357855" cy="1225618"/>
            </a:xfrm>
            <a:prstGeom prst="straightConnector1">
              <a:avLst/>
            </a:prstGeom>
            <a:noFill/>
            <a:ln w="38100" cap="flat" cmpd="sng" algn="ctr">
              <a:solidFill>
                <a:srgbClr val="FF0000"/>
              </a:solidFill>
              <a:prstDash val="solid"/>
              <a:round/>
              <a:headEnd type="none" w="med" len="med"/>
              <a:tailEnd type="triangle"/>
            </a:ln>
            <a:effectLst/>
          </p:spPr>
        </p:cxnSp>
        <p:cxnSp>
          <p:nvCxnSpPr>
            <p:cNvPr id="445" name="Straight Arrow Connector 444"/>
            <p:cNvCxnSpPr/>
            <p:nvPr/>
          </p:nvCxnSpPr>
          <p:spPr bwMode="auto">
            <a:xfrm flipV="1">
              <a:off x="2923769" y="2420817"/>
              <a:ext cx="460335" cy="7434"/>
            </a:xfrm>
            <a:prstGeom prst="straightConnector1">
              <a:avLst/>
            </a:prstGeom>
            <a:noFill/>
            <a:ln w="38100" cap="flat" cmpd="sng" algn="ctr">
              <a:solidFill>
                <a:srgbClr val="FF0000"/>
              </a:solidFill>
              <a:prstDash val="solid"/>
              <a:round/>
              <a:headEnd type="none" w="med" len="med"/>
              <a:tailEnd type="triangle"/>
            </a:ln>
            <a:effectLst/>
          </p:spPr>
        </p:cxnSp>
        <p:cxnSp>
          <p:nvCxnSpPr>
            <p:cNvPr id="446" name="Straight Arrow Connector 445"/>
            <p:cNvCxnSpPr/>
            <p:nvPr/>
          </p:nvCxnSpPr>
          <p:spPr bwMode="auto">
            <a:xfrm>
              <a:off x="4499009" y="2420817"/>
              <a:ext cx="485295" cy="1315170"/>
            </a:xfrm>
            <a:prstGeom prst="straightConnector1">
              <a:avLst/>
            </a:prstGeom>
            <a:noFill/>
            <a:ln w="38100" cap="flat" cmpd="sng" algn="ctr">
              <a:solidFill>
                <a:srgbClr val="FF0000"/>
              </a:solidFill>
              <a:prstDash val="solid"/>
              <a:round/>
              <a:headEnd type="none" w="med" len="med"/>
              <a:tailEnd type="triangle"/>
            </a:ln>
            <a:effectLst/>
          </p:spPr>
        </p:cxnSp>
        <p:cxnSp>
          <p:nvCxnSpPr>
            <p:cNvPr id="447" name="Straight Arrow Connector 446"/>
            <p:cNvCxnSpPr/>
            <p:nvPr/>
          </p:nvCxnSpPr>
          <p:spPr bwMode="auto">
            <a:xfrm>
              <a:off x="6099209" y="3735987"/>
              <a:ext cx="362250" cy="1202881"/>
            </a:xfrm>
            <a:prstGeom prst="straightConnector1">
              <a:avLst/>
            </a:prstGeom>
            <a:noFill/>
            <a:ln w="38100" cap="flat" cmpd="sng" algn="ctr">
              <a:solidFill>
                <a:srgbClr val="FF0000"/>
              </a:solidFill>
              <a:prstDash val="solid"/>
              <a:round/>
              <a:headEnd type="none" w="med" len="med"/>
              <a:tailEnd type="triangle"/>
            </a:ln>
            <a:effectLst/>
          </p:spPr>
        </p:cxnSp>
        <p:cxnSp>
          <p:nvCxnSpPr>
            <p:cNvPr id="448" name="Straight Arrow Connector 447"/>
            <p:cNvCxnSpPr/>
            <p:nvPr/>
          </p:nvCxnSpPr>
          <p:spPr bwMode="auto">
            <a:xfrm flipV="1">
              <a:off x="7575104" y="3391688"/>
              <a:ext cx="289697" cy="1547180"/>
            </a:xfrm>
            <a:prstGeom prst="straightConnector1">
              <a:avLst/>
            </a:prstGeom>
            <a:noFill/>
            <a:ln w="381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167210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3"/>
                                        </p:tgtEl>
                                        <p:attrNameLst>
                                          <p:attrName>style.visibility</p:attrName>
                                        </p:attrNameLst>
                                      </p:cBhvr>
                                      <p:to>
                                        <p:strVal val="visible"/>
                                      </p:to>
                                    </p:set>
                                    <p:animEffect transition="in" filter="wipe(left)">
                                      <p:cBhvr>
                                        <p:cTn id="7" dur="500"/>
                                        <p:tgtEl>
                                          <p:spTgt spid="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Step-6: </a:t>
            </a:r>
            <a:r>
              <a:rPr lang="en-US" sz="2400" b="1" dirty="0"/>
              <a:t>Calculate </a:t>
            </a:r>
            <a:r>
              <a:rPr lang="en-US" sz="2400" b="1" dirty="0" smtClean="0"/>
              <a:t>Slack Time (Float Time)</a:t>
            </a:r>
            <a:r>
              <a:rPr lang="en-US" sz="2400" dirty="0" smtClean="0"/>
              <a:t> </a:t>
            </a:r>
            <a:endParaRPr lang="en-GB" sz="2400" b="1" dirty="0">
              <a:solidFill>
                <a:srgbClr val="C00000"/>
              </a:solidFill>
            </a:endParaRPr>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39</a:t>
            </a:fld>
            <a:endParaRPr lang="en-US"/>
          </a:p>
        </p:txBody>
      </p:sp>
      <p:grpSp>
        <p:nvGrpSpPr>
          <p:cNvPr id="6" name="Group 9"/>
          <p:cNvGrpSpPr>
            <a:grpSpLocks/>
          </p:cNvGrpSpPr>
          <p:nvPr/>
        </p:nvGrpSpPr>
        <p:grpSpPr bwMode="auto">
          <a:xfrm>
            <a:off x="534320" y="1905000"/>
            <a:ext cx="8069263" cy="4003676"/>
            <a:chOff x="370" y="1302"/>
            <a:chExt cx="5083" cy="2522"/>
          </a:xfrm>
        </p:grpSpPr>
        <p:sp>
          <p:nvSpPr>
            <p:cNvPr id="7" name="Text Box 6"/>
            <p:cNvSpPr txBox="1">
              <a:spLocks noChangeArrowheads="1"/>
            </p:cNvSpPr>
            <p:nvPr/>
          </p:nvSpPr>
          <p:spPr bwMode="auto">
            <a:xfrm>
              <a:off x="370" y="1302"/>
              <a:ext cx="5083" cy="651"/>
            </a:xfrm>
            <a:prstGeom prst="rect">
              <a:avLst/>
            </a:prstGeom>
            <a:solidFill>
              <a:srgbClr val="9BBB59">
                <a:lumMod val="40000"/>
                <a:lumOff val="60000"/>
              </a:srgbClr>
            </a:solidFill>
            <a:ln w="9525">
              <a:noFill/>
              <a:miter lim="800000"/>
              <a:headEnd/>
              <a:tailEnd/>
            </a:ln>
          </p:spPr>
          <p:txBody>
            <a:bodyPr wrap="none">
              <a:spAutoFit/>
            </a:bodyPr>
            <a:lstStyle/>
            <a:p>
              <a:pPr marL="0" marR="0" lvl="0" indent="0" algn="l" defTabSz="914400" eaLnBrk="1" fontAlgn="auto" latinLnBrk="0" hangingPunct="1">
                <a:lnSpc>
                  <a:spcPct val="85000"/>
                </a:lnSpc>
                <a:spcBef>
                  <a:spcPct val="25000"/>
                </a:spcBef>
                <a:spcAft>
                  <a:spcPts val="0"/>
                </a:spcAft>
                <a:buClrTx/>
                <a:buSzTx/>
                <a:buFontTx/>
                <a:buNone/>
                <a:tabLst>
                  <a:tab pos="444500" algn="ctr"/>
                  <a:tab pos="1524000" algn="ctr"/>
                  <a:tab pos="2692400" algn="ctr"/>
                  <a:tab pos="3860800" algn="ctr"/>
                  <a:tab pos="5029200" algn="ctr"/>
                  <a:tab pos="6184900" algn="ctr"/>
                  <a:tab pos="7353300" algn="ct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Earliest	Earliest	Latest	Latest		On</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Start	Finish	Start	Finish	Slack	Critical</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Activity	ES	EF	LS	LF	LS – ES	Path</a:t>
              </a:r>
            </a:p>
          </p:txBody>
        </p:sp>
        <p:sp>
          <p:nvSpPr>
            <p:cNvPr id="8" name="Text Box 7"/>
            <p:cNvSpPr txBox="1">
              <a:spLocks noChangeArrowheads="1"/>
            </p:cNvSpPr>
            <p:nvPr/>
          </p:nvSpPr>
          <p:spPr bwMode="auto">
            <a:xfrm>
              <a:off x="494" y="1905"/>
              <a:ext cx="4948" cy="1919"/>
            </a:xfrm>
            <a:prstGeom prst="rect">
              <a:avLst/>
            </a:prstGeom>
            <a:noFill/>
            <a:ln w="9525">
              <a:noFill/>
              <a:miter lim="800000"/>
              <a:headEnd/>
              <a:tailEnd/>
            </a:ln>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	0	2	0	2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B	0	3	1	4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C	2	4	2	4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D	3	7	4	8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	4	8	4	8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F	4	7	10	13	</a:t>
              </a:r>
              <a:r>
                <a:rPr kumimoji="0" lang="en-AU" sz="2400"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6</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G	8	13	8	13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H	13	15	13	15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p:txBody>
        </p:sp>
        <p:sp>
          <p:nvSpPr>
            <p:cNvPr id="9" name="Line 8"/>
            <p:cNvSpPr>
              <a:spLocks noChangeShapeType="1"/>
            </p:cNvSpPr>
            <p:nvPr/>
          </p:nvSpPr>
          <p:spPr bwMode="auto">
            <a:xfrm>
              <a:off x="370" y="1953"/>
              <a:ext cx="5083" cy="0"/>
            </a:xfrm>
            <a:prstGeom prst="line">
              <a:avLst/>
            </a:prstGeom>
            <a:noFill/>
            <a:ln w="38100">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Tree>
    <p:extLst>
      <p:ext uri="{BB962C8B-B14F-4D97-AF65-F5344CB8AC3E}">
        <p14:creationId xmlns:p14="http://schemas.microsoft.com/office/powerpoint/2010/main" val="18427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Activities</a:t>
            </a:r>
            <a:endParaRPr lang="en-GB" dirty="0"/>
          </a:p>
        </p:txBody>
      </p:sp>
      <p:sp>
        <p:nvSpPr>
          <p:cNvPr id="8" name="Text Placeholder 7"/>
          <p:cNvSpPr>
            <a:spLocks noGrp="1"/>
          </p:cNvSpPr>
          <p:nvPr>
            <p:ph type="body" sz="half" idx="3"/>
          </p:nvPr>
        </p:nvSpPr>
        <p:spPr/>
        <p:txBody>
          <a:bodyPr/>
          <a:lstStyle/>
          <a:p>
            <a:pPr algn="ctr"/>
            <a:r>
              <a:rPr lang="en-US" dirty="0" smtClean="0"/>
              <a:t>Events</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r>
              <a:rPr lang="en-US" altLang="en-US" dirty="0">
                <a:solidFill>
                  <a:srgbClr val="C00000"/>
                </a:solidFill>
                <a:latin typeface="Times New Roman" panose="02020603050405020304" pitchFamily="18" charset="0"/>
                <a:cs typeface="Times New Roman" panose="02020603050405020304" pitchFamily="18" charset="0"/>
              </a:rPr>
              <a:t>Activities consume time</a:t>
            </a:r>
            <a:r>
              <a:rPr lang="en-US" dirty="0" smtClean="0">
                <a:solidFill>
                  <a:srgbClr val="C00000"/>
                </a:solidFill>
                <a:latin typeface="Times New Roman" panose="02020603050405020304" pitchFamily="18" charset="0"/>
                <a:cs typeface="Times New Roman" panose="02020603050405020304" pitchFamily="18" charset="0"/>
              </a:rPr>
              <a:t>.</a:t>
            </a:r>
          </a:p>
        </p:txBody>
      </p:sp>
      <p:sp>
        <p:nvSpPr>
          <p:cNvPr id="9" name="Content Placeholder 8"/>
          <p:cNvSpPr>
            <a:spLocks noGrp="1"/>
          </p:cNvSpPr>
          <p:nvPr>
            <p:ph sz="quarter" idx="4"/>
          </p:nvPr>
        </p:nvSpPr>
        <p:spPr/>
        <p:txBody>
          <a:bodyPr>
            <a:normAutofit fontScale="92500"/>
          </a:bodyPr>
          <a:lstStyle/>
          <a:p>
            <a:r>
              <a:rPr lang="en-US" dirty="0" smtClean="0">
                <a:solidFill>
                  <a:srgbClr val="2F0765"/>
                </a:solidFill>
                <a:latin typeface="Times New Roman" panose="02020603050405020304" pitchFamily="18" charset="0"/>
                <a:cs typeface="Times New Roman" panose="02020603050405020304" pitchFamily="18" charset="0"/>
              </a:rPr>
              <a:t>E</a:t>
            </a:r>
            <a:r>
              <a:rPr lang="en-US" altLang="en-US" dirty="0" smtClean="0">
                <a:solidFill>
                  <a:srgbClr val="2F0765"/>
                </a:solidFill>
                <a:latin typeface="Times New Roman" panose="02020603050405020304" pitchFamily="18" charset="0"/>
                <a:cs typeface="Times New Roman" panose="02020603050405020304" pitchFamily="18" charset="0"/>
              </a:rPr>
              <a:t>vents </a:t>
            </a:r>
            <a:r>
              <a:rPr lang="en-US" altLang="en-US" dirty="0">
                <a:solidFill>
                  <a:srgbClr val="2F0765"/>
                </a:solidFill>
                <a:latin typeface="Times New Roman" panose="02020603050405020304" pitchFamily="18" charset="0"/>
                <a:cs typeface="Times New Roman" panose="02020603050405020304" pitchFamily="18" charset="0"/>
              </a:rPr>
              <a:t>simply occur at a point in time </a:t>
            </a:r>
            <a:endParaRPr lang="en-US" altLang="en-US" dirty="0" smtClean="0">
              <a:solidFill>
                <a:srgbClr val="2F0765"/>
              </a:solidFill>
              <a:latin typeface="Times New Roman" panose="02020603050405020304" pitchFamily="18" charset="0"/>
              <a:cs typeface="Times New Roman" panose="02020603050405020304" pitchFamily="18" charset="0"/>
            </a:endParaRPr>
          </a:p>
          <a:p>
            <a:r>
              <a:rPr lang="en-US" altLang="en-US" dirty="0">
                <a:solidFill>
                  <a:srgbClr val="7030A0"/>
                </a:solidFill>
                <a:latin typeface="Times New Roman" panose="02020603050405020304" pitchFamily="18" charset="0"/>
                <a:cs typeface="Times New Roman" panose="02020603050405020304" pitchFamily="18" charset="0"/>
              </a:rPr>
              <a:t>The point in time at which an activity can start may be considered an event</a:t>
            </a:r>
          </a:p>
          <a:p>
            <a:r>
              <a:rPr lang="en-US" altLang="en-US" dirty="0">
                <a:solidFill>
                  <a:srgbClr val="3A34BC"/>
                </a:solidFill>
                <a:latin typeface="Times New Roman" panose="02020603050405020304" pitchFamily="18" charset="0"/>
                <a:cs typeface="Times New Roman" panose="02020603050405020304" pitchFamily="18" charset="0"/>
              </a:rPr>
              <a:t>The point in time or instant at which an activity</a:t>
            </a:r>
            <a:br>
              <a:rPr lang="en-US" altLang="en-US" dirty="0">
                <a:solidFill>
                  <a:srgbClr val="3A34BC"/>
                </a:solidFill>
                <a:latin typeface="Times New Roman" panose="02020603050405020304" pitchFamily="18" charset="0"/>
                <a:cs typeface="Times New Roman" panose="02020603050405020304" pitchFamily="18" charset="0"/>
              </a:rPr>
            </a:br>
            <a:r>
              <a:rPr lang="en-US" altLang="en-US" dirty="0">
                <a:solidFill>
                  <a:srgbClr val="3A34BC"/>
                </a:solidFill>
                <a:latin typeface="Times New Roman" panose="02020603050405020304" pitchFamily="18" charset="0"/>
                <a:cs typeface="Times New Roman" panose="02020603050405020304" pitchFamily="18" charset="0"/>
              </a:rPr>
              <a:t>is completed can also be considered an event</a:t>
            </a: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sp>
        <p:nvSpPr>
          <p:cNvPr id="2" name="Title 1"/>
          <p:cNvSpPr>
            <a:spLocks noGrp="1"/>
          </p:cNvSpPr>
          <p:nvPr>
            <p:ph type="title"/>
          </p:nvPr>
        </p:nvSpPr>
        <p:spPr/>
        <p:txBody>
          <a:bodyPr>
            <a:normAutofit/>
          </a:bodyPr>
          <a:lstStyle/>
          <a:p>
            <a:r>
              <a:rPr lang="en-US" sz="2800" b="1" dirty="0" smtClean="0"/>
              <a:t>Activities versus Events</a:t>
            </a:r>
            <a:endParaRPr lang="en-GB" sz="2800" b="1" dirty="0"/>
          </a:p>
        </p:txBody>
      </p:sp>
    </p:spTree>
    <p:extLst>
      <p:ext uri="{BB962C8B-B14F-4D97-AF65-F5344CB8AC3E}">
        <p14:creationId xmlns:p14="http://schemas.microsoft.com/office/powerpoint/2010/main" val="330278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40</a:t>
            </a:fld>
            <a:endParaRPr lang="en-US"/>
          </a:p>
        </p:txBody>
      </p:sp>
      <p:sp>
        <p:nvSpPr>
          <p:cNvPr id="6" name="Rectangle 5"/>
          <p:cNvSpPr/>
          <p:nvPr/>
        </p:nvSpPr>
        <p:spPr>
          <a:xfrm>
            <a:off x="2760678" y="390665"/>
            <a:ext cx="3563922" cy="584775"/>
          </a:xfrm>
          <a:prstGeom prst="rect">
            <a:avLst/>
          </a:prstGeom>
          <a:noFill/>
        </p:spPr>
        <p:txBody>
          <a:bodyPr wrap="square">
            <a:spAutoFit/>
          </a:bodyPr>
          <a:lstStyle/>
          <a:p>
            <a:pPr lvl="0" algn="l" eaLnBrk="1" fontAlgn="auto" hangingPunct="1">
              <a:spcAft>
                <a:spcPts val="0"/>
              </a:spcAft>
              <a:defRPr/>
            </a:pPr>
            <a:r>
              <a:rPr lang="en-US" sz="1600" b="1" dirty="0" smtClean="0">
                <a:solidFill>
                  <a:srgbClr val="0033CC"/>
                </a:solidFill>
                <a:latin typeface="Times New Roman" pitchFamily="18" charset="0"/>
                <a:cs typeface="Times New Roman" pitchFamily="18" charset="0"/>
              </a:rPr>
              <a:t>GANTT CHART SCHEDULE</a:t>
            </a:r>
          </a:p>
          <a:p>
            <a:pPr lvl="0" algn="ctr">
              <a:defRPr/>
            </a:pPr>
            <a:r>
              <a:rPr lang="en-US" sz="1600" b="1" dirty="0" smtClean="0">
                <a:solidFill>
                  <a:srgbClr val="C00000"/>
                </a:solidFill>
                <a:latin typeface="Times New Roman" pitchFamily="18" charset="0"/>
                <a:cs typeface="Times New Roman" pitchFamily="18" charset="0"/>
              </a:rPr>
              <a:t>(</a:t>
            </a:r>
            <a:r>
              <a:rPr lang="en-US" sz="1600" b="1" dirty="0">
                <a:solidFill>
                  <a:srgbClr val="C00000"/>
                </a:solidFill>
                <a:latin typeface="Times New Roman" pitchFamily="18" charset="0"/>
                <a:cs typeface="Times New Roman" pitchFamily="18" charset="0"/>
              </a:rPr>
              <a:t>ES –EF </a:t>
            </a:r>
            <a:r>
              <a:rPr lang="en-US" sz="1600" b="1" dirty="0" smtClean="0">
                <a:solidFill>
                  <a:srgbClr val="C00000"/>
                </a:solidFill>
                <a:latin typeface="Times New Roman" pitchFamily="18" charset="0"/>
                <a:cs typeface="Times New Roman" pitchFamily="18" charset="0"/>
              </a:rPr>
              <a:t>)</a:t>
            </a:r>
            <a:endParaRPr lang="en-US" sz="1600" b="1" dirty="0">
              <a:solidFill>
                <a:srgbClr val="C00000"/>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046685463"/>
              </p:ext>
            </p:extLst>
          </p:nvPr>
        </p:nvGraphicFramePr>
        <p:xfrm>
          <a:off x="152400" y="1066800"/>
          <a:ext cx="8712200" cy="236220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65176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gridCol w="365760">
                  <a:extLst>
                    <a:ext uri="{9D8B030D-6E8A-4147-A177-3AD203B41FA5}">
                      <a16:colId xmlns:a16="http://schemas.microsoft.com/office/drawing/2014/main" val="20005"/>
                    </a:ext>
                  </a:extLst>
                </a:gridCol>
                <a:gridCol w="365760">
                  <a:extLst>
                    <a:ext uri="{9D8B030D-6E8A-4147-A177-3AD203B41FA5}">
                      <a16:colId xmlns:a16="http://schemas.microsoft.com/office/drawing/2014/main" val="20006"/>
                    </a:ext>
                  </a:extLst>
                </a:gridCol>
                <a:gridCol w="365760">
                  <a:extLst>
                    <a:ext uri="{9D8B030D-6E8A-4147-A177-3AD203B41FA5}">
                      <a16:colId xmlns:a16="http://schemas.microsoft.com/office/drawing/2014/main" val="20007"/>
                    </a:ext>
                  </a:extLst>
                </a:gridCol>
                <a:gridCol w="365760">
                  <a:extLst>
                    <a:ext uri="{9D8B030D-6E8A-4147-A177-3AD203B41FA5}">
                      <a16:colId xmlns:a16="http://schemas.microsoft.com/office/drawing/2014/main" val="20008"/>
                    </a:ext>
                  </a:extLst>
                </a:gridCol>
                <a:gridCol w="365760">
                  <a:extLst>
                    <a:ext uri="{9D8B030D-6E8A-4147-A177-3AD203B41FA5}">
                      <a16:colId xmlns:a16="http://schemas.microsoft.com/office/drawing/2014/main" val="20009"/>
                    </a:ext>
                  </a:extLst>
                </a:gridCol>
                <a:gridCol w="365760">
                  <a:extLst>
                    <a:ext uri="{9D8B030D-6E8A-4147-A177-3AD203B41FA5}">
                      <a16:colId xmlns:a16="http://schemas.microsoft.com/office/drawing/2014/main" val="20010"/>
                    </a:ext>
                  </a:extLst>
                </a:gridCol>
                <a:gridCol w="365760">
                  <a:extLst>
                    <a:ext uri="{9D8B030D-6E8A-4147-A177-3AD203B41FA5}">
                      <a16:colId xmlns:a16="http://schemas.microsoft.com/office/drawing/2014/main" val="20011"/>
                    </a:ext>
                  </a:extLst>
                </a:gridCol>
                <a:gridCol w="365760">
                  <a:extLst>
                    <a:ext uri="{9D8B030D-6E8A-4147-A177-3AD203B41FA5}">
                      <a16:colId xmlns:a16="http://schemas.microsoft.com/office/drawing/2014/main" val="20012"/>
                    </a:ext>
                  </a:extLst>
                </a:gridCol>
                <a:gridCol w="365760">
                  <a:extLst>
                    <a:ext uri="{9D8B030D-6E8A-4147-A177-3AD203B41FA5}">
                      <a16:colId xmlns:a16="http://schemas.microsoft.com/office/drawing/2014/main" val="20013"/>
                    </a:ext>
                  </a:extLst>
                </a:gridCol>
                <a:gridCol w="365760">
                  <a:extLst>
                    <a:ext uri="{9D8B030D-6E8A-4147-A177-3AD203B41FA5}">
                      <a16:colId xmlns:a16="http://schemas.microsoft.com/office/drawing/2014/main" val="20014"/>
                    </a:ext>
                  </a:extLst>
                </a:gridCol>
                <a:gridCol w="365760">
                  <a:extLst>
                    <a:ext uri="{9D8B030D-6E8A-4147-A177-3AD203B41FA5}">
                      <a16:colId xmlns:a16="http://schemas.microsoft.com/office/drawing/2014/main" val="20015"/>
                    </a:ext>
                  </a:extLst>
                </a:gridCol>
                <a:gridCol w="365760">
                  <a:extLst>
                    <a:ext uri="{9D8B030D-6E8A-4147-A177-3AD203B41FA5}">
                      <a16:colId xmlns:a16="http://schemas.microsoft.com/office/drawing/2014/main" val="20016"/>
                    </a:ext>
                  </a:extLst>
                </a:gridCol>
                <a:gridCol w="365760">
                  <a:extLst>
                    <a:ext uri="{9D8B030D-6E8A-4147-A177-3AD203B41FA5}">
                      <a16:colId xmlns:a16="http://schemas.microsoft.com/office/drawing/2014/main" val="20017"/>
                    </a:ext>
                  </a:extLst>
                </a:gridCol>
              </a:tblGrid>
              <a:tr h="241911">
                <a:tc>
                  <a:txBody>
                    <a:bodyPr/>
                    <a:lstStyle/>
                    <a:p>
                      <a:pPr algn="ctr" rtl="0"/>
                      <a:endParaRPr lang="en-US" sz="1200" b="1"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ACTIVITY</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7</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8</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9</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10</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11</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pPr algn="ctr" rtl="0"/>
                      <a:r>
                        <a:rPr lang="en-US" sz="1100" b="0" dirty="0" smtClean="0">
                          <a:latin typeface="Times New Roman" panose="02020603050405020304" pitchFamily="18" charset="0"/>
                          <a:cs typeface="Times New Roman" panose="02020603050405020304" pitchFamily="18" charset="0"/>
                        </a:rPr>
                        <a:t>A</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Build internal components</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C</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E</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100" b="0" dirty="0" smtClean="0">
                          <a:latin typeface="Times New Roman" pitchFamily="18" charset="0"/>
                          <a:cs typeface="Times New Roman" pitchFamily="18" charset="0"/>
                        </a:rPr>
                        <a:t>Build high-temperature burner</a:t>
                      </a:r>
                      <a:endParaRPr lang="en-US" sz="11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219919">
                <a:tc>
                  <a:txBody>
                    <a:bodyPr/>
                    <a:lstStyle/>
                    <a:p>
                      <a:pPr algn="ctr" rtl="0"/>
                      <a:r>
                        <a:rPr lang="en-US" sz="1200" b="0" dirty="0" smtClean="0">
                          <a:latin typeface="Times New Roman" panose="02020603050405020304" pitchFamily="18" charset="0"/>
                          <a:cs typeface="Times New Roman" panose="02020603050405020304" pitchFamily="18" charset="0"/>
                        </a:rPr>
                        <a:t>G</a:t>
                      </a:r>
                      <a:endParaRPr lang="en-US" sz="12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200" b="0" dirty="0" smtClean="0">
                          <a:latin typeface="Times New Roman" pitchFamily="18" charset="0"/>
                          <a:cs typeface="Times New Roman" pitchFamily="18" charset="0"/>
                        </a:rPr>
                        <a:t>Install air pollution device</a:t>
                      </a:r>
                      <a:endParaRPr lang="en-US" sz="12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H</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B</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Modify roof and floor</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6"/>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D</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0" dirty="0" smtClean="0">
                          <a:latin typeface="Times New Roman" pitchFamily="18" charset="0"/>
                          <a:cs typeface="Times New Roman" pitchFamily="18" charset="0"/>
                        </a:rPr>
                        <a:t>Pour concrete and install frame</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7"/>
                  </a:ext>
                </a:extLst>
              </a:tr>
              <a:tr h="197927">
                <a:tc>
                  <a:txBody>
                    <a:bodyPr/>
                    <a:lstStyle/>
                    <a:p>
                      <a:pPr algn="ctr" rtl="0"/>
                      <a:r>
                        <a:rPr lang="en-US" sz="1100" b="0" dirty="0" smtClean="0">
                          <a:latin typeface="Times New Roman" panose="02020603050405020304" pitchFamily="18" charset="0"/>
                          <a:cs typeface="Times New Roman" panose="02020603050405020304" pitchFamily="18" charset="0"/>
                        </a:rPr>
                        <a:t>F</a:t>
                      </a:r>
                      <a:endParaRPr lang="en-US" sz="11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0"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69018499"/>
              </p:ext>
            </p:extLst>
          </p:nvPr>
        </p:nvGraphicFramePr>
        <p:xfrm>
          <a:off x="152400" y="4077795"/>
          <a:ext cx="8712200" cy="22250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651760">
                  <a:extLst>
                    <a:ext uri="{9D8B030D-6E8A-4147-A177-3AD203B41FA5}">
                      <a16:colId xmlns:a16="http://schemas.microsoft.com/office/drawing/2014/main" val="20001"/>
                    </a:ext>
                  </a:extLst>
                </a:gridCol>
                <a:gridCol w="36576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365760">
                  <a:extLst>
                    <a:ext uri="{9D8B030D-6E8A-4147-A177-3AD203B41FA5}">
                      <a16:colId xmlns:a16="http://schemas.microsoft.com/office/drawing/2014/main" val="20004"/>
                    </a:ext>
                  </a:extLst>
                </a:gridCol>
                <a:gridCol w="365760">
                  <a:extLst>
                    <a:ext uri="{9D8B030D-6E8A-4147-A177-3AD203B41FA5}">
                      <a16:colId xmlns:a16="http://schemas.microsoft.com/office/drawing/2014/main" val="20005"/>
                    </a:ext>
                  </a:extLst>
                </a:gridCol>
                <a:gridCol w="365760">
                  <a:extLst>
                    <a:ext uri="{9D8B030D-6E8A-4147-A177-3AD203B41FA5}">
                      <a16:colId xmlns:a16="http://schemas.microsoft.com/office/drawing/2014/main" val="20006"/>
                    </a:ext>
                  </a:extLst>
                </a:gridCol>
                <a:gridCol w="365760">
                  <a:extLst>
                    <a:ext uri="{9D8B030D-6E8A-4147-A177-3AD203B41FA5}">
                      <a16:colId xmlns:a16="http://schemas.microsoft.com/office/drawing/2014/main" val="20007"/>
                    </a:ext>
                  </a:extLst>
                </a:gridCol>
                <a:gridCol w="365760">
                  <a:extLst>
                    <a:ext uri="{9D8B030D-6E8A-4147-A177-3AD203B41FA5}">
                      <a16:colId xmlns:a16="http://schemas.microsoft.com/office/drawing/2014/main" val="20008"/>
                    </a:ext>
                  </a:extLst>
                </a:gridCol>
                <a:gridCol w="365760">
                  <a:extLst>
                    <a:ext uri="{9D8B030D-6E8A-4147-A177-3AD203B41FA5}">
                      <a16:colId xmlns:a16="http://schemas.microsoft.com/office/drawing/2014/main" val="20009"/>
                    </a:ext>
                  </a:extLst>
                </a:gridCol>
                <a:gridCol w="365760">
                  <a:extLst>
                    <a:ext uri="{9D8B030D-6E8A-4147-A177-3AD203B41FA5}">
                      <a16:colId xmlns:a16="http://schemas.microsoft.com/office/drawing/2014/main" val="20010"/>
                    </a:ext>
                  </a:extLst>
                </a:gridCol>
                <a:gridCol w="365760">
                  <a:extLst>
                    <a:ext uri="{9D8B030D-6E8A-4147-A177-3AD203B41FA5}">
                      <a16:colId xmlns:a16="http://schemas.microsoft.com/office/drawing/2014/main" val="20011"/>
                    </a:ext>
                  </a:extLst>
                </a:gridCol>
                <a:gridCol w="365760">
                  <a:extLst>
                    <a:ext uri="{9D8B030D-6E8A-4147-A177-3AD203B41FA5}">
                      <a16:colId xmlns:a16="http://schemas.microsoft.com/office/drawing/2014/main" val="20012"/>
                    </a:ext>
                  </a:extLst>
                </a:gridCol>
                <a:gridCol w="365760">
                  <a:extLst>
                    <a:ext uri="{9D8B030D-6E8A-4147-A177-3AD203B41FA5}">
                      <a16:colId xmlns:a16="http://schemas.microsoft.com/office/drawing/2014/main" val="20013"/>
                    </a:ext>
                  </a:extLst>
                </a:gridCol>
                <a:gridCol w="365760">
                  <a:extLst>
                    <a:ext uri="{9D8B030D-6E8A-4147-A177-3AD203B41FA5}">
                      <a16:colId xmlns:a16="http://schemas.microsoft.com/office/drawing/2014/main" val="20014"/>
                    </a:ext>
                  </a:extLst>
                </a:gridCol>
                <a:gridCol w="365760">
                  <a:extLst>
                    <a:ext uri="{9D8B030D-6E8A-4147-A177-3AD203B41FA5}">
                      <a16:colId xmlns:a16="http://schemas.microsoft.com/office/drawing/2014/main" val="20015"/>
                    </a:ext>
                  </a:extLst>
                </a:gridCol>
                <a:gridCol w="365760">
                  <a:extLst>
                    <a:ext uri="{9D8B030D-6E8A-4147-A177-3AD203B41FA5}">
                      <a16:colId xmlns:a16="http://schemas.microsoft.com/office/drawing/2014/main" val="20016"/>
                    </a:ext>
                  </a:extLst>
                </a:gridCol>
                <a:gridCol w="365760">
                  <a:extLst>
                    <a:ext uri="{9D8B030D-6E8A-4147-A177-3AD203B41FA5}">
                      <a16:colId xmlns:a16="http://schemas.microsoft.com/office/drawing/2014/main" val="20017"/>
                    </a:ext>
                  </a:extLst>
                </a:gridCol>
              </a:tblGrid>
              <a:tr h="241911">
                <a:tc>
                  <a:txBody>
                    <a:bodyPr/>
                    <a:lstStyle/>
                    <a:p>
                      <a:pPr algn="ctr" rtl="0"/>
                      <a:endParaRPr lang="en-US" sz="1200" b="1"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ACTIVITY</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7</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8</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9</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10</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11</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12</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13</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14</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15</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r>
                        <a:rPr lang="en-US" sz="1200" dirty="0" smtClean="0">
                          <a:solidFill>
                            <a:srgbClr val="C00000"/>
                          </a:solidFill>
                          <a:latin typeface="Times New Roman" panose="02020603050405020304" pitchFamily="18" charset="0"/>
                          <a:cs typeface="Times New Roman" panose="02020603050405020304" pitchFamily="18" charset="0"/>
                        </a:rPr>
                        <a:t>16</a:t>
                      </a:r>
                      <a:endParaRPr lang="en-US" sz="1200" dirty="0">
                        <a:solidFill>
                          <a:srgbClr val="C00000"/>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A</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Build internal components</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C</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E</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0" dirty="0" smtClean="0">
                          <a:latin typeface="Times New Roman" pitchFamily="18" charset="0"/>
                          <a:cs typeface="Times New Roman" pitchFamily="18" charset="0"/>
                        </a:rPr>
                        <a:t>Build high-temperature burner</a:t>
                      </a:r>
                      <a:endParaRPr lang="en-US" sz="10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219919">
                <a:tc>
                  <a:txBody>
                    <a:bodyPr/>
                    <a:lstStyle/>
                    <a:p>
                      <a:pPr algn="ctr" rtl="0"/>
                      <a:r>
                        <a:rPr lang="en-US" sz="1000" b="0" dirty="0" smtClean="0">
                          <a:latin typeface="Times New Roman" panose="02020603050405020304" pitchFamily="18" charset="0"/>
                          <a:cs typeface="Times New Roman" panose="02020603050405020304" pitchFamily="18" charset="0"/>
                        </a:rPr>
                        <a:t>G</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0" dirty="0" smtClean="0">
                          <a:latin typeface="Times New Roman" pitchFamily="18" charset="0"/>
                          <a:cs typeface="Times New Roman" pitchFamily="18" charset="0"/>
                        </a:rPr>
                        <a:t>Install air pollution device</a:t>
                      </a:r>
                      <a:endParaRPr lang="en-US" sz="1000" b="0"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H</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B</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Modify roof and floor</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6"/>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D</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0" dirty="0" smtClean="0">
                          <a:latin typeface="Times New Roman" pitchFamily="18" charset="0"/>
                          <a:cs typeface="Times New Roman" pitchFamily="18" charset="0"/>
                        </a:rPr>
                        <a:t>Pour concrete and install frame</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7"/>
                  </a:ext>
                </a:extLst>
              </a:tr>
              <a:tr h="197927">
                <a:tc>
                  <a:txBody>
                    <a:bodyPr/>
                    <a:lstStyle/>
                    <a:p>
                      <a:pPr algn="ctr" rtl="0"/>
                      <a:r>
                        <a:rPr lang="en-US" sz="1000" b="0" dirty="0" smtClean="0">
                          <a:latin typeface="Times New Roman" panose="02020603050405020304" pitchFamily="18" charset="0"/>
                          <a:cs typeface="Times New Roman" panose="02020603050405020304" pitchFamily="18" charset="0"/>
                        </a:rPr>
                        <a:t>F</a:t>
                      </a:r>
                      <a:endParaRPr lang="en-US" sz="1000" b="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0"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cxnSp>
        <p:nvCxnSpPr>
          <p:cNvPr id="10" name="Straight Arrow Connector 9"/>
          <p:cNvCxnSpPr/>
          <p:nvPr/>
        </p:nvCxnSpPr>
        <p:spPr bwMode="auto">
          <a:xfrm>
            <a:off x="2989218" y="1465218"/>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1" name="Straight Arrow Connector 10"/>
          <p:cNvCxnSpPr/>
          <p:nvPr/>
        </p:nvCxnSpPr>
        <p:spPr bwMode="auto">
          <a:xfrm>
            <a:off x="3733800" y="1711236"/>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2" name="Straight Arrow Connector 11"/>
          <p:cNvCxnSpPr/>
          <p:nvPr/>
        </p:nvCxnSpPr>
        <p:spPr bwMode="auto">
          <a:xfrm>
            <a:off x="4495800" y="197467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3" name="Straight Arrow Connector 12"/>
          <p:cNvCxnSpPr/>
          <p:nvPr/>
        </p:nvCxnSpPr>
        <p:spPr bwMode="auto">
          <a:xfrm>
            <a:off x="5943600" y="2244636"/>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4" name="Straight Arrow Connector 13"/>
          <p:cNvCxnSpPr/>
          <p:nvPr/>
        </p:nvCxnSpPr>
        <p:spPr bwMode="auto">
          <a:xfrm>
            <a:off x="7772400" y="252549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5" name="Straight Arrow Connector 14"/>
          <p:cNvCxnSpPr/>
          <p:nvPr/>
        </p:nvCxnSpPr>
        <p:spPr bwMode="auto">
          <a:xfrm>
            <a:off x="2971800" y="27432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6" name="Straight Arrow Connector 15"/>
          <p:cNvCxnSpPr/>
          <p:nvPr/>
        </p:nvCxnSpPr>
        <p:spPr bwMode="auto">
          <a:xfrm>
            <a:off x="4152900" y="30480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7" name="Straight Arrow Connector 16"/>
          <p:cNvCxnSpPr/>
          <p:nvPr/>
        </p:nvCxnSpPr>
        <p:spPr bwMode="auto">
          <a:xfrm>
            <a:off x="4495800" y="3276600"/>
            <a:ext cx="1066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8" name="Straight Arrow Connector 17"/>
          <p:cNvCxnSpPr/>
          <p:nvPr/>
        </p:nvCxnSpPr>
        <p:spPr bwMode="auto">
          <a:xfrm>
            <a:off x="2971800" y="4500149"/>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9" name="Straight Arrow Connector 18"/>
          <p:cNvCxnSpPr/>
          <p:nvPr/>
        </p:nvCxnSpPr>
        <p:spPr bwMode="auto">
          <a:xfrm>
            <a:off x="3733800" y="4728749"/>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0" name="Straight Arrow Connector 19"/>
          <p:cNvCxnSpPr/>
          <p:nvPr/>
        </p:nvCxnSpPr>
        <p:spPr bwMode="auto">
          <a:xfrm>
            <a:off x="4495800" y="4957349"/>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1" name="Straight Arrow Connector 20"/>
          <p:cNvCxnSpPr/>
          <p:nvPr/>
        </p:nvCxnSpPr>
        <p:spPr bwMode="auto">
          <a:xfrm>
            <a:off x="5943600" y="5220785"/>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2" name="Straight Arrow Connector 21"/>
          <p:cNvCxnSpPr/>
          <p:nvPr/>
        </p:nvCxnSpPr>
        <p:spPr bwMode="auto">
          <a:xfrm>
            <a:off x="7772400" y="5466803"/>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3" name="Straight Arrow Connector 22"/>
          <p:cNvCxnSpPr/>
          <p:nvPr/>
        </p:nvCxnSpPr>
        <p:spPr bwMode="auto">
          <a:xfrm>
            <a:off x="3352800" y="5719349"/>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4" name="Straight Arrow Connector 23"/>
          <p:cNvCxnSpPr/>
          <p:nvPr/>
        </p:nvCxnSpPr>
        <p:spPr bwMode="auto">
          <a:xfrm>
            <a:off x="4495800" y="5947949"/>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5" name="Straight Arrow Connector 24"/>
          <p:cNvCxnSpPr/>
          <p:nvPr/>
        </p:nvCxnSpPr>
        <p:spPr bwMode="auto">
          <a:xfrm>
            <a:off x="6705600" y="6176549"/>
            <a:ext cx="1066800" cy="0"/>
          </a:xfrm>
          <a:prstGeom prst="straightConnector1">
            <a:avLst/>
          </a:prstGeom>
          <a:noFill/>
          <a:ln w="57150" cap="flat" cmpd="sng" algn="ctr">
            <a:solidFill>
              <a:srgbClr val="FFFF00"/>
            </a:solidFill>
            <a:prstDash val="solid"/>
            <a:round/>
            <a:headEnd type="none" w="med" len="med"/>
            <a:tailEnd type="triangle"/>
          </a:ln>
          <a:effectLst/>
        </p:spPr>
      </p:cxnSp>
      <p:sp>
        <p:nvSpPr>
          <p:cNvPr id="26" name="Rectangle 25"/>
          <p:cNvSpPr/>
          <p:nvPr/>
        </p:nvSpPr>
        <p:spPr>
          <a:xfrm>
            <a:off x="3376219" y="3487215"/>
            <a:ext cx="3001161" cy="584775"/>
          </a:xfrm>
          <a:prstGeom prst="rect">
            <a:avLst/>
          </a:prstGeom>
          <a:noFill/>
        </p:spPr>
        <p:txBody>
          <a:bodyPr wrap="square">
            <a:spAutoFit/>
          </a:bodyPr>
          <a:lstStyle/>
          <a:p>
            <a:pPr lvl="0" algn="l" eaLnBrk="1" fontAlgn="auto" hangingPunct="1">
              <a:spcAft>
                <a:spcPts val="0"/>
              </a:spcAft>
              <a:defRPr/>
            </a:pPr>
            <a:r>
              <a:rPr lang="en-US" sz="1600" b="1" dirty="0" smtClean="0">
                <a:solidFill>
                  <a:srgbClr val="0033CC"/>
                </a:solidFill>
                <a:latin typeface="Times New Roman" pitchFamily="18" charset="0"/>
                <a:cs typeface="Times New Roman" pitchFamily="18" charset="0"/>
              </a:rPr>
              <a:t>GANTT CHART SCHEDULE</a:t>
            </a:r>
          </a:p>
          <a:p>
            <a:pPr lvl="0" algn="ctr">
              <a:defRPr/>
            </a:pPr>
            <a:r>
              <a:rPr lang="en-US" sz="1600" b="1" dirty="0" smtClean="0">
                <a:solidFill>
                  <a:srgbClr val="C00000"/>
                </a:solidFill>
                <a:latin typeface="Times New Roman" pitchFamily="18" charset="0"/>
                <a:cs typeface="Times New Roman" pitchFamily="18" charset="0"/>
              </a:rPr>
              <a:t>(LS –LF )</a:t>
            </a:r>
            <a:endParaRPr lang="en-US" sz="16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5985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1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10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10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1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10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left)">
                                      <p:cBhvr>
                                        <p:cTn id="82" dur="10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wipe(left)">
                                      <p:cBhvr>
                                        <p:cTn id="87" dur="10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10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wipe(left)">
                                      <p:cBhvr>
                                        <p:cTn id="10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Calendar Date Schedule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41</a:t>
            </a:fld>
            <a:endParaRPr lang="en-US"/>
          </a:p>
        </p:txBody>
      </p:sp>
      <p:sp>
        <p:nvSpPr>
          <p:cNvPr id="6" name="Content Placeholder 5"/>
          <p:cNvSpPr>
            <a:spLocks noGrp="1"/>
          </p:cNvSpPr>
          <p:nvPr>
            <p:ph sz="quarter" idx="1"/>
          </p:nvPr>
        </p:nvSpPr>
        <p:spPr/>
        <p:txBody>
          <a:bodyPr>
            <a:normAutofit fontScale="92500" lnSpcReduction="20000"/>
          </a:bodyPr>
          <a:lstStyle/>
          <a:p>
            <a:pPr marL="822960" indent="-457200" algn="justLow">
              <a:spcBef>
                <a:spcPts val="1800"/>
              </a:spcBef>
              <a:spcAft>
                <a:spcPts val="600"/>
              </a:spcAft>
              <a:buClr>
                <a:srgbClr val="CC3300"/>
              </a:buClr>
              <a:buSzTx/>
              <a:defRPr/>
            </a:pPr>
            <a:r>
              <a:rPr lang="en-US" sz="2800" dirty="0">
                <a:latin typeface="Times New Roman" pitchFamily="18" charset="0"/>
                <a:cs typeface="Times New Roman" pitchFamily="18" charset="0"/>
              </a:rPr>
              <a:t>Activity times (ES, EF, LS, LF) obtained from previous calculations are expressed in terms of </a:t>
            </a:r>
            <a:r>
              <a:rPr lang="en-US" sz="2800" b="1" dirty="0">
                <a:latin typeface="Times New Roman" pitchFamily="18" charset="0"/>
                <a:cs typeface="Times New Roman" pitchFamily="18" charset="0"/>
              </a:rPr>
              <a:t>expired</a:t>
            </a:r>
            <a:r>
              <a:rPr lang="en-US" sz="2800" dirty="0">
                <a:latin typeface="Times New Roman" pitchFamily="18" charset="0"/>
                <a:cs typeface="Times New Roman" pitchFamily="18" charset="0"/>
              </a:rPr>
              <a:t> working days.</a:t>
            </a:r>
          </a:p>
          <a:p>
            <a:pPr marL="822960" indent="-457200" algn="justLow">
              <a:spcBef>
                <a:spcPts val="1800"/>
              </a:spcBef>
              <a:spcAft>
                <a:spcPts val="600"/>
              </a:spcAft>
              <a:buClr>
                <a:srgbClr val="CC3300"/>
              </a:buClr>
              <a:buSzTx/>
              <a:defRPr/>
            </a:pPr>
            <a:r>
              <a:rPr lang="en-US" sz="2800" dirty="0">
                <a:solidFill>
                  <a:srgbClr val="7030A0"/>
                </a:solidFill>
                <a:latin typeface="Times New Roman" pitchFamily="18" charset="0"/>
                <a:cs typeface="Times New Roman" pitchFamily="18" charset="0"/>
              </a:rPr>
              <a:t>For purposes of project directing, monitoring and control, it is necessary to convert these times to calendar dates on which each activity is expected to start and finish.</a:t>
            </a:r>
          </a:p>
          <a:p>
            <a:pPr marL="822960" indent="-457200" algn="justLow">
              <a:spcBef>
                <a:spcPts val="1800"/>
              </a:spcBef>
              <a:spcAft>
                <a:spcPts val="600"/>
              </a:spcAft>
              <a:buClr>
                <a:srgbClr val="CC3300"/>
              </a:buClr>
              <a:buSzTx/>
              <a:defRPr/>
            </a:pPr>
            <a:r>
              <a:rPr lang="en-US" sz="2800" dirty="0">
                <a:solidFill>
                  <a:srgbClr val="C00000"/>
                </a:solidFill>
                <a:latin typeface="Times New Roman" pitchFamily="18" charset="0"/>
                <a:cs typeface="Times New Roman" pitchFamily="18" charset="0"/>
              </a:rPr>
              <a:t>This is done with the aid of a calendar on which the working days are numbered consecutively, starting with number 1 on the anticipated start date and skipping weekends and holidays. </a:t>
            </a:r>
          </a:p>
          <a:p>
            <a:endParaRPr lang="en-GB" dirty="0"/>
          </a:p>
        </p:txBody>
      </p:sp>
    </p:spTree>
    <p:extLst>
      <p:ext uri="{BB962C8B-B14F-4D97-AF65-F5344CB8AC3E}">
        <p14:creationId xmlns:p14="http://schemas.microsoft.com/office/powerpoint/2010/main" val="43032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Advantages and Disadvantages of Network Diagram</a:t>
            </a:r>
            <a:endParaRPr lang="en-GB" sz="24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42</a:t>
            </a:fld>
            <a:endParaRPr lang="en-US"/>
          </a:p>
        </p:txBody>
      </p:sp>
      <p:sp>
        <p:nvSpPr>
          <p:cNvPr id="6" name="Content Placeholder 5"/>
          <p:cNvSpPr>
            <a:spLocks noGrp="1"/>
          </p:cNvSpPr>
          <p:nvPr>
            <p:ph sz="quarter" idx="1"/>
          </p:nvPr>
        </p:nvSpPr>
        <p:spPr/>
        <p:txBody>
          <a:bodyPr/>
          <a:lstStyle/>
          <a:p>
            <a:pPr algn="just">
              <a:lnSpc>
                <a:spcPct val="110000"/>
              </a:lnSpc>
              <a:spcBef>
                <a:spcPts val="600"/>
              </a:spcBef>
              <a:buNone/>
              <a:defRPr/>
            </a:pPr>
            <a:r>
              <a:rPr lang="en-US" sz="2400" i="1" u="sng" dirty="0">
                <a:solidFill>
                  <a:srgbClr val="0000CC"/>
                </a:solidFill>
                <a:latin typeface="Times New Roman" pitchFamily="18" charset="0"/>
                <a:cs typeface="Times New Roman" pitchFamily="18" charset="0"/>
              </a:rPr>
              <a:t>Advantages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Show precedence well</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Reveal interdependencies not shown in other techniques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Ability to calculate critical path</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Ability to perform “what if” exercises</a:t>
            </a:r>
          </a:p>
          <a:p>
            <a:pPr algn="just">
              <a:lnSpc>
                <a:spcPct val="110000"/>
              </a:lnSpc>
              <a:spcBef>
                <a:spcPts val="600"/>
              </a:spcBef>
              <a:buNone/>
              <a:defRPr/>
            </a:pPr>
            <a:r>
              <a:rPr lang="en-US" sz="2400" i="1" u="sng" dirty="0">
                <a:solidFill>
                  <a:srgbClr val="0000CC"/>
                </a:solidFill>
                <a:latin typeface="Times New Roman" pitchFamily="18" charset="0"/>
                <a:cs typeface="Times New Roman" pitchFamily="18" charset="0"/>
              </a:rPr>
              <a:t>Disadvantages</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Default model assumes resources are unlimited</a:t>
            </a:r>
          </a:p>
          <a:p>
            <a:pPr marL="538163" lvl="2" indent="-355600" algn="just">
              <a:lnSpc>
                <a:spcPct val="110000"/>
              </a:lnSpc>
              <a:spcBef>
                <a:spcPts val="600"/>
              </a:spcBef>
              <a:buFont typeface="Wingdings" pitchFamily="2" charset="2"/>
              <a:buChar char="Ø"/>
              <a:defRPr/>
            </a:pPr>
            <a:r>
              <a:rPr lang="en-US" sz="2200" dirty="0">
                <a:solidFill>
                  <a:prstClr val="black"/>
                </a:solidFill>
                <a:latin typeface="Times New Roman" pitchFamily="18" charset="0"/>
                <a:cs typeface="Times New Roman" pitchFamily="18" charset="0"/>
              </a:rPr>
              <a:t>You need to incorporate this yourself (Resource Dependencies) when determining the “real” Critical Path</a:t>
            </a:r>
          </a:p>
          <a:p>
            <a:pPr marL="538163" lvl="1" indent="-355600" algn="just">
              <a:lnSpc>
                <a:spcPct val="110000"/>
              </a:lnSpc>
              <a:spcBef>
                <a:spcPts val="600"/>
              </a:spcBef>
              <a:buFont typeface="Wingdings" pitchFamily="2" charset="2"/>
              <a:buChar char="Ø"/>
              <a:defRPr/>
            </a:pPr>
            <a:r>
              <a:rPr lang="en-US" dirty="0">
                <a:solidFill>
                  <a:prstClr val="black"/>
                </a:solidFill>
                <a:latin typeface="Times New Roman" pitchFamily="18" charset="0"/>
                <a:cs typeface="Times New Roman" pitchFamily="18" charset="0"/>
              </a:rPr>
              <a:t>Difficult to follow on large projects</a:t>
            </a:r>
          </a:p>
          <a:p>
            <a:endParaRPr lang="en-GB" dirty="0"/>
          </a:p>
        </p:txBody>
      </p:sp>
    </p:spTree>
    <p:extLst>
      <p:ext uri="{BB962C8B-B14F-4D97-AF65-F5344CB8AC3E}">
        <p14:creationId xmlns:p14="http://schemas.microsoft.com/office/powerpoint/2010/main" val="67935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 calcmode="lin" valueType="num">
                                      <p:cBhvr additive="base">
                                        <p:cTn id="4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Note (a Constraint)</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43</a:t>
            </a:fld>
            <a:endParaRPr lang="en-US"/>
          </a:p>
        </p:txBody>
      </p:sp>
      <p:sp>
        <p:nvSpPr>
          <p:cNvPr id="6" name="Content Placeholder 5"/>
          <p:cNvSpPr>
            <a:spLocks noGrp="1"/>
          </p:cNvSpPr>
          <p:nvPr>
            <p:ph sz="quarter" idx="1"/>
          </p:nvPr>
        </p:nvSpPr>
        <p:spPr/>
        <p:txBody>
          <a:bodyPr>
            <a:normAutofit fontScale="77500" lnSpcReduction="20000"/>
          </a:bodyPr>
          <a:lstStyle/>
          <a:p>
            <a:r>
              <a:rPr lang="en-US" b="1" dirty="0" smtClean="0">
                <a:latin typeface="Times New Roman" panose="02020603050405020304" pitchFamily="18" charset="0"/>
                <a:cs typeface="Times New Roman" panose="02020603050405020304" pitchFamily="18" charset="0"/>
              </a:rPr>
              <a:t>Question:</a:t>
            </a:r>
            <a:endParaRPr lang="en-GB" b="1" dirty="0" smtClean="0">
              <a:latin typeface="Times New Roman" panose="02020603050405020304" pitchFamily="18" charset="0"/>
              <a:cs typeface="Times New Roman" panose="02020603050405020304" pitchFamily="18" charset="0"/>
            </a:endParaRPr>
          </a:p>
          <a:p>
            <a:r>
              <a:rPr lang="en-GB" dirty="0">
                <a:solidFill>
                  <a:srgbClr val="0033CC"/>
                </a:solidFill>
                <a:latin typeface="Times New Roman" panose="02020603050405020304" pitchFamily="18" charset="0"/>
                <a:cs typeface="Times New Roman" panose="02020603050405020304" pitchFamily="18" charset="0"/>
              </a:rPr>
              <a:t>The last activity in a chain has no successor (there is only the project end date) and this activity has some positive number as a Total Float value.</a:t>
            </a:r>
          </a:p>
          <a:p>
            <a:r>
              <a:rPr lang="en-GB" dirty="0">
                <a:solidFill>
                  <a:srgbClr val="0033CC"/>
                </a:solidFill>
                <a:latin typeface="Times New Roman" panose="02020603050405020304" pitchFamily="18" charset="0"/>
                <a:cs typeface="Times New Roman" panose="02020603050405020304" pitchFamily="18" charset="0"/>
              </a:rPr>
              <a:t>What should be the Free Float value for this activity ?</a:t>
            </a:r>
          </a:p>
          <a:p>
            <a:r>
              <a:rPr lang="en-US" b="1" dirty="0" smtClean="0">
                <a:latin typeface="Times New Roman" panose="02020603050405020304" pitchFamily="18" charset="0"/>
                <a:cs typeface="Times New Roman" panose="02020603050405020304" pitchFamily="18" charset="0"/>
              </a:rPr>
              <a:t>Answer:</a:t>
            </a:r>
            <a:endParaRPr lang="en-GB" b="1" dirty="0">
              <a:latin typeface="Times New Roman" panose="02020603050405020304" pitchFamily="18" charset="0"/>
              <a:cs typeface="Times New Roman" panose="02020603050405020304" pitchFamily="18" charset="0"/>
            </a:endParaRPr>
          </a:p>
          <a:p>
            <a:r>
              <a:rPr lang="en-GB" dirty="0" smtClean="0">
                <a:solidFill>
                  <a:srgbClr val="FF0000"/>
                </a:solidFill>
                <a:latin typeface="Times New Roman" panose="02020603050405020304" pitchFamily="18" charset="0"/>
                <a:cs typeface="Times New Roman" panose="02020603050405020304" pitchFamily="18" charset="0"/>
              </a:rPr>
              <a:t>Good </a:t>
            </a:r>
            <a:r>
              <a:rPr lang="en-GB" dirty="0">
                <a:solidFill>
                  <a:srgbClr val="FF0000"/>
                </a:solidFill>
                <a:latin typeface="Times New Roman" panose="02020603050405020304" pitchFamily="18" charset="0"/>
                <a:cs typeface="Times New Roman" panose="02020603050405020304" pitchFamily="18" charset="0"/>
              </a:rPr>
              <a:t>scheduling practice requires an end Milestone for the project. The last activity should have a successor (</a:t>
            </a:r>
            <a:r>
              <a:rPr lang="en-GB" dirty="0" smtClean="0">
                <a:solidFill>
                  <a:srgbClr val="FF0000"/>
                </a:solidFill>
                <a:latin typeface="Times New Roman" panose="02020603050405020304" pitchFamily="18" charset="0"/>
                <a:cs typeface="Times New Roman" panose="02020603050405020304" pitchFamily="18" charset="0"/>
              </a:rPr>
              <a:t>i.e., </a:t>
            </a:r>
            <a:r>
              <a:rPr lang="en-GB" dirty="0">
                <a:solidFill>
                  <a:srgbClr val="FF0000"/>
                </a:solidFill>
                <a:latin typeface="Times New Roman" panose="02020603050405020304" pitchFamily="18" charset="0"/>
                <a:cs typeface="Times New Roman" panose="02020603050405020304" pitchFamily="18" charset="0"/>
              </a:rPr>
              <a:t>the Milestone</a:t>
            </a:r>
            <a:r>
              <a:rPr lang="en-GB" dirty="0" smtClean="0">
                <a:solidFill>
                  <a:srgbClr val="FF0000"/>
                </a:solidFill>
                <a:latin typeface="Times New Roman" panose="02020603050405020304" pitchFamily="18" charset="0"/>
                <a:cs typeface="Times New Roman" panose="02020603050405020304" pitchFamily="18" charset="0"/>
              </a:rPr>
              <a:t>) </a:t>
            </a:r>
            <a:r>
              <a:rPr lang="en-GB" dirty="0">
                <a:solidFill>
                  <a:srgbClr val="FF0000"/>
                </a:solidFill>
                <a:latin typeface="Times New Roman" panose="02020603050405020304" pitchFamily="18" charset="0"/>
                <a:cs typeface="Times New Roman" panose="02020603050405020304" pitchFamily="18" charset="0"/>
              </a:rPr>
              <a:t>and every activity should be able to trace a link form its successor to </a:t>
            </a:r>
            <a:r>
              <a:rPr lang="en-GB" dirty="0" smtClean="0">
                <a:solidFill>
                  <a:srgbClr val="FF0000"/>
                </a:solidFill>
                <a:latin typeface="Times New Roman" panose="02020603050405020304" pitchFamily="18" charset="0"/>
                <a:cs typeface="Times New Roman" panose="02020603050405020304" pitchFamily="18" charset="0"/>
              </a:rPr>
              <a:t>this </a:t>
            </a:r>
            <a:r>
              <a:rPr lang="en-GB" dirty="0">
                <a:solidFill>
                  <a:srgbClr val="FF0000"/>
                </a:solidFill>
                <a:latin typeface="Times New Roman" panose="02020603050405020304" pitchFamily="18" charset="0"/>
                <a:cs typeface="Times New Roman" panose="02020603050405020304" pitchFamily="18" charset="0"/>
              </a:rPr>
              <a:t>Milestone.</a:t>
            </a:r>
          </a:p>
          <a:p>
            <a:r>
              <a:rPr lang="en-GB" dirty="0" smtClean="0">
                <a:solidFill>
                  <a:srgbClr val="FF0000"/>
                </a:solidFill>
                <a:latin typeface="Times New Roman" panose="02020603050405020304" pitchFamily="18" charset="0"/>
                <a:cs typeface="Times New Roman" panose="02020603050405020304" pitchFamily="18" charset="0"/>
              </a:rPr>
              <a:t>If </a:t>
            </a:r>
            <a:r>
              <a:rPr lang="en-GB" dirty="0">
                <a:solidFill>
                  <a:srgbClr val="FF0000"/>
                </a:solidFill>
                <a:latin typeface="Times New Roman" panose="02020603050405020304" pitchFamily="18" charset="0"/>
                <a:cs typeface="Times New Roman" panose="02020603050405020304" pitchFamily="18" charset="0"/>
              </a:rPr>
              <a:t>the Milestone has float, as Rafael says, </a:t>
            </a:r>
            <a:r>
              <a:rPr lang="en-GB" b="1" dirty="0">
                <a:solidFill>
                  <a:srgbClr val="FF0000"/>
                </a:solidFill>
                <a:latin typeface="Times New Roman" panose="02020603050405020304" pitchFamily="18" charset="0"/>
                <a:cs typeface="Times New Roman" panose="02020603050405020304" pitchFamily="18" charset="0"/>
              </a:rPr>
              <a:t>the FF and TF </a:t>
            </a:r>
            <a:r>
              <a:rPr lang="en-GB" dirty="0">
                <a:solidFill>
                  <a:srgbClr val="FF0000"/>
                </a:solidFill>
                <a:latin typeface="Times New Roman" panose="02020603050405020304" pitchFamily="18" charset="0"/>
                <a:cs typeface="Times New Roman" panose="02020603050405020304" pitchFamily="18" charset="0"/>
              </a:rPr>
              <a:t>are equal; the constraint acts as the successor.</a:t>
            </a:r>
          </a:p>
          <a:p>
            <a:r>
              <a:rPr lang="en-GB" dirty="0" smtClean="0">
                <a:solidFill>
                  <a:srgbClr val="FF0000"/>
                </a:solidFill>
                <a:latin typeface="Times New Roman" panose="02020603050405020304" pitchFamily="18" charset="0"/>
                <a:cs typeface="Times New Roman" panose="02020603050405020304" pitchFamily="18" charset="0"/>
              </a:rPr>
              <a:t>This </a:t>
            </a:r>
            <a:r>
              <a:rPr lang="en-GB" dirty="0">
                <a:solidFill>
                  <a:srgbClr val="FF0000"/>
                </a:solidFill>
                <a:latin typeface="Times New Roman" panose="02020603050405020304" pitchFamily="18" charset="0"/>
                <a:cs typeface="Times New Roman" panose="02020603050405020304" pitchFamily="18" charset="0"/>
              </a:rPr>
              <a:t>construct would also mean the critical path as a positive </a:t>
            </a:r>
            <a:r>
              <a:rPr lang="en-GB" dirty="0" smtClean="0">
                <a:solidFill>
                  <a:srgbClr val="FF0000"/>
                </a:solidFill>
                <a:latin typeface="Times New Roman" panose="02020603050405020304" pitchFamily="18" charset="0"/>
                <a:cs typeface="Times New Roman" panose="02020603050405020304" pitchFamily="18" charset="0"/>
              </a:rPr>
              <a:t>float </a:t>
            </a:r>
            <a:r>
              <a:rPr lang="en-GB" dirty="0">
                <a:solidFill>
                  <a:srgbClr val="FF0000"/>
                </a:solidFill>
                <a:latin typeface="Times New Roman" panose="02020603050405020304" pitchFamily="18" charset="0"/>
                <a:cs typeface="Times New Roman" panose="02020603050405020304" pitchFamily="18" charset="0"/>
              </a:rPr>
              <a:t>value. </a:t>
            </a:r>
            <a:endParaRPr lang="en-GB"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002060"/>
                </a:solidFill>
                <a:latin typeface="Times New Roman" panose="02020603050405020304" pitchFamily="18" charset="0"/>
                <a:cs typeface="Times New Roman" panose="02020603050405020304" pitchFamily="18" charset="0"/>
              </a:rPr>
              <a:t>Note: This situation should be considered as constraint that project duration is different from EF time of the last activity (calculated through forward pass calculation).</a:t>
            </a:r>
          </a:p>
          <a:p>
            <a:r>
              <a:rPr lang="en-US" dirty="0" smtClean="0">
                <a:solidFill>
                  <a:srgbClr val="002060"/>
                </a:solidFill>
                <a:latin typeface="Times New Roman" panose="02020603050405020304" pitchFamily="18" charset="0"/>
                <a:cs typeface="Times New Roman" panose="02020603050405020304" pitchFamily="18" charset="0"/>
              </a:rPr>
              <a:t>The critical path in such case is that path which has minimum total float.</a:t>
            </a:r>
            <a:endParaRPr lang="en-GB" dirty="0">
              <a:solidFill>
                <a:srgbClr val="002060"/>
              </a:solidFill>
              <a:latin typeface="Times New Roman" panose="02020603050405020304" pitchFamily="18" charset="0"/>
              <a:cs typeface="Times New Roman" panose="02020603050405020304" pitchFamily="18" charset="0"/>
            </a:endParaRPr>
          </a:p>
          <a:p>
            <a:endParaRPr lang="en-GB"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594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Alternative definitions of FF and TF</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44</a:t>
            </a:fld>
            <a:endParaRPr lang="en-US"/>
          </a:p>
        </p:txBody>
      </p:sp>
      <p:pic>
        <p:nvPicPr>
          <p:cNvPr id="7" name="Picture 6"/>
          <p:cNvPicPr>
            <a:picLocks noChangeAspect="1"/>
          </p:cNvPicPr>
          <p:nvPr/>
        </p:nvPicPr>
        <p:blipFill>
          <a:blip r:embed="rId2"/>
          <a:stretch>
            <a:fillRect/>
          </a:stretch>
        </p:blipFill>
        <p:spPr>
          <a:xfrm>
            <a:off x="4856708" y="1477344"/>
            <a:ext cx="4040243" cy="3094655"/>
          </a:xfrm>
          <a:prstGeom prst="rect">
            <a:avLst/>
          </a:prstGeom>
        </p:spPr>
      </p:pic>
      <p:pic>
        <p:nvPicPr>
          <p:cNvPr id="8" name="Picture 7"/>
          <p:cNvPicPr>
            <a:picLocks noChangeAspect="1"/>
          </p:cNvPicPr>
          <p:nvPr/>
        </p:nvPicPr>
        <p:blipFill>
          <a:blip r:embed="rId3"/>
          <a:stretch>
            <a:fillRect/>
          </a:stretch>
        </p:blipFill>
        <p:spPr>
          <a:xfrm>
            <a:off x="410231" y="1477345"/>
            <a:ext cx="3891966" cy="3094654"/>
          </a:xfrm>
          <a:prstGeom prst="rect">
            <a:avLst/>
          </a:prstGeom>
        </p:spPr>
      </p:pic>
      <p:sp>
        <p:nvSpPr>
          <p:cNvPr id="9" name="Rectangle 8"/>
          <p:cNvSpPr/>
          <p:nvPr/>
        </p:nvSpPr>
        <p:spPr>
          <a:xfrm>
            <a:off x="2019300" y="5181600"/>
            <a:ext cx="5562600" cy="369332"/>
          </a:xfrm>
          <a:prstGeom prst="rect">
            <a:avLst/>
          </a:prstGeom>
        </p:spPr>
        <p:txBody>
          <a:bodyPr wrap="square">
            <a:spAutoFit/>
          </a:bodyPr>
          <a:lstStyle/>
          <a:p>
            <a:r>
              <a:rPr lang="en-GB" dirty="0">
                <a:solidFill>
                  <a:srgbClr val="0033CC"/>
                </a:solidFill>
              </a:rPr>
              <a:t>https://www.youtube.com/watch?v=YboHkzVphzs</a:t>
            </a:r>
          </a:p>
        </p:txBody>
      </p:sp>
    </p:spTree>
    <p:extLst>
      <p:ext uri="{BB962C8B-B14F-4D97-AF65-F5344CB8AC3E}">
        <p14:creationId xmlns:p14="http://schemas.microsoft.com/office/powerpoint/2010/main" val="3138856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October 16,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45</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scheduling network models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October 16,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Duration</a:t>
            </a:r>
            <a:endParaRPr lang="en-GB" dirty="0"/>
          </a:p>
        </p:txBody>
      </p:sp>
      <p:sp>
        <p:nvSpPr>
          <p:cNvPr id="8" name="Text Placeholder 7"/>
          <p:cNvSpPr>
            <a:spLocks noGrp="1"/>
          </p:cNvSpPr>
          <p:nvPr>
            <p:ph type="body" sz="half" idx="3"/>
          </p:nvPr>
        </p:nvSpPr>
        <p:spPr/>
        <p:txBody>
          <a:bodyPr/>
          <a:lstStyle/>
          <a:p>
            <a:pPr algn="ctr"/>
            <a:r>
              <a:rPr lang="en-US" dirty="0" smtClean="0"/>
              <a:t>Event</a:t>
            </a:r>
            <a:endParaRPr lang="en-GB" dirty="0"/>
          </a:p>
        </p:txBody>
      </p:sp>
      <p:sp>
        <p:nvSpPr>
          <p:cNvPr id="3" name="Date Placeholder 2"/>
          <p:cNvSpPr>
            <a:spLocks noGrp="1"/>
          </p:cNvSpPr>
          <p:nvPr>
            <p:ph type="dt" sz="half" idx="10"/>
          </p:nvPr>
        </p:nvSpPr>
        <p:spPr/>
        <p:txBody>
          <a:bodyPr/>
          <a:lstStyle/>
          <a:p>
            <a:fld id="{6902E2E6-52F6-47E6-BD6C-EF98A01C7EEF}"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fontScale="92500" lnSpcReduction="10000"/>
          </a:bodyPr>
          <a:lstStyle/>
          <a:p>
            <a:r>
              <a:rPr lang="en-US" dirty="0" smtClean="0">
                <a:solidFill>
                  <a:srgbClr val="3A34BC"/>
                </a:solidFill>
                <a:latin typeface="Times New Roman" panose="02020603050405020304" pitchFamily="18" charset="0"/>
                <a:cs typeface="Times New Roman" panose="02020603050405020304" pitchFamily="18" charset="0"/>
              </a:rPr>
              <a:t>The duration of an activity is the period of time that will be consumed in completing a task</a:t>
            </a:r>
          </a:p>
          <a:p>
            <a:r>
              <a:rPr lang="en-US" dirty="0">
                <a:solidFill>
                  <a:srgbClr val="C00000"/>
                </a:solidFill>
                <a:latin typeface="Times New Roman" panose="02020603050405020304" pitchFamily="18" charset="0"/>
                <a:cs typeface="Times New Roman" panose="02020603050405020304" pitchFamily="18" charset="0"/>
              </a:rPr>
              <a:t>The duration of the activity includes the time at which the activity begins and continues to the point in time at which it is completed</a:t>
            </a:r>
            <a:r>
              <a:rPr lang="en-US" dirty="0" smtClean="0">
                <a:solidFill>
                  <a:srgbClr val="C00000"/>
                </a:solidFill>
                <a:latin typeface="Times New Roman" panose="02020603050405020304" pitchFamily="18" charset="0"/>
                <a:cs typeface="Times New Roman" panose="02020603050405020304" pitchFamily="18" charset="0"/>
              </a:rPr>
              <a: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9" name="Content Placeholder 8"/>
          <p:cNvSpPr>
            <a:spLocks noGrp="1"/>
          </p:cNvSpPr>
          <p:nvPr>
            <p:ph sz="quarter" idx="4"/>
          </p:nvPr>
        </p:nvSpPr>
        <p:spPr/>
        <p:txBody>
          <a:bodyPr>
            <a:normAutofit fontScale="92500" lnSpcReduction="10000"/>
          </a:bodyPr>
          <a:lstStyle/>
          <a:p>
            <a:r>
              <a:rPr lang="en-US" dirty="0" smtClean="0">
                <a:solidFill>
                  <a:srgbClr val="3A34BC"/>
                </a:solidFill>
                <a:latin typeface="Times New Roman" panose="02020603050405020304" pitchFamily="18" charset="0"/>
                <a:cs typeface="Times New Roman" panose="02020603050405020304" pitchFamily="18" charset="0"/>
              </a:rPr>
              <a:t>An event is the point in time or an instant at which the status of completion of a project or activity can be defined.</a:t>
            </a:r>
          </a:p>
          <a:p>
            <a:r>
              <a:rPr lang="en-US" dirty="0" smtClean="0">
                <a:solidFill>
                  <a:srgbClr val="C00000"/>
                </a:solidFill>
                <a:latin typeface="Times New Roman" panose="02020603050405020304" pitchFamily="18" charset="0"/>
                <a:cs typeface="Times New Roman" panose="02020603050405020304" pitchFamily="18" charset="0"/>
              </a:rPr>
              <a:t>The </a:t>
            </a:r>
            <a:r>
              <a:rPr lang="en-US" dirty="0">
                <a:solidFill>
                  <a:srgbClr val="C00000"/>
                </a:solidFill>
                <a:latin typeface="Times New Roman" panose="02020603050405020304" pitchFamily="18" charset="0"/>
                <a:cs typeface="Times New Roman" panose="02020603050405020304" pitchFamily="18" charset="0"/>
              </a:rPr>
              <a:t>starting time for an  activity, which is also an event, defines that point in time at which an activity can begin.</a:t>
            </a:r>
          </a:p>
          <a:p>
            <a:endParaRPr lang="en-GB" dirty="0">
              <a:solidFill>
                <a:srgbClr val="C00000"/>
              </a:solidFill>
              <a:latin typeface="Times New Roman" panose="02020603050405020304" pitchFamily="18" charset="0"/>
              <a:cs typeface="Times New Roman" panose="02020603050405020304" pitchFamily="18" charset="0"/>
            </a:endParaRPr>
          </a:p>
          <a:p>
            <a:endParaRPr lang="en-GB"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2" name="Title 1"/>
          <p:cNvSpPr>
            <a:spLocks noGrp="1"/>
          </p:cNvSpPr>
          <p:nvPr>
            <p:ph type="title"/>
          </p:nvPr>
        </p:nvSpPr>
        <p:spPr/>
        <p:txBody>
          <a:bodyPr>
            <a:normAutofit/>
          </a:bodyPr>
          <a:lstStyle/>
          <a:p>
            <a:r>
              <a:rPr lang="en-US" sz="2800" b="1" dirty="0" smtClean="0"/>
              <a:t>Duration versus Event</a:t>
            </a:r>
            <a:endParaRPr lang="en-GB" sz="2800" b="1" dirty="0"/>
          </a:p>
        </p:txBody>
      </p:sp>
    </p:spTree>
    <p:extLst>
      <p:ext uri="{BB962C8B-B14F-4D97-AF65-F5344CB8AC3E}">
        <p14:creationId xmlns:p14="http://schemas.microsoft.com/office/powerpoint/2010/main" val="172977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additive="base">
                                        <p:cTn id="2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Constraints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a:xfrm>
            <a:off x="206104" y="1471683"/>
            <a:ext cx="8503920" cy="4572000"/>
          </a:xfrm>
        </p:spPr>
        <p:txBody>
          <a:bodyPr/>
          <a:lstStyle/>
          <a:p>
            <a:r>
              <a:rPr lang="en-US" dirty="0" smtClean="0">
                <a:solidFill>
                  <a:srgbClr val="2F0765"/>
                </a:solidFill>
                <a:latin typeface="Times New Roman" panose="02020603050405020304" pitchFamily="18" charset="0"/>
                <a:cs typeface="Times New Roman" panose="02020603050405020304" pitchFamily="18" charset="0"/>
              </a:rPr>
              <a:t>A number of different constraints must be acknowledged  by the project team. The common constraints are:</a:t>
            </a:r>
            <a:endParaRPr lang="en-GB" dirty="0">
              <a:latin typeface="Times New Roman" panose="02020603050405020304" pitchFamily="18" charset="0"/>
              <a:cs typeface="Times New Roman" panose="02020603050405020304" pitchFamily="18" charset="0"/>
            </a:endParaRPr>
          </a:p>
        </p:txBody>
      </p:sp>
      <p:sp>
        <p:nvSpPr>
          <p:cNvPr id="7" name="Rectangle 4"/>
          <p:cNvSpPr>
            <a:spLocks/>
          </p:cNvSpPr>
          <p:nvPr/>
        </p:nvSpPr>
        <p:spPr bwMode="auto">
          <a:xfrm>
            <a:off x="391886" y="2865603"/>
            <a:ext cx="4437888"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54000" indent="-254000">
              <a:spcBef>
                <a:spcPct val="60000"/>
              </a:spcBef>
              <a:buSzPct val="80000"/>
              <a:buFont typeface="Calibri" panose="020F0502020204030204" pitchFamily="34" charset="0"/>
              <a:buChar char="•"/>
              <a:defRPr sz="2800">
                <a:solidFill>
                  <a:schemeClr val="tx1"/>
                </a:solidFill>
                <a:latin typeface="Arial" panose="020B0604020202020204" pitchFamily="34" charset="0"/>
              </a:defRPr>
            </a:lvl1pPr>
            <a:lvl2pPr marL="627063" indent="-296863">
              <a:buSzPct val="80000"/>
              <a:buFont typeface="Arial" panose="020B0604020202020204" pitchFamily="34" charset="0"/>
              <a:buChar char="–"/>
              <a:defRPr sz="2500">
                <a:solidFill>
                  <a:schemeClr val="tx1"/>
                </a:solidFill>
                <a:latin typeface="Arial" panose="020B0604020202020204" pitchFamily="34" charset="0"/>
              </a:defRPr>
            </a:lvl2pPr>
            <a:lvl3pPr indent="-204788">
              <a:spcBef>
                <a:spcPct val="10000"/>
              </a:spcBef>
              <a:buSzPct val="80000"/>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Physical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Resource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Productivity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Safety Constraints</a:t>
            </a:r>
          </a:p>
          <a:p>
            <a:pPr lvl="1">
              <a:spcBef>
                <a:spcPct val="10000"/>
              </a:spcBef>
            </a:pPr>
            <a:r>
              <a:rPr lang="en-US" altLang="en-US" dirty="0">
                <a:solidFill>
                  <a:srgbClr val="0033CC"/>
                </a:solidFill>
                <a:latin typeface="Times New Roman" panose="02020603050405020304" pitchFamily="18" charset="0"/>
                <a:cs typeface="Times New Roman" panose="02020603050405020304" pitchFamily="18" charset="0"/>
              </a:rPr>
              <a:t>Financial Constraints</a:t>
            </a:r>
          </a:p>
        </p:txBody>
      </p:sp>
      <p:sp>
        <p:nvSpPr>
          <p:cNvPr id="8" name="Rectangle 5"/>
          <p:cNvSpPr>
            <a:spLocks/>
          </p:cNvSpPr>
          <p:nvPr/>
        </p:nvSpPr>
        <p:spPr bwMode="auto">
          <a:xfrm>
            <a:off x="4332702" y="2890210"/>
            <a:ext cx="4662487"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54000" indent="-254000">
              <a:spcBef>
                <a:spcPct val="60000"/>
              </a:spcBef>
              <a:buSzPct val="80000"/>
              <a:buFont typeface="Calibri" panose="020F0502020204030204" pitchFamily="34" charset="0"/>
              <a:buChar char="•"/>
              <a:defRPr sz="2800">
                <a:solidFill>
                  <a:schemeClr val="tx1"/>
                </a:solidFill>
                <a:latin typeface="Arial" panose="020B0604020202020204" pitchFamily="34" charset="0"/>
              </a:defRPr>
            </a:lvl1pPr>
            <a:lvl2pPr marL="627063" indent="-296863">
              <a:buSzPct val="80000"/>
              <a:buFont typeface="Arial" panose="020B0604020202020204" pitchFamily="34" charset="0"/>
              <a:buChar char="–"/>
              <a:defRPr sz="2500">
                <a:solidFill>
                  <a:schemeClr val="tx1"/>
                </a:solidFill>
                <a:latin typeface="Arial" panose="020B0604020202020204" pitchFamily="34" charset="0"/>
              </a:defRPr>
            </a:lvl2pPr>
            <a:lvl3pPr indent="-204788">
              <a:spcBef>
                <a:spcPct val="10000"/>
              </a:spcBef>
              <a:buSzPct val="80000"/>
              <a:buChar char="•"/>
              <a:defRPr sz="22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Environmental Constraints</a:t>
            </a:r>
          </a:p>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Management Constraints</a:t>
            </a:r>
          </a:p>
          <a:p>
            <a:pPr lvl="1">
              <a:spcBef>
                <a:spcPct val="10000"/>
              </a:spcBef>
            </a:pPr>
            <a:r>
              <a:rPr lang="en-US" altLang="en-US" dirty="0">
                <a:solidFill>
                  <a:srgbClr val="002060"/>
                </a:solidFill>
                <a:latin typeface="Times New Roman" panose="02020603050405020304" pitchFamily="18" charset="0"/>
                <a:cs typeface="Times New Roman" panose="02020603050405020304" pitchFamily="18" charset="0"/>
              </a:rPr>
              <a:t>Contractual Constraints</a:t>
            </a:r>
          </a:p>
          <a:p>
            <a:pPr lvl="1">
              <a:spcBef>
                <a:spcPct val="10000"/>
              </a:spcBef>
            </a:pPr>
            <a:r>
              <a:rPr lang="en-US" altLang="en-US" dirty="0" smtClean="0">
                <a:solidFill>
                  <a:srgbClr val="002060"/>
                </a:solidFill>
                <a:latin typeface="Times New Roman" panose="02020603050405020304" pitchFamily="18" charset="0"/>
                <a:cs typeface="Times New Roman" panose="02020603050405020304" pitchFamily="18" charset="0"/>
              </a:rPr>
              <a:t>Regulatory </a:t>
            </a:r>
            <a:r>
              <a:rPr lang="en-US" altLang="en-US" dirty="0">
                <a:solidFill>
                  <a:srgbClr val="002060"/>
                </a:solidFill>
                <a:latin typeface="Times New Roman" panose="02020603050405020304" pitchFamily="18" charset="0"/>
                <a:cs typeface="Times New Roman" panose="02020603050405020304" pitchFamily="18" charset="0"/>
              </a:rPr>
              <a:t>Constraints</a:t>
            </a:r>
          </a:p>
        </p:txBody>
      </p:sp>
    </p:spTree>
    <p:extLst>
      <p:ext uri="{BB962C8B-B14F-4D97-AF65-F5344CB8AC3E}">
        <p14:creationId xmlns:p14="http://schemas.microsoft.com/office/powerpoint/2010/main" val="59402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3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2" presetClass="entr" presetSubtype="8" fill="hold" nodeType="afterEffect">
                                  <p:stCondLst>
                                    <p:cond delay="30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par>
                          <p:cTn id="18" fill="hold">
                            <p:stCondLst>
                              <p:cond delay="1300"/>
                            </p:stCondLst>
                            <p:childTnLst>
                              <p:par>
                                <p:cTn id="19" presetID="22" presetClass="entr" presetSubtype="8" fill="hold" nodeType="afterEffect">
                                  <p:stCondLst>
                                    <p:cond delay="30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left)">
                                      <p:cBhvr>
                                        <p:cTn id="21" dur="500"/>
                                        <p:tgtEl>
                                          <p:spTgt spid="7">
                                            <p:txEl>
                                              <p:pRg st="2" end="2"/>
                                            </p:txEl>
                                          </p:spTgt>
                                        </p:tgtEl>
                                      </p:cBhvr>
                                    </p:animEffect>
                                  </p:childTnLst>
                                </p:cTn>
                              </p:par>
                            </p:childTnLst>
                          </p:cTn>
                        </p:par>
                        <p:par>
                          <p:cTn id="22" fill="hold">
                            <p:stCondLst>
                              <p:cond delay="2100"/>
                            </p:stCondLst>
                            <p:childTnLst>
                              <p:par>
                                <p:cTn id="23" presetID="22" presetClass="entr" presetSubtype="8" fill="hold" nodeType="afterEffect">
                                  <p:stCondLst>
                                    <p:cond delay="30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wipe(left)">
                                      <p:cBhvr>
                                        <p:cTn id="25" dur="500"/>
                                        <p:tgtEl>
                                          <p:spTgt spid="7">
                                            <p:txEl>
                                              <p:pRg st="3" end="3"/>
                                            </p:txEl>
                                          </p:spTgt>
                                        </p:tgtEl>
                                      </p:cBhvr>
                                    </p:animEffect>
                                  </p:childTnLst>
                                </p:cTn>
                              </p:par>
                            </p:childTnLst>
                          </p:cTn>
                        </p:par>
                        <p:par>
                          <p:cTn id="26" fill="hold">
                            <p:stCondLst>
                              <p:cond delay="2900"/>
                            </p:stCondLst>
                            <p:childTnLst>
                              <p:par>
                                <p:cTn id="27" presetID="22" presetClass="entr" presetSubtype="8" fill="hold" nodeType="afterEffect">
                                  <p:stCondLst>
                                    <p:cond delay="30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wipe(left)">
                                      <p:cBhvr>
                                        <p:cTn id="2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Impact of Constraints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p:txBody>
          <a:bodyPr>
            <a:normAutofit/>
          </a:bodyPr>
          <a:lstStyle/>
          <a:p>
            <a:r>
              <a:rPr lang="en-US" altLang="en-US" sz="2400" dirty="0">
                <a:latin typeface="Times New Roman" panose="02020603050405020304" pitchFamily="18" charset="0"/>
                <a:cs typeface="Times New Roman" panose="02020603050405020304" pitchFamily="18" charset="0"/>
              </a:rPr>
              <a:t>Introduction of excessive constraints in network logic can have the following impacts on a project:</a:t>
            </a:r>
          </a:p>
          <a:p>
            <a:pPr lvl="1"/>
            <a:r>
              <a:rPr lang="en-US" altLang="en-US" sz="2400" dirty="0">
                <a:latin typeface="Times New Roman" panose="02020603050405020304" pitchFamily="18" charset="0"/>
                <a:cs typeface="Times New Roman" panose="02020603050405020304" pitchFamily="18" charset="0"/>
              </a:rPr>
              <a:t>Reduce scheduling flexibility</a:t>
            </a:r>
          </a:p>
          <a:p>
            <a:pPr lvl="1"/>
            <a:r>
              <a:rPr lang="en-US" altLang="en-US" sz="2400" dirty="0">
                <a:latin typeface="Times New Roman" panose="02020603050405020304" pitchFamily="18" charset="0"/>
                <a:cs typeface="Times New Roman" panose="02020603050405020304" pitchFamily="18" charset="0"/>
              </a:rPr>
              <a:t>Lengthen project duration</a:t>
            </a:r>
          </a:p>
          <a:p>
            <a:pPr lvl="1"/>
            <a:r>
              <a:rPr lang="en-US" altLang="en-US" sz="2400" dirty="0">
                <a:latin typeface="Times New Roman" panose="02020603050405020304" pitchFamily="18" charset="0"/>
                <a:cs typeface="Times New Roman" panose="02020603050405020304" pitchFamily="18" charset="0"/>
              </a:rPr>
              <a:t>Generally increase project cost</a:t>
            </a:r>
          </a:p>
          <a:p>
            <a:pPr lvl="1"/>
            <a:r>
              <a:rPr lang="en-US" altLang="en-US" sz="2400" dirty="0">
                <a:latin typeface="Times New Roman" panose="02020603050405020304" pitchFamily="18" charset="0"/>
                <a:cs typeface="Times New Roman" panose="02020603050405020304" pitchFamily="18" charset="0"/>
              </a:rPr>
              <a:t>Confuse basic scheduling logic</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11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Network Modeling Technique—CPM</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p:txBody>
          <a:bodyPr>
            <a:normAutofit fontScale="92500" lnSpcReduction="10000"/>
          </a:bodyPr>
          <a:lstStyle/>
          <a:p>
            <a:r>
              <a:rPr lang="en-US" sz="2400" dirty="0" smtClean="0">
                <a:solidFill>
                  <a:srgbClr val="2F0765"/>
                </a:solidFill>
                <a:latin typeface="Times New Roman" panose="02020603050405020304" pitchFamily="18" charset="0"/>
                <a:cs typeface="Times New Roman" panose="02020603050405020304" pitchFamily="18" charset="0"/>
              </a:rPr>
              <a:t>CPM is the most popular network modeling technique</a:t>
            </a:r>
          </a:p>
          <a:p>
            <a:r>
              <a:rPr lang="en-US" sz="2400" dirty="0" smtClean="0">
                <a:solidFill>
                  <a:schemeClr val="accent5">
                    <a:lumMod val="75000"/>
                  </a:schemeClr>
                </a:solidFill>
                <a:latin typeface="Times New Roman" panose="02020603050405020304" pitchFamily="18" charset="0"/>
                <a:cs typeface="Times New Roman" panose="02020603050405020304" pitchFamily="18" charset="0"/>
              </a:rPr>
              <a:t>In CPM technique, each activity is assigned a specific duration and calculations through the network provide a single, specific duration for the project as a whole</a:t>
            </a:r>
          </a:p>
          <a:p>
            <a:r>
              <a:rPr lang="en-US" sz="2400" dirty="0" smtClean="0">
                <a:solidFill>
                  <a:srgbClr val="7030A0"/>
                </a:solidFill>
                <a:latin typeface="Times New Roman" panose="02020603050405020304" pitchFamily="18" charset="0"/>
                <a:cs typeface="Times New Roman" panose="02020603050405020304" pitchFamily="18" charset="0"/>
              </a:rPr>
              <a:t>CPM identifies those chains of activities (the critical paths) in the project that control how long the project will take</a:t>
            </a:r>
          </a:p>
          <a:p>
            <a:r>
              <a:rPr lang="en-US" sz="2400" dirty="0" smtClean="0">
                <a:solidFill>
                  <a:srgbClr val="3A34BC"/>
                </a:solidFill>
                <a:latin typeface="Times New Roman" panose="02020603050405020304" pitchFamily="18" charset="0"/>
                <a:cs typeface="Times New Roman" panose="02020603050405020304" pitchFamily="18" charset="0"/>
              </a:rPr>
              <a:t>There are two popular variations of CPM</a:t>
            </a:r>
            <a:endParaRPr lang="en-US" sz="2400" dirty="0" smtClean="0">
              <a:solidFill>
                <a:srgbClr val="7030A0"/>
              </a:solidFill>
              <a:latin typeface="Times New Roman" panose="02020603050405020304" pitchFamily="18" charset="0"/>
              <a:cs typeface="Times New Roman" panose="02020603050405020304" pitchFamily="18" charset="0"/>
            </a:endParaRPr>
          </a:p>
          <a:p>
            <a:pPr lvl="1"/>
            <a:r>
              <a:rPr lang="en-US" sz="1900" dirty="0" smtClean="0">
                <a:solidFill>
                  <a:srgbClr val="C00000"/>
                </a:solidFill>
                <a:latin typeface="Times New Roman" panose="02020603050405020304" pitchFamily="18" charset="0"/>
                <a:cs typeface="Times New Roman" panose="02020603050405020304" pitchFamily="18" charset="0"/>
              </a:rPr>
              <a:t>Activity-on-Arrow (A-on-A), or an arrow diagram</a:t>
            </a:r>
          </a:p>
          <a:p>
            <a:pPr lvl="2"/>
            <a:r>
              <a:rPr lang="en-US" sz="1700" dirty="0" smtClean="0">
                <a:solidFill>
                  <a:srgbClr val="0033CC"/>
                </a:solidFill>
                <a:latin typeface="Times New Roman" panose="02020603050405020304" pitchFamily="18" charset="0"/>
                <a:cs typeface="Times New Roman" panose="02020603050405020304" pitchFamily="18" charset="0"/>
              </a:rPr>
              <a:t>This name is given to this traditional technique because activities are represented in the network as arrows or lines</a:t>
            </a:r>
          </a:p>
          <a:p>
            <a:pPr lvl="1"/>
            <a:r>
              <a:rPr lang="en-US" sz="1900" dirty="0" smtClean="0">
                <a:solidFill>
                  <a:schemeClr val="tx2">
                    <a:lumMod val="75000"/>
                  </a:schemeClr>
                </a:solidFill>
                <a:latin typeface="Times New Roman" panose="02020603050405020304" pitchFamily="18" charset="0"/>
                <a:cs typeface="Times New Roman" panose="02020603050405020304" pitchFamily="18" charset="0"/>
              </a:rPr>
              <a:t>Activity-on-Node or Precedence technique</a:t>
            </a:r>
          </a:p>
          <a:p>
            <a:pPr lvl="2"/>
            <a:r>
              <a:rPr lang="en-US" sz="1700" dirty="0" smtClean="0">
                <a:solidFill>
                  <a:srgbClr val="0033CC"/>
                </a:solidFill>
                <a:latin typeface="Times New Roman" panose="02020603050405020304" pitchFamily="18" charset="0"/>
                <a:cs typeface="Times New Roman" panose="02020603050405020304" pitchFamily="18" charset="0"/>
              </a:rPr>
              <a:t>This method defines the activities as boxes (nodes in the network), which are connected together by lines (links).</a:t>
            </a:r>
          </a:p>
          <a:p>
            <a:pPr lvl="2"/>
            <a:r>
              <a:rPr lang="en-US" sz="1700" dirty="0" smtClean="0">
                <a:solidFill>
                  <a:srgbClr val="0033CC"/>
                </a:solidFill>
                <a:latin typeface="Times New Roman" panose="02020603050405020304" pitchFamily="18" charset="0"/>
                <a:cs typeface="Times New Roman" panose="02020603050405020304" pitchFamily="18" charset="0"/>
              </a:rPr>
              <a:t>This technique has got popularity  because of the availability of microcomputer software, which makes it very easy to use.</a:t>
            </a:r>
            <a:endParaRPr lang="en-US" sz="1900" dirty="0" smtClean="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78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Steps in Building a Network Model</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October 16,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p:txBody>
          <a:bodyPr>
            <a:normAutofit/>
          </a:bodyPr>
          <a:lstStyle/>
          <a:p>
            <a:r>
              <a:rPr lang="en-US" altLang="en-US" dirty="0" smtClean="0">
                <a:latin typeface="Times New Roman" panose="02020603050405020304" pitchFamily="18" charset="0"/>
                <a:cs typeface="Times New Roman" panose="02020603050405020304" pitchFamily="18" charset="0"/>
              </a:rPr>
              <a:t>Define activities</a:t>
            </a:r>
          </a:p>
          <a:p>
            <a:r>
              <a:rPr lang="en-US" altLang="en-US" dirty="0" smtClean="0">
                <a:solidFill>
                  <a:srgbClr val="3A34BC"/>
                </a:solidFill>
                <a:latin typeface="Times New Roman" panose="02020603050405020304" pitchFamily="18" charset="0"/>
                <a:cs typeface="Times New Roman" panose="02020603050405020304" pitchFamily="18" charset="0"/>
              </a:rPr>
              <a:t>Order </a:t>
            </a:r>
            <a:r>
              <a:rPr lang="en-US" altLang="en-US" dirty="0">
                <a:solidFill>
                  <a:srgbClr val="3A34BC"/>
                </a:solidFill>
                <a:latin typeface="Times New Roman" panose="02020603050405020304" pitchFamily="18" charset="0"/>
                <a:cs typeface="Times New Roman" panose="02020603050405020304" pitchFamily="18" charset="0"/>
              </a:rPr>
              <a:t>activities</a:t>
            </a:r>
          </a:p>
          <a:p>
            <a:r>
              <a:rPr lang="en-US" altLang="en-US" dirty="0">
                <a:solidFill>
                  <a:srgbClr val="FF33CC"/>
                </a:solidFill>
                <a:latin typeface="Times New Roman" panose="02020603050405020304" pitchFamily="18" charset="0"/>
                <a:cs typeface="Times New Roman" panose="02020603050405020304" pitchFamily="18" charset="0"/>
              </a:rPr>
              <a:t>Establish activity relationships; draw a network diagram</a:t>
            </a:r>
          </a:p>
          <a:p>
            <a:r>
              <a:rPr lang="en-US" altLang="en-US" dirty="0">
                <a:solidFill>
                  <a:srgbClr val="002060"/>
                </a:solidFill>
                <a:latin typeface="Times New Roman" panose="02020603050405020304" pitchFamily="18" charset="0"/>
                <a:cs typeface="Times New Roman" panose="02020603050405020304" pitchFamily="18" charset="0"/>
              </a:rPr>
              <a:t>Determine quantities; assign durations to activities</a:t>
            </a:r>
          </a:p>
          <a:p>
            <a:r>
              <a:rPr lang="en-US" altLang="en-US" dirty="0">
                <a:solidFill>
                  <a:srgbClr val="00B050"/>
                </a:solidFill>
                <a:latin typeface="Times New Roman" panose="02020603050405020304" pitchFamily="18" charset="0"/>
                <a:cs typeface="Times New Roman" panose="02020603050405020304" pitchFamily="18" charset="0"/>
              </a:rPr>
              <a:t>Assign resources and costs</a:t>
            </a:r>
          </a:p>
          <a:p>
            <a:r>
              <a:rPr lang="en-US" altLang="en-US" dirty="0">
                <a:solidFill>
                  <a:srgbClr val="7030A0"/>
                </a:solidFill>
                <a:latin typeface="Times New Roman" panose="02020603050405020304" pitchFamily="18" charset="0"/>
                <a:cs typeface="Times New Roman" panose="02020603050405020304" pitchFamily="18" charset="0"/>
              </a:rPr>
              <a:t>Calculate early and late start/finish times</a:t>
            </a:r>
          </a:p>
          <a:p>
            <a:r>
              <a:rPr lang="en-US" altLang="en-US" dirty="0">
                <a:solidFill>
                  <a:srgbClr val="C00000"/>
                </a:solidFill>
                <a:latin typeface="Times New Roman" panose="02020603050405020304" pitchFamily="18" charset="0"/>
                <a:cs typeface="Times New Roman" panose="02020603050405020304" pitchFamily="18" charset="0"/>
              </a:rPr>
              <a:t>Compute float values and identify the critical path</a:t>
            </a:r>
          </a:p>
          <a:p>
            <a:r>
              <a:rPr lang="en-US" altLang="en-US" dirty="0">
                <a:solidFill>
                  <a:srgbClr val="2F0765"/>
                </a:solidFill>
                <a:latin typeface="Times New Roman" panose="02020603050405020304" pitchFamily="18" charset="0"/>
                <a:cs typeface="Times New Roman" panose="02020603050405020304" pitchFamily="18" charset="0"/>
              </a:rPr>
              <a:t>Schedule activity start/finish times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95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A4C6D2-5977-44AE-8B4D-3745800C3303}">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sharepoint/v3"/>
    <ds:schemaRef ds:uri="http://www.w3.org/XML/1998/namespace"/>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65D0974-466A-40E0-ABFB-655FDF2A39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3247</TotalTime>
  <Words>3863</Words>
  <Application>Microsoft Office PowerPoint</Application>
  <PresentationFormat>On-screen Show (4:3)</PresentationFormat>
  <Paragraphs>1364</Paragraphs>
  <Slides>46</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6" baseType="lpstr">
      <vt:lpstr>Agency FB</vt:lpstr>
      <vt:lpstr>Algerian</vt:lpstr>
      <vt:lpstr>Arial</vt:lpstr>
      <vt:lpstr>Calibri</vt:lpstr>
      <vt:lpstr>Georgia</vt:lpstr>
      <vt:lpstr>Times New Roman</vt:lpstr>
      <vt:lpstr>Wingdings</vt:lpstr>
      <vt:lpstr>Wingdings 2</vt:lpstr>
      <vt:lpstr>Civic</vt:lpstr>
      <vt:lpstr>Equation</vt:lpstr>
      <vt:lpstr>ENGINEERING MANAGEMENT (GE 404)</vt:lpstr>
      <vt:lpstr>Contents</vt:lpstr>
      <vt:lpstr>Objectives of the Present lecture</vt:lpstr>
      <vt:lpstr>Activities versus Events</vt:lpstr>
      <vt:lpstr>Duration versus Event</vt:lpstr>
      <vt:lpstr>Constraints</vt:lpstr>
      <vt:lpstr>Impact of Constraints</vt:lpstr>
      <vt:lpstr>Network Modeling Technique—CPM</vt:lpstr>
      <vt:lpstr>Steps in Building a Network Model</vt:lpstr>
      <vt:lpstr>Defining Activities</vt:lpstr>
      <vt:lpstr>Ordering Activities</vt:lpstr>
      <vt:lpstr>Assigning Durations to Activities</vt:lpstr>
      <vt:lpstr>Early Start, Early Finish and Late Finish and Late Start Times</vt:lpstr>
      <vt:lpstr>Calculation of Early and Late times</vt:lpstr>
      <vt:lpstr>Float Times —Free and Total Floats</vt:lpstr>
      <vt:lpstr>Free and Total Floats</vt:lpstr>
      <vt:lpstr>Activity Box</vt:lpstr>
      <vt:lpstr>Critical Activity and Critical Path</vt:lpstr>
      <vt:lpstr>Subcritical paths</vt:lpstr>
      <vt:lpstr>Activity-on-Node (AON) Network</vt:lpstr>
      <vt:lpstr>Developing AON Network</vt:lpstr>
      <vt:lpstr>Note</vt:lpstr>
      <vt:lpstr>Problem-1</vt:lpstr>
      <vt:lpstr>Solution Step-1: Draw Activity diagram</vt:lpstr>
      <vt:lpstr>Step-2: Calculate ES and EF  and Project duration</vt:lpstr>
      <vt:lpstr>Step-3: Calculate LS and LF</vt:lpstr>
      <vt:lpstr>Step-4: Calculate Total Float </vt:lpstr>
      <vt:lpstr>Step-5: Identify Critical Path</vt:lpstr>
      <vt:lpstr>Problem-2</vt:lpstr>
      <vt:lpstr>Solution Step 1: Activity on node network</vt:lpstr>
      <vt:lpstr>Step 2: Activity times and activity floats</vt:lpstr>
      <vt:lpstr>Step 3: Critical path and subcritical paths</vt:lpstr>
      <vt:lpstr>Problem-3</vt:lpstr>
      <vt:lpstr>Solution Step-1: Draw Activity diagram</vt:lpstr>
      <vt:lpstr>Step-2: Calculate ES and EF  and Project duration</vt:lpstr>
      <vt:lpstr>Step-3: Calculate LS and LF</vt:lpstr>
      <vt:lpstr>Step-4: Calculate Total Float </vt:lpstr>
      <vt:lpstr>Step-5: Identify Critical Path</vt:lpstr>
      <vt:lpstr>Step-6: Calculate Slack Time (Float Time) </vt:lpstr>
      <vt:lpstr>PowerPoint Presentation</vt:lpstr>
      <vt:lpstr>Calendar Date Schedule</vt:lpstr>
      <vt:lpstr>Advantages and Disadvantages of Network Diagram</vt:lpstr>
      <vt:lpstr>Note (a Constraint)</vt:lpstr>
      <vt:lpstr>Alternative definitions of FF and TF</vt:lpstr>
      <vt:lpstr>Further Reading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171</cp:revision>
  <dcterms:modified xsi:type="dcterms:W3CDTF">2016-10-16T10:11:38Z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