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41"/>
  </p:notesMasterIdLst>
  <p:handoutMasterIdLst>
    <p:handoutMasterId r:id="rId42"/>
  </p:handoutMasterIdLst>
  <p:sldIdLst>
    <p:sldId id="285" r:id="rId5"/>
    <p:sldId id="286" r:id="rId6"/>
    <p:sldId id="287" r:id="rId7"/>
    <p:sldId id="670" r:id="rId8"/>
    <p:sldId id="672" r:id="rId9"/>
    <p:sldId id="673" r:id="rId10"/>
    <p:sldId id="674" r:id="rId11"/>
    <p:sldId id="675" r:id="rId12"/>
    <p:sldId id="676" r:id="rId13"/>
    <p:sldId id="679" r:id="rId14"/>
    <p:sldId id="680" r:id="rId15"/>
    <p:sldId id="651" r:id="rId16"/>
    <p:sldId id="669" r:id="rId17"/>
    <p:sldId id="660" r:id="rId18"/>
    <p:sldId id="661" r:id="rId19"/>
    <p:sldId id="662" r:id="rId20"/>
    <p:sldId id="663" r:id="rId21"/>
    <p:sldId id="664" r:id="rId22"/>
    <p:sldId id="665" r:id="rId23"/>
    <p:sldId id="666" r:id="rId24"/>
    <p:sldId id="667" r:id="rId25"/>
    <p:sldId id="668" r:id="rId26"/>
    <p:sldId id="690" r:id="rId27"/>
    <p:sldId id="677" r:id="rId28"/>
    <p:sldId id="678" r:id="rId29"/>
    <p:sldId id="658" r:id="rId30"/>
    <p:sldId id="681" r:id="rId31"/>
    <p:sldId id="682" r:id="rId32"/>
    <p:sldId id="683" r:id="rId33"/>
    <p:sldId id="684" r:id="rId34"/>
    <p:sldId id="685" r:id="rId35"/>
    <p:sldId id="686" r:id="rId36"/>
    <p:sldId id="689" r:id="rId37"/>
    <p:sldId id="692" r:id="rId38"/>
    <p:sldId id="290" r:id="rId39"/>
    <p:sldId id="270" r:id="rId4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4BC"/>
    <a:srgbClr val="333300"/>
    <a:srgbClr val="0033CC"/>
    <a:srgbClr val="2F0765"/>
    <a:srgbClr val="3BC828"/>
    <a:srgbClr val="FF33CC"/>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Sheet1!$B$5:$B$9</c:f>
              <c:numCache>
                <c:formatCode>General</c:formatCode>
                <c:ptCount val="5"/>
                <c:pt idx="0">
                  <c:v>22</c:v>
                </c:pt>
                <c:pt idx="1">
                  <c:v>20</c:v>
                </c:pt>
                <c:pt idx="2">
                  <c:v>19</c:v>
                </c:pt>
                <c:pt idx="3">
                  <c:v>18</c:v>
                </c:pt>
                <c:pt idx="4">
                  <c:v>17</c:v>
                </c:pt>
              </c:numCache>
            </c:numRef>
          </c:xVal>
          <c:yVal>
            <c:numRef>
              <c:f>Sheet1!$C$5:$C$9</c:f>
              <c:numCache>
                <c:formatCode>General</c:formatCode>
                <c:ptCount val="5"/>
                <c:pt idx="0">
                  <c:v>3050</c:v>
                </c:pt>
                <c:pt idx="1">
                  <c:v>3150</c:v>
                </c:pt>
                <c:pt idx="2">
                  <c:v>3220</c:v>
                </c:pt>
                <c:pt idx="3">
                  <c:v>3340</c:v>
                </c:pt>
                <c:pt idx="4">
                  <c:v>3490</c:v>
                </c:pt>
              </c:numCache>
            </c:numRef>
          </c:yVal>
          <c:smooth val="1"/>
          <c:extLst>
            <c:ext xmlns:c16="http://schemas.microsoft.com/office/drawing/2014/chart" uri="{C3380CC4-5D6E-409C-BE32-E72D297353CC}">
              <c16:uniqueId val="{00000000-CDEC-4C8F-B63F-68BB6E3039BB}"/>
            </c:ext>
          </c:extLst>
        </c:ser>
        <c:dLbls>
          <c:showLegendKey val="0"/>
          <c:showVal val="0"/>
          <c:showCatName val="0"/>
          <c:showSerName val="0"/>
          <c:showPercent val="0"/>
          <c:showBubbleSize val="0"/>
        </c:dLbls>
        <c:axId val="615669024"/>
        <c:axId val="615677728"/>
      </c:scatterChart>
      <c:valAx>
        <c:axId val="615669024"/>
        <c:scaling>
          <c:orientation val="minMax"/>
          <c:min val="16"/>
        </c:scaling>
        <c:delete val="0"/>
        <c:axPos val="b"/>
        <c:majorGridlines>
          <c:spPr>
            <a:ln w="12700" cap="flat" cmpd="sng" algn="ctr">
              <a:solidFill>
                <a:schemeClr val="tx1"/>
              </a:solidFill>
              <a:round/>
            </a:ln>
            <a:effectLst/>
          </c:spPr>
        </c:majorGridlines>
        <c:title>
          <c:tx>
            <c:rich>
              <a:bodyPr rot="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r>
                  <a:rPr lang="en-US" sz="1400" b="1" i="1" baseline="0"/>
                  <a:t>Project Duration</a:t>
                </a:r>
              </a:p>
            </c:rich>
          </c:tx>
          <c:layout>
            <c:manualLayout>
              <c:xMode val="edge"/>
              <c:yMode val="edge"/>
              <c:x val="0.41386679790026248"/>
              <c:y val="0.87868037328667248"/>
            </c:manualLayout>
          </c:layout>
          <c:overlay val="0"/>
          <c:spPr>
            <a:noFill/>
            <a:ln>
              <a:noFill/>
            </a:ln>
            <a:effectLst/>
          </c:spPr>
          <c:txPr>
            <a:bodyPr rot="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677728"/>
        <c:crosses val="autoZero"/>
        <c:crossBetween val="midCat"/>
        <c:majorUnit val="1"/>
      </c:valAx>
      <c:valAx>
        <c:axId val="615677728"/>
        <c:scaling>
          <c:orientation val="minMax"/>
        </c:scaling>
        <c:delete val="0"/>
        <c:axPos val="l"/>
        <c:majorGridlines>
          <c:spPr>
            <a:ln w="12700" cap="flat" cmpd="sng" algn="ctr">
              <a:solidFill>
                <a:schemeClr val="tx1"/>
              </a:solidFill>
              <a:round/>
            </a:ln>
            <a:effectLst/>
          </c:spPr>
        </c:majorGridlines>
        <c:title>
          <c:tx>
            <c:rich>
              <a:bodyPr rot="-540000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r>
                  <a:rPr lang="en-US" sz="1400" b="1" i="1" baseline="0"/>
                  <a:t>Cost</a:t>
                </a:r>
              </a:p>
            </c:rich>
          </c:tx>
          <c:overlay val="0"/>
          <c:spPr>
            <a:noFill/>
            <a:ln>
              <a:noFill/>
            </a:ln>
            <a:effectLst/>
          </c:spPr>
          <c:txPr>
            <a:bodyPr rot="-540000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15669024"/>
        <c:crosses val="autoZero"/>
        <c:crossBetween val="midCat"/>
        <c:majorUnit val="100"/>
      </c:valAx>
      <c:spPr>
        <a:noFill/>
        <a:ln w="15875">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F3F847A1-6B27-4B8D-993F-6B5055EC7165}" type="datetimeFigureOut">
              <a:rPr lang="en-US" smtClean="0"/>
              <a:pPr/>
              <a:t>12/13/2016</a:t>
            </a:fld>
            <a:endParaRPr lang="en-US"/>
          </a:p>
        </p:txBody>
      </p:sp>
      <p:sp>
        <p:nvSpPr>
          <p:cNvPr id="4" name="Footer Placeholder 3"/>
          <p:cNvSpPr>
            <a:spLocks noGrp="1"/>
          </p:cNvSpPr>
          <p:nvPr>
            <p:ph type="ftr" sz="quarter" idx="2"/>
          </p:nvPr>
        </p:nvSpPr>
        <p:spPr>
          <a:xfrm>
            <a:off x="0" y="9430090"/>
            <a:ext cx="2945659" cy="496411"/>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3850444" y="9430090"/>
            <a:ext cx="2945659" cy="496411"/>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9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9" y="0"/>
            <a:ext cx="2946400" cy="496968"/>
          </a:xfrm>
          <a:prstGeom prst="rect">
            <a:avLst/>
          </a:prstGeom>
        </p:spPr>
        <p:txBody>
          <a:bodyPr vert="horz" lIns="91440" tIns="45720" rIns="91440" bIns="45720" rtlCol="0"/>
          <a:lstStyle>
            <a:lvl1pPr algn="r">
              <a:defRPr sz="1200"/>
            </a:lvl1pPr>
          </a:lstStyle>
          <a:p>
            <a:fld id="{C68F2EC1-FC6C-4FE0-ADF0-A740E2CC27AE}" type="datetimeFigureOut">
              <a:rPr lang="en-US" smtClean="0"/>
              <a:pPr/>
              <a:t>12/13/2016</a:t>
            </a:fld>
            <a:endParaRPr lang="en-US"/>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1" y="4715631"/>
            <a:ext cx="5438775" cy="44679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9672"/>
            <a:ext cx="2946400" cy="49696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3849689" y="9429672"/>
            <a:ext cx="2946400" cy="49696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Trade-off (between something and something) the act of balancing two things that are opposed to each other</a:t>
            </a:r>
          </a:p>
          <a:p>
            <a:r>
              <a:rPr lang="en-GB" i="1" dirty="0" smtClean="0"/>
              <a:t>a trade-off between increased production and a reduction in quality</a:t>
            </a:r>
          </a:p>
          <a:p>
            <a:endParaRPr lang="en-GB" dirty="0"/>
          </a:p>
        </p:txBody>
      </p:sp>
    </p:spTree>
    <p:extLst>
      <p:ext uri="{BB962C8B-B14F-4D97-AF65-F5344CB8AC3E}">
        <p14:creationId xmlns:p14="http://schemas.microsoft.com/office/powerpoint/2010/main" val="4226395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Overhead or overheads: R</a:t>
            </a:r>
            <a:r>
              <a:rPr lang="en-GB" sz="1200" b="0" i="0" kern="1200" dirty="0" err="1" smtClean="0">
                <a:solidFill>
                  <a:schemeClr val="tx1"/>
                </a:solidFill>
                <a:effectLst/>
                <a:latin typeface="+mn-lt"/>
                <a:ea typeface="+mn-ea"/>
                <a:cs typeface="+mn-cs"/>
              </a:rPr>
              <a:t>egular</a:t>
            </a:r>
            <a:r>
              <a:rPr lang="en-GB" sz="1200" b="0" i="0" kern="1200" dirty="0" smtClean="0">
                <a:solidFill>
                  <a:schemeClr val="tx1"/>
                </a:solidFill>
                <a:effectLst/>
                <a:latin typeface="+mn-lt"/>
                <a:ea typeface="+mn-ea"/>
                <a:cs typeface="+mn-cs"/>
              </a:rPr>
              <a:t> costs that you have when you are running a business or an organization, such as rent, electricity, wages, etc.</a:t>
            </a:r>
          </a:p>
          <a:p>
            <a:r>
              <a:rPr lang="en-US" sz="1200" b="0" i="0" kern="1200" dirty="0" smtClean="0">
                <a:solidFill>
                  <a:schemeClr val="tx1"/>
                </a:solidFill>
                <a:effectLst/>
                <a:latin typeface="+mn-lt"/>
                <a:ea typeface="+mn-ea"/>
                <a:cs typeface="+mn-cs"/>
              </a:rPr>
              <a:t>Steady: Constant</a:t>
            </a:r>
            <a:endParaRPr lang="en-GB" dirty="0"/>
          </a:p>
        </p:txBody>
      </p:sp>
    </p:spTree>
    <p:extLst>
      <p:ext uri="{BB962C8B-B14F-4D97-AF65-F5344CB8AC3E}">
        <p14:creationId xmlns:p14="http://schemas.microsoft.com/office/powerpoint/2010/main" val="2353220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Crash:</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a sudden serious fall in the value of something</a:t>
            </a:r>
            <a:endParaRPr lang="en-GB" dirty="0"/>
          </a:p>
        </p:txBody>
      </p:sp>
    </p:spTree>
    <p:extLst>
      <p:ext uri="{BB962C8B-B14F-4D97-AF65-F5344CB8AC3E}">
        <p14:creationId xmlns:p14="http://schemas.microsoft.com/office/powerpoint/2010/main" val="2779274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51605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a:t>
            </a:r>
            <a:r>
              <a:rPr lang="en-US" baseline="0" dirty="0" smtClean="0"/>
              <a:t> paths which are not passing through G are parallel paths.</a:t>
            </a:r>
            <a:endParaRPr lang="en-GB" dirty="0"/>
          </a:p>
        </p:txBody>
      </p:sp>
    </p:spTree>
    <p:extLst>
      <p:ext uri="{BB962C8B-B14F-4D97-AF65-F5344CB8AC3E}">
        <p14:creationId xmlns:p14="http://schemas.microsoft.com/office/powerpoint/2010/main" val="1793728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29463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TOPIC-6- TIME-COST TRADE OFF</a:t>
            </a:r>
            <a:endParaRPr lang="en-US"/>
          </a:p>
        </p:txBody>
      </p:sp>
      <p:sp>
        <p:nvSpPr>
          <p:cNvPr id="5" name="Date Placeholder 4"/>
          <p:cNvSpPr>
            <a:spLocks noGrp="1"/>
          </p:cNvSpPr>
          <p:nvPr>
            <p:ph type="dt" idx="11"/>
          </p:nvPr>
        </p:nvSpPr>
        <p:spPr/>
        <p:txBody>
          <a:bodyPr/>
          <a:lstStyle/>
          <a:p>
            <a:r>
              <a:rPr lang="en-US" smtClean="0"/>
              <a:t>13 June 2013</a:t>
            </a:r>
            <a:endParaRPr lang="en-US"/>
          </a:p>
        </p:txBody>
      </p:sp>
      <p:sp>
        <p:nvSpPr>
          <p:cNvPr id="6" name="Footer Placeholder 5"/>
          <p:cNvSpPr>
            <a:spLocks noGrp="1"/>
          </p:cNvSpPr>
          <p:nvPr>
            <p:ph type="ftr" sz="quarter" idx="12"/>
          </p:nvPr>
        </p:nvSpPr>
        <p:spPr/>
        <p:txBody>
          <a:bodyPr/>
          <a:lstStyle/>
          <a:p>
            <a:r>
              <a:rPr lang="en-US" smtClean="0"/>
              <a:t>GE404 ENGINEERING MANAGEMENT</a:t>
            </a:r>
            <a:endParaRPr lang="en-US"/>
          </a:p>
        </p:txBody>
      </p:sp>
      <p:sp>
        <p:nvSpPr>
          <p:cNvPr id="7" name="Slide Number Placeholder 6"/>
          <p:cNvSpPr>
            <a:spLocks noGrp="1"/>
          </p:cNvSpPr>
          <p:nvPr>
            <p:ph type="sldNum" sz="quarter" idx="13"/>
          </p:nvPr>
        </p:nvSpPr>
        <p:spPr/>
        <p:txBody>
          <a:bodyPr/>
          <a:lstStyle/>
          <a:p>
            <a:fld id="{893B0CF2-7F87-4E02-A248-870047730F99}" type="slidenum">
              <a:rPr lang="en-US" smtClean="0"/>
              <a:t>29</a:t>
            </a:fld>
            <a:endParaRPr lang="en-US"/>
          </a:p>
        </p:txBody>
      </p:sp>
    </p:spTree>
    <p:extLst>
      <p:ext uri="{BB962C8B-B14F-4D97-AF65-F5344CB8AC3E}">
        <p14:creationId xmlns:p14="http://schemas.microsoft.com/office/powerpoint/2010/main" val="187232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1840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December 13, 2016</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December 13,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December 13,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December 13,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December 13, 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December 13, 2016</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December 13, 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December 13,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December 13, 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December 13, 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December 13, 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a:t>
            </a:r>
            <a:r>
              <a:rPr lang="en-US" sz="2800" dirty="0" smtClean="0">
                <a:solidFill>
                  <a:srgbClr val="C00000"/>
                </a:solidFill>
                <a:latin typeface="Algerian" pitchFamily="82" charset="0"/>
                <a:cs typeface="Times New Roman" pitchFamily="18" charset="0"/>
              </a:rPr>
              <a:t>8</a:t>
            </a:r>
          </a:p>
          <a:p>
            <a:r>
              <a:rPr lang="en-US" sz="3200" cap="none" dirty="0" smtClean="0">
                <a:solidFill>
                  <a:schemeClr val="tx1"/>
                </a:solidFill>
                <a:latin typeface="Agency FB" pitchFamily="34" charset="0"/>
                <a:ea typeface="+mj-ea"/>
                <a:cs typeface="+mj-cs"/>
              </a:rPr>
              <a:t>Time-Cost Trade-Offs</a:t>
            </a:r>
            <a:endParaRPr lang="en-US"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EFA35FE2-5C1F-4C44-8AD2-D51742E13891}" type="datetime4">
              <a:rPr lang="en-US" smtClean="0"/>
              <a:t>December 13, 2016</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Problem-1</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grpSp>
        <p:nvGrpSpPr>
          <p:cNvPr id="40" name="Group 3"/>
          <p:cNvGrpSpPr>
            <a:grpSpLocks/>
          </p:cNvGrpSpPr>
          <p:nvPr/>
        </p:nvGrpSpPr>
        <p:grpSpPr bwMode="auto">
          <a:xfrm>
            <a:off x="1419971" y="1527019"/>
            <a:ext cx="7294563" cy="4425950"/>
            <a:chOff x="742" y="1217"/>
            <a:chExt cx="4595" cy="2788"/>
          </a:xfrm>
        </p:grpSpPr>
        <p:sp>
          <p:nvSpPr>
            <p:cNvPr id="41" name="Text Box 4"/>
            <p:cNvSpPr txBox="1">
              <a:spLocks noChangeArrowheads="1"/>
            </p:cNvSpPr>
            <p:nvPr/>
          </p:nvSpPr>
          <p:spPr bwMode="auto">
            <a:xfrm>
              <a:off x="1959" y="3601"/>
              <a:ext cx="3378" cy="4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tab pos="88900" algn="ctr"/>
                  <a:tab pos="1346200" algn="ctr"/>
                  <a:tab pos="2514600" algn="ctr"/>
                  <a:tab pos="3594100" algn="l"/>
                </a:tabLst>
                <a:defRPr/>
              </a:pPr>
              <a:r>
                <a:rPr kumimoji="0" lang="en-AU" sz="1800" b="1" i="0" u="none" strike="noStrike" kern="0" cap="none" spc="0" normalizeH="0" baseline="0" noProof="0" dirty="0" smtClean="0">
                  <a:ln>
                    <a:noFill/>
                  </a:ln>
                  <a:solidFill>
                    <a:prstClr val="black"/>
                  </a:solidFill>
                  <a:effectLst/>
                  <a:uLnTx/>
                  <a:uFillTx/>
                  <a:latin typeface="Calibri"/>
                </a:rPr>
                <a:t>	|	|	|</a:t>
              </a:r>
            </a:p>
            <a:p>
              <a:pPr marL="0" marR="0" lvl="0" indent="0" defTabSz="914400" eaLnBrk="1" fontAlgn="auto" latinLnBrk="0" hangingPunct="1">
                <a:lnSpc>
                  <a:spcPct val="100000"/>
                </a:lnSpc>
                <a:spcBef>
                  <a:spcPts val="0"/>
                </a:spcBef>
                <a:spcAft>
                  <a:spcPts val="0"/>
                </a:spcAft>
                <a:buClrTx/>
                <a:buSzTx/>
                <a:buFontTx/>
                <a:buNone/>
                <a:tabLst>
                  <a:tab pos="88900" algn="ctr"/>
                  <a:tab pos="1346200" algn="ctr"/>
                  <a:tab pos="2514600" algn="ctr"/>
                  <a:tab pos="3594100" algn="l"/>
                </a:tabLst>
                <a:defRPr/>
              </a:pPr>
              <a:r>
                <a:rPr kumimoji="0" lang="en-AU" sz="1800" b="1" i="0" u="none" strike="noStrike" kern="0" cap="none" spc="0" normalizeH="0" baseline="0" noProof="0" dirty="0" smtClean="0">
                  <a:ln>
                    <a:noFill/>
                  </a:ln>
                  <a:solidFill>
                    <a:prstClr val="black"/>
                  </a:solidFill>
                  <a:effectLst/>
                  <a:uLnTx/>
                  <a:uFillTx/>
                  <a:latin typeface="Calibri"/>
                </a:rPr>
                <a:t>	1	2	3	Time (Weeks)</a:t>
              </a:r>
            </a:p>
          </p:txBody>
        </p:sp>
        <p:sp>
          <p:nvSpPr>
            <p:cNvPr id="42" name="Freeform 5"/>
            <p:cNvSpPr>
              <a:spLocks/>
            </p:cNvSpPr>
            <p:nvPr/>
          </p:nvSpPr>
          <p:spPr bwMode="auto">
            <a:xfrm>
              <a:off x="1360" y="1296"/>
              <a:ext cx="3696" cy="2504"/>
            </a:xfrm>
            <a:custGeom>
              <a:avLst/>
              <a:gdLst>
                <a:gd name="T0" fmla="*/ 0 w 3696"/>
                <a:gd name="T1" fmla="*/ 0 h 2504"/>
                <a:gd name="T2" fmla="*/ 0 w 3696"/>
                <a:gd name="T3" fmla="*/ 2504 h 2504"/>
                <a:gd name="T4" fmla="*/ 3696 w 3696"/>
                <a:gd name="T5" fmla="*/ 2504 h 2504"/>
                <a:gd name="T6" fmla="*/ 0 60000 65536"/>
                <a:gd name="T7" fmla="*/ 0 60000 65536"/>
                <a:gd name="T8" fmla="*/ 0 60000 65536"/>
                <a:gd name="T9" fmla="*/ 0 w 3696"/>
                <a:gd name="T10" fmla="*/ 0 h 2504"/>
                <a:gd name="T11" fmla="*/ 3696 w 3696"/>
                <a:gd name="T12" fmla="*/ 2504 h 2504"/>
              </a:gdLst>
              <a:ahLst/>
              <a:cxnLst>
                <a:cxn ang="T6">
                  <a:pos x="T0" y="T1"/>
                </a:cxn>
                <a:cxn ang="T7">
                  <a:pos x="T2" y="T3"/>
                </a:cxn>
                <a:cxn ang="T8">
                  <a:pos x="T4" y="T5"/>
                </a:cxn>
              </a:cxnLst>
              <a:rect l="T9" t="T10" r="T11" b="T12"/>
              <a:pathLst>
                <a:path w="3696" h="2504">
                  <a:moveTo>
                    <a:pt x="0" y="0"/>
                  </a:moveTo>
                  <a:lnTo>
                    <a:pt x="0" y="2504"/>
                  </a:lnTo>
                  <a:lnTo>
                    <a:pt x="3696" y="2504"/>
                  </a:lnTo>
                </a:path>
              </a:pathLst>
            </a:custGeom>
            <a:noFill/>
            <a:ln w="38100" cmpd="sng">
              <a:solidFill>
                <a:sysClr val="windowText" lastClr="000000"/>
              </a:solidFill>
              <a:round/>
              <a:headEnd type="triangle" w="med" len="me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43" name="Text Box 6"/>
            <p:cNvSpPr txBox="1">
              <a:spLocks noChangeArrowheads="1"/>
            </p:cNvSpPr>
            <p:nvPr/>
          </p:nvSpPr>
          <p:spPr bwMode="auto">
            <a:xfrm>
              <a:off x="742" y="1642"/>
              <a:ext cx="814" cy="1954"/>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$34,000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$33,000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$32,000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$31,000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$30,000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cs typeface="Arial" pitchFamily="34" charset="0"/>
                </a:rPr>
                <a:t>—</a:t>
              </a:r>
            </a:p>
          </p:txBody>
        </p:sp>
        <p:sp>
          <p:nvSpPr>
            <p:cNvPr id="44" name="Text Box 7"/>
            <p:cNvSpPr txBox="1">
              <a:spLocks noChangeArrowheads="1"/>
            </p:cNvSpPr>
            <p:nvPr/>
          </p:nvSpPr>
          <p:spPr bwMode="auto">
            <a:xfrm>
              <a:off x="742" y="1217"/>
              <a:ext cx="698" cy="352"/>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smtClean="0">
                  <a:ln>
                    <a:noFill/>
                  </a:ln>
                  <a:solidFill>
                    <a:prstClr val="black"/>
                  </a:solidFill>
                  <a:effectLst/>
                  <a:uLnTx/>
                  <a:uFillTx/>
                  <a:latin typeface="Calibri"/>
                </a:rPr>
                <a:t>Activity Cost</a:t>
              </a:r>
            </a:p>
          </p:txBody>
        </p:sp>
      </p:grpSp>
      <p:grpSp>
        <p:nvGrpSpPr>
          <p:cNvPr id="45" name="Group 8"/>
          <p:cNvGrpSpPr>
            <a:grpSpLocks/>
          </p:cNvGrpSpPr>
          <p:nvPr/>
        </p:nvGrpSpPr>
        <p:grpSpPr bwMode="auto">
          <a:xfrm>
            <a:off x="2388346" y="2579531"/>
            <a:ext cx="3568700" cy="3060700"/>
            <a:chOff x="1352" y="1880"/>
            <a:chExt cx="2248" cy="1928"/>
          </a:xfrm>
        </p:grpSpPr>
        <p:sp>
          <p:nvSpPr>
            <p:cNvPr id="46" name="Line 9"/>
            <p:cNvSpPr>
              <a:spLocks noChangeShapeType="1"/>
            </p:cNvSpPr>
            <p:nvPr/>
          </p:nvSpPr>
          <p:spPr bwMode="auto">
            <a:xfrm>
              <a:off x="2072" y="1880"/>
              <a:ext cx="1520" cy="1264"/>
            </a:xfrm>
            <a:prstGeom prst="line">
              <a:avLst/>
            </a:prstGeom>
            <a:noFill/>
            <a:ln w="76200">
              <a:solidFill>
                <a:srgbClr val="175097"/>
              </a:solidFill>
              <a:round/>
              <a:headEnd type="oval" w="sm" len="sm"/>
              <a:tailEnd type="oval" w="sm" len="sm"/>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47" name="Freeform 10"/>
            <p:cNvSpPr>
              <a:spLocks/>
            </p:cNvSpPr>
            <p:nvPr/>
          </p:nvSpPr>
          <p:spPr bwMode="auto">
            <a:xfrm>
              <a:off x="1352" y="1888"/>
              <a:ext cx="728" cy="1912"/>
            </a:xfrm>
            <a:custGeom>
              <a:avLst/>
              <a:gdLst>
                <a:gd name="T0" fmla="*/ 0 w 744"/>
                <a:gd name="T1" fmla="*/ 0 h 1912"/>
                <a:gd name="T2" fmla="*/ 712 w 744"/>
                <a:gd name="T3" fmla="*/ 0 h 1912"/>
                <a:gd name="T4" fmla="*/ 712 w 744"/>
                <a:gd name="T5" fmla="*/ 1912 h 1912"/>
                <a:gd name="T6" fmla="*/ 0 60000 65536"/>
                <a:gd name="T7" fmla="*/ 0 60000 65536"/>
                <a:gd name="T8" fmla="*/ 0 60000 65536"/>
                <a:gd name="T9" fmla="*/ 0 w 744"/>
                <a:gd name="T10" fmla="*/ 0 h 1912"/>
                <a:gd name="T11" fmla="*/ 744 w 744"/>
                <a:gd name="T12" fmla="*/ 1912 h 1912"/>
              </a:gdLst>
              <a:ahLst/>
              <a:cxnLst>
                <a:cxn ang="T6">
                  <a:pos x="T0" y="T1"/>
                </a:cxn>
                <a:cxn ang="T7">
                  <a:pos x="T2" y="T3"/>
                </a:cxn>
                <a:cxn ang="T8">
                  <a:pos x="T4" y="T5"/>
                </a:cxn>
              </a:cxnLst>
              <a:rect l="T9" t="T10" r="T11" b="T12"/>
              <a:pathLst>
                <a:path w="744" h="1912">
                  <a:moveTo>
                    <a:pt x="0" y="0"/>
                  </a:moveTo>
                  <a:lnTo>
                    <a:pt x="744" y="0"/>
                  </a:lnTo>
                  <a:lnTo>
                    <a:pt x="744" y="1912"/>
                  </a:lnTo>
                </a:path>
              </a:pathLst>
            </a:custGeom>
            <a:noFill/>
            <a:ln w="38100" cap="flat" cmpd="sng">
              <a:solidFill>
                <a:sysClr val="windowText" lastClr="000000"/>
              </a:solidFill>
              <a:prstDash val="dash"/>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48" name="Freeform 11"/>
            <p:cNvSpPr>
              <a:spLocks/>
            </p:cNvSpPr>
            <p:nvPr/>
          </p:nvSpPr>
          <p:spPr bwMode="auto">
            <a:xfrm>
              <a:off x="1368" y="3152"/>
              <a:ext cx="2232" cy="656"/>
            </a:xfrm>
            <a:custGeom>
              <a:avLst/>
              <a:gdLst>
                <a:gd name="T0" fmla="*/ 0 w 744"/>
                <a:gd name="T1" fmla="*/ 0 h 1912"/>
                <a:gd name="T2" fmla="*/ 6696 w 744"/>
                <a:gd name="T3" fmla="*/ 0 h 1912"/>
                <a:gd name="T4" fmla="*/ 6696 w 744"/>
                <a:gd name="T5" fmla="*/ 225 h 1912"/>
                <a:gd name="T6" fmla="*/ 0 60000 65536"/>
                <a:gd name="T7" fmla="*/ 0 60000 65536"/>
                <a:gd name="T8" fmla="*/ 0 60000 65536"/>
                <a:gd name="T9" fmla="*/ 0 w 744"/>
                <a:gd name="T10" fmla="*/ 0 h 1912"/>
                <a:gd name="T11" fmla="*/ 744 w 744"/>
                <a:gd name="T12" fmla="*/ 1912 h 1912"/>
              </a:gdLst>
              <a:ahLst/>
              <a:cxnLst>
                <a:cxn ang="T6">
                  <a:pos x="T0" y="T1"/>
                </a:cxn>
                <a:cxn ang="T7">
                  <a:pos x="T2" y="T3"/>
                </a:cxn>
                <a:cxn ang="T8">
                  <a:pos x="T4" y="T5"/>
                </a:cxn>
              </a:cxnLst>
              <a:rect l="T9" t="T10" r="T11" b="T12"/>
              <a:pathLst>
                <a:path w="744" h="1912">
                  <a:moveTo>
                    <a:pt x="0" y="0"/>
                  </a:moveTo>
                  <a:lnTo>
                    <a:pt x="744" y="0"/>
                  </a:lnTo>
                  <a:lnTo>
                    <a:pt x="744" y="1912"/>
                  </a:lnTo>
                </a:path>
              </a:pathLst>
            </a:custGeom>
            <a:noFill/>
            <a:ln w="38100" cap="flat" cmpd="sng">
              <a:solidFill>
                <a:sysClr val="windowText" lastClr="000000"/>
              </a:solidFill>
              <a:prstDash val="dash"/>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nvGrpSpPr>
          <p:cNvPr id="49" name="Group 12"/>
          <p:cNvGrpSpPr>
            <a:grpSpLocks/>
          </p:cNvGrpSpPr>
          <p:nvPr/>
        </p:nvGrpSpPr>
        <p:grpSpPr bwMode="auto">
          <a:xfrm>
            <a:off x="3620246" y="1895319"/>
            <a:ext cx="3836988" cy="3005137"/>
            <a:chOff x="2128" y="1449"/>
            <a:chExt cx="2417" cy="1893"/>
          </a:xfrm>
        </p:grpSpPr>
        <p:grpSp>
          <p:nvGrpSpPr>
            <p:cNvPr id="50" name="Group 13"/>
            <p:cNvGrpSpPr>
              <a:grpSpLocks/>
            </p:cNvGrpSpPr>
            <p:nvPr/>
          </p:nvGrpSpPr>
          <p:grpSpPr bwMode="auto">
            <a:xfrm>
              <a:off x="2128" y="1449"/>
              <a:ext cx="712" cy="367"/>
              <a:chOff x="2128" y="1449"/>
              <a:chExt cx="712" cy="367"/>
            </a:xfrm>
          </p:grpSpPr>
          <p:sp>
            <p:nvSpPr>
              <p:cNvPr id="54" name="Text Box 14"/>
              <p:cNvSpPr txBox="1">
                <a:spLocks noChangeArrowheads="1"/>
              </p:cNvSpPr>
              <p:nvPr/>
            </p:nvSpPr>
            <p:spPr bwMode="auto">
              <a:xfrm>
                <a:off x="2239" y="1449"/>
                <a:ext cx="601" cy="205"/>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smtClean="0">
                    <a:ln>
                      <a:noFill/>
                    </a:ln>
                    <a:solidFill>
                      <a:prstClr val="black"/>
                    </a:solidFill>
                    <a:effectLst/>
                    <a:uLnTx/>
                    <a:uFillTx/>
                    <a:latin typeface="Calibri"/>
                  </a:rPr>
                  <a:t>Crash</a:t>
                </a:r>
              </a:p>
            </p:txBody>
          </p:sp>
          <p:sp>
            <p:nvSpPr>
              <p:cNvPr id="55" name="Line 15"/>
              <p:cNvSpPr>
                <a:spLocks noChangeShapeType="1"/>
              </p:cNvSpPr>
              <p:nvPr/>
            </p:nvSpPr>
            <p:spPr bwMode="auto">
              <a:xfrm flipH="1">
                <a:off x="2128" y="1616"/>
                <a:ext cx="168" cy="200"/>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nvGrpSpPr>
            <p:cNvPr id="51" name="Group 16"/>
            <p:cNvGrpSpPr>
              <a:grpSpLocks/>
            </p:cNvGrpSpPr>
            <p:nvPr/>
          </p:nvGrpSpPr>
          <p:grpSpPr bwMode="auto">
            <a:xfrm>
              <a:off x="3664" y="3137"/>
              <a:ext cx="881" cy="205"/>
              <a:chOff x="3664" y="3137"/>
              <a:chExt cx="881" cy="205"/>
            </a:xfrm>
          </p:grpSpPr>
          <p:sp>
            <p:nvSpPr>
              <p:cNvPr id="52" name="Text Box 17"/>
              <p:cNvSpPr txBox="1">
                <a:spLocks noChangeArrowheads="1"/>
              </p:cNvSpPr>
              <p:nvPr/>
            </p:nvSpPr>
            <p:spPr bwMode="auto">
              <a:xfrm>
                <a:off x="3895" y="3137"/>
                <a:ext cx="650" cy="205"/>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smtClean="0">
                    <a:ln>
                      <a:noFill/>
                    </a:ln>
                    <a:solidFill>
                      <a:prstClr val="black"/>
                    </a:solidFill>
                    <a:effectLst/>
                    <a:uLnTx/>
                    <a:uFillTx/>
                    <a:latin typeface="Calibri"/>
                  </a:rPr>
                  <a:t>Normal</a:t>
                </a:r>
              </a:p>
            </p:txBody>
          </p:sp>
          <p:sp>
            <p:nvSpPr>
              <p:cNvPr id="53" name="Line 18"/>
              <p:cNvSpPr>
                <a:spLocks noChangeShapeType="1"/>
              </p:cNvSpPr>
              <p:nvPr/>
            </p:nvSpPr>
            <p:spPr bwMode="auto">
              <a:xfrm flipH="1" flipV="1">
                <a:off x="3664" y="3160"/>
                <a:ext cx="272" cy="40"/>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grpSp>
        <p:nvGrpSpPr>
          <p:cNvPr id="56" name="Group 19"/>
          <p:cNvGrpSpPr>
            <a:grpSpLocks/>
          </p:cNvGrpSpPr>
          <p:nvPr/>
        </p:nvGrpSpPr>
        <p:grpSpPr bwMode="auto">
          <a:xfrm>
            <a:off x="588121" y="2681131"/>
            <a:ext cx="6313488" cy="3582988"/>
            <a:chOff x="218" y="1944"/>
            <a:chExt cx="3977" cy="2257"/>
          </a:xfrm>
        </p:grpSpPr>
        <p:sp>
          <p:nvSpPr>
            <p:cNvPr id="57" name="Text Box 20"/>
            <p:cNvSpPr txBox="1">
              <a:spLocks noChangeArrowheads="1"/>
            </p:cNvSpPr>
            <p:nvPr/>
          </p:nvSpPr>
          <p:spPr bwMode="auto">
            <a:xfrm>
              <a:off x="1606" y="3993"/>
              <a:ext cx="930" cy="208"/>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Crash Time, </a:t>
              </a:r>
              <a:r>
                <a:rPr kumimoji="0" lang="en-AU" sz="1800" b="1" i="1" u="none" strike="noStrike" kern="0" cap="none" spc="0" normalizeH="0" baseline="0" noProof="0" dirty="0" smtClean="0">
                  <a:ln>
                    <a:noFill/>
                  </a:ln>
                  <a:solidFill>
                    <a:srgbClr val="3333FF"/>
                  </a:solidFill>
                  <a:effectLst/>
                  <a:uLnTx/>
                  <a:uFillTx/>
                  <a:latin typeface="Calibri"/>
                </a:rPr>
                <a:t>d</a:t>
              </a:r>
            </a:p>
          </p:txBody>
        </p:sp>
        <p:sp>
          <p:nvSpPr>
            <p:cNvPr id="58" name="Text Box 21"/>
            <p:cNvSpPr txBox="1">
              <a:spLocks noChangeArrowheads="1"/>
            </p:cNvSpPr>
            <p:nvPr/>
          </p:nvSpPr>
          <p:spPr bwMode="auto">
            <a:xfrm>
              <a:off x="3102" y="3993"/>
              <a:ext cx="1093" cy="206"/>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Normal Time, </a:t>
              </a:r>
              <a:r>
                <a:rPr kumimoji="0" lang="en-AU" sz="1800" b="1" i="1" u="none" strike="noStrike" kern="0" cap="none" spc="0" normalizeH="0" baseline="0" noProof="0" dirty="0" smtClean="0">
                  <a:ln>
                    <a:noFill/>
                  </a:ln>
                  <a:solidFill>
                    <a:srgbClr val="3333FF"/>
                  </a:solidFill>
                  <a:effectLst/>
                  <a:uLnTx/>
                  <a:uFillTx/>
                  <a:latin typeface="Calibri"/>
                </a:rPr>
                <a:t>D</a:t>
              </a:r>
            </a:p>
          </p:txBody>
        </p:sp>
        <p:grpSp>
          <p:nvGrpSpPr>
            <p:cNvPr id="59" name="Group 22"/>
            <p:cNvGrpSpPr>
              <a:grpSpLocks/>
            </p:cNvGrpSpPr>
            <p:nvPr/>
          </p:nvGrpSpPr>
          <p:grpSpPr bwMode="auto">
            <a:xfrm>
              <a:off x="218" y="1944"/>
              <a:ext cx="734" cy="1805"/>
              <a:chOff x="218" y="1944"/>
              <a:chExt cx="734" cy="1805"/>
            </a:xfrm>
          </p:grpSpPr>
          <p:grpSp>
            <p:nvGrpSpPr>
              <p:cNvPr id="60" name="Group 23"/>
              <p:cNvGrpSpPr>
                <a:grpSpLocks/>
              </p:cNvGrpSpPr>
              <p:nvPr/>
            </p:nvGrpSpPr>
            <p:grpSpPr bwMode="auto">
              <a:xfrm>
                <a:off x="218" y="1944"/>
                <a:ext cx="622" cy="539"/>
                <a:chOff x="218" y="1944"/>
                <a:chExt cx="622" cy="539"/>
              </a:xfrm>
            </p:grpSpPr>
            <p:sp>
              <p:nvSpPr>
                <p:cNvPr id="64" name="Text Box 24"/>
                <p:cNvSpPr txBox="1">
                  <a:spLocks noChangeArrowheads="1"/>
                </p:cNvSpPr>
                <p:nvPr/>
              </p:nvSpPr>
              <p:spPr bwMode="auto">
                <a:xfrm>
                  <a:off x="218" y="2128"/>
                  <a:ext cx="606" cy="355"/>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Crash Cost, </a:t>
                  </a:r>
                  <a:r>
                    <a:rPr kumimoji="0" lang="en-AU" sz="1800" b="1" i="1" u="sng" strike="noStrike" kern="0" cap="none" spc="0" normalizeH="0" baseline="0" noProof="0" dirty="0" smtClean="0">
                      <a:ln>
                        <a:noFill/>
                      </a:ln>
                      <a:solidFill>
                        <a:srgbClr val="3333FF"/>
                      </a:solidFill>
                      <a:effectLst/>
                      <a:uLnTx/>
                      <a:uFillTx/>
                      <a:latin typeface="Calibri"/>
                    </a:rPr>
                    <a:t>C</a:t>
                  </a:r>
                  <a:r>
                    <a:rPr kumimoji="0" lang="en-AU" sz="1800" b="1" i="1" u="sng" strike="noStrike" kern="0" cap="none" spc="0" normalizeH="0" baseline="-25000" noProof="0" dirty="0" smtClean="0">
                      <a:ln>
                        <a:noFill/>
                      </a:ln>
                      <a:solidFill>
                        <a:srgbClr val="3333FF"/>
                      </a:solidFill>
                      <a:effectLst/>
                      <a:uLnTx/>
                      <a:uFillTx/>
                      <a:latin typeface="Calibri"/>
                    </a:rPr>
                    <a:t>d</a:t>
                  </a:r>
                </a:p>
              </p:txBody>
            </p:sp>
            <p:sp>
              <p:nvSpPr>
                <p:cNvPr id="65" name="Line 25"/>
                <p:cNvSpPr>
                  <a:spLocks noChangeShapeType="1"/>
                </p:cNvSpPr>
                <p:nvPr/>
              </p:nvSpPr>
              <p:spPr bwMode="auto">
                <a:xfrm flipV="1">
                  <a:off x="600" y="1944"/>
                  <a:ext cx="240" cy="216"/>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nvGrpSpPr>
              <p:cNvPr id="61" name="Group 26"/>
              <p:cNvGrpSpPr>
                <a:grpSpLocks/>
              </p:cNvGrpSpPr>
              <p:nvPr/>
            </p:nvGrpSpPr>
            <p:grpSpPr bwMode="auto">
              <a:xfrm>
                <a:off x="254" y="3184"/>
                <a:ext cx="698" cy="565"/>
                <a:chOff x="254" y="3184"/>
                <a:chExt cx="698" cy="565"/>
              </a:xfrm>
            </p:grpSpPr>
            <p:sp>
              <p:nvSpPr>
                <p:cNvPr id="62" name="Text Box 27"/>
                <p:cNvSpPr txBox="1">
                  <a:spLocks noChangeArrowheads="1"/>
                </p:cNvSpPr>
                <p:nvPr/>
              </p:nvSpPr>
              <p:spPr bwMode="auto">
                <a:xfrm>
                  <a:off x="254" y="3393"/>
                  <a:ext cx="698" cy="356"/>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Normal Cost, </a:t>
                  </a:r>
                  <a:r>
                    <a:rPr kumimoji="0" lang="en-AU" sz="1800" b="1" i="1" u="sng" strike="noStrike" kern="0" cap="none" spc="0" normalizeH="0" baseline="0" noProof="0" dirty="0" smtClean="0">
                      <a:ln>
                        <a:noFill/>
                      </a:ln>
                      <a:solidFill>
                        <a:srgbClr val="3333FF"/>
                      </a:solidFill>
                      <a:effectLst/>
                      <a:uLnTx/>
                      <a:uFillTx/>
                      <a:latin typeface="Calibri"/>
                    </a:rPr>
                    <a:t>C</a:t>
                  </a:r>
                  <a:r>
                    <a:rPr kumimoji="0" lang="en-AU" sz="1800" b="1" i="1" u="sng" strike="noStrike" kern="0" cap="none" spc="0" normalizeH="0" baseline="-25000" noProof="0" dirty="0" smtClean="0">
                      <a:ln>
                        <a:noFill/>
                      </a:ln>
                      <a:solidFill>
                        <a:srgbClr val="3333FF"/>
                      </a:solidFill>
                      <a:effectLst/>
                      <a:uLnTx/>
                      <a:uFillTx/>
                      <a:latin typeface="Calibri"/>
                    </a:rPr>
                    <a:t>D</a:t>
                  </a:r>
                </a:p>
              </p:txBody>
            </p:sp>
            <p:sp>
              <p:nvSpPr>
                <p:cNvPr id="63" name="Line 28"/>
                <p:cNvSpPr>
                  <a:spLocks noChangeShapeType="1"/>
                </p:cNvSpPr>
                <p:nvPr/>
              </p:nvSpPr>
              <p:spPr bwMode="auto">
                <a:xfrm flipV="1">
                  <a:off x="568" y="3184"/>
                  <a:ext cx="240" cy="216"/>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grpSp>
      <p:sp>
        <p:nvSpPr>
          <p:cNvPr id="66" name="TextBox 65"/>
          <p:cNvSpPr txBox="1"/>
          <p:nvPr/>
        </p:nvSpPr>
        <p:spPr>
          <a:xfrm>
            <a:off x="5944346" y="1672257"/>
            <a:ext cx="2653554" cy="1200329"/>
          </a:xfrm>
          <a:prstGeom prst="rect">
            <a:avLst/>
          </a:prstGeom>
          <a:noFill/>
        </p:spPr>
        <p:txBody>
          <a:bodyPr wrap="square" rtlCol="0">
            <a:spAutoFit/>
          </a:bodyPr>
          <a:lstStyle/>
          <a:p>
            <a:r>
              <a:rPr lang="en-US" dirty="0" smtClean="0">
                <a:solidFill>
                  <a:srgbClr val="0033CC"/>
                </a:solidFill>
              </a:rPr>
              <a:t>Calculate the Crash cost/ week for the shown </a:t>
            </a:r>
            <a:r>
              <a:rPr lang="en-GB" dirty="0" smtClean="0">
                <a:solidFill>
                  <a:srgbClr val="0033CC"/>
                </a:solidFill>
              </a:rPr>
              <a:t>linear time-cost </a:t>
            </a:r>
            <a:r>
              <a:rPr lang="en-GB" dirty="0">
                <a:solidFill>
                  <a:srgbClr val="0033CC"/>
                </a:solidFill>
              </a:rPr>
              <a:t>trade-off for an </a:t>
            </a:r>
            <a:r>
              <a:rPr lang="en-GB" dirty="0" smtClean="0">
                <a:solidFill>
                  <a:srgbClr val="0033CC"/>
                </a:solidFill>
              </a:rPr>
              <a:t>activity.</a:t>
            </a:r>
            <a:endParaRPr lang="en-GB" dirty="0">
              <a:solidFill>
                <a:srgbClr val="0033CC"/>
              </a:solidFill>
            </a:endParaRPr>
          </a:p>
        </p:txBody>
      </p:sp>
    </p:spTree>
    <p:extLst>
      <p:ext uri="{BB962C8B-B14F-4D97-AF65-F5344CB8AC3E}">
        <p14:creationId xmlns:p14="http://schemas.microsoft.com/office/powerpoint/2010/main" val="278959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1000"/>
                                        <p:tgtEl>
                                          <p:spTgt spid="40"/>
                                        </p:tgtEl>
                                      </p:cBhvr>
                                    </p:animEffect>
                                    <p:anim calcmode="lin" valueType="num">
                                      <p:cBhvr>
                                        <p:cTn id="8" dur="1000" fill="hold"/>
                                        <p:tgtEl>
                                          <p:spTgt spid="40"/>
                                        </p:tgtEl>
                                        <p:attrNameLst>
                                          <p:attrName>ppt_x</p:attrName>
                                        </p:attrNameLst>
                                      </p:cBhvr>
                                      <p:tavLst>
                                        <p:tav tm="0">
                                          <p:val>
                                            <p:strVal val="#ppt_x"/>
                                          </p:val>
                                        </p:tav>
                                        <p:tav tm="100000">
                                          <p:val>
                                            <p:strVal val="#ppt_x"/>
                                          </p:val>
                                        </p:tav>
                                      </p:tavLst>
                                    </p:anim>
                                    <p:anim calcmode="lin" valueType="num">
                                      <p:cBhvr>
                                        <p:cTn id="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fade">
                                      <p:cBhvr>
                                        <p:cTn id="14" dur="1000"/>
                                        <p:tgtEl>
                                          <p:spTgt spid="45"/>
                                        </p:tgtEl>
                                      </p:cBhvr>
                                    </p:animEffect>
                                    <p:anim calcmode="lin" valueType="num">
                                      <p:cBhvr>
                                        <p:cTn id="15" dur="1000" fill="hold"/>
                                        <p:tgtEl>
                                          <p:spTgt spid="45"/>
                                        </p:tgtEl>
                                        <p:attrNameLst>
                                          <p:attrName>ppt_x</p:attrName>
                                        </p:attrNameLst>
                                      </p:cBhvr>
                                      <p:tavLst>
                                        <p:tav tm="0">
                                          <p:val>
                                            <p:strVal val="#ppt_x"/>
                                          </p:val>
                                        </p:tav>
                                        <p:tav tm="100000">
                                          <p:val>
                                            <p:strVal val="#ppt_x"/>
                                          </p:val>
                                        </p:tav>
                                      </p:tavLst>
                                    </p:anim>
                                    <p:anim calcmode="lin" valueType="num">
                                      <p:cBhvr>
                                        <p:cTn id="1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1000"/>
                                        <p:tgtEl>
                                          <p:spTgt spid="49"/>
                                        </p:tgtEl>
                                      </p:cBhvr>
                                    </p:animEffect>
                                    <p:anim calcmode="lin" valueType="num">
                                      <p:cBhvr>
                                        <p:cTn id="29" dur="1000" fill="hold"/>
                                        <p:tgtEl>
                                          <p:spTgt spid="49"/>
                                        </p:tgtEl>
                                        <p:attrNameLst>
                                          <p:attrName>ppt_x</p:attrName>
                                        </p:attrNameLst>
                                      </p:cBhvr>
                                      <p:tavLst>
                                        <p:tav tm="0">
                                          <p:val>
                                            <p:strVal val="#ppt_x"/>
                                          </p:val>
                                        </p:tav>
                                        <p:tav tm="100000">
                                          <p:val>
                                            <p:strVal val="#ppt_x"/>
                                          </p:val>
                                        </p:tav>
                                      </p:tavLst>
                                    </p:anim>
                                    <p:anim calcmode="lin" valueType="num">
                                      <p:cBhvr>
                                        <p:cTn id="3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ppt_x"/>
                                          </p:val>
                                        </p:tav>
                                        <p:tav tm="100000">
                                          <p:val>
                                            <p:strVal val="#ppt_x"/>
                                          </p:val>
                                        </p:tav>
                                      </p:tavLst>
                                    </p:anim>
                                    <p:anim calcmode="lin" valueType="num">
                                      <p:cBhvr additive="base">
                                        <p:cTn id="3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1421383491"/>
              </p:ext>
            </p:extLst>
          </p:nvPr>
        </p:nvGraphicFramePr>
        <p:xfrm>
          <a:off x="609600" y="2078849"/>
          <a:ext cx="5476875" cy="1614487"/>
        </p:xfrm>
        <a:graphic>
          <a:graphicData uri="http://schemas.openxmlformats.org/presentationml/2006/ole">
            <mc:AlternateContent xmlns:mc="http://schemas.openxmlformats.org/markup-compatibility/2006">
              <mc:Choice xmlns:v="urn:schemas-microsoft-com:vml" Requires="v">
                <p:oleObj spid="_x0000_s2078" name="Equation" r:id="rId3" imgW="3708360" imgH="1091880" progId="Equation.3">
                  <p:embed/>
                </p:oleObj>
              </mc:Choice>
              <mc:Fallback>
                <p:oleObj name="Equation" r:id="rId3" imgW="3708360" imgH="1091880" progId="Equation.3">
                  <p:embed/>
                  <p:pic>
                    <p:nvPicPr>
                      <p:cNvPr id="0" name=""/>
                      <p:cNvPicPr/>
                      <p:nvPr/>
                    </p:nvPicPr>
                    <p:blipFill>
                      <a:blip r:embed="rId4"/>
                      <a:stretch>
                        <a:fillRect/>
                      </a:stretch>
                    </p:blipFill>
                    <p:spPr>
                      <a:xfrm>
                        <a:off x="609600" y="2078849"/>
                        <a:ext cx="5476875" cy="1614487"/>
                      </a:xfrm>
                      <a:prstGeom prst="rect">
                        <a:avLst/>
                      </a:prstGeom>
                    </p:spPr>
                  </p:pic>
                </p:oleObj>
              </mc:Fallback>
            </mc:AlternateContent>
          </a:graphicData>
        </a:graphic>
      </p:graphicFrame>
    </p:spTree>
    <p:extLst>
      <p:ext uri="{BB962C8B-B14F-4D97-AF65-F5344CB8AC3E}">
        <p14:creationId xmlns:p14="http://schemas.microsoft.com/office/powerpoint/2010/main" val="198148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Compressing or Crashing the Project-Schedule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sp>
        <p:nvSpPr>
          <p:cNvPr id="6" name="Content Placeholder 5"/>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Compressing or </a:t>
            </a:r>
            <a:r>
              <a:rPr lang="en-US" b="1" dirty="0" smtClean="0">
                <a:latin typeface="Times New Roman" panose="02020603050405020304" pitchFamily="18" charset="0"/>
                <a:cs typeface="Times New Roman" panose="02020603050405020304" pitchFamily="18" charset="0"/>
              </a:rPr>
              <a:t>Crashing</a:t>
            </a:r>
            <a:r>
              <a:rPr lang="en-US" dirty="0" smtClean="0">
                <a:latin typeface="Times New Roman" panose="02020603050405020304" pitchFamily="18" charset="0"/>
                <a:cs typeface="Times New Roman" panose="02020603050405020304" pitchFamily="18" charset="0"/>
              </a:rPr>
              <a:t> the project schedule refers to the </a:t>
            </a:r>
            <a:r>
              <a:rPr lang="en-US" b="1" dirty="0" smtClean="0">
                <a:latin typeface="Times New Roman" panose="02020603050405020304" pitchFamily="18" charset="0"/>
                <a:cs typeface="Times New Roman" panose="02020603050405020304" pitchFamily="18" charset="0"/>
              </a:rPr>
              <a:t>acceleration of the project activities </a:t>
            </a:r>
            <a:r>
              <a:rPr lang="en-US" dirty="0" smtClean="0">
                <a:latin typeface="Times New Roman" panose="02020603050405020304" pitchFamily="18" charset="0"/>
                <a:cs typeface="Times New Roman" panose="02020603050405020304" pitchFamily="18" charset="0"/>
              </a:rPr>
              <a:t>in order to complete the project sooner.</a:t>
            </a:r>
          </a:p>
          <a:p>
            <a:r>
              <a:rPr lang="en-US" dirty="0" smtClean="0">
                <a:solidFill>
                  <a:srgbClr val="0033CC"/>
                </a:solidFill>
                <a:latin typeface="Times New Roman" panose="02020603050405020304" pitchFamily="18" charset="0"/>
                <a:cs typeface="Times New Roman" panose="02020603050405020304" pitchFamily="18" charset="0"/>
              </a:rPr>
              <a:t>The </a:t>
            </a:r>
            <a:r>
              <a:rPr lang="en-US" b="1" dirty="0" smtClean="0">
                <a:solidFill>
                  <a:srgbClr val="0033CC"/>
                </a:solidFill>
                <a:latin typeface="Times New Roman" panose="02020603050405020304" pitchFamily="18" charset="0"/>
                <a:cs typeface="Times New Roman" panose="02020603050405020304" pitchFamily="18" charset="0"/>
              </a:rPr>
              <a:t>time required </a:t>
            </a:r>
            <a:r>
              <a:rPr lang="en-US" dirty="0" smtClean="0">
                <a:solidFill>
                  <a:srgbClr val="0033CC"/>
                </a:solidFill>
                <a:latin typeface="Times New Roman" panose="02020603050405020304" pitchFamily="18" charset="0"/>
                <a:cs typeface="Times New Roman" panose="02020603050405020304" pitchFamily="18" charset="0"/>
              </a:rPr>
              <a:t>to complete a project is </a:t>
            </a:r>
            <a:r>
              <a:rPr lang="en-US" b="1" dirty="0" smtClean="0">
                <a:solidFill>
                  <a:srgbClr val="0033CC"/>
                </a:solidFill>
                <a:latin typeface="Times New Roman" panose="02020603050405020304" pitchFamily="18" charset="0"/>
                <a:cs typeface="Times New Roman" panose="02020603050405020304" pitchFamily="18" charset="0"/>
              </a:rPr>
              <a:t>determined by </a:t>
            </a:r>
            <a:r>
              <a:rPr lang="en-US" dirty="0" smtClean="0">
                <a:solidFill>
                  <a:srgbClr val="0033CC"/>
                </a:solidFill>
                <a:latin typeface="Times New Roman" panose="02020603050405020304" pitchFamily="18" charset="0"/>
                <a:cs typeface="Times New Roman" panose="02020603050405020304" pitchFamily="18" charset="0"/>
              </a:rPr>
              <a:t>the </a:t>
            </a:r>
            <a:r>
              <a:rPr lang="en-US" b="1" dirty="0" smtClean="0">
                <a:solidFill>
                  <a:srgbClr val="0033CC"/>
                </a:solidFill>
                <a:latin typeface="Times New Roman" panose="02020603050405020304" pitchFamily="18" charset="0"/>
                <a:cs typeface="Times New Roman" panose="02020603050405020304" pitchFamily="18" charset="0"/>
              </a:rPr>
              <a:t>critical path</a:t>
            </a:r>
            <a:r>
              <a:rPr lang="en-US" dirty="0" smtClean="0">
                <a:solidFill>
                  <a:srgbClr val="0033CC"/>
                </a:solidFill>
                <a:latin typeface="Times New Roman" panose="02020603050405020304" pitchFamily="18" charset="0"/>
                <a:cs typeface="Times New Roman" panose="02020603050405020304" pitchFamily="18" charset="0"/>
              </a:rPr>
              <a:t>, so </a:t>
            </a:r>
            <a:r>
              <a:rPr lang="en-US" b="1" dirty="0" smtClean="0">
                <a:solidFill>
                  <a:srgbClr val="0033CC"/>
                </a:solidFill>
                <a:latin typeface="Times New Roman" panose="02020603050405020304" pitchFamily="18" charset="0"/>
                <a:cs typeface="Times New Roman" panose="02020603050405020304" pitchFamily="18" charset="0"/>
              </a:rPr>
              <a:t>to compress </a:t>
            </a:r>
            <a:r>
              <a:rPr lang="en-US" dirty="0" smtClean="0">
                <a:solidFill>
                  <a:srgbClr val="0033CC"/>
                </a:solidFill>
                <a:latin typeface="Times New Roman" panose="02020603050405020304" pitchFamily="18" charset="0"/>
                <a:cs typeface="Times New Roman" panose="02020603050405020304" pitchFamily="18" charset="0"/>
              </a:rPr>
              <a:t>a project schedule one must focus </a:t>
            </a:r>
            <a:r>
              <a:rPr lang="en-US" b="1" dirty="0" smtClean="0">
                <a:solidFill>
                  <a:srgbClr val="0033CC"/>
                </a:solidFill>
                <a:latin typeface="Times New Roman" panose="02020603050405020304" pitchFamily="18" charset="0"/>
                <a:cs typeface="Times New Roman" panose="02020603050405020304" pitchFamily="18" charset="0"/>
              </a:rPr>
              <a:t>on critical path activities</a:t>
            </a:r>
            <a:r>
              <a:rPr lang="en-US" dirty="0" smtClean="0">
                <a:solidFill>
                  <a:srgbClr val="0033CC"/>
                </a:solidFill>
                <a:latin typeface="Times New Roman" panose="02020603050405020304" pitchFamily="18" charset="0"/>
                <a:cs typeface="Times New Roman" panose="02020603050405020304" pitchFamily="18" charset="0"/>
              </a:rPr>
              <a:t>.</a:t>
            </a:r>
            <a:endParaRPr lang="en-GB"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796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Basic Steps in Project Crashing</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Content Placeholder 5"/>
          <p:cNvSpPr>
            <a:spLocks noGrp="1"/>
          </p:cNvSpPr>
          <p:nvPr>
            <p:ph sz="quarter" idx="1"/>
          </p:nvPr>
        </p:nvSpPr>
        <p:spPr/>
        <p:txBody>
          <a:bodyPr>
            <a:normAutofit fontScale="85000" lnSpcReduction="20000"/>
          </a:bodyPr>
          <a:lstStyle/>
          <a:p>
            <a:pPr marL="514350" indent="-514350">
              <a:buFont typeface="+mj-lt"/>
              <a:buAutoNum type="arabicPeriod"/>
            </a:pPr>
            <a:r>
              <a:rPr lang="en-US" sz="2800" dirty="0">
                <a:solidFill>
                  <a:srgbClr val="2F0765"/>
                </a:solidFill>
                <a:latin typeface="Times New Roman" pitchFamily="18" charset="0"/>
                <a:cs typeface="Times New Roman" pitchFamily="18" charset="0"/>
              </a:rPr>
              <a:t>Compute the crash cost per time </a:t>
            </a:r>
            <a:r>
              <a:rPr lang="en-US" sz="2800" dirty="0" smtClean="0">
                <a:solidFill>
                  <a:srgbClr val="2F0765"/>
                </a:solidFill>
                <a:latin typeface="Times New Roman" pitchFamily="18" charset="0"/>
                <a:cs typeface="Times New Roman" pitchFamily="18" charset="0"/>
              </a:rPr>
              <a:t>period</a:t>
            </a:r>
          </a:p>
          <a:p>
            <a:pPr marL="514350" indent="-514350">
              <a:buFont typeface="+mj-lt"/>
              <a:buAutoNum type="arabicPeriod"/>
            </a:pPr>
            <a:r>
              <a:rPr lang="en-US" sz="2800" dirty="0" smtClean="0">
                <a:solidFill>
                  <a:srgbClr val="0033CC"/>
                </a:solidFill>
                <a:latin typeface="Times New Roman" pitchFamily="18" charset="0"/>
                <a:cs typeface="Times New Roman" pitchFamily="18" charset="0"/>
              </a:rPr>
              <a:t>Using </a:t>
            </a:r>
            <a:r>
              <a:rPr lang="en-US" sz="2800" dirty="0">
                <a:solidFill>
                  <a:srgbClr val="0033CC"/>
                </a:solidFill>
                <a:latin typeface="Times New Roman" pitchFamily="18" charset="0"/>
                <a:cs typeface="Times New Roman" pitchFamily="18" charset="0"/>
              </a:rPr>
              <a:t>current activity times, find the critical path and identify the critical </a:t>
            </a:r>
            <a:r>
              <a:rPr lang="en-US" sz="2800" dirty="0" smtClean="0">
                <a:solidFill>
                  <a:srgbClr val="0033CC"/>
                </a:solidFill>
                <a:latin typeface="Times New Roman" pitchFamily="18" charset="0"/>
                <a:cs typeface="Times New Roman" pitchFamily="18" charset="0"/>
              </a:rPr>
              <a:t>activities</a:t>
            </a:r>
          </a:p>
          <a:p>
            <a:pPr marL="514350" indent="-514350">
              <a:buFont typeface="+mj-lt"/>
              <a:buAutoNum type="arabicPeriod"/>
            </a:pPr>
            <a:r>
              <a:rPr lang="en-US" sz="2800" dirty="0" smtClean="0">
                <a:solidFill>
                  <a:srgbClr val="C00000"/>
                </a:solidFill>
                <a:latin typeface="Times New Roman" pitchFamily="18" charset="0"/>
                <a:cs typeface="Times New Roman" pitchFamily="18" charset="0"/>
              </a:rPr>
              <a:t>If </a:t>
            </a:r>
            <a:r>
              <a:rPr lang="en-US" sz="2800" dirty="0">
                <a:solidFill>
                  <a:srgbClr val="C00000"/>
                </a:solidFill>
                <a:latin typeface="Times New Roman" pitchFamily="18" charset="0"/>
                <a:cs typeface="Times New Roman" pitchFamily="18" charset="0"/>
              </a:rPr>
              <a:t>there is only one critical path, then select the activity on this critical path that (a) can still be crashed, and (b) has the smallest crash cost per period.  </a:t>
            </a:r>
          </a:p>
          <a:p>
            <a:pPr marL="514350" indent="-514350">
              <a:buFont typeface="+mj-lt"/>
              <a:buAutoNum type="arabicPeriod"/>
            </a:pPr>
            <a:r>
              <a:rPr lang="en-US" sz="2800" dirty="0" smtClean="0">
                <a:solidFill>
                  <a:srgbClr val="7030A0"/>
                </a:solidFill>
                <a:latin typeface="Times New Roman" pitchFamily="18" charset="0"/>
                <a:cs typeface="Times New Roman" pitchFamily="18" charset="0"/>
              </a:rPr>
              <a:t>If </a:t>
            </a:r>
            <a:r>
              <a:rPr lang="en-US" sz="2800" dirty="0">
                <a:solidFill>
                  <a:srgbClr val="7030A0"/>
                </a:solidFill>
                <a:latin typeface="Times New Roman" pitchFamily="18" charset="0"/>
                <a:cs typeface="Times New Roman" pitchFamily="18" charset="0"/>
              </a:rPr>
              <a:t>there is </a:t>
            </a:r>
            <a:r>
              <a:rPr lang="en-US" sz="2800" b="1" dirty="0">
                <a:solidFill>
                  <a:srgbClr val="7030A0"/>
                </a:solidFill>
                <a:latin typeface="Times New Roman" pitchFamily="18" charset="0"/>
                <a:cs typeface="Times New Roman" pitchFamily="18" charset="0"/>
              </a:rPr>
              <a:t>more than one critical path</a:t>
            </a:r>
            <a:r>
              <a:rPr lang="en-US" sz="2800" dirty="0">
                <a:solidFill>
                  <a:srgbClr val="7030A0"/>
                </a:solidFill>
                <a:latin typeface="Times New Roman" pitchFamily="18" charset="0"/>
                <a:cs typeface="Times New Roman" pitchFamily="18" charset="0"/>
              </a:rPr>
              <a:t>, then </a:t>
            </a:r>
            <a:r>
              <a:rPr lang="en-US" sz="2800" b="1" dirty="0">
                <a:solidFill>
                  <a:srgbClr val="7030A0"/>
                </a:solidFill>
                <a:latin typeface="Times New Roman" pitchFamily="18" charset="0"/>
                <a:cs typeface="Times New Roman" pitchFamily="18" charset="0"/>
              </a:rPr>
              <a:t>select one activity from each critical path </a:t>
            </a:r>
            <a:r>
              <a:rPr lang="en-US" sz="2800" dirty="0">
                <a:solidFill>
                  <a:srgbClr val="7030A0"/>
                </a:solidFill>
                <a:latin typeface="Times New Roman" pitchFamily="18" charset="0"/>
                <a:cs typeface="Times New Roman" pitchFamily="18" charset="0"/>
              </a:rPr>
              <a:t>such that (a) each selected activity can still be crashed, and (b) the </a:t>
            </a:r>
            <a:r>
              <a:rPr lang="en-US" sz="2800" b="1" dirty="0">
                <a:solidFill>
                  <a:srgbClr val="7030A0"/>
                </a:solidFill>
                <a:latin typeface="Times New Roman" pitchFamily="18" charset="0"/>
                <a:cs typeface="Times New Roman" pitchFamily="18" charset="0"/>
              </a:rPr>
              <a:t>total crash cost of all selected activities is the smallest</a:t>
            </a:r>
            <a:r>
              <a:rPr lang="en-US" sz="2800" dirty="0">
                <a:solidFill>
                  <a:srgbClr val="7030A0"/>
                </a:solidFill>
                <a:latin typeface="Times New Roman" pitchFamily="18" charset="0"/>
                <a:cs typeface="Times New Roman" pitchFamily="18" charset="0"/>
              </a:rPr>
              <a:t>. </a:t>
            </a:r>
          </a:p>
          <a:p>
            <a:pPr marL="514350" indent="-514350">
              <a:buFont typeface="+mj-lt"/>
              <a:buAutoNum type="arabicPeriod"/>
            </a:pPr>
            <a:r>
              <a:rPr lang="en-US" sz="2800" dirty="0" smtClean="0">
                <a:solidFill>
                  <a:schemeClr val="accent3">
                    <a:lumMod val="50000"/>
                  </a:schemeClr>
                </a:solidFill>
                <a:latin typeface="Times New Roman" pitchFamily="18" charset="0"/>
                <a:cs typeface="Times New Roman" pitchFamily="18" charset="0"/>
              </a:rPr>
              <a:t>Note </a:t>
            </a:r>
            <a:r>
              <a:rPr lang="en-US" sz="2800" dirty="0">
                <a:solidFill>
                  <a:schemeClr val="accent3">
                    <a:lumMod val="50000"/>
                  </a:schemeClr>
                </a:solidFill>
                <a:latin typeface="Times New Roman" pitchFamily="18" charset="0"/>
                <a:cs typeface="Times New Roman" pitchFamily="18" charset="0"/>
              </a:rPr>
              <a:t>that the same activity may be common to more than one critical </a:t>
            </a:r>
            <a:r>
              <a:rPr lang="en-US" sz="2800" dirty="0" smtClean="0">
                <a:solidFill>
                  <a:schemeClr val="accent3">
                    <a:lumMod val="50000"/>
                  </a:schemeClr>
                </a:solidFill>
                <a:latin typeface="Times New Roman" pitchFamily="18" charset="0"/>
                <a:cs typeface="Times New Roman" pitchFamily="18" charset="0"/>
              </a:rPr>
              <a:t>path.</a:t>
            </a:r>
          </a:p>
          <a:p>
            <a:pPr marL="514350" indent="-514350">
              <a:buFont typeface="+mj-lt"/>
              <a:buAutoNum type="arabicPeriod"/>
            </a:pPr>
            <a:r>
              <a:rPr lang="en-US" sz="2800" b="1" dirty="0" smtClean="0">
                <a:solidFill>
                  <a:schemeClr val="tx1">
                    <a:lumMod val="95000"/>
                    <a:lumOff val="5000"/>
                  </a:schemeClr>
                </a:solidFill>
                <a:latin typeface="Times New Roman" pitchFamily="18" charset="0"/>
                <a:cs typeface="Times New Roman" pitchFamily="18" charset="0"/>
              </a:rPr>
              <a:t>Update </a:t>
            </a:r>
            <a:r>
              <a:rPr lang="en-US" sz="2800" b="1" dirty="0">
                <a:solidFill>
                  <a:schemeClr val="tx1">
                    <a:lumMod val="95000"/>
                    <a:lumOff val="5000"/>
                  </a:schemeClr>
                </a:solidFill>
                <a:latin typeface="Times New Roman" pitchFamily="18" charset="0"/>
                <a:cs typeface="Times New Roman" pitchFamily="18" charset="0"/>
              </a:rPr>
              <a:t>all activity times</a:t>
            </a:r>
            <a:r>
              <a:rPr lang="en-US" sz="2800" dirty="0">
                <a:solidFill>
                  <a:schemeClr val="tx1">
                    <a:lumMod val="95000"/>
                    <a:lumOff val="5000"/>
                  </a:schemeClr>
                </a:solidFill>
                <a:latin typeface="Times New Roman" pitchFamily="18" charset="0"/>
                <a:cs typeface="Times New Roman" pitchFamily="18" charset="0"/>
              </a:rPr>
              <a:t>. If the desired due date has been reached, stop. If not, return to Step 2.</a:t>
            </a:r>
          </a:p>
          <a:p>
            <a:pPr marL="447675" indent="-447675" algn="just" defTabSz="836613">
              <a:buClr>
                <a:srgbClr val="BF0922"/>
              </a:buClr>
              <a:buFontTx/>
              <a:buAutoNum type="arabicPeriod"/>
              <a:defRPr/>
            </a:pPr>
            <a:endParaRPr lang="en-US" sz="2800" dirty="0">
              <a:solidFill>
                <a:schemeClr val="tx1">
                  <a:lumMod val="95000"/>
                  <a:lumOff val="5000"/>
                </a:schemeClr>
              </a:solidFill>
              <a:latin typeface="Times New Roman" pitchFamily="18" charset="0"/>
              <a:cs typeface="Times New Roman" pitchFamily="18" charset="0"/>
            </a:endParaRPr>
          </a:p>
          <a:p>
            <a:endParaRPr lang="en-US" sz="2800" dirty="0">
              <a:solidFill>
                <a:prstClr val="black"/>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68427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sp>
        <p:nvSpPr>
          <p:cNvPr id="2" name="Title 1"/>
          <p:cNvSpPr>
            <a:spLocks noGrp="1"/>
          </p:cNvSpPr>
          <p:nvPr>
            <p:ph type="title" idx="4294967295"/>
          </p:nvPr>
        </p:nvSpPr>
        <p:spPr>
          <a:xfrm>
            <a:off x="0" y="228601"/>
            <a:ext cx="8534400" cy="533400"/>
          </a:xfrm>
        </p:spPr>
        <p:txBody>
          <a:bodyPr>
            <a:normAutofit fontScale="90000"/>
          </a:bodyPr>
          <a:lstStyle/>
          <a:p>
            <a:r>
              <a:rPr lang="en-US" b="1" dirty="0" smtClean="0"/>
              <a:t>Problem-2</a:t>
            </a:r>
            <a:endParaRPr lang="en-GB" b="1" dirty="0"/>
          </a:p>
        </p:txBody>
      </p:sp>
      <p:sp>
        <p:nvSpPr>
          <p:cNvPr id="6" name="Rectangle 5"/>
          <p:cNvSpPr/>
          <p:nvPr/>
        </p:nvSpPr>
        <p:spPr>
          <a:xfrm>
            <a:off x="228600" y="914400"/>
            <a:ext cx="8455152" cy="923330"/>
          </a:xfrm>
          <a:prstGeom prst="rect">
            <a:avLst/>
          </a:prstGeom>
        </p:spPr>
        <p:txBody>
          <a:bodyPr wrap="square">
            <a:spAutoFit/>
          </a:bodyPr>
          <a:lstStyle/>
          <a:p>
            <a:r>
              <a:rPr lang="en-US" dirty="0">
                <a:solidFill>
                  <a:srgbClr val="2F0765"/>
                </a:solidFill>
                <a:latin typeface="Times New Roman" panose="02020603050405020304" pitchFamily="18" charset="0"/>
                <a:cs typeface="Times New Roman" panose="02020603050405020304" pitchFamily="18" charset="0"/>
              </a:rPr>
              <a:t>For the small project shown in the table, it is required reduce the project </a:t>
            </a:r>
            <a:r>
              <a:rPr lang="en-US" dirty="0" smtClean="0">
                <a:solidFill>
                  <a:srgbClr val="2F0765"/>
                </a:solidFill>
                <a:latin typeface="Times New Roman" panose="02020603050405020304" pitchFamily="18" charset="0"/>
                <a:cs typeface="Times New Roman" panose="02020603050405020304" pitchFamily="18" charset="0"/>
              </a:rPr>
              <a:t>duration by </a:t>
            </a:r>
            <a:endParaRPr lang="en-US" dirty="0">
              <a:solidFill>
                <a:srgbClr val="2F0765"/>
              </a:solidFill>
              <a:latin typeface="Times New Roman" panose="02020603050405020304" pitchFamily="18" charset="0"/>
              <a:cs typeface="Times New Roman" panose="02020603050405020304" pitchFamily="18" charset="0"/>
            </a:endParaRPr>
          </a:p>
          <a:p>
            <a:r>
              <a:rPr lang="en-US" dirty="0" smtClean="0">
                <a:solidFill>
                  <a:srgbClr val="2F0765"/>
                </a:solidFill>
                <a:latin typeface="Times New Roman" panose="02020603050405020304" pitchFamily="18" charset="0"/>
                <a:cs typeface="Times New Roman" panose="02020603050405020304" pitchFamily="18" charset="0"/>
              </a:rPr>
              <a:t>(i)</a:t>
            </a:r>
            <a:r>
              <a:rPr lang="en-US" dirty="0">
                <a:solidFill>
                  <a:srgbClr val="2F0765"/>
                </a:solidFill>
                <a:latin typeface="Times New Roman" panose="02020603050405020304" pitchFamily="18" charset="0"/>
                <a:cs typeface="Times New Roman" panose="02020603050405020304" pitchFamily="18" charset="0"/>
              </a:rPr>
              <a:t> </a:t>
            </a:r>
            <a:r>
              <a:rPr lang="en-US" dirty="0" smtClean="0">
                <a:solidFill>
                  <a:srgbClr val="2F0765"/>
                </a:solidFill>
                <a:latin typeface="Times New Roman" panose="02020603050405020304" pitchFamily="18" charset="0"/>
                <a:cs typeface="Times New Roman" panose="02020603050405020304" pitchFamily="18" charset="0"/>
              </a:rPr>
              <a:t> </a:t>
            </a:r>
            <a:r>
              <a:rPr lang="en-US" dirty="0">
                <a:solidFill>
                  <a:srgbClr val="2F0765"/>
                </a:solidFill>
                <a:latin typeface="Times New Roman" panose="02020603050405020304" pitchFamily="18" charset="0"/>
                <a:cs typeface="Times New Roman" panose="02020603050405020304" pitchFamily="18" charset="0"/>
              </a:rPr>
              <a:t>2 periods.</a:t>
            </a:r>
          </a:p>
          <a:p>
            <a:r>
              <a:rPr lang="en-US" dirty="0" smtClean="0">
                <a:solidFill>
                  <a:srgbClr val="2F0765"/>
                </a:solidFill>
                <a:latin typeface="Times New Roman" panose="02020603050405020304" pitchFamily="18" charset="0"/>
                <a:cs typeface="Times New Roman" panose="02020603050405020304" pitchFamily="18" charset="0"/>
              </a:rPr>
              <a:t>(ii) 5 </a:t>
            </a:r>
            <a:r>
              <a:rPr lang="en-US" dirty="0">
                <a:solidFill>
                  <a:srgbClr val="2F0765"/>
                </a:solidFill>
                <a:latin typeface="Times New Roman" panose="02020603050405020304" pitchFamily="18" charset="0"/>
                <a:cs typeface="Times New Roman" panose="02020603050405020304" pitchFamily="18" charset="0"/>
              </a:rPr>
              <a:t>periods. </a:t>
            </a:r>
          </a:p>
        </p:txBody>
      </p:sp>
      <p:graphicFrame>
        <p:nvGraphicFramePr>
          <p:cNvPr id="8" name="Table 7"/>
          <p:cNvGraphicFramePr>
            <a:graphicFrameLocks noGrp="1"/>
          </p:cNvGraphicFramePr>
          <p:nvPr>
            <p:extLst>
              <p:ext uri="{D42A27DB-BD31-4B8C-83A1-F6EECF244321}">
                <p14:modId xmlns:p14="http://schemas.microsoft.com/office/powerpoint/2010/main" val="4262144001"/>
              </p:ext>
            </p:extLst>
          </p:nvPr>
        </p:nvGraphicFramePr>
        <p:xfrm>
          <a:off x="1295400" y="2008312"/>
          <a:ext cx="6912768" cy="4161885"/>
        </p:xfrm>
        <a:graphic>
          <a:graphicData uri="http://schemas.openxmlformats.org/drawingml/2006/table">
            <a:tbl>
              <a:tblPr firstRow="1" bandRow="1"/>
              <a:tblGrid>
                <a:gridCol w="998549">
                  <a:extLst>
                    <a:ext uri="{9D8B030D-6E8A-4147-A177-3AD203B41FA5}">
                      <a16:colId xmlns:a16="http://schemas.microsoft.com/office/drawing/2014/main" val="20000"/>
                    </a:ext>
                  </a:extLst>
                </a:gridCol>
                <a:gridCol w="1305707">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tblGrid>
              <a:tr h="370840">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Activity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Precedence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Normal</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Crash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453485">
                <a:tc vMerge="1">
                  <a:txBody>
                    <a:bodyPr/>
                    <a:lstStyle/>
                    <a:p>
                      <a:pPr algn="ct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210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560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1100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G</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r"/>
                      <a:r>
                        <a:rPr lang="el-GR" dirty="0" smtClean="0">
                          <a:latin typeface="Times New Roman" pitchFamily="18" charset="0"/>
                          <a:cs typeface="Times New Roman" pitchFamily="18" charset="0"/>
                        </a:rPr>
                        <a:t>Σ</a:t>
                      </a: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3050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750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Solution</a:t>
            </a:r>
            <a:br>
              <a:rPr lang="en-US" sz="2400" b="1" dirty="0" smtClean="0"/>
            </a:br>
            <a:r>
              <a:rPr lang="en-US" sz="2400" b="1" dirty="0" smtClean="0"/>
              <a:t>Step 1: Develop Network </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grpSp>
        <p:nvGrpSpPr>
          <p:cNvPr id="6" name="Group 5"/>
          <p:cNvGrpSpPr/>
          <p:nvPr/>
        </p:nvGrpSpPr>
        <p:grpSpPr>
          <a:xfrm>
            <a:off x="194658" y="2971800"/>
            <a:ext cx="8748588" cy="3094259"/>
            <a:chOff x="601116" y="1226675"/>
            <a:chExt cx="8748588" cy="3094259"/>
          </a:xfrm>
        </p:grpSpPr>
        <p:grpSp>
          <p:nvGrpSpPr>
            <p:cNvPr id="7" name="Group 21"/>
            <p:cNvGrpSpPr>
              <a:grpSpLocks/>
            </p:cNvGrpSpPr>
            <p:nvPr/>
          </p:nvGrpSpPr>
          <p:grpSpPr bwMode="auto">
            <a:xfrm>
              <a:off x="2004888" y="2378803"/>
              <a:ext cx="1080120" cy="720079"/>
              <a:chOff x="1929" y="6469"/>
              <a:chExt cx="1362" cy="1362"/>
            </a:xfrm>
          </p:grpSpPr>
          <p:sp>
            <p:nvSpPr>
              <p:cNvPr id="105"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6"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7"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8"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109"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1"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2"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8" name="Group 13"/>
            <p:cNvGrpSpPr>
              <a:grpSpLocks/>
            </p:cNvGrpSpPr>
            <p:nvPr/>
          </p:nvGrpSpPr>
          <p:grpSpPr bwMode="auto">
            <a:xfrm>
              <a:off x="3517056" y="2378803"/>
              <a:ext cx="1089541" cy="720079"/>
              <a:chOff x="1929" y="6469"/>
              <a:chExt cx="1362" cy="1362"/>
            </a:xfrm>
          </p:grpSpPr>
          <p:sp>
            <p:nvSpPr>
              <p:cNvPr id="97"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8"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9"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0"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6</a:t>
                </a:r>
              </a:p>
            </p:txBody>
          </p:sp>
          <p:sp>
            <p:nvSpPr>
              <p:cNvPr id="101"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2"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3"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4"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9" name="Group 22"/>
            <p:cNvGrpSpPr>
              <a:grpSpLocks/>
            </p:cNvGrpSpPr>
            <p:nvPr/>
          </p:nvGrpSpPr>
          <p:grpSpPr bwMode="auto">
            <a:xfrm>
              <a:off x="2004888" y="3602939"/>
              <a:ext cx="1008112" cy="717995"/>
              <a:chOff x="1929" y="6469"/>
              <a:chExt cx="1362" cy="1362"/>
            </a:xfrm>
          </p:grpSpPr>
          <p:sp>
            <p:nvSpPr>
              <p:cNvPr id="89"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0"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1"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2"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93"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5"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6"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0" name="AutoShape 32"/>
            <p:cNvCxnSpPr>
              <a:cxnSpLocks noChangeShapeType="1"/>
            </p:cNvCxnSpPr>
            <p:nvPr/>
          </p:nvCxnSpPr>
          <p:spPr bwMode="auto">
            <a:xfrm>
              <a:off x="3085008" y="2738843"/>
              <a:ext cx="432048" cy="1588"/>
            </a:xfrm>
            <a:prstGeom prst="straightConnector1">
              <a:avLst/>
            </a:prstGeom>
            <a:noFill/>
            <a:ln w="9525">
              <a:solidFill>
                <a:srgbClr val="000000"/>
              </a:solidFill>
              <a:round/>
              <a:headEnd/>
              <a:tailEnd type="triangle" w="med" len="med"/>
            </a:ln>
          </p:spPr>
        </p:cxnSp>
        <p:grpSp>
          <p:nvGrpSpPr>
            <p:cNvPr id="11" name="Group 34"/>
            <p:cNvGrpSpPr>
              <a:grpSpLocks/>
            </p:cNvGrpSpPr>
            <p:nvPr/>
          </p:nvGrpSpPr>
          <p:grpSpPr bwMode="auto">
            <a:xfrm>
              <a:off x="5027220" y="3602939"/>
              <a:ext cx="1082124" cy="717995"/>
              <a:chOff x="1929" y="6469"/>
              <a:chExt cx="1362" cy="1362"/>
            </a:xfrm>
          </p:grpSpPr>
          <p:sp>
            <p:nvSpPr>
              <p:cNvPr id="81"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2"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3"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4"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85"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6"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7"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8"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 name="AutoShape 43"/>
            <p:cNvCxnSpPr>
              <a:cxnSpLocks noChangeShapeType="1"/>
            </p:cNvCxnSpPr>
            <p:nvPr/>
          </p:nvCxnSpPr>
          <p:spPr bwMode="auto">
            <a:xfrm>
              <a:off x="3013000" y="3961937"/>
              <a:ext cx="2014220" cy="1588"/>
            </a:xfrm>
            <a:prstGeom prst="straightConnector1">
              <a:avLst/>
            </a:prstGeom>
            <a:noFill/>
            <a:ln w="9525">
              <a:solidFill>
                <a:srgbClr val="000000"/>
              </a:solidFill>
              <a:round/>
              <a:headEnd/>
              <a:tailEnd type="triangle" w="med" len="med"/>
            </a:ln>
          </p:spPr>
        </p:cxnSp>
        <p:grpSp>
          <p:nvGrpSpPr>
            <p:cNvPr id="13" name="Group 44"/>
            <p:cNvGrpSpPr>
              <a:grpSpLocks/>
            </p:cNvGrpSpPr>
            <p:nvPr/>
          </p:nvGrpSpPr>
          <p:grpSpPr bwMode="auto">
            <a:xfrm>
              <a:off x="6702187" y="3602938"/>
              <a:ext cx="1063341" cy="717996"/>
              <a:chOff x="1929" y="6469"/>
              <a:chExt cx="1362" cy="1362"/>
            </a:xfrm>
          </p:grpSpPr>
          <p:sp>
            <p:nvSpPr>
              <p:cNvPr id="73"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4"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5"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6"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77"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9"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0"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4" name="AutoShape 53"/>
            <p:cNvCxnSpPr>
              <a:cxnSpLocks noChangeShapeType="1"/>
            </p:cNvCxnSpPr>
            <p:nvPr/>
          </p:nvCxnSpPr>
          <p:spPr bwMode="auto">
            <a:xfrm flipV="1">
              <a:off x="6109344" y="3961936"/>
              <a:ext cx="592843" cy="1"/>
            </a:xfrm>
            <a:prstGeom prst="straightConnector1">
              <a:avLst/>
            </a:prstGeom>
            <a:noFill/>
            <a:ln w="9525">
              <a:solidFill>
                <a:srgbClr val="000000"/>
              </a:solidFill>
              <a:round/>
              <a:headEnd/>
              <a:tailEnd type="triangle" w="med" len="med"/>
            </a:ln>
          </p:spPr>
        </p:cxnSp>
        <p:grpSp>
          <p:nvGrpSpPr>
            <p:cNvPr id="15" name="Group 63"/>
            <p:cNvGrpSpPr>
              <a:grpSpLocks/>
            </p:cNvGrpSpPr>
            <p:nvPr/>
          </p:nvGrpSpPr>
          <p:grpSpPr bwMode="auto">
            <a:xfrm>
              <a:off x="5029225" y="2378802"/>
              <a:ext cx="1008111" cy="720080"/>
              <a:chOff x="1929" y="6469"/>
              <a:chExt cx="1362" cy="1362"/>
            </a:xfrm>
          </p:grpSpPr>
          <p:sp>
            <p:nvSpPr>
              <p:cNvPr id="65"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6"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7"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8"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69"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1"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2"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6" name="Group 72"/>
            <p:cNvGrpSpPr>
              <a:grpSpLocks/>
            </p:cNvGrpSpPr>
            <p:nvPr/>
          </p:nvGrpSpPr>
          <p:grpSpPr bwMode="auto">
            <a:xfrm>
              <a:off x="6685408" y="2378802"/>
              <a:ext cx="1008112" cy="720080"/>
              <a:chOff x="1929" y="6469"/>
              <a:chExt cx="1362" cy="1362"/>
            </a:xfrm>
          </p:grpSpPr>
          <p:sp>
            <p:nvSpPr>
              <p:cNvPr id="57"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8"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9"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0"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61"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2"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3"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4"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7" name="Group 16"/>
            <p:cNvGrpSpPr/>
            <p:nvPr/>
          </p:nvGrpSpPr>
          <p:grpSpPr>
            <a:xfrm>
              <a:off x="601116" y="3026875"/>
              <a:ext cx="899716" cy="720079"/>
              <a:chOff x="215900" y="3068961"/>
              <a:chExt cx="899716" cy="720079"/>
            </a:xfrm>
          </p:grpSpPr>
          <p:grpSp>
            <p:nvGrpSpPr>
              <p:cNvPr id="47" name="Group 82"/>
              <p:cNvGrpSpPr>
                <a:grpSpLocks/>
              </p:cNvGrpSpPr>
              <p:nvPr/>
            </p:nvGrpSpPr>
            <p:grpSpPr bwMode="auto">
              <a:xfrm>
                <a:off x="215900" y="3068961"/>
                <a:ext cx="899716" cy="720079"/>
                <a:chOff x="1929" y="6469"/>
                <a:chExt cx="1362" cy="1362"/>
              </a:xfrm>
            </p:grpSpPr>
            <p:sp>
              <p:nvSpPr>
                <p:cNvPr id="4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8"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8" name="AutoShape 92"/>
            <p:cNvCxnSpPr>
              <a:cxnSpLocks noChangeShapeType="1"/>
            </p:cNvCxnSpPr>
            <p:nvPr/>
          </p:nvCxnSpPr>
          <p:spPr bwMode="auto">
            <a:xfrm flipV="1">
              <a:off x="4606597" y="2738842"/>
              <a:ext cx="422628" cy="1"/>
            </a:xfrm>
            <a:prstGeom prst="straightConnector1">
              <a:avLst/>
            </a:prstGeom>
            <a:noFill/>
            <a:ln w="9525">
              <a:solidFill>
                <a:srgbClr val="000000"/>
              </a:solidFill>
              <a:round/>
              <a:headEnd/>
              <a:tailEnd type="triangle" w="med" len="med"/>
            </a:ln>
          </p:spPr>
        </p:cxnSp>
        <p:grpSp>
          <p:nvGrpSpPr>
            <p:cNvPr id="19" name="Group 81"/>
            <p:cNvGrpSpPr>
              <a:grpSpLocks/>
            </p:cNvGrpSpPr>
            <p:nvPr/>
          </p:nvGrpSpPr>
          <p:grpSpPr bwMode="auto">
            <a:xfrm>
              <a:off x="8269584" y="3026874"/>
              <a:ext cx="1080120" cy="720079"/>
              <a:chOff x="1248" y="4880"/>
              <a:chExt cx="1362" cy="1362"/>
            </a:xfrm>
          </p:grpSpPr>
          <p:grpSp>
            <p:nvGrpSpPr>
              <p:cNvPr id="37" name="Group 82"/>
              <p:cNvGrpSpPr>
                <a:grpSpLocks/>
              </p:cNvGrpSpPr>
              <p:nvPr/>
            </p:nvGrpSpPr>
            <p:grpSpPr bwMode="auto">
              <a:xfrm>
                <a:off x="1248" y="4880"/>
                <a:ext cx="1362" cy="1362"/>
                <a:chOff x="1929" y="6469"/>
                <a:chExt cx="1362" cy="1362"/>
              </a:xfrm>
            </p:grpSpPr>
            <p:sp>
              <p:nvSpPr>
                <p:cNvPr id="3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38"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0" name="AutoShape 92"/>
            <p:cNvCxnSpPr>
              <a:cxnSpLocks noChangeShapeType="1"/>
            </p:cNvCxnSpPr>
            <p:nvPr/>
          </p:nvCxnSpPr>
          <p:spPr bwMode="auto">
            <a:xfrm>
              <a:off x="6037336" y="2738842"/>
              <a:ext cx="648072" cy="1588"/>
            </a:xfrm>
            <a:prstGeom prst="straightConnector1">
              <a:avLst/>
            </a:prstGeom>
            <a:noFill/>
            <a:ln w="9525">
              <a:solidFill>
                <a:srgbClr val="000000"/>
              </a:solidFill>
              <a:round/>
              <a:headEnd/>
              <a:tailEnd type="triangle" w="med" len="med"/>
            </a:ln>
          </p:spPr>
        </p:cxnSp>
        <p:grpSp>
          <p:nvGrpSpPr>
            <p:cNvPr id="21" name="Group 13"/>
            <p:cNvGrpSpPr>
              <a:grpSpLocks/>
            </p:cNvGrpSpPr>
            <p:nvPr/>
          </p:nvGrpSpPr>
          <p:grpSpPr bwMode="auto">
            <a:xfrm>
              <a:off x="4021112" y="1226675"/>
              <a:ext cx="1089541" cy="720079"/>
              <a:chOff x="1929" y="6469"/>
              <a:chExt cx="1362" cy="1362"/>
            </a:xfrm>
          </p:grpSpPr>
          <p:sp>
            <p:nvSpPr>
              <p:cNvPr id="29"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30"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1"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2"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33"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4"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5"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36"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2" name="AutoShape 92"/>
            <p:cNvCxnSpPr>
              <a:cxnSpLocks noChangeShapeType="1"/>
              <a:stCxn id="105" idx="3"/>
              <a:endCxn id="29" idx="1"/>
            </p:cNvCxnSpPr>
            <p:nvPr/>
          </p:nvCxnSpPr>
          <p:spPr bwMode="auto">
            <a:xfrm flipV="1">
              <a:off x="3085008" y="1586715"/>
              <a:ext cx="936104" cy="1152128"/>
            </a:xfrm>
            <a:prstGeom prst="straightConnector1">
              <a:avLst/>
            </a:prstGeom>
            <a:noFill/>
            <a:ln w="9525">
              <a:solidFill>
                <a:srgbClr val="000000"/>
              </a:solidFill>
              <a:round/>
              <a:headEnd/>
              <a:tailEnd type="triangle" w="med" len="med"/>
            </a:ln>
          </p:spPr>
        </p:cxnSp>
        <p:cxnSp>
          <p:nvCxnSpPr>
            <p:cNvPr id="23" name="AutoShape 92"/>
            <p:cNvCxnSpPr>
              <a:cxnSpLocks noChangeShapeType="1"/>
              <a:stCxn id="97" idx="3"/>
              <a:endCxn id="81" idx="1"/>
            </p:cNvCxnSpPr>
            <p:nvPr/>
          </p:nvCxnSpPr>
          <p:spPr bwMode="auto">
            <a:xfrm>
              <a:off x="4606597" y="2738843"/>
              <a:ext cx="420623" cy="1223094"/>
            </a:xfrm>
            <a:prstGeom prst="straightConnector1">
              <a:avLst/>
            </a:prstGeom>
            <a:noFill/>
            <a:ln w="9525">
              <a:solidFill>
                <a:srgbClr val="000000"/>
              </a:solidFill>
              <a:round/>
              <a:headEnd/>
              <a:tailEnd type="triangle" w="med" len="med"/>
            </a:ln>
          </p:spPr>
        </p:cxnSp>
        <p:cxnSp>
          <p:nvCxnSpPr>
            <p:cNvPr id="24" name="AutoShape 92"/>
            <p:cNvCxnSpPr>
              <a:cxnSpLocks noChangeShapeType="1"/>
              <a:stCxn id="29" idx="3"/>
              <a:endCxn id="57" idx="1"/>
            </p:cNvCxnSpPr>
            <p:nvPr/>
          </p:nvCxnSpPr>
          <p:spPr bwMode="auto">
            <a:xfrm>
              <a:off x="5110653" y="1586715"/>
              <a:ext cx="1574755" cy="1152127"/>
            </a:xfrm>
            <a:prstGeom prst="straightConnector1">
              <a:avLst/>
            </a:prstGeom>
            <a:noFill/>
            <a:ln w="9525">
              <a:solidFill>
                <a:srgbClr val="000000"/>
              </a:solidFill>
              <a:round/>
              <a:headEnd/>
              <a:tailEnd type="triangle" w="med" len="med"/>
            </a:ln>
          </p:spPr>
        </p:cxnSp>
        <p:cxnSp>
          <p:nvCxnSpPr>
            <p:cNvPr id="25" name="AutoShape 92"/>
            <p:cNvCxnSpPr>
              <a:cxnSpLocks noChangeShapeType="1"/>
              <a:stCxn id="49" idx="3"/>
              <a:endCxn id="105" idx="1"/>
            </p:cNvCxnSpPr>
            <p:nvPr/>
          </p:nvCxnSpPr>
          <p:spPr bwMode="auto">
            <a:xfrm flipV="1">
              <a:off x="1500832" y="2738843"/>
              <a:ext cx="504056" cy="648072"/>
            </a:xfrm>
            <a:prstGeom prst="straightConnector1">
              <a:avLst/>
            </a:prstGeom>
            <a:noFill/>
            <a:ln w="9525">
              <a:solidFill>
                <a:srgbClr val="000000"/>
              </a:solidFill>
              <a:round/>
              <a:headEnd/>
              <a:tailEnd type="triangle" w="med" len="med"/>
            </a:ln>
          </p:spPr>
        </p:cxnSp>
        <p:cxnSp>
          <p:nvCxnSpPr>
            <p:cNvPr id="26" name="AutoShape 92"/>
            <p:cNvCxnSpPr>
              <a:cxnSpLocks noChangeShapeType="1"/>
              <a:stCxn id="49" idx="3"/>
              <a:endCxn id="89" idx="1"/>
            </p:cNvCxnSpPr>
            <p:nvPr/>
          </p:nvCxnSpPr>
          <p:spPr bwMode="auto">
            <a:xfrm>
              <a:off x="1500832" y="3386915"/>
              <a:ext cx="504056" cy="575022"/>
            </a:xfrm>
            <a:prstGeom prst="straightConnector1">
              <a:avLst/>
            </a:prstGeom>
            <a:noFill/>
            <a:ln w="9525">
              <a:solidFill>
                <a:srgbClr val="000000"/>
              </a:solidFill>
              <a:round/>
              <a:headEnd/>
              <a:tailEnd type="triangle" w="med" len="med"/>
            </a:ln>
          </p:spPr>
        </p:cxnSp>
        <p:cxnSp>
          <p:nvCxnSpPr>
            <p:cNvPr id="27" name="AutoShape 92"/>
            <p:cNvCxnSpPr>
              <a:cxnSpLocks noChangeShapeType="1"/>
              <a:stCxn id="57" idx="3"/>
              <a:endCxn id="38" idx="1"/>
            </p:cNvCxnSpPr>
            <p:nvPr/>
          </p:nvCxnSpPr>
          <p:spPr bwMode="auto">
            <a:xfrm>
              <a:off x="7693520" y="2738842"/>
              <a:ext cx="576064" cy="648071"/>
            </a:xfrm>
            <a:prstGeom prst="straightConnector1">
              <a:avLst/>
            </a:prstGeom>
            <a:noFill/>
            <a:ln w="9525">
              <a:solidFill>
                <a:srgbClr val="000000"/>
              </a:solidFill>
              <a:round/>
              <a:headEnd/>
              <a:tailEnd type="triangle" w="med" len="med"/>
            </a:ln>
          </p:spPr>
        </p:cxnSp>
        <p:cxnSp>
          <p:nvCxnSpPr>
            <p:cNvPr id="28" name="AutoShape 92"/>
            <p:cNvCxnSpPr>
              <a:cxnSpLocks noChangeShapeType="1"/>
              <a:stCxn id="73" idx="3"/>
              <a:endCxn id="39" idx="1"/>
            </p:cNvCxnSpPr>
            <p:nvPr/>
          </p:nvCxnSpPr>
          <p:spPr bwMode="auto">
            <a:xfrm flipV="1">
              <a:off x="7765528" y="3386914"/>
              <a:ext cx="504056" cy="575022"/>
            </a:xfrm>
            <a:prstGeom prst="straightConnector1">
              <a:avLst/>
            </a:prstGeom>
            <a:noFill/>
            <a:ln w="9525">
              <a:solidFill>
                <a:srgbClr val="000000"/>
              </a:solidFill>
              <a:round/>
              <a:headEnd/>
              <a:tailEnd type="triangle" w="med" len="med"/>
            </a:ln>
          </p:spPr>
        </p:cxnSp>
      </p:grpSp>
      <p:pic>
        <p:nvPicPr>
          <p:cNvPr id="220" name="Picture 219"/>
          <p:cNvPicPr>
            <a:picLocks noChangeAspect="1"/>
          </p:cNvPicPr>
          <p:nvPr/>
        </p:nvPicPr>
        <p:blipFill>
          <a:blip r:embed="rId2"/>
          <a:stretch>
            <a:fillRect/>
          </a:stretch>
        </p:blipFill>
        <p:spPr>
          <a:xfrm>
            <a:off x="5190836" y="1382804"/>
            <a:ext cx="3698370" cy="2046467"/>
          </a:xfrm>
          <a:prstGeom prst="rect">
            <a:avLst/>
          </a:prstGeom>
        </p:spPr>
      </p:pic>
    </p:spTree>
    <p:extLst>
      <p:ext uri="{BB962C8B-B14F-4D97-AF65-F5344CB8AC3E}">
        <p14:creationId xmlns:p14="http://schemas.microsoft.com/office/powerpoint/2010/main" val="412601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anim calcmode="lin" valueType="num">
                                      <p:cBhvr additive="base">
                                        <p:cTn id="7" dur="500" fill="hold"/>
                                        <p:tgtEl>
                                          <p:spTgt spid="220"/>
                                        </p:tgtEl>
                                        <p:attrNameLst>
                                          <p:attrName>ppt_x</p:attrName>
                                        </p:attrNameLst>
                                      </p:cBhvr>
                                      <p:tavLst>
                                        <p:tav tm="0">
                                          <p:val>
                                            <p:strVal val="#ppt_x"/>
                                          </p:val>
                                        </p:tav>
                                        <p:tav tm="100000">
                                          <p:val>
                                            <p:strVal val="#ppt_x"/>
                                          </p:val>
                                        </p:tav>
                                      </p:tavLst>
                                    </p:anim>
                                    <p:anim calcmode="lin" valueType="num">
                                      <p:cBhvr additive="base">
                                        <p:cTn id="8" dur="500" fill="hold"/>
                                        <p:tgtEl>
                                          <p:spTgt spid="2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 2:Calculate Times and Find CP</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grpSp>
        <p:nvGrpSpPr>
          <p:cNvPr id="226" name="Group 225"/>
          <p:cNvGrpSpPr/>
          <p:nvPr/>
        </p:nvGrpSpPr>
        <p:grpSpPr>
          <a:xfrm>
            <a:off x="204836" y="1523003"/>
            <a:ext cx="8748588" cy="3094259"/>
            <a:chOff x="584183" y="2139942"/>
            <a:chExt cx="8748588" cy="3094259"/>
          </a:xfrm>
        </p:grpSpPr>
        <p:grpSp>
          <p:nvGrpSpPr>
            <p:cNvPr id="113" name="Group 112"/>
            <p:cNvGrpSpPr/>
            <p:nvPr/>
          </p:nvGrpSpPr>
          <p:grpSpPr>
            <a:xfrm>
              <a:off x="584183" y="2139942"/>
              <a:ext cx="8748588" cy="3094259"/>
              <a:chOff x="215900" y="1268761"/>
              <a:chExt cx="8748588" cy="3094259"/>
            </a:xfrm>
          </p:grpSpPr>
          <p:grpSp>
            <p:nvGrpSpPr>
              <p:cNvPr id="114" name="Group 21"/>
              <p:cNvGrpSpPr>
                <a:grpSpLocks/>
              </p:cNvGrpSpPr>
              <p:nvPr/>
            </p:nvGrpSpPr>
            <p:grpSpPr bwMode="auto">
              <a:xfrm>
                <a:off x="1619672" y="2420889"/>
                <a:ext cx="1080120" cy="720079"/>
                <a:chOff x="1929" y="6469"/>
                <a:chExt cx="1362" cy="1362"/>
              </a:xfrm>
            </p:grpSpPr>
            <p:sp>
              <p:nvSpPr>
                <p:cNvPr id="212"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3"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4"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5"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216"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7"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8"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19"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15" name="Group 13"/>
              <p:cNvGrpSpPr>
                <a:grpSpLocks/>
              </p:cNvGrpSpPr>
              <p:nvPr/>
            </p:nvGrpSpPr>
            <p:grpSpPr bwMode="auto">
              <a:xfrm>
                <a:off x="3131840" y="2420889"/>
                <a:ext cx="1089541" cy="720079"/>
                <a:chOff x="1929" y="6469"/>
                <a:chExt cx="1362" cy="1362"/>
              </a:xfrm>
            </p:grpSpPr>
            <p:sp>
              <p:nvSpPr>
                <p:cNvPr id="204"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05"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6"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7"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6</a:t>
                  </a:r>
                </a:p>
              </p:txBody>
            </p:sp>
            <p:sp>
              <p:nvSpPr>
                <p:cNvPr id="208"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9"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0"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11"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16" name="Group 22"/>
              <p:cNvGrpSpPr>
                <a:grpSpLocks/>
              </p:cNvGrpSpPr>
              <p:nvPr/>
            </p:nvGrpSpPr>
            <p:grpSpPr bwMode="auto">
              <a:xfrm>
                <a:off x="1619672" y="3645025"/>
                <a:ext cx="1008112" cy="717995"/>
                <a:chOff x="1929" y="6469"/>
                <a:chExt cx="1362" cy="1362"/>
              </a:xfrm>
            </p:grpSpPr>
            <p:sp>
              <p:nvSpPr>
                <p:cNvPr id="196"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7"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8"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9"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200"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1"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2"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7</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03"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17"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118" name="Group 34"/>
              <p:cNvGrpSpPr>
                <a:grpSpLocks/>
              </p:cNvGrpSpPr>
              <p:nvPr/>
            </p:nvGrpSpPr>
            <p:grpSpPr bwMode="auto">
              <a:xfrm>
                <a:off x="4642004" y="3645025"/>
                <a:ext cx="1082124" cy="717995"/>
                <a:chOff x="1929" y="6469"/>
                <a:chExt cx="1362" cy="1362"/>
              </a:xfrm>
            </p:grpSpPr>
            <p:sp>
              <p:nvSpPr>
                <p:cNvPr id="188"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9"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0"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1"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192"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3"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4"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95"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19"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120" name="Group 44"/>
              <p:cNvGrpSpPr>
                <a:grpSpLocks/>
              </p:cNvGrpSpPr>
              <p:nvPr/>
            </p:nvGrpSpPr>
            <p:grpSpPr bwMode="auto">
              <a:xfrm>
                <a:off x="6316971" y="3645024"/>
                <a:ext cx="1063341" cy="717996"/>
                <a:chOff x="1929" y="6469"/>
                <a:chExt cx="1362" cy="1362"/>
              </a:xfrm>
            </p:grpSpPr>
            <p:sp>
              <p:nvSpPr>
                <p:cNvPr id="180"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1"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2"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3"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184"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5"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6"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87"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1"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122" name="Group 63"/>
              <p:cNvGrpSpPr>
                <a:grpSpLocks/>
              </p:cNvGrpSpPr>
              <p:nvPr/>
            </p:nvGrpSpPr>
            <p:grpSpPr bwMode="auto">
              <a:xfrm>
                <a:off x="4644009" y="2420888"/>
                <a:ext cx="1008111" cy="720080"/>
                <a:chOff x="1929" y="6469"/>
                <a:chExt cx="1362" cy="1362"/>
              </a:xfrm>
            </p:grpSpPr>
            <p:sp>
              <p:nvSpPr>
                <p:cNvPr id="172"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3"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4"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5"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176"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7"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8"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79"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3" name="Group 72"/>
              <p:cNvGrpSpPr>
                <a:grpSpLocks/>
              </p:cNvGrpSpPr>
              <p:nvPr/>
            </p:nvGrpSpPr>
            <p:grpSpPr bwMode="auto">
              <a:xfrm>
                <a:off x="6300192" y="2420888"/>
                <a:ext cx="1008112" cy="720080"/>
                <a:chOff x="1929" y="6469"/>
                <a:chExt cx="1362" cy="1362"/>
              </a:xfrm>
            </p:grpSpPr>
            <p:sp>
              <p:nvSpPr>
                <p:cNvPr id="164"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5"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6"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7"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168"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9"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0"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71"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4" name="Group 123"/>
              <p:cNvGrpSpPr/>
              <p:nvPr/>
            </p:nvGrpSpPr>
            <p:grpSpPr>
              <a:xfrm>
                <a:off x="215900" y="3068961"/>
                <a:ext cx="899716" cy="720079"/>
                <a:chOff x="215900" y="3068961"/>
                <a:chExt cx="899716" cy="720079"/>
              </a:xfrm>
            </p:grpSpPr>
            <p:grpSp>
              <p:nvGrpSpPr>
                <p:cNvPr id="154" name="Group 82"/>
                <p:cNvGrpSpPr>
                  <a:grpSpLocks/>
                </p:cNvGrpSpPr>
                <p:nvPr/>
              </p:nvGrpSpPr>
              <p:grpSpPr bwMode="auto">
                <a:xfrm>
                  <a:off x="215900" y="3068961"/>
                  <a:ext cx="899716" cy="720079"/>
                  <a:chOff x="1929" y="6469"/>
                  <a:chExt cx="1362" cy="1362"/>
                </a:xfrm>
              </p:grpSpPr>
              <p:sp>
                <p:nvSpPr>
                  <p:cNvPr id="15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6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6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155"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5"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126" name="Group 81"/>
              <p:cNvGrpSpPr>
                <a:grpSpLocks/>
              </p:cNvGrpSpPr>
              <p:nvPr/>
            </p:nvGrpSpPr>
            <p:grpSpPr bwMode="auto">
              <a:xfrm>
                <a:off x="7884368" y="3068960"/>
                <a:ext cx="1080120" cy="720079"/>
                <a:chOff x="1248" y="4880"/>
                <a:chExt cx="1362" cy="1362"/>
              </a:xfrm>
            </p:grpSpPr>
            <p:grpSp>
              <p:nvGrpSpPr>
                <p:cNvPr id="144" name="Group 82"/>
                <p:cNvGrpSpPr>
                  <a:grpSpLocks/>
                </p:cNvGrpSpPr>
                <p:nvPr/>
              </p:nvGrpSpPr>
              <p:grpSpPr bwMode="auto">
                <a:xfrm>
                  <a:off x="1248" y="4880"/>
                  <a:ext cx="1362" cy="1362"/>
                  <a:chOff x="1929" y="6469"/>
                  <a:chExt cx="1362" cy="1362"/>
                </a:xfrm>
              </p:grpSpPr>
              <p:sp>
                <p:nvSpPr>
                  <p:cNvPr id="14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4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4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5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5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145"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7"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128" name="Group 13"/>
              <p:cNvGrpSpPr>
                <a:grpSpLocks/>
              </p:cNvGrpSpPr>
              <p:nvPr/>
            </p:nvGrpSpPr>
            <p:grpSpPr bwMode="auto">
              <a:xfrm>
                <a:off x="3635896" y="1268761"/>
                <a:ext cx="1089541" cy="720079"/>
                <a:chOff x="1929" y="6469"/>
                <a:chExt cx="1362" cy="1362"/>
              </a:xfrm>
            </p:grpSpPr>
            <p:sp>
              <p:nvSpPr>
                <p:cNvPr id="136"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37"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38"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39"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140"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1"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6</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2"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2</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43"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9" name="AutoShape 92"/>
              <p:cNvCxnSpPr>
                <a:cxnSpLocks noChangeShapeType="1"/>
                <a:stCxn id="212" idx="3"/>
                <a:endCxn id="136"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130" name="AutoShape 92"/>
              <p:cNvCxnSpPr>
                <a:cxnSpLocks noChangeShapeType="1"/>
                <a:stCxn id="204" idx="3"/>
                <a:endCxn id="188"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131" name="AutoShape 92"/>
              <p:cNvCxnSpPr>
                <a:cxnSpLocks noChangeShapeType="1"/>
                <a:stCxn id="136" idx="3"/>
                <a:endCxn id="164"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132" name="AutoShape 92"/>
              <p:cNvCxnSpPr>
                <a:cxnSpLocks noChangeShapeType="1"/>
                <a:stCxn id="156" idx="3"/>
                <a:endCxn id="212"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133" name="AutoShape 92"/>
              <p:cNvCxnSpPr>
                <a:cxnSpLocks noChangeShapeType="1"/>
                <a:stCxn id="156" idx="3"/>
                <a:endCxn id="196"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134" name="AutoShape 92"/>
              <p:cNvCxnSpPr>
                <a:cxnSpLocks noChangeShapeType="1"/>
                <a:stCxn id="164" idx="3"/>
                <a:endCxn id="145"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135" name="AutoShape 92"/>
              <p:cNvCxnSpPr>
                <a:cxnSpLocks noChangeShapeType="1"/>
                <a:stCxn id="180" idx="3"/>
                <a:endCxn id="146"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220" name="Group 219"/>
            <p:cNvGrpSpPr/>
            <p:nvPr/>
          </p:nvGrpSpPr>
          <p:grpSpPr>
            <a:xfrm>
              <a:off x="1483899" y="3660576"/>
              <a:ext cx="6768752" cy="648072"/>
              <a:chOff x="1040148" y="3883875"/>
              <a:chExt cx="6768752" cy="648072"/>
            </a:xfrm>
          </p:grpSpPr>
          <p:cxnSp>
            <p:nvCxnSpPr>
              <p:cNvPr id="221" name="AutoShape 99"/>
              <p:cNvCxnSpPr>
                <a:cxnSpLocks noChangeShapeType="1"/>
                <a:stCxn id="155" idx="3"/>
                <a:endCxn id="212" idx="1"/>
              </p:cNvCxnSpPr>
              <p:nvPr/>
            </p:nvCxnSpPr>
            <p:spPr bwMode="auto">
              <a:xfrm flipV="1">
                <a:off x="1040148" y="3883876"/>
                <a:ext cx="504056" cy="648071"/>
              </a:xfrm>
              <a:prstGeom prst="straightConnector1">
                <a:avLst/>
              </a:prstGeom>
              <a:noFill/>
              <a:ln w="38100">
                <a:solidFill>
                  <a:srgbClr val="FF0000"/>
                </a:solidFill>
                <a:round/>
                <a:headEnd/>
                <a:tailEnd type="triangle" w="med" len="med"/>
              </a:ln>
            </p:spPr>
          </p:cxnSp>
          <p:cxnSp>
            <p:nvCxnSpPr>
              <p:cNvPr id="222" name="AutoShape 99"/>
              <p:cNvCxnSpPr>
                <a:cxnSpLocks noChangeShapeType="1"/>
                <a:stCxn id="212" idx="3"/>
                <a:endCxn id="204" idx="1"/>
              </p:cNvCxnSpPr>
              <p:nvPr/>
            </p:nvCxnSpPr>
            <p:spPr bwMode="auto">
              <a:xfrm>
                <a:off x="2624324" y="3883876"/>
                <a:ext cx="432048" cy="0"/>
              </a:xfrm>
              <a:prstGeom prst="straightConnector1">
                <a:avLst/>
              </a:prstGeom>
              <a:noFill/>
              <a:ln w="38100">
                <a:solidFill>
                  <a:srgbClr val="FF0000"/>
                </a:solidFill>
                <a:round/>
                <a:headEnd/>
                <a:tailEnd type="triangle" w="med" len="med"/>
              </a:ln>
            </p:spPr>
          </p:cxnSp>
          <p:cxnSp>
            <p:nvCxnSpPr>
              <p:cNvPr id="223" name="AutoShape 99"/>
              <p:cNvCxnSpPr>
                <a:cxnSpLocks noChangeShapeType="1"/>
                <a:stCxn id="204" idx="3"/>
                <a:endCxn id="172" idx="1"/>
              </p:cNvCxnSpPr>
              <p:nvPr/>
            </p:nvCxnSpPr>
            <p:spPr bwMode="auto">
              <a:xfrm flipV="1">
                <a:off x="4145913" y="3883875"/>
                <a:ext cx="422628" cy="1"/>
              </a:xfrm>
              <a:prstGeom prst="straightConnector1">
                <a:avLst/>
              </a:prstGeom>
              <a:noFill/>
              <a:ln w="38100">
                <a:solidFill>
                  <a:srgbClr val="FF0000"/>
                </a:solidFill>
                <a:round/>
                <a:headEnd/>
                <a:tailEnd type="triangle" w="med" len="med"/>
              </a:ln>
            </p:spPr>
          </p:cxnSp>
          <p:cxnSp>
            <p:nvCxnSpPr>
              <p:cNvPr id="224" name="AutoShape 99"/>
              <p:cNvCxnSpPr>
                <a:cxnSpLocks noChangeShapeType="1"/>
                <a:stCxn id="172" idx="3"/>
                <a:endCxn id="164" idx="1"/>
              </p:cNvCxnSpPr>
              <p:nvPr/>
            </p:nvCxnSpPr>
            <p:spPr bwMode="auto">
              <a:xfrm>
                <a:off x="5576652" y="3883875"/>
                <a:ext cx="648072" cy="0"/>
              </a:xfrm>
              <a:prstGeom prst="straightConnector1">
                <a:avLst/>
              </a:prstGeom>
              <a:noFill/>
              <a:ln w="38100">
                <a:solidFill>
                  <a:srgbClr val="FF0000"/>
                </a:solidFill>
                <a:round/>
                <a:headEnd/>
                <a:tailEnd type="triangle" w="med" len="med"/>
              </a:ln>
            </p:spPr>
          </p:cxnSp>
          <p:cxnSp>
            <p:nvCxnSpPr>
              <p:cNvPr id="225" name="AutoShape 99"/>
              <p:cNvCxnSpPr>
                <a:cxnSpLocks noChangeShapeType="1"/>
                <a:stCxn id="164" idx="3"/>
                <a:endCxn id="145" idx="1"/>
              </p:cNvCxnSpPr>
              <p:nvPr/>
            </p:nvCxnSpPr>
            <p:spPr bwMode="auto">
              <a:xfrm>
                <a:off x="7232836" y="3883875"/>
                <a:ext cx="576064" cy="648071"/>
              </a:xfrm>
              <a:prstGeom prst="straightConnector1">
                <a:avLst/>
              </a:prstGeom>
              <a:noFill/>
              <a:ln w="38100">
                <a:solidFill>
                  <a:srgbClr val="FF0000"/>
                </a:solidFill>
                <a:round/>
                <a:headEnd/>
                <a:tailEnd type="triangle" w="med" len="med"/>
              </a:ln>
            </p:spPr>
          </p:cxnSp>
        </p:grpSp>
      </p:grpSp>
      <p:graphicFrame>
        <p:nvGraphicFramePr>
          <p:cNvPr id="227" name="Table 226"/>
          <p:cNvGraphicFramePr>
            <a:graphicFrameLocks noGrp="1"/>
          </p:cNvGraphicFramePr>
          <p:nvPr>
            <p:extLst>
              <p:ext uri="{D42A27DB-BD31-4B8C-83A1-F6EECF244321}">
                <p14:modId xmlns:p14="http://schemas.microsoft.com/office/powerpoint/2010/main" val="318668857"/>
              </p:ext>
            </p:extLst>
          </p:nvPr>
        </p:nvGraphicFramePr>
        <p:xfrm>
          <a:off x="4627385" y="5334000"/>
          <a:ext cx="4326039" cy="822960"/>
        </p:xfrm>
        <a:graphic>
          <a:graphicData uri="http://schemas.openxmlformats.org/drawingml/2006/table">
            <a:tbl>
              <a:tblPr/>
              <a:tblGrid>
                <a:gridCol w="1303439">
                  <a:extLst>
                    <a:ext uri="{9D8B030D-6E8A-4147-A177-3AD203B41FA5}">
                      <a16:colId xmlns:a16="http://schemas.microsoft.com/office/drawing/2014/main" val="20000"/>
                    </a:ext>
                  </a:extLst>
                </a:gridCol>
                <a:gridCol w="423333">
                  <a:extLst>
                    <a:ext uri="{9D8B030D-6E8A-4147-A177-3AD203B41FA5}">
                      <a16:colId xmlns:a16="http://schemas.microsoft.com/office/drawing/2014/main" val="20001"/>
                    </a:ext>
                  </a:extLst>
                </a:gridCol>
                <a:gridCol w="389467">
                  <a:extLst>
                    <a:ext uri="{9D8B030D-6E8A-4147-A177-3AD203B41FA5}">
                      <a16:colId xmlns:a16="http://schemas.microsoft.com/office/drawing/2014/main" val="20002"/>
                    </a:ext>
                  </a:extLst>
                </a:gridCol>
                <a:gridCol w="364067">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55600">
                  <a:extLst>
                    <a:ext uri="{9D8B030D-6E8A-4147-A177-3AD203B41FA5}">
                      <a16:colId xmlns:a16="http://schemas.microsoft.com/office/drawing/2014/main" val="20006"/>
                    </a:ext>
                  </a:extLst>
                </a:gridCol>
                <a:gridCol w="347133">
                  <a:extLst>
                    <a:ext uri="{9D8B030D-6E8A-4147-A177-3AD203B41FA5}">
                      <a16:colId xmlns:a16="http://schemas.microsoft.com/office/drawing/2014/main" val="20007"/>
                    </a:ext>
                  </a:extLst>
                </a:gridCol>
                <a:gridCol w="355600">
                  <a:extLst>
                    <a:ext uri="{9D8B030D-6E8A-4147-A177-3AD203B41FA5}">
                      <a16:colId xmlns:a16="http://schemas.microsoft.com/office/drawing/2014/main" val="20008"/>
                    </a:ext>
                  </a:extLst>
                </a:gridCol>
              </a:tblGrid>
              <a:tr h="245968">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28" name="Rectangle 1"/>
          <p:cNvSpPr>
            <a:spLocks noChangeArrowheads="1"/>
          </p:cNvSpPr>
          <p:nvPr/>
        </p:nvSpPr>
        <p:spPr bwMode="auto">
          <a:xfrm>
            <a:off x="186188" y="5585848"/>
            <a:ext cx="4385811" cy="553998"/>
          </a:xfrm>
          <a:prstGeom prst="rect">
            <a:avLst/>
          </a:prstGeom>
          <a:noFill/>
          <a:ln w="9525" cap="flat" cmpd="sng">
            <a:noFill/>
            <a:prstDash val="solid"/>
            <a:miter lim="800000"/>
            <a:headEnd/>
            <a:tailEnd/>
          </a:ln>
          <a:effectLst/>
        </p:spPr>
        <p:txBody>
          <a:bodyPr wrap="square" lIns="0" tIns="0" rIns="0" bIns="0" anchor="ctr">
            <a:spAutoFit/>
          </a:bodyPr>
          <a:lstStyle/>
          <a:p>
            <a:pPr marL="342900" marR="0" lvl="0" indent="-34290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22 </a:t>
            </a: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342900" marR="0" lvl="0" indent="-34290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 </a:t>
            </a:r>
            <a:r>
              <a:rPr kumimoji="0" lang="en-US"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C, F, H.</a:t>
            </a:r>
            <a:endParaRPr kumimoji="0" lang="en-US"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9323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6"/>
                                        </p:tgtEl>
                                        <p:attrNameLst>
                                          <p:attrName>style.visibility</p:attrName>
                                        </p:attrNameLst>
                                      </p:cBhvr>
                                      <p:to>
                                        <p:strVal val="visible"/>
                                      </p:to>
                                    </p:set>
                                    <p:anim calcmode="lin" valueType="num">
                                      <p:cBhvr additive="base">
                                        <p:cTn id="7" dur="500" fill="hold"/>
                                        <p:tgtEl>
                                          <p:spTgt spid="226"/>
                                        </p:tgtEl>
                                        <p:attrNameLst>
                                          <p:attrName>ppt_x</p:attrName>
                                        </p:attrNameLst>
                                      </p:cBhvr>
                                      <p:tavLst>
                                        <p:tav tm="0">
                                          <p:val>
                                            <p:strVal val="#ppt_x"/>
                                          </p:val>
                                        </p:tav>
                                        <p:tav tm="100000">
                                          <p:val>
                                            <p:strVal val="#ppt_x"/>
                                          </p:val>
                                        </p:tav>
                                      </p:tavLst>
                                    </p:anim>
                                    <p:anim calcmode="lin" valueType="num">
                                      <p:cBhvr additive="base">
                                        <p:cTn id="8" dur="500" fill="hold"/>
                                        <p:tgtEl>
                                          <p:spTgt spid="2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228"/>
                                        </p:tgtEl>
                                        <p:attrNameLst>
                                          <p:attrName>style.visibility</p:attrName>
                                        </p:attrNameLst>
                                      </p:cBhvr>
                                      <p:to>
                                        <p:strVal val="visible"/>
                                      </p:to>
                                    </p:set>
                                    <p:animEffect transition="in" filter="strips(downRight)">
                                      <p:cBhvr>
                                        <p:cTn id="13" dur="2000"/>
                                        <p:tgtEl>
                                          <p:spTgt spid="2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227"/>
                                        </p:tgtEl>
                                        <p:attrNameLst>
                                          <p:attrName>style.visibility</p:attrName>
                                        </p:attrNameLst>
                                      </p:cBhvr>
                                      <p:to>
                                        <p:strVal val="visible"/>
                                      </p:to>
                                    </p:set>
                                    <p:animEffect transition="in" filter="strips(downRight)">
                                      <p:cBhvr>
                                        <p:cTn id="18" dur="2000"/>
                                        <p:tgtEl>
                                          <p:spTgt spid="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 3: Calculate Cost Slope</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graphicFrame>
        <p:nvGraphicFramePr>
          <p:cNvPr id="6" name="Table 5"/>
          <p:cNvGraphicFramePr>
            <a:graphicFrameLocks noGrp="1"/>
          </p:cNvGraphicFramePr>
          <p:nvPr/>
        </p:nvGraphicFramePr>
        <p:xfrm>
          <a:off x="395536" y="1529408"/>
          <a:ext cx="6912768" cy="4079240"/>
        </p:xfrm>
        <a:graphic>
          <a:graphicData uri="http://schemas.openxmlformats.org/drawingml/2006/table">
            <a:tbl>
              <a:tblPr firstRow="1" bandRow="1"/>
              <a:tblGrid>
                <a:gridCol w="998549">
                  <a:extLst>
                    <a:ext uri="{9D8B030D-6E8A-4147-A177-3AD203B41FA5}">
                      <a16:colId xmlns:a16="http://schemas.microsoft.com/office/drawing/2014/main" val="20000"/>
                    </a:ext>
                  </a:extLst>
                </a:gridCol>
                <a:gridCol w="1305707">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tblGrid>
              <a:tr h="370840">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Activity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Precedence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Normal</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Crash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vMerge="1">
                  <a:txBody>
                    <a:bodyPr/>
                    <a:lstStyle/>
                    <a:p>
                      <a:pPr algn="ct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210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560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1100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G</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r"/>
                      <a:r>
                        <a:rPr lang="el-GR" dirty="0" smtClean="0">
                          <a:latin typeface="Times New Roman" pitchFamily="18" charset="0"/>
                          <a:cs typeface="Times New Roman" pitchFamily="18" charset="0"/>
                        </a:rPr>
                        <a:t>Σ</a:t>
                      </a: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3050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30405623"/>
              </p:ext>
            </p:extLst>
          </p:nvPr>
        </p:nvGraphicFramePr>
        <p:xfrm>
          <a:off x="7329510" y="1529408"/>
          <a:ext cx="1512168" cy="370840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tblGrid>
              <a:tr h="741680">
                <a:tc>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Cost Slope, $/day</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70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80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solidFill>
                            <a:srgbClr val="FF0000"/>
                          </a:solidFill>
                          <a:latin typeface="Times New Roman" panose="02020603050405020304" pitchFamily="18" charset="0"/>
                          <a:cs typeface="Times New Roman" panose="02020603050405020304" pitchFamily="18" charset="0"/>
                        </a:rPr>
                        <a:t>50</a:t>
                      </a:r>
                      <a:endParaRPr lang="en-US"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solidFill>
                            <a:srgbClr val="3333FF"/>
                          </a:solidFill>
                          <a:latin typeface="Times New Roman" panose="02020603050405020304" pitchFamily="18" charset="0"/>
                          <a:cs typeface="Times New Roman" panose="02020603050405020304" pitchFamily="18" charset="0"/>
                        </a:rPr>
                        <a:t>30</a:t>
                      </a:r>
                      <a:endParaRPr lang="en-US" dirty="0">
                        <a:solidFill>
                          <a:srgbClr val="3333FF"/>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200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90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b="1" dirty="0" smtClean="0">
                          <a:solidFill>
                            <a:srgbClr val="C00000"/>
                          </a:solidFill>
                          <a:latin typeface="Times New Roman" panose="02020603050405020304" pitchFamily="18" charset="0"/>
                          <a:cs typeface="Times New Roman" panose="02020603050405020304" pitchFamily="18" charset="0"/>
                        </a:rPr>
                        <a:t>**</a:t>
                      </a:r>
                      <a:endParaRPr lang="en-US" b="1"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150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bl>
          </a:graphicData>
        </a:graphic>
      </p:graphicFrame>
      <p:sp>
        <p:nvSpPr>
          <p:cNvPr id="8" name="Rectangle 7"/>
          <p:cNvSpPr/>
          <p:nvPr/>
        </p:nvSpPr>
        <p:spPr>
          <a:xfrm>
            <a:off x="152400" y="5481654"/>
            <a:ext cx="8534400" cy="1200329"/>
          </a:xfrm>
          <a:prstGeom prst="rect">
            <a:avLst/>
          </a:prstGeom>
        </p:spPr>
        <p:txBody>
          <a:bodyPr wrap="square">
            <a:spAutoFit/>
          </a:bodyPr>
          <a:lstStyle/>
          <a:p>
            <a:pPr lvl="0" fontAlgn="base">
              <a:spcBef>
                <a:spcPct val="0"/>
              </a:spcBef>
              <a:spcAft>
                <a:spcPct val="0"/>
              </a:spcAft>
            </a:pPr>
            <a:r>
              <a:rPr lang="en-US" u="sng" dirty="0" smtClean="0">
                <a:solidFill>
                  <a:srgbClr val="0033CC"/>
                </a:solidFill>
                <a:latin typeface="Times New Roman" pitchFamily="18" charset="0"/>
                <a:ea typeface="Times New Roman" pitchFamily="18" charset="0"/>
                <a:cs typeface="Arial" charset="0"/>
              </a:rPr>
              <a:t>Note:</a:t>
            </a:r>
            <a:endParaRPr lang="en-US" u="sng" dirty="0">
              <a:solidFill>
                <a:srgbClr val="0033CC"/>
              </a:solidFill>
              <a:latin typeface="Times New Roman" pitchFamily="18" charset="0"/>
              <a:ea typeface="Times New Roman" pitchFamily="18" charset="0"/>
              <a:cs typeface="Arial" charset="0"/>
            </a:endParaRPr>
          </a:p>
          <a:p>
            <a:pPr lvl="0" fontAlgn="base">
              <a:spcBef>
                <a:spcPct val="0"/>
              </a:spcBef>
              <a:spcAft>
                <a:spcPct val="0"/>
              </a:spcAft>
            </a:pPr>
            <a:r>
              <a:rPr lang="en-US" dirty="0">
                <a:solidFill>
                  <a:srgbClr val="0033CC"/>
                </a:solidFill>
                <a:latin typeface="Times New Roman" pitchFamily="18" charset="0"/>
                <a:ea typeface="Times New Roman" pitchFamily="18" charset="0"/>
                <a:cs typeface="Arial" charset="0"/>
              </a:rPr>
              <a:t>1- G can not </a:t>
            </a:r>
            <a:r>
              <a:rPr lang="en-US" dirty="0" smtClean="0">
                <a:solidFill>
                  <a:srgbClr val="0033CC"/>
                </a:solidFill>
                <a:latin typeface="Times New Roman" pitchFamily="18" charset="0"/>
                <a:ea typeface="Times New Roman" pitchFamily="18" charset="0"/>
                <a:cs typeface="Arial" charset="0"/>
              </a:rPr>
              <a:t>expedite</a:t>
            </a:r>
            <a:endParaRPr lang="en-US" dirty="0">
              <a:solidFill>
                <a:srgbClr val="0033CC"/>
              </a:solidFill>
              <a:latin typeface="Times New Roman" pitchFamily="18" charset="0"/>
              <a:ea typeface="Times New Roman" pitchFamily="18" charset="0"/>
              <a:cs typeface="Arial" charset="0"/>
            </a:endParaRPr>
          </a:p>
          <a:p>
            <a:pPr lvl="0" fontAlgn="base">
              <a:spcBef>
                <a:spcPct val="0"/>
              </a:spcBef>
              <a:spcAft>
                <a:spcPct val="0"/>
              </a:spcAft>
            </a:pPr>
            <a:r>
              <a:rPr lang="en-US" dirty="0">
                <a:solidFill>
                  <a:srgbClr val="0033CC"/>
                </a:solidFill>
                <a:latin typeface="Times New Roman" pitchFamily="18" charset="0"/>
                <a:ea typeface="Times New Roman" pitchFamily="18" charset="0"/>
                <a:cs typeface="Arial" charset="0"/>
              </a:rPr>
              <a:t>2- </a:t>
            </a:r>
            <a:r>
              <a:rPr lang="en-US" dirty="0" smtClean="0">
                <a:solidFill>
                  <a:srgbClr val="0033CC"/>
                </a:solidFill>
                <a:latin typeface="Times New Roman" pitchFamily="18" charset="0"/>
                <a:ea typeface="Times New Roman" pitchFamily="18" charset="0"/>
                <a:cs typeface="Arial" charset="0"/>
              </a:rPr>
              <a:t>Among the critical activities the lowest </a:t>
            </a:r>
            <a:r>
              <a:rPr lang="en-US" dirty="0">
                <a:solidFill>
                  <a:srgbClr val="0033CC"/>
                </a:solidFill>
                <a:latin typeface="Times New Roman" pitchFamily="18" charset="0"/>
                <a:ea typeface="Times New Roman" pitchFamily="18" charset="0"/>
                <a:cs typeface="Arial" charset="0"/>
              </a:rPr>
              <a:t>slope </a:t>
            </a:r>
            <a:r>
              <a:rPr lang="en-US" dirty="0" smtClean="0">
                <a:solidFill>
                  <a:srgbClr val="0033CC"/>
                </a:solidFill>
                <a:latin typeface="Times New Roman" pitchFamily="18" charset="0"/>
                <a:ea typeface="Times New Roman" pitchFamily="18" charset="0"/>
                <a:cs typeface="Arial" charset="0"/>
              </a:rPr>
              <a:t>is for activity C, so it can </a:t>
            </a:r>
            <a:r>
              <a:rPr lang="en-US" dirty="0">
                <a:solidFill>
                  <a:srgbClr val="0033CC"/>
                </a:solidFill>
                <a:latin typeface="Times New Roman" pitchFamily="18" charset="0"/>
                <a:ea typeface="Times New Roman" pitchFamily="18" charset="0"/>
                <a:cs typeface="Arial" charset="0"/>
              </a:rPr>
              <a:t>be expedited on critical path </a:t>
            </a:r>
            <a:r>
              <a:rPr lang="en-US" dirty="0" smtClean="0">
                <a:solidFill>
                  <a:srgbClr val="0033CC"/>
                </a:solidFill>
                <a:latin typeface="Times New Roman" pitchFamily="18" charset="0"/>
                <a:ea typeface="Times New Roman" pitchFamily="18" charset="0"/>
                <a:cs typeface="Arial" charset="0"/>
              </a:rPr>
              <a:t> by 2 </a:t>
            </a:r>
            <a:r>
              <a:rPr lang="en-US" dirty="0">
                <a:solidFill>
                  <a:srgbClr val="0033CC"/>
                </a:solidFill>
                <a:latin typeface="Times New Roman" pitchFamily="18" charset="0"/>
                <a:ea typeface="Times New Roman" pitchFamily="18" charset="0"/>
                <a:cs typeface="Arial" charset="0"/>
              </a:rPr>
              <a:t>periods</a:t>
            </a:r>
          </a:p>
        </p:txBody>
      </p:sp>
    </p:spTree>
    <p:extLst>
      <p:ext uri="{BB962C8B-B14F-4D97-AF65-F5344CB8AC3E}">
        <p14:creationId xmlns:p14="http://schemas.microsoft.com/office/powerpoint/2010/main" val="263897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Step 4(a): Reduce 2 periods of activity C</a:t>
            </a:r>
            <a:br>
              <a:rPr lang="en-US" sz="2800" b="1" dirty="0" smtClean="0"/>
            </a:br>
            <a:r>
              <a:rPr lang="en-US" sz="2800" b="1" dirty="0" smtClean="0"/>
              <a:t>Solution-(i)</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18</a:t>
            </a:fld>
            <a:endParaRPr lang="en-US"/>
          </a:p>
        </p:txBody>
      </p:sp>
      <p:grpSp>
        <p:nvGrpSpPr>
          <p:cNvPr id="113" name="Group 112"/>
          <p:cNvGrpSpPr/>
          <p:nvPr/>
        </p:nvGrpSpPr>
        <p:grpSpPr>
          <a:xfrm>
            <a:off x="194658" y="1898068"/>
            <a:ext cx="8748588" cy="3094259"/>
            <a:chOff x="405389" y="2495538"/>
            <a:chExt cx="8748588" cy="3094259"/>
          </a:xfrm>
        </p:grpSpPr>
        <p:grpSp>
          <p:nvGrpSpPr>
            <p:cNvPr id="114" name="Group 113"/>
            <p:cNvGrpSpPr/>
            <p:nvPr/>
          </p:nvGrpSpPr>
          <p:grpSpPr>
            <a:xfrm>
              <a:off x="405389" y="2495538"/>
              <a:ext cx="8748588" cy="3094259"/>
              <a:chOff x="215900" y="1268761"/>
              <a:chExt cx="8748588" cy="3094259"/>
            </a:xfrm>
          </p:grpSpPr>
          <p:grpSp>
            <p:nvGrpSpPr>
              <p:cNvPr id="124" name="Group 21"/>
              <p:cNvGrpSpPr>
                <a:grpSpLocks/>
              </p:cNvGrpSpPr>
              <p:nvPr/>
            </p:nvGrpSpPr>
            <p:grpSpPr bwMode="auto">
              <a:xfrm>
                <a:off x="1619672" y="2420889"/>
                <a:ext cx="1080120" cy="720079"/>
                <a:chOff x="1929" y="6469"/>
                <a:chExt cx="1362" cy="1362"/>
              </a:xfrm>
            </p:grpSpPr>
            <p:sp>
              <p:nvSpPr>
                <p:cNvPr id="222"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23"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24"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25"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226"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27"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28"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29"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5" name="Group 13"/>
              <p:cNvGrpSpPr>
                <a:grpSpLocks/>
              </p:cNvGrpSpPr>
              <p:nvPr/>
            </p:nvGrpSpPr>
            <p:grpSpPr bwMode="auto">
              <a:xfrm>
                <a:off x="3131840" y="2420889"/>
                <a:ext cx="1089541" cy="720079"/>
                <a:chOff x="1929" y="6469"/>
                <a:chExt cx="1362" cy="1362"/>
              </a:xfrm>
            </p:grpSpPr>
            <p:sp>
              <p:nvSpPr>
                <p:cNvPr id="214"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5"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6"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7"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218"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9"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20"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21"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6" name="Group 22"/>
              <p:cNvGrpSpPr>
                <a:grpSpLocks/>
              </p:cNvGrpSpPr>
              <p:nvPr/>
            </p:nvGrpSpPr>
            <p:grpSpPr bwMode="auto">
              <a:xfrm>
                <a:off x="1619672" y="3645025"/>
                <a:ext cx="1008112" cy="717995"/>
                <a:chOff x="1929" y="6469"/>
                <a:chExt cx="1362" cy="1362"/>
              </a:xfrm>
            </p:grpSpPr>
            <p:sp>
              <p:nvSpPr>
                <p:cNvPr id="206"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07"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08"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9"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210"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1"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2"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13"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7"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128" name="Group 34"/>
              <p:cNvGrpSpPr>
                <a:grpSpLocks/>
              </p:cNvGrpSpPr>
              <p:nvPr/>
            </p:nvGrpSpPr>
            <p:grpSpPr bwMode="auto">
              <a:xfrm>
                <a:off x="4642004" y="3645025"/>
                <a:ext cx="1082124" cy="717995"/>
                <a:chOff x="1929" y="6469"/>
                <a:chExt cx="1362" cy="1362"/>
              </a:xfrm>
            </p:grpSpPr>
            <p:sp>
              <p:nvSpPr>
                <p:cNvPr id="198"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9"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0"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1"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202"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3"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4"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05"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9"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130" name="Group 44"/>
              <p:cNvGrpSpPr>
                <a:grpSpLocks/>
              </p:cNvGrpSpPr>
              <p:nvPr/>
            </p:nvGrpSpPr>
            <p:grpSpPr bwMode="auto">
              <a:xfrm>
                <a:off x="6316971" y="3645024"/>
                <a:ext cx="1063341" cy="717996"/>
                <a:chOff x="1929" y="6469"/>
                <a:chExt cx="1362" cy="1362"/>
              </a:xfrm>
            </p:grpSpPr>
            <p:sp>
              <p:nvSpPr>
                <p:cNvPr id="190"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1"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2"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3"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194"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5"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6"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97"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1"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132" name="Group 63"/>
              <p:cNvGrpSpPr>
                <a:grpSpLocks/>
              </p:cNvGrpSpPr>
              <p:nvPr/>
            </p:nvGrpSpPr>
            <p:grpSpPr bwMode="auto">
              <a:xfrm>
                <a:off x="4644009" y="2420888"/>
                <a:ext cx="1008111" cy="720080"/>
                <a:chOff x="1929" y="6469"/>
                <a:chExt cx="1362" cy="1362"/>
              </a:xfrm>
            </p:grpSpPr>
            <p:sp>
              <p:nvSpPr>
                <p:cNvPr id="182"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3"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4"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5"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186"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7"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8"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89"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33" name="Group 72"/>
              <p:cNvGrpSpPr>
                <a:grpSpLocks/>
              </p:cNvGrpSpPr>
              <p:nvPr/>
            </p:nvGrpSpPr>
            <p:grpSpPr bwMode="auto">
              <a:xfrm>
                <a:off x="6300192" y="2420888"/>
                <a:ext cx="1008112" cy="720080"/>
                <a:chOff x="1929" y="6469"/>
                <a:chExt cx="1362" cy="1362"/>
              </a:xfrm>
            </p:grpSpPr>
            <p:sp>
              <p:nvSpPr>
                <p:cNvPr id="174"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5"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6"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7"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178"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9"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0"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81"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34" name="Group 133"/>
              <p:cNvGrpSpPr/>
              <p:nvPr/>
            </p:nvGrpSpPr>
            <p:grpSpPr>
              <a:xfrm>
                <a:off x="215900" y="3068961"/>
                <a:ext cx="899716" cy="720079"/>
                <a:chOff x="215900" y="3068961"/>
                <a:chExt cx="899716" cy="720079"/>
              </a:xfrm>
            </p:grpSpPr>
            <p:grpSp>
              <p:nvGrpSpPr>
                <p:cNvPr id="164" name="Group 82"/>
                <p:cNvGrpSpPr>
                  <a:grpSpLocks/>
                </p:cNvGrpSpPr>
                <p:nvPr/>
              </p:nvGrpSpPr>
              <p:grpSpPr bwMode="auto">
                <a:xfrm>
                  <a:off x="215900" y="3068961"/>
                  <a:ext cx="899716" cy="720079"/>
                  <a:chOff x="1929" y="6469"/>
                  <a:chExt cx="1362" cy="1362"/>
                </a:xfrm>
              </p:grpSpPr>
              <p:sp>
                <p:nvSpPr>
                  <p:cNvPr id="16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7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7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165"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5"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136" name="Group 81"/>
              <p:cNvGrpSpPr>
                <a:grpSpLocks/>
              </p:cNvGrpSpPr>
              <p:nvPr/>
            </p:nvGrpSpPr>
            <p:grpSpPr bwMode="auto">
              <a:xfrm>
                <a:off x="7884368" y="3068960"/>
                <a:ext cx="1080120" cy="720079"/>
                <a:chOff x="1248" y="4880"/>
                <a:chExt cx="1362" cy="1362"/>
              </a:xfrm>
            </p:grpSpPr>
            <p:grpSp>
              <p:nvGrpSpPr>
                <p:cNvPr id="154" name="Group 82"/>
                <p:cNvGrpSpPr>
                  <a:grpSpLocks/>
                </p:cNvGrpSpPr>
                <p:nvPr/>
              </p:nvGrpSpPr>
              <p:grpSpPr bwMode="auto">
                <a:xfrm>
                  <a:off x="1248" y="4880"/>
                  <a:ext cx="1362" cy="1362"/>
                  <a:chOff x="1929" y="6469"/>
                  <a:chExt cx="1362" cy="1362"/>
                </a:xfrm>
              </p:grpSpPr>
              <p:sp>
                <p:nvSpPr>
                  <p:cNvPr id="15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6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6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155"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7"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138" name="Group 13"/>
              <p:cNvGrpSpPr>
                <a:grpSpLocks/>
              </p:cNvGrpSpPr>
              <p:nvPr/>
            </p:nvGrpSpPr>
            <p:grpSpPr bwMode="auto">
              <a:xfrm>
                <a:off x="3635896" y="1268761"/>
                <a:ext cx="1089541" cy="720079"/>
                <a:chOff x="1929" y="6469"/>
                <a:chExt cx="1362" cy="1362"/>
              </a:xfrm>
            </p:grpSpPr>
            <p:sp>
              <p:nvSpPr>
                <p:cNvPr id="146"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47"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8"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9"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150"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1"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2"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53"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9" name="AutoShape 92"/>
              <p:cNvCxnSpPr>
                <a:cxnSpLocks noChangeShapeType="1"/>
                <a:stCxn id="222" idx="3"/>
                <a:endCxn id="146"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140" name="AutoShape 92"/>
              <p:cNvCxnSpPr>
                <a:cxnSpLocks noChangeShapeType="1"/>
                <a:stCxn id="214" idx="3"/>
                <a:endCxn id="198"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141" name="AutoShape 92"/>
              <p:cNvCxnSpPr>
                <a:cxnSpLocks noChangeShapeType="1"/>
                <a:stCxn id="146" idx="3"/>
                <a:endCxn id="174"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142" name="AutoShape 92"/>
              <p:cNvCxnSpPr>
                <a:cxnSpLocks noChangeShapeType="1"/>
                <a:stCxn id="166" idx="3"/>
                <a:endCxn id="222"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143" name="AutoShape 92"/>
              <p:cNvCxnSpPr>
                <a:cxnSpLocks noChangeShapeType="1"/>
                <a:stCxn id="166" idx="3"/>
                <a:endCxn id="206"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144" name="AutoShape 92"/>
              <p:cNvCxnSpPr>
                <a:cxnSpLocks noChangeShapeType="1"/>
                <a:stCxn id="174" idx="3"/>
                <a:endCxn id="155"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145" name="AutoShape 92"/>
              <p:cNvCxnSpPr>
                <a:cxnSpLocks noChangeShapeType="1"/>
                <a:stCxn id="190" idx="3"/>
                <a:endCxn id="156"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115" name="Group 114"/>
            <p:cNvGrpSpPr/>
            <p:nvPr/>
          </p:nvGrpSpPr>
          <p:grpSpPr>
            <a:xfrm>
              <a:off x="1305105" y="4016172"/>
              <a:ext cx="6768752" cy="648072"/>
              <a:chOff x="962954" y="4163275"/>
              <a:chExt cx="6768752" cy="648072"/>
            </a:xfrm>
          </p:grpSpPr>
          <p:cxnSp>
            <p:nvCxnSpPr>
              <p:cNvPr id="119" name="AutoShape 99"/>
              <p:cNvCxnSpPr>
                <a:cxnSpLocks noChangeShapeType="1"/>
                <a:stCxn id="165" idx="3"/>
                <a:endCxn id="222"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20" name="AutoShape 99"/>
              <p:cNvCxnSpPr>
                <a:cxnSpLocks noChangeShapeType="1"/>
                <a:stCxn id="222" idx="3"/>
                <a:endCxn id="214"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21" name="AutoShape 99"/>
              <p:cNvCxnSpPr>
                <a:cxnSpLocks noChangeShapeType="1"/>
                <a:stCxn id="214" idx="3"/>
                <a:endCxn id="182"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22" name="AutoShape 99"/>
              <p:cNvCxnSpPr>
                <a:cxnSpLocks noChangeShapeType="1"/>
                <a:stCxn id="182" idx="3"/>
                <a:endCxn id="174"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23" name="AutoShape 99"/>
              <p:cNvCxnSpPr>
                <a:cxnSpLocks noChangeShapeType="1"/>
                <a:stCxn id="174" idx="3"/>
                <a:endCxn id="155"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116" name="Group 115"/>
            <p:cNvGrpSpPr/>
            <p:nvPr/>
          </p:nvGrpSpPr>
          <p:grpSpPr>
            <a:xfrm>
              <a:off x="2895537" y="2838652"/>
              <a:ext cx="3585677" cy="1160586"/>
              <a:chOff x="2286979" y="4966958"/>
              <a:chExt cx="3585677" cy="1160586"/>
            </a:xfrm>
          </p:grpSpPr>
          <p:cxnSp>
            <p:nvCxnSpPr>
              <p:cNvPr id="117" name="AutoShape 99"/>
              <p:cNvCxnSpPr>
                <a:cxnSpLocks noChangeShapeType="1"/>
                <a:endCxn id="146"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18" name="AutoShape 99"/>
              <p:cNvCxnSpPr>
                <a:cxnSpLocks noChangeShapeType="1"/>
                <a:endCxn id="174"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grpSp>
        <p:nvGrpSpPr>
          <p:cNvPr id="230" name="Group 229"/>
          <p:cNvGrpSpPr/>
          <p:nvPr/>
        </p:nvGrpSpPr>
        <p:grpSpPr>
          <a:xfrm>
            <a:off x="7402503" y="1352305"/>
            <a:ext cx="1344022" cy="720079"/>
            <a:chOff x="465139" y="1860623"/>
            <a:chExt cx="1080120" cy="720079"/>
          </a:xfrm>
        </p:grpSpPr>
        <p:sp>
          <p:nvSpPr>
            <p:cNvPr id="231" name="Rectangle 83"/>
            <p:cNvSpPr>
              <a:spLocks noChangeArrowheads="1"/>
            </p:cNvSpPr>
            <p:nvPr/>
          </p:nvSpPr>
          <p:spPr bwMode="auto">
            <a:xfrm>
              <a:off x="465139" y="1860623"/>
              <a:ext cx="1080120" cy="7200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32" name="Rectangle 85"/>
            <p:cNvSpPr>
              <a:spLocks noChangeArrowheads="1"/>
            </p:cNvSpPr>
            <p:nvPr/>
          </p:nvSpPr>
          <p:spPr bwMode="auto">
            <a:xfrm>
              <a:off x="465139" y="1860623"/>
              <a:ext cx="360040" cy="240026"/>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ES</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3" name="Rectangle 87"/>
            <p:cNvSpPr>
              <a:spLocks noChangeArrowheads="1"/>
            </p:cNvSpPr>
            <p:nvPr/>
          </p:nvSpPr>
          <p:spPr bwMode="auto">
            <a:xfrm>
              <a:off x="1185219" y="1860623"/>
              <a:ext cx="360040" cy="240026"/>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LS</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4" name="Rectangle 88"/>
            <p:cNvSpPr>
              <a:spLocks noChangeArrowheads="1"/>
            </p:cNvSpPr>
            <p:nvPr/>
          </p:nvSpPr>
          <p:spPr bwMode="auto">
            <a:xfrm>
              <a:off x="465139" y="2340676"/>
              <a:ext cx="360040" cy="240026"/>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5" name="Rectangle 89"/>
            <p:cNvSpPr>
              <a:spLocks noChangeArrowheads="1"/>
            </p:cNvSpPr>
            <p:nvPr/>
          </p:nvSpPr>
          <p:spPr bwMode="auto">
            <a:xfrm>
              <a:off x="825179" y="2340676"/>
              <a:ext cx="360040" cy="240026"/>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TF</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36" name="Rectangle 90"/>
            <p:cNvSpPr>
              <a:spLocks noChangeArrowheads="1"/>
            </p:cNvSpPr>
            <p:nvPr/>
          </p:nvSpPr>
          <p:spPr bwMode="auto">
            <a:xfrm>
              <a:off x="1185219" y="2340676"/>
              <a:ext cx="360040" cy="240026"/>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LF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7" name="Text Box 91"/>
            <p:cNvSpPr txBox="1">
              <a:spLocks noChangeArrowheads="1"/>
            </p:cNvSpPr>
            <p:nvPr/>
          </p:nvSpPr>
          <p:spPr bwMode="auto">
            <a:xfrm>
              <a:off x="465139" y="2100649"/>
              <a:ext cx="1080120" cy="240026"/>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Activity</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238" name="Text Box 91"/>
          <p:cNvSpPr txBox="1">
            <a:spLocks noChangeArrowheads="1"/>
          </p:cNvSpPr>
          <p:nvPr/>
        </p:nvSpPr>
        <p:spPr bwMode="auto">
          <a:xfrm>
            <a:off x="7278718" y="2107260"/>
            <a:ext cx="1554483" cy="30247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Crash limit (d @ cost)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pic>
        <p:nvPicPr>
          <p:cNvPr id="249" name="Picture 248"/>
          <p:cNvPicPr>
            <a:picLocks noChangeAspect="1"/>
          </p:cNvPicPr>
          <p:nvPr/>
        </p:nvPicPr>
        <p:blipFill>
          <a:blip r:embed="rId2"/>
          <a:stretch>
            <a:fillRect/>
          </a:stretch>
        </p:blipFill>
        <p:spPr>
          <a:xfrm>
            <a:off x="261022" y="1373598"/>
            <a:ext cx="2915904" cy="1624575"/>
          </a:xfrm>
          <a:prstGeom prst="rect">
            <a:avLst/>
          </a:prstGeom>
        </p:spPr>
      </p:pic>
      <p:graphicFrame>
        <p:nvGraphicFramePr>
          <p:cNvPr id="250" name="Table 249"/>
          <p:cNvGraphicFramePr>
            <a:graphicFrameLocks noGrp="1"/>
          </p:cNvGraphicFramePr>
          <p:nvPr>
            <p:extLst>
              <p:ext uri="{D42A27DB-BD31-4B8C-83A1-F6EECF244321}">
                <p14:modId xmlns:p14="http://schemas.microsoft.com/office/powerpoint/2010/main" val="4058732042"/>
              </p:ext>
            </p:extLst>
          </p:nvPr>
        </p:nvGraphicFramePr>
        <p:xfrm>
          <a:off x="261022" y="5519315"/>
          <a:ext cx="4326039" cy="822960"/>
        </p:xfrm>
        <a:graphic>
          <a:graphicData uri="http://schemas.openxmlformats.org/drawingml/2006/table">
            <a:tbl>
              <a:tblPr/>
              <a:tblGrid>
                <a:gridCol w="1303439">
                  <a:extLst>
                    <a:ext uri="{9D8B030D-6E8A-4147-A177-3AD203B41FA5}">
                      <a16:colId xmlns:a16="http://schemas.microsoft.com/office/drawing/2014/main" val="20000"/>
                    </a:ext>
                  </a:extLst>
                </a:gridCol>
                <a:gridCol w="423333">
                  <a:extLst>
                    <a:ext uri="{9D8B030D-6E8A-4147-A177-3AD203B41FA5}">
                      <a16:colId xmlns:a16="http://schemas.microsoft.com/office/drawing/2014/main" val="20001"/>
                    </a:ext>
                  </a:extLst>
                </a:gridCol>
                <a:gridCol w="389467">
                  <a:extLst>
                    <a:ext uri="{9D8B030D-6E8A-4147-A177-3AD203B41FA5}">
                      <a16:colId xmlns:a16="http://schemas.microsoft.com/office/drawing/2014/main" val="20002"/>
                    </a:ext>
                  </a:extLst>
                </a:gridCol>
                <a:gridCol w="364067">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55600">
                  <a:extLst>
                    <a:ext uri="{9D8B030D-6E8A-4147-A177-3AD203B41FA5}">
                      <a16:colId xmlns:a16="http://schemas.microsoft.com/office/drawing/2014/main" val="20006"/>
                    </a:ext>
                  </a:extLst>
                </a:gridCol>
                <a:gridCol w="347133">
                  <a:extLst>
                    <a:ext uri="{9D8B030D-6E8A-4147-A177-3AD203B41FA5}">
                      <a16:colId xmlns:a16="http://schemas.microsoft.com/office/drawing/2014/main" val="20007"/>
                    </a:ext>
                  </a:extLst>
                </a:gridCol>
                <a:gridCol w="355600">
                  <a:extLst>
                    <a:ext uri="{9D8B030D-6E8A-4147-A177-3AD203B41FA5}">
                      <a16:colId xmlns:a16="http://schemas.microsoft.com/office/drawing/2014/main" val="20008"/>
                    </a:ext>
                  </a:extLst>
                </a:gridCol>
              </a:tblGrid>
              <a:tr h="237306">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51" name="Rectangle 1"/>
          <p:cNvSpPr>
            <a:spLocks noChangeArrowheads="1"/>
          </p:cNvSpPr>
          <p:nvPr/>
        </p:nvSpPr>
        <p:spPr bwMode="auto">
          <a:xfrm>
            <a:off x="4640747" y="5690622"/>
            <a:ext cx="4353215" cy="553998"/>
          </a:xfrm>
          <a:prstGeom prst="rect">
            <a:avLst/>
          </a:prstGeom>
          <a:noFill/>
          <a:ln w="9525" cap="flat" cmpd="sng">
            <a:noFill/>
            <a:prstDash val="solid"/>
            <a:miter lim="800000"/>
            <a:headEnd/>
            <a:tailEnd/>
          </a:ln>
          <a:effectLst/>
        </p:spPr>
        <p:txBody>
          <a:bodyPr wrap="square" lIns="0" tIns="0" rIns="0" bIns="0" anchor="ctr">
            <a:spAutoFit/>
          </a:bodyPr>
          <a:lstStyle/>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20 </a:t>
            </a: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252" name="Rectangle 251"/>
          <p:cNvSpPr/>
          <p:nvPr/>
        </p:nvSpPr>
        <p:spPr>
          <a:xfrm>
            <a:off x="5863935" y="2462564"/>
            <a:ext cx="3015569" cy="369332"/>
          </a:xfrm>
          <a:prstGeom prst="rect">
            <a:avLst/>
          </a:prstGeom>
        </p:spPr>
        <p:txBody>
          <a:bodyPr wrap="none">
            <a:spAutoFit/>
          </a:bodyPr>
          <a:lstStyle/>
          <a:p>
            <a:r>
              <a:rPr lang="en-US" dirty="0">
                <a:solidFill>
                  <a:srgbClr val="C00000"/>
                </a:solidFill>
                <a:latin typeface="Times New Roman" panose="02020603050405020304" pitchFamily="18" charset="0"/>
                <a:cs typeface="Times New Roman" panose="02020603050405020304" pitchFamily="18" charset="0"/>
              </a:rPr>
              <a:t>increase of cost (</a:t>
            </a:r>
            <a:r>
              <a:rPr lang="en-US" dirty="0" smtClean="0">
                <a:solidFill>
                  <a:srgbClr val="C00000"/>
                </a:solidFill>
                <a:latin typeface="Times New Roman" panose="02020603050405020304" pitchFamily="18" charset="0"/>
                <a:cs typeface="Times New Roman" panose="02020603050405020304" pitchFamily="18" charset="0"/>
              </a:rPr>
              <a:t>2×50</a:t>
            </a:r>
            <a:r>
              <a:rPr lang="en-US" dirty="0">
                <a:solidFill>
                  <a:srgbClr val="C00000"/>
                </a:solidFill>
                <a:latin typeface="Times New Roman" panose="02020603050405020304" pitchFamily="18" charset="0"/>
                <a:cs typeface="Times New Roman" panose="02020603050405020304" pitchFamily="18" charset="0"/>
              </a:rPr>
              <a:t>) </a:t>
            </a:r>
            <a:r>
              <a:rPr lang="en-US" dirty="0" smtClean="0">
                <a:solidFill>
                  <a:srgbClr val="C00000"/>
                </a:solidFill>
                <a:latin typeface="Times New Roman" panose="02020603050405020304" pitchFamily="18" charset="0"/>
                <a:cs typeface="Times New Roman" panose="02020603050405020304" pitchFamily="18" charset="0"/>
              </a:rPr>
              <a:t>=</a:t>
            </a:r>
            <a:r>
              <a:rPr lang="en-US" dirty="0">
                <a:solidFill>
                  <a:srgbClr val="C00000"/>
                </a:solidFill>
                <a:latin typeface="Times New Roman" panose="02020603050405020304" pitchFamily="18" charset="0"/>
                <a:cs typeface="Times New Roman" panose="02020603050405020304" pitchFamily="18" charset="0"/>
              </a:rPr>
              <a:t> </a:t>
            </a:r>
            <a:r>
              <a:rPr lang="en-US" dirty="0" smtClean="0">
                <a:solidFill>
                  <a:srgbClr val="C00000"/>
                </a:solidFill>
                <a:latin typeface="Times New Roman" panose="02020603050405020304" pitchFamily="18" charset="0"/>
                <a:cs typeface="Times New Roman" panose="02020603050405020304" pitchFamily="18" charset="0"/>
              </a:rPr>
              <a:t>$100</a:t>
            </a: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41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0"/>
                                        </p:tgtEl>
                                        <p:attrNameLst>
                                          <p:attrName>style.visibility</p:attrName>
                                        </p:attrNameLst>
                                      </p:cBhvr>
                                      <p:to>
                                        <p:strVal val="visible"/>
                                      </p:to>
                                    </p:set>
                                    <p:animEffect transition="in" filter="wipe(down)">
                                      <p:cBhvr>
                                        <p:cTn id="7" dur="500"/>
                                        <p:tgtEl>
                                          <p:spTgt spid="2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8"/>
                                        </p:tgtEl>
                                        <p:attrNameLst>
                                          <p:attrName>style.visibility</p:attrName>
                                        </p:attrNameLst>
                                      </p:cBhvr>
                                      <p:to>
                                        <p:strVal val="visible"/>
                                      </p:to>
                                    </p:set>
                                    <p:animEffect transition="in" filter="wipe(down)">
                                      <p:cBhvr>
                                        <p:cTn id="12" dur="500"/>
                                        <p:tgtEl>
                                          <p:spTgt spid="23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9"/>
                                        </p:tgtEl>
                                        <p:attrNameLst>
                                          <p:attrName>style.visibility</p:attrName>
                                        </p:attrNameLst>
                                      </p:cBhvr>
                                      <p:to>
                                        <p:strVal val="visible"/>
                                      </p:to>
                                    </p:set>
                                    <p:anim calcmode="lin" valueType="num">
                                      <p:cBhvr additive="base">
                                        <p:cTn id="17" dur="500" fill="hold"/>
                                        <p:tgtEl>
                                          <p:spTgt spid="249"/>
                                        </p:tgtEl>
                                        <p:attrNameLst>
                                          <p:attrName>ppt_x</p:attrName>
                                        </p:attrNameLst>
                                      </p:cBhvr>
                                      <p:tavLst>
                                        <p:tav tm="0">
                                          <p:val>
                                            <p:strVal val="#ppt_x"/>
                                          </p:val>
                                        </p:tav>
                                        <p:tav tm="100000">
                                          <p:val>
                                            <p:strVal val="#ppt_x"/>
                                          </p:val>
                                        </p:tav>
                                      </p:tavLst>
                                    </p:anim>
                                    <p:anim calcmode="lin" valueType="num">
                                      <p:cBhvr additive="base">
                                        <p:cTn id="18" dur="500" fill="hold"/>
                                        <p:tgtEl>
                                          <p:spTgt spid="24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3"/>
                                        </p:tgtEl>
                                        <p:attrNameLst>
                                          <p:attrName>style.visibility</p:attrName>
                                        </p:attrNameLst>
                                      </p:cBhvr>
                                      <p:to>
                                        <p:strVal val="visible"/>
                                      </p:to>
                                    </p:set>
                                    <p:anim calcmode="lin" valueType="num">
                                      <p:cBhvr additive="base">
                                        <p:cTn id="23" dur="500" fill="hold"/>
                                        <p:tgtEl>
                                          <p:spTgt spid="113"/>
                                        </p:tgtEl>
                                        <p:attrNameLst>
                                          <p:attrName>ppt_x</p:attrName>
                                        </p:attrNameLst>
                                      </p:cBhvr>
                                      <p:tavLst>
                                        <p:tav tm="0">
                                          <p:val>
                                            <p:strVal val="#ppt_x"/>
                                          </p:val>
                                        </p:tav>
                                        <p:tav tm="100000">
                                          <p:val>
                                            <p:strVal val="#ppt_x"/>
                                          </p:val>
                                        </p:tav>
                                      </p:tavLst>
                                    </p:anim>
                                    <p:anim calcmode="lin" valueType="num">
                                      <p:cBhvr additive="base">
                                        <p:cTn id="24"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251"/>
                                        </p:tgtEl>
                                        <p:attrNameLst>
                                          <p:attrName>style.visibility</p:attrName>
                                        </p:attrNameLst>
                                      </p:cBhvr>
                                      <p:to>
                                        <p:strVal val="visible"/>
                                      </p:to>
                                    </p:set>
                                    <p:animEffect transition="in" filter="strips(downRight)">
                                      <p:cBhvr>
                                        <p:cTn id="29" dur="2000"/>
                                        <p:tgtEl>
                                          <p:spTgt spid="251"/>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250"/>
                                        </p:tgtEl>
                                        <p:attrNameLst>
                                          <p:attrName>style.visibility</p:attrName>
                                        </p:attrNameLst>
                                      </p:cBhvr>
                                      <p:to>
                                        <p:strVal val="visible"/>
                                      </p:to>
                                    </p:set>
                                    <p:animEffect transition="in" filter="strips(downRight)">
                                      <p:cBhvr>
                                        <p:cTn id="34" dur="2000"/>
                                        <p:tgtEl>
                                          <p:spTgt spid="25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52"/>
                                        </p:tgtEl>
                                        <p:attrNameLst>
                                          <p:attrName>style.visibility</p:attrName>
                                        </p:attrNameLst>
                                      </p:cBhvr>
                                      <p:to>
                                        <p:strVal val="visible"/>
                                      </p:to>
                                    </p:set>
                                    <p:anim calcmode="lin" valueType="num">
                                      <p:cBhvr additive="base">
                                        <p:cTn id="39" dur="500" fill="hold"/>
                                        <p:tgtEl>
                                          <p:spTgt spid="252"/>
                                        </p:tgtEl>
                                        <p:attrNameLst>
                                          <p:attrName>ppt_x</p:attrName>
                                        </p:attrNameLst>
                                      </p:cBhvr>
                                      <p:tavLst>
                                        <p:tav tm="0">
                                          <p:val>
                                            <p:strVal val="#ppt_x"/>
                                          </p:val>
                                        </p:tav>
                                        <p:tav tm="100000">
                                          <p:val>
                                            <p:strVal val="#ppt_x"/>
                                          </p:val>
                                        </p:tav>
                                      </p:tavLst>
                                    </p:anim>
                                    <p:anim calcmode="lin" valueType="num">
                                      <p:cBhvr additive="base">
                                        <p:cTn id="40" dur="500" fill="hold"/>
                                        <p:tgtEl>
                                          <p:spTgt spid="2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0" animBg="1"/>
      <p:bldP spid="251" grpId="0"/>
      <p:bldP spid="2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Step </a:t>
            </a:r>
            <a:r>
              <a:rPr lang="en-US" sz="2800" b="1" dirty="0" smtClean="0"/>
              <a:t>4(b): </a:t>
            </a:r>
            <a:r>
              <a:rPr lang="en-US" sz="2800" b="1" dirty="0"/>
              <a:t>Reduce </a:t>
            </a:r>
            <a:r>
              <a:rPr lang="en-US" sz="2800" b="1" dirty="0" smtClean="0"/>
              <a:t>1 period </a:t>
            </a:r>
            <a:r>
              <a:rPr lang="en-US" sz="2800" b="1" dirty="0"/>
              <a:t>of activity </a:t>
            </a:r>
            <a:r>
              <a:rPr lang="en-US" sz="2800" b="1" dirty="0" smtClean="0"/>
              <a:t>A</a:t>
            </a:r>
            <a:endParaRPr lang="en-GB" sz="2800"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grpSp>
        <p:nvGrpSpPr>
          <p:cNvPr id="6" name="Group 5"/>
          <p:cNvGrpSpPr/>
          <p:nvPr/>
        </p:nvGrpSpPr>
        <p:grpSpPr>
          <a:xfrm>
            <a:off x="194658" y="2196365"/>
            <a:ext cx="8748588" cy="3094259"/>
            <a:chOff x="405389" y="2495538"/>
            <a:chExt cx="8748588" cy="3094259"/>
          </a:xfrm>
        </p:grpSpPr>
        <p:grpSp>
          <p:nvGrpSpPr>
            <p:cNvPr id="7" name="Group 6"/>
            <p:cNvGrpSpPr/>
            <p:nvPr/>
          </p:nvGrpSpPr>
          <p:grpSpPr>
            <a:xfrm>
              <a:off x="405389" y="2495538"/>
              <a:ext cx="8748588" cy="3094259"/>
              <a:chOff x="215900" y="1268761"/>
              <a:chExt cx="8748588" cy="3094259"/>
            </a:xfrm>
          </p:grpSpPr>
          <p:grpSp>
            <p:nvGrpSpPr>
              <p:cNvPr id="17" name="Group 21"/>
              <p:cNvGrpSpPr>
                <a:grpSpLocks/>
              </p:cNvGrpSpPr>
              <p:nvPr/>
            </p:nvGrpSpPr>
            <p:grpSpPr bwMode="auto">
              <a:xfrm>
                <a:off x="1619672" y="2420889"/>
                <a:ext cx="1080120" cy="720079"/>
                <a:chOff x="1929" y="6469"/>
                <a:chExt cx="1362" cy="1362"/>
              </a:xfrm>
            </p:grpSpPr>
            <p:sp>
              <p:nvSpPr>
                <p:cNvPr id="115"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6"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7"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8"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3</a:t>
                  </a:r>
                </a:p>
              </p:txBody>
            </p:sp>
            <p:sp>
              <p:nvSpPr>
                <p:cNvPr id="119"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20"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21"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22"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8" name="Group 13"/>
              <p:cNvGrpSpPr>
                <a:grpSpLocks/>
              </p:cNvGrpSpPr>
              <p:nvPr/>
            </p:nvGrpSpPr>
            <p:grpSpPr bwMode="auto">
              <a:xfrm>
                <a:off x="3131840" y="2420889"/>
                <a:ext cx="1089541" cy="720079"/>
                <a:chOff x="1929" y="6469"/>
                <a:chExt cx="1362" cy="1362"/>
              </a:xfrm>
            </p:grpSpPr>
            <p:sp>
              <p:nvSpPr>
                <p:cNvPr id="107"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8"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9"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111"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2"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3"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4"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9" name="Group 22"/>
              <p:cNvGrpSpPr>
                <a:grpSpLocks/>
              </p:cNvGrpSpPr>
              <p:nvPr/>
            </p:nvGrpSpPr>
            <p:grpSpPr bwMode="auto">
              <a:xfrm>
                <a:off x="1619672" y="3645025"/>
                <a:ext cx="1008112" cy="717995"/>
                <a:chOff x="1929" y="6469"/>
                <a:chExt cx="1362" cy="1362"/>
              </a:xfrm>
            </p:grpSpPr>
            <p:sp>
              <p:nvSpPr>
                <p:cNvPr id="99"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0"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1"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2"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103"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4"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5"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4</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6"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0"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21" name="Group 34"/>
              <p:cNvGrpSpPr>
                <a:grpSpLocks/>
              </p:cNvGrpSpPr>
              <p:nvPr/>
            </p:nvGrpSpPr>
            <p:grpSpPr bwMode="auto">
              <a:xfrm>
                <a:off x="4642004" y="3645025"/>
                <a:ext cx="1082124" cy="717995"/>
                <a:chOff x="1929" y="6469"/>
                <a:chExt cx="1362" cy="1362"/>
              </a:xfrm>
            </p:grpSpPr>
            <p:sp>
              <p:nvSpPr>
                <p:cNvPr id="91"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2"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3"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95"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6"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7"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8"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16</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2"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23" name="Group 44"/>
              <p:cNvGrpSpPr>
                <a:grpSpLocks/>
              </p:cNvGrpSpPr>
              <p:nvPr/>
            </p:nvGrpSpPr>
            <p:grpSpPr bwMode="auto">
              <a:xfrm>
                <a:off x="6316971" y="3645024"/>
                <a:ext cx="1063341" cy="717996"/>
                <a:chOff x="1929" y="6469"/>
                <a:chExt cx="1362" cy="1362"/>
              </a:xfrm>
            </p:grpSpPr>
            <p:sp>
              <p:nvSpPr>
                <p:cNvPr id="83"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4"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5"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6"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87"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8"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16</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9"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0"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4"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25" name="Group 63"/>
              <p:cNvGrpSpPr>
                <a:grpSpLocks/>
              </p:cNvGrpSpPr>
              <p:nvPr/>
            </p:nvGrpSpPr>
            <p:grpSpPr bwMode="auto">
              <a:xfrm>
                <a:off x="4644009" y="2420888"/>
                <a:ext cx="1008111" cy="720080"/>
                <a:chOff x="1929" y="6469"/>
                <a:chExt cx="1362" cy="1362"/>
              </a:xfrm>
            </p:grpSpPr>
            <p:sp>
              <p:nvSpPr>
                <p:cNvPr id="75"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6"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7"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79"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0"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1"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2"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6" name="Group 72"/>
              <p:cNvGrpSpPr>
                <a:grpSpLocks/>
              </p:cNvGrpSpPr>
              <p:nvPr/>
            </p:nvGrpSpPr>
            <p:grpSpPr bwMode="auto">
              <a:xfrm>
                <a:off x="6300192" y="2420888"/>
                <a:ext cx="1008112" cy="720080"/>
                <a:chOff x="1929" y="6469"/>
                <a:chExt cx="1362" cy="1362"/>
              </a:xfrm>
            </p:grpSpPr>
            <p:sp>
              <p:nvSpPr>
                <p:cNvPr id="67"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8"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9"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71"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2"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3"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4"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7" name="Group 26"/>
              <p:cNvGrpSpPr/>
              <p:nvPr/>
            </p:nvGrpSpPr>
            <p:grpSpPr>
              <a:xfrm>
                <a:off x="215900" y="3068961"/>
                <a:ext cx="899716" cy="720079"/>
                <a:chOff x="215900" y="3068961"/>
                <a:chExt cx="899716" cy="720079"/>
              </a:xfrm>
            </p:grpSpPr>
            <p:grpSp>
              <p:nvGrpSpPr>
                <p:cNvPr id="57" name="Group 82"/>
                <p:cNvGrpSpPr>
                  <a:grpSpLocks/>
                </p:cNvGrpSpPr>
                <p:nvPr/>
              </p:nvGrpSpPr>
              <p:grpSpPr bwMode="auto">
                <a:xfrm>
                  <a:off x="215900" y="3068961"/>
                  <a:ext cx="899716" cy="720079"/>
                  <a:chOff x="1929" y="6469"/>
                  <a:chExt cx="1362" cy="1362"/>
                </a:xfrm>
              </p:grpSpPr>
              <p:sp>
                <p:nvSpPr>
                  <p:cNvPr id="5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6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58"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8"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29" name="Group 81"/>
              <p:cNvGrpSpPr>
                <a:grpSpLocks/>
              </p:cNvGrpSpPr>
              <p:nvPr/>
            </p:nvGrpSpPr>
            <p:grpSpPr bwMode="auto">
              <a:xfrm>
                <a:off x="7884368" y="3068960"/>
                <a:ext cx="1080120" cy="720079"/>
                <a:chOff x="1248" y="4880"/>
                <a:chExt cx="1362" cy="1362"/>
              </a:xfrm>
            </p:grpSpPr>
            <p:grpSp>
              <p:nvGrpSpPr>
                <p:cNvPr id="47" name="Group 82"/>
                <p:cNvGrpSpPr>
                  <a:grpSpLocks/>
                </p:cNvGrpSpPr>
                <p:nvPr/>
              </p:nvGrpSpPr>
              <p:grpSpPr bwMode="auto">
                <a:xfrm>
                  <a:off x="1248" y="4880"/>
                  <a:ext cx="1362" cy="1362"/>
                  <a:chOff x="1929" y="6469"/>
                  <a:chExt cx="1362" cy="1362"/>
                </a:xfrm>
              </p:grpSpPr>
              <p:sp>
                <p:nvSpPr>
                  <p:cNvPr id="4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5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8"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0"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31" name="Group 13"/>
              <p:cNvGrpSpPr>
                <a:grpSpLocks/>
              </p:cNvGrpSpPr>
              <p:nvPr/>
            </p:nvGrpSpPr>
            <p:grpSpPr bwMode="auto">
              <a:xfrm>
                <a:off x="3635896" y="1268761"/>
                <a:ext cx="1089541" cy="720079"/>
                <a:chOff x="1929" y="6469"/>
                <a:chExt cx="1362" cy="1362"/>
              </a:xfrm>
            </p:grpSpPr>
            <p:sp>
              <p:nvSpPr>
                <p:cNvPr id="39"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0"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1"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43"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4"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6"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2" name="AutoShape 92"/>
              <p:cNvCxnSpPr>
                <a:cxnSpLocks noChangeShapeType="1"/>
                <a:stCxn id="115" idx="3"/>
                <a:endCxn id="39"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33" name="AutoShape 92"/>
              <p:cNvCxnSpPr>
                <a:cxnSpLocks noChangeShapeType="1"/>
                <a:stCxn id="107" idx="3"/>
                <a:endCxn id="91"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34" name="AutoShape 92"/>
              <p:cNvCxnSpPr>
                <a:cxnSpLocks noChangeShapeType="1"/>
                <a:stCxn id="39" idx="3"/>
                <a:endCxn id="67"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35" name="AutoShape 92"/>
              <p:cNvCxnSpPr>
                <a:cxnSpLocks noChangeShapeType="1"/>
                <a:stCxn id="59" idx="3"/>
                <a:endCxn id="115"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36" name="AutoShape 92"/>
              <p:cNvCxnSpPr>
                <a:cxnSpLocks noChangeShapeType="1"/>
                <a:stCxn id="59" idx="3"/>
                <a:endCxn id="99"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37" name="AutoShape 92"/>
              <p:cNvCxnSpPr>
                <a:cxnSpLocks noChangeShapeType="1"/>
                <a:stCxn id="67" idx="3"/>
                <a:endCxn id="48"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38" name="AutoShape 92"/>
              <p:cNvCxnSpPr>
                <a:cxnSpLocks noChangeShapeType="1"/>
                <a:stCxn id="83" idx="3"/>
                <a:endCxn id="49"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8" name="Group 7"/>
            <p:cNvGrpSpPr/>
            <p:nvPr/>
          </p:nvGrpSpPr>
          <p:grpSpPr>
            <a:xfrm>
              <a:off x="1305105" y="4016172"/>
              <a:ext cx="6768752" cy="648072"/>
              <a:chOff x="962954" y="4163275"/>
              <a:chExt cx="6768752" cy="648072"/>
            </a:xfrm>
          </p:grpSpPr>
          <p:cxnSp>
            <p:nvCxnSpPr>
              <p:cNvPr id="12" name="AutoShape 99"/>
              <p:cNvCxnSpPr>
                <a:cxnSpLocks noChangeShapeType="1"/>
                <a:stCxn id="58" idx="3"/>
                <a:endCxn id="115"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3" name="AutoShape 99"/>
              <p:cNvCxnSpPr>
                <a:cxnSpLocks noChangeShapeType="1"/>
                <a:stCxn id="115" idx="3"/>
                <a:endCxn id="107"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4" name="AutoShape 99"/>
              <p:cNvCxnSpPr>
                <a:cxnSpLocks noChangeShapeType="1"/>
                <a:stCxn id="107" idx="3"/>
                <a:endCxn id="75"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5" name="AutoShape 99"/>
              <p:cNvCxnSpPr>
                <a:cxnSpLocks noChangeShapeType="1"/>
                <a:stCxn id="75" idx="3"/>
                <a:endCxn id="67"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6" name="AutoShape 99"/>
              <p:cNvCxnSpPr>
                <a:cxnSpLocks noChangeShapeType="1"/>
                <a:stCxn id="67" idx="3"/>
                <a:endCxn id="48"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9" name="Group 8"/>
            <p:cNvGrpSpPr/>
            <p:nvPr/>
          </p:nvGrpSpPr>
          <p:grpSpPr>
            <a:xfrm>
              <a:off x="2895537" y="2838652"/>
              <a:ext cx="3585677" cy="1160586"/>
              <a:chOff x="2286979" y="4966958"/>
              <a:chExt cx="3585677" cy="1160586"/>
            </a:xfrm>
          </p:grpSpPr>
          <p:cxnSp>
            <p:nvCxnSpPr>
              <p:cNvPr id="10" name="AutoShape 99"/>
              <p:cNvCxnSpPr>
                <a:cxnSpLocks noChangeShapeType="1"/>
                <a:endCxn id="39"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1" name="AutoShape 99"/>
              <p:cNvCxnSpPr>
                <a:cxnSpLocks noChangeShapeType="1"/>
                <a:endCxn id="67"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pic>
        <p:nvPicPr>
          <p:cNvPr id="124" name="Picture 123"/>
          <p:cNvPicPr>
            <a:picLocks noChangeAspect="1"/>
          </p:cNvPicPr>
          <p:nvPr/>
        </p:nvPicPr>
        <p:blipFill>
          <a:blip r:embed="rId2"/>
          <a:stretch>
            <a:fillRect/>
          </a:stretch>
        </p:blipFill>
        <p:spPr>
          <a:xfrm>
            <a:off x="5850216" y="1452725"/>
            <a:ext cx="2911179" cy="1621942"/>
          </a:xfrm>
          <a:prstGeom prst="rect">
            <a:avLst/>
          </a:prstGeom>
        </p:spPr>
      </p:pic>
      <p:graphicFrame>
        <p:nvGraphicFramePr>
          <p:cNvPr id="125" name="Table 124"/>
          <p:cNvGraphicFramePr>
            <a:graphicFrameLocks noGrp="1"/>
          </p:cNvGraphicFramePr>
          <p:nvPr>
            <p:extLst>
              <p:ext uri="{D42A27DB-BD31-4B8C-83A1-F6EECF244321}">
                <p14:modId xmlns:p14="http://schemas.microsoft.com/office/powerpoint/2010/main" val="4228879773"/>
              </p:ext>
            </p:extLst>
          </p:nvPr>
        </p:nvGraphicFramePr>
        <p:xfrm>
          <a:off x="4491063" y="5539025"/>
          <a:ext cx="4326039" cy="822960"/>
        </p:xfrm>
        <a:graphic>
          <a:graphicData uri="http://schemas.openxmlformats.org/drawingml/2006/table">
            <a:tbl>
              <a:tblPr/>
              <a:tblGrid>
                <a:gridCol w="1303439">
                  <a:extLst>
                    <a:ext uri="{9D8B030D-6E8A-4147-A177-3AD203B41FA5}">
                      <a16:colId xmlns:a16="http://schemas.microsoft.com/office/drawing/2014/main" val="20000"/>
                    </a:ext>
                  </a:extLst>
                </a:gridCol>
                <a:gridCol w="423333">
                  <a:extLst>
                    <a:ext uri="{9D8B030D-6E8A-4147-A177-3AD203B41FA5}">
                      <a16:colId xmlns:a16="http://schemas.microsoft.com/office/drawing/2014/main" val="20001"/>
                    </a:ext>
                  </a:extLst>
                </a:gridCol>
                <a:gridCol w="389467">
                  <a:extLst>
                    <a:ext uri="{9D8B030D-6E8A-4147-A177-3AD203B41FA5}">
                      <a16:colId xmlns:a16="http://schemas.microsoft.com/office/drawing/2014/main" val="20002"/>
                    </a:ext>
                  </a:extLst>
                </a:gridCol>
                <a:gridCol w="364067">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55600">
                  <a:extLst>
                    <a:ext uri="{9D8B030D-6E8A-4147-A177-3AD203B41FA5}">
                      <a16:colId xmlns:a16="http://schemas.microsoft.com/office/drawing/2014/main" val="20006"/>
                    </a:ext>
                  </a:extLst>
                </a:gridCol>
                <a:gridCol w="347133">
                  <a:extLst>
                    <a:ext uri="{9D8B030D-6E8A-4147-A177-3AD203B41FA5}">
                      <a16:colId xmlns:a16="http://schemas.microsoft.com/office/drawing/2014/main" val="20007"/>
                    </a:ext>
                  </a:extLst>
                </a:gridCol>
                <a:gridCol w="355600">
                  <a:extLst>
                    <a:ext uri="{9D8B030D-6E8A-4147-A177-3AD203B41FA5}">
                      <a16:colId xmlns:a16="http://schemas.microsoft.com/office/drawing/2014/main" val="20008"/>
                    </a:ext>
                  </a:extLst>
                </a:gridCol>
              </a:tblGrid>
              <a:tr h="237306">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2"/>
                  </a:ext>
                </a:extLst>
              </a:tr>
            </a:tbl>
          </a:graphicData>
        </a:graphic>
      </p:graphicFrame>
      <p:sp>
        <p:nvSpPr>
          <p:cNvPr id="126" name="Rectangle 1"/>
          <p:cNvSpPr>
            <a:spLocks noChangeArrowheads="1"/>
          </p:cNvSpPr>
          <p:nvPr/>
        </p:nvSpPr>
        <p:spPr bwMode="auto">
          <a:xfrm>
            <a:off x="266493" y="5678378"/>
            <a:ext cx="4134400" cy="492443"/>
          </a:xfrm>
          <a:prstGeom prst="rect">
            <a:avLst/>
          </a:prstGeom>
          <a:solidFill>
            <a:srgbClr val="F8F9BD"/>
          </a:solidFill>
          <a:ln w="9525" cap="flat" cmpd="sng">
            <a:solidFill>
              <a:srgbClr val="F79646"/>
            </a:solidFill>
            <a:prstDash val="solid"/>
            <a:miter lim="800000"/>
            <a:headEnd/>
            <a:tailEnd/>
          </a:ln>
          <a:effectLst/>
        </p:spPr>
        <p:txBody>
          <a:bodyPr wrap="square" lIns="0" tIns="0" rIns="0" bIns="0" anchor="ctr">
            <a:spAutoFit/>
          </a:bodyPr>
          <a:lstStyle/>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sz="1600"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19 </a:t>
            </a: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sz="1600"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sz="1600"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sz="16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sz="1600"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sz="1600"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127" name="Rectangle 126"/>
          <p:cNvSpPr/>
          <p:nvPr/>
        </p:nvSpPr>
        <p:spPr>
          <a:xfrm>
            <a:off x="391843" y="1587006"/>
            <a:ext cx="2225289" cy="369332"/>
          </a:xfrm>
          <a:prstGeom prst="rect">
            <a:avLst/>
          </a:prstGeom>
        </p:spPr>
        <p:txBody>
          <a:bodyPr wrap="none">
            <a:spAutoFit/>
          </a:bodyPr>
          <a:lstStyle/>
          <a:p>
            <a:r>
              <a:rPr lang="en-US" dirty="0" smtClean="0">
                <a:solidFill>
                  <a:srgbClr val="C00000"/>
                </a:solidFill>
                <a:latin typeface="Times New Roman" panose="02020603050405020304" pitchFamily="18" charset="0"/>
                <a:cs typeface="Times New Roman" panose="02020603050405020304" pitchFamily="18" charset="0"/>
              </a:rPr>
              <a:t>Increase </a:t>
            </a:r>
            <a:r>
              <a:rPr lang="en-US" dirty="0">
                <a:solidFill>
                  <a:srgbClr val="C00000"/>
                </a:solidFill>
                <a:latin typeface="Times New Roman" panose="02020603050405020304" pitchFamily="18" charset="0"/>
                <a:cs typeface="Times New Roman" panose="02020603050405020304" pitchFamily="18" charset="0"/>
              </a:rPr>
              <a:t>of cost </a:t>
            </a:r>
            <a:r>
              <a:rPr lang="en-US" dirty="0" smtClean="0">
                <a:solidFill>
                  <a:srgbClr val="C00000"/>
                </a:solidFill>
                <a:latin typeface="Times New Roman" panose="02020603050405020304" pitchFamily="18" charset="0"/>
                <a:cs typeface="Times New Roman" panose="02020603050405020304" pitchFamily="18" charset="0"/>
              </a:rPr>
              <a:t>= $70</a:t>
            </a: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7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additive="base">
                                        <p:cTn id="7" dur="500" fill="hold"/>
                                        <p:tgtEl>
                                          <p:spTgt spid="124"/>
                                        </p:tgtEl>
                                        <p:attrNameLst>
                                          <p:attrName>ppt_x</p:attrName>
                                        </p:attrNameLst>
                                      </p:cBhvr>
                                      <p:tavLst>
                                        <p:tav tm="0">
                                          <p:val>
                                            <p:strVal val="#ppt_x"/>
                                          </p:val>
                                        </p:tav>
                                        <p:tav tm="100000">
                                          <p:val>
                                            <p:strVal val="#ppt_x"/>
                                          </p:val>
                                        </p:tav>
                                      </p:tavLst>
                                    </p:anim>
                                    <p:anim calcmode="lin" valueType="num">
                                      <p:cBhvr additive="base">
                                        <p:cTn id="8"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7"/>
                                        </p:tgtEl>
                                        <p:attrNameLst>
                                          <p:attrName>style.visibility</p:attrName>
                                        </p:attrNameLst>
                                      </p:cBhvr>
                                      <p:to>
                                        <p:strVal val="visible"/>
                                      </p:to>
                                    </p:set>
                                    <p:anim calcmode="lin" valueType="num">
                                      <p:cBhvr additive="base">
                                        <p:cTn id="19" dur="500" fill="hold"/>
                                        <p:tgtEl>
                                          <p:spTgt spid="127"/>
                                        </p:tgtEl>
                                        <p:attrNameLst>
                                          <p:attrName>ppt_x</p:attrName>
                                        </p:attrNameLst>
                                      </p:cBhvr>
                                      <p:tavLst>
                                        <p:tav tm="0">
                                          <p:val>
                                            <p:strVal val="#ppt_x"/>
                                          </p:val>
                                        </p:tav>
                                        <p:tav tm="100000">
                                          <p:val>
                                            <p:strVal val="#ppt_x"/>
                                          </p:val>
                                        </p:tav>
                                      </p:tavLst>
                                    </p:anim>
                                    <p:anim calcmode="lin" valueType="num">
                                      <p:cBhvr additive="base">
                                        <p:cTn id="20" dur="500" fill="hold"/>
                                        <p:tgtEl>
                                          <p:spTgt spid="1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26"/>
                                        </p:tgtEl>
                                        <p:attrNameLst>
                                          <p:attrName>style.visibility</p:attrName>
                                        </p:attrNameLst>
                                      </p:cBhvr>
                                      <p:to>
                                        <p:strVal val="visible"/>
                                      </p:to>
                                    </p:set>
                                    <p:animEffect transition="in" filter="strips(downRight)">
                                      <p:cBhvr>
                                        <p:cTn id="25" dur="2000"/>
                                        <p:tgtEl>
                                          <p:spTgt spid="126"/>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125"/>
                                        </p:tgtEl>
                                        <p:attrNameLst>
                                          <p:attrName>style.visibility</p:attrName>
                                        </p:attrNameLst>
                                      </p:cBhvr>
                                      <p:to>
                                        <p:strVal val="visible"/>
                                      </p:to>
                                    </p:set>
                                    <p:animEffect transition="in" filter="strips(downRight)">
                                      <p:cBhvr>
                                        <p:cTn id="30" dur="2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Contents</a:t>
            </a:r>
            <a:endParaRPr lang="en-US" b="1" dirty="0"/>
          </a:p>
        </p:txBody>
      </p:sp>
      <p:sp>
        <p:nvSpPr>
          <p:cNvPr id="3" name="Date Placeholder 2"/>
          <p:cNvSpPr>
            <a:spLocks noGrp="1"/>
          </p:cNvSpPr>
          <p:nvPr>
            <p:ph type="dt" sz="half" idx="10"/>
          </p:nvPr>
        </p:nvSpPr>
        <p:spPr/>
        <p:txBody>
          <a:bodyPr/>
          <a:lstStyle/>
          <a:p>
            <a:fld id="{6DDD9CF6-7E8D-48C3-AD72-24377ABD629D}"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noFill/>
          </a:ln>
        </p:spPr>
        <p:txBody>
          <a:bodyPr>
            <a:normAutofit/>
          </a:bodyPr>
          <a:lstStyle/>
          <a:p>
            <a:r>
              <a:rPr lang="en-US" sz="2000" dirty="0" smtClean="0">
                <a:solidFill>
                  <a:srgbClr val="0033CC"/>
                </a:solidFill>
              </a:rPr>
              <a:t>Objectives of the present lecture</a:t>
            </a:r>
          </a:p>
          <a:p>
            <a:r>
              <a:rPr lang="en-US" sz="2000" dirty="0" smtClean="0">
                <a:solidFill>
                  <a:srgbClr val="C00000"/>
                </a:solidFill>
              </a:rPr>
              <a:t>Time-Cost Trade-offs</a:t>
            </a:r>
          </a:p>
          <a:p>
            <a:r>
              <a:rPr lang="en-US" sz="2000" dirty="0" smtClean="0">
                <a:solidFill>
                  <a:srgbClr val="002060"/>
                </a:solidFill>
              </a:rPr>
              <a:t>Reasons to reduce project duration</a:t>
            </a:r>
          </a:p>
          <a:p>
            <a:r>
              <a:rPr lang="en-US" sz="2000" dirty="0" smtClean="0">
                <a:solidFill>
                  <a:srgbClr val="2F0765"/>
                </a:solidFill>
              </a:rPr>
              <a:t>Methods to reduce project duration</a:t>
            </a:r>
          </a:p>
          <a:p>
            <a:r>
              <a:rPr lang="en-US" sz="2000" dirty="0" smtClean="0">
                <a:solidFill>
                  <a:srgbClr val="0070C0"/>
                </a:solidFill>
              </a:rPr>
              <a:t>Types of Costs and project time-cost relationship</a:t>
            </a:r>
          </a:p>
          <a:p>
            <a:r>
              <a:rPr lang="en-US" sz="2000" dirty="0" smtClean="0"/>
              <a:t>Project crashing and cost slope</a:t>
            </a:r>
            <a:endParaRPr lang="en-US" sz="2000" dirty="0" smtClean="0">
              <a:solidFill>
                <a:srgbClr val="FF0000"/>
              </a:solidFill>
            </a:endParaRPr>
          </a:p>
          <a:p>
            <a:r>
              <a:rPr lang="en-US" sz="2000" dirty="0" smtClean="0">
                <a:solidFill>
                  <a:srgbClr val="3BC828"/>
                </a:solidFill>
              </a:rPr>
              <a:t>Compression or Crashing the project schedule</a:t>
            </a:r>
          </a:p>
          <a:p>
            <a:r>
              <a:rPr lang="en-US" sz="2000" dirty="0" smtClean="0">
                <a:solidFill>
                  <a:schemeClr val="accent5">
                    <a:lumMod val="75000"/>
                  </a:schemeClr>
                </a:solidFill>
              </a:rPr>
              <a:t>Basic steps in project crashing</a:t>
            </a:r>
          </a:p>
          <a:p>
            <a:r>
              <a:rPr lang="en-US" altLang="en-US" sz="2000" dirty="0" smtClean="0">
                <a:solidFill>
                  <a:srgbClr val="FF0000"/>
                </a:solidFill>
                <a:latin typeface="Times New Roman" panose="02020603050405020304" pitchFamily="18" charset="0"/>
                <a:cs typeface="Times New Roman" panose="02020603050405020304" pitchFamily="18" charset="0"/>
              </a:rPr>
              <a:t>Network interaction limit (Nil)</a:t>
            </a:r>
          </a:p>
          <a:p>
            <a:r>
              <a:rPr lang="en-US" altLang="en-US" sz="2000" dirty="0" smtClean="0">
                <a:solidFill>
                  <a:schemeClr val="accent6">
                    <a:lumMod val="50000"/>
                  </a:schemeClr>
                </a:solidFill>
                <a:latin typeface="Times New Roman" panose="02020603050405020304" pitchFamily="18" charset="0"/>
                <a:cs typeface="Times New Roman" panose="02020603050405020304" pitchFamily="18" charset="0"/>
              </a:rPr>
              <a:t>Network compression algorithm</a:t>
            </a:r>
          </a:p>
          <a:p>
            <a:r>
              <a:rPr lang="en-US" sz="2000" dirty="0" smtClean="0">
                <a:solidFill>
                  <a:srgbClr val="7030A0"/>
                </a:solidFill>
              </a:rPr>
              <a:t>Problem</a:t>
            </a:r>
          </a:p>
          <a:p>
            <a:r>
              <a:rPr lang="en-US" sz="2000" dirty="0" smtClean="0"/>
              <a:t>Further reading</a:t>
            </a:r>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 calcmode="lin" valueType="num">
                                      <p:cBhvr additive="base">
                                        <p:cTn id="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Step </a:t>
            </a:r>
            <a:r>
              <a:rPr lang="en-US" sz="2800" b="1" dirty="0" smtClean="0"/>
              <a:t>4(c): </a:t>
            </a:r>
            <a:r>
              <a:rPr lang="en-US" sz="2800" b="1" dirty="0"/>
              <a:t>Reduce </a:t>
            </a:r>
            <a:r>
              <a:rPr lang="en-GB" sz="2800" b="1" dirty="0"/>
              <a:t>1 period of 2 activities (D,F</a:t>
            </a:r>
            <a:r>
              <a:rPr lang="en-GB" sz="2800" b="1" dirty="0" smtClean="0"/>
              <a:t>)</a:t>
            </a:r>
            <a:endParaRPr lang="en-GB" sz="2800"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20</a:t>
            </a:fld>
            <a:endParaRPr lang="en-US"/>
          </a:p>
        </p:txBody>
      </p:sp>
      <p:pic>
        <p:nvPicPr>
          <p:cNvPr id="6" name="Picture 5"/>
          <p:cNvPicPr>
            <a:picLocks noChangeAspect="1"/>
          </p:cNvPicPr>
          <p:nvPr/>
        </p:nvPicPr>
        <p:blipFill>
          <a:blip r:embed="rId2"/>
          <a:stretch>
            <a:fillRect/>
          </a:stretch>
        </p:blipFill>
        <p:spPr>
          <a:xfrm>
            <a:off x="6172200" y="1256682"/>
            <a:ext cx="2743570" cy="1528560"/>
          </a:xfrm>
          <a:prstGeom prst="rect">
            <a:avLst/>
          </a:prstGeom>
        </p:spPr>
      </p:pic>
      <p:grpSp>
        <p:nvGrpSpPr>
          <p:cNvPr id="7" name="Group 6"/>
          <p:cNvGrpSpPr/>
          <p:nvPr/>
        </p:nvGrpSpPr>
        <p:grpSpPr>
          <a:xfrm>
            <a:off x="194658" y="1828800"/>
            <a:ext cx="8748588" cy="3094259"/>
            <a:chOff x="405389" y="2495538"/>
            <a:chExt cx="8748588" cy="3094259"/>
          </a:xfrm>
        </p:grpSpPr>
        <p:grpSp>
          <p:nvGrpSpPr>
            <p:cNvPr id="8" name="Group 7"/>
            <p:cNvGrpSpPr/>
            <p:nvPr/>
          </p:nvGrpSpPr>
          <p:grpSpPr>
            <a:xfrm>
              <a:off x="405389" y="2495538"/>
              <a:ext cx="8748588" cy="3094259"/>
              <a:chOff x="215900" y="1268761"/>
              <a:chExt cx="8748588" cy="3094259"/>
            </a:xfrm>
          </p:grpSpPr>
          <p:grpSp>
            <p:nvGrpSpPr>
              <p:cNvPr id="18" name="Group 21"/>
              <p:cNvGrpSpPr>
                <a:grpSpLocks/>
              </p:cNvGrpSpPr>
              <p:nvPr/>
            </p:nvGrpSpPr>
            <p:grpSpPr bwMode="auto">
              <a:xfrm>
                <a:off x="1619672" y="2420889"/>
                <a:ext cx="1080120" cy="720079"/>
                <a:chOff x="1929" y="6469"/>
                <a:chExt cx="1362" cy="1362"/>
              </a:xfrm>
            </p:grpSpPr>
            <p:sp>
              <p:nvSpPr>
                <p:cNvPr id="116"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7"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8"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9"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3</a:t>
                  </a:r>
                </a:p>
              </p:txBody>
            </p:sp>
            <p:sp>
              <p:nvSpPr>
                <p:cNvPr id="120"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21"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22"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23"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9" name="Group 13"/>
              <p:cNvGrpSpPr>
                <a:grpSpLocks/>
              </p:cNvGrpSpPr>
              <p:nvPr/>
            </p:nvGrpSpPr>
            <p:grpSpPr bwMode="auto">
              <a:xfrm>
                <a:off x="3131840" y="2420889"/>
                <a:ext cx="1089541" cy="720079"/>
                <a:chOff x="1929" y="6469"/>
                <a:chExt cx="1362" cy="1362"/>
              </a:xfrm>
            </p:grpSpPr>
            <p:sp>
              <p:nvSpPr>
                <p:cNvPr id="108"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9"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1"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112"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3"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4"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5"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0" name="Group 22"/>
              <p:cNvGrpSpPr>
                <a:grpSpLocks/>
              </p:cNvGrpSpPr>
              <p:nvPr/>
            </p:nvGrpSpPr>
            <p:grpSpPr bwMode="auto">
              <a:xfrm>
                <a:off x="1619672" y="3645025"/>
                <a:ext cx="1008112" cy="717995"/>
                <a:chOff x="1929" y="6469"/>
                <a:chExt cx="1362" cy="1362"/>
              </a:xfrm>
            </p:grpSpPr>
            <p:sp>
              <p:nvSpPr>
                <p:cNvPr id="100"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1"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2"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3"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104"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5"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6"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3</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7"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1"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22" name="Group 34"/>
              <p:cNvGrpSpPr>
                <a:grpSpLocks/>
              </p:cNvGrpSpPr>
              <p:nvPr/>
            </p:nvGrpSpPr>
            <p:grpSpPr bwMode="auto">
              <a:xfrm>
                <a:off x="4642004" y="3645025"/>
                <a:ext cx="1082124" cy="717995"/>
                <a:chOff x="1929" y="6469"/>
                <a:chExt cx="1362" cy="1362"/>
              </a:xfrm>
            </p:grpSpPr>
            <p:sp>
              <p:nvSpPr>
                <p:cNvPr id="92"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3"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5"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96"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7"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8"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4</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9"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3"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24" name="Group 44"/>
              <p:cNvGrpSpPr>
                <a:grpSpLocks/>
              </p:cNvGrpSpPr>
              <p:nvPr/>
            </p:nvGrpSpPr>
            <p:grpSpPr bwMode="auto">
              <a:xfrm>
                <a:off x="6316971" y="3645024"/>
                <a:ext cx="1063341" cy="717996"/>
                <a:chOff x="1929" y="6469"/>
                <a:chExt cx="1362" cy="1362"/>
              </a:xfrm>
            </p:grpSpPr>
            <p:sp>
              <p:nvSpPr>
                <p:cNvPr id="84"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5"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6"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7"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88"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9"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0"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4</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1"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5"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26" name="Group 63"/>
              <p:cNvGrpSpPr>
                <a:grpSpLocks/>
              </p:cNvGrpSpPr>
              <p:nvPr/>
            </p:nvGrpSpPr>
            <p:grpSpPr bwMode="auto">
              <a:xfrm>
                <a:off x="4644009" y="2420888"/>
                <a:ext cx="1008111" cy="720080"/>
                <a:chOff x="1929" y="6469"/>
                <a:chExt cx="1362" cy="1362"/>
              </a:xfrm>
            </p:grpSpPr>
            <p:sp>
              <p:nvSpPr>
                <p:cNvPr id="76"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7"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9"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80"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1"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2"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3"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7" name="Group 72"/>
              <p:cNvGrpSpPr>
                <a:grpSpLocks/>
              </p:cNvGrpSpPr>
              <p:nvPr/>
            </p:nvGrpSpPr>
            <p:grpSpPr bwMode="auto">
              <a:xfrm>
                <a:off x="6300192" y="2420888"/>
                <a:ext cx="1008112" cy="720080"/>
                <a:chOff x="1929" y="6469"/>
                <a:chExt cx="1362" cy="1362"/>
              </a:xfrm>
            </p:grpSpPr>
            <p:sp>
              <p:nvSpPr>
                <p:cNvPr id="68"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9"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1"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72"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3"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4"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5"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8" name="Group 27"/>
              <p:cNvGrpSpPr/>
              <p:nvPr/>
            </p:nvGrpSpPr>
            <p:grpSpPr>
              <a:xfrm>
                <a:off x="215900" y="3068961"/>
                <a:ext cx="899716" cy="720079"/>
                <a:chOff x="215900" y="3068961"/>
                <a:chExt cx="899716" cy="720079"/>
              </a:xfrm>
            </p:grpSpPr>
            <p:grpSp>
              <p:nvGrpSpPr>
                <p:cNvPr id="58" name="Group 82"/>
                <p:cNvGrpSpPr>
                  <a:grpSpLocks/>
                </p:cNvGrpSpPr>
                <p:nvPr/>
              </p:nvGrpSpPr>
              <p:grpSpPr bwMode="auto">
                <a:xfrm>
                  <a:off x="215900" y="3068961"/>
                  <a:ext cx="899716" cy="720079"/>
                  <a:chOff x="1929" y="6469"/>
                  <a:chExt cx="1362" cy="1362"/>
                </a:xfrm>
              </p:grpSpPr>
              <p:sp>
                <p:nvSpPr>
                  <p:cNvPr id="60"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1"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2"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3"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64"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5"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6"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7"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59"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9"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30" name="Group 81"/>
              <p:cNvGrpSpPr>
                <a:grpSpLocks/>
              </p:cNvGrpSpPr>
              <p:nvPr/>
            </p:nvGrpSpPr>
            <p:grpSpPr bwMode="auto">
              <a:xfrm>
                <a:off x="7884368" y="3068960"/>
                <a:ext cx="1080120" cy="720079"/>
                <a:chOff x="1248" y="4880"/>
                <a:chExt cx="1362" cy="1362"/>
              </a:xfrm>
            </p:grpSpPr>
            <p:grpSp>
              <p:nvGrpSpPr>
                <p:cNvPr id="48" name="Group 82"/>
                <p:cNvGrpSpPr>
                  <a:grpSpLocks/>
                </p:cNvGrpSpPr>
                <p:nvPr/>
              </p:nvGrpSpPr>
              <p:grpSpPr bwMode="auto">
                <a:xfrm>
                  <a:off x="1248" y="4880"/>
                  <a:ext cx="1362" cy="1362"/>
                  <a:chOff x="1929" y="6469"/>
                  <a:chExt cx="1362" cy="1362"/>
                </a:xfrm>
              </p:grpSpPr>
              <p:sp>
                <p:nvSpPr>
                  <p:cNvPr id="50"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2"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3"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54"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6"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7"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9"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1"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32" name="Group 13"/>
              <p:cNvGrpSpPr>
                <a:grpSpLocks/>
              </p:cNvGrpSpPr>
              <p:nvPr/>
            </p:nvGrpSpPr>
            <p:grpSpPr bwMode="auto">
              <a:xfrm>
                <a:off x="3635896" y="1268761"/>
                <a:ext cx="1089541" cy="720079"/>
                <a:chOff x="1929" y="6469"/>
                <a:chExt cx="1362" cy="1362"/>
              </a:xfrm>
            </p:grpSpPr>
            <p:sp>
              <p:nvSpPr>
                <p:cNvPr id="40"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1"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3"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1" u="none" strike="noStrike" kern="0" cap="none" spc="0" normalizeH="0" baseline="0" noProof="0" dirty="0" smtClean="0">
                      <a:ln>
                        <a:noFill/>
                      </a:ln>
                      <a:solidFill>
                        <a:srgbClr val="C00000"/>
                      </a:solidFill>
                      <a:effectLst/>
                      <a:uLnTx/>
                      <a:uFillTx/>
                      <a:latin typeface="Arial" pitchFamily="34" charset="0"/>
                      <a:cs typeface="Arial" pitchFamily="34" charset="0"/>
                    </a:rPr>
                    <a:t>8</a:t>
                  </a:r>
                </a:p>
              </p:txBody>
            </p:sp>
            <p:sp>
              <p:nvSpPr>
                <p:cNvPr id="44"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6"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7"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3" name="AutoShape 92"/>
              <p:cNvCxnSpPr>
                <a:cxnSpLocks noChangeShapeType="1"/>
                <a:stCxn id="116" idx="3"/>
                <a:endCxn id="40"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34" name="AutoShape 92"/>
              <p:cNvCxnSpPr>
                <a:cxnSpLocks noChangeShapeType="1"/>
                <a:stCxn id="108" idx="3"/>
                <a:endCxn id="92"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35" name="AutoShape 92"/>
              <p:cNvCxnSpPr>
                <a:cxnSpLocks noChangeShapeType="1"/>
                <a:stCxn id="40" idx="3"/>
                <a:endCxn id="68"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36" name="AutoShape 92"/>
              <p:cNvCxnSpPr>
                <a:cxnSpLocks noChangeShapeType="1"/>
                <a:stCxn id="60" idx="3"/>
                <a:endCxn id="116"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37" name="AutoShape 92"/>
              <p:cNvCxnSpPr>
                <a:cxnSpLocks noChangeShapeType="1"/>
                <a:stCxn id="60" idx="3"/>
                <a:endCxn id="100"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38" name="AutoShape 92"/>
              <p:cNvCxnSpPr>
                <a:cxnSpLocks noChangeShapeType="1"/>
                <a:stCxn id="68" idx="3"/>
                <a:endCxn id="49"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39" name="AutoShape 92"/>
              <p:cNvCxnSpPr>
                <a:cxnSpLocks noChangeShapeType="1"/>
                <a:stCxn id="84" idx="3"/>
                <a:endCxn id="50"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9" name="Group 8"/>
            <p:cNvGrpSpPr/>
            <p:nvPr/>
          </p:nvGrpSpPr>
          <p:grpSpPr>
            <a:xfrm>
              <a:off x="1305105" y="4016172"/>
              <a:ext cx="6768752" cy="648072"/>
              <a:chOff x="962954" y="4163275"/>
              <a:chExt cx="6768752" cy="648072"/>
            </a:xfrm>
          </p:grpSpPr>
          <p:cxnSp>
            <p:nvCxnSpPr>
              <p:cNvPr id="13" name="AutoShape 99"/>
              <p:cNvCxnSpPr>
                <a:cxnSpLocks noChangeShapeType="1"/>
                <a:stCxn id="59" idx="3"/>
                <a:endCxn id="116"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4" name="AutoShape 99"/>
              <p:cNvCxnSpPr>
                <a:cxnSpLocks noChangeShapeType="1"/>
                <a:stCxn id="116" idx="3"/>
                <a:endCxn id="108"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5" name="AutoShape 99"/>
              <p:cNvCxnSpPr>
                <a:cxnSpLocks noChangeShapeType="1"/>
                <a:stCxn id="108" idx="3"/>
                <a:endCxn id="76"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6" name="AutoShape 99"/>
              <p:cNvCxnSpPr>
                <a:cxnSpLocks noChangeShapeType="1"/>
                <a:stCxn id="76" idx="3"/>
                <a:endCxn id="68"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7" name="AutoShape 99"/>
              <p:cNvCxnSpPr>
                <a:cxnSpLocks noChangeShapeType="1"/>
                <a:stCxn id="68" idx="3"/>
                <a:endCxn id="49"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10" name="Group 9"/>
            <p:cNvGrpSpPr/>
            <p:nvPr/>
          </p:nvGrpSpPr>
          <p:grpSpPr>
            <a:xfrm>
              <a:off x="2895537" y="2838652"/>
              <a:ext cx="3585677" cy="1160586"/>
              <a:chOff x="2286979" y="4966958"/>
              <a:chExt cx="3585677" cy="1160586"/>
            </a:xfrm>
          </p:grpSpPr>
          <p:cxnSp>
            <p:nvCxnSpPr>
              <p:cNvPr id="11" name="AutoShape 99"/>
              <p:cNvCxnSpPr>
                <a:cxnSpLocks noChangeShapeType="1"/>
                <a:endCxn id="40"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2" name="AutoShape 99"/>
              <p:cNvCxnSpPr>
                <a:cxnSpLocks noChangeShapeType="1"/>
                <a:endCxn id="68"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graphicFrame>
        <p:nvGraphicFramePr>
          <p:cNvPr id="124" name="Table 123"/>
          <p:cNvGraphicFramePr>
            <a:graphicFrameLocks noGrp="1"/>
          </p:cNvGraphicFramePr>
          <p:nvPr>
            <p:extLst>
              <p:ext uri="{D42A27DB-BD31-4B8C-83A1-F6EECF244321}">
                <p14:modId xmlns:p14="http://schemas.microsoft.com/office/powerpoint/2010/main" val="2409387416"/>
              </p:ext>
            </p:extLst>
          </p:nvPr>
        </p:nvGraphicFramePr>
        <p:xfrm>
          <a:off x="4457964" y="5338619"/>
          <a:ext cx="4326039" cy="822960"/>
        </p:xfrm>
        <a:graphic>
          <a:graphicData uri="http://schemas.openxmlformats.org/drawingml/2006/table">
            <a:tbl>
              <a:tblPr/>
              <a:tblGrid>
                <a:gridCol w="1303439">
                  <a:extLst>
                    <a:ext uri="{9D8B030D-6E8A-4147-A177-3AD203B41FA5}">
                      <a16:colId xmlns:a16="http://schemas.microsoft.com/office/drawing/2014/main" val="20000"/>
                    </a:ext>
                  </a:extLst>
                </a:gridCol>
                <a:gridCol w="423333">
                  <a:extLst>
                    <a:ext uri="{9D8B030D-6E8A-4147-A177-3AD203B41FA5}">
                      <a16:colId xmlns:a16="http://schemas.microsoft.com/office/drawing/2014/main" val="20001"/>
                    </a:ext>
                  </a:extLst>
                </a:gridCol>
                <a:gridCol w="389467">
                  <a:extLst>
                    <a:ext uri="{9D8B030D-6E8A-4147-A177-3AD203B41FA5}">
                      <a16:colId xmlns:a16="http://schemas.microsoft.com/office/drawing/2014/main" val="20002"/>
                    </a:ext>
                  </a:extLst>
                </a:gridCol>
                <a:gridCol w="364067">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55600">
                  <a:extLst>
                    <a:ext uri="{9D8B030D-6E8A-4147-A177-3AD203B41FA5}">
                      <a16:colId xmlns:a16="http://schemas.microsoft.com/office/drawing/2014/main" val="20006"/>
                    </a:ext>
                  </a:extLst>
                </a:gridCol>
                <a:gridCol w="347133">
                  <a:extLst>
                    <a:ext uri="{9D8B030D-6E8A-4147-A177-3AD203B41FA5}">
                      <a16:colId xmlns:a16="http://schemas.microsoft.com/office/drawing/2014/main" val="20007"/>
                    </a:ext>
                  </a:extLst>
                </a:gridCol>
                <a:gridCol w="355600">
                  <a:extLst>
                    <a:ext uri="{9D8B030D-6E8A-4147-A177-3AD203B41FA5}">
                      <a16:colId xmlns:a16="http://schemas.microsoft.com/office/drawing/2014/main" val="20008"/>
                    </a:ext>
                  </a:extLst>
                </a:gridCol>
              </a:tblGrid>
              <a:tr h="245968">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2"/>
                  </a:ext>
                </a:extLst>
              </a:tr>
            </a:tbl>
          </a:graphicData>
        </a:graphic>
      </p:graphicFrame>
      <p:sp>
        <p:nvSpPr>
          <p:cNvPr id="125" name="Rectangle 1"/>
          <p:cNvSpPr>
            <a:spLocks noChangeArrowheads="1"/>
          </p:cNvSpPr>
          <p:nvPr/>
        </p:nvSpPr>
        <p:spPr bwMode="auto">
          <a:xfrm>
            <a:off x="315586" y="5529791"/>
            <a:ext cx="3909835" cy="492443"/>
          </a:xfrm>
          <a:prstGeom prst="rect">
            <a:avLst/>
          </a:prstGeom>
          <a:solidFill>
            <a:srgbClr val="F8F9BD"/>
          </a:solidFill>
          <a:ln w="9525" cap="flat" cmpd="sng">
            <a:solidFill>
              <a:srgbClr val="F79646"/>
            </a:solidFill>
            <a:prstDash val="solid"/>
            <a:miter lim="800000"/>
            <a:headEnd/>
            <a:tailEnd/>
          </a:ln>
          <a:effectLst/>
        </p:spPr>
        <p:txBody>
          <a:bodyPr wrap="square" lIns="0" tIns="0" rIns="0" bIns="0" anchor="ctr">
            <a:spAutoFit/>
          </a:bodyPr>
          <a:lstStyle/>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sz="1600"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18 </a:t>
            </a: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sz="1600"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sz="1600"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sz="16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sz="1600"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sz="1600"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126" name="Rectangle 125"/>
          <p:cNvSpPr/>
          <p:nvPr/>
        </p:nvSpPr>
        <p:spPr>
          <a:xfrm>
            <a:off x="301752" y="1377890"/>
            <a:ext cx="3219792" cy="369332"/>
          </a:xfrm>
          <a:prstGeom prst="rect">
            <a:avLst/>
          </a:prstGeom>
        </p:spPr>
        <p:txBody>
          <a:bodyPr wrap="none">
            <a:spAutoFit/>
          </a:bodyPr>
          <a:lstStyle/>
          <a:p>
            <a:r>
              <a:rPr lang="en-US" b="1" dirty="0" smtClean="0">
                <a:solidFill>
                  <a:srgbClr val="C00000"/>
                </a:solidFill>
                <a:latin typeface="Times New Roman" panose="02020603050405020304" pitchFamily="18" charset="0"/>
                <a:cs typeface="Times New Roman" panose="02020603050405020304" pitchFamily="18" charset="0"/>
              </a:rPr>
              <a:t>Increase </a:t>
            </a:r>
            <a:r>
              <a:rPr lang="en-US" b="1" dirty="0">
                <a:solidFill>
                  <a:srgbClr val="C00000"/>
                </a:solidFill>
                <a:latin typeface="Times New Roman" panose="02020603050405020304" pitchFamily="18" charset="0"/>
                <a:cs typeface="Times New Roman" panose="02020603050405020304" pitchFamily="18" charset="0"/>
              </a:rPr>
              <a:t>of cost (30+90) </a:t>
            </a:r>
            <a:r>
              <a:rPr lang="en-US" b="1" dirty="0" smtClean="0">
                <a:solidFill>
                  <a:srgbClr val="C00000"/>
                </a:solidFill>
                <a:latin typeface="Times New Roman" panose="02020603050405020304" pitchFamily="18" charset="0"/>
                <a:cs typeface="Times New Roman" panose="02020603050405020304" pitchFamily="18" charset="0"/>
              </a:rPr>
              <a:t>= $120</a:t>
            </a: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8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6"/>
                                        </p:tgtEl>
                                        <p:attrNameLst>
                                          <p:attrName>style.visibility</p:attrName>
                                        </p:attrNameLst>
                                      </p:cBhvr>
                                      <p:to>
                                        <p:strVal val="visible"/>
                                      </p:to>
                                    </p:set>
                                    <p:anim calcmode="lin" valueType="num">
                                      <p:cBhvr additive="base">
                                        <p:cTn id="19" dur="500" fill="hold"/>
                                        <p:tgtEl>
                                          <p:spTgt spid="126"/>
                                        </p:tgtEl>
                                        <p:attrNameLst>
                                          <p:attrName>ppt_x</p:attrName>
                                        </p:attrNameLst>
                                      </p:cBhvr>
                                      <p:tavLst>
                                        <p:tav tm="0">
                                          <p:val>
                                            <p:strVal val="#ppt_x"/>
                                          </p:val>
                                        </p:tav>
                                        <p:tav tm="100000">
                                          <p:val>
                                            <p:strVal val="#ppt_x"/>
                                          </p:val>
                                        </p:tav>
                                      </p:tavLst>
                                    </p:anim>
                                    <p:anim calcmode="lin" valueType="num">
                                      <p:cBhvr additive="base">
                                        <p:cTn id="20"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25"/>
                                        </p:tgtEl>
                                        <p:attrNameLst>
                                          <p:attrName>style.visibility</p:attrName>
                                        </p:attrNameLst>
                                      </p:cBhvr>
                                      <p:to>
                                        <p:strVal val="visible"/>
                                      </p:to>
                                    </p:set>
                                    <p:animEffect transition="in" filter="strips(downRight)">
                                      <p:cBhvr>
                                        <p:cTn id="25" dur="2000"/>
                                        <p:tgtEl>
                                          <p:spTgt spid="125"/>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124"/>
                                        </p:tgtEl>
                                        <p:attrNameLst>
                                          <p:attrName>style.visibility</p:attrName>
                                        </p:attrNameLst>
                                      </p:cBhvr>
                                      <p:to>
                                        <p:strVal val="visible"/>
                                      </p:to>
                                    </p:set>
                                    <p:animEffect transition="in" filter="strips(downRight)">
                                      <p:cBhvr>
                                        <p:cTn id="30" dur="2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562" y="258018"/>
            <a:ext cx="8534400" cy="758952"/>
          </a:xfrm>
        </p:spPr>
        <p:txBody>
          <a:bodyPr>
            <a:noAutofit/>
          </a:bodyPr>
          <a:lstStyle/>
          <a:p>
            <a:r>
              <a:rPr lang="en-US" sz="2800" b="1" dirty="0"/>
              <a:t>Step </a:t>
            </a:r>
            <a:r>
              <a:rPr lang="en-US" sz="2800" b="1" dirty="0" smtClean="0"/>
              <a:t>4(d): </a:t>
            </a:r>
            <a:r>
              <a:rPr lang="en-US" sz="2800" b="1" dirty="0"/>
              <a:t>Reduce </a:t>
            </a:r>
            <a:r>
              <a:rPr lang="en-GB" sz="2800" b="1" dirty="0"/>
              <a:t>1 period of </a:t>
            </a:r>
            <a:r>
              <a:rPr lang="en-GB" sz="2800" b="1" dirty="0" smtClean="0"/>
              <a:t>activity H</a:t>
            </a:r>
            <a:endParaRPr lang="en-GB" sz="2800"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grpSp>
        <p:nvGrpSpPr>
          <p:cNvPr id="6" name="Group 5"/>
          <p:cNvGrpSpPr/>
          <p:nvPr/>
        </p:nvGrpSpPr>
        <p:grpSpPr>
          <a:xfrm>
            <a:off x="194658" y="1828800"/>
            <a:ext cx="8748588" cy="3094259"/>
            <a:chOff x="405389" y="2495538"/>
            <a:chExt cx="8748588" cy="3094259"/>
          </a:xfrm>
        </p:grpSpPr>
        <p:grpSp>
          <p:nvGrpSpPr>
            <p:cNvPr id="7" name="Group 6"/>
            <p:cNvGrpSpPr/>
            <p:nvPr/>
          </p:nvGrpSpPr>
          <p:grpSpPr>
            <a:xfrm>
              <a:off x="405389" y="2495538"/>
              <a:ext cx="8748588" cy="3094259"/>
              <a:chOff x="215900" y="1268761"/>
              <a:chExt cx="8748588" cy="3094259"/>
            </a:xfrm>
          </p:grpSpPr>
          <p:grpSp>
            <p:nvGrpSpPr>
              <p:cNvPr id="17" name="Group 21"/>
              <p:cNvGrpSpPr>
                <a:grpSpLocks/>
              </p:cNvGrpSpPr>
              <p:nvPr/>
            </p:nvGrpSpPr>
            <p:grpSpPr bwMode="auto">
              <a:xfrm>
                <a:off x="1619672" y="2420889"/>
                <a:ext cx="1080120" cy="720079"/>
                <a:chOff x="1929" y="6469"/>
                <a:chExt cx="1362" cy="1362"/>
              </a:xfrm>
            </p:grpSpPr>
            <p:sp>
              <p:nvSpPr>
                <p:cNvPr id="115"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6"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7"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8"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3</a:t>
                  </a:r>
                </a:p>
              </p:txBody>
            </p:sp>
            <p:sp>
              <p:nvSpPr>
                <p:cNvPr id="119"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20"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21"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22"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8" name="Group 13"/>
              <p:cNvGrpSpPr>
                <a:grpSpLocks/>
              </p:cNvGrpSpPr>
              <p:nvPr/>
            </p:nvGrpSpPr>
            <p:grpSpPr bwMode="auto">
              <a:xfrm>
                <a:off x="3131840" y="2420889"/>
                <a:ext cx="1089541" cy="720079"/>
                <a:chOff x="1929" y="6469"/>
                <a:chExt cx="1362" cy="1362"/>
              </a:xfrm>
            </p:grpSpPr>
            <p:sp>
              <p:nvSpPr>
                <p:cNvPr id="107"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8"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9"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111"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2"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3"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4"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9" name="Group 22"/>
              <p:cNvGrpSpPr>
                <a:grpSpLocks/>
              </p:cNvGrpSpPr>
              <p:nvPr/>
            </p:nvGrpSpPr>
            <p:grpSpPr bwMode="auto">
              <a:xfrm>
                <a:off x="1619672" y="3645025"/>
                <a:ext cx="1008112" cy="717995"/>
                <a:chOff x="1929" y="6469"/>
                <a:chExt cx="1362" cy="1362"/>
              </a:xfrm>
            </p:grpSpPr>
            <p:sp>
              <p:nvSpPr>
                <p:cNvPr id="99"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0"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1"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2"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103"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4"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5"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2</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6"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0"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21" name="Group 34"/>
              <p:cNvGrpSpPr>
                <a:grpSpLocks/>
              </p:cNvGrpSpPr>
              <p:nvPr/>
            </p:nvGrpSpPr>
            <p:grpSpPr bwMode="auto">
              <a:xfrm>
                <a:off x="4642004" y="3645025"/>
                <a:ext cx="1082124" cy="717995"/>
                <a:chOff x="1929" y="6469"/>
                <a:chExt cx="1362" cy="1362"/>
              </a:xfrm>
            </p:grpSpPr>
            <p:sp>
              <p:nvSpPr>
                <p:cNvPr id="91"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2"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3"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95"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6"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7"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3</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8"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2"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23" name="Group 44"/>
              <p:cNvGrpSpPr>
                <a:grpSpLocks/>
              </p:cNvGrpSpPr>
              <p:nvPr/>
            </p:nvGrpSpPr>
            <p:grpSpPr bwMode="auto">
              <a:xfrm>
                <a:off x="6316971" y="3645024"/>
                <a:ext cx="1063341" cy="717996"/>
                <a:chOff x="1929" y="6469"/>
                <a:chExt cx="1362" cy="1362"/>
              </a:xfrm>
            </p:grpSpPr>
            <p:sp>
              <p:nvSpPr>
                <p:cNvPr id="83"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4"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5"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6"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87"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8"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9"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3</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0"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4"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25" name="Group 63"/>
              <p:cNvGrpSpPr>
                <a:grpSpLocks/>
              </p:cNvGrpSpPr>
              <p:nvPr/>
            </p:nvGrpSpPr>
            <p:grpSpPr bwMode="auto">
              <a:xfrm>
                <a:off x="4644009" y="2420888"/>
                <a:ext cx="1008111" cy="720080"/>
                <a:chOff x="1929" y="6469"/>
                <a:chExt cx="1362" cy="1362"/>
              </a:xfrm>
            </p:grpSpPr>
            <p:sp>
              <p:nvSpPr>
                <p:cNvPr id="75"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6"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7"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79"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0"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1"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2"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6" name="Group 72"/>
              <p:cNvGrpSpPr>
                <a:grpSpLocks/>
              </p:cNvGrpSpPr>
              <p:nvPr/>
            </p:nvGrpSpPr>
            <p:grpSpPr bwMode="auto">
              <a:xfrm>
                <a:off x="6300192" y="2420888"/>
                <a:ext cx="1008112" cy="720080"/>
                <a:chOff x="1929" y="6469"/>
                <a:chExt cx="1362" cy="1362"/>
              </a:xfrm>
            </p:grpSpPr>
            <p:sp>
              <p:nvSpPr>
                <p:cNvPr id="67"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8"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9"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6</a:t>
                  </a:r>
                </a:p>
              </p:txBody>
            </p:sp>
            <p:sp>
              <p:nvSpPr>
                <p:cNvPr id="71"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2"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3"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4"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7" name="Group 26"/>
              <p:cNvGrpSpPr/>
              <p:nvPr/>
            </p:nvGrpSpPr>
            <p:grpSpPr>
              <a:xfrm>
                <a:off x="215900" y="3068961"/>
                <a:ext cx="899716" cy="720079"/>
                <a:chOff x="215900" y="3068961"/>
                <a:chExt cx="899716" cy="720079"/>
              </a:xfrm>
            </p:grpSpPr>
            <p:grpSp>
              <p:nvGrpSpPr>
                <p:cNvPr id="57" name="Group 82"/>
                <p:cNvGrpSpPr>
                  <a:grpSpLocks/>
                </p:cNvGrpSpPr>
                <p:nvPr/>
              </p:nvGrpSpPr>
              <p:grpSpPr bwMode="auto">
                <a:xfrm>
                  <a:off x="215900" y="3068961"/>
                  <a:ext cx="899716" cy="720079"/>
                  <a:chOff x="1929" y="6469"/>
                  <a:chExt cx="1362" cy="1362"/>
                </a:xfrm>
              </p:grpSpPr>
              <p:sp>
                <p:nvSpPr>
                  <p:cNvPr id="5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6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58"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8"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29" name="Group 81"/>
              <p:cNvGrpSpPr>
                <a:grpSpLocks/>
              </p:cNvGrpSpPr>
              <p:nvPr/>
            </p:nvGrpSpPr>
            <p:grpSpPr bwMode="auto">
              <a:xfrm>
                <a:off x="7884368" y="3068960"/>
                <a:ext cx="1080120" cy="720079"/>
                <a:chOff x="1248" y="4880"/>
                <a:chExt cx="1362" cy="1362"/>
              </a:xfrm>
            </p:grpSpPr>
            <p:grpSp>
              <p:nvGrpSpPr>
                <p:cNvPr id="47" name="Group 82"/>
                <p:cNvGrpSpPr>
                  <a:grpSpLocks/>
                </p:cNvGrpSpPr>
                <p:nvPr/>
              </p:nvGrpSpPr>
              <p:grpSpPr bwMode="auto">
                <a:xfrm>
                  <a:off x="1248" y="4880"/>
                  <a:ext cx="1362" cy="1362"/>
                  <a:chOff x="1929" y="6469"/>
                  <a:chExt cx="1362" cy="1362"/>
                </a:xfrm>
              </p:grpSpPr>
              <p:sp>
                <p:nvSpPr>
                  <p:cNvPr id="4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5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8"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0"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31" name="Group 13"/>
              <p:cNvGrpSpPr>
                <a:grpSpLocks/>
              </p:cNvGrpSpPr>
              <p:nvPr/>
            </p:nvGrpSpPr>
            <p:grpSpPr bwMode="auto">
              <a:xfrm>
                <a:off x="3635896" y="1268761"/>
                <a:ext cx="1089541" cy="720079"/>
                <a:chOff x="1929" y="6469"/>
                <a:chExt cx="1362" cy="1362"/>
              </a:xfrm>
            </p:grpSpPr>
            <p:sp>
              <p:nvSpPr>
                <p:cNvPr id="39"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0"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1"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1" u="none" strike="noStrike" kern="0" cap="none" spc="0" normalizeH="0" baseline="0" noProof="0" dirty="0" smtClean="0">
                      <a:ln>
                        <a:noFill/>
                      </a:ln>
                      <a:solidFill>
                        <a:srgbClr val="C00000"/>
                      </a:solidFill>
                      <a:effectLst/>
                      <a:uLnTx/>
                      <a:uFillTx/>
                      <a:latin typeface="Arial" pitchFamily="34" charset="0"/>
                      <a:cs typeface="Arial" pitchFamily="34" charset="0"/>
                    </a:rPr>
                    <a:t>8</a:t>
                  </a:r>
                </a:p>
              </p:txBody>
            </p:sp>
            <p:sp>
              <p:nvSpPr>
                <p:cNvPr id="43"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4"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6"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2" name="AutoShape 92"/>
              <p:cNvCxnSpPr>
                <a:cxnSpLocks noChangeShapeType="1"/>
                <a:stCxn id="115" idx="3"/>
                <a:endCxn id="39"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33" name="AutoShape 92"/>
              <p:cNvCxnSpPr>
                <a:cxnSpLocks noChangeShapeType="1"/>
                <a:stCxn id="107" idx="3"/>
                <a:endCxn id="91"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34" name="AutoShape 92"/>
              <p:cNvCxnSpPr>
                <a:cxnSpLocks noChangeShapeType="1"/>
                <a:stCxn id="39" idx="3"/>
                <a:endCxn id="67"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35" name="AutoShape 92"/>
              <p:cNvCxnSpPr>
                <a:cxnSpLocks noChangeShapeType="1"/>
                <a:stCxn id="59" idx="3"/>
                <a:endCxn id="115"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36" name="AutoShape 92"/>
              <p:cNvCxnSpPr>
                <a:cxnSpLocks noChangeShapeType="1"/>
                <a:stCxn id="59" idx="3"/>
                <a:endCxn id="99"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37" name="AutoShape 92"/>
              <p:cNvCxnSpPr>
                <a:cxnSpLocks noChangeShapeType="1"/>
                <a:stCxn id="67" idx="3"/>
                <a:endCxn id="48"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38" name="AutoShape 92"/>
              <p:cNvCxnSpPr>
                <a:cxnSpLocks noChangeShapeType="1"/>
                <a:stCxn id="83" idx="3"/>
                <a:endCxn id="49"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8" name="Group 7"/>
            <p:cNvGrpSpPr/>
            <p:nvPr/>
          </p:nvGrpSpPr>
          <p:grpSpPr>
            <a:xfrm>
              <a:off x="1305105" y="4016172"/>
              <a:ext cx="6768752" cy="648072"/>
              <a:chOff x="962954" y="4163275"/>
              <a:chExt cx="6768752" cy="648072"/>
            </a:xfrm>
          </p:grpSpPr>
          <p:cxnSp>
            <p:nvCxnSpPr>
              <p:cNvPr id="12" name="AutoShape 99"/>
              <p:cNvCxnSpPr>
                <a:cxnSpLocks noChangeShapeType="1"/>
                <a:stCxn id="58" idx="3"/>
                <a:endCxn id="115"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3" name="AutoShape 99"/>
              <p:cNvCxnSpPr>
                <a:cxnSpLocks noChangeShapeType="1"/>
                <a:stCxn id="115" idx="3"/>
                <a:endCxn id="107"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4" name="AutoShape 99"/>
              <p:cNvCxnSpPr>
                <a:cxnSpLocks noChangeShapeType="1"/>
                <a:stCxn id="107" idx="3"/>
                <a:endCxn id="75"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5" name="AutoShape 99"/>
              <p:cNvCxnSpPr>
                <a:cxnSpLocks noChangeShapeType="1"/>
                <a:stCxn id="75" idx="3"/>
                <a:endCxn id="67"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6" name="AutoShape 99"/>
              <p:cNvCxnSpPr>
                <a:cxnSpLocks noChangeShapeType="1"/>
                <a:stCxn id="67" idx="3"/>
                <a:endCxn id="48"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9" name="Group 8"/>
            <p:cNvGrpSpPr/>
            <p:nvPr/>
          </p:nvGrpSpPr>
          <p:grpSpPr>
            <a:xfrm>
              <a:off x="2895537" y="2838652"/>
              <a:ext cx="3585677" cy="1160586"/>
              <a:chOff x="2286979" y="4966958"/>
              <a:chExt cx="3585677" cy="1160586"/>
            </a:xfrm>
          </p:grpSpPr>
          <p:cxnSp>
            <p:nvCxnSpPr>
              <p:cNvPr id="10" name="AutoShape 99"/>
              <p:cNvCxnSpPr>
                <a:cxnSpLocks noChangeShapeType="1"/>
                <a:endCxn id="39"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1" name="AutoShape 99"/>
              <p:cNvCxnSpPr>
                <a:cxnSpLocks noChangeShapeType="1"/>
                <a:endCxn id="67"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graphicFrame>
        <p:nvGraphicFramePr>
          <p:cNvPr id="123" name="Table 122"/>
          <p:cNvGraphicFramePr>
            <a:graphicFrameLocks noGrp="1"/>
          </p:cNvGraphicFramePr>
          <p:nvPr>
            <p:extLst>
              <p:ext uri="{D42A27DB-BD31-4B8C-83A1-F6EECF244321}">
                <p14:modId xmlns:p14="http://schemas.microsoft.com/office/powerpoint/2010/main" val="1551425664"/>
              </p:ext>
            </p:extLst>
          </p:nvPr>
        </p:nvGraphicFramePr>
        <p:xfrm>
          <a:off x="4617207" y="5345661"/>
          <a:ext cx="4326039" cy="822960"/>
        </p:xfrm>
        <a:graphic>
          <a:graphicData uri="http://schemas.openxmlformats.org/drawingml/2006/table">
            <a:tbl>
              <a:tblPr/>
              <a:tblGrid>
                <a:gridCol w="1303439">
                  <a:extLst>
                    <a:ext uri="{9D8B030D-6E8A-4147-A177-3AD203B41FA5}">
                      <a16:colId xmlns:a16="http://schemas.microsoft.com/office/drawing/2014/main" val="20000"/>
                    </a:ext>
                  </a:extLst>
                </a:gridCol>
                <a:gridCol w="423333">
                  <a:extLst>
                    <a:ext uri="{9D8B030D-6E8A-4147-A177-3AD203B41FA5}">
                      <a16:colId xmlns:a16="http://schemas.microsoft.com/office/drawing/2014/main" val="20001"/>
                    </a:ext>
                  </a:extLst>
                </a:gridCol>
                <a:gridCol w="389467">
                  <a:extLst>
                    <a:ext uri="{9D8B030D-6E8A-4147-A177-3AD203B41FA5}">
                      <a16:colId xmlns:a16="http://schemas.microsoft.com/office/drawing/2014/main" val="20002"/>
                    </a:ext>
                  </a:extLst>
                </a:gridCol>
                <a:gridCol w="364067">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55600">
                  <a:extLst>
                    <a:ext uri="{9D8B030D-6E8A-4147-A177-3AD203B41FA5}">
                      <a16:colId xmlns:a16="http://schemas.microsoft.com/office/drawing/2014/main" val="20006"/>
                    </a:ext>
                  </a:extLst>
                </a:gridCol>
                <a:gridCol w="347133">
                  <a:extLst>
                    <a:ext uri="{9D8B030D-6E8A-4147-A177-3AD203B41FA5}">
                      <a16:colId xmlns:a16="http://schemas.microsoft.com/office/drawing/2014/main" val="20007"/>
                    </a:ext>
                  </a:extLst>
                </a:gridCol>
                <a:gridCol w="355600">
                  <a:extLst>
                    <a:ext uri="{9D8B030D-6E8A-4147-A177-3AD203B41FA5}">
                      <a16:colId xmlns:a16="http://schemas.microsoft.com/office/drawing/2014/main" val="20008"/>
                    </a:ext>
                  </a:extLst>
                </a:gridCol>
              </a:tblGrid>
              <a:tr h="245968">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val="10002"/>
                  </a:ext>
                </a:extLst>
              </a:tr>
            </a:tbl>
          </a:graphicData>
        </a:graphic>
      </p:graphicFrame>
      <p:sp>
        <p:nvSpPr>
          <p:cNvPr id="124" name="Rectangle 1"/>
          <p:cNvSpPr>
            <a:spLocks noChangeArrowheads="1"/>
          </p:cNvSpPr>
          <p:nvPr/>
        </p:nvSpPr>
        <p:spPr bwMode="auto">
          <a:xfrm>
            <a:off x="239077" y="5264698"/>
            <a:ext cx="4101937" cy="492443"/>
          </a:xfrm>
          <a:prstGeom prst="rect">
            <a:avLst/>
          </a:prstGeom>
          <a:solidFill>
            <a:srgbClr val="F8F9BD"/>
          </a:solidFill>
          <a:ln w="9525" cap="flat" cmpd="sng">
            <a:solidFill>
              <a:srgbClr val="F79646"/>
            </a:solidFill>
            <a:prstDash val="solid"/>
            <a:miter lim="800000"/>
            <a:headEnd/>
            <a:tailEnd/>
          </a:ln>
          <a:effectLst/>
        </p:spPr>
        <p:txBody>
          <a:bodyPr wrap="square" lIns="0" tIns="0" rIns="0" bIns="0" anchor="ctr">
            <a:spAutoFit/>
          </a:bodyPr>
          <a:lstStyle/>
          <a:p>
            <a:pPr marL="363538" marR="0" lvl="0" indent="-363538" defTabSz="914400" eaLnBrk="1" fontAlgn="auto" latinLnBrk="0" hangingPunct="1">
              <a:lnSpc>
                <a:spcPct val="100000"/>
              </a:lnSpc>
              <a:spcBef>
                <a:spcPts val="0"/>
              </a:spcBef>
              <a:spcAft>
                <a:spcPts val="0"/>
              </a:spcAft>
              <a:buClr>
                <a:srgbClr val="FF0000"/>
              </a:buClr>
              <a:buSzTx/>
              <a:buFont typeface="Wingdings" pitchFamily="2" charset="2"/>
              <a:buChar char="Ø"/>
              <a:tabLst/>
              <a:defRPr/>
            </a:pP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sz="1600"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17 </a:t>
            </a: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363538" marR="0" lvl="0" indent="-363538" defTabSz="914400" eaLnBrk="1" fontAlgn="auto" latinLnBrk="0" hangingPunct="1">
              <a:lnSpc>
                <a:spcPct val="100000"/>
              </a:lnSpc>
              <a:spcBef>
                <a:spcPts val="0"/>
              </a:spcBef>
              <a:spcAft>
                <a:spcPts val="0"/>
              </a:spcAft>
              <a:buClr>
                <a:srgbClr val="FF0000"/>
              </a:buClr>
              <a:buSzTx/>
              <a:buFont typeface="Wingdings" pitchFamily="2" charset="2"/>
              <a:buChar char="Ø"/>
              <a:tabLst/>
              <a:defRPr/>
            </a:pPr>
            <a:r>
              <a:rPr kumimoji="0" lang="en-US" sz="1600"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sz="1600"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sz="1600"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sz="16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sz="1600"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sz="1600"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125" name="Rectangle 124"/>
          <p:cNvSpPr/>
          <p:nvPr/>
        </p:nvSpPr>
        <p:spPr>
          <a:xfrm>
            <a:off x="301752" y="1377890"/>
            <a:ext cx="2415085" cy="369332"/>
          </a:xfrm>
          <a:prstGeom prst="rect">
            <a:avLst/>
          </a:prstGeom>
        </p:spPr>
        <p:txBody>
          <a:bodyPr wrap="none">
            <a:spAutoFit/>
          </a:bodyPr>
          <a:lstStyle/>
          <a:p>
            <a:r>
              <a:rPr lang="en-US" b="1" dirty="0" smtClean="0">
                <a:solidFill>
                  <a:srgbClr val="C00000"/>
                </a:solidFill>
                <a:latin typeface="Times New Roman" panose="02020603050405020304" pitchFamily="18" charset="0"/>
                <a:cs typeface="Times New Roman" panose="02020603050405020304" pitchFamily="18" charset="0"/>
              </a:rPr>
              <a:t>Increase </a:t>
            </a:r>
            <a:r>
              <a:rPr lang="en-US" b="1" dirty="0">
                <a:solidFill>
                  <a:srgbClr val="C00000"/>
                </a:solidFill>
                <a:latin typeface="Times New Roman" panose="02020603050405020304" pitchFamily="18" charset="0"/>
                <a:cs typeface="Times New Roman" panose="02020603050405020304" pitchFamily="18" charset="0"/>
              </a:rPr>
              <a:t>of cost </a:t>
            </a:r>
            <a:r>
              <a:rPr lang="en-US" b="1" dirty="0" smtClean="0">
                <a:solidFill>
                  <a:srgbClr val="C00000"/>
                </a:solidFill>
                <a:latin typeface="Times New Roman" panose="02020603050405020304" pitchFamily="18" charset="0"/>
                <a:cs typeface="Times New Roman" panose="02020603050405020304" pitchFamily="18" charset="0"/>
              </a:rPr>
              <a:t>= $150</a:t>
            </a:r>
            <a:endParaRPr lang="en-US" b="1" dirty="0">
              <a:solidFill>
                <a:srgbClr val="C00000"/>
              </a:solidFill>
              <a:latin typeface="Times New Roman" panose="02020603050405020304" pitchFamily="18" charset="0"/>
              <a:cs typeface="Times New Roman" panose="02020603050405020304" pitchFamily="18" charset="0"/>
            </a:endParaRPr>
          </a:p>
        </p:txBody>
      </p:sp>
      <p:pic>
        <p:nvPicPr>
          <p:cNvPr id="127" name="Picture 126"/>
          <p:cNvPicPr>
            <a:picLocks noChangeAspect="1"/>
          </p:cNvPicPr>
          <p:nvPr/>
        </p:nvPicPr>
        <p:blipFill>
          <a:blip r:embed="rId2"/>
          <a:stretch>
            <a:fillRect/>
          </a:stretch>
        </p:blipFill>
        <p:spPr>
          <a:xfrm>
            <a:off x="6317051" y="1339671"/>
            <a:ext cx="2617479" cy="1458310"/>
          </a:xfrm>
          <a:prstGeom prst="rect">
            <a:avLst/>
          </a:prstGeom>
        </p:spPr>
      </p:pic>
    </p:spTree>
    <p:extLst>
      <p:ext uri="{BB962C8B-B14F-4D97-AF65-F5344CB8AC3E}">
        <p14:creationId xmlns:p14="http://schemas.microsoft.com/office/powerpoint/2010/main" val="352868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 calcmode="lin" valueType="num">
                                      <p:cBhvr additive="base">
                                        <p:cTn id="7" dur="500" fill="hold"/>
                                        <p:tgtEl>
                                          <p:spTgt spid="127"/>
                                        </p:tgtEl>
                                        <p:attrNameLst>
                                          <p:attrName>ppt_x</p:attrName>
                                        </p:attrNameLst>
                                      </p:cBhvr>
                                      <p:tavLst>
                                        <p:tav tm="0">
                                          <p:val>
                                            <p:strVal val="#ppt_x"/>
                                          </p:val>
                                        </p:tav>
                                        <p:tav tm="100000">
                                          <p:val>
                                            <p:strVal val="#ppt_x"/>
                                          </p:val>
                                        </p:tav>
                                      </p:tavLst>
                                    </p:anim>
                                    <p:anim calcmode="lin" valueType="num">
                                      <p:cBhvr additive="base">
                                        <p:cTn id="8" dur="500" fill="hold"/>
                                        <p:tgtEl>
                                          <p:spTgt spid="1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
                                        </p:tgtEl>
                                        <p:attrNameLst>
                                          <p:attrName>style.visibility</p:attrName>
                                        </p:attrNameLst>
                                      </p:cBhvr>
                                      <p:to>
                                        <p:strVal val="visible"/>
                                      </p:to>
                                    </p:set>
                                    <p:anim calcmode="lin" valueType="num">
                                      <p:cBhvr additive="base">
                                        <p:cTn id="19" dur="500" fill="hold"/>
                                        <p:tgtEl>
                                          <p:spTgt spid="125"/>
                                        </p:tgtEl>
                                        <p:attrNameLst>
                                          <p:attrName>ppt_x</p:attrName>
                                        </p:attrNameLst>
                                      </p:cBhvr>
                                      <p:tavLst>
                                        <p:tav tm="0">
                                          <p:val>
                                            <p:strVal val="#ppt_x"/>
                                          </p:val>
                                        </p:tav>
                                        <p:tav tm="100000">
                                          <p:val>
                                            <p:strVal val="#ppt_x"/>
                                          </p:val>
                                        </p:tav>
                                      </p:tavLst>
                                    </p:anim>
                                    <p:anim calcmode="lin" valueType="num">
                                      <p:cBhvr additive="base">
                                        <p:cTn id="20"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24"/>
                                        </p:tgtEl>
                                        <p:attrNameLst>
                                          <p:attrName>style.visibility</p:attrName>
                                        </p:attrNameLst>
                                      </p:cBhvr>
                                      <p:to>
                                        <p:strVal val="visible"/>
                                      </p:to>
                                    </p:set>
                                    <p:animEffect transition="in" filter="strips(downRight)">
                                      <p:cBhvr>
                                        <p:cTn id="25" dur="2000"/>
                                        <p:tgtEl>
                                          <p:spTgt spid="124"/>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123"/>
                                        </p:tgtEl>
                                        <p:attrNameLst>
                                          <p:attrName>style.visibility</p:attrName>
                                        </p:attrNameLst>
                                      </p:cBhvr>
                                      <p:to>
                                        <p:strVal val="visible"/>
                                      </p:to>
                                    </p:set>
                                    <p:animEffect transition="in" filter="strips(downRight)">
                                      <p:cBhvr>
                                        <p:cTn id="30" dur="2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 5: Solution (ii)</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378944227"/>
              </p:ext>
            </p:extLst>
          </p:nvPr>
        </p:nvGraphicFramePr>
        <p:xfrm>
          <a:off x="292227" y="1600200"/>
          <a:ext cx="5335480" cy="2194560"/>
        </p:xfrm>
        <a:graphic>
          <a:graphicData uri="http://schemas.openxmlformats.org/drawingml/2006/table">
            <a:tbl>
              <a:tblPr/>
              <a:tblGrid>
                <a:gridCol w="754602">
                  <a:extLst>
                    <a:ext uri="{9D8B030D-6E8A-4147-A177-3AD203B41FA5}">
                      <a16:colId xmlns:a16="http://schemas.microsoft.com/office/drawing/2014/main" val="20000"/>
                    </a:ext>
                  </a:extLst>
                </a:gridCol>
                <a:gridCol w="855744">
                  <a:extLst>
                    <a:ext uri="{9D8B030D-6E8A-4147-A177-3AD203B41FA5}">
                      <a16:colId xmlns:a16="http://schemas.microsoft.com/office/drawing/2014/main" val="20001"/>
                    </a:ext>
                  </a:extLst>
                </a:gridCol>
                <a:gridCol w="689485">
                  <a:extLst>
                    <a:ext uri="{9D8B030D-6E8A-4147-A177-3AD203B41FA5}">
                      <a16:colId xmlns:a16="http://schemas.microsoft.com/office/drawing/2014/main" val="20002"/>
                    </a:ext>
                  </a:extLst>
                </a:gridCol>
                <a:gridCol w="718214">
                  <a:extLst>
                    <a:ext uri="{9D8B030D-6E8A-4147-A177-3AD203B41FA5}">
                      <a16:colId xmlns:a16="http://schemas.microsoft.com/office/drawing/2014/main" val="20003"/>
                    </a:ext>
                  </a:extLst>
                </a:gridCol>
                <a:gridCol w="1273631">
                  <a:extLst>
                    <a:ext uri="{9D8B030D-6E8A-4147-A177-3AD203B41FA5}">
                      <a16:colId xmlns:a16="http://schemas.microsoft.com/office/drawing/2014/main" val="20004"/>
                    </a:ext>
                  </a:extLst>
                </a:gridCol>
                <a:gridCol w="1043804">
                  <a:extLst>
                    <a:ext uri="{9D8B030D-6E8A-4147-A177-3AD203B41FA5}">
                      <a16:colId xmlns:a16="http://schemas.microsoft.com/office/drawing/2014/main" val="20005"/>
                    </a:ext>
                  </a:extLst>
                </a:gridCol>
              </a:tblGrid>
              <a:tr h="275768">
                <a:tc>
                  <a:txBody>
                    <a:bodyPr/>
                    <a:lstStyle/>
                    <a:p>
                      <a:pPr algn="ctr"/>
                      <a:r>
                        <a:rPr lang="en-US" sz="1600" dirty="0" smtClean="0">
                          <a:latin typeface="Times New Roman" panose="02020603050405020304" pitchFamily="18" charset="0"/>
                          <a:cs typeface="Times New Roman" panose="02020603050405020304" pitchFamily="18" charset="0"/>
                        </a:rPr>
                        <a:t>Cycle</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Activity</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Time</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cost</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Total cost</a:t>
                      </a:r>
                      <a:endParaRPr lang="en-US"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Duration </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3050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22</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C</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2</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100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3150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20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2</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A</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70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3220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19</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6739">
                <a:tc>
                  <a:txBody>
                    <a:bodyPr/>
                    <a:lstStyle/>
                    <a:p>
                      <a:pPr algn="ctr"/>
                      <a:r>
                        <a:rPr lang="en-US" sz="1600" dirty="0" smtClean="0">
                          <a:latin typeface="Times New Roman" panose="02020603050405020304" pitchFamily="18" charset="0"/>
                          <a:cs typeface="Times New Roman" panose="02020603050405020304" pitchFamily="18" charset="0"/>
                        </a:rPr>
                        <a:t>3</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D,F</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30+90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3340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18</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4</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H</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150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3490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17</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253685067"/>
              </p:ext>
            </p:extLst>
          </p:nvPr>
        </p:nvGraphicFramePr>
        <p:xfrm>
          <a:off x="228600" y="4042784"/>
          <a:ext cx="4346360"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51483224"/>
              </p:ext>
            </p:extLst>
          </p:nvPr>
        </p:nvGraphicFramePr>
        <p:xfrm>
          <a:off x="4648200" y="3962400"/>
          <a:ext cx="4244197" cy="2346960"/>
        </p:xfrm>
        <a:graphic>
          <a:graphicData uri="http://schemas.openxmlformats.org/drawingml/2006/table">
            <a:tbl>
              <a:tblPr firstRow="1" bandRow="1"/>
              <a:tblGrid>
                <a:gridCol w="535023">
                  <a:extLst>
                    <a:ext uri="{9D8B030D-6E8A-4147-A177-3AD203B41FA5}">
                      <a16:colId xmlns:a16="http://schemas.microsoft.com/office/drawing/2014/main" val="20000"/>
                    </a:ext>
                  </a:extLst>
                </a:gridCol>
                <a:gridCol w="699599">
                  <a:extLst>
                    <a:ext uri="{9D8B030D-6E8A-4147-A177-3AD203B41FA5}">
                      <a16:colId xmlns:a16="http://schemas.microsoft.com/office/drawing/2014/main" val="20001"/>
                    </a:ext>
                  </a:extLst>
                </a:gridCol>
                <a:gridCol w="672775">
                  <a:extLst>
                    <a:ext uri="{9D8B030D-6E8A-4147-A177-3AD203B41FA5}">
                      <a16:colId xmlns:a16="http://schemas.microsoft.com/office/drawing/2014/main" val="20002"/>
                    </a:ext>
                  </a:extLst>
                </a:gridCol>
                <a:gridCol w="482600">
                  <a:extLst>
                    <a:ext uri="{9D8B030D-6E8A-4147-A177-3AD203B41FA5}">
                      <a16:colId xmlns:a16="http://schemas.microsoft.com/office/drawing/2014/main" val="20003"/>
                    </a:ext>
                  </a:extLst>
                </a:gridCol>
                <a:gridCol w="668866">
                  <a:extLst>
                    <a:ext uri="{9D8B030D-6E8A-4147-A177-3AD203B41FA5}">
                      <a16:colId xmlns:a16="http://schemas.microsoft.com/office/drawing/2014/main" val="20004"/>
                    </a:ext>
                  </a:extLst>
                </a:gridCol>
                <a:gridCol w="482600">
                  <a:extLst>
                    <a:ext uri="{9D8B030D-6E8A-4147-A177-3AD203B41FA5}">
                      <a16:colId xmlns:a16="http://schemas.microsoft.com/office/drawing/2014/main" val="20005"/>
                    </a:ext>
                  </a:extLst>
                </a:gridCol>
                <a:gridCol w="702734">
                  <a:extLst>
                    <a:ext uri="{9D8B030D-6E8A-4147-A177-3AD203B41FA5}">
                      <a16:colId xmlns:a16="http://schemas.microsoft.com/office/drawing/2014/main" val="20006"/>
                    </a:ext>
                  </a:extLst>
                </a:gridCol>
              </a:tblGrid>
              <a:tr h="0">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Activity</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Precedence</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Normal</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Crash</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a:txBody>
                    <a:bodyPr/>
                    <a:lstStyle/>
                    <a:p>
                      <a:pPr algn="ctr"/>
                      <a:r>
                        <a:rPr kumimoji="0" lang="en-US" sz="800" b="1" i="0" u="none" strike="noStrike" kern="1200" cap="none" spc="0" normalizeH="0" baseline="0" noProof="0" dirty="0" smtClean="0">
                          <a:ln>
                            <a:noFill/>
                          </a:ln>
                          <a:solidFill>
                            <a:schemeClr val="bg1"/>
                          </a:solidFill>
                          <a:effectLst/>
                          <a:uLnTx/>
                          <a:uFillTx/>
                          <a:latin typeface="Times New Roman" panose="02020603050405020304" pitchFamily="18" charset="0"/>
                          <a:cs typeface="Times New Roman" panose="02020603050405020304" pitchFamily="18" charset="0"/>
                        </a:rPr>
                        <a:t>Cost Slope, </a:t>
                      </a:r>
                      <a:endParaRPr lang="en-US" sz="800" b="1" dirty="0">
                        <a:solidFill>
                          <a:schemeClr val="bg1"/>
                        </a:solidFill>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0">
                <a:tc vMerge="1">
                  <a:txBody>
                    <a:bodyPr/>
                    <a:lstStyle/>
                    <a:p>
                      <a:pPr algn="ct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Time, day</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Cost, $</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Time, day</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Cost, $</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$/day</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210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280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70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2"/>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B</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8</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560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80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solidFill>
                            <a:srgbClr val="FF0000"/>
                          </a:solidFill>
                          <a:latin typeface="Times New Roman" panose="02020603050405020304" pitchFamily="18" charset="0"/>
                          <a:cs typeface="Times New Roman" panose="02020603050405020304" pitchFamily="18" charset="0"/>
                        </a:rPr>
                        <a:t>50</a:t>
                      </a:r>
                      <a:endParaRPr lang="en-US" sz="8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4"/>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D</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9</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540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7</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solidFill>
                            <a:srgbClr val="3333FF"/>
                          </a:solidFill>
                          <a:latin typeface="Times New Roman" panose="02020603050405020304" pitchFamily="18" charset="0"/>
                          <a:cs typeface="Times New Roman" panose="02020603050405020304" pitchFamily="18" charset="0"/>
                        </a:rPr>
                        <a:t>30</a:t>
                      </a:r>
                      <a:endParaRPr lang="en-US" sz="800" dirty="0">
                        <a:solidFill>
                          <a:srgbClr val="3333FF"/>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5"/>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E</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B,C</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1100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200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F</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240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90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7"/>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G</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E</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b="1" dirty="0" smtClean="0">
                          <a:solidFill>
                            <a:srgbClr val="C00000"/>
                          </a:solidFill>
                          <a:latin typeface="Times New Roman" panose="02020603050405020304" pitchFamily="18" charset="0"/>
                          <a:cs typeface="Times New Roman" panose="02020603050405020304" pitchFamily="18" charset="0"/>
                        </a:rPr>
                        <a:t>**</a:t>
                      </a:r>
                      <a:endParaRPr lang="en-US" sz="800" b="1"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H</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D,F</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7</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750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t>150</a:t>
                      </a:r>
                      <a:endParaRPr lang="en-US" sz="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09"/>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sz="8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sz="8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r"/>
                      <a:r>
                        <a:rPr lang="el-GR" sz="800" dirty="0" smtClean="0">
                          <a:latin typeface="Times New Roman" pitchFamily="18" charset="0"/>
                          <a:cs typeface="Times New Roman" pitchFamily="18" charset="0"/>
                        </a:rPr>
                        <a:t>Σ</a:t>
                      </a:r>
                      <a:endParaRPr lang="en-US" sz="8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3050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sz="80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4280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algn="ct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0"/>
                  </a:ext>
                </a:extLst>
              </a:tr>
            </a:tbl>
          </a:graphicData>
        </a:graphic>
      </p:graphicFrame>
      <p:sp>
        <p:nvSpPr>
          <p:cNvPr id="9" name="Rectangle 8"/>
          <p:cNvSpPr/>
          <p:nvPr/>
        </p:nvSpPr>
        <p:spPr>
          <a:xfrm>
            <a:off x="5791201" y="1752600"/>
            <a:ext cx="2819400" cy="1200329"/>
          </a:xfrm>
          <a:prstGeom prst="rect">
            <a:avLst/>
          </a:prstGeom>
        </p:spPr>
        <p:txBody>
          <a:bodyPr wrap="square">
            <a:spAutoFit/>
          </a:bodyPr>
          <a:lstStyle/>
          <a:p>
            <a:r>
              <a:rPr lang="en-US" b="1" dirty="0">
                <a:solidFill>
                  <a:srgbClr val="C00000"/>
                </a:solidFill>
                <a:latin typeface="Times New Roman" panose="02020603050405020304" pitchFamily="18" charset="0"/>
                <a:cs typeface="Times New Roman" panose="02020603050405020304" pitchFamily="18" charset="0"/>
              </a:rPr>
              <a:t>Reduction </a:t>
            </a:r>
            <a:r>
              <a:rPr lang="en-US" b="1" dirty="0" smtClean="0">
                <a:solidFill>
                  <a:srgbClr val="C00000"/>
                </a:solidFill>
                <a:latin typeface="Times New Roman" panose="02020603050405020304" pitchFamily="18" charset="0"/>
                <a:cs typeface="Times New Roman" panose="02020603050405020304" pitchFamily="18" charset="0"/>
              </a:rPr>
              <a:t>of project duration from </a:t>
            </a:r>
            <a:r>
              <a:rPr lang="en-US" b="1" dirty="0">
                <a:solidFill>
                  <a:srgbClr val="C00000"/>
                </a:solidFill>
                <a:latin typeface="Times New Roman" panose="02020603050405020304" pitchFamily="18" charset="0"/>
                <a:cs typeface="Times New Roman" panose="02020603050405020304" pitchFamily="18" charset="0"/>
              </a:rPr>
              <a:t>22 to </a:t>
            </a:r>
            <a:r>
              <a:rPr lang="en-US" b="1" dirty="0" smtClean="0">
                <a:solidFill>
                  <a:srgbClr val="C00000"/>
                </a:solidFill>
                <a:latin typeface="Times New Roman" panose="02020603050405020304" pitchFamily="18" charset="0"/>
                <a:cs typeface="Times New Roman" panose="02020603050405020304" pitchFamily="18" charset="0"/>
              </a:rPr>
              <a:t>17 days increases the cost to $3490.</a:t>
            </a: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0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80">
                                          <p:stCondLst>
                                            <p:cond delay="0"/>
                                          </p:stCondLst>
                                        </p:cTn>
                                        <p:tgtEl>
                                          <p:spTgt spid="7"/>
                                        </p:tgtEl>
                                      </p:cBhvr>
                                    </p:animEffect>
                                    <p:anim calcmode="lin" valueType="num">
                                      <p:cBhvr>
                                        <p:cTn id="2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5" dur="26">
                                          <p:stCondLst>
                                            <p:cond delay="650"/>
                                          </p:stCondLst>
                                        </p:cTn>
                                        <p:tgtEl>
                                          <p:spTgt spid="7"/>
                                        </p:tgtEl>
                                      </p:cBhvr>
                                      <p:to x="100000" y="60000"/>
                                    </p:animScale>
                                    <p:animScale>
                                      <p:cBhvr>
                                        <p:cTn id="26" dur="166" decel="50000">
                                          <p:stCondLst>
                                            <p:cond delay="676"/>
                                          </p:stCondLst>
                                        </p:cTn>
                                        <p:tgtEl>
                                          <p:spTgt spid="7"/>
                                        </p:tgtEl>
                                      </p:cBhvr>
                                      <p:to x="100000" y="100000"/>
                                    </p:animScale>
                                    <p:animScale>
                                      <p:cBhvr>
                                        <p:cTn id="27" dur="26">
                                          <p:stCondLst>
                                            <p:cond delay="1312"/>
                                          </p:stCondLst>
                                        </p:cTn>
                                        <p:tgtEl>
                                          <p:spTgt spid="7"/>
                                        </p:tgtEl>
                                      </p:cBhvr>
                                      <p:to x="100000" y="80000"/>
                                    </p:animScale>
                                    <p:animScale>
                                      <p:cBhvr>
                                        <p:cTn id="28" dur="166" decel="50000">
                                          <p:stCondLst>
                                            <p:cond delay="1338"/>
                                          </p:stCondLst>
                                        </p:cTn>
                                        <p:tgtEl>
                                          <p:spTgt spid="7"/>
                                        </p:tgtEl>
                                      </p:cBhvr>
                                      <p:to x="100000" y="100000"/>
                                    </p:animScale>
                                    <p:animScale>
                                      <p:cBhvr>
                                        <p:cTn id="29" dur="26">
                                          <p:stCondLst>
                                            <p:cond delay="1642"/>
                                          </p:stCondLst>
                                        </p:cTn>
                                        <p:tgtEl>
                                          <p:spTgt spid="7"/>
                                        </p:tgtEl>
                                      </p:cBhvr>
                                      <p:to x="100000" y="90000"/>
                                    </p:animScale>
                                    <p:animScale>
                                      <p:cBhvr>
                                        <p:cTn id="30" dur="166" decel="50000">
                                          <p:stCondLst>
                                            <p:cond delay="1668"/>
                                          </p:stCondLst>
                                        </p:cTn>
                                        <p:tgtEl>
                                          <p:spTgt spid="7"/>
                                        </p:tgtEl>
                                      </p:cBhvr>
                                      <p:to x="100000" y="100000"/>
                                    </p:animScale>
                                    <p:animScale>
                                      <p:cBhvr>
                                        <p:cTn id="31" dur="26">
                                          <p:stCondLst>
                                            <p:cond delay="1808"/>
                                          </p:stCondLst>
                                        </p:cTn>
                                        <p:tgtEl>
                                          <p:spTgt spid="7"/>
                                        </p:tgtEl>
                                      </p:cBhvr>
                                      <p:to x="100000" y="95000"/>
                                    </p:animScale>
                                    <p:animScale>
                                      <p:cBhvr>
                                        <p:cTn id="32" dur="166" decel="50000">
                                          <p:stCondLst>
                                            <p:cond delay="1834"/>
                                          </p:stCondLst>
                                        </p:cTn>
                                        <p:tgtEl>
                                          <p:spTgt spid="7"/>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b="1" dirty="0" smtClean="0"/>
              <a:t>Network Interaction Limit (Nil)</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540854387"/>
              </p:ext>
            </p:extLst>
          </p:nvPr>
        </p:nvGraphicFramePr>
        <p:xfrm>
          <a:off x="685800" y="2514600"/>
          <a:ext cx="7943850" cy="1371600"/>
        </p:xfrm>
        <a:graphic>
          <a:graphicData uri="http://schemas.openxmlformats.org/presentationml/2006/ole">
            <mc:AlternateContent xmlns:mc="http://schemas.openxmlformats.org/markup-compatibility/2006">
              <mc:Choice xmlns:v="urn:schemas-microsoft-com:vml" Requires="v">
                <p:oleObj spid="_x0000_s3091" name="Equation" r:id="rId3" imgW="3530520" imgH="609480" progId="Equation.3">
                  <p:embed/>
                </p:oleObj>
              </mc:Choice>
              <mc:Fallback>
                <p:oleObj name="Equation" r:id="rId3" imgW="3530520" imgH="609480" progId="Equation.3">
                  <p:embed/>
                  <p:pic>
                    <p:nvPicPr>
                      <p:cNvPr id="0" name=""/>
                      <p:cNvPicPr/>
                      <p:nvPr/>
                    </p:nvPicPr>
                    <p:blipFill>
                      <a:blip r:embed="rId4"/>
                      <a:stretch>
                        <a:fillRect/>
                      </a:stretch>
                    </p:blipFill>
                    <p:spPr>
                      <a:xfrm>
                        <a:off x="685800" y="2514600"/>
                        <a:ext cx="7943850" cy="1371600"/>
                      </a:xfrm>
                      <a:prstGeom prst="rect">
                        <a:avLst/>
                      </a:prstGeom>
                    </p:spPr>
                  </p:pic>
                </p:oleObj>
              </mc:Fallback>
            </mc:AlternateContent>
          </a:graphicData>
        </a:graphic>
      </p:graphicFrame>
    </p:spTree>
    <p:extLst>
      <p:ext uri="{BB962C8B-B14F-4D97-AF65-F5344CB8AC3E}">
        <p14:creationId xmlns:p14="http://schemas.microsoft.com/office/powerpoint/2010/main" val="213951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Network Compression Algorithm</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sp>
        <p:nvSpPr>
          <p:cNvPr id="6" name="Content Placeholder 5"/>
          <p:cNvSpPr>
            <a:spLocks noGrp="1"/>
          </p:cNvSpPr>
          <p:nvPr>
            <p:ph sz="quarter" idx="1"/>
          </p:nvPr>
        </p:nvSpPr>
        <p:spPr/>
        <p:txBody>
          <a:bodyPr>
            <a:noAutofit/>
          </a:bodyPr>
          <a:lstStyle/>
          <a:p>
            <a:pPr marL="342900" indent="-342900">
              <a:buFont typeface="+mj-lt"/>
              <a:buAutoNum type="arabicPeriod"/>
            </a:pPr>
            <a:r>
              <a:rPr lang="en-US" sz="1800" dirty="0">
                <a:solidFill>
                  <a:prstClr val="black"/>
                </a:solidFill>
                <a:latin typeface="Times New Roman" pitchFamily="18" charset="0"/>
                <a:cs typeface="Times New Roman" pitchFamily="18" charset="0"/>
              </a:rPr>
              <a:t>Determine </a:t>
            </a:r>
            <a:r>
              <a:rPr lang="en-US" sz="1800" dirty="0" smtClean="0">
                <a:solidFill>
                  <a:prstClr val="black"/>
                </a:solidFill>
                <a:latin typeface="Times New Roman" pitchFamily="18" charset="0"/>
                <a:cs typeface="Times New Roman" pitchFamily="18" charset="0"/>
              </a:rPr>
              <a:t>normal </a:t>
            </a:r>
            <a:r>
              <a:rPr lang="en-US" sz="1800" dirty="0">
                <a:solidFill>
                  <a:prstClr val="black"/>
                </a:solidFill>
                <a:latin typeface="Times New Roman" pitchFamily="18" charset="0"/>
                <a:cs typeface="Times New Roman" pitchFamily="18" charset="0"/>
              </a:rPr>
              <a:t>project duration, </a:t>
            </a:r>
            <a:r>
              <a:rPr lang="en-US" sz="1800" dirty="0" smtClean="0">
                <a:solidFill>
                  <a:prstClr val="black"/>
                </a:solidFill>
                <a:latin typeface="Times New Roman" pitchFamily="18" charset="0"/>
                <a:cs typeface="Times New Roman" pitchFamily="18" charset="0"/>
              </a:rPr>
              <a:t>cost and Critical Path</a:t>
            </a:r>
          </a:p>
          <a:p>
            <a:pPr marL="342900" indent="-342900">
              <a:buFont typeface="+mj-lt"/>
              <a:buAutoNum type="arabicPeriod"/>
            </a:pPr>
            <a:r>
              <a:rPr lang="en-US" sz="1800" dirty="0" smtClean="0">
                <a:solidFill>
                  <a:srgbClr val="0033CC"/>
                </a:solidFill>
                <a:latin typeface="Times New Roman" pitchFamily="18" charset="0"/>
                <a:cs typeface="Times New Roman" pitchFamily="18" charset="0"/>
              </a:rPr>
              <a:t>Compute </a:t>
            </a:r>
            <a:r>
              <a:rPr lang="en-US" sz="1800" dirty="0">
                <a:solidFill>
                  <a:srgbClr val="0033CC"/>
                </a:solidFill>
                <a:latin typeface="Times New Roman" pitchFamily="18" charset="0"/>
                <a:cs typeface="Times New Roman" pitchFamily="18" charset="0"/>
              </a:rPr>
              <a:t>the cost </a:t>
            </a:r>
            <a:r>
              <a:rPr lang="en-US" sz="1800" dirty="0" smtClean="0">
                <a:solidFill>
                  <a:srgbClr val="0033CC"/>
                </a:solidFill>
                <a:latin typeface="Times New Roman" pitchFamily="18" charset="0"/>
                <a:cs typeface="Times New Roman" pitchFamily="18" charset="0"/>
              </a:rPr>
              <a:t>slope and shorten </a:t>
            </a:r>
            <a:r>
              <a:rPr lang="en-US" sz="1800" dirty="0">
                <a:solidFill>
                  <a:srgbClr val="0033CC"/>
                </a:solidFill>
                <a:latin typeface="Times New Roman" pitchFamily="18" charset="0"/>
                <a:cs typeface="Times New Roman" pitchFamily="18" charset="0"/>
              </a:rPr>
              <a:t>the </a:t>
            </a:r>
            <a:r>
              <a:rPr lang="en-US" sz="1600" dirty="0" smtClean="0">
                <a:solidFill>
                  <a:srgbClr val="0033CC"/>
                </a:solidFill>
                <a:latin typeface="Times New Roman" pitchFamily="18" charset="0"/>
                <a:cs typeface="Times New Roman" pitchFamily="18" charset="0"/>
              </a:rPr>
              <a:t>Critical Activities </a:t>
            </a:r>
            <a:r>
              <a:rPr lang="en-US" sz="1800" dirty="0" smtClean="0">
                <a:solidFill>
                  <a:srgbClr val="0033CC"/>
                </a:solidFill>
                <a:latin typeface="Times New Roman" pitchFamily="18" charset="0"/>
                <a:cs typeface="Times New Roman" pitchFamily="18" charset="0"/>
              </a:rPr>
              <a:t>beginning </a:t>
            </a:r>
            <a:r>
              <a:rPr lang="en-US" sz="1800" dirty="0">
                <a:solidFill>
                  <a:srgbClr val="0033CC"/>
                </a:solidFill>
                <a:latin typeface="Times New Roman" pitchFamily="18" charset="0"/>
                <a:cs typeface="Times New Roman" pitchFamily="18" charset="0"/>
              </a:rPr>
              <a:t>with the activity having the lowest cost-slope</a:t>
            </a:r>
          </a:p>
          <a:p>
            <a:pPr marL="342900" indent="-342900">
              <a:buFont typeface="+mj-lt"/>
              <a:buAutoNum type="arabicPeriod"/>
            </a:pPr>
            <a:r>
              <a:rPr lang="en-US" sz="1800" dirty="0">
                <a:solidFill>
                  <a:srgbClr val="002060"/>
                </a:solidFill>
                <a:latin typeface="Times New Roman" pitchFamily="18" charset="0"/>
                <a:cs typeface="Times New Roman" pitchFamily="18" charset="0"/>
              </a:rPr>
              <a:t>Determine the compression limit (Nil</a:t>
            </a:r>
            <a:r>
              <a:rPr lang="en-US" sz="1800" dirty="0" smtClean="0">
                <a:solidFill>
                  <a:srgbClr val="002060"/>
                </a:solidFill>
                <a:latin typeface="Times New Roman" pitchFamily="18" charset="0"/>
                <a:cs typeface="Times New Roman" pitchFamily="18" charset="0"/>
              </a:rPr>
              <a:t>), organize </a:t>
            </a:r>
            <a:r>
              <a:rPr lang="en-US" sz="1800" dirty="0">
                <a:solidFill>
                  <a:srgbClr val="002060"/>
                </a:solidFill>
                <a:latin typeface="Times New Roman" pitchFamily="18" charset="0"/>
                <a:cs typeface="Times New Roman" pitchFamily="18" charset="0"/>
              </a:rPr>
              <a:t>the data </a:t>
            </a:r>
            <a:r>
              <a:rPr lang="en-US" sz="1800" dirty="0" smtClean="0">
                <a:solidFill>
                  <a:srgbClr val="002060"/>
                </a:solidFill>
                <a:latin typeface="Times New Roman" pitchFamily="18" charset="0"/>
                <a:cs typeface="Times New Roman" pitchFamily="18" charset="0"/>
              </a:rPr>
              <a:t>in </a:t>
            </a:r>
            <a:r>
              <a:rPr lang="en-US" sz="1800" dirty="0">
                <a:solidFill>
                  <a:srgbClr val="002060"/>
                </a:solidFill>
                <a:latin typeface="Times New Roman" pitchFamily="18" charset="0"/>
                <a:cs typeface="Times New Roman" pitchFamily="18" charset="0"/>
              </a:rPr>
              <a:t>the </a:t>
            </a:r>
            <a:r>
              <a:rPr lang="en-US" sz="1800" dirty="0" smtClean="0">
                <a:solidFill>
                  <a:srgbClr val="002060"/>
                </a:solidFill>
                <a:latin typeface="Times New Roman" pitchFamily="18" charset="0"/>
                <a:cs typeface="Times New Roman" pitchFamily="18" charset="0"/>
              </a:rPr>
              <a:t>tabular form and update </a:t>
            </a:r>
            <a:r>
              <a:rPr lang="en-US" sz="1800" dirty="0">
                <a:solidFill>
                  <a:srgbClr val="002060"/>
                </a:solidFill>
                <a:latin typeface="Times New Roman" pitchFamily="18" charset="0"/>
                <a:cs typeface="Times New Roman" pitchFamily="18" charset="0"/>
              </a:rPr>
              <a:t>the project </a:t>
            </a:r>
            <a:r>
              <a:rPr lang="en-US" sz="1800" dirty="0" smtClean="0">
                <a:solidFill>
                  <a:srgbClr val="002060"/>
                </a:solidFill>
                <a:latin typeface="Times New Roman" pitchFamily="18" charset="0"/>
                <a:cs typeface="Times New Roman" pitchFamily="18" charset="0"/>
              </a:rPr>
              <a:t>network</a:t>
            </a:r>
          </a:p>
          <a:p>
            <a:pPr marL="342900" indent="-342900">
              <a:buFont typeface="+mj-lt"/>
              <a:buAutoNum type="arabicPeriod"/>
            </a:pPr>
            <a:r>
              <a:rPr lang="en-US" sz="1800" dirty="0" smtClean="0">
                <a:solidFill>
                  <a:srgbClr val="C00000"/>
                </a:solidFill>
                <a:latin typeface="Times New Roman" pitchFamily="18" charset="0"/>
                <a:cs typeface="Times New Roman" pitchFamily="18" charset="0"/>
              </a:rPr>
              <a:t>When </a:t>
            </a:r>
            <a:r>
              <a:rPr lang="en-US" sz="1800" dirty="0">
                <a:solidFill>
                  <a:srgbClr val="C00000"/>
                </a:solidFill>
                <a:latin typeface="Times New Roman" pitchFamily="18" charset="0"/>
                <a:cs typeface="Times New Roman" pitchFamily="18" charset="0"/>
              </a:rPr>
              <a:t>a new Critical path is formed:</a:t>
            </a:r>
          </a:p>
          <a:p>
            <a:pPr marL="985838" lvl="1" indent="-355600" algn="just">
              <a:lnSpc>
                <a:spcPct val="110000"/>
              </a:lnSpc>
              <a:spcBef>
                <a:spcPts val="600"/>
              </a:spcBef>
              <a:buFont typeface="+mj-lt"/>
              <a:buAutoNum type="arabicPeriod"/>
              <a:defRPr/>
            </a:pPr>
            <a:r>
              <a:rPr lang="en-US" sz="1600" dirty="0">
                <a:solidFill>
                  <a:prstClr val="black"/>
                </a:solidFill>
                <a:latin typeface="Times New Roman" pitchFamily="18" charset="0"/>
                <a:cs typeface="Times New Roman" pitchFamily="18" charset="0"/>
              </a:rPr>
              <a:t>Shorten the combination of activity which Falls on </a:t>
            </a:r>
            <a:r>
              <a:rPr lang="en-US" sz="1600" dirty="0" smtClean="0">
                <a:solidFill>
                  <a:prstClr val="black"/>
                </a:solidFill>
                <a:latin typeface="Times New Roman" pitchFamily="18" charset="0"/>
                <a:cs typeface="Times New Roman" pitchFamily="18" charset="0"/>
              </a:rPr>
              <a:t>both </a:t>
            </a:r>
            <a:r>
              <a:rPr lang="en-US" sz="1600" dirty="0">
                <a:solidFill>
                  <a:prstClr val="black"/>
                </a:solidFill>
                <a:latin typeface="Times New Roman" pitchFamily="18" charset="0"/>
                <a:cs typeface="Times New Roman" pitchFamily="18" charset="0"/>
              </a:rPr>
              <a:t>Critical Paths, OR</a:t>
            </a:r>
          </a:p>
          <a:p>
            <a:pPr marL="985838" lvl="1" indent="-355600" algn="just">
              <a:lnSpc>
                <a:spcPct val="110000"/>
              </a:lnSpc>
              <a:spcBef>
                <a:spcPts val="600"/>
              </a:spcBef>
              <a:buFont typeface="+mj-lt"/>
              <a:buAutoNum type="arabicPeriod"/>
              <a:defRPr/>
            </a:pPr>
            <a:r>
              <a:rPr lang="en-US" sz="1600" dirty="0">
                <a:solidFill>
                  <a:prstClr val="black"/>
                </a:solidFill>
                <a:latin typeface="Times New Roman" pitchFamily="18" charset="0"/>
                <a:cs typeface="Times New Roman" pitchFamily="18" charset="0"/>
              </a:rPr>
              <a:t>Shorten one activity from each of the critical paths. Use the combined cost of shortening both activities when determining if it is cost effective to shorten the project.</a:t>
            </a:r>
          </a:p>
          <a:p>
            <a:pPr marL="342900" indent="-342900">
              <a:buFont typeface="+mj-lt"/>
              <a:buAutoNum type="arabicPeriod"/>
            </a:pPr>
            <a:r>
              <a:rPr lang="en-US" sz="1800" dirty="0">
                <a:solidFill>
                  <a:schemeClr val="accent5">
                    <a:lumMod val="75000"/>
                  </a:schemeClr>
                </a:solidFill>
                <a:latin typeface="Times New Roman" pitchFamily="18" charset="0"/>
                <a:cs typeface="Times New Roman" pitchFamily="18" charset="0"/>
              </a:rPr>
              <a:t>At each shortening cycle, compute the new project duration and project </a:t>
            </a:r>
            <a:r>
              <a:rPr lang="en-US" sz="1800" dirty="0" smtClean="0">
                <a:solidFill>
                  <a:schemeClr val="accent5">
                    <a:lumMod val="75000"/>
                  </a:schemeClr>
                </a:solidFill>
                <a:latin typeface="Times New Roman" pitchFamily="18" charset="0"/>
                <a:cs typeface="Times New Roman" pitchFamily="18" charset="0"/>
              </a:rPr>
              <a:t>cost</a:t>
            </a:r>
          </a:p>
          <a:p>
            <a:pPr marL="342900" indent="-342900">
              <a:buFont typeface="+mj-lt"/>
              <a:buAutoNum type="arabicPeriod"/>
            </a:pPr>
            <a:r>
              <a:rPr lang="en-US" sz="1800" dirty="0">
                <a:solidFill>
                  <a:srgbClr val="7030A0"/>
                </a:solidFill>
                <a:latin typeface="Times New Roman" pitchFamily="18" charset="0"/>
                <a:cs typeface="Times New Roman" pitchFamily="18" charset="0"/>
              </a:rPr>
              <a:t>Continue until no further shortening is possible </a:t>
            </a:r>
          </a:p>
          <a:p>
            <a:pPr marL="342900" indent="-342900">
              <a:buFont typeface="+mj-lt"/>
              <a:buAutoNum type="arabicPeriod"/>
            </a:pPr>
            <a:r>
              <a:rPr lang="en-US" sz="1800" dirty="0">
                <a:solidFill>
                  <a:schemeClr val="accent6">
                    <a:lumMod val="50000"/>
                  </a:schemeClr>
                </a:solidFill>
                <a:latin typeface="Times New Roman" pitchFamily="18" charset="0"/>
                <a:cs typeface="Times New Roman" pitchFamily="18" charset="0"/>
              </a:rPr>
              <a:t>Tabulate and Plot the Indirect project Cost on the same time-cost </a:t>
            </a:r>
            <a:r>
              <a:rPr lang="en-US" sz="1800" dirty="0" smtClean="0">
                <a:solidFill>
                  <a:schemeClr val="accent6">
                    <a:lumMod val="50000"/>
                  </a:schemeClr>
                </a:solidFill>
                <a:latin typeface="Times New Roman" pitchFamily="18" charset="0"/>
                <a:cs typeface="Times New Roman" pitchFamily="18" charset="0"/>
              </a:rPr>
              <a:t>graph; and add </a:t>
            </a:r>
            <a:r>
              <a:rPr lang="en-US" sz="1800" dirty="0">
                <a:solidFill>
                  <a:schemeClr val="accent6">
                    <a:lumMod val="50000"/>
                  </a:schemeClr>
                </a:solidFill>
                <a:latin typeface="Times New Roman" pitchFamily="18" charset="0"/>
                <a:cs typeface="Times New Roman" pitchFamily="18" charset="0"/>
              </a:rPr>
              <a:t>direct and indirect cost to find the project cost at each </a:t>
            </a:r>
            <a:r>
              <a:rPr lang="en-US" sz="1800" dirty="0" smtClean="0">
                <a:solidFill>
                  <a:schemeClr val="accent6">
                    <a:lumMod val="50000"/>
                  </a:schemeClr>
                </a:solidFill>
                <a:latin typeface="Times New Roman" pitchFamily="18" charset="0"/>
                <a:cs typeface="Times New Roman" pitchFamily="18" charset="0"/>
              </a:rPr>
              <a:t>duration</a:t>
            </a:r>
            <a:endParaRPr lang="en-US" sz="1800" dirty="0">
              <a:solidFill>
                <a:schemeClr val="accent6">
                  <a:lumMod val="50000"/>
                </a:schemeClr>
              </a:solidFill>
              <a:latin typeface="Times New Roman" pitchFamily="18" charset="0"/>
              <a:cs typeface="Times New Roman" pitchFamily="18" charset="0"/>
            </a:endParaRPr>
          </a:p>
          <a:p>
            <a:pPr marL="342900" indent="-342900">
              <a:buFont typeface="+mj-lt"/>
              <a:buAutoNum type="arabicPeriod"/>
            </a:pPr>
            <a:r>
              <a:rPr lang="en-US" sz="1800" dirty="0">
                <a:solidFill>
                  <a:srgbClr val="333300"/>
                </a:solidFill>
                <a:latin typeface="Times New Roman" pitchFamily="18" charset="0"/>
                <a:cs typeface="Times New Roman" pitchFamily="18" charset="0"/>
              </a:rPr>
              <a:t>Use the total project cost-time curve to find the optimum </a:t>
            </a:r>
            <a:r>
              <a:rPr lang="en-US" sz="1800" dirty="0" smtClean="0">
                <a:solidFill>
                  <a:srgbClr val="333300"/>
                </a:solidFill>
                <a:latin typeface="Times New Roman" pitchFamily="18" charset="0"/>
                <a:cs typeface="Times New Roman" pitchFamily="18" charset="0"/>
              </a:rPr>
              <a:t>time</a:t>
            </a:r>
            <a:endParaRPr lang="en-US" sz="1800" dirty="0">
              <a:solidFill>
                <a:srgbClr val="333300"/>
              </a:solidFill>
              <a:latin typeface="Times New Roman" pitchFamily="18" charset="0"/>
              <a:cs typeface="Times New Roman" pitchFamily="18" charset="0"/>
            </a:endParaRPr>
          </a:p>
        </p:txBody>
      </p:sp>
    </p:spTree>
    <p:extLst>
      <p:ext uri="{BB962C8B-B14F-4D97-AF65-F5344CB8AC3E}">
        <p14:creationId xmlns:p14="http://schemas.microsoft.com/office/powerpoint/2010/main" val="264105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 calcmode="lin" valueType="num">
                                      <p:cBhvr additive="base">
                                        <p:cTn id="4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 calcmode="lin" valueType="num">
                                      <p:cBhvr additive="base">
                                        <p:cTn id="5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 calcmode="lin" valueType="num">
                                      <p:cBhvr additive="base">
                                        <p:cTn id="5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a:t>
            </a:r>
            <a:endParaRPr lang="en-GB"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sp>
        <p:nvSpPr>
          <p:cNvPr id="6" name="Content Placeholder 5"/>
          <p:cNvSpPr>
            <a:spLocks noGrp="1"/>
          </p:cNvSpPr>
          <p:nvPr>
            <p:ph sz="quarter" idx="1"/>
          </p:nvPr>
        </p:nvSpPr>
        <p:spPr/>
        <p:txBody>
          <a:bodyPr/>
          <a:lstStyle/>
          <a:p>
            <a:pPr marL="0" indent="0" algn="just">
              <a:buNone/>
              <a:defRPr/>
            </a:pPr>
            <a:r>
              <a:rPr lang="en-US" sz="2800" dirty="0" smtClean="0">
                <a:solidFill>
                  <a:prstClr val="black"/>
                </a:solidFill>
                <a:latin typeface="Times New Roman" pitchFamily="18" charset="0"/>
                <a:cs typeface="Times New Roman" pitchFamily="18" charset="0"/>
              </a:rPr>
              <a:t>For </a:t>
            </a:r>
            <a:r>
              <a:rPr lang="en-US" sz="2800" dirty="0">
                <a:solidFill>
                  <a:prstClr val="black"/>
                </a:solidFill>
                <a:latin typeface="Times New Roman" pitchFamily="18" charset="0"/>
                <a:cs typeface="Times New Roman" pitchFamily="18" charset="0"/>
              </a:rPr>
              <a:t>large network, </a:t>
            </a:r>
            <a:r>
              <a:rPr lang="en-US" sz="2800" dirty="0" smtClean="0">
                <a:solidFill>
                  <a:prstClr val="black"/>
                </a:solidFill>
                <a:latin typeface="Times New Roman" pitchFamily="18" charset="0"/>
                <a:cs typeface="Times New Roman" pitchFamily="18" charset="0"/>
              </a:rPr>
              <a:t>use criticality theorem to </a:t>
            </a:r>
            <a:r>
              <a:rPr lang="en-US" sz="2800" dirty="0">
                <a:solidFill>
                  <a:prstClr val="black"/>
                </a:solidFill>
                <a:latin typeface="Times New Roman" pitchFamily="18" charset="0"/>
                <a:cs typeface="Times New Roman" pitchFamily="18" charset="0"/>
              </a:rPr>
              <a:t>eliminate the noncritical paths that do not need to be crashed.</a:t>
            </a:r>
          </a:p>
          <a:p>
            <a:pPr marL="914400" lvl="1" indent="-457200" algn="just">
              <a:buFont typeface="Symbol" panose="05050102010706020507" pitchFamily="18" charset="2"/>
              <a:buChar char=""/>
              <a:defRPr/>
            </a:pPr>
            <a:r>
              <a:rPr lang="en-US" sz="2400" dirty="0">
                <a:solidFill>
                  <a:prstClr val="black"/>
                </a:solidFill>
                <a:latin typeface="Times New Roman" pitchFamily="18" charset="0"/>
                <a:cs typeface="Times New Roman" pitchFamily="18" charset="0"/>
              </a:rPr>
              <a:t>Eliminate Activities with having TF &gt; the required project reduction time.</a:t>
            </a:r>
          </a:p>
          <a:p>
            <a:endParaRPr lang="en-GB" dirty="0"/>
          </a:p>
        </p:txBody>
      </p:sp>
    </p:spTree>
    <p:extLst>
      <p:ext uri="{BB962C8B-B14F-4D97-AF65-F5344CB8AC3E}">
        <p14:creationId xmlns:p14="http://schemas.microsoft.com/office/powerpoint/2010/main" val="204576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Problem-3</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26</a:t>
            </a:fld>
            <a:endParaRPr lang="en-US"/>
          </a:p>
        </p:txBody>
      </p:sp>
      <p:sp>
        <p:nvSpPr>
          <p:cNvPr id="7" name="TextBox 6"/>
          <p:cNvSpPr txBox="1"/>
          <p:nvPr/>
        </p:nvSpPr>
        <p:spPr>
          <a:xfrm>
            <a:off x="301752" y="1525813"/>
            <a:ext cx="8455152" cy="1200329"/>
          </a:xfrm>
          <a:prstGeom prst="rect">
            <a:avLst/>
          </a:prstGeom>
          <a:noFill/>
        </p:spPr>
        <p:txBody>
          <a:bodyPr wrap="square" rtlCol="0">
            <a:spAutoFit/>
          </a:bodyPr>
          <a:lstStyle/>
          <a:p>
            <a:r>
              <a:rPr lang="en-US" dirty="0" smtClean="0">
                <a:solidFill>
                  <a:srgbClr val="2F0765"/>
                </a:solidFill>
              </a:rPr>
              <a:t>The durations and direct costs for each activity in the network of a small construction contract under both normal and crash conditions are given below. Establish the least cost for expediting the contract. Determine the optimum duration of the contract assuming the indirect cost amounts SR 125/week.</a:t>
            </a:r>
            <a:endParaRPr lang="en-GB" dirty="0">
              <a:solidFill>
                <a:srgbClr val="2F0765"/>
              </a:solidFill>
            </a:endParaRPr>
          </a:p>
        </p:txBody>
      </p:sp>
      <p:grpSp>
        <p:nvGrpSpPr>
          <p:cNvPr id="11" name="Group 10"/>
          <p:cNvGrpSpPr/>
          <p:nvPr/>
        </p:nvGrpSpPr>
        <p:grpSpPr>
          <a:xfrm>
            <a:off x="1176528" y="2774610"/>
            <a:ext cx="6972765" cy="3198923"/>
            <a:chOff x="1176528" y="2774610"/>
            <a:chExt cx="6972765" cy="3198923"/>
          </a:xfrm>
        </p:grpSpPr>
        <p:pic>
          <p:nvPicPr>
            <p:cNvPr id="9" name="Picture 3"/>
            <p:cNvPicPr>
              <a:picLocks noChangeAspect="1" noChangeArrowheads="1"/>
            </p:cNvPicPr>
            <p:nvPr/>
          </p:nvPicPr>
          <p:blipFill>
            <a:blip r:embed="rId2" cstate="print">
              <a:duotone>
                <a:prstClr val="black"/>
                <a:srgbClr val="C0504D">
                  <a:tint val="45000"/>
                  <a:satMod val="400000"/>
                </a:srgbClr>
              </a:duotone>
              <a:lum contrast="14000"/>
            </a:blip>
            <a:srcRect/>
            <a:stretch>
              <a:fillRect/>
            </a:stretch>
          </p:blipFill>
          <p:spPr bwMode="auto">
            <a:xfrm>
              <a:off x="1176528" y="2774610"/>
              <a:ext cx="6705600" cy="3198923"/>
            </a:xfrm>
            <a:prstGeom prst="rect">
              <a:avLst/>
            </a:prstGeom>
            <a:noFill/>
            <a:ln w="9525">
              <a:noFill/>
              <a:miter lim="800000"/>
              <a:headEnd/>
              <a:tailEnd/>
            </a:ln>
          </p:spPr>
        </p:pic>
        <p:sp>
          <p:nvSpPr>
            <p:cNvPr id="10" name="Rectangle 451"/>
            <p:cNvSpPr>
              <a:spLocks noChangeArrowheads="1"/>
            </p:cNvSpPr>
            <p:nvPr/>
          </p:nvSpPr>
          <p:spPr bwMode="auto">
            <a:xfrm>
              <a:off x="6573309" y="5665756"/>
              <a:ext cx="15759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solidFill>
                    <a:srgbClr val="000000"/>
                  </a:solidFill>
                  <a:latin typeface="Times New Roman" panose="02020603050405020304" pitchFamily="18" charset="0"/>
                </a:rPr>
                <a:t> </a:t>
              </a:r>
              <a:r>
                <a:rPr lang="en-US" sz="2000" dirty="0" smtClean="0">
                  <a:solidFill>
                    <a:srgbClr val="000000"/>
                  </a:solidFill>
                  <a:latin typeface="Times New Roman" panose="02020603050405020304" pitchFamily="18" charset="0"/>
                </a:rPr>
                <a:t>      </a:t>
              </a:r>
              <a:r>
                <a:rPr lang="en-US" sz="1600" dirty="0">
                  <a:solidFill>
                    <a:srgbClr val="000000"/>
                  </a:solidFill>
                  <a:latin typeface="Times New Roman" panose="02020603050405020304" pitchFamily="18" charset="0"/>
                </a:rPr>
                <a:t>38470</a:t>
              </a:r>
              <a:endParaRPr lang="en-US" sz="1600" dirty="0"/>
            </a:p>
          </p:txBody>
        </p:sp>
      </p:grpSp>
    </p:spTree>
    <p:extLst>
      <p:ext uri="{BB962C8B-B14F-4D97-AF65-F5344CB8AC3E}">
        <p14:creationId xmlns:p14="http://schemas.microsoft.com/office/powerpoint/2010/main" val="109805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4541129"/>
              </p:ext>
            </p:extLst>
          </p:nvPr>
        </p:nvGraphicFramePr>
        <p:xfrm>
          <a:off x="527771" y="5022753"/>
          <a:ext cx="7936621" cy="1200882"/>
        </p:xfrm>
        <a:graphic>
          <a:graphicData uri="http://schemas.openxmlformats.org/drawingml/2006/table">
            <a:tbl>
              <a:tblPr firstRow="1" firstCol="1" bandRow="1" bandCol="1">
                <a:tableStyleId>{5A111915-BE36-4E01-A7E5-04B1672EAD32}</a:tableStyleId>
              </a:tblPr>
              <a:tblGrid>
                <a:gridCol w="684342">
                  <a:extLst>
                    <a:ext uri="{9D8B030D-6E8A-4147-A177-3AD203B41FA5}">
                      <a16:colId xmlns:a16="http://schemas.microsoft.com/office/drawing/2014/main" val="20000"/>
                    </a:ext>
                  </a:extLst>
                </a:gridCol>
                <a:gridCol w="985142">
                  <a:extLst>
                    <a:ext uri="{9D8B030D-6E8A-4147-A177-3AD203B41FA5}">
                      <a16:colId xmlns:a16="http://schemas.microsoft.com/office/drawing/2014/main" val="20001"/>
                    </a:ext>
                  </a:extLst>
                </a:gridCol>
                <a:gridCol w="1148683">
                  <a:extLst>
                    <a:ext uri="{9D8B030D-6E8A-4147-A177-3AD203B41FA5}">
                      <a16:colId xmlns:a16="http://schemas.microsoft.com/office/drawing/2014/main" val="20002"/>
                    </a:ext>
                  </a:extLst>
                </a:gridCol>
                <a:gridCol w="493544">
                  <a:extLst>
                    <a:ext uri="{9D8B030D-6E8A-4147-A177-3AD203B41FA5}">
                      <a16:colId xmlns:a16="http://schemas.microsoft.com/office/drawing/2014/main" val="20003"/>
                    </a:ext>
                  </a:extLst>
                </a:gridCol>
                <a:gridCol w="1113518">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916366">
                  <a:extLst>
                    <a:ext uri="{9D8B030D-6E8A-4147-A177-3AD203B41FA5}">
                      <a16:colId xmlns:a16="http://schemas.microsoft.com/office/drawing/2014/main" val="20006"/>
                    </a:ext>
                  </a:extLst>
                </a:gridCol>
                <a:gridCol w="899478">
                  <a:extLst>
                    <a:ext uri="{9D8B030D-6E8A-4147-A177-3AD203B41FA5}">
                      <a16:colId xmlns:a16="http://schemas.microsoft.com/office/drawing/2014/main" val="20007"/>
                    </a:ext>
                  </a:extLst>
                </a:gridCol>
                <a:gridCol w="933548">
                  <a:extLst>
                    <a:ext uri="{9D8B030D-6E8A-4147-A177-3AD203B41FA5}">
                      <a16:colId xmlns:a16="http://schemas.microsoft.com/office/drawing/2014/main"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Activity to Shorten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Can Be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Nil</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Weeks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Cost per Week</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Project Duration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57541">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sym typeface="Symbol" panose="05050102010706020507" pitchFamily="18" charset="2"/>
                        </a:rPr>
                        <a:t></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36,500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257541">
                <a:tc>
                  <a:txBody>
                    <a:bodyPr/>
                    <a:lstStyle/>
                    <a:p>
                      <a:pPr algn="ctr">
                        <a:spcAft>
                          <a:spcPts val="0"/>
                        </a:spcAft>
                      </a:pPr>
                      <a:r>
                        <a:rPr lang="en-US" sz="1500" dirty="0">
                          <a:effectLst/>
                        </a:rPr>
                        <a:t>1</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57</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bl>
          </a:graphicData>
        </a:graphic>
      </p:graphicFrame>
      <p:grpSp>
        <p:nvGrpSpPr>
          <p:cNvPr id="4" name="Group 1"/>
          <p:cNvGrpSpPr>
            <a:grpSpLocks noChangeAspect="1"/>
          </p:cNvGrpSpPr>
          <p:nvPr/>
        </p:nvGrpSpPr>
        <p:grpSpPr bwMode="auto">
          <a:xfrm>
            <a:off x="402216" y="1010742"/>
            <a:ext cx="7681753" cy="3880184"/>
            <a:chOff x="4047" y="2374"/>
            <a:chExt cx="6840" cy="3456"/>
          </a:xfrm>
        </p:grpSpPr>
        <p:sp>
          <p:nvSpPr>
            <p:cNvPr id="5" name="AutoShape 113"/>
            <p:cNvSpPr>
              <a:spLocks noChangeAspect="1" noChangeArrowheads="1" noTextEdit="1"/>
            </p:cNvSpPr>
            <p:nvPr/>
          </p:nvSpPr>
          <p:spPr bwMode="auto">
            <a:xfrm>
              <a:off x="4047" y="2374"/>
              <a:ext cx="6840" cy="34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6" name="Text Box 112"/>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9" name="Group 104"/>
            <p:cNvGrpSpPr>
              <a:grpSpLocks/>
            </p:cNvGrpSpPr>
            <p:nvPr/>
          </p:nvGrpSpPr>
          <p:grpSpPr bwMode="auto">
            <a:xfrm>
              <a:off x="4190" y="3670"/>
              <a:ext cx="865" cy="649"/>
              <a:chOff x="2031" y="3382"/>
              <a:chExt cx="865" cy="649"/>
            </a:xfrm>
          </p:grpSpPr>
          <p:sp>
            <p:nvSpPr>
              <p:cNvPr id="497" name="Text Box 11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98" name="Text Box 11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99" name="Text Box 10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0" name="Text Box 10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1" name="Text Box 10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2" name="Text Box 10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3" name="Text Box 10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latin typeface="Times New Roman" panose="02020603050405020304" pitchFamily="18" charset="0"/>
                  <a:cs typeface="Times New Roman" panose="02020603050405020304" pitchFamily="18" charset="0"/>
                </a:endParaRPr>
              </a:p>
            </p:txBody>
          </p:sp>
        </p:grpSp>
        <p:grpSp>
          <p:nvGrpSpPr>
            <p:cNvPr id="10" name="Group 94"/>
            <p:cNvGrpSpPr>
              <a:grpSpLocks/>
            </p:cNvGrpSpPr>
            <p:nvPr/>
          </p:nvGrpSpPr>
          <p:grpSpPr bwMode="auto">
            <a:xfrm>
              <a:off x="6926" y="4748"/>
              <a:ext cx="865" cy="866"/>
              <a:chOff x="1815" y="4102"/>
              <a:chExt cx="865" cy="866"/>
            </a:xfrm>
          </p:grpSpPr>
          <p:sp>
            <p:nvSpPr>
              <p:cNvPr id="487" name="Text Box 103"/>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a:latin typeface="Times New Roman" panose="02020603050405020304" pitchFamily="18" charset="0"/>
                  <a:cs typeface="Times New Roman" panose="02020603050405020304" pitchFamily="18" charset="0"/>
                </a:endParaRPr>
              </a:p>
            </p:txBody>
          </p:sp>
          <p:grpSp>
            <p:nvGrpSpPr>
              <p:cNvPr id="488" name="Group 95"/>
              <p:cNvGrpSpPr>
                <a:grpSpLocks/>
              </p:cNvGrpSpPr>
              <p:nvPr/>
            </p:nvGrpSpPr>
            <p:grpSpPr bwMode="auto">
              <a:xfrm>
                <a:off x="1815" y="4102"/>
                <a:ext cx="865" cy="649"/>
                <a:chOff x="2031" y="3382"/>
                <a:chExt cx="865" cy="649"/>
              </a:xfrm>
            </p:grpSpPr>
            <p:sp>
              <p:nvSpPr>
                <p:cNvPr id="489" name="Text Box 10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490" name="Text Box 10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491" name="Text Box 10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a:latin typeface="Times New Roman" panose="02020603050405020304" pitchFamily="18" charset="0"/>
                    <a:cs typeface="Times New Roman" panose="02020603050405020304" pitchFamily="18" charset="0"/>
                  </a:endParaRPr>
                </a:p>
              </p:txBody>
            </p:sp>
            <p:sp>
              <p:nvSpPr>
                <p:cNvPr id="492" name="Text Box 9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29</a:t>
                  </a:r>
                  <a:endParaRPr lang="en-US" altLang="en-US" sz="4431">
                    <a:latin typeface="Times New Roman" panose="02020603050405020304" pitchFamily="18" charset="0"/>
                    <a:cs typeface="Times New Roman" panose="02020603050405020304" pitchFamily="18" charset="0"/>
                  </a:endParaRPr>
                </a:p>
              </p:txBody>
            </p:sp>
            <p:sp>
              <p:nvSpPr>
                <p:cNvPr id="493" name="Text Box 9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494" name="Text Box 9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34</a:t>
                  </a:r>
                  <a:endParaRPr lang="en-US" altLang="en-US" sz="4431">
                    <a:latin typeface="Times New Roman" panose="02020603050405020304" pitchFamily="18" charset="0"/>
                    <a:cs typeface="Times New Roman" panose="02020603050405020304" pitchFamily="18" charset="0"/>
                  </a:endParaRPr>
                </a:p>
              </p:txBody>
            </p:sp>
            <p:sp>
              <p:nvSpPr>
                <p:cNvPr id="496" name="Text Box 9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a:latin typeface="Times New Roman" panose="02020603050405020304" pitchFamily="18" charset="0"/>
                    <a:cs typeface="Times New Roman" panose="02020603050405020304" pitchFamily="18" charset="0"/>
                  </a:endParaRPr>
                </a:p>
              </p:txBody>
            </p:sp>
          </p:grpSp>
        </p:grpSp>
        <p:sp>
          <p:nvSpPr>
            <p:cNvPr id="11" name="Text Box 93"/>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2" name="Group 85"/>
            <p:cNvGrpSpPr>
              <a:grpSpLocks/>
            </p:cNvGrpSpPr>
            <p:nvPr/>
          </p:nvGrpSpPr>
          <p:grpSpPr bwMode="auto">
            <a:xfrm>
              <a:off x="5559" y="4748"/>
              <a:ext cx="865" cy="649"/>
              <a:chOff x="2031" y="3382"/>
              <a:chExt cx="865" cy="649"/>
            </a:xfrm>
          </p:grpSpPr>
          <p:sp>
            <p:nvSpPr>
              <p:cNvPr id="480" name="Text Box 92"/>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1" name="Text Box 91"/>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2" name="Text Box 90"/>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3" name="Text Box 89"/>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4" name="Text Box 88"/>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5" name="Text Box 87"/>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6" name="Text Box 86"/>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4"/>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4" name="Group 76"/>
            <p:cNvGrpSpPr>
              <a:grpSpLocks/>
            </p:cNvGrpSpPr>
            <p:nvPr/>
          </p:nvGrpSpPr>
          <p:grpSpPr bwMode="auto">
            <a:xfrm>
              <a:off x="5559" y="3672"/>
              <a:ext cx="865" cy="649"/>
              <a:chOff x="2031" y="3382"/>
              <a:chExt cx="865" cy="649"/>
            </a:xfrm>
          </p:grpSpPr>
          <p:sp>
            <p:nvSpPr>
              <p:cNvPr id="473" name="Text Box 8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a:latin typeface="Times New Roman" panose="02020603050405020304" pitchFamily="18" charset="0"/>
                  <a:cs typeface="Times New Roman" panose="02020603050405020304" pitchFamily="18" charset="0"/>
                </a:endParaRPr>
              </a:p>
            </p:txBody>
          </p:sp>
          <p:sp>
            <p:nvSpPr>
              <p:cNvPr id="474" name="Text Box 8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a:latin typeface="Times New Roman" panose="02020603050405020304" pitchFamily="18" charset="0"/>
                  <a:cs typeface="Times New Roman" panose="02020603050405020304" pitchFamily="18" charset="0"/>
                </a:endParaRPr>
              </a:p>
            </p:txBody>
          </p:sp>
          <p:sp>
            <p:nvSpPr>
              <p:cNvPr id="475" name="Text Box 8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476" name="Text Box 8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14</a:t>
                </a:r>
                <a:endParaRPr lang="en-US" altLang="en-US" sz="4431">
                  <a:latin typeface="Times New Roman" panose="02020603050405020304" pitchFamily="18" charset="0"/>
                  <a:cs typeface="Times New Roman" panose="02020603050405020304" pitchFamily="18" charset="0"/>
                </a:endParaRPr>
              </a:p>
            </p:txBody>
          </p:sp>
          <p:sp>
            <p:nvSpPr>
              <p:cNvPr id="477" name="Text Box 7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478" name="Text Box 7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479" name="Text Box 7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a:latin typeface="Times New Roman" panose="02020603050405020304" pitchFamily="18" charset="0"/>
                  <a:cs typeface="Times New Roman" panose="02020603050405020304" pitchFamily="18" charset="0"/>
                </a:endParaRPr>
              </a:p>
            </p:txBody>
          </p:sp>
        </p:grpSp>
        <p:sp>
          <p:nvSpPr>
            <p:cNvPr id="15" name="Text Box 75"/>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7"/>
            <p:cNvGrpSpPr>
              <a:grpSpLocks/>
            </p:cNvGrpSpPr>
            <p:nvPr/>
          </p:nvGrpSpPr>
          <p:grpSpPr bwMode="auto">
            <a:xfrm>
              <a:off x="6926" y="2590"/>
              <a:ext cx="865" cy="649"/>
              <a:chOff x="2031" y="3382"/>
              <a:chExt cx="865" cy="649"/>
            </a:xfrm>
          </p:grpSpPr>
          <p:sp>
            <p:nvSpPr>
              <p:cNvPr id="466" name="Text Box 7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467" name="Text Box 7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468" name="Text Box 7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469" name="Text Box 7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24</a:t>
                </a:r>
                <a:endParaRPr lang="en-US" altLang="en-US" sz="4431">
                  <a:latin typeface="Times New Roman" panose="02020603050405020304" pitchFamily="18" charset="0"/>
                  <a:cs typeface="Times New Roman" panose="02020603050405020304" pitchFamily="18" charset="0"/>
                </a:endParaRPr>
              </a:p>
            </p:txBody>
          </p:sp>
          <p:sp>
            <p:nvSpPr>
              <p:cNvPr id="470" name="Text Box 7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a:t>
                </a:r>
                <a:endParaRPr lang="en-US" altLang="en-US" sz="4431">
                  <a:latin typeface="Times New Roman" panose="02020603050405020304" pitchFamily="18" charset="0"/>
                  <a:cs typeface="Times New Roman" panose="02020603050405020304" pitchFamily="18" charset="0"/>
                </a:endParaRPr>
              </a:p>
            </p:txBody>
          </p:sp>
          <p:sp>
            <p:nvSpPr>
              <p:cNvPr id="471" name="Text Box 6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a:latin typeface="Times New Roman" panose="02020603050405020304" pitchFamily="18" charset="0"/>
                  <a:cs typeface="Times New Roman" panose="02020603050405020304" pitchFamily="18" charset="0"/>
                </a:endParaRPr>
              </a:p>
            </p:txBody>
          </p:sp>
          <p:sp>
            <p:nvSpPr>
              <p:cNvPr id="472" name="Text Box 6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7" name="Text Box 66"/>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8"/>
            <p:cNvGrpSpPr>
              <a:grpSpLocks/>
            </p:cNvGrpSpPr>
            <p:nvPr/>
          </p:nvGrpSpPr>
          <p:grpSpPr bwMode="auto">
            <a:xfrm>
              <a:off x="6926" y="3672"/>
              <a:ext cx="865" cy="649"/>
              <a:chOff x="2031" y="3382"/>
              <a:chExt cx="865" cy="649"/>
            </a:xfrm>
          </p:grpSpPr>
          <p:sp>
            <p:nvSpPr>
              <p:cNvPr id="459" name="Text Box 65"/>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460" name="Text Box 64"/>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461" name="Text Box 63"/>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462" name="Text Box 62"/>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463" name="Text Box 61"/>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464" name="Text Box 60"/>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465" name="Text Box 59"/>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7"/>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20" name="Group 49"/>
            <p:cNvGrpSpPr>
              <a:grpSpLocks/>
            </p:cNvGrpSpPr>
            <p:nvPr/>
          </p:nvGrpSpPr>
          <p:grpSpPr bwMode="auto">
            <a:xfrm>
              <a:off x="8295" y="3672"/>
              <a:ext cx="865" cy="649"/>
              <a:chOff x="2031" y="3382"/>
              <a:chExt cx="865" cy="649"/>
            </a:xfrm>
          </p:grpSpPr>
          <p:sp>
            <p:nvSpPr>
              <p:cNvPr id="452" name="Text Box 5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3" name="Text Box 5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4" name="Text Box 5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5" name="Text Box 5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6" name="Text Box 5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7" name="Text Box 5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8" name="Text Box 5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9"/>
            <p:cNvGrpSpPr>
              <a:grpSpLocks/>
            </p:cNvGrpSpPr>
            <p:nvPr/>
          </p:nvGrpSpPr>
          <p:grpSpPr bwMode="auto">
            <a:xfrm>
              <a:off x="9662" y="3672"/>
              <a:ext cx="865" cy="866"/>
              <a:chOff x="1815" y="4102"/>
              <a:chExt cx="865" cy="866"/>
            </a:xfrm>
          </p:grpSpPr>
          <p:sp>
            <p:nvSpPr>
              <p:cNvPr id="59" name="Text Box 48"/>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60" name="Group 40"/>
              <p:cNvGrpSpPr>
                <a:grpSpLocks/>
              </p:cNvGrpSpPr>
              <p:nvPr/>
            </p:nvGrpSpPr>
            <p:grpSpPr bwMode="auto">
              <a:xfrm>
                <a:off x="1815" y="4102"/>
                <a:ext cx="865" cy="649"/>
                <a:chOff x="2031" y="3382"/>
                <a:chExt cx="865" cy="649"/>
              </a:xfrm>
            </p:grpSpPr>
            <p:sp>
              <p:nvSpPr>
                <p:cNvPr id="61" name="Text Box 47"/>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2" name="Text Box 46"/>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3" name="Text Box 45"/>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59</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48" name="Text Box 44"/>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49" name="Text Box 43"/>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0" name="Text Box 42"/>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59</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1" name="Text Box 41"/>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grpSp>
          <p:nvGrpSpPr>
            <p:cNvPr id="22" name="Group 29"/>
            <p:cNvGrpSpPr>
              <a:grpSpLocks/>
            </p:cNvGrpSpPr>
            <p:nvPr/>
          </p:nvGrpSpPr>
          <p:grpSpPr bwMode="auto">
            <a:xfrm>
              <a:off x="8295" y="4748"/>
              <a:ext cx="865" cy="866"/>
              <a:chOff x="1815" y="4102"/>
              <a:chExt cx="865" cy="866"/>
            </a:xfrm>
          </p:grpSpPr>
          <p:sp>
            <p:nvSpPr>
              <p:cNvPr id="50" name="Text Box 38"/>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a:latin typeface="Times New Roman" panose="02020603050405020304" pitchFamily="18" charset="0"/>
                  <a:cs typeface="Times New Roman" panose="02020603050405020304" pitchFamily="18" charset="0"/>
                </a:endParaRPr>
              </a:p>
            </p:txBody>
          </p:sp>
          <p:grpSp>
            <p:nvGrpSpPr>
              <p:cNvPr id="51" name="Group 30"/>
              <p:cNvGrpSpPr>
                <a:grpSpLocks/>
              </p:cNvGrpSpPr>
              <p:nvPr/>
            </p:nvGrpSpPr>
            <p:grpSpPr bwMode="auto">
              <a:xfrm>
                <a:off x="1815" y="4102"/>
                <a:ext cx="865" cy="649"/>
                <a:chOff x="2031" y="3382"/>
                <a:chExt cx="865" cy="649"/>
              </a:xfrm>
            </p:grpSpPr>
            <p:sp>
              <p:nvSpPr>
                <p:cNvPr id="52" name="Text Box 37"/>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a:latin typeface="Times New Roman" panose="02020603050405020304" pitchFamily="18" charset="0"/>
                    <a:cs typeface="Times New Roman" panose="02020603050405020304" pitchFamily="18" charset="0"/>
                  </a:endParaRPr>
                </a:p>
              </p:txBody>
            </p:sp>
            <p:sp>
              <p:nvSpPr>
                <p:cNvPr id="53" name="Text Box 36"/>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a:latin typeface="Times New Roman" panose="02020603050405020304" pitchFamily="18" charset="0"/>
                    <a:cs typeface="Times New Roman" panose="02020603050405020304" pitchFamily="18" charset="0"/>
                  </a:endParaRPr>
                </a:p>
              </p:txBody>
            </p:sp>
            <p:sp>
              <p:nvSpPr>
                <p:cNvPr id="54" name="Text Box 35"/>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a:latin typeface="Times New Roman" panose="02020603050405020304" pitchFamily="18" charset="0"/>
                    <a:cs typeface="Times New Roman" panose="02020603050405020304" pitchFamily="18" charset="0"/>
                  </a:endParaRPr>
                </a:p>
              </p:txBody>
            </p:sp>
            <p:sp>
              <p:nvSpPr>
                <p:cNvPr id="55" name="Text Box 34"/>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34</a:t>
                  </a:r>
                  <a:endParaRPr lang="en-US" altLang="en-US" sz="4431">
                    <a:latin typeface="Times New Roman" panose="02020603050405020304" pitchFamily="18" charset="0"/>
                    <a:cs typeface="Times New Roman" panose="02020603050405020304" pitchFamily="18" charset="0"/>
                  </a:endParaRPr>
                </a:p>
              </p:txBody>
            </p:sp>
            <p:sp>
              <p:nvSpPr>
                <p:cNvPr id="56" name="Text Box 33"/>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57" name="Text Box 32"/>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a:latin typeface="Times New Roman" panose="02020603050405020304" pitchFamily="18" charset="0"/>
                    <a:cs typeface="Times New Roman" panose="02020603050405020304" pitchFamily="18" charset="0"/>
                  </a:endParaRPr>
                </a:p>
              </p:txBody>
            </p:sp>
            <p:sp>
              <p:nvSpPr>
                <p:cNvPr id="58" name="Text Box 31"/>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a:latin typeface="Times New Roman" panose="02020603050405020304" pitchFamily="18" charset="0"/>
                    <a:cs typeface="Times New Roman" panose="02020603050405020304" pitchFamily="18" charset="0"/>
                  </a:endParaRPr>
                </a:p>
              </p:txBody>
            </p:sp>
          </p:grpSp>
        </p:grpSp>
        <p:sp>
          <p:nvSpPr>
            <p:cNvPr id="23" name="Line 28"/>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4" name="Line 27"/>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5" name="Line 26"/>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6" name="Line 25"/>
            <p:cNvSpPr>
              <a:spLocks noChangeShapeType="1"/>
            </p:cNvSpPr>
            <p:nvPr/>
          </p:nvSpPr>
          <p:spPr bwMode="auto">
            <a:xfrm flipV="1">
              <a:off x="6424" y="510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7" name="Line 24"/>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8" name="Line 23"/>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9" name="Line 22"/>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0" name="Line 21"/>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grpSp>
          <p:nvGrpSpPr>
            <p:cNvPr id="31" name="Group 11"/>
            <p:cNvGrpSpPr>
              <a:grpSpLocks/>
            </p:cNvGrpSpPr>
            <p:nvPr/>
          </p:nvGrpSpPr>
          <p:grpSpPr bwMode="auto">
            <a:xfrm>
              <a:off x="9734" y="4892"/>
              <a:ext cx="865" cy="866"/>
              <a:chOff x="1815" y="4102"/>
              <a:chExt cx="865" cy="866"/>
            </a:xfrm>
          </p:grpSpPr>
          <p:grpSp>
            <p:nvGrpSpPr>
              <p:cNvPr id="41" name="Group 13"/>
              <p:cNvGrpSpPr>
                <a:grpSpLocks/>
              </p:cNvGrpSpPr>
              <p:nvPr/>
            </p:nvGrpSpPr>
            <p:grpSpPr bwMode="auto">
              <a:xfrm>
                <a:off x="1815" y="4102"/>
                <a:ext cx="865" cy="649"/>
                <a:chOff x="2031" y="3382"/>
                <a:chExt cx="865" cy="649"/>
              </a:xfrm>
            </p:grpSpPr>
            <p:sp>
              <p:nvSpPr>
                <p:cNvPr id="43" name="Text Box 20"/>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4" name="Text Box 19"/>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5" name="Text Box 18"/>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6" name="Text Box 17"/>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7" name="Text Box 16"/>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8" name="Text Box 15"/>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9" name="Text Box 14"/>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42" name="Text Box 1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10"/>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3" name="Line 9"/>
            <p:cNvSpPr>
              <a:spLocks noChangeShapeType="1"/>
            </p:cNvSpPr>
            <p:nvPr/>
          </p:nvSpPr>
          <p:spPr bwMode="auto">
            <a:xfrm>
              <a:off x="7791" y="5110"/>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4" name="Line 8"/>
            <p:cNvSpPr>
              <a:spLocks noChangeShapeType="1"/>
            </p:cNvSpPr>
            <p:nvPr/>
          </p:nvSpPr>
          <p:spPr bwMode="auto">
            <a:xfrm flipV="1">
              <a:off x="9160" y="4106"/>
              <a:ext cx="502" cy="1005"/>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5" name="Line 7"/>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6" name="Line 6"/>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7" name="Line 5"/>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8" name="Text Box 4"/>
            <p:cNvSpPr txBox="1">
              <a:spLocks noChangeArrowheads="1"/>
            </p:cNvSpPr>
            <p:nvPr/>
          </p:nvSpPr>
          <p:spPr bwMode="auto">
            <a:xfrm>
              <a:off x="8727" y="2805"/>
              <a:ext cx="289" cy="3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4</a:t>
              </a:r>
              <a:endParaRPr lang="en-US" altLang="en-US" sz="4431" dirty="0">
                <a:latin typeface="Times New Roman" panose="02020603050405020304" pitchFamily="18" charset="0"/>
                <a:cs typeface="Times New Roman" panose="02020603050405020304" pitchFamily="18" charset="0"/>
              </a:endParaRPr>
            </a:p>
          </p:txBody>
        </p:sp>
        <p:sp>
          <p:nvSpPr>
            <p:cNvPr id="39" name="Text Box 3"/>
            <p:cNvSpPr txBox="1">
              <a:spLocks noChangeArrowheads="1"/>
            </p:cNvSpPr>
            <p:nvPr/>
          </p:nvSpPr>
          <p:spPr bwMode="auto">
            <a:xfrm>
              <a:off x="9232" y="4606"/>
              <a:ext cx="287" cy="2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dirty="0">
                <a:latin typeface="Times New Roman" panose="02020603050405020304" pitchFamily="18" charset="0"/>
                <a:cs typeface="Times New Roman" panose="02020603050405020304" pitchFamily="18" charset="0"/>
              </a:endParaRPr>
            </a:p>
          </p:txBody>
        </p:sp>
        <p:sp>
          <p:nvSpPr>
            <p:cNvPr id="40" name="Freeform 2"/>
            <p:cNvSpPr>
              <a:spLocks/>
            </p:cNvSpPr>
            <p:nvPr/>
          </p:nvSpPr>
          <p:spPr bwMode="auto">
            <a:xfrm>
              <a:off x="8872" y="2518"/>
              <a:ext cx="664" cy="3096"/>
            </a:xfrm>
            <a:custGeom>
              <a:avLst/>
              <a:gdLst>
                <a:gd name="T0" fmla="*/ 556 w 664"/>
                <a:gd name="T1" fmla="*/ 0 h 3096"/>
                <a:gd name="T2" fmla="*/ 511 w 664"/>
                <a:gd name="T3" fmla="*/ 864 h 3096"/>
                <a:gd name="T4" fmla="*/ 7 w 664"/>
                <a:gd name="T5" fmla="*/ 1440 h 3096"/>
                <a:gd name="T6" fmla="*/ 556 w 664"/>
                <a:gd name="T7" fmla="*/ 2018 h 3096"/>
                <a:gd name="T8" fmla="*/ 655 w 664"/>
                <a:gd name="T9" fmla="*/ 3096 h 3096"/>
              </a:gdLst>
              <a:ahLst/>
              <a:cxnLst>
                <a:cxn ang="0">
                  <a:pos x="T0" y="T1"/>
                </a:cxn>
                <a:cxn ang="0">
                  <a:pos x="T2" y="T3"/>
                </a:cxn>
                <a:cxn ang="0">
                  <a:pos x="T4" y="T5"/>
                </a:cxn>
                <a:cxn ang="0">
                  <a:pos x="T6" y="T7"/>
                </a:cxn>
                <a:cxn ang="0">
                  <a:pos x="T8" y="T9"/>
                </a:cxn>
              </a:cxnLst>
              <a:rect l="0" t="0" r="r" b="b"/>
              <a:pathLst>
                <a:path w="664" h="3096">
                  <a:moveTo>
                    <a:pt x="556" y="0"/>
                  </a:moveTo>
                  <a:cubicBezTo>
                    <a:pt x="579" y="312"/>
                    <a:pt x="602" y="624"/>
                    <a:pt x="511" y="864"/>
                  </a:cubicBezTo>
                  <a:cubicBezTo>
                    <a:pt x="420" y="1104"/>
                    <a:pt x="0" y="1248"/>
                    <a:pt x="7" y="1440"/>
                  </a:cubicBezTo>
                  <a:cubicBezTo>
                    <a:pt x="14" y="1632"/>
                    <a:pt x="448" y="1742"/>
                    <a:pt x="556" y="2018"/>
                  </a:cubicBezTo>
                  <a:cubicBezTo>
                    <a:pt x="664" y="2294"/>
                    <a:pt x="607" y="2929"/>
                    <a:pt x="655" y="3096"/>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grpSp>
      <p:sp>
        <p:nvSpPr>
          <p:cNvPr id="117" name="Rectangle 116"/>
          <p:cNvSpPr/>
          <p:nvPr/>
        </p:nvSpPr>
        <p:spPr>
          <a:xfrm>
            <a:off x="6343343" y="109625"/>
            <a:ext cx="2800657" cy="1086516"/>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We have one critical path, A-C-G- I.</a:t>
            </a:r>
          </a:p>
          <a:p>
            <a:pPr>
              <a:tabLst>
                <a:tab pos="422041" algn="l"/>
              </a:tabLst>
            </a:pPr>
            <a:r>
              <a:rPr lang="en-US" sz="1292" dirty="0">
                <a:latin typeface="Times New Roman" panose="02020603050405020304" pitchFamily="18" charset="0"/>
                <a:ea typeface="Times New Roman" panose="02020603050405020304" pitchFamily="18" charset="0"/>
              </a:rPr>
              <a:t>Either	crash A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 </a:t>
            </a:r>
            <a:r>
              <a:rPr lang="en-US" sz="1292" dirty="0" smtClean="0">
                <a:latin typeface="Times New Roman" panose="02020603050405020304" pitchFamily="18" charset="0"/>
                <a:ea typeface="Times New Roman" panose="02020603050405020304" pitchFamily="18" charset="0"/>
              </a:rPr>
              <a:t>or </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C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solidFill>
                  <a:srgbClr val="FF0000"/>
                </a:solidFill>
                <a:latin typeface="Times New Roman" panose="02020603050405020304" pitchFamily="18" charset="0"/>
                <a:ea typeface="Times New Roman" panose="02020603050405020304" pitchFamily="18" charset="0"/>
              </a:rPr>
              <a:t>crash </a:t>
            </a:r>
            <a:r>
              <a:rPr lang="en-US" sz="1292" dirty="0">
                <a:solidFill>
                  <a:srgbClr val="FF0000"/>
                </a:solidFill>
                <a:latin typeface="Times New Roman" panose="02020603050405020304" pitchFamily="18" charset="0"/>
                <a:ea typeface="Times New Roman" panose="02020603050405020304" pitchFamily="18" charset="0"/>
              </a:rPr>
              <a:t>G </a:t>
            </a:r>
            <a:r>
              <a:rPr lang="en-US" sz="1292" dirty="0" smtClean="0">
                <a:solidFill>
                  <a:srgbClr val="FF0000"/>
                </a:solidFill>
                <a:latin typeface="Times New Roman" panose="02020603050405020304" pitchFamily="18" charset="0"/>
                <a:ea typeface="Times New Roman" panose="02020603050405020304" pitchFamily="18" charset="0"/>
              </a:rPr>
              <a:t>at </a:t>
            </a:r>
            <a:r>
              <a:rPr lang="en-US" sz="1292" dirty="0">
                <a:solidFill>
                  <a:srgbClr val="FF0000"/>
                </a:solidFill>
                <a:latin typeface="Times New Roman" panose="02020603050405020304" pitchFamily="18" charset="0"/>
                <a:ea typeface="Times New Roman" panose="02020603050405020304" pitchFamily="18" charset="0"/>
              </a:rPr>
              <a:t>cost SR 60/week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I at </a:t>
            </a:r>
            <a:r>
              <a:rPr lang="en-US" sz="1292" dirty="0">
                <a:latin typeface="Times New Roman" panose="02020603050405020304" pitchFamily="18" charset="0"/>
                <a:ea typeface="Times New Roman" panose="02020603050405020304" pitchFamily="18" charset="0"/>
              </a:rPr>
              <a:t>cost SR 75/week.</a:t>
            </a:r>
          </a:p>
        </p:txBody>
      </p:sp>
      <p:sp>
        <p:nvSpPr>
          <p:cNvPr id="7" name="TextBox 6"/>
          <p:cNvSpPr txBox="1"/>
          <p:nvPr/>
        </p:nvSpPr>
        <p:spPr>
          <a:xfrm>
            <a:off x="3470437" y="250625"/>
            <a:ext cx="1747505" cy="523220"/>
          </a:xfrm>
          <a:prstGeom prst="rect">
            <a:avLst/>
          </a:prstGeom>
          <a:noFill/>
        </p:spPr>
        <p:txBody>
          <a:bodyPr wrap="square" rtlCol="0">
            <a:spAutoFit/>
          </a:bodyPr>
          <a:lstStyle/>
          <a:p>
            <a:r>
              <a:rPr lang="en-US" sz="2800" b="1" dirty="0" smtClean="0">
                <a:solidFill>
                  <a:srgbClr val="C00000"/>
                </a:solidFill>
              </a:rPr>
              <a:t>Solution</a:t>
            </a:r>
            <a:endParaRPr lang="en-GB" sz="2800" b="1" dirty="0">
              <a:solidFill>
                <a:srgbClr val="C00000"/>
              </a:solidFill>
            </a:endParaRPr>
          </a:p>
        </p:txBody>
      </p:sp>
      <p:sp>
        <p:nvSpPr>
          <p:cNvPr id="120" name="TextBox 119"/>
          <p:cNvSpPr txBox="1"/>
          <p:nvPr/>
        </p:nvSpPr>
        <p:spPr>
          <a:xfrm>
            <a:off x="205673" y="671622"/>
            <a:ext cx="1747505" cy="400110"/>
          </a:xfrm>
          <a:prstGeom prst="rect">
            <a:avLst/>
          </a:prstGeom>
          <a:noFill/>
        </p:spPr>
        <p:txBody>
          <a:bodyPr wrap="square" rtlCol="0">
            <a:spAutoFit/>
          </a:bodyPr>
          <a:lstStyle/>
          <a:p>
            <a:r>
              <a:rPr lang="en-US" sz="2000" b="1" dirty="0" smtClean="0">
                <a:solidFill>
                  <a:srgbClr val="C00000"/>
                </a:solidFill>
              </a:rPr>
              <a:t>Cycle #1</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265756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7"/>
                                        </p:tgtEl>
                                        <p:attrNameLst>
                                          <p:attrName>style.visibility</p:attrName>
                                        </p:attrNameLst>
                                      </p:cBhvr>
                                      <p:to>
                                        <p:strVal val="visible"/>
                                      </p:to>
                                    </p:set>
                                    <p:anim calcmode="lin" valueType="num">
                                      <p:cBhvr additive="base">
                                        <p:cTn id="25" dur="500" fill="hold"/>
                                        <p:tgtEl>
                                          <p:spTgt spid="117"/>
                                        </p:tgtEl>
                                        <p:attrNameLst>
                                          <p:attrName>ppt_x</p:attrName>
                                        </p:attrNameLst>
                                      </p:cBhvr>
                                      <p:tavLst>
                                        <p:tav tm="0">
                                          <p:val>
                                            <p:strVal val="#ppt_x"/>
                                          </p:val>
                                        </p:tav>
                                        <p:tav tm="100000">
                                          <p:val>
                                            <p:strVal val="#ppt_x"/>
                                          </p:val>
                                        </p:tav>
                                      </p:tavLst>
                                    </p:anim>
                                    <p:anim calcmode="lin" valueType="num">
                                      <p:cBhvr additive="base">
                                        <p:cTn id="26"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2"/>
          <p:cNvSpPr>
            <a:spLocks noChangeArrowheads="1"/>
          </p:cNvSpPr>
          <p:nvPr/>
        </p:nvSpPr>
        <p:spPr bwMode="auto">
          <a:xfrm>
            <a:off x="359966" y="1268217"/>
            <a:ext cx="170525" cy="341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endParaRPr lang="en-US" sz="1662"/>
          </a:p>
        </p:txBody>
      </p:sp>
      <p:graphicFrame>
        <p:nvGraphicFramePr>
          <p:cNvPr id="565" name="Table 564"/>
          <p:cNvGraphicFramePr>
            <a:graphicFrameLocks noGrp="1"/>
          </p:cNvGraphicFramePr>
          <p:nvPr>
            <p:extLst>
              <p:ext uri="{D42A27DB-BD31-4B8C-83A1-F6EECF244321}">
                <p14:modId xmlns:p14="http://schemas.microsoft.com/office/powerpoint/2010/main" val="1449880027"/>
              </p:ext>
            </p:extLst>
          </p:nvPr>
        </p:nvGraphicFramePr>
        <p:xfrm>
          <a:off x="591927" y="5040373"/>
          <a:ext cx="7949563" cy="1371600"/>
        </p:xfrm>
        <a:graphic>
          <a:graphicData uri="http://schemas.openxmlformats.org/drawingml/2006/table">
            <a:tbl>
              <a:tblPr firstRow="1" firstCol="1" bandRow="1" bandCol="1">
                <a:tableStyleId>{5A111915-BE36-4E01-A7E5-04B1672EAD32}</a:tableStyleId>
              </a:tblPr>
              <a:tblGrid>
                <a:gridCol w="685459">
                  <a:extLst>
                    <a:ext uri="{9D8B030D-6E8A-4147-A177-3AD203B41FA5}">
                      <a16:colId xmlns:a16="http://schemas.microsoft.com/office/drawing/2014/main" val="20000"/>
                    </a:ext>
                  </a:extLst>
                </a:gridCol>
                <a:gridCol w="986748">
                  <a:extLst>
                    <a:ext uri="{9D8B030D-6E8A-4147-A177-3AD203B41FA5}">
                      <a16:colId xmlns:a16="http://schemas.microsoft.com/office/drawing/2014/main" val="20001"/>
                    </a:ext>
                  </a:extLst>
                </a:gridCol>
                <a:gridCol w="1150556">
                  <a:extLst>
                    <a:ext uri="{9D8B030D-6E8A-4147-A177-3AD203B41FA5}">
                      <a16:colId xmlns:a16="http://schemas.microsoft.com/office/drawing/2014/main" val="20002"/>
                    </a:ext>
                  </a:extLst>
                </a:gridCol>
                <a:gridCol w="494349">
                  <a:extLst>
                    <a:ext uri="{9D8B030D-6E8A-4147-A177-3AD203B41FA5}">
                      <a16:colId xmlns:a16="http://schemas.microsoft.com/office/drawing/2014/main" val="20003"/>
                    </a:ext>
                  </a:extLst>
                </a:gridCol>
                <a:gridCol w="1043961">
                  <a:extLst>
                    <a:ext uri="{9D8B030D-6E8A-4147-A177-3AD203B41FA5}">
                      <a16:colId xmlns:a16="http://schemas.microsoft.com/office/drawing/2014/main" val="20004"/>
                    </a:ext>
                  </a:extLst>
                </a:gridCol>
                <a:gridCol w="765727">
                  <a:extLst>
                    <a:ext uri="{9D8B030D-6E8A-4147-A177-3AD203B41FA5}">
                      <a16:colId xmlns:a16="http://schemas.microsoft.com/office/drawing/2014/main" val="20005"/>
                    </a:ext>
                  </a:extLst>
                </a:gridCol>
                <a:gridCol w="986748">
                  <a:extLst>
                    <a:ext uri="{9D8B030D-6E8A-4147-A177-3AD203B41FA5}">
                      <a16:colId xmlns:a16="http://schemas.microsoft.com/office/drawing/2014/main" val="20006"/>
                    </a:ext>
                  </a:extLst>
                </a:gridCol>
                <a:gridCol w="900944">
                  <a:extLst>
                    <a:ext uri="{9D8B030D-6E8A-4147-A177-3AD203B41FA5}">
                      <a16:colId xmlns:a16="http://schemas.microsoft.com/office/drawing/2014/main" val="20007"/>
                    </a:ext>
                  </a:extLst>
                </a:gridCol>
                <a:gridCol w="935071">
                  <a:extLst>
                    <a:ext uri="{9D8B030D-6E8A-4147-A177-3AD203B41FA5}">
                      <a16:colId xmlns:a16="http://schemas.microsoft.com/office/drawing/2014/main"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Activity to Shorten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Can Be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Nil</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per Week</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Cost for Cycle</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25083">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225083">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25083">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75</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150</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36,770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55</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bl>
          </a:graphicData>
        </a:graphic>
      </p:graphicFrame>
      <p:sp>
        <p:nvSpPr>
          <p:cNvPr id="566" name="Rectangle 565"/>
          <p:cNvSpPr/>
          <p:nvPr/>
        </p:nvSpPr>
        <p:spPr>
          <a:xfrm>
            <a:off x="366955" y="280989"/>
            <a:ext cx="2777058" cy="1484189"/>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Now we have two critical paths:</a:t>
            </a:r>
          </a:p>
          <a:p>
            <a:pPr>
              <a:tabLst>
                <a:tab pos="422041" algn="l"/>
              </a:tabLst>
            </a:pPr>
            <a:r>
              <a:rPr lang="en-US" sz="1292" dirty="0" smtClean="0">
                <a:latin typeface="Times New Roman" panose="02020603050405020304" pitchFamily="18" charset="0"/>
                <a:ea typeface="Times New Roman" panose="02020603050405020304" pitchFamily="18" charset="0"/>
              </a:rPr>
              <a:t>A-C-F-H-I </a:t>
            </a:r>
            <a:r>
              <a:rPr lang="en-US" sz="1292" dirty="0">
                <a:latin typeface="Times New Roman" panose="02020603050405020304" pitchFamily="18" charset="0"/>
                <a:ea typeface="Times New Roman" panose="02020603050405020304" pitchFamily="18" charset="0"/>
              </a:rPr>
              <a:t>and A-C-G- I.</a:t>
            </a:r>
          </a:p>
          <a:p>
            <a:pPr>
              <a:tabLst>
                <a:tab pos="422041" algn="l"/>
              </a:tabLst>
            </a:pPr>
            <a:r>
              <a:rPr lang="en-US" sz="1292" dirty="0">
                <a:latin typeface="Times New Roman" panose="02020603050405020304" pitchFamily="18" charset="0"/>
                <a:ea typeface="Times New Roman" panose="02020603050405020304" pitchFamily="18" charset="0"/>
              </a:rPr>
              <a:t>Either	crash A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 </a:t>
            </a:r>
            <a:r>
              <a:rPr lang="en-US" sz="1292" dirty="0" smtClean="0">
                <a:latin typeface="Times New Roman" panose="02020603050405020304" pitchFamily="18" charset="0"/>
                <a:ea typeface="Times New Roman" panose="02020603050405020304" pitchFamily="18" charset="0"/>
              </a:rPr>
              <a:t>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C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solidFill>
                  <a:srgbClr val="FF0000"/>
                </a:solidFill>
                <a:latin typeface="Times New Roman" panose="02020603050405020304" pitchFamily="18" charset="0"/>
                <a:ea typeface="Times New Roman" panose="02020603050405020304" pitchFamily="18" charset="0"/>
              </a:rPr>
              <a:t>crash </a:t>
            </a:r>
            <a:r>
              <a:rPr lang="en-US" sz="1292" dirty="0">
                <a:solidFill>
                  <a:srgbClr val="FF0000"/>
                </a:solidFill>
                <a:latin typeface="Times New Roman" panose="02020603050405020304" pitchFamily="18" charset="0"/>
                <a:ea typeface="Times New Roman" panose="02020603050405020304" pitchFamily="18" charset="0"/>
              </a:rPr>
              <a:t>I </a:t>
            </a:r>
            <a:r>
              <a:rPr lang="en-US" sz="1292" dirty="0" smtClean="0">
                <a:solidFill>
                  <a:srgbClr val="FF0000"/>
                </a:solidFill>
                <a:latin typeface="Times New Roman" panose="02020603050405020304" pitchFamily="18" charset="0"/>
                <a:ea typeface="Times New Roman" panose="02020603050405020304" pitchFamily="18" charset="0"/>
              </a:rPr>
              <a:t>at </a:t>
            </a:r>
            <a:r>
              <a:rPr lang="en-US" sz="1292" dirty="0">
                <a:solidFill>
                  <a:srgbClr val="FF0000"/>
                </a:solidFill>
                <a:latin typeface="Times New Roman" panose="02020603050405020304" pitchFamily="18" charset="0"/>
                <a:ea typeface="Times New Roman" panose="02020603050405020304" pitchFamily="18" charset="0"/>
              </a:rPr>
              <a:t>cost SR 75/week </a:t>
            </a:r>
            <a:r>
              <a:rPr lang="en-US" sz="1292" dirty="0">
                <a:latin typeface="Times New Roman" panose="02020603050405020304" pitchFamily="18" charset="0"/>
                <a:ea typeface="Times New Roman" panose="02020603050405020304" pitchFamily="18" charset="0"/>
              </a:rPr>
              <a:t>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F and </a:t>
            </a:r>
            <a:r>
              <a:rPr lang="en-US" sz="1292" dirty="0" smtClean="0">
                <a:latin typeface="Times New Roman" panose="02020603050405020304" pitchFamily="18" charset="0"/>
                <a:ea typeface="Times New Roman" panose="02020603050405020304" pitchFamily="18" charset="0"/>
              </a:rPr>
              <a:t>G at </a:t>
            </a:r>
            <a:r>
              <a:rPr lang="en-US" sz="1292" dirty="0">
                <a:latin typeface="Times New Roman" panose="02020603050405020304" pitchFamily="18" charset="0"/>
                <a:ea typeface="Times New Roman" panose="02020603050405020304" pitchFamily="18" charset="0"/>
              </a:rPr>
              <a:t>cost SR 360/week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H and G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a:t>
            </a:r>
          </a:p>
        </p:txBody>
      </p:sp>
      <p:grpSp>
        <p:nvGrpSpPr>
          <p:cNvPr id="559" name="Group 558"/>
          <p:cNvGrpSpPr/>
          <p:nvPr/>
        </p:nvGrpSpPr>
        <p:grpSpPr>
          <a:xfrm>
            <a:off x="573955" y="1086510"/>
            <a:ext cx="7902327" cy="3910727"/>
            <a:chOff x="573955" y="1086510"/>
            <a:chExt cx="7902327" cy="3910727"/>
          </a:xfrm>
        </p:grpSpPr>
        <p:grpSp>
          <p:nvGrpSpPr>
            <p:cNvPr id="3" name="Group 1"/>
            <p:cNvGrpSpPr>
              <a:grpSpLocks noChangeAspect="1"/>
            </p:cNvGrpSpPr>
            <p:nvPr/>
          </p:nvGrpSpPr>
          <p:grpSpPr bwMode="auto">
            <a:xfrm>
              <a:off x="573955" y="1086510"/>
              <a:ext cx="7902327" cy="3910727"/>
              <a:chOff x="4047" y="2374"/>
              <a:chExt cx="6840" cy="3384"/>
            </a:xfrm>
          </p:grpSpPr>
          <p:sp>
            <p:nvSpPr>
              <p:cNvPr id="4" name="AutoShape 111"/>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10"/>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6" name="Group 102"/>
              <p:cNvGrpSpPr>
                <a:grpSpLocks/>
              </p:cNvGrpSpPr>
              <p:nvPr/>
            </p:nvGrpSpPr>
            <p:grpSpPr bwMode="auto">
              <a:xfrm>
                <a:off x="4190" y="3670"/>
                <a:ext cx="865" cy="649"/>
                <a:chOff x="2031" y="3382"/>
                <a:chExt cx="865" cy="649"/>
              </a:xfrm>
            </p:grpSpPr>
            <p:sp>
              <p:nvSpPr>
                <p:cNvPr id="555" name="Text Box 109"/>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6" name="Text Box 108"/>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7" name="Text Box 107"/>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1" name="Text Box 106"/>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2" name="Text Box 105"/>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3" name="Text Box 104"/>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4" name="Text Box 103"/>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7" name="Group 92"/>
              <p:cNvGrpSpPr>
                <a:grpSpLocks/>
              </p:cNvGrpSpPr>
              <p:nvPr/>
            </p:nvGrpSpPr>
            <p:grpSpPr bwMode="auto">
              <a:xfrm>
                <a:off x="6926" y="4748"/>
                <a:ext cx="865" cy="866"/>
                <a:chOff x="1815" y="4102"/>
                <a:chExt cx="865" cy="866"/>
              </a:xfrm>
            </p:grpSpPr>
            <p:sp>
              <p:nvSpPr>
                <p:cNvPr id="546" name="Text Box 10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47" name="Group 93"/>
                <p:cNvGrpSpPr>
                  <a:grpSpLocks/>
                </p:cNvGrpSpPr>
                <p:nvPr/>
              </p:nvGrpSpPr>
              <p:grpSpPr bwMode="auto">
                <a:xfrm>
                  <a:off x="1815" y="4102"/>
                  <a:ext cx="865" cy="649"/>
                  <a:chOff x="2031" y="3382"/>
                  <a:chExt cx="865" cy="649"/>
                </a:xfrm>
              </p:grpSpPr>
              <p:sp>
                <p:nvSpPr>
                  <p:cNvPr id="548" name="Text Box 10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9" name="Text Box 9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0" name="Text Box 9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1" name="Text Box 9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2" name="Text Box 9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3" name="Text Box 9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4" name="Text Box 9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8" name="Text Box 91"/>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9" name="Group 83"/>
              <p:cNvGrpSpPr>
                <a:grpSpLocks/>
              </p:cNvGrpSpPr>
              <p:nvPr/>
            </p:nvGrpSpPr>
            <p:grpSpPr bwMode="auto">
              <a:xfrm>
                <a:off x="5559" y="4748"/>
                <a:ext cx="865" cy="649"/>
                <a:chOff x="2031" y="3382"/>
                <a:chExt cx="865" cy="649"/>
              </a:xfrm>
            </p:grpSpPr>
            <p:sp>
              <p:nvSpPr>
                <p:cNvPr id="539" name="Text Box 9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0" name="Text Box 8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1" name="Text Box 8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2" name="Text Box 8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3" name="Text Box 8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4" name="Text Box 8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5" name="Text Box 8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0" name="Text Box 82"/>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1" name="Group 74"/>
              <p:cNvGrpSpPr>
                <a:grpSpLocks/>
              </p:cNvGrpSpPr>
              <p:nvPr/>
            </p:nvGrpSpPr>
            <p:grpSpPr bwMode="auto">
              <a:xfrm>
                <a:off x="5559" y="3672"/>
                <a:ext cx="865" cy="649"/>
                <a:chOff x="2031" y="3382"/>
                <a:chExt cx="865" cy="649"/>
              </a:xfrm>
            </p:grpSpPr>
            <p:sp>
              <p:nvSpPr>
                <p:cNvPr id="532" name="Text Box 81"/>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dirty="0">
                    <a:latin typeface="Times New Roman" panose="02020603050405020304" pitchFamily="18" charset="0"/>
                    <a:cs typeface="Times New Roman" panose="02020603050405020304" pitchFamily="18" charset="0"/>
                  </a:endParaRPr>
                </a:p>
              </p:txBody>
            </p:sp>
            <p:sp>
              <p:nvSpPr>
                <p:cNvPr id="533" name="Text Box 80"/>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dirty="0">
                    <a:latin typeface="Times New Roman" panose="02020603050405020304" pitchFamily="18" charset="0"/>
                    <a:cs typeface="Times New Roman" panose="02020603050405020304" pitchFamily="18" charset="0"/>
                  </a:endParaRPr>
                </a:p>
              </p:txBody>
            </p:sp>
            <p:sp>
              <p:nvSpPr>
                <p:cNvPr id="534" name="Text Box 79"/>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dirty="0">
                    <a:latin typeface="Times New Roman" panose="02020603050405020304" pitchFamily="18" charset="0"/>
                    <a:cs typeface="Times New Roman" panose="02020603050405020304" pitchFamily="18" charset="0"/>
                  </a:endParaRPr>
                </a:p>
              </p:txBody>
            </p:sp>
            <p:sp>
              <p:nvSpPr>
                <p:cNvPr id="535" name="Text Box 78"/>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14</a:t>
                  </a:r>
                  <a:endParaRPr lang="en-US" altLang="en-US" sz="4431" dirty="0">
                    <a:latin typeface="Times New Roman" panose="02020603050405020304" pitchFamily="18" charset="0"/>
                    <a:cs typeface="Times New Roman" panose="02020603050405020304" pitchFamily="18" charset="0"/>
                  </a:endParaRPr>
                </a:p>
              </p:txBody>
            </p:sp>
            <p:sp>
              <p:nvSpPr>
                <p:cNvPr id="536" name="Text Box 77"/>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dirty="0">
                    <a:latin typeface="Times New Roman" panose="02020603050405020304" pitchFamily="18" charset="0"/>
                    <a:cs typeface="Times New Roman" panose="02020603050405020304" pitchFamily="18" charset="0"/>
                  </a:endParaRPr>
                </a:p>
              </p:txBody>
            </p:sp>
            <p:sp>
              <p:nvSpPr>
                <p:cNvPr id="537" name="Text Box 76"/>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dirty="0">
                    <a:latin typeface="Times New Roman" panose="02020603050405020304" pitchFamily="18" charset="0"/>
                    <a:cs typeface="Times New Roman" panose="02020603050405020304" pitchFamily="18" charset="0"/>
                  </a:endParaRPr>
                </a:p>
              </p:txBody>
            </p:sp>
            <p:sp>
              <p:nvSpPr>
                <p:cNvPr id="538" name="Text Box 75"/>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dirty="0">
                    <a:latin typeface="Times New Roman" panose="02020603050405020304" pitchFamily="18" charset="0"/>
                    <a:cs typeface="Times New Roman" panose="02020603050405020304" pitchFamily="18" charset="0"/>
                  </a:endParaRPr>
                </a:p>
              </p:txBody>
            </p:sp>
          </p:grpSp>
          <p:sp>
            <p:nvSpPr>
              <p:cNvPr id="12" name="Text Box 73"/>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3" name="Group 65"/>
              <p:cNvGrpSpPr>
                <a:grpSpLocks/>
              </p:cNvGrpSpPr>
              <p:nvPr/>
            </p:nvGrpSpPr>
            <p:grpSpPr bwMode="auto">
              <a:xfrm>
                <a:off x="6926" y="2590"/>
                <a:ext cx="865" cy="649"/>
                <a:chOff x="2031" y="3382"/>
                <a:chExt cx="865" cy="649"/>
              </a:xfrm>
            </p:grpSpPr>
            <p:sp>
              <p:nvSpPr>
                <p:cNvPr id="525" name="Text Box 7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526" name="Text Box 7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527" name="Text Box 7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528" name="Text Box 6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529" name="Text Box 6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530" name="Text Box 6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a:latin typeface="Times New Roman" panose="02020603050405020304" pitchFamily="18" charset="0"/>
                    <a:cs typeface="Times New Roman" panose="02020603050405020304" pitchFamily="18" charset="0"/>
                  </a:endParaRPr>
                </a:p>
              </p:txBody>
            </p:sp>
            <p:sp>
              <p:nvSpPr>
                <p:cNvPr id="531" name="Text Box 6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4" name="Text Box 64"/>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5" name="Group 56"/>
              <p:cNvGrpSpPr>
                <a:grpSpLocks/>
              </p:cNvGrpSpPr>
              <p:nvPr/>
            </p:nvGrpSpPr>
            <p:grpSpPr bwMode="auto">
              <a:xfrm>
                <a:off x="6926" y="3672"/>
                <a:ext cx="865" cy="649"/>
                <a:chOff x="2031" y="3382"/>
                <a:chExt cx="865" cy="649"/>
              </a:xfrm>
            </p:grpSpPr>
            <p:sp>
              <p:nvSpPr>
                <p:cNvPr id="518" name="Text Box 6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519" name="Text Box 6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520" name="Text Box 6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521" name="Text Box 6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522" name="Text Box 5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523" name="Text Box 5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524" name="Text Box 5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6" name="Text Box 55"/>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7" name="Group 47"/>
              <p:cNvGrpSpPr>
                <a:grpSpLocks/>
              </p:cNvGrpSpPr>
              <p:nvPr/>
            </p:nvGrpSpPr>
            <p:grpSpPr bwMode="auto">
              <a:xfrm>
                <a:off x="8295" y="3672"/>
                <a:ext cx="865" cy="649"/>
                <a:chOff x="2031" y="3382"/>
                <a:chExt cx="865" cy="649"/>
              </a:xfrm>
            </p:grpSpPr>
            <p:sp>
              <p:nvSpPr>
                <p:cNvPr id="63" name="Text Box 54"/>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2" name="Text Box 53"/>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3" name="Text Box 52"/>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4" name="Text Box 51"/>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5" name="Text Box 50"/>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6" name="Text Box 49"/>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7" name="Text Box 48"/>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18" name="Group 37"/>
              <p:cNvGrpSpPr>
                <a:grpSpLocks/>
              </p:cNvGrpSpPr>
              <p:nvPr/>
            </p:nvGrpSpPr>
            <p:grpSpPr bwMode="auto">
              <a:xfrm>
                <a:off x="9662" y="3672"/>
                <a:ext cx="865" cy="866"/>
                <a:chOff x="1815" y="4102"/>
                <a:chExt cx="865" cy="866"/>
              </a:xfrm>
            </p:grpSpPr>
            <p:sp>
              <p:nvSpPr>
                <p:cNvPr id="54" name="Text Box 46"/>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5" name="Group 38"/>
                <p:cNvGrpSpPr>
                  <a:grpSpLocks/>
                </p:cNvGrpSpPr>
                <p:nvPr/>
              </p:nvGrpSpPr>
              <p:grpSpPr bwMode="auto">
                <a:xfrm>
                  <a:off x="1815" y="4102"/>
                  <a:ext cx="865" cy="649"/>
                  <a:chOff x="2031" y="3382"/>
                  <a:chExt cx="865" cy="649"/>
                </a:xfrm>
              </p:grpSpPr>
              <p:sp>
                <p:nvSpPr>
                  <p:cNvPr id="56" name="Text Box 4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7" name="Text Box 4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8" name="Text Box 4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9" name="Text Box 4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0" name="Text Box 4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1" name="Text Box 4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2" name="Text Box 3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grpSp>
            <p:nvGrpSpPr>
              <p:cNvPr id="19" name="Group 27"/>
              <p:cNvGrpSpPr>
                <a:grpSpLocks/>
              </p:cNvGrpSpPr>
              <p:nvPr/>
            </p:nvGrpSpPr>
            <p:grpSpPr bwMode="auto">
              <a:xfrm>
                <a:off x="8295" y="4748"/>
                <a:ext cx="865" cy="866"/>
                <a:chOff x="1815" y="4102"/>
                <a:chExt cx="865" cy="866"/>
              </a:xfrm>
            </p:grpSpPr>
            <p:sp>
              <p:nvSpPr>
                <p:cNvPr id="45" name="Text Box 36"/>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46" name="Group 28"/>
                <p:cNvGrpSpPr>
                  <a:grpSpLocks/>
                </p:cNvGrpSpPr>
                <p:nvPr/>
              </p:nvGrpSpPr>
              <p:grpSpPr bwMode="auto">
                <a:xfrm>
                  <a:off x="1815" y="4102"/>
                  <a:ext cx="865" cy="649"/>
                  <a:chOff x="2031" y="3382"/>
                  <a:chExt cx="865" cy="649"/>
                </a:xfrm>
              </p:grpSpPr>
              <p:sp>
                <p:nvSpPr>
                  <p:cNvPr id="47" name="Text Box 3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 name="Text Box 3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9" name="Text Box 3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 name="Text Box 3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 name="Text Box 3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2" name="Text Box 3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3" name="Text Box 2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20" name="Line 26"/>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1" name="Line 25"/>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2" name="Line 24"/>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3" name="Line 23"/>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2"/>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1"/>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0"/>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19"/>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28" name="Group 9"/>
              <p:cNvGrpSpPr>
                <a:grpSpLocks/>
              </p:cNvGrpSpPr>
              <p:nvPr/>
            </p:nvGrpSpPr>
            <p:grpSpPr bwMode="auto">
              <a:xfrm>
                <a:off x="9734" y="4892"/>
                <a:ext cx="865" cy="866"/>
                <a:chOff x="1815" y="4102"/>
                <a:chExt cx="865" cy="866"/>
              </a:xfrm>
            </p:grpSpPr>
            <p:grpSp>
              <p:nvGrpSpPr>
                <p:cNvPr id="36" name="Group 11"/>
                <p:cNvGrpSpPr>
                  <a:grpSpLocks/>
                </p:cNvGrpSpPr>
                <p:nvPr/>
              </p:nvGrpSpPr>
              <p:grpSpPr bwMode="auto">
                <a:xfrm>
                  <a:off x="1815" y="4102"/>
                  <a:ext cx="865" cy="649"/>
                  <a:chOff x="2031" y="3382"/>
                  <a:chExt cx="865" cy="649"/>
                </a:xfrm>
              </p:grpSpPr>
              <p:sp>
                <p:nvSpPr>
                  <p:cNvPr id="38" name="Text Box 18"/>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39" name="Text Box 17"/>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0" name="Text Box 16"/>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1" name="Text Box 15"/>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2" name="Text Box 14"/>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3" name="Text Box 13"/>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4" name="Text Box 12"/>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37" name="Text Box 10"/>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29" name="Line 8"/>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7"/>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1" name="Line 6"/>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2" name="Line 5"/>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4"/>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3"/>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Freeform 2"/>
              <p:cNvSpPr>
                <a:spLocks/>
              </p:cNvSpPr>
              <p:nvPr/>
            </p:nvSpPr>
            <p:spPr bwMode="auto">
              <a:xfrm>
                <a:off x="10125" y="2518"/>
                <a:ext cx="664" cy="3096"/>
              </a:xfrm>
              <a:custGeom>
                <a:avLst/>
                <a:gdLst>
                  <a:gd name="T0" fmla="*/ 556 w 664"/>
                  <a:gd name="T1" fmla="*/ 0 h 3096"/>
                  <a:gd name="T2" fmla="*/ 511 w 664"/>
                  <a:gd name="T3" fmla="*/ 864 h 3096"/>
                  <a:gd name="T4" fmla="*/ 7 w 664"/>
                  <a:gd name="T5" fmla="*/ 1440 h 3096"/>
                  <a:gd name="T6" fmla="*/ 556 w 664"/>
                  <a:gd name="T7" fmla="*/ 2018 h 3096"/>
                  <a:gd name="T8" fmla="*/ 655 w 664"/>
                  <a:gd name="T9" fmla="*/ 3096 h 3096"/>
                </a:gdLst>
                <a:ahLst/>
                <a:cxnLst>
                  <a:cxn ang="0">
                    <a:pos x="T0" y="T1"/>
                  </a:cxn>
                  <a:cxn ang="0">
                    <a:pos x="T2" y="T3"/>
                  </a:cxn>
                  <a:cxn ang="0">
                    <a:pos x="T4" y="T5"/>
                  </a:cxn>
                  <a:cxn ang="0">
                    <a:pos x="T6" y="T7"/>
                  </a:cxn>
                  <a:cxn ang="0">
                    <a:pos x="T8" y="T9"/>
                  </a:cxn>
                </a:cxnLst>
                <a:rect l="0" t="0" r="r" b="b"/>
                <a:pathLst>
                  <a:path w="664" h="3096">
                    <a:moveTo>
                      <a:pt x="556" y="0"/>
                    </a:moveTo>
                    <a:cubicBezTo>
                      <a:pt x="579" y="312"/>
                      <a:pt x="602" y="624"/>
                      <a:pt x="511" y="864"/>
                    </a:cubicBezTo>
                    <a:cubicBezTo>
                      <a:pt x="420" y="1104"/>
                      <a:pt x="0" y="1248"/>
                      <a:pt x="7" y="1440"/>
                    </a:cubicBezTo>
                    <a:cubicBezTo>
                      <a:pt x="14" y="1632"/>
                      <a:pt x="448" y="1742"/>
                      <a:pt x="556" y="2018"/>
                    </a:cubicBezTo>
                    <a:cubicBezTo>
                      <a:pt x="664" y="2294"/>
                      <a:pt x="607" y="2929"/>
                      <a:pt x="655" y="3096"/>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sp>
          <p:nvSpPr>
            <p:cNvPr id="119" name="Text Box 4"/>
            <p:cNvSpPr txBox="1">
              <a:spLocks noChangeArrowheads="1"/>
            </p:cNvSpPr>
            <p:nvPr/>
          </p:nvSpPr>
          <p:spPr bwMode="auto">
            <a:xfrm>
              <a:off x="5652162" y="1590347"/>
              <a:ext cx="324565" cy="3075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dirty="0">
                <a:latin typeface="Times New Roman" panose="02020603050405020304" pitchFamily="18" charset="0"/>
                <a:cs typeface="Times New Roman" panose="02020603050405020304" pitchFamily="18" charset="0"/>
              </a:endParaRPr>
            </a:p>
          </p:txBody>
        </p:sp>
      </p:grpSp>
      <p:sp>
        <p:nvSpPr>
          <p:cNvPr id="118" name="TextBox 117"/>
          <p:cNvSpPr txBox="1"/>
          <p:nvPr/>
        </p:nvSpPr>
        <p:spPr>
          <a:xfrm>
            <a:off x="7018495" y="280989"/>
            <a:ext cx="1747505" cy="400110"/>
          </a:xfrm>
          <a:prstGeom prst="rect">
            <a:avLst/>
          </a:prstGeom>
          <a:noFill/>
        </p:spPr>
        <p:txBody>
          <a:bodyPr wrap="square" rtlCol="0">
            <a:spAutoFit/>
          </a:bodyPr>
          <a:lstStyle/>
          <a:p>
            <a:r>
              <a:rPr lang="en-US" sz="2000" b="1" dirty="0" smtClean="0">
                <a:solidFill>
                  <a:srgbClr val="C00000"/>
                </a:solidFill>
              </a:rPr>
              <a:t>Cycle #2</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1557715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base">
                                        <p:cTn id="7" dur="500" fill="hold"/>
                                        <p:tgtEl>
                                          <p:spTgt spid="118"/>
                                        </p:tgtEl>
                                        <p:attrNameLst>
                                          <p:attrName>ppt_x</p:attrName>
                                        </p:attrNameLst>
                                      </p:cBhvr>
                                      <p:tavLst>
                                        <p:tav tm="0">
                                          <p:val>
                                            <p:strVal val="#ppt_x"/>
                                          </p:val>
                                        </p:tav>
                                        <p:tav tm="100000">
                                          <p:val>
                                            <p:strVal val="#ppt_x"/>
                                          </p:val>
                                        </p:tav>
                                      </p:tavLst>
                                    </p:anim>
                                    <p:anim calcmode="lin" valueType="num">
                                      <p:cBhvr additive="base">
                                        <p:cTn id="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59"/>
                                        </p:tgtEl>
                                        <p:attrNameLst>
                                          <p:attrName>style.visibility</p:attrName>
                                        </p:attrNameLst>
                                      </p:cBhvr>
                                      <p:to>
                                        <p:strVal val="visible"/>
                                      </p:to>
                                    </p:set>
                                    <p:animEffect transition="in" filter="wipe(down)">
                                      <p:cBhvr>
                                        <p:cTn id="13" dur="580">
                                          <p:stCondLst>
                                            <p:cond delay="0"/>
                                          </p:stCondLst>
                                        </p:cTn>
                                        <p:tgtEl>
                                          <p:spTgt spid="559"/>
                                        </p:tgtEl>
                                      </p:cBhvr>
                                    </p:animEffect>
                                    <p:anim calcmode="lin" valueType="num">
                                      <p:cBhvr>
                                        <p:cTn id="14" dur="1822" tmFilter="0,0; 0.14,0.36; 0.43,0.73; 0.71,0.91; 1.0,1.0">
                                          <p:stCondLst>
                                            <p:cond delay="0"/>
                                          </p:stCondLst>
                                        </p:cTn>
                                        <p:tgtEl>
                                          <p:spTgt spid="55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5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5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5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59"/>
                                        </p:tgtEl>
                                        <p:attrNameLst>
                                          <p:attrName>ppt_y</p:attrName>
                                        </p:attrNameLst>
                                      </p:cBhvr>
                                      <p:tavLst>
                                        <p:tav tm="0" fmla="#ppt_y-sin(pi*$)/81">
                                          <p:val>
                                            <p:fltVal val="0"/>
                                          </p:val>
                                        </p:tav>
                                        <p:tav tm="100000">
                                          <p:val>
                                            <p:fltVal val="1"/>
                                          </p:val>
                                        </p:tav>
                                      </p:tavLst>
                                    </p:anim>
                                    <p:animScale>
                                      <p:cBhvr>
                                        <p:cTn id="19" dur="26">
                                          <p:stCondLst>
                                            <p:cond delay="650"/>
                                          </p:stCondLst>
                                        </p:cTn>
                                        <p:tgtEl>
                                          <p:spTgt spid="559"/>
                                        </p:tgtEl>
                                      </p:cBhvr>
                                      <p:to x="100000" y="60000"/>
                                    </p:animScale>
                                    <p:animScale>
                                      <p:cBhvr>
                                        <p:cTn id="20" dur="166" decel="50000">
                                          <p:stCondLst>
                                            <p:cond delay="676"/>
                                          </p:stCondLst>
                                        </p:cTn>
                                        <p:tgtEl>
                                          <p:spTgt spid="559"/>
                                        </p:tgtEl>
                                      </p:cBhvr>
                                      <p:to x="100000" y="100000"/>
                                    </p:animScale>
                                    <p:animScale>
                                      <p:cBhvr>
                                        <p:cTn id="21" dur="26">
                                          <p:stCondLst>
                                            <p:cond delay="1312"/>
                                          </p:stCondLst>
                                        </p:cTn>
                                        <p:tgtEl>
                                          <p:spTgt spid="559"/>
                                        </p:tgtEl>
                                      </p:cBhvr>
                                      <p:to x="100000" y="80000"/>
                                    </p:animScale>
                                    <p:animScale>
                                      <p:cBhvr>
                                        <p:cTn id="22" dur="166" decel="50000">
                                          <p:stCondLst>
                                            <p:cond delay="1338"/>
                                          </p:stCondLst>
                                        </p:cTn>
                                        <p:tgtEl>
                                          <p:spTgt spid="559"/>
                                        </p:tgtEl>
                                      </p:cBhvr>
                                      <p:to x="100000" y="100000"/>
                                    </p:animScale>
                                    <p:animScale>
                                      <p:cBhvr>
                                        <p:cTn id="23" dur="26">
                                          <p:stCondLst>
                                            <p:cond delay="1642"/>
                                          </p:stCondLst>
                                        </p:cTn>
                                        <p:tgtEl>
                                          <p:spTgt spid="559"/>
                                        </p:tgtEl>
                                      </p:cBhvr>
                                      <p:to x="100000" y="90000"/>
                                    </p:animScale>
                                    <p:animScale>
                                      <p:cBhvr>
                                        <p:cTn id="24" dur="166" decel="50000">
                                          <p:stCondLst>
                                            <p:cond delay="1668"/>
                                          </p:stCondLst>
                                        </p:cTn>
                                        <p:tgtEl>
                                          <p:spTgt spid="559"/>
                                        </p:tgtEl>
                                      </p:cBhvr>
                                      <p:to x="100000" y="100000"/>
                                    </p:animScale>
                                    <p:animScale>
                                      <p:cBhvr>
                                        <p:cTn id="25" dur="26">
                                          <p:stCondLst>
                                            <p:cond delay="1808"/>
                                          </p:stCondLst>
                                        </p:cTn>
                                        <p:tgtEl>
                                          <p:spTgt spid="559"/>
                                        </p:tgtEl>
                                      </p:cBhvr>
                                      <p:to x="100000" y="95000"/>
                                    </p:animScale>
                                    <p:animScale>
                                      <p:cBhvr>
                                        <p:cTn id="26" dur="166" decel="50000">
                                          <p:stCondLst>
                                            <p:cond delay="1834"/>
                                          </p:stCondLst>
                                        </p:cTn>
                                        <p:tgtEl>
                                          <p:spTgt spid="55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66"/>
                                        </p:tgtEl>
                                        <p:attrNameLst>
                                          <p:attrName>style.visibility</p:attrName>
                                        </p:attrNameLst>
                                      </p:cBhvr>
                                      <p:to>
                                        <p:strVal val="visible"/>
                                      </p:to>
                                    </p:set>
                                    <p:anim calcmode="lin" valueType="num">
                                      <p:cBhvr additive="base">
                                        <p:cTn id="31" dur="500" fill="hold"/>
                                        <p:tgtEl>
                                          <p:spTgt spid="566"/>
                                        </p:tgtEl>
                                        <p:attrNameLst>
                                          <p:attrName>ppt_x</p:attrName>
                                        </p:attrNameLst>
                                      </p:cBhvr>
                                      <p:tavLst>
                                        <p:tav tm="0">
                                          <p:val>
                                            <p:strVal val="#ppt_x"/>
                                          </p:val>
                                        </p:tav>
                                        <p:tav tm="100000">
                                          <p:val>
                                            <p:strVal val="#ppt_x"/>
                                          </p:val>
                                        </p:tav>
                                      </p:tavLst>
                                    </p:anim>
                                    <p:anim calcmode="lin" valueType="num">
                                      <p:cBhvr additive="base">
                                        <p:cTn id="32" dur="500" fill="hold"/>
                                        <p:tgtEl>
                                          <p:spTgt spid="56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65"/>
                                        </p:tgtEl>
                                        <p:attrNameLst>
                                          <p:attrName>style.visibility</p:attrName>
                                        </p:attrNameLst>
                                      </p:cBhvr>
                                      <p:to>
                                        <p:strVal val="visible"/>
                                      </p:to>
                                    </p:set>
                                    <p:anim calcmode="lin" valueType="num">
                                      <p:cBhvr additive="base">
                                        <p:cTn id="37" dur="500" fill="hold"/>
                                        <p:tgtEl>
                                          <p:spTgt spid="565"/>
                                        </p:tgtEl>
                                        <p:attrNameLst>
                                          <p:attrName>ppt_x</p:attrName>
                                        </p:attrNameLst>
                                      </p:cBhvr>
                                      <p:tavLst>
                                        <p:tav tm="0">
                                          <p:val>
                                            <p:strVal val="#ppt_x"/>
                                          </p:val>
                                        </p:tav>
                                        <p:tav tm="100000">
                                          <p:val>
                                            <p:strVal val="#ppt_x"/>
                                          </p:val>
                                        </p:tav>
                                      </p:tavLst>
                                    </p:anim>
                                    <p:anim calcmode="lin" valueType="num">
                                      <p:cBhvr additive="base">
                                        <p:cTn id="38" dur="500" fill="hold"/>
                                        <p:tgtEl>
                                          <p:spTgt spid="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 grpId="0"/>
      <p:bldP spid="1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 name="Table 117"/>
          <p:cNvGraphicFramePr>
            <a:graphicFrameLocks noGrp="1"/>
          </p:cNvGraphicFramePr>
          <p:nvPr>
            <p:extLst>
              <p:ext uri="{D42A27DB-BD31-4B8C-83A1-F6EECF244321}">
                <p14:modId xmlns:p14="http://schemas.microsoft.com/office/powerpoint/2010/main" val="2755179090"/>
              </p:ext>
            </p:extLst>
          </p:nvPr>
        </p:nvGraphicFramePr>
        <p:xfrm>
          <a:off x="630616" y="4724400"/>
          <a:ext cx="7786060" cy="1613444"/>
        </p:xfrm>
        <a:graphic>
          <a:graphicData uri="http://schemas.openxmlformats.org/drawingml/2006/table">
            <a:tbl>
              <a:tblPr firstRow="1" firstCol="1" bandRow="1" bandCol="1">
                <a:tableStyleId>{5A111915-BE36-4E01-A7E5-04B1672EAD32}</a:tableStyleId>
              </a:tblPr>
              <a:tblGrid>
                <a:gridCol w="671360">
                  <a:extLst>
                    <a:ext uri="{9D8B030D-6E8A-4147-A177-3AD203B41FA5}">
                      <a16:colId xmlns:a16="http://schemas.microsoft.com/office/drawing/2014/main" val="20000"/>
                    </a:ext>
                  </a:extLst>
                </a:gridCol>
                <a:gridCol w="966453">
                  <a:extLst>
                    <a:ext uri="{9D8B030D-6E8A-4147-A177-3AD203B41FA5}">
                      <a16:colId xmlns:a16="http://schemas.microsoft.com/office/drawing/2014/main" val="20001"/>
                    </a:ext>
                  </a:extLst>
                </a:gridCol>
                <a:gridCol w="1126892">
                  <a:extLst>
                    <a:ext uri="{9D8B030D-6E8A-4147-A177-3AD203B41FA5}">
                      <a16:colId xmlns:a16="http://schemas.microsoft.com/office/drawing/2014/main" val="20002"/>
                    </a:ext>
                  </a:extLst>
                </a:gridCol>
                <a:gridCol w="484182">
                  <a:extLst>
                    <a:ext uri="{9D8B030D-6E8A-4147-A177-3AD203B41FA5}">
                      <a16:colId xmlns:a16="http://schemas.microsoft.com/office/drawing/2014/main" val="20003"/>
                    </a:ext>
                  </a:extLst>
                </a:gridCol>
                <a:gridCol w="1073497">
                  <a:extLst>
                    <a:ext uri="{9D8B030D-6E8A-4147-A177-3AD203B41FA5}">
                      <a16:colId xmlns:a16="http://schemas.microsoft.com/office/drawing/2014/main" val="20004"/>
                    </a:ext>
                  </a:extLst>
                </a:gridCol>
                <a:gridCol w="698970">
                  <a:extLst>
                    <a:ext uri="{9D8B030D-6E8A-4147-A177-3AD203B41FA5}">
                      <a16:colId xmlns:a16="http://schemas.microsoft.com/office/drawing/2014/main" val="20005"/>
                    </a:ext>
                  </a:extLst>
                </a:gridCol>
                <a:gridCol w="966453">
                  <a:extLst>
                    <a:ext uri="{9D8B030D-6E8A-4147-A177-3AD203B41FA5}">
                      <a16:colId xmlns:a16="http://schemas.microsoft.com/office/drawing/2014/main" val="20006"/>
                    </a:ext>
                  </a:extLst>
                </a:gridCol>
                <a:gridCol w="882414">
                  <a:extLst>
                    <a:ext uri="{9D8B030D-6E8A-4147-A177-3AD203B41FA5}">
                      <a16:colId xmlns:a16="http://schemas.microsoft.com/office/drawing/2014/main" val="20007"/>
                    </a:ext>
                  </a:extLst>
                </a:gridCol>
                <a:gridCol w="915839">
                  <a:extLst>
                    <a:ext uri="{9D8B030D-6E8A-4147-A177-3AD203B41FA5}">
                      <a16:colId xmlns:a16="http://schemas.microsoft.com/office/drawing/2014/main"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Activity to Shorten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Can Be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Nil</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per Week</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31911">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231911">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31911">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36,770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55</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31911">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2</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36,970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53</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bl>
          </a:graphicData>
        </a:graphic>
      </p:graphicFrame>
      <p:sp>
        <p:nvSpPr>
          <p:cNvPr id="119" name="Rectangle 118"/>
          <p:cNvSpPr/>
          <p:nvPr/>
        </p:nvSpPr>
        <p:spPr>
          <a:xfrm>
            <a:off x="6349688" y="110031"/>
            <a:ext cx="3050360" cy="1285352"/>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Now we have two critical paths:</a:t>
            </a:r>
          </a:p>
          <a:p>
            <a:pPr>
              <a:tabLst>
                <a:tab pos="422041" algn="l"/>
              </a:tabLst>
            </a:pPr>
            <a:r>
              <a:rPr lang="en-US" sz="1292" dirty="0" smtClean="0">
                <a:latin typeface="Times New Roman" panose="02020603050405020304" pitchFamily="18" charset="0"/>
                <a:ea typeface="Times New Roman" panose="02020603050405020304" pitchFamily="18" charset="0"/>
              </a:rPr>
              <a:t>A-C-F-H-I </a:t>
            </a:r>
            <a:r>
              <a:rPr lang="en-US" sz="1292" dirty="0">
                <a:latin typeface="Times New Roman" panose="02020603050405020304" pitchFamily="18" charset="0"/>
                <a:ea typeface="Times New Roman" panose="02020603050405020304" pitchFamily="18" charset="0"/>
              </a:rPr>
              <a:t>and A-C-G- I.</a:t>
            </a:r>
          </a:p>
          <a:p>
            <a:pPr>
              <a:tabLst>
                <a:tab pos="422041" algn="l"/>
              </a:tabLst>
            </a:pPr>
            <a:r>
              <a:rPr lang="en-US" sz="1292" dirty="0">
                <a:latin typeface="Times New Roman" panose="02020603050405020304" pitchFamily="18" charset="0"/>
                <a:ea typeface="Times New Roman" panose="02020603050405020304" pitchFamily="18" charset="0"/>
              </a:rPr>
              <a:t>Either	</a:t>
            </a:r>
            <a:r>
              <a:rPr lang="en-US" sz="1292" dirty="0">
                <a:solidFill>
                  <a:srgbClr val="FF0000"/>
                </a:solidFill>
                <a:latin typeface="Times New Roman" panose="02020603050405020304" pitchFamily="18" charset="0"/>
                <a:ea typeface="Times New Roman" panose="02020603050405020304" pitchFamily="18" charset="0"/>
              </a:rPr>
              <a:t>crash A </a:t>
            </a:r>
            <a:r>
              <a:rPr lang="en-US" sz="1292" dirty="0" smtClean="0">
                <a:solidFill>
                  <a:srgbClr val="FF0000"/>
                </a:solidFill>
                <a:latin typeface="Times New Roman" panose="02020603050405020304" pitchFamily="18" charset="0"/>
                <a:ea typeface="Times New Roman" panose="02020603050405020304" pitchFamily="18" charset="0"/>
              </a:rPr>
              <a:t>at </a:t>
            </a:r>
            <a:r>
              <a:rPr lang="en-US" sz="1292" dirty="0">
                <a:solidFill>
                  <a:srgbClr val="FF0000"/>
                </a:solidFill>
                <a:latin typeface="Times New Roman" panose="02020603050405020304" pitchFamily="18" charset="0"/>
                <a:ea typeface="Times New Roman" panose="02020603050405020304" pitchFamily="18" charset="0"/>
              </a:rPr>
              <a:t>cost SR 100/week </a:t>
            </a:r>
            <a:r>
              <a:rPr lang="en-US" sz="1292" dirty="0" smtClean="0">
                <a:latin typeface="Times New Roman" panose="02020603050405020304" pitchFamily="18" charset="0"/>
                <a:ea typeface="Times New Roman" panose="02020603050405020304" pitchFamily="18" charset="0"/>
              </a:rPr>
              <a:t>or </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C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F and </a:t>
            </a:r>
            <a:r>
              <a:rPr lang="en-US" sz="1292" dirty="0" smtClean="0">
                <a:latin typeface="Times New Roman" panose="02020603050405020304" pitchFamily="18" charset="0"/>
                <a:ea typeface="Times New Roman" panose="02020603050405020304" pitchFamily="18" charset="0"/>
              </a:rPr>
              <a:t>G at </a:t>
            </a:r>
            <a:r>
              <a:rPr lang="en-US" sz="1292" dirty="0">
                <a:latin typeface="Times New Roman" panose="02020603050405020304" pitchFamily="18" charset="0"/>
                <a:ea typeface="Times New Roman" panose="02020603050405020304" pitchFamily="18" charset="0"/>
              </a:rPr>
              <a:t>cost SR 360/week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H and G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a:t>
            </a:r>
          </a:p>
        </p:txBody>
      </p:sp>
      <p:grpSp>
        <p:nvGrpSpPr>
          <p:cNvPr id="2" name="Group 1"/>
          <p:cNvGrpSpPr/>
          <p:nvPr/>
        </p:nvGrpSpPr>
        <p:grpSpPr>
          <a:xfrm>
            <a:off x="863272" y="707866"/>
            <a:ext cx="7885422" cy="3902362"/>
            <a:chOff x="863272" y="707866"/>
            <a:chExt cx="7885422" cy="3902362"/>
          </a:xfrm>
        </p:grpSpPr>
        <p:grpSp>
          <p:nvGrpSpPr>
            <p:cNvPr id="3" name="Group 1"/>
            <p:cNvGrpSpPr>
              <a:grpSpLocks noChangeAspect="1"/>
            </p:cNvGrpSpPr>
            <p:nvPr/>
          </p:nvGrpSpPr>
          <p:grpSpPr bwMode="auto">
            <a:xfrm>
              <a:off x="863272" y="707866"/>
              <a:ext cx="7885422" cy="3902362"/>
              <a:chOff x="4047" y="2374"/>
              <a:chExt cx="6840" cy="3384"/>
            </a:xfrm>
          </p:grpSpPr>
          <p:sp>
            <p:nvSpPr>
              <p:cNvPr id="4" name="AutoShape 112"/>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11"/>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6" name="Group 103"/>
              <p:cNvGrpSpPr>
                <a:grpSpLocks/>
              </p:cNvGrpSpPr>
              <p:nvPr/>
            </p:nvGrpSpPr>
            <p:grpSpPr bwMode="auto">
              <a:xfrm>
                <a:off x="4190" y="3670"/>
                <a:ext cx="865" cy="649"/>
                <a:chOff x="2031" y="3382"/>
                <a:chExt cx="865" cy="649"/>
              </a:xfrm>
            </p:grpSpPr>
            <p:sp>
              <p:nvSpPr>
                <p:cNvPr id="111" name="Text Box 11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2" name="Text Box 10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3" name="Text Box 10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4" name="Text Box 10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5" name="Text Box 10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6" name="Text Box 10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7" name="Text Box 10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10" name="Group 93"/>
              <p:cNvGrpSpPr>
                <a:grpSpLocks/>
              </p:cNvGrpSpPr>
              <p:nvPr/>
            </p:nvGrpSpPr>
            <p:grpSpPr bwMode="auto">
              <a:xfrm>
                <a:off x="6926" y="4748"/>
                <a:ext cx="865" cy="866"/>
                <a:chOff x="1815" y="4102"/>
                <a:chExt cx="865" cy="866"/>
              </a:xfrm>
            </p:grpSpPr>
            <p:sp>
              <p:nvSpPr>
                <p:cNvPr id="102" name="Text Box 10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03" name="Group 94"/>
                <p:cNvGrpSpPr>
                  <a:grpSpLocks/>
                </p:cNvGrpSpPr>
                <p:nvPr/>
              </p:nvGrpSpPr>
              <p:grpSpPr bwMode="auto">
                <a:xfrm>
                  <a:off x="1815" y="4102"/>
                  <a:ext cx="865" cy="649"/>
                  <a:chOff x="2031" y="3382"/>
                  <a:chExt cx="865" cy="649"/>
                </a:xfrm>
              </p:grpSpPr>
              <p:sp>
                <p:nvSpPr>
                  <p:cNvPr id="104" name="Text Box 10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5" name="Text Box 10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6" name="Text Box 9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7" name="Text Box 9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8" name="Text Box 9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9" name="Text Box 9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0" name="Text Box 9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11" name="Text Box 92"/>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2" name="Group 84"/>
              <p:cNvGrpSpPr>
                <a:grpSpLocks/>
              </p:cNvGrpSpPr>
              <p:nvPr/>
            </p:nvGrpSpPr>
            <p:grpSpPr bwMode="auto">
              <a:xfrm>
                <a:off x="5559" y="4748"/>
                <a:ext cx="865" cy="649"/>
                <a:chOff x="2031" y="3382"/>
                <a:chExt cx="865" cy="649"/>
              </a:xfrm>
            </p:grpSpPr>
            <p:sp>
              <p:nvSpPr>
                <p:cNvPr id="95" name="Text Box 9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6" name="Text Box 9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7" name="Text Box 8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8" name="Text Box 8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9" name="Text Box 8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0" name="Text Box 8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1" name="Text Box 8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3"/>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4" name="Group 75"/>
              <p:cNvGrpSpPr>
                <a:grpSpLocks/>
              </p:cNvGrpSpPr>
              <p:nvPr/>
            </p:nvGrpSpPr>
            <p:grpSpPr bwMode="auto">
              <a:xfrm>
                <a:off x="5559" y="3672"/>
                <a:ext cx="865" cy="649"/>
                <a:chOff x="2031" y="3382"/>
                <a:chExt cx="865" cy="649"/>
              </a:xfrm>
            </p:grpSpPr>
            <p:sp>
              <p:nvSpPr>
                <p:cNvPr id="88" name="Text Box 8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a:latin typeface="Times New Roman" panose="02020603050405020304" pitchFamily="18" charset="0"/>
                    <a:cs typeface="Times New Roman" panose="02020603050405020304" pitchFamily="18" charset="0"/>
                  </a:endParaRPr>
                </a:p>
              </p:txBody>
            </p:sp>
            <p:sp>
              <p:nvSpPr>
                <p:cNvPr id="89" name="Text Box 8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dirty="0">
                    <a:latin typeface="Times New Roman" panose="02020603050405020304" pitchFamily="18" charset="0"/>
                    <a:cs typeface="Times New Roman" panose="02020603050405020304" pitchFamily="18" charset="0"/>
                  </a:endParaRPr>
                </a:p>
              </p:txBody>
            </p:sp>
            <p:sp>
              <p:nvSpPr>
                <p:cNvPr id="90" name="Text Box 8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91" name="Text Box 7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14</a:t>
                  </a:r>
                  <a:endParaRPr lang="en-US" altLang="en-US" sz="4431">
                    <a:latin typeface="Times New Roman" panose="02020603050405020304" pitchFamily="18" charset="0"/>
                    <a:cs typeface="Times New Roman" panose="02020603050405020304" pitchFamily="18" charset="0"/>
                  </a:endParaRPr>
                </a:p>
              </p:txBody>
            </p:sp>
            <p:sp>
              <p:nvSpPr>
                <p:cNvPr id="92" name="Text Box 7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93" name="Text Box 7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94" name="Text Box 7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a:latin typeface="Times New Roman" panose="02020603050405020304" pitchFamily="18" charset="0"/>
                    <a:cs typeface="Times New Roman" panose="02020603050405020304" pitchFamily="18" charset="0"/>
                  </a:endParaRPr>
                </a:p>
              </p:txBody>
            </p:sp>
          </p:grpSp>
          <p:sp>
            <p:nvSpPr>
              <p:cNvPr id="15" name="Text Box 74"/>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6"/>
              <p:cNvGrpSpPr>
                <a:grpSpLocks/>
              </p:cNvGrpSpPr>
              <p:nvPr/>
            </p:nvGrpSpPr>
            <p:grpSpPr bwMode="auto">
              <a:xfrm>
                <a:off x="6926" y="2590"/>
                <a:ext cx="865" cy="649"/>
                <a:chOff x="2031" y="3382"/>
                <a:chExt cx="865" cy="649"/>
              </a:xfrm>
            </p:grpSpPr>
            <p:sp>
              <p:nvSpPr>
                <p:cNvPr id="81" name="Text Box 7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82" name="Text Box 7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83" name="Text Box 7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84" name="Text Box 7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85" name="Text Box 6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86" name="Text Box 6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a:latin typeface="Times New Roman" panose="02020603050405020304" pitchFamily="18" charset="0"/>
                    <a:cs typeface="Times New Roman" panose="02020603050405020304" pitchFamily="18" charset="0"/>
                  </a:endParaRPr>
                </a:p>
              </p:txBody>
            </p:sp>
            <p:sp>
              <p:nvSpPr>
                <p:cNvPr id="87" name="Text Box 6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7" name="Text Box 65"/>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7"/>
              <p:cNvGrpSpPr>
                <a:grpSpLocks/>
              </p:cNvGrpSpPr>
              <p:nvPr/>
            </p:nvGrpSpPr>
            <p:grpSpPr bwMode="auto">
              <a:xfrm>
                <a:off x="6926" y="3672"/>
                <a:ext cx="865" cy="649"/>
                <a:chOff x="2031" y="3382"/>
                <a:chExt cx="865" cy="649"/>
              </a:xfrm>
            </p:grpSpPr>
            <p:sp>
              <p:nvSpPr>
                <p:cNvPr id="74" name="Text Box 6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75" name="Text Box 6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76" name="Text Box 6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77" name="Text Box 6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78" name="Text Box 6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79" name="Text Box 5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80" name="Text Box 5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6"/>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20" name="Group 48"/>
              <p:cNvGrpSpPr>
                <a:grpSpLocks/>
              </p:cNvGrpSpPr>
              <p:nvPr/>
            </p:nvGrpSpPr>
            <p:grpSpPr bwMode="auto">
              <a:xfrm>
                <a:off x="8295" y="3672"/>
                <a:ext cx="865" cy="649"/>
                <a:chOff x="2031" y="3382"/>
                <a:chExt cx="865" cy="649"/>
              </a:xfrm>
            </p:grpSpPr>
            <p:sp>
              <p:nvSpPr>
                <p:cNvPr id="67" name="Text Box 5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8" name="Text Box 5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9" name="Text Box 5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0" name="Text Box 5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1" name="Text Box 5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2" name="Text Box 5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3" name="Text Box 4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8"/>
              <p:cNvGrpSpPr>
                <a:grpSpLocks/>
              </p:cNvGrpSpPr>
              <p:nvPr/>
            </p:nvGrpSpPr>
            <p:grpSpPr bwMode="auto">
              <a:xfrm>
                <a:off x="9662" y="3672"/>
                <a:ext cx="865" cy="866"/>
                <a:chOff x="1815" y="4102"/>
                <a:chExt cx="865" cy="866"/>
              </a:xfrm>
            </p:grpSpPr>
            <p:sp>
              <p:nvSpPr>
                <p:cNvPr id="58" name="Text Box 4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59" name="Group 39"/>
                <p:cNvGrpSpPr>
                  <a:grpSpLocks/>
                </p:cNvGrpSpPr>
                <p:nvPr/>
              </p:nvGrpSpPr>
              <p:grpSpPr bwMode="auto">
                <a:xfrm>
                  <a:off x="1815" y="4102"/>
                  <a:ext cx="865" cy="649"/>
                  <a:chOff x="2031" y="3382"/>
                  <a:chExt cx="865" cy="649"/>
                </a:xfrm>
              </p:grpSpPr>
              <p:sp>
                <p:nvSpPr>
                  <p:cNvPr id="60" name="Text Box 4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latin typeface="Times New Roman" panose="02020603050405020304" pitchFamily="18" charset="0"/>
                      <a:cs typeface="Times New Roman" panose="02020603050405020304" pitchFamily="18" charset="0"/>
                    </a:endParaRPr>
                  </a:p>
                </p:txBody>
              </p:sp>
              <p:sp>
                <p:nvSpPr>
                  <p:cNvPr id="61" name="Text Box 4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62" name="Text Box 4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55</a:t>
                    </a:r>
                    <a:endParaRPr lang="en-US" altLang="en-US" sz="4431" b="1" dirty="0">
                      <a:latin typeface="Times New Roman" panose="02020603050405020304" pitchFamily="18" charset="0"/>
                      <a:cs typeface="Times New Roman" panose="02020603050405020304" pitchFamily="18" charset="0"/>
                    </a:endParaRPr>
                  </a:p>
                </p:txBody>
              </p:sp>
              <p:sp>
                <p:nvSpPr>
                  <p:cNvPr id="63" name="Text Box 4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latin typeface="Times New Roman" panose="02020603050405020304" pitchFamily="18" charset="0"/>
                      <a:cs typeface="Times New Roman" panose="02020603050405020304" pitchFamily="18" charset="0"/>
                    </a:endParaRPr>
                  </a:p>
                </p:txBody>
              </p:sp>
              <p:sp>
                <p:nvSpPr>
                  <p:cNvPr id="64" name="Text Box 4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65" name="Text Box 4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55</a:t>
                    </a:r>
                    <a:endParaRPr lang="en-US" altLang="en-US" sz="4431" b="1" dirty="0">
                      <a:latin typeface="Times New Roman" panose="02020603050405020304" pitchFamily="18" charset="0"/>
                      <a:cs typeface="Times New Roman" panose="02020603050405020304" pitchFamily="18" charset="0"/>
                    </a:endParaRPr>
                  </a:p>
                </p:txBody>
              </p:sp>
              <p:sp>
                <p:nvSpPr>
                  <p:cNvPr id="66" name="Text Box 4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latin typeface="Times New Roman" panose="02020603050405020304" pitchFamily="18" charset="0"/>
                      <a:cs typeface="Times New Roman" panose="02020603050405020304" pitchFamily="18" charset="0"/>
                    </a:endParaRPr>
                  </a:p>
                </p:txBody>
              </p:sp>
            </p:grpSp>
          </p:grpSp>
          <p:grpSp>
            <p:nvGrpSpPr>
              <p:cNvPr id="22" name="Group 28"/>
              <p:cNvGrpSpPr>
                <a:grpSpLocks/>
              </p:cNvGrpSpPr>
              <p:nvPr/>
            </p:nvGrpSpPr>
            <p:grpSpPr bwMode="auto">
              <a:xfrm>
                <a:off x="8295" y="4748"/>
                <a:ext cx="865" cy="866"/>
                <a:chOff x="1815" y="4102"/>
                <a:chExt cx="865" cy="866"/>
              </a:xfrm>
            </p:grpSpPr>
            <p:sp>
              <p:nvSpPr>
                <p:cNvPr id="49" name="Text Box 3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0" name="Group 29"/>
                <p:cNvGrpSpPr>
                  <a:grpSpLocks/>
                </p:cNvGrpSpPr>
                <p:nvPr/>
              </p:nvGrpSpPr>
              <p:grpSpPr bwMode="auto">
                <a:xfrm>
                  <a:off x="1815" y="4102"/>
                  <a:ext cx="865" cy="649"/>
                  <a:chOff x="2031" y="3382"/>
                  <a:chExt cx="865" cy="649"/>
                </a:xfrm>
              </p:grpSpPr>
              <p:sp>
                <p:nvSpPr>
                  <p:cNvPr id="51" name="Text Box 3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2" name="Text Box 3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3" name="Text Box 3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 name="Text Box 3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 name="Text Box 3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 name="Text Box 3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7" name="Text Box 3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23" name="Line 27"/>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6"/>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5"/>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4"/>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23"/>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8" name="Line 22"/>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9" name="Line 21"/>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20"/>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31" name="Group 10"/>
              <p:cNvGrpSpPr>
                <a:grpSpLocks/>
              </p:cNvGrpSpPr>
              <p:nvPr/>
            </p:nvGrpSpPr>
            <p:grpSpPr bwMode="auto">
              <a:xfrm>
                <a:off x="9734" y="4892"/>
                <a:ext cx="865" cy="866"/>
                <a:chOff x="1815" y="4102"/>
                <a:chExt cx="865" cy="866"/>
              </a:xfrm>
            </p:grpSpPr>
            <p:grpSp>
              <p:nvGrpSpPr>
                <p:cNvPr id="40" name="Group 12"/>
                <p:cNvGrpSpPr>
                  <a:grpSpLocks/>
                </p:cNvGrpSpPr>
                <p:nvPr/>
              </p:nvGrpSpPr>
              <p:grpSpPr bwMode="auto">
                <a:xfrm>
                  <a:off x="1815" y="4102"/>
                  <a:ext cx="865" cy="649"/>
                  <a:chOff x="2031" y="3382"/>
                  <a:chExt cx="865" cy="649"/>
                </a:xfrm>
              </p:grpSpPr>
              <p:sp>
                <p:nvSpPr>
                  <p:cNvPr id="42" name="Text Box 19"/>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3" name="Text Box 18"/>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4" name="Text Box 17"/>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5" name="Text Box 16"/>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6" name="Text Box 15"/>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7" name="Text Box 14"/>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8" name="Text Box 13"/>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41" name="Text Box 1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9"/>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8"/>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7"/>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Line 6"/>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6" name="Line 5"/>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7" name="Line 4"/>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9" name="Freeform 2"/>
              <p:cNvSpPr>
                <a:spLocks/>
              </p:cNvSpPr>
              <p:nvPr/>
            </p:nvSpPr>
            <p:spPr bwMode="auto">
              <a:xfrm>
                <a:off x="4755" y="2662"/>
                <a:ext cx="444" cy="2664"/>
              </a:xfrm>
              <a:custGeom>
                <a:avLst/>
                <a:gdLst>
                  <a:gd name="T0" fmla="*/ 300 w 444"/>
                  <a:gd name="T1" fmla="*/ 0 h 2664"/>
                  <a:gd name="T2" fmla="*/ 300 w 444"/>
                  <a:gd name="T3" fmla="*/ 504 h 2664"/>
                  <a:gd name="T4" fmla="*/ 12 w 444"/>
                  <a:gd name="T5" fmla="*/ 1297 h 2664"/>
                  <a:gd name="T6" fmla="*/ 372 w 444"/>
                  <a:gd name="T7" fmla="*/ 1947 h 2664"/>
                  <a:gd name="T8" fmla="*/ 444 w 444"/>
                  <a:gd name="T9" fmla="*/ 2664 h 2664"/>
                </a:gdLst>
                <a:ahLst/>
                <a:cxnLst>
                  <a:cxn ang="0">
                    <a:pos x="T0" y="T1"/>
                  </a:cxn>
                  <a:cxn ang="0">
                    <a:pos x="T2" y="T3"/>
                  </a:cxn>
                  <a:cxn ang="0">
                    <a:pos x="T4" y="T5"/>
                  </a:cxn>
                  <a:cxn ang="0">
                    <a:pos x="T6" y="T7"/>
                  </a:cxn>
                  <a:cxn ang="0">
                    <a:pos x="T8" y="T9"/>
                  </a:cxn>
                </a:cxnLst>
                <a:rect l="0" t="0" r="r" b="b"/>
                <a:pathLst>
                  <a:path w="444" h="2664">
                    <a:moveTo>
                      <a:pt x="300" y="0"/>
                    </a:moveTo>
                    <a:cubicBezTo>
                      <a:pt x="324" y="144"/>
                      <a:pt x="348" y="288"/>
                      <a:pt x="300" y="504"/>
                    </a:cubicBezTo>
                    <a:cubicBezTo>
                      <a:pt x="252" y="720"/>
                      <a:pt x="0" y="1057"/>
                      <a:pt x="12" y="1297"/>
                    </a:cubicBezTo>
                    <a:cubicBezTo>
                      <a:pt x="24" y="1537"/>
                      <a:pt x="300" y="1719"/>
                      <a:pt x="372" y="1947"/>
                    </a:cubicBezTo>
                    <a:cubicBezTo>
                      <a:pt x="444" y="2175"/>
                      <a:pt x="427" y="2545"/>
                      <a:pt x="444" y="2664"/>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solidFill>
                    <a:srgbClr val="FF0000"/>
                  </a:solidFill>
                  <a:latin typeface="Times New Roman" panose="02020603050405020304" pitchFamily="18" charset="0"/>
                  <a:cs typeface="Times New Roman" panose="02020603050405020304" pitchFamily="18" charset="0"/>
                </a:endParaRPr>
              </a:p>
            </p:txBody>
          </p:sp>
        </p:grpSp>
        <p:sp>
          <p:nvSpPr>
            <p:cNvPr id="120" name="Text Box 4"/>
            <p:cNvSpPr txBox="1">
              <a:spLocks noChangeArrowheads="1"/>
            </p:cNvSpPr>
            <p:nvPr/>
          </p:nvSpPr>
          <p:spPr bwMode="auto">
            <a:xfrm>
              <a:off x="5821097" y="1220607"/>
              <a:ext cx="324565" cy="3075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dirty="0">
                <a:latin typeface="Times New Roman" panose="02020603050405020304" pitchFamily="18" charset="0"/>
                <a:cs typeface="Times New Roman" panose="02020603050405020304" pitchFamily="18" charset="0"/>
              </a:endParaRPr>
            </a:p>
          </p:txBody>
        </p:sp>
      </p:grpSp>
      <p:sp>
        <p:nvSpPr>
          <p:cNvPr id="121" name="TextBox 120"/>
          <p:cNvSpPr txBox="1"/>
          <p:nvPr/>
        </p:nvSpPr>
        <p:spPr>
          <a:xfrm>
            <a:off x="320673" y="398302"/>
            <a:ext cx="1747505" cy="400110"/>
          </a:xfrm>
          <a:prstGeom prst="rect">
            <a:avLst/>
          </a:prstGeom>
          <a:noFill/>
        </p:spPr>
        <p:txBody>
          <a:bodyPr wrap="square" rtlCol="0">
            <a:spAutoFit/>
          </a:bodyPr>
          <a:lstStyle/>
          <a:p>
            <a:r>
              <a:rPr lang="en-US" sz="2000" b="1" dirty="0" smtClean="0">
                <a:solidFill>
                  <a:srgbClr val="C00000"/>
                </a:solidFill>
              </a:rPr>
              <a:t>Cycle #3</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1616157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anim calcmode="lin" valueType="num">
                                      <p:cBhvr additive="base">
                                        <p:cTn id="7" dur="500" fill="hold"/>
                                        <p:tgtEl>
                                          <p:spTgt spid="121"/>
                                        </p:tgtEl>
                                        <p:attrNameLst>
                                          <p:attrName>ppt_x</p:attrName>
                                        </p:attrNameLst>
                                      </p:cBhvr>
                                      <p:tavLst>
                                        <p:tav tm="0">
                                          <p:val>
                                            <p:strVal val="#ppt_x"/>
                                          </p:val>
                                        </p:tav>
                                        <p:tav tm="100000">
                                          <p:val>
                                            <p:strVal val="#ppt_x"/>
                                          </p:val>
                                        </p:tav>
                                      </p:tavLst>
                                    </p:anim>
                                    <p:anim calcmode="lin" valueType="num">
                                      <p:cBhvr additive="base">
                                        <p:cTn id="8"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num">
                                      <p:cBhvr additive="base">
                                        <p:cTn id="31" dur="500" fill="hold"/>
                                        <p:tgtEl>
                                          <p:spTgt spid="119"/>
                                        </p:tgtEl>
                                        <p:attrNameLst>
                                          <p:attrName>ppt_x</p:attrName>
                                        </p:attrNameLst>
                                      </p:cBhvr>
                                      <p:tavLst>
                                        <p:tav tm="0">
                                          <p:val>
                                            <p:strVal val="#ppt_x"/>
                                          </p:val>
                                        </p:tav>
                                        <p:tav tm="100000">
                                          <p:val>
                                            <p:strVal val="#ppt_x"/>
                                          </p:val>
                                        </p:tav>
                                      </p:tavLst>
                                    </p:anim>
                                    <p:anim calcmode="lin" valueType="num">
                                      <p:cBhvr additive="base">
                                        <p:cTn id="32"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8"/>
                                        </p:tgtEl>
                                        <p:attrNameLst>
                                          <p:attrName>style.visibility</p:attrName>
                                        </p:attrNameLst>
                                      </p:cBhvr>
                                      <p:to>
                                        <p:strVal val="visible"/>
                                      </p:to>
                                    </p:set>
                                    <p:anim calcmode="lin" valueType="num">
                                      <p:cBhvr additive="base">
                                        <p:cTn id="37" dur="500" fill="hold"/>
                                        <p:tgtEl>
                                          <p:spTgt spid="118"/>
                                        </p:tgtEl>
                                        <p:attrNameLst>
                                          <p:attrName>ppt_x</p:attrName>
                                        </p:attrNameLst>
                                      </p:cBhvr>
                                      <p:tavLst>
                                        <p:tav tm="0">
                                          <p:val>
                                            <p:strVal val="#ppt_x"/>
                                          </p:val>
                                        </p:tav>
                                        <p:tav tm="100000">
                                          <p:val>
                                            <p:strVal val="#ppt_x"/>
                                          </p:val>
                                        </p:tav>
                                      </p:tavLst>
                                    </p:anim>
                                    <p:anim calcmode="lin" valueType="num">
                                      <p:cBhvr additive="base">
                                        <p:cTn id="3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the Present lecture</a:t>
            </a:r>
            <a:endParaRPr lang="en-US" b="1" dirty="0"/>
          </a:p>
        </p:txBody>
      </p:sp>
      <p:sp>
        <p:nvSpPr>
          <p:cNvPr id="3" name="Date Placeholder 2"/>
          <p:cNvSpPr>
            <a:spLocks noGrp="1"/>
          </p:cNvSpPr>
          <p:nvPr>
            <p:ph type="dt" sz="half" idx="10"/>
          </p:nvPr>
        </p:nvSpPr>
        <p:spPr/>
        <p:txBody>
          <a:bodyPr/>
          <a:lstStyle/>
          <a:p>
            <a:fld id="{B78C10FE-6EE9-493E-B516-EB0A1ACDAF08}"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3200" i="1" dirty="0" smtClean="0">
                <a:solidFill>
                  <a:schemeClr val="accent5">
                    <a:lumMod val="50000"/>
                  </a:schemeClr>
                </a:solidFill>
                <a:latin typeface="Times New Roman" panose="02020603050405020304" pitchFamily="18" charset="0"/>
                <a:cs typeface="Times New Roman" panose="02020603050405020304" pitchFamily="18" charset="0"/>
              </a:rPr>
              <a:t>To discuss project time-cost relationship</a:t>
            </a:r>
          </a:p>
          <a:p>
            <a:r>
              <a:rPr lang="en-US" sz="3200" i="1" dirty="0" smtClean="0">
                <a:solidFill>
                  <a:srgbClr val="C00000"/>
                </a:solidFill>
                <a:latin typeface="Times New Roman" panose="02020603050405020304" pitchFamily="18" charset="0"/>
                <a:cs typeface="Times New Roman" panose="02020603050405020304" pitchFamily="18" charset="0"/>
              </a:rPr>
              <a:t>To explain the steps involved in project crashing</a:t>
            </a:r>
            <a:endParaRPr lang="en-US" altLang="en-US" sz="3200" i="1" dirty="0" smtClean="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359965" y="682023"/>
            <a:ext cx="7724004" cy="3740610"/>
            <a:chOff x="4047" y="2446"/>
            <a:chExt cx="6840" cy="3312"/>
          </a:xfrm>
        </p:grpSpPr>
        <p:sp>
          <p:nvSpPr>
            <p:cNvPr id="4" name="AutoShape 112"/>
            <p:cNvSpPr>
              <a:spLocks noChangeAspect="1" noChangeArrowheads="1" noTextEdit="1"/>
            </p:cNvSpPr>
            <p:nvPr/>
          </p:nvSpPr>
          <p:spPr bwMode="auto">
            <a:xfrm>
              <a:off x="4047" y="2446"/>
              <a:ext cx="6840" cy="33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11"/>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6" name="Group 103"/>
            <p:cNvGrpSpPr>
              <a:grpSpLocks/>
            </p:cNvGrpSpPr>
            <p:nvPr/>
          </p:nvGrpSpPr>
          <p:grpSpPr bwMode="auto">
            <a:xfrm>
              <a:off x="4190" y="3670"/>
              <a:ext cx="865" cy="649"/>
              <a:chOff x="2031" y="3382"/>
              <a:chExt cx="865" cy="649"/>
            </a:xfrm>
          </p:grpSpPr>
          <p:sp>
            <p:nvSpPr>
              <p:cNvPr id="111" name="Text Box 11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2" name="Text Box 10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3" name="Text Box 10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4" name="Text Box 10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5" name="Text Box 10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6" name="Text Box 10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7" name="Text Box 10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latin typeface="Times New Roman" panose="02020603050405020304" pitchFamily="18" charset="0"/>
                  <a:cs typeface="Times New Roman" panose="02020603050405020304" pitchFamily="18" charset="0"/>
                </a:endParaRPr>
              </a:p>
            </p:txBody>
          </p:sp>
        </p:grpSp>
        <p:grpSp>
          <p:nvGrpSpPr>
            <p:cNvPr id="10" name="Group 93"/>
            <p:cNvGrpSpPr>
              <a:grpSpLocks/>
            </p:cNvGrpSpPr>
            <p:nvPr/>
          </p:nvGrpSpPr>
          <p:grpSpPr bwMode="auto">
            <a:xfrm>
              <a:off x="6926" y="4748"/>
              <a:ext cx="865" cy="866"/>
              <a:chOff x="1815" y="4102"/>
              <a:chExt cx="865" cy="866"/>
            </a:xfrm>
          </p:grpSpPr>
          <p:sp>
            <p:nvSpPr>
              <p:cNvPr id="102" name="Text Box 10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03" name="Group 94"/>
              <p:cNvGrpSpPr>
                <a:grpSpLocks/>
              </p:cNvGrpSpPr>
              <p:nvPr/>
            </p:nvGrpSpPr>
            <p:grpSpPr bwMode="auto">
              <a:xfrm>
                <a:off x="1815" y="4102"/>
                <a:ext cx="865" cy="649"/>
                <a:chOff x="2031" y="3382"/>
                <a:chExt cx="865" cy="649"/>
              </a:xfrm>
            </p:grpSpPr>
            <p:sp>
              <p:nvSpPr>
                <p:cNvPr id="104" name="Text Box 10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5" name="Text Box 10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6" name="Text Box 9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7" name="Text Box 9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8" name="Text Box 9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9" name="Text Box 9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0" name="Text Box 9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11" name="Text Box 92"/>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2" name="Group 84"/>
            <p:cNvGrpSpPr>
              <a:grpSpLocks/>
            </p:cNvGrpSpPr>
            <p:nvPr/>
          </p:nvGrpSpPr>
          <p:grpSpPr bwMode="auto">
            <a:xfrm>
              <a:off x="5559" y="4748"/>
              <a:ext cx="865" cy="649"/>
              <a:chOff x="2031" y="3382"/>
              <a:chExt cx="865" cy="649"/>
            </a:xfrm>
          </p:grpSpPr>
          <p:sp>
            <p:nvSpPr>
              <p:cNvPr id="95" name="Text Box 9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6" name="Text Box 9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7" name="Text Box 8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8" name="Text Box 8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9" name="Text Box 8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0" name="Text Box 8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1" name="Text Box 8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3"/>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4" name="Group 75"/>
            <p:cNvGrpSpPr>
              <a:grpSpLocks/>
            </p:cNvGrpSpPr>
            <p:nvPr/>
          </p:nvGrpSpPr>
          <p:grpSpPr bwMode="auto">
            <a:xfrm>
              <a:off x="5559" y="3672"/>
              <a:ext cx="865" cy="649"/>
              <a:chOff x="2031" y="3382"/>
              <a:chExt cx="865" cy="649"/>
            </a:xfrm>
          </p:grpSpPr>
          <p:sp>
            <p:nvSpPr>
              <p:cNvPr id="88" name="Text Box 8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a:latin typeface="Times New Roman" panose="02020603050405020304" pitchFamily="18" charset="0"/>
                  <a:cs typeface="Times New Roman" panose="02020603050405020304" pitchFamily="18" charset="0"/>
                </a:endParaRPr>
              </a:p>
            </p:txBody>
          </p:sp>
          <p:sp>
            <p:nvSpPr>
              <p:cNvPr id="89" name="Text Box 8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a:latin typeface="Times New Roman" panose="02020603050405020304" pitchFamily="18" charset="0"/>
                  <a:cs typeface="Times New Roman" panose="02020603050405020304" pitchFamily="18" charset="0"/>
                </a:endParaRPr>
              </a:p>
            </p:txBody>
          </p:sp>
          <p:sp>
            <p:nvSpPr>
              <p:cNvPr id="90" name="Text Box 8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91" name="Text Box 7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a:latin typeface="Times New Roman" panose="02020603050405020304" pitchFamily="18" charset="0"/>
                  <a:cs typeface="Times New Roman" panose="02020603050405020304" pitchFamily="18" charset="0"/>
                </a:endParaRPr>
              </a:p>
            </p:txBody>
          </p:sp>
          <p:sp>
            <p:nvSpPr>
              <p:cNvPr id="92" name="Text Box 7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93" name="Text Box 7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94" name="Text Box 7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a:latin typeface="Times New Roman" panose="02020603050405020304" pitchFamily="18" charset="0"/>
                  <a:cs typeface="Times New Roman" panose="02020603050405020304" pitchFamily="18" charset="0"/>
                </a:endParaRPr>
              </a:p>
            </p:txBody>
          </p:sp>
        </p:grpSp>
        <p:sp>
          <p:nvSpPr>
            <p:cNvPr id="15" name="Text Box 74"/>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6"/>
            <p:cNvGrpSpPr>
              <a:grpSpLocks/>
            </p:cNvGrpSpPr>
            <p:nvPr/>
          </p:nvGrpSpPr>
          <p:grpSpPr bwMode="auto">
            <a:xfrm>
              <a:off x="6926" y="2590"/>
              <a:ext cx="865" cy="649"/>
              <a:chOff x="2031" y="3382"/>
              <a:chExt cx="865" cy="649"/>
            </a:xfrm>
          </p:grpSpPr>
          <p:sp>
            <p:nvSpPr>
              <p:cNvPr id="81" name="Text Box 7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82" name="Text Box 7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83" name="Text Box 7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431">
                  <a:latin typeface="Times New Roman" panose="02020603050405020304" pitchFamily="18" charset="0"/>
                  <a:cs typeface="Times New Roman" panose="02020603050405020304" pitchFamily="18" charset="0"/>
                </a:endParaRPr>
              </a:p>
            </p:txBody>
          </p:sp>
          <p:sp>
            <p:nvSpPr>
              <p:cNvPr id="84" name="Text Box 7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85" name="Text Box 6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86" name="Text Box 6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87" name="Text Box 6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7" name="Text Box 65"/>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7"/>
            <p:cNvGrpSpPr>
              <a:grpSpLocks/>
            </p:cNvGrpSpPr>
            <p:nvPr/>
          </p:nvGrpSpPr>
          <p:grpSpPr bwMode="auto">
            <a:xfrm>
              <a:off x="6926" y="3672"/>
              <a:ext cx="865" cy="649"/>
              <a:chOff x="2031" y="3382"/>
              <a:chExt cx="865" cy="649"/>
            </a:xfrm>
          </p:grpSpPr>
          <p:sp>
            <p:nvSpPr>
              <p:cNvPr id="74" name="Text Box 6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75" name="Text Box 6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76" name="Text Box 6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77" name="Text Box 6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78" name="Text Box 6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79" name="Text Box 5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80" name="Text Box 5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6"/>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20" name="Group 48"/>
            <p:cNvGrpSpPr>
              <a:grpSpLocks/>
            </p:cNvGrpSpPr>
            <p:nvPr/>
          </p:nvGrpSpPr>
          <p:grpSpPr bwMode="auto">
            <a:xfrm>
              <a:off x="8295" y="3672"/>
              <a:ext cx="865" cy="649"/>
              <a:chOff x="2031" y="3382"/>
              <a:chExt cx="865" cy="649"/>
            </a:xfrm>
          </p:grpSpPr>
          <p:sp>
            <p:nvSpPr>
              <p:cNvPr id="67" name="Text Box 5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8" name="Text Box 5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9" name="Text Box 5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0" name="Text Box 5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1" name="Text Box 5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2" name="Text Box 5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3" name="Text Box 4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8"/>
            <p:cNvGrpSpPr>
              <a:grpSpLocks/>
            </p:cNvGrpSpPr>
            <p:nvPr/>
          </p:nvGrpSpPr>
          <p:grpSpPr bwMode="auto">
            <a:xfrm>
              <a:off x="9662" y="3672"/>
              <a:ext cx="865" cy="866"/>
              <a:chOff x="1815" y="4102"/>
              <a:chExt cx="865" cy="866"/>
            </a:xfrm>
          </p:grpSpPr>
          <p:sp>
            <p:nvSpPr>
              <p:cNvPr id="58" name="Text Box 4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59" name="Group 39"/>
              <p:cNvGrpSpPr>
                <a:grpSpLocks/>
              </p:cNvGrpSpPr>
              <p:nvPr/>
            </p:nvGrpSpPr>
            <p:grpSpPr bwMode="auto">
              <a:xfrm>
                <a:off x="1815" y="4102"/>
                <a:ext cx="865" cy="649"/>
                <a:chOff x="2031" y="3382"/>
                <a:chExt cx="865" cy="649"/>
              </a:xfrm>
            </p:grpSpPr>
            <p:sp>
              <p:nvSpPr>
                <p:cNvPr id="60" name="Text Box 4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latin typeface="Times New Roman" panose="02020603050405020304" pitchFamily="18" charset="0"/>
                    <a:cs typeface="Times New Roman" panose="02020603050405020304" pitchFamily="18" charset="0"/>
                  </a:endParaRPr>
                </a:p>
              </p:txBody>
            </p:sp>
            <p:sp>
              <p:nvSpPr>
                <p:cNvPr id="61" name="Text Box 4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62" name="Text Box 4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53</a:t>
                  </a:r>
                  <a:endParaRPr lang="en-US" altLang="en-US" sz="4431" b="1" dirty="0">
                    <a:latin typeface="Times New Roman" panose="02020603050405020304" pitchFamily="18" charset="0"/>
                    <a:cs typeface="Times New Roman" panose="02020603050405020304" pitchFamily="18" charset="0"/>
                  </a:endParaRPr>
                </a:p>
              </p:txBody>
            </p:sp>
            <p:sp>
              <p:nvSpPr>
                <p:cNvPr id="63" name="Text Box 4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latin typeface="Times New Roman" panose="02020603050405020304" pitchFamily="18" charset="0"/>
                    <a:cs typeface="Times New Roman" panose="02020603050405020304" pitchFamily="18" charset="0"/>
                  </a:endParaRPr>
                </a:p>
              </p:txBody>
            </p:sp>
            <p:sp>
              <p:nvSpPr>
                <p:cNvPr id="64" name="Text Box 4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65" name="Text Box 4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53</a:t>
                  </a:r>
                  <a:endParaRPr lang="en-US" altLang="en-US" sz="4431" b="1" dirty="0">
                    <a:latin typeface="Times New Roman" panose="02020603050405020304" pitchFamily="18" charset="0"/>
                    <a:cs typeface="Times New Roman" panose="02020603050405020304" pitchFamily="18" charset="0"/>
                  </a:endParaRPr>
                </a:p>
              </p:txBody>
            </p:sp>
            <p:sp>
              <p:nvSpPr>
                <p:cNvPr id="66" name="Text Box 4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latin typeface="Times New Roman" panose="02020603050405020304" pitchFamily="18" charset="0"/>
                    <a:cs typeface="Times New Roman" panose="02020603050405020304" pitchFamily="18" charset="0"/>
                  </a:endParaRPr>
                </a:p>
              </p:txBody>
            </p:sp>
          </p:grpSp>
        </p:grpSp>
        <p:grpSp>
          <p:nvGrpSpPr>
            <p:cNvPr id="22" name="Group 28"/>
            <p:cNvGrpSpPr>
              <a:grpSpLocks/>
            </p:cNvGrpSpPr>
            <p:nvPr/>
          </p:nvGrpSpPr>
          <p:grpSpPr bwMode="auto">
            <a:xfrm>
              <a:off x="8295" y="4748"/>
              <a:ext cx="865" cy="866"/>
              <a:chOff x="1815" y="4102"/>
              <a:chExt cx="865" cy="866"/>
            </a:xfrm>
          </p:grpSpPr>
          <p:sp>
            <p:nvSpPr>
              <p:cNvPr id="49" name="Text Box 3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0" name="Group 29"/>
              <p:cNvGrpSpPr>
                <a:grpSpLocks/>
              </p:cNvGrpSpPr>
              <p:nvPr/>
            </p:nvGrpSpPr>
            <p:grpSpPr bwMode="auto">
              <a:xfrm>
                <a:off x="1815" y="4102"/>
                <a:ext cx="865" cy="649"/>
                <a:chOff x="2031" y="3382"/>
                <a:chExt cx="865" cy="649"/>
              </a:xfrm>
            </p:grpSpPr>
            <p:sp>
              <p:nvSpPr>
                <p:cNvPr id="51" name="Text Box 3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2" name="Text Box 3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3" name="Text Box 3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 name="Text Box 3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 name="Text Box 3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 name="Text Box 3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7" name="Text Box 3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23" name="Line 27"/>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6"/>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5"/>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4"/>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23"/>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8" name="Line 22"/>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9" name="Line 21"/>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20"/>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31" name="Group 10"/>
            <p:cNvGrpSpPr>
              <a:grpSpLocks/>
            </p:cNvGrpSpPr>
            <p:nvPr/>
          </p:nvGrpSpPr>
          <p:grpSpPr bwMode="auto">
            <a:xfrm>
              <a:off x="9734" y="4892"/>
              <a:ext cx="865" cy="866"/>
              <a:chOff x="1815" y="4102"/>
              <a:chExt cx="865" cy="866"/>
            </a:xfrm>
          </p:grpSpPr>
          <p:grpSp>
            <p:nvGrpSpPr>
              <p:cNvPr id="40" name="Group 12"/>
              <p:cNvGrpSpPr>
                <a:grpSpLocks/>
              </p:cNvGrpSpPr>
              <p:nvPr/>
            </p:nvGrpSpPr>
            <p:grpSpPr bwMode="auto">
              <a:xfrm>
                <a:off x="1815" y="4102"/>
                <a:ext cx="865" cy="649"/>
                <a:chOff x="2031" y="3382"/>
                <a:chExt cx="865" cy="649"/>
              </a:xfrm>
            </p:grpSpPr>
            <p:sp>
              <p:nvSpPr>
                <p:cNvPr id="42" name="Text Box 19"/>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3" name="Text Box 18"/>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4" name="Text Box 17"/>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5" name="Text Box 16"/>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6" name="Text Box 15"/>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7" name="Text Box 14"/>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8" name="Text Box 13"/>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41" name="Text Box 1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9"/>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8"/>
            <p:cNvSpPr>
              <a:spLocks noChangeShapeType="1"/>
            </p:cNvSpPr>
            <p:nvPr/>
          </p:nvSpPr>
          <p:spPr bwMode="auto">
            <a:xfrm flipV="1">
              <a:off x="7791" y="5109"/>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7"/>
            <p:cNvSpPr>
              <a:spLocks noChangeShapeType="1"/>
            </p:cNvSpPr>
            <p:nvPr/>
          </p:nvSpPr>
          <p:spPr bwMode="auto">
            <a:xfrm flipV="1">
              <a:off x="9160" y="4106"/>
              <a:ext cx="502" cy="1004"/>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Line 6"/>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6" name="Line 5"/>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7" name="Line 4"/>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8" name="Text Box 3"/>
            <p:cNvSpPr txBox="1">
              <a:spLocks noChangeArrowheads="1"/>
            </p:cNvSpPr>
            <p:nvPr/>
          </p:nvSpPr>
          <p:spPr bwMode="auto">
            <a:xfrm>
              <a:off x="8729" y="2804"/>
              <a:ext cx="229" cy="3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dirty="0">
                <a:latin typeface="Times New Roman" panose="02020603050405020304" pitchFamily="18" charset="0"/>
                <a:cs typeface="Times New Roman" panose="02020603050405020304" pitchFamily="18" charset="0"/>
              </a:endParaRPr>
            </a:p>
          </p:txBody>
        </p:sp>
        <p:sp>
          <p:nvSpPr>
            <p:cNvPr id="39" name="Freeform 2"/>
            <p:cNvSpPr>
              <a:spLocks/>
            </p:cNvSpPr>
            <p:nvPr/>
          </p:nvSpPr>
          <p:spPr bwMode="auto">
            <a:xfrm>
              <a:off x="8670" y="2590"/>
              <a:ext cx="633" cy="2951"/>
            </a:xfrm>
            <a:custGeom>
              <a:avLst/>
              <a:gdLst>
                <a:gd name="T0" fmla="*/ 490 w 633"/>
                <a:gd name="T1" fmla="*/ 0 h 2951"/>
                <a:gd name="T2" fmla="*/ 490 w 633"/>
                <a:gd name="T3" fmla="*/ 720 h 2951"/>
                <a:gd name="T4" fmla="*/ 90 w 633"/>
                <a:gd name="T5" fmla="*/ 1368 h 2951"/>
                <a:gd name="T6" fmla="*/ 90 w 633"/>
                <a:gd name="T7" fmla="*/ 2448 h 2951"/>
                <a:gd name="T8" fmla="*/ 633 w 633"/>
                <a:gd name="T9" fmla="*/ 2951 h 2951"/>
              </a:gdLst>
              <a:ahLst/>
              <a:cxnLst>
                <a:cxn ang="0">
                  <a:pos x="T0" y="T1"/>
                </a:cxn>
                <a:cxn ang="0">
                  <a:pos x="T2" y="T3"/>
                </a:cxn>
                <a:cxn ang="0">
                  <a:pos x="T4" y="T5"/>
                </a:cxn>
                <a:cxn ang="0">
                  <a:pos x="T6" y="T7"/>
                </a:cxn>
                <a:cxn ang="0">
                  <a:pos x="T8" y="T9"/>
                </a:cxn>
              </a:cxnLst>
              <a:rect l="0" t="0" r="r" b="b"/>
              <a:pathLst>
                <a:path w="633" h="2951">
                  <a:moveTo>
                    <a:pt x="490" y="0"/>
                  </a:moveTo>
                  <a:cubicBezTo>
                    <a:pt x="523" y="246"/>
                    <a:pt x="557" y="492"/>
                    <a:pt x="490" y="720"/>
                  </a:cubicBezTo>
                  <a:cubicBezTo>
                    <a:pt x="423" y="948"/>
                    <a:pt x="157" y="1080"/>
                    <a:pt x="90" y="1368"/>
                  </a:cubicBezTo>
                  <a:cubicBezTo>
                    <a:pt x="23" y="1656"/>
                    <a:pt x="0" y="2184"/>
                    <a:pt x="90" y="2448"/>
                  </a:cubicBezTo>
                  <a:cubicBezTo>
                    <a:pt x="180" y="2712"/>
                    <a:pt x="531" y="2855"/>
                    <a:pt x="633" y="2951"/>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graphicFrame>
        <p:nvGraphicFramePr>
          <p:cNvPr id="118" name="Table 117"/>
          <p:cNvGraphicFramePr>
            <a:graphicFrameLocks noGrp="1"/>
          </p:cNvGraphicFramePr>
          <p:nvPr>
            <p:extLst>
              <p:ext uri="{D42A27DB-BD31-4B8C-83A1-F6EECF244321}">
                <p14:modId xmlns:p14="http://schemas.microsoft.com/office/powerpoint/2010/main" val="627800529"/>
              </p:ext>
            </p:extLst>
          </p:nvPr>
        </p:nvGraphicFramePr>
        <p:xfrm>
          <a:off x="359966" y="4530560"/>
          <a:ext cx="8044983" cy="1828800"/>
        </p:xfrm>
        <a:graphic>
          <a:graphicData uri="http://schemas.openxmlformats.org/drawingml/2006/table">
            <a:tbl>
              <a:tblPr firstRow="1" firstCol="1" bandRow="1" bandCol="1">
                <a:tableStyleId>{5A111915-BE36-4E01-A7E5-04B1672EAD32}</a:tableStyleId>
              </a:tblPr>
              <a:tblGrid>
                <a:gridCol w="693687">
                  <a:extLst>
                    <a:ext uri="{9D8B030D-6E8A-4147-A177-3AD203B41FA5}">
                      <a16:colId xmlns:a16="http://schemas.microsoft.com/office/drawing/2014/main" val="20000"/>
                    </a:ext>
                  </a:extLst>
                </a:gridCol>
                <a:gridCol w="998592">
                  <a:extLst>
                    <a:ext uri="{9D8B030D-6E8A-4147-A177-3AD203B41FA5}">
                      <a16:colId xmlns:a16="http://schemas.microsoft.com/office/drawing/2014/main" val="20001"/>
                    </a:ext>
                  </a:extLst>
                </a:gridCol>
                <a:gridCol w="1164366">
                  <a:extLst>
                    <a:ext uri="{9D8B030D-6E8A-4147-A177-3AD203B41FA5}">
                      <a16:colId xmlns:a16="http://schemas.microsoft.com/office/drawing/2014/main" val="20002"/>
                    </a:ext>
                  </a:extLst>
                </a:gridCol>
                <a:gridCol w="500283">
                  <a:extLst>
                    <a:ext uri="{9D8B030D-6E8A-4147-A177-3AD203B41FA5}">
                      <a16:colId xmlns:a16="http://schemas.microsoft.com/office/drawing/2014/main" val="20003"/>
                    </a:ext>
                  </a:extLst>
                </a:gridCol>
                <a:gridCol w="1083706">
                  <a:extLst>
                    <a:ext uri="{9D8B030D-6E8A-4147-A177-3AD203B41FA5}">
                      <a16:colId xmlns:a16="http://schemas.microsoft.com/office/drawing/2014/main" val="20004"/>
                    </a:ext>
                  </a:extLst>
                </a:gridCol>
                <a:gridCol w="747704">
                  <a:extLst>
                    <a:ext uri="{9D8B030D-6E8A-4147-A177-3AD203B41FA5}">
                      <a16:colId xmlns:a16="http://schemas.microsoft.com/office/drawing/2014/main" val="20005"/>
                    </a:ext>
                  </a:extLst>
                </a:gridCol>
                <a:gridCol w="998592">
                  <a:extLst>
                    <a:ext uri="{9D8B030D-6E8A-4147-A177-3AD203B41FA5}">
                      <a16:colId xmlns:a16="http://schemas.microsoft.com/office/drawing/2014/main" val="20006"/>
                    </a:ext>
                  </a:extLst>
                </a:gridCol>
                <a:gridCol w="911758">
                  <a:extLst>
                    <a:ext uri="{9D8B030D-6E8A-4147-A177-3AD203B41FA5}">
                      <a16:colId xmlns:a16="http://schemas.microsoft.com/office/drawing/2014/main" val="20007"/>
                    </a:ext>
                  </a:extLst>
                </a:gridCol>
                <a:gridCol w="946295">
                  <a:extLst>
                    <a:ext uri="{9D8B030D-6E8A-4147-A177-3AD203B41FA5}">
                      <a16:colId xmlns:a16="http://schemas.microsoft.com/office/drawing/2014/main"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Activity to Shorten</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Can Be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Nil</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per Week</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25083">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225083">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36,620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25083">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36,770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55</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25083">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36,970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53</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225083">
                <a:tc>
                  <a:txBody>
                    <a:bodyPr/>
                    <a:lstStyle/>
                    <a:p>
                      <a:pPr algn="ctr">
                        <a:spcAft>
                          <a:spcPts val="0"/>
                        </a:spcAft>
                      </a:pPr>
                      <a:r>
                        <a:rPr lang="en-US" sz="1500">
                          <a:effectLst/>
                        </a:rPr>
                        <a:t>4</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H, 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60+40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37,170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51</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bl>
          </a:graphicData>
        </a:graphic>
      </p:graphicFrame>
      <p:sp>
        <p:nvSpPr>
          <p:cNvPr id="119" name="Rectangle 118"/>
          <p:cNvSpPr/>
          <p:nvPr/>
        </p:nvSpPr>
        <p:spPr>
          <a:xfrm>
            <a:off x="6246413" y="225813"/>
            <a:ext cx="2862060" cy="1086516"/>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Now we have two critical paths:</a:t>
            </a:r>
          </a:p>
          <a:p>
            <a:pPr>
              <a:tabLst>
                <a:tab pos="422041" algn="l"/>
              </a:tabLst>
            </a:pPr>
            <a:r>
              <a:rPr lang="en-US" sz="1292" dirty="0">
                <a:latin typeface="Times New Roman" panose="02020603050405020304" pitchFamily="18" charset="0"/>
                <a:ea typeface="Times New Roman" panose="02020603050405020304" pitchFamily="18" charset="0"/>
              </a:rPr>
              <a:t> </a:t>
            </a:r>
            <a:r>
              <a:rPr lang="en-US" sz="1292" dirty="0" smtClean="0">
                <a:latin typeface="Times New Roman" panose="02020603050405020304" pitchFamily="18" charset="0"/>
                <a:ea typeface="Times New Roman" panose="02020603050405020304" pitchFamily="18" charset="0"/>
              </a:rPr>
              <a:t>A-C-F-H-I </a:t>
            </a:r>
            <a:r>
              <a:rPr lang="en-US" sz="1292" dirty="0">
                <a:latin typeface="Times New Roman" panose="02020603050405020304" pitchFamily="18" charset="0"/>
                <a:ea typeface="Times New Roman" panose="02020603050405020304" pitchFamily="18" charset="0"/>
              </a:rPr>
              <a:t>and A-C-G- I.</a:t>
            </a:r>
          </a:p>
          <a:p>
            <a:pPr>
              <a:tabLst>
                <a:tab pos="422041" algn="l"/>
              </a:tabLst>
            </a:pPr>
            <a:r>
              <a:rPr lang="en-US" sz="1292" dirty="0">
                <a:latin typeface="Times New Roman" panose="02020603050405020304" pitchFamily="18" charset="0"/>
                <a:ea typeface="Times New Roman" panose="02020603050405020304" pitchFamily="18" charset="0"/>
              </a:rPr>
              <a:t>Either	crash C </a:t>
            </a:r>
            <a:r>
              <a:rPr lang="en-US" sz="1292" dirty="0" smtClean="0">
                <a:latin typeface="Times New Roman" panose="02020603050405020304" pitchFamily="18" charset="0"/>
                <a:ea typeface="Times New Roman" panose="02020603050405020304" pitchFamily="18" charset="0"/>
              </a:rPr>
              <a:t>  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F and </a:t>
            </a:r>
            <a:r>
              <a:rPr lang="en-US" sz="1292" dirty="0" smtClean="0">
                <a:latin typeface="Times New Roman" panose="02020603050405020304" pitchFamily="18" charset="0"/>
                <a:ea typeface="Times New Roman" panose="02020603050405020304" pitchFamily="18" charset="0"/>
              </a:rPr>
              <a:t>G   at </a:t>
            </a:r>
            <a:r>
              <a:rPr lang="en-US" sz="1292" dirty="0">
                <a:latin typeface="Times New Roman" panose="02020603050405020304" pitchFamily="18" charset="0"/>
                <a:ea typeface="Times New Roman" panose="02020603050405020304" pitchFamily="18" charset="0"/>
              </a:rPr>
              <a:t>cost SR 360/week or</a:t>
            </a:r>
          </a:p>
          <a:p>
            <a:pPr>
              <a:tabLst>
                <a:tab pos="422041" algn="l"/>
              </a:tabLst>
            </a:pPr>
            <a:r>
              <a:rPr lang="en-US" sz="1292" dirty="0" smtClean="0">
                <a:solidFill>
                  <a:srgbClr val="FF0000"/>
                </a:solidFill>
                <a:latin typeface="Times New Roman" panose="02020603050405020304" pitchFamily="18" charset="0"/>
                <a:ea typeface="Times New Roman" panose="02020603050405020304" pitchFamily="18" charset="0"/>
              </a:rPr>
              <a:t>crash </a:t>
            </a:r>
            <a:r>
              <a:rPr lang="en-US" sz="1292" dirty="0">
                <a:solidFill>
                  <a:srgbClr val="FF0000"/>
                </a:solidFill>
                <a:latin typeface="Times New Roman" panose="02020603050405020304" pitchFamily="18" charset="0"/>
                <a:ea typeface="Times New Roman" panose="02020603050405020304" pitchFamily="18" charset="0"/>
              </a:rPr>
              <a:t>H and G </a:t>
            </a:r>
            <a:r>
              <a:rPr lang="en-US" sz="1292" dirty="0" smtClean="0">
                <a:solidFill>
                  <a:srgbClr val="FF0000"/>
                </a:solidFill>
                <a:latin typeface="Times New Roman" panose="02020603050405020304" pitchFamily="18" charset="0"/>
                <a:ea typeface="Times New Roman" panose="02020603050405020304" pitchFamily="18" charset="0"/>
              </a:rPr>
              <a:t> at </a:t>
            </a:r>
            <a:r>
              <a:rPr lang="en-US" sz="1292" dirty="0">
                <a:solidFill>
                  <a:srgbClr val="FF0000"/>
                </a:solidFill>
                <a:latin typeface="Times New Roman" panose="02020603050405020304" pitchFamily="18" charset="0"/>
                <a:ea typeface="Times New Roman" panose="02020603050405020304" pitchFamily="18" charset="0"/>
              </a:rPr>
              <a:t>cost SR 100/week</a:t>
            </a:r>
            <a:r>
              <a:rPr lang="en-US" sz="1292" dirty="0">
                <a:latin typeface="Times New Roman" panose="02020603050405020304" pitchFamily="18" charset="0"/>
                <a:ea typeface="Times New Roman" panose="02020603050405020304" pitchFamily="18" charset="0"/>
              </a:rPr>
              <a:t>.</a:t>
            </a:r>
          </a:p>
        </p:txBody>
      </p:sp>
      <p:sp>
        <p:nvSpPr>
          <p:cNvPr id="120" name="TextBox 119"/>
          <p:cNvSpPr txBox="1"/>
          <p:nvPr/>
        </p:nvSpPr>
        <p:spPr>
          <a:xfrm>
            <a:off x="320673" y="398302"/>
            <a:ext cx="1747505" cy="400110"/>
          </a:xfrm>
          <a:prstGeom prst="rect">
            <a:avLst/>
          </a:prstGeom>
          <a:noFill/>
        </p:spPr>
        <p:txBody>
          <a:bodyPr wrap="square" rtlCol="0">
            <a:spAutoFit/>
          </a:bodyPr>
          <a:lstStyle/>
          <a:p>
            <a:r>
              <a:rPr lang="en-US" sz="2000" b="1" dirty="0" smtClean="0">
                <a:solidFill>
                  <a:srgbClr val="C00000"/>
                </a:solidFill>
              </a:rPr>
              <a:t>Cycle #4</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2232549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fill="hold"/>
                                        <p:tgtEl>
                                          <p:spTgt spid="120"/>
                                        </p:tgtEl>
                                        <p:attrNameLst>
                                          <p:attrName>ppt_x</p:attrName>
                                        </p:attrNameLst>
                                      </p:cBhvr>
                                      <p:tavLst>
                                        <p:tav tm="0">
                                          <p:val>
                                            <p:strVal val="#ppt_x"/>
                                          </p:val>
                                        </p:tav>
                                        <p:tav tm="100000">
                                          <p:val>
                                            <p:strVal val="#ppt_x"/>
                                          </p:val>
                                        </p:tav>
                                      </p:tavLst>
                                    </p:anim>
                                    <p:anim calcmode="lin" valueType="num">
                                      <p:cBhvr additive="base">
                                        <p:cTn id="8"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num">
                                      <p:cBhvr additive="base">
                                        <p:cTn id="31" dur="500" fill="hold"/>
                                        <p:tgtEl>
                                          <p:spTgt spid="119"/>
                                        </p:tgtEl>
                                        <p:attrNameLst>
                                          <p:attrName>ppt_x</p:attrName>
                                        </p:attrNameLst>
                                      </p:cBhvr>
                                      <p:tavLst>
                                        <p:tav tm="0">
                                          <p:val>
                                            <p:strVal val="#ppt_x"/>
                                          </p:val>
                                        </p:tav>
                                        <p:tav tm="100000">
                                          <p:val>
                                            <p:strVal val="#ppt_x"/>
                                          </p:val>
                                        </p:tav>
                                      </p:tavLst>
                                    </p:anim>
                                    <p:anim calcmode="lin" valueType="num">
                                      <p:cBhvr additive="base">
                                        <p:cTn id="32"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8"/>
                                        </p:tgtEl>
                                        <p:attrNameLst>
                                          <p:attrName>style.visibility</p:attrName>
                                        </p:attrNameLst>
                                      </p:cBhvr>
                                      <p:to>
                                        <p:strVal val="visible"/>
                                      </p:to>
                                    </p:set>
                                    <p:anim calcmode="lin" valueType="num">
                                      <p:cBhvr additive="base">
                                        <p:cTn id="37" dur="500" fill="hold"/>
                                        <p:tgtEl>
                                          <p:spTgt spid="118"/>
                                        </p:tgtEl>
                                        <p:attrNameLst>
                                          <p:attrName>ppt_x</p:attrName>
                                        </p:attrNameLst>
                                      </p:cBhvr>
                                      <p:tavLst>
                                        <p:tav tm="0">
                                          <p:val>
                                            <p:strVal val="#ppt_x"/>
                                          </p:val>
                                        </p:tav>
                                        <p:tav tm="100000">
                                          <p:val>
                                            <p:strVal val="#ppt_x"/>
                                          </p:val>
                                        </p:tav>
                                      </p:tavLst>
                                    </p:anim>
                                    <p:anim calcmode="lin" valueType="num">
                                      <p:cBhvr additive="base">
                                        <p:cTn id="3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152400" y="457200"/>
            <a:ext cx="7671993" cy="3796739"/>
            <a:chOff x="4047" y="2374"/>
            <a:chExt cx="6840" cy="3384"/>
          </a:xfrm>
        </p:grpSpPr>
        <p:sp>
          <p:nvSpPr>
            <p:cNvPr id="4" name="AutoShape 112"/>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5" name="Text Box 111"/>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6" name="Group 103"/>
            <p:cNvGrpSpPr>
              <a:grpSpLocks/>
            </p:cNvGrpSpPr>
            <p:nvPr/>
          </p:nvGrpSpPr>
          <p:grpSpPr bwMode="auto">
            <a:xfrm>
              <a:off x="4190" y="3670"/>
              <a:ext cx="865" cy="649"/>
              <a:chOff x="2031" y="3382"/>
              <a:chExt cx="865" cy="649"/>
            </a:xfrm>
          </p:grpSpPr>
          <p:sp>
            <p:nvSpPr>
              <p:cNvPr id="111" name="Text Box 11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112" name="Text Box 10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113" name="Text Box 10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114" name="Text Box 10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115" name="Text Box 10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116" name="Text Box 10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117" name="Text Box 10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062" b="1" dirty="0">
                  <a:latin typeface="Times New Roman" panose="02020603050405020304" pitchFamily="18" charset="0"/>
                  <a:cs typeface="Times New Roman" panose="02020603050405020304" pitchFamily="18" charset="0"/>
                </a:endParaRPr>
              </a:p>
            </p:txBody>
          </p:sp>
        </p:grpSp>
        <p:grpSp>
          <p:nvGrpSpPr>
            <p:cNvPr id="10" name="Group 93"/>
            <p:cNvGrpSpPr>
              <a:grpSpLocks/>
            </p:cNvGrpSpPr>
            <p:nvPr/>
          </p:nvGrpSpPr>
          <p:grpSpPr bwMode="auto">
            <a:xfrm>
              <a:off x="6926" y="4748"/>
              <a:ext cx="865" cy="866"/>
              <a:chOff x="1815" y="4102"/>
              <a:chExt cx="865" cy="866"/>
            </a:xfrm>
          </p:grpSpPr>
          <p:sp>
            <p:nvSpPr>
              <p:cNvPr id="102" name="Text Box 10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103" name="Group 94"/>
              <p:cNvGrpSpPr>
                <a:grpSpLocks/>
              </p:cNvGrpSpPr>
              <p:nvPr/>
            </p:nvGrpSpPr>
            <p:grpSpPr bwMode="auto">
              <a:xfrm>
                <a:off x="1815" y="4102"/>
                <a:ext cx="865" cy="649"/>
                <a:chOff x="2031" y="3382"/>
                <a:chExt cx="865" cy="649"/>
              </a:xfrm>
            </p:grpSpPr>
            <p:sp>
              <p:nvSpPr>
                <p:cNvPr id="104" name="Text Box 10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5" name="Text Box 10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6" name="Text Box 9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7" name="Text Box 9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8" name="Text Box 9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9" name="Text Box 9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10" name="Text Box 9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grpSp>
        <p:sp>
          <p:nvSpPr>
            <p:cNvPr id="11" name="Text Box 92"/>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12" name="Group 84"/>
            <p:cNvGrpSpPr>
              <a:grpSpLocks/>
            </p:cNvGrpSpPr>
            <p:nvPr/>
          </p:nvGrpSpPr>
          <p:grpSpPr bwMode="auto">
            <a:xfrm>
              <a:off x="5559" y="4748"/>
              <a:ext cx="865" cy="649"/>
              <a:chOff x="2031" y="3382"/>
              <a:chExt cx="865" cy="649"/>
            </a:xfrm>
          </p:grpSpPr>
          <p:sp>
            <p:nvSpPr>
              <p:cNvPr id="95" name="Text Box 9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6" name="Text Box 9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7" name="Text Box 8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8" name="Text Box 8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9" name="Text Box 8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0" name="Text Box 8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1" name="Text Box 8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3"/>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14" name="Group 75"/>
            <p:cNvGrpSpPr>
              <a:grpSpLocks/>
            </p:cNvGrpSpPr>
            <p:nvPr/>
          </p:nvGrpSpPr>
          <p:grpSpPr bwMode="auto">
            <a:xfrm>
              <a:off x="5559" y="3672"/>
              <a:ext cx="865" cy="649"/>
              <a:chOff x="2031" y="3382"/>
              <a:chExt cx="865" cy="649"/>
            </a:xfrm>
          </p:grpSpPr>
          <p:sp>
            <p:nvSpPr>
              <p:cNvPr id="88" name="Text Box 82"/>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89" name="Text Box 81"/>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062" b="1">
                  <a:solidFill>
                    <a:srgbClr val="FF0000"/>
                  </a:solidFill>
                  <a:latin typeface="Times New Roman" panose="02020603050405020304" pitchFamily="18" charset="0"/>
                  <a:cs typeface="Times New Roman" panose="02020603050405020304" pitchFamily="18" charset="0"/>
                </a:endParaRPr>
              </a:p>
            </p:txBody>
          </p:sp>
          <p:sp>
            <p:nvSpPr>
              <p:cNvPr id="90" name="Text Box 80"/>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a:solidFill>
                    <a:srgbClr val="FF0000"/>
                  </a:solidFill>
                  <a:latin typeface="Times New Roman" panose="02020603050405020304" pitchFamily="18" charset="0"/>
                  <a:cs typeface="Times New Roman" panose="02020603050405020304" pitchFamily="18" charset="0"/>
                </a:endParaRPr>
              </a:p>
            </p:txBody>
          </p:sp>
          <p:sp>
            <p:nvSpPr>
              <p:cNvPr id="91" name="Text Box 79"/>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2" name="Text Box 78"/>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3" name="Text Box 77"/>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4" name="Text Box 76"/>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sp>
          <p:nvSpPr>
            <p:cNvPr id="15" name="Text Box 74"/>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16" name="Group 66"/>
            <p:cNvGrpSpPr>
              <a:grpSpLocks/>
            </p:cNvGrpSpPr>
            <p:nvPr/>
          </p:nvGrpSpPr>
          <p:grpSpPr bwMode="auto">
            <a:xfrm>
              <a:off x="6926" y="2590"/>
              <a:ext cx="865" cy="649"/>
              <a:chOff x="2031" y="3382"/>
              <a:chExt cx="865" cy="649"/>
            </a:xfrm>
          </p:grpSpPr>
          <p:sp>
            <p:nvSpPr>
              <p:cNvPr id="81" name="Text Box 73"/>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dirty="0">
                  <a:latin typeface="Times New Roman" panose="02020603050405020304" pitchFamily="18" charset="0"/>
                  <a:cs typeface="Times New Roman" panose="02020603050405020304" pitchFamily="18" charset="0"/>
                </a:endParaRPr>
              </a:p>
            </p:txBody>
          </p:sp>
          <p:sp>
            <p:nvSpPr>
              <p:cNvPr id="82" name="Text Box 72"/>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062" b="1" dirty="0">
                  <a:latin typeface="Times New Roman" panose="02020603050405020304" pitchFamily="18" charset="0"/>
                  <a:cs typeface="Times New Roman" panose="02020603050405020304" pitchFamily="18" charset="0"/>
                </a:endParaRPr>
              </a:p>
            </p:txBody>
          </p:sp>
          <p:sp>
            <p:nvSpPr>
              <p:cNvPr id="83" name="Text Box 71"/>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84" name="Text Box 70"/>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dirty="0">
                  <a:latin typeface="Times New Roman" panose="02020603050405020304" pitchFamily="18" charset="0"/>
                  <a:cs typeface="Times New Roman" panose="02020603050405020304" pitchFamily="18" charset="0"/>
                </a:endParaRPr>
              </a:p>
            </p:txBody>
          </p:sp>
          <p:sp>
            <p:nvSpPr>
              <p:cNvPr id="85" name="Text Box 69"/>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86" name="Text Box 68"/>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87" name="Text Box 67"/>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062" b="1" dirty="0">
                  <a:latin typeface="Times New Roman" panose="02020603050405020304" pitchFamily="18" charset="0"/>
                  <a:cs typeface="Times New Roman" panose="02020603050405020304" pitchFamily="18" charset="0"/>
                </a:endParaRPr>
              </a:p>
            </p:txBody>
          </p:sp>
        </p:grpSp>
        <p:sp>
          <p:nvSpPr>
            <p:cNvPr id="17" name="Text Box 65"/>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062">
                <a:latin typeface="Times New Roman" panose="02020603050405020304" pitchFamily="18" charset="0"/>
                <a:cs typeface="Times New Roman" panose="02020603050405020304" pitchFamily="18" charset="0"/>
              </a:endParaRPr>
            </a:p>
          </p:txBody>
        </p:sp>
        <p:grpSp>
          <p:nvGrpSpPr>
            <p:cNvPr id="18" name="Group 57"/>
            <p:cNvGrpSpPr>
              <a:grpSpLocks/>
            </p:cNvGrpSpPr>
            <p:nvPr/>
          </p:nvGrpSpPr>
          <p:grpSpPr bwMode="auto">
            <a:xfrm>
              <a:off x="6926" y="3672"/>
              <a:ext cx="865" cy="649"/>
              <a:chOff x="2031" y="3382"/>
              <a:chExt cx="865" cy="649"/>
            </a:xfrm>
          </p:grpSpPr>
          <p:sp>
            <p:nvSpPr>
              <p:cNvPr id="74" name="Text Box 6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a:latin typeface="Times New Roman" panose="02020603050405020304" pitchFamily="18" charset="0"/>
                  <a:cs typeface="Times New Roman" panose="02020603050405020304" pitchFamily="18" charset="0"/>
                </a:endParaRPr>
              </a:p>
            </p:txBody>
          </p:sp>
          <p:sp>
            <p:nvSpPr>
              <p:cNvPr id="75" name="Text Box 6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062">
                  <a:latin typeface="Times New Roman" panose="02020603050405020304" pitchFamily="18" charset="0"/>
                  <a:cs typeface="Times New Roman" panose="02020603050405020304" pitchFamily="18" charset="0"/>
                </a:endParaRPr>
              </a:p>
            </p:txBody>
          </p:sp>
          <p:sp>
            <p:nvSpPr>
              <p:cNvPr id="76" name="Text Box 6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062">
                  <a:latin typeface="Times New Roman" panose="02020603050405020304" pitchFamily="18" charset="0"/>
                  <a:cs typeface="Times New Roman" panose="02020603050405020304" pitchFamily="18" charset="0"/>
                </a:endParaRPr>
              </a:p>
            </p:txBody>
          </p:sp>
          <p:sp>
            <p:nvSpPr>
              <p:cNvPr id="77" name="Text Box 6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062">
                  <a:latin typeface="Times New Roman" panose="02020603050405020304" pitchFamily="18" charset="0"/>
                  <a:cs typeface="Times New Roman" panose="02020603050405020304" pitchFamily="18" charset="0"/>
                </a:endParaRPr>
              </a:p>
            </p:txBody>
          </p:sp>
          <p:sp>
            <p:nvSpPr>
              <p:cNvPr id="78" name="Text Box 6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a:latin typeface="Times New Roman" panose="02020603050405020304" pitchFamily="18" charset="0"/>
                  <a:cs typeface="Times New Roman" panose="02020603050405020304" pitchFamily="18" charset="0"/>
                </a:endParaRPr>
              </a:p>
            </p:txBody>
          </p:sp>
          <p:sp>
            <p:nvSpPr>
              <p:cNvPr id="79" name="Text Box 5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a:latin typeface="Times New Roman" panose="02020603050405020304" pitchFamily="18" charset="0"/>
                  <a:cs typeface="Times New Roman" panose="02020603050405020304" pitchFamily="18" charset="0"/>
                </a:endParaRPr>
              </a:p>
            </p:txBody>
          </p:sp>
          <p:sp>
            <p:nvSpPr>
              <p:cNvPr id="80" name="Text Box 5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062">
                  <a:latin typeface="Times New Roman" panose="02020603050405020304" pitchFamily="18" charset="0"/>
                  <a:cs typeface="Times New Roman" panose="02020603050405020304" pitchFamily="18" charset="0"/>
                </a:endParaRPr>
              </a:p>
            </p:txBody>
          </p:sp>
        </p:grpSp>
        <p:sp>
          <p:nvSpPr>
            <p:cNvPr id="19" name="Text Box 56"/>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1@60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20" name="Group 48"/>
            <p:cNvGrpSpPr>
              <a:grpSpLocks/>
            </p:cNvGrpSpPr>
            <p:nvPr/>
          </p:nvGrpSpPr>
          <p:grpSpPr bwMode="auto">
            <a:xfrm>
              <a:off x="8295" y="3672"/>
              <a:ext cx="865" cy="649"/>
              <a:chOff x="2031" y="3382"/>
              <a:chExt cx="865" cy="649"/>
            </a:xfrm>
          </p:grpSpPr>
          <p:sp>
            <p:nvSpPr>
              <p:cNvPr id="67" name="Text Box 5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68" name="Text Box 5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69" name="Text Box 5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0" name="Text Box 5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1" name="Text Box 5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2" name="Text Box 5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3" name="Text Box 4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8"/>
            <p:cNvGrpSpPr>
              <a:grpSpLocks/>
            </p:cNvGrpSpPr>
            <p:nvPr/>
          </p:nvGrpSpPr>
          <p:grpSpPr bwMode="auto">
            <a:xfrm>
              <a:off x="9662" y="3672"/>
              <a:ext cx="865" cy="866"/>
              <a:chOff x="1815" y="4102"/>
              <a:chExt cx="865" cy="866"/>
            </a:xfrm>
          </p:grpSpPr>
          <p:sp>
            <p:nvSpPr>
              <p:cNvPr id="58" name="Text Box 4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59" name="Group 39"/>
              <p:cNvGrpSpPr>
                <a:grpSpLocks/>
              </p:cNvGrpSpPr>
              <p:nvPr/>
            </p:nvGrpSpPr>
            <p:grpSpPr bwMode="auto">
              <a:xfrm>
                <a:off x="1815" y="4102"/>
                <a:ext cx="865" cy="649"/>
                <a:chOff x="2031" y="3382"/>
                <a:chExt cx="865" cy="649"/>
              </a:xfrm>
            </p:grpSpPr>
            <p:sp>
              <p:nvSpPr>
                <p:cNvPr id="60" name="Text Box 4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61" name="Text Box 4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62" name="Text Box 4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51</a:t>
                  </a:r>
                  <a:endParaRPr lang="en-US" altLang="en-US" sz="4062" b="1" dirty="0">
                    <a:latin typeface="Times New Roman" panose="02020603050405020304" pitchFamily="18" charset="0"/>
                    <a:cs typeface="Times New Roman" panose="02020603050405020304" pitchFamily="18" charset="0"/>
                  </a:endParaRPr>
                </a:p>
              </p:txBody>
            </p:sp>
            <p:sp>
              <p:nvSpPr>
                <p:cNvPr id="63" name="Text Box 4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64" name="Text Box 4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65" name="Text Box 4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51</a:t>
                  </a:r>
                  <a:endParaRPr lang="en-US" altLang="en-US" sz="4062" b="1" dirty="0">
                    <a:latin typeface="Times New Roman" panose="02020603050405020304" pitchFamily="18" charset="0"/>
                    <a:cs typeface="Times New Roman" panose="02020603050405020304" pitchFamily="18" charset="0"/>
                  </a:endParaRPr>
                </a:p>
              </p:txBody>
            </p:sp>
            <p:sp>
              <p:nvSpPr>
                <p:cNvPr id="66" name="Text Box 4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062" b="1" dirty="0">
                    <a:latin typeface="Times New Roman" panose="02020603050405020304" pitchFamily="18" charset="0"/>
                    <a:cs typeface="Times New Roman" panose="02020603050405020304" pitchFamily="18" charset="0"/>
                  </a:endParaRPr>
                </a:p>
              </p:txBody>
            </p:sp>
          </p:grpSp>
        </p:grpSp>
        <p:grpSp>
          <p:nvGrpSpPr>
            <p:cNvPr id="22" name="Group 28"/>
            <p:cNvGrpSpPr>
              <a:grpSpLocks/>
            </p:cNvGrpSpPr>
            <p:nvPr/>
          </p:nvGrpSpPr>
          <p:grpSpPr bwMode="auto">
            <a:xfrm>
              <a:off x="8295" y="4748"/>
              <a:ext cx="865" cy="866"/>
              <a:chOff x="1815" y="4102"/>
              <a:chExt cx="865" cy="866"/>
            </a:xfrm>
          </p:grpSpPr>
          <p:sp>
            <p:nvSpPr>
              <p:cNvPr id="49" name="Text Box 3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50" name="Group 29"/>
              <p:cNvGrpSpPr>
                <a:grpSpLocks/>
              </p:cNvGrpSpPr>
              <p:nvPr/>
            </p:nvGrpSpPr>
            <p:grpSpPr bwMode="auto">
              <a:xfrm>
                <a:off x="1815" y="4102"/>
                <a:ext cx="865" cy="649"/>
                <a:chOff x="2031" y="3382"/>
                <a:chExt cx="865" cy="649"/>
              </a:xfrm>
            </p:grpSpPr>
            <p:sp>
              <p:nvSpPr>
                <p:cNvPr id="51" name="Text Box 3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latin typeface="Times New Roman" panose="02020603050405020304" pitchFamily="18" charset="0"/>
                    <a:cs typeface="Times New Roman" panose="02020603050405020304" pitchFamily="18" charset="0"/>
                  </a:endParaRPr>
                </a:p>
              </p:txBody>
            </p:sp>
            <p:sp>
              <p:nvSpPr>
                <p:cNvPr id="52" name="Text Box 3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11</a:t>
                  </a:r>
                  <a:endParaRPr lang="en-US" altLang="en-US" sz="4062" b="1" dirty="0">
                    <a:latin typeface="Times New Roman" panose="02020603050405020304" pitchFamily="18" charset="0"/>
                    <a:cs typeface="Times New Roman" panose="02020603050405020304" pitchFamily="18" charset="0"/>
                  </a:endParaRPr>
                </a:p>
              </p:txBody>
            </p:sp>
            <p:sp>
              <p:nvSpPr>
                <p:cNvPr id="53" name="Text Box 3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54" name="Text Box 3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latin typeface="Times New Roman" panose="02020603050405020304" pitchFamily="18" charset="0"/>
                    <a:cs typeface="Times New Roman" panose="02020603050405020304" pitchFamily="18" charset="0"/>
                  </a:endParaRPr>
                </a:p>
              </p:txBody>
            </p:sp>
            <p:sp>
              <p:nvSpPr>
                <p:cNvPr id="55" name="Text Box 3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56" name="Text Box 3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57" name="Text Box 3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062" b="1" dirty="0">
                    <a:latin typeface="Times New Roman" panose="02020603050405020304" pitchFamily="18" charset="0"/>
                    <a:cs typeface="Times New Roman" panose="02020603050405020304" pitchFamily="18" charset="0"/>
                  </a:endParaRPr>
                </a:p>
              </p:txBody>
            </p:sp>
          </p:grpSp>
        </p:grpSp>
        <p:sp>
          <p:nvSpPr>
            <p:cNvPr id="23" name="Line 27"/>
            <p:cNvSpPr>
              <a:spLocks noChangeShapeType="1"/>
            </p:cNvSpPr>
            <p:nvPr/>
          </p:nvSpPr>
          <p:spPr bwMode="auto">
            <a:xfrm flipV="1">
              <a:off x="6424" y="2953"/>
              <a:ext cx="502" cy="935"/>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4" name="Line 26"/>
            <p:cNvSpPr>
              <a:spLocks noChangeShapeType="1"/>
            </p:cNvSpPr>
            <p:nvPr/>
          </p:nvSpPr>
          <p:spPr bwMode="auto">
            <a:xfrm>
              <a:off x="5055" y="4029"/>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5" name="Line 25"/>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6" name="Line 24"/>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7" name="Line 23"/>
            <p:cNvSpPr>
              <a:spLocks noChangeShapeType="1"/>
            </p:cNvSpPr>
            <p:nvPr/>
          </p:nvSpPr>
          <p:spPr bwMode="auto">
            <a:xfrm>
              <a:off x="9160" y="2953"/>
              <a:ext cx="502"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8" name="Line 22"/>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9" name="Line 21"/>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0" name="Line 20"/>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grpSp>
          <p:nvGrpSpPr>
            <p:cNvPr id="31" name="Group 10"/>
            <p:cNvGrpSpPr>
              <a:grpSpLocks/>
            </p:cNvGrpSpPr>
            <p:nvPr/>
          </p:nvGrpSpPr>
          <p:grpSpPr bwMode="auto">
            <a:xfrm>
              <a:off x="9734" y="4892"/>
              <a:ext cx="865" cy="866"/>
              <a:chOff x="1815" y="4102"/>
              <a:chExt cx="865" cy="866"/>
            </a:xfrm>
          </p:grpSpPr>
          <p:grpSp>
            <p:nvGrpSpPr>
              <p:cNvPr id="40" name="Group 12"/>
              <p:cNvGrpSpPr>
                <a:grpSpLocks/>
              </p:cNvGrpSpPr>
              <p:nvPr/>
            </p:nvGrpSpPr>
            <p:grpSpPr bwMode="auto">
              <a:xfrm>
                <a:off x="1815" y="4102"/>
                <a:ext cx="865" cy="649"/>
                <a:chOff x="2031" y="3382"/>
                <a:chExt cx="865" cy="649"/>
              </a:xfrm>
            </p:grpSpPr>
            <p:sp>
              <p:nvSpPr>
                <p:cNvPr id="42" name="Text Box 19"/>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062">
                    <a:latin typeface="Times New Roman" panose="02020603050405020304" pitchFamily="18" charset="0"/>
                    <a:cs typeface="Times New Roman" panose="02020603050405020304" pitchFamily="18" charset="0"/>
                  </a:endParaRPr>
                </a:p>
              </p:txBody>
            </p:sp>
            <p:sp>
              <p:nvSpPr>
                <p:cNvPr id="43" name="Text Box 18"/>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062">
                    <a:latin typeface="Times New Roman" panose="02020603050405020304" pitchFamily="18" charset="0"/>
                    <a:cs typeface="Times New Roman" panose="02020603050405020304" pitchFamily="18" charset="0"/>
                  </a:endParaRPr>
                </a:p>
              </p:txBody>
            </p:sp>
            <p:sp>
              <p:nvSpPr>
                <p:cNvPr id="44" name="Text Box 17"/>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062">
                    <a:latin typeface="Times New Roman" panose="02020603050405020304" pitchFamily="18" charset="0"/>
                    <a:cs typeface="Times New Roman" panose="02020603050405020304" pitchFamily="18" charset="0"/>
                  </a:endParaRPr>
                </a:p>
              </p:txBody>
            </p:sp>
            <p:sp>
              <p:nvSpPr>
                <p:cNvPr id="45" name="Text Box 16"/>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062">
                    <a:latin typeface="Times New Roman" panose="02020603050405020304" pitchFamily="18" charset="0"/>
                    <a:cs typeface="Times New Roman" panose="02020603050405020304" pitchFamily="18" charset="0"/>
                  </a:endParaRPr>
                </a:p>
              </p:txBody>
            </p:sp>
            <p:sp>
              <p:nvSpPr>
                <p:cNvPr id="46" name="Text Box 15"/>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062" dirty="0">
                    <a:latin typeface="Times New Roman" panose="02020603050405020304" pitchFamily="18" charset="0"/>
                    <a:cs typeface="Times New Roman" panose="02020603050405020304" pitchFamily="18" charset="0"/>
                  </a:endParaRPr>
                </a:p>
              </p:txBody>
            </p:sp>
            <p:sp>
              <p:nvSpPr>
                <p:cNvPr id="47" name="Text Box 14"/>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062">
                    <a:latin typeface="Times New Roman" panose="02020603050405020304" pitchFamily="18" charset="0"/>
                    <a:cs typeface="Times New Roman" panose="02020603050405020304" pitchFamily="18" charset="0"/>
                  </a:endParaRPr>
                </a:p>
              </p:txBody>
            </p:sp>
            <p:sp>
              <p:nvSpPr>
                <p:cNvPr id="48" name="Text Box 13"/>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062">
                    <a:latin typeface="Times New Roman" panose="02020603050405020304" pitchFamily="18" charset="0"/>
                    <a:cs typeface="Times New Roman" panose="02020603050405020304" pitchFamily="18" charset="0"/>
                  </a:endParaRPr>
                </a:p>
              </p:txBody>
            </p:sp>
          </p:grpSp>
          <p:sp>
            <p:nvSpPr>
              <p:cNvPr id="41" name="Text Box 1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062">
                  <a:latin typeface="Times New Roman" panose="02020603050405020304" pitchFamily="18" charset="0"/>
                  <a:cs typeface="Times New Roman" panose="02020603050405020304" pitchFamily="18" charset="0"/>
                </a:endParaRPr>
              </a:p>
            </p:txBody>
          </p:sp>
        </p:grpSp>
        <p:sp>
          <p:nvSpPr>
            <p:cNvPr id="32" name="Line 9"/>
            <p:cNvSpPr>
              <a:spLocks noChangeShapeType="1"/>
            </p:cNvSpPr>
            <p:nvPr/>
          </p:nvSpPr>
          <p:spPr bwMode="auto">
            <a:xfrm>
              <a:off x="7791" y="2952"/>
              <a:ext cx="1369"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3" name="Line 8"/>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4" name="Line 7"/>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5" name="Line 6"/>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6" name="Line 5"/>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7" name="Line 4"/>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8" name="Text Box 3"/>
            <p:cNvSpPr txBox="1">
              <a:spLocks noChangeArrowheads="1"/>
            </p:cNvSpPr>
            <p:nvPr/>
          </p:nvSpPr>
          <p:spPr bwMode="auto">
            <a:xfrm>
              <a:off x="6537" y="3884"/>
              <a:ext cx="184" cy="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sp>
          <p:nvSpPr>
            <p:cNvPr id="39" name="Freeform 2"/>
            <p:cNvSpPr>
              <a:spLocks/>
            </p:cNvSpPr>
            <p:nvPr/>
          </p:nvSpPr>
          <p:spPr bwMode="auto">
            <a:xfrm>
              <a:off x="6039" y="2518"/>
              <a:ext cx="779" cy="3096"/>
            </a:xfrm>
            <a:custGeom>
              <a:avLst/>
              <a:gdLst>
                <a:gd name="T0" fmla="*/ 682 w 779"/>
                <a:gd name="T1" fmla="*/ 0 h 3096"/>
                <a:gd name="T2" fmla="*/ 682 w 779"/>
                <a:gd name="T3" fmla="*/ 435 h 3096"/>
                <a:gd name="T4" fmla="*/ 97 w 779"/>
                <a:gd name="T5" fmla="*/ 1369 h 3096"/>
                <a:gd name="T6" fmla="*/ 97 w 779"/>
                <a:gd name="T7" fmla="*/ 2447 h 3096"/>
                <a:gd name="T8" fmla="*/ 312 w 779"/>
                <a:gd name="T9" fmla="*/ 3096 h 3096"/>
              </a:gdLst>
              <a:ahLst/>
              <a:cxnLst>
                <a:cxn ang="0">
                  <a:pos x="T0" y="T1"/>
                </a:cxn>
                <a:cxn ang="0">
                  <a:pos x="T2" y="T3"/>
                </a:cxn>
                <a:cxn ang="0">
                  <a:pos x="T4" y="T5"/>
                </a:cxn>
                <a:cxn ang="0">
                  <a:pos x="T6" y="T7"/>
                </a:cxn>
                <a:cxn ang="0">
                  <a:pos x="T8" y="T9"/>
                </a:cxn>
              </a:cxnLst>
              <a:rect l="0" t="0" r="r" b="b"/>
              <a:pathLst>
                <a:path w="779" h="3096">
                  <a:moveTo>
                    <a:pt x="682" y="0"/>
                  </a:moveTo>
                  <a:cubicBezTo>
                    <a:pt x="730" y="103"/>
                    <a:pt x="779" y="207"/>
                    <a:pt x="682" y="435"/>
                  </a:cubicBezTo>
                  <a:cubicBezTo>
                    <a:pt x="585" y="663"/>
                    <a:pt x="194" y="1034"/>
                    <a:pt x="97" y="1369"/>
                  </a:cubicBezTo>
                  <a:cubicBezTo>
                    <a:pt x="0" y="1704"/>
                    <a:pt x="61" y="2159"/>
                    <a:pt x="97" y="2447"/>
                  </a:cubicBezTo>
                  <a:cubicBezTo>
                    <a:pt x="133" y="2735"/>
                    <a:pt x="245" y="2999"/>
                    <a:pt x="312" y="3096"/>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grpSp>
      <p:graphicFrame>
        <p:nvGraphicFramePr>
          <p:cNvPr id="118" name="Table 117"/>
          <p:cNvGraphicFramePr>
            <a:graphicFrameLocks noGrp="1"/>
          </p:cNvGraphicFramePr>
          <p:nvPr>
            <p:extLst>
              <p:ext uri="{D42A27DB-BD31-4B8C-83A1-F6EECF244321}">
                <p14:modId xmlns:p14="http://schemas.microsoft.com/office/powerpoint/2010/main" val="1041317100"/>
              </p:ext>
            </p:extLst>
          </p:nvPr>
        </p:nvGraphicFramePr>
        <p:xfrm>
          <a:off x="480420" y="4275400"/>
          <a:ext cx="8210470" cy="1828800"/>
        </p:xfrm>
        <a:graphic>
          <a:graphicData uri="http://schemas.openxmlformats.org/drawingml/2006/table">
            <a:tbl>
              <a:tblPr firstRow="1" firstCol="1" bandRow="1" bandCol="1">
                <a:tableStyleId>{5A111915-BE36-4E01-A7E5-04B1672EAD32}</a:tableStyleId>
              </a:tblPr>
              <a:tblGrid>
                <a:gridCol w="707956">
                  <a:extLst>
                    <a:ext uri="{9D8B030D-6E8A-4147-A177-3AD203B41FA5}">
                      <a16:colId xmlns:a16="http://schemas.microsoft.com/office/drawing/2014/main" val="20000"/>
                    </a:ext>
                  </a:extLst>
                </a:gridCol>
                <a:gridCol w="1019133">
                  <a:extLst>
                    <a:ext uri="{9D8B030D-6E8A-4147-A177-3AD203B41FA5}">
                      <a16:colId xmlns:a16="http://schemas.microsoft.com/office/drawing/2014/main" val="20001"/>
                    </a:ext>
                  </a:extLst>
                </a:gridCol>
                <a:gridCol w="1094662">
                  <a:extLst>
                    <a:ext uri="{9D8B030D-6E8A-4147-A177-3AD203B41FA5}">
                      <a16:colId xmlns:a16="http://schemas.microsoft.com/office/drawing/2014/main" val="20002"/>
                    </a:ext>
                  </a:extLst>
                </a:gridCol>
                <a:gridCol w="507553">
                  <a:extLst>
                    <a:ext uri="{9D8B030D-6E8A-4147-A177-3AD203B41FA5}">
                      <a16:colId xmlns:a16="http://schemas.microsoft.com/office/drawing/2014/main" val="20003"/>
                    </a:ext>
                  </a:extLst>
                </a:gridCol>
                <a:gridCol w="1067076">
                  <a:extLst>
                    <a:ext uri="{9D8B030D-6E8A-4147-A177-3AD203B41FA5}">
                      <a16:colId xmlns:a16="http://schemas.microsoft.com/office/drawing/2014/main" val="20004"/>
                    </a:ext>
                  </a:extLst>
                </a:gridCol>
                <a:gridCol w="898684">
                  <a:extLst>
                    <a:ext uri="{9D8B030D-6E8A-4147-A177-3AD203B41FA5}">
                      <a16:colId xmlns:a16="http://schemas.microsoft.com/office/drawing/2014/main" val="20005"/>
                    </a:ext>
                  </a:extLst>
                </a:gridCol>
                <a:gridCol w="1019133">
                  <a:extLst>
                    <a:ext uri="{9D8B030D-6E8A-4147-A177-3AD203B41FA5}">
                      <a16:colId xmlns:a16="http://schemas.microsoft.com/office/drawing/2014/main" val="20006"/>
                    </a:ext>
                  </a:extLst>
                </a:gridCol>
                <a:gridCol w="930513">
                  <a:extLst>
                    <a:ext uri="{9D8B030D-6E8A-4147-A177-3AD203B41FA5}">
                      <a16:colId xmlns:a16="http://schemas.microsoft.com/office/drawing/2014/main" val="20007"/>
                    </a:ext>
                  </a:extLst>
                </a:gridCol>
                <a:gridCol w="965760">
                  <a:extLst>
                    <a:ext uri="{9D8B030D-6E8A-4147-A177-3AD203B41FA5}">
                      <a16:colId xmlns:a16="http://schemas.microsoft.com/office/drawing/2014/main" val="20008"/>
                    </a:ext>
                  </a:extLst>
                </a:gridCol>
              </a:tblGrid>
              <a:tr h="454494">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Activity to Shorten</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Can Be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Nil</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Cost per Week</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27247">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227247">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27247">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36,770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55</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27247">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36,970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53</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227247">
                <a:tc>
                  <a:txBody>
                    <a:bodyPr/>
                    <a:lstStyle/>
                    <a:p>
                      <a:pPr algn="ctr">
                        <a:spcAft>
                          <a:spcPts val="0"/>
                        </a:spcAft>
                      </a:pPr>
                      <a:r>
                        <a:rPr lang="en-US" sz="1500">
                          <a:effectLst/>
                        </a:rPr>
                        <a:t>4</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 H</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60+40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37,170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51</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r h="227247">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B, C</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37,870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6"/>
                  </a:ext>
                </a:extLst>
              </a:tr>
            </a:tbl>
          </a:graphicData>
        </a:graphic>
      </p:graphicFrame>
      <p:sp>
        <p:nvSpPr>
          <p:cNvPr id="119" name="Rectangle 118"/>
          <p:cNvSpPr/>
          <p:nvPr/>
        </p:nvSpPr>
        <p:spPr>
          <a:xfrm>
            <a:off x="5679249" y="163425"/>
            <a:ext cx="3482707" cy="1001556"/>
          </a:xfrm>
          <a:prstGeom prst="rect">
            <a:avLst/>
          </a:prstGeom>
        </p:spPr>
        <p:txBody>
          <a:bodyPr wrap="square">
            <a:spAutoFit/>
          </a:bodyPr>
          <a:lstStyle/>
          <a:p>
            <a:pPr>
              <a:tabLst>
                <a:tab pos="422041" algn="l"/>
              </a:tabLst>
            </a:pPr>
            <a:r>
              <a:rPr lang="en-US" sz="1477" dirty="0">
                <a:latin typeface="Times New Roman" panose="02020603050405020304" pitchFamily="18" charset="0"/>
                <a:ea typeface="Times New Roman" panose="02020603050405020304" pitchFamily="18" charset="0"/>
              </a:rPr>
              <a:t>Now we have three critical paths;</a:t>
            </a:r>
          </a:p>
          <a:p>
            <a:pPr>
              <a:tabLst>
                <a:tab pos="422041" algn="l"/>
              </a:tabLst>
            </a:pPr>
            <a:r>
              <a:rPr lang="en-US" sz="1477" dirty="0">
                <a:latin typeface="Times New Roman" panose="02020603050405020304" pitchFamily="18" charset="0"/>
                <a:ea typeface="Times New Roman" panose="02020603050405020304" pitchFamily="18" charset="0"/>
              </a:rPr>
              <a:t> </a:t>
            </a:r>
            <a:r>
              <a:rPr lang="en-US" sz="1477" dirty="0" smtClean="0">
                <a:latin typeface="Times New Roman" panose="02020603050405020304" pitchFamily="18" charset="0"/>
                <a:ea typeface="Times New Roman" panose="02020603050405020304" pitchFamily="18" charset="0"/>
              </a:rPr>
              <a:t>A-C-F-H-I</a:t>
            </a:r>
            <a:r>
              <a:rPr lang="en-US" sz="1477" dirty="0">
                <a:latin typeface="Times New Roman" panose="02020603050405020304" pitchFamily="18" charset="0"/>
                <a:ea typeface="Times New Roman" panose="02020603050405020304" pitchFamily="18" charset="0"/>
              </a:rPr>
              <a:t>, A-C-C- I, and A-B-D- I.</a:t>
            </a:r>
          </a:p>
          <a:p>
            <a:pPr>
              <a:tabLst>
                <a:tab pos="422041" algn="l"/>
              </a:tabLst>
            </a:pPr>
            <a:r>
              <a:rPr lang="en-US" sz="1477" dirty="0">
                <a:latin typeface="Times New Roman" panose="02020603050405020304" pitchFamily="18" charset="0"/>
                <a:ea typeface="Times New Roman" panose="02020603050405020304" pitchFamily="18" charset="0"/>
              </a:rPr>
              <a:t>Either </a:t>
            </a:r>
            <a:r>
              <a:rPr lang="en-US" sz="1477" dirty="0">
                <a:solidFill>
                  <a:srgbClr val="FF0000"/>
                </a:solidFill>
                <a:latin typeface="Times New Roman" panose="02020603050405020304" pitchFamily="18" charset="0"/>
                <a:ea typeface="Times New Roman" panose="02020603050405020304" pitchFamily="18" charset="0"/>
              </a:rPr>
              <a:t>crash C and </a:t>
            </a:r>
            <a:r>
              <a:rPr lang="en-US" sz="1477" dirty="0" smtClean="0">
                <a:solidFill>
                  <a:srgbClr val="FF0000"/>
                </a:solidFill>
                <a:latin typeface="Times New Roman" panose="02020603050405020304" pitchFamily="18" charset="0"/>
                <a:ea typeface="Times New Roman" panose="02020603050405020304" pitchFamily="18" charset="0"/>
              </a:rPr>
              <a:t>B at </a:t>
            </a:r>
            <a:r>
              <a:rPr lang="en-US" sz="1477" dirty="0">
                <a:solidFill>
                  <a:srgbClr val="FF0000"/>
                </a:solidFill>
                <a:latin typeface="Times New Roman" panose="02020603050405020304" pitchFamily="18" charset="0"/>
                <a:ea typeface="Times New Roman" panose="02020603050405020304" pitchFamily="18" charset="0"/>
              </a:rPr>
              <a:t>cost SR </a:t>
            </a:r>
            <a:r>
              <a:rPr lang="en-US" sz="1477" dirty="0" smtClean="0">
                <a:solidFill>
                  <a:srgbClr val="FF0000"/>
                </a:solidFill>
                <a:latin typeface="Times New Roman" panose="02020603050405020304" pitchFamily="18" charset="0"/>
                <a:ea typeface="Times New Roman" panose="02020603050405020304" pitchFamily="18" charset="0"/>
              </a:rPr>
              <a:t>350/</a:t>
            </a:r>
            <a:r>
              <a:rPr lang="en-US" sz="1477" dirty="0" err="1" smtClean="0">
                <a:solidFill>
                  <a:srgbClr val="FF0000"/>
                </a:solidFill>
                <a:latin typeface="Times New Roman" panose="02020603050405020304" pitchFamily="18" charset="0"/>
                <a:ea typeface="Times New Roman" panose="02020603050405020304" pitchFamily="18" charset="0"/>
              </a:rPr>
              <a:t>wk</a:t>
            </a:r>
            <a:r>
              <a:rPr lang="en-US" sz="1477" dirty="0" smtClean="0">
                <a:latin typeface="Times New Roman" panose="02020603050405020304" pitchFamily="18" charset="0"/>
                <a:ea typeface="Times New Roman" panose="02020603050405020304" pitchFamily="18" charset="0"/>
              </a:rPr>
              <a:t> </a:t>
            </a:r>
            <a:r>
              <a:rPr lang="en-US" sz="1477" dirty="0">
                <a:latin typeface="Times New Roman" panose="02020603050405020304" pitchFamily="18" charset="0"/>
                <a:ea typeface="Times New Roman" panose="02020603050405020304" pitchFamily="18" charset="0"/>
              </a:rPr>
              <a:t>or</a:t>
            </a:r>
          </a:p>
          <a:p>
            <a:r>
              <a:rPr lang="en-US" sz="1477" dirty="0" smtClean="0">
                <a:latin typeface="Times New Roman" panose="02020603050405020304" pitchFamily="18" charset="0"/>
                <a:ea typeface="Times New Roman" panose="02020603050405020304" pitchFamily="18" charset="0"/>
              </a:rPr>
              <a:t>crash </a:t>
            </a:r>
            <a:r>
              <a:rPr lang="en-US" sz="1477" dirty="0">
                <a:latin typeface="Times New Roman" panose="02020603050405020304" pitchFamily="18" charset="0"/>
                <a:ea typeface="Times New Roman" panose="02020603050405020304" pitchFamily="18" charset="0"/>
              </a:rPr>
              <a:t>F, G and B </a:t>
            </a:r>
            <a:r>
              <a:rPr lang="en-US" sz="1477" dirty="0" smtClean="0">
                <a:latin typeface="Times New Roman" panose="02020603050405020304" pitchFamily="18" charset="0"/>
                <a:ea typeface="Times New Roman" panose="02020603050405020304" pitchFamily="18" charset="0"/>
              </a:rPr>
              <a:t>at </a:t>
            </a:r>
            <a:r>
              <a:rPr lang="en-US" sz="1477" dirty="0">
                <a:latin typeface="Times New Roman" panose="02020603050405020304" pitchFamily="18" charset="0"/>
                <a:ea typeface="Times New Roman" panose="02020603050405020304" pitchFamily="18" charset="0"/>
              </a:rPr>
              <a:t>cost SR </a:t>
            </a:r>
            <a:r>
              <a:rPr lang="en-US" sz="1477" dirty="0" smtClean="0">
                <a:latin typeface="Times New Roman" panose="02020603050405020304" pitchFamily="18" charset="0"/>
                <a:ea typeface="Times New Roman" panose="02020603050405020304" pitchFamily="18" charset="0"/>
              </a:rPr>
              <a:t>510/wk</a:t>
            </a:r>
            <a:r>
              <a:rPr lang="en-US" sz="1477" dirty="0">
                <a:latin typeface="Times New Roman" panose="02020603050405020304" pitchFamily="18" charset="0"/>
                <a:ea typeface="Times New Roman" panose="02020603050405020304" pitchFamily="18" charset="0"/>
              </a:rPr>
              <a:t>.</a:t>
            </a:r>
          </a:p>
        </p:txBody>
      </p:sp>
      <p:sp>
        <p:nvSpPr>
          <p:cNvPr id="120" name="TextBox 119"/>
          <p:cNvSpPr txBox="1"/>
          <p:nvPr/>
        </p:nvSpPr>
        <p:spPr>
          <a:xfrm>
            <a:off x="320673" y="398302"/>
            <a:ext cx="1747505" cy="400110"/>
          </a:xfrm>
          <a:prstGeom prst="rect">
            <a:avLst/>
          </a:prstGeom>
          <a:noFill/>
        </p:spPr>
        <p:txBody>
          <a:bodyPr wrap="square" rtlCol="0">
            <a:spAutoFit/>
          </a:bodyPr>
          <a:lstStyle/>
          <a:p>
            <a:r>
              <a:rPr lang="en-US" sz="2000" b="1" dirty="0" smtClean="0">
                <a:solidFill>
                  <a:srgbClr val="C00000"/>
                </a:solidFill>
              </a:rPr>
              <a:t>Cycle #5</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326192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fill="hold"/>
                                        <p:tgtEl>
                                          <p:spTgt spid="120"/>
                                        </p:tgtEl>
                                        <p:attrNameLst>
                                          <p:attrName>ppt_x</p:attrName>
                                        </p:attrNameLst>
                                      </p:cBhvr>
                                      <p:tavLst>
                                        <p:tav tm="0">
                                          <p:val>
                                            <p:strVal val="#ppt_x"/>
                                          </p:val>
                                        </p:tav>
                                        <p:tav tm="100000">
                                          <p:val>
                                            <p:strVal val="#ppt_x"/>
                                          </p:val>
                                        </p:tav>
                                      </p:tavLst>
                                    </p:anim>
                                    <p:anim calcmode="lin" valueType="num">
                                      <p:cBhvr additive="base">
                                        <p:cTn id="8"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num">
                                      <p:cBhvr additive="base">
                                        <p:cTn id="31" dur="500" fill="hold"/>
                                        <p:tgtEl>
                                          <p:spTgt spid="119"/>
                                        </p:tgtEl>
                                        <p:attrNameLst>
                                          <p:attrName>ppt_x</p:attrName>
                                        </p:attrNameLst>
                                      </p:cBhvr>
                                      <p:tavLst>
                                        <p:tav tm="0">
                                          <p:val>
                                            <p:strVal val="#ppt_x"/>
                                          </p:val>
                                        </p:tav>
                                        <p:tav tm="100000">
                                          <p:val>
                                            <p:strVal val="#ppt_x"/>
                                          </p:val>
                                        </p:tav>
                                      </p:tavLst>
                                    </p:anim>
                                    <p:anim calcmode="lin" valueType="num">
                                      <p:cBhvr additive="base">
                                        <p:cTn id="32"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8"/>
                                        </p:tgtEl>
                                        <p:attrNameLst>
                                          <p:attrName>style.visibility</p:attrName>
                                        </p:attrNameLst>
                                      </p:cBhvr>
                                      <p:to>
                                        <p:strVal val="visible"/>
                                      </p:to>
                                    </p:set>
                                    <p:anim calcmode="lin" valueType="num">
                                      <p:cBhvr additive="base">
                                        <p:cTn id="37" dur="500" fill="hold"/>
                                        <p:tgtEl>
                                          <p:spTgt spid="118"/>
                                        </p:tgtEl>
                                        <p:attrNameLst>
                                          <p:attrName>ppt_x</p:attrName>
                                        </p:attrNameLst>
                                      </p:cBhvr>
                                      <p:tavLst>
                                        <p:tav tm="0">
                                          <p:val>
                                            <p:strVal val="#ppt_x"/>
                                          </p:val>
                                        </p:tav>
                                        <p:tav tm="100000">
                                          <p:val>
                                            <p:strVal val="#ppt_x"/>
                                          </p:val>
                                        </p:tav>
                                      </p:tavLst>
                                    </p:anim>
                                    <p:anim calcmode="lin" valueType="num">
                                      <p:cBhvr additive="base">
                                        <p:cTn id="3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1143000" y="543340"/>
            <a:ext cx="7162614" cy="3544656"/>
            <a:chOff x="4047" y="2374"/>
            <a:chExt cx="6840" cy="3384"/>
          </a:xfrm>
        </p:grpSpPr>
        <p:sp>
          <p:nvSpPr>
            <p:cNvPr id="4" name="AutoShape 110"/>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09"/>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6" name="Group 101"/>
            <p:cNvGrpSpPr>
              <a:grpSpLocks/>
            </p:cNvGrpSpPr>
            <p:nvPr/>
          </p:nvGrpSpPr>
          <p:grpSpPr bwMode="auto">
            <a:xfrm>
              <a:off x="4190" y="3670"/>
              <a:ext cx="865" cy="649"/>
              <a:chOff x="2031" y="3382"/>
              <a:chExt cx="865" cy="649"/>
            </a:xfrm>
          </p:grpSpPr>
          <p:sp>
            <p:nvSpPr>
              <p:cNvPr id="109" name="Text Box 108"/>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0" name="Text Box 107"/>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1" name="Text Box 106"/>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2" name="Text Box 105"/>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3" name="Text Box 104"/>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4" name="Text Box 103"/>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5" name="Text Box 102"/>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latin typeface="Times New Roman" panose="02020603050405020304" pitchFamily="18" charset="0"/>
                  <a:cs typeface="Times New Roman" panose="02020603050405020304" pitchFamily="18" charset="0"/>
                </a:endParaRPr>
              </a:p>
            </p:txBody>
          </p:sp>
        </p:grpSp>
        <p:grpSp>
          <p:nvGrpSpPr>
            <p:cNvPr id="10" name="Group 91"/>
            <p:cNvGrpSpPr>
              <a:grpSpLocks/>
            </p:cNvGrpSpPr>
            <p:nvPr/>
          </p:nvGrpSpPr>
          <p:grpSpPr bwMode="auto">
            <a:xfrm>
              <a:off x="6926" y="4748"/>
              <a:ext cx="865" cy="866"/>
              <a:chOff x="1815" y="4102"/>
              <a:chExt cx="865" cy="866"/>
            </a:xfrm>
          </p:grpSpPr>
          <p:sp>
            <p:nvSpPr>
              <p:cNvPr id="100" name="Text Box 100"/>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a:latin typeface="Times New Roman" panose="02020603050405020304" pitchFamily="18" charset="0"/>
                  <a:cs typeface="Times New Roman" panose="02020603050405020304" pitchFamily="18" charset="0"/>
                </a:endParaRPr>
              </a:p>
            </p:txBody>
          </p:sp>
          <p:grpSp>
            <p:nvGrpSpPr>
              <p:cNvPr id="101" name="Group 92"/>
              <p:cNvGrpSpPr>
                <a:grpSpLocks/>
              </p:cNvGrpSpPr>
              <p:nvPr/>
            </p:nvGrpSpPr>
            <p:grpSpPr bwMode="auto">
              <a:xfrm>
                <a:off x="1815" y="4102"/>
                <a:ext cx="865" cy="649"/>
                <a:chOff x="2031" y="3382"/>
                <a:chExt cx="865" cy="649"/>
              </a:xfrm>
            </p:grpSpPr>
            <p:sp>
              <p:nvSpPr>
                <p:cNvPr id="102" name="Text Box 99"/>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103" name="Text Box 98"/>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latin typeface="Times New Roman" panose="02020603050405020304" pitchFamily="18" charset="0"/>
                    <a:cs typeface="Times New Roman" panose="02020603050405020304" pitchFamily="18" charset="0"/>
                  </a:endParaRPr>
                </a:p>
              </p:txBody>
            </p:sp>
            <p:sp>
              <p:nvSpPr>
                <p:cNvPr id="104" name="Text Box 97"/>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105" name="Text Box 96"/>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106" name="Text Box 95"/>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07" name="Text Box 94"/>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108" name="Text Box 93"/>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latin typeface="Times New Roman" panose="02020603050405020304" pitchFamily="18" charset="0"/>
                    <a:cs typeface="Times New Roman" panose="02020603050405020304" pitchFamily="18" charset="0"/>
                  </a:endParaRPr>
                </a:p>
              </p:txBody>
            </p:sp>
          </p:grpSp>
        </p:grpSp>
        <p:sp>
          <p:nvSpPr>
            <p:cNvPr id="11" name="Text Box 90"/>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1@200</a:t>
              </a:r>
              <a:endParaRPr lang="en-US" altLang="en-US" sz="4431">
                <a:latin typeface="Times New Roman" panose="02020603050405020304" pitchFamily="18" charset="0"/>
                <a:cs typeface="Times New Roman" panose="02020603050405020304" pitchFamily="18" charset="0"/>
              </a:endParaRPr>
            </a:p>
          </p:txBody>
        </p:sp>
        <p:grpSp>
          <p:nvGrpSpPr>
            <p:cNvPr id="12" name="Group 82"/>
            <p:cNvGrpSpPr>
              <a:grpSpLocks/>
            </p:cNvGrpSpPr>
            <p:nvPr/>
          </p:nvGrpSpPr>
          <p:grpSpPr bwMode="auto">
            <a:xfrm>
              <a:off x="5559" y="4748"/>
              <a:ext cx="865" cy="649"/>
              <a:chOff x="2031" y="3382"/>
              <a:chExt cx="865" cy="649"/>
            </a:xfrm>
          </p:grpSpPr>
          <p:sp>
            <p:nvSpPr>
              <p:cNvPr id="93" name="Text Box 89"/>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94" name="Text Box 88"/>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latin typeface="Times New Roman" panose="02020603050405020304" pitchFamily="18" charset="0"/>
                  <a:cs typeface="Times New Roman" panose="02020603050405020304" pitchFamily="18" charset="0"/>
                </a:endParaRPr>
              </a:p>
            </p:txBody>
          </p:sp>
          <p:sp>
            <p:nvSpPr>
              <p:cNvPr id="95" name="Text Box 87"/>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96" name="Text Box 86"/>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97" name="Text Box 85"/>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98" name="Text Box 84"/>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99" name="Text Box 83"/>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latin typeface="Times New Roman" panose="02020603050405020304" pitchFamily="18" charset="0"/>
                  <a:cs typeface="Times New Roman" panose="02020603050405020304" pitchFamily="18" charset="0"/>
                </a:endParaRPr>
              </a:p>
            </p:txBody>
          </p:sp>
        </p:grpSp>
        <p:sp>
          <p:nvSpPr>
            <p:cNvPr id="13" name="Text Box 81"/>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4" name="Group 73"/>
            <p:cNvGrpSpPr>
              <a:grpSpLocks/>
            </p:cNvGrpSpPr>
            <p:nvPr/>
          </p:nvGrpSpPr>
          <p:grpSpPr bwMode="auto">
            <a:xfrm>
              <a:off x="5559" y="3672"/>
              <a:ext cx="865" cy="649"/>
              <a:chOff x="2031" y="3382"/>
              <a:chExt cx="865" cy="649"/>
            </a:xfrm>
          </p:grpSpPr>
          <p:sp>
            <p:nvSpPr>
              <p:cNvPr id="86" name="Text Box 8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87" name="Text Box 7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6</a:t>
                </a:r>
                <a:endParaRPr lang="en-US" altLang="en-US" sz="4431" b="1" dirty="0">
                  <a:latin typeface="Times New Roman" panose="02020603050405020304" pitchFamily="18" charset="0"/>
                  <a:cs typeface="Times New Roman" panose="02020603050405020304" pitchFamily="18" charset="0"/>
                </a:endParaRPr>
              </a:p>
            </p:txBody>
          </p:sp>
          <p:sp>
            <p:nvSpPr>
              <p:cNvPr id="88" name="Text Box 7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89" name="Text Box 7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90" name="Text Box 7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91" name="Text Box 7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92" name="Text Box 7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b="1" dirty="0">
                  <a:latin typeface="Times New Roman" panose="02020603050405020304" pitchFamily="18" charset="0"/>
                  <a:cs typeface="Times New Roman" panose="02020603050405020304" pitchFamily="18" charset="0"/>
                </a:endParaRPr>
              </a:p>
            </p:txBody>
          </p:sp>
        </p:grpSp>
        <p:sp>
          <p:nvSpPr>
            <p:cNvPr id="15" name="Text Box 72"/>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4"/>
            <p:cNvGrpSpPr>
              <a:grpSpLocks/>
            </p:cNvGrpSpPr>
            <p:nvPr/>
          </p:nvGrpSpPr>
          <p:grpSpPr bwMode="auto">
            <a:xfrm>
              <a:off x="6926" y="2590"/>
              <a:ext cx="865" cy="649"/>
              <a:chOff x="2031" y="3382"/>
              <a:chExt cx="865" cy="649"/>
            </a:xfrm>
          </p:grpSpPr>
          <p:sp>
            <p:nvSpPr>
              <p:cNvPr id="79" name="Text Box 7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80" name="Text Box 7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81" name="Text Box 6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82" name="Text Box 6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83" name="Text Box 6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84" name="Text Box 6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85" name="Text Box 6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b="1" dirty="0">
                  <a:latin typeface="Times New Roman" panose="02020603050405020304" pitchFamily="18" charset="0"/>
                  <a:cs typeface="Times New Roman" panose="02020603050405020304" pitchFamily="18" charset="0"/>
                </a:endParaRPr>
              </a:p>
            </p:txBody>
          </p:sp>
        </p:grpSp>
        <p:sp>
          <p:nvSpPr>
            <p:cNvPr id="17" name="Text Box 63"/>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5"/>
            <p:cNvGrpSpPr>
              <a:grpSpLocks/>
            </p:cNvGrpSpPr>
            <p:nvPr/>
          </p:nvGrpSpPr>
          <p:grpSpPr bwMode="auto">
            <a:xfrm>
              <a:off x="6926" y="3672"/>
              <a:ext cx="865" cy="649"/>
              <a:chOff x="2031" y="3382"/>
              <a:chExt cx="865" cy="649"/>
            </a:xfrm>
          </p:grpSpPr>
          <p:sp>
            <p:nvSpPr>
              <p:cNvPr id="72" name="Text Box 6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a:latin typeface="Times New Roman" panose="02020603050405020304" pitchFamily="18" charset="0"/>
                  <a:cs typeface="Times New Roman" panose="02020603050405020304" pitchFamily="18" charset="0"/>
                </a:endParaRPr>
              </a:p>
            </p:txBody>
          </p:sp>
          <p:sp>
            <p:nvSpPr>
              <p:cNvPr id="73" name="Text Box 6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74" name="Text Box 6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a:t>
                </a:r>
                <a:endParaRPr lang="en-US" altLang="en-US" sz="4431">
                  <a:latin typeface="Times New Roman" panose="02020603050405020304" pitchFamily="18" charset="0"/>
                  <a:cs typeface="Times New Roman" panose="02020603050405020304" pitchFamily="18" charset="0"/>
                </a:endParaRPr>
              </a:p>
            </p:txBody>
          </p:sp>
          <p:sp>
            <p:nvSpPr>
              <p:cNvPr id="75" name="Text Box 5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76" name="Text Box 5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77" name="Text Box 5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78" name="Text Box 5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4"/>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1@60</a:t>
              </a:r>
              <a:endParaRPr lang="en-US" altLang="en-US" sz="4431">
                <a:latin typeface="Times New Roman" panose="02020603050405020304" pitchFamily="18" charset="0"/>
                <a:cs typeface="Times New Roman" panose="02020603050405020304" pitchFamily="18" charset="0"/>
              </a:endParaRPr>
            </a:p>
          </p:txBody>
        </p:sp>
        <p:grpSp>
          <p:nvGrpSpPr>
            <p:cNvPr id="20" name="Group 46"/>
            <p:cNvGrpSpPr>
              <a:grpSpLocks/>
            </p:cNvGrpSpPr>
            <p:nvPr/>
          </p:nvGrpSpPr>
          <p:grpSpPr bwMode="auto">
            <a:xfrm>
              <a:off x="8295" y="3672"/>
              <a:ext cx="865" cy="649"/>
              <a:chOff x="2031" y="3382"/>
              <a:chExt cx="865" cy="649"/>
            </a:xfrm>
          </p:grpSpPr>
          <p:sp>
            <p:nvSpPr>
              <p:cNvPr id="65" name="Text Box 53"/>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66" name="Text Box 52"/>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67" name="Text Box 51"/>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68" name="Text Box 50"/>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69" name="Text Box 49"/>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70" name="Text Box 48"/>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71" name="Text Box 47"/>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latin typeface="Times New Roman" panose="02020603050405020304" pitchFamily="18" charset="0"/>
                  <a:cs typeface="Times New Roman" panose="02020603050405020304" pitchFamily="18" charset="0"/>
                </a:endParaRPr>
              </a:p>
            </p:txBody>
          </p:sp>
        </p:grpSp>
        <p:grpSp>
          <p:nvGrpSpPr>
            <p:cNvPr id="21" name="Group 36"/>
            <p:cNvGrpSpPr>
              <a:grpSpLocks/>
            </p:cNvGrpSpPr>
            <p:nvPr/>
          </p:nvGrpSpPr>
          <p:grpSpPr bwMode="auto">
            <a:xfrm>
              <a:off x="9662" y="3672"/>
              <a:ext cx="865" cy="866"/>
              <a:chOff x="1815" y="4102"/>
              <a:chExt cx="865" cy="866"/>
            </a:xfrm>
          </p:grpSpPr>
          <p:sp>
            <p:nvSpPr>
              <p:cNvPr id="56" name="Text Box 45"/>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57" name="Group 37"/>
              <p:cNvGrpSpPr>
                <a:grpSpLocks/>
              </p:cNvGrpSpPr>
              <p:nvPr/>
            </p:nvGrpSpPr>
            <p:grpSpPr bwMode="auto">
              <a:xfrm>
                <a:off x="1815" y="4102"/>
                <a:ext cx="865" cy="649"/>
                <a:chOff x="2031" y="3382"/>
                <a:chExt cx="865" cy="649"/>
              </a:xfrm>
            </p:grpSpPr>
            <p:sp>
              <p:nvSpPr>
                <p:cNvPr id="58" name="Text Box 44"/>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59" name="Text Box 43"/>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60" name="Text Box 42"/>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49</a:t>
                  </a:r>
                  <a:endParaRPr lang="en-US" altLang="en-US" sz="4431" b="1" dirty="0">
                    <a:latin typeface="Times New Roman" panose="02020603050405020304" pitchFamily="18" charset="0"/>
                    <a:cs typeface="Times New Roman" panose="02020603050405020304" pitchFamily="18" charset="0"/>
                  </a:endParaRPr>
                </a:p>
              </p:txBody>
            </p:sp>
            <p:sp>
              <p:nvSpPr>
                <p:cNvPr id="61" name="Text Box 41"/>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62" name="Text Box 40"/>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63" name="Text Box 39"/>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49</a:t>
                  </a:r>
                  <a:endParaRPr lang="en-US" altLang="en-US" sz="4431" b="1" dirty="0">
                    <a:latin typeface="Times New Roman" panose="02020603050405020304" pitchFamily="18" charset="0"/>
                    <a:cs typeface="Times New Roman" panose="02020603050405020304" pitchFamily="18" charset="0"/>
                  </a:endParaRPr>
                </a:p>
              </p:txBody>
            </p:sp>
            <p:sp>
              <p:nvSpPr>
                <p:cNvPr id="64" name="Text Box 38"/>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a:latin typeface="Times New Roman" panose="02020603050405020304" pitchFamily="18" charset="0"/>
                    <a:cs typeface="Times New Roman" panose="02020603050405020304" pitchFamily="18" charset="0"/>
                  </a:endParaRPr>
                </a:p>
              </p:txBody>
            </p:sp>
          </p:grpSp>
        </p:grpSp>
        <p:grpSp>
          <p:nvGrpSpPr>
            <p:cNvPr id="22" name="Group 26"/>
            <p:cNvGrpSpPr>
              <a:grpSpLocks/>
            </p:cNvGrpSpPr>
            <p:nvPr/>
          </p:nvGrpSpPr>
          <p:grpSpPr bwMode="auto">
            <a:xfrm>
              <a:off x="8295" y="4748"/>
              <a:ext cx="865" cy="866"/>
              <a:chOff x="1815" y="4102"/>
              <a:chExt cx="865" cy="866"/>
            </a:xfrm>
          </p:grpSpPr>
          <p:sp>
            <p:nvSpPr>
              <p:cNvPr id="47" name="Text Box 35"/>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48" name="Group 27"/>
              <p:cNvGrpSpPr>
                <a:grpSpLocks/>
              </p:cNvGrpSpPr>
              <p:nvPr/>
            </p:nvGrpSpPr>
            <p:grpSpPr bwMode="auto">
              <a:xfrm>
                <a:off x="1815" y="4102"/>
                <a:ext cx="865" cy="649"/>
                <a:chOff x="2031" y="3382"/>
                <a:chExt cx="865" cy="649"/>
              </a:xfrm>
            </p:grpSpPr>
            <p:sp>
              <p:nvSpPr>
                <p:cNvPr id="49" name="Text Box 34"/>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50" name="Text Box 33"/>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11</a:t>
                  </a:r>
                  <a:endParaRPr lang="en-US" altLang="en-US" sz="4431" b="1" dirty="0">
                    <a:latin typeface="Times New Roman" panose="02020603050405020304" pitchFamily="18" charset="0"/>
                    <a:cs typeface="Times New Roman" panose="02020603050405020304" pitchFamily="18" charset="0"/>
                  </a:endParaRPr>
                </a:p>
              </p:txBody>
            </p:sp>
            <p:sp>
              <p:nvSpPr>
                <p:cNvPr id="51" name="Text Box 32"/>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52" name="Text Box 31"/>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53" name="Text Box 30"/>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54" name="Text Box 29"/>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55" name="Text Box 28"/>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latin typeface="Times New Roman" panose="02020603050405020304" pitchFamily="18" charset="0"/>
                    <a:cs typeface="Times New Roman" panose="02020603050405020304" pitchFamily="18" charset="0"/>
                  </a:endParaRPr>
                </a:p>
              </p:txBody>
            </p:sp>
          </p:grpSp>
        </p:grpSp>
        <p:sp>
          <p:nvSpPr>
            <p:cNvPr id="23" name="Line 25"/>
            <p:cNvSpPr>
              <a:spLocks noChangeShapeType="1"/>
            </p:cNvSpPr>
            <p:nvPr/>
          </p:nvSpPr>
          <p:spPr bwMode="auto">
            <a:xfrm flipV="1">
              <a:off x="6424" y="2953"/>
              <a:ext cx="502" cy="935"/>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4"/>
            <p:cNvSpPr>
              <a:spLocks noChangeShapeType="1"/>
            </p:cNvSpPr>
            <p:nvPr/>
          </p:nvSpPr>
          <p:spPr bwMode="auto">
            <a:xfrm>
              <a:off x="5055" y="4029"/>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3"/>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2"/>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21"/>
            <p:cNvSpPr>
              <a:spLocks noChangeShapeType="1"/>
            </p:cNvSpPr>
            <p:nvPr/>
          </p:nvSpPr>
          <p:spPr bwMode="auto">
            <a:xfrm>
              <a:off x="9160" y="2953"/>
              <a:ext cx="502"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8" name="Line 20"/>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9" name="Line 19"/>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18"/>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31" name="Group 8"/>
            <p:cNvGrpSpPr>
              <a:grpSpLocks/>
            </p:cNvGrpSpPr>
            <p:nvPr/>
          </p:nvGrpSpPr>
          <p:grpSpPr bwMode="auto">
            <a:xfrm>
              <a:off x="9734" y="4892"/>
              <a:ext cx="865" cy="866"/>
              <a:chOff x="1815" y="4102"/>
              <a:chExt cx="865" cy="866"/>
            </a:xfrm>
          </p:grpSpPr>
          <p:grpSp>
            <p:nvGrpSpPr>
              <p:cNvPr id="38" name="Group 10"/>
              <p:cNvGrpSpPr>
                <a:grpSpLocks/>
              </p:cNvGrpSpPr>
              <p:nvPr/>
            </p:nvGrpSpPr>
            <p:grpSpPr bwMode="auto">
              <a:xfrm>
                <a:off x="1815" y="4102"/>
                <a:ext cx="865" cy="649"/>
                <a:chOff x="2031" y="3382"/>
                <a:chExt cx="865" cy="649"/>
              </a:xfrm>
            </p:grpSpPr>
            <p:sp>
              <p:nvSpPr>
                <p:cNvPr id="40" name="Text Box 17"/>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1" name="Text Box 16"/>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2" name="Text Box 15"/>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3" name="Text Box 14"/>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4" name="Text Box 13"/>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5" name="Text Box 12"/>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6" name="Text Box 11"/>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39" name="Text Box 9"/>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7"/>
            <p:cNvSpPr>
              <a:spLocks noChangeShapeType="1"/>
            </p:cNvSpPr>
            <p:nvPr/>
          </p:nvSpPr>
          <p:spPr bwMode="auto">
            <a:xfrm>
              <a:off x="7791" y="2952"/>
              <a:ext cx="1369"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6"/>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5"/>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Line 4"/>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6" name="Line 3"/>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7" name="Line 2"/>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graphicFrame>
        <p:nvGraphicFramePr>
          <p:cNvPr id="116" name="Table 115"/>
          <p:cNvGraphicFramePr>
            <a:graphicFrameLocks noGrp="1"/>
          </p:cNvGraphicFramePr>
          <p:nvPr>
            <p:extLst>
              <p:ext uri="{D42A27DB-BD31-4B8C-83A1-F6EECF244321}">
                <p14:modId xmlns:p14="http://schemas.microsoft.com/office/powerpoint/2010/main" val="3957028042"/>
              </p:ext>
            </p:extLst>
          </p:nvPr>
        </p:nvGraphicFramePr>
        <p:xfrm>
          <a:off x="2158110" y="4464789"/>
          <a:ext cx="4951023" cy="1984504"/>
        </p:xfrm>
        <a:graphic>
          <a:graphicData uri="http://schemas.openxmlformats.org/drawingml/2006/table">
            <a:tbl>
              <a:tblPr firstRow="1" firstCol="1" bandRow="1" bandCol="1">
                <a:tableStyleId>{5A111915-BE36-4E01-A7E5-04B1672EAD32}</a:tableStyleId>
              </a:tblPr>
              <a:tblGrid>
                <a:gridCol w="769335">
                  <a:extLst>
                    <a:ext uri="{9D8B030D-6E8A-4147-A177-3AD203B41FA5}">
                      <a16:colId xmlns:a16="http://schemas.microsoft.com/office/drawing/2014/main" val="20000"/>
                    </a:ext>
                  </a:extLst>
                </a:gridCol>
                <a:gridCol w="1045422">
                  <a:extLst>
                    <a:ext uri="{9D8B030D-6E8A-4147-A177-3AD203B41FA5}">
                      <a16:colId xmlns:a16="http://schemas.microsoft.com/office/drawing/2014/main" val="20001"/>
                    </a:ext>
                  </a:extLst>
                </a:gridCol>
                <a:gridCol w="1045422">
                  <a:extLst>
                    <a:ext uri="{9D8B030D-6E8A-4147-A177-3AD203B41FA5}">
                      <a16:colId xmlns:a16="http://schemas.microsoft.com/office/drawing/2014/main" val="20002"/>
                    </a:ext>
                  </a:extLst>
                </a:gridCol>
                <a:gridCol w="1045422">
                  <a:extLst>
                    <a:ext uri="{9D8B030D-6E8A-4147-A177-3AD203B41FA5}">
                      <a16:colId xmlns:a16="http://schemas.microsoft.com/office/drawing/2014/main" val="20003"/>
                    </a:ext>
                  </a:extLst>
                </a:gridCol>
                <a:gridCol w="1045422">
                  <a:extLst>
                    <a:ext uri="{9D8B030D-6E8A-4147-A177-3AD203B41FA5}">
                      <a16:colId xmlns:a16="http://schemas.microsoft.com/office/drawing/2014/main" val="20004"/>
                    </a:ext>
                  </a:extLst>
                </a:gridCol>
              </a:tblGrid>
              <a:tr h="496126">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Direct Cost</a:t>
                      </a:r>
                      <a:endParaRPr lang="en-US" sz="1500">
                        <a:effectLst/>
                        <a:latin typeface="Times New Roman" panose="02020603050405020304" pitchFamily="18" charset="0"/>
                        <a:ea typeface="Times New Roman" panose="02020603050405020304" pitchFamily="18" charset="0"/>
                      </a:endParaRPr>
                    </a:p>
                  </a:txBody>
                  <a:tcPr marL="0" marR="0" marT="0" marB="0"/>
                </a:tc>
                <a:tc>
                  <a:txBody>
                    <a:bodyPr/>
                    <a:lstStyle/>
                    <a:p>
                      <a:pPr algn="ctr">
                        <a:spcAft>
                          <a:spcPts val="0"/>
                        </a:spcAft>
                      </a:pPr>
                      <a:r>
                        <a:rPr lang="en-US" sz="1500">
                          <a:effectLst/>
                        </a:rPr>
                        <a:t>Indirect Cost</a:t>
                      </a:r>
                      <a:endParaRPr lang="en-US" sz="1500">
                        <a:effectLst/>
                        <a:latin typeface="Times New Roman" panose="02020603050405020304" pitchFamily="18" charset="0"/>
                        <a:ea typeface="Times New Roman" panose="02020603050405020304" pitchFamily="18" charset="0"/>
                      </a:endParaRPr>
                    </a:p>
                  </a:txBody>
                  <a:tcPr marL="0" marR="0" marT="0" marB="0"/>
                </a:tc>
                <a:tc>
                  <a:txBody>
                    <a:bodyPr/>
                    <a:lstStyle/>
                    <a:p>
                      <a:pPr algn="ctr">
                        <a:spcAft>
                          <a:spcPts val="0"/>
                        </a:spcAft>
                      </a:pPr>
                      <a:r>
                        <a:rPr lang="en-US" sz="1500" dirty="0">
                          <a:effectLst/>
                        </a:rPr>
                        <a:t>Total Cost</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48063">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36500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7375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43875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1"/>
                  </a:ext>
                </a:extLst>
              </a:tr>
              <a:tr h="248063">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57</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36620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7125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43745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2"/>
                  </a:ext>
                </a:extLst>
              </a:tr>
              <a:tr h="248063">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55</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36770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6875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43645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48063">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53</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36970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6625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43595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48063">
                <a:tc>
                  <a:txBody>
                    <a:bodyPr/>
                    <a:lstStyle/>
                    <a:p>
                      <a:pPr algn="ctr">
                        <a:spcAft>
                          <a:spcPts val="0"/>
                        </a:spcAft>
                      </a:pPr>
                      <a:r>
                        <a:rPr lang="en-US" sz="1500">
                          <a:effectLst/>
                        </a:rPr>
                        <a:t>4</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51</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37170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6375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43545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5"/>
                  </a:ext>
                </a:extLst>
              </a:tr>
              <a:tr h="248063">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49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37870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6125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43995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6"/>
                  </a:ext>
                </a:extLst>
              </a:tr>
            </a:tbl>
          </a:graphicData>
        </a:graphic>
      </p:graphicFrame>
      <p:sp>
        <p:nvSpPr>
          <p:cNvPr id="2" name="Left Arrow 1"/>
          <p:cNvSpPr/>
          <p:nvPr/>
        </p:nvSpPr>
        <p:spPr>
          <a:xfrm>
            <a:off x="7242814" y="5958035"/>
            <a:ext cx="642009" cy="237602"/>
          </a:xfrm>
          <a:prstGeom prst="leftArrow">
            <a:avLst/>
          </a:prstGeom>
          <a:solidFill>
            <a:srgbClr val="FF000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662"/>
          </a:p>
        </p:txBody>
      </p:sp>
      <p:sp>
        <p:nvSpPr>
          <p:cNvPr id="8" name="Title 7"/>
          <p:cNvSpPr>
            <a:spLocks noGrp="1"/>
          </p:cNvSpPr>
          <p:nvPr>
            <p:ph type="title" idx="4294967295"/>
          </p:nvPr>
        </p:nvSpPr>
        <p:spPr>
          <a:xfrm>
            <a:off x="222075" y="163928"/>
            <a:ext cx="3494840" cy="758825"/>
          </a:xfrm>
        </p:spPr>
        <p:txBody>
          <a:bodyPr/>
          <a:lstStyle/>
          <a:p>
            <a:r>
              <a:rPr lang="en-US" b="1" dirty="0" smtClean="0"/>
              <a:t>Final Results</a:t>
            </a:r>
            <a:endParaRPr lang="en-GB" b="1" dirty="0"/>
          </a:p>
        </p:txBody>
      </p:sp>
    </p:spTree>
    <p:custDataLst>
      <p:tags r:id="rId1"/>
    </p:custDataLst>
    <p:extLst>
      <p:ext uri="{BB962C8B-B14F-4D97-AF65-F5344CB8AC3E}">
        <p14:creationId xmlns:p14="http://schemas.microsoft.com/office/powerpoint/2010/main" val="599341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6"/>
                                        </p:tgtEl>
                                        <p:attrNameLst>
                                          <p:attrName>style.visibility</p:attrName>
                                        </p:attrNameLst>
                                      </p:cBhvr>
                                      <p:to>
                                        <p:strVal val="visible"/>
                                      </p:to>
                                    </p:set>
                                    <p:anim calcmode="lin" valueType="num">
                                      <p:cBhvr additive="base">
                                        <p:cTn id="31" dur="500" fill="hold"/>
                                        <p:tgtEl>
                                          <p:spTgt spid="116"/>
                                        </p:tgtEl>
                                        <p:attrNameLst>
                                          <p:attrName>ppt_x</p:attrName>
                                        </p:attrNameLst>
                                      </p:cBhvr>
                                      <p:tavLst>
                                        <p:tav tm="0">
                                          <p:val>
                                            <p:strVal val="#ppt_x"/>
                                          </p:val>
                                        </p:tav>
                                        <p:tav tm="100000">
                                          <p:val>
                                            <p:strVal val="#ppt_x"/>
                                          </p:val>
                                        </p:tav>
                                      </p:tavLst>
                                    </p:anim>
                                    <p:anim calcmode="lin" valueType="num">
                                      <p:cBhvr additive="base">
                                        <p:cTn id="3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Optimal Duration</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33</a:t>
            </a:fld>
            <a:endParaRPr lang="en-US"/>
          </a:p>
        </p:txBody>
      </p:sp>
      <p:pic>
        <p:nvPicPr>
          <p:cNvPr id="8" name="Picture 7"/>
          <p:cNvPicPr>
            <a:picLocks noChangeAspect="1"/>
          </p:cNvPicPr>
          <p:nvPr/>
        </p:nvPicPr>
        <p:blipFill>
          <a:blip r:embed="rId3"/>
          <a:stretch>
            <a:fillRect/>
          </a:stretch>
        </p:blipFill>
        <p:spPr>
          <a:xfrm>
            <a:off x="228600" y="1740322"/>
            <a:ext cx="3938569" cy="3251216"/>
          </a:xfrm>
          <a:prstGeom prst="rect">
            <a:avLst/>
          </a:prstGeom>
        </p:spPr>
      </p:pic>
      <p:pic>
        <p:nvPicPr>
          <p:cNvPr id="9" name="Picture 8"/>
          <p:cNvPicPr>
            <a:picLocks noChangeAspect="1"/>
          </p:cNvPicPr>
          <p:nvPr/>
        </p:nvPicPr>
        <p:blipFill>
          <a:blip r:embed="rId4"/>
          <a:stretch>
            <a:fillRect/>
          </a:stretch>
        </p:blipFill>
        <p:spPr>
          <a:xfrm>
            <a:off x="4601190" y="1752600"/>
            <a:ext cx="3990079" cy="3289465"/>
          </a:xfrm>
          <a:prstGeom prst="rect">
            <a:avLst/>
          </a:prstGeom>
        </p:spPr>
      </p:pic>
    </p:spTree>
    <p:extLst>
      <p:ext uri="{BB962C8B-B14F-4D97-AF65-F5344CB8AC3E}">
        <p14:creationId xmlns:p14="http://schemas.microsoft.com/office/powerpoint/2010/main" val="315588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 Work</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34</a:t>
            </a:fld>
            <a:endParaRPr lang="en-US"/>
          </a:p>
        </p:txBody>
      </p:sp>
      <p:sp>
        <p:nvSpPr>
          <p:cNvPr id="6" name="Rectangle 1"/>
          <p:cNvSpPr>
            <a:spLocks noChangeArrowheads="1"/>
          </p:cNvSpPr>
          <p:nvPr/>
        </p:nvSpPr>
        <p:spPr bwMode="auto">
          <a:xfrm>
            <a:off x="685800" y="1404209"/>
            <a:ext cx="7948787" cy="1221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spAutoFit/>
          </a:bodyPr>
          <a:lstStyle/>
          <a:p>
            <a:pPr defTabSz="844083" eaLnBrk="0" fontAlgn="base" hangingPunct="0">
              <a:spcBef>
                <a:spcPct val="0"/>
              </a:spcBef>
              <a:spcAft>
                <a:spcPct val="0"/>
              </a:spcAft>
            </a:pPr>
            <a:r>
              <a:rPr lang="en-US" altLang="en-US" sz="1846" dirty="0">
                <a:solidFill>
                  <a:srgbClr val="3A34BC"/>
                </a:solidFill>
                <a:latin typeface="Times New Roman" panose="02020603050405020304" pitchFamily="18" charset="0"/>
                <a:ea typeface="Times New Roman" panose="02020603050405020304" pitchFamily="18" charset="0"/>
                <a:cs typeface="Times New Roman" panose="02020603050405020304" pitchFamily="18" charset="0"/>
              </a:rPr>
              <a:t>Data on small maintenance project is given as below: On completion, the project will give a return of SR110/day. Using time-cost trade-off method, how much would you like to compress the project for maximizing the return (ignore the Indirect cost effect)? Show all calculations.</a:t>
            </a:r>
            <a:endParaRPr lang="en-US" altLang="en-US" sz="2954" dirty="0">
              <a:solidFill>
                <a:srgbClr val="3A34BC"/>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691650722"/>
              </p:ext>
            </p:extLst>
          </p:nvPr>
        </p:nvGraphicFramePr>
        <p:xfrm>
          <a:off x="838200" y="2578156"/>
          <a:ext cx="6604189" cy="3017520"/>
        </p:xfrm>
        <a:graphic>
          <a:graphicData uri="http://schemas.openxmlformats.org/drawingml/2006/table">
            <a:tbl>
              <a:tblPr>
                <a:tableStyleId>{284E427A-3D55-4303-BF80-6455036E1DE7}</a:tableStyleId>
              </a:tblPr>
              <a:tblGrid>
                <a:gridCol w="1073092">
                  <a:extLst>
                    <a:ext uri="{9D8B030D-6E8A-4147-A177-3AD203B41FA5}">
                      <a16:colId xmlns:a16="http://schemas.microsoft.com/office/drawing/2014/main" val="20000"/>
                    </a:ext>
                  </a:extLst>
                </a:gridCol>
                <a:gridCol w="1133002">
                  <a:extLst>
                    <a:ext uri="{9D8B030D-6E8A-4147-A177-3AD203B41FA5}">
                      <a16:colId xmlns:a16="http://schemas.microsoft.com/office/drawing/2014/main" val="20001"/>
                    </a:ext>
                  </a:extLst>
                </a:gridCol>
                <a:gridCol w="1082784">
                  <a:extLst>
                    <a:ext uri="{9D8B030D-6E8A-4147-A177-3AD203B41FA5}">
                      <a16:colId xmlns:a16="http://schemas.microsoft.com/office/drawing/2014/main" val="20002"/>
                    </a:ext>
                  </a:extLst>
                </a:gridCol>
                <a:gridCol w="1160315">
                  <a:extLst>
                    <a:ext uri="{9D8B030D-6E8A-4147-A177-3AD203B41FA5}">
                      <a16:colId xmlns:a16="http://schemas.microsoft.com/office/drawing/2014/main" val="20003"/>
                    </a:ext>
                  </a:extLst>
                </a:gridCol>
                <a:gridCol w="994681">
                  <a:extLst>
                    <a:ext uri="{9D8B030D-6E8A-4147-A177-3AD203B41FA5}">
                      <a16:colId xmlns:a16="http://schemas.microsoft.com/office/drawing/2014/main" val="20004"/>
                    </a:ext>
                  </a:extLst>
                </a:gridCol>
                <a:gridCol w="1160315">
                  <a:extLst>
                    <a:ext uri="{9D8B030D-6E8A-4147-A177-3AD203B41FA5}">
                      <a16:colId xmlns:a16="http://schemas.microsoft.com/office/drawing/2014/main" val="20005"/>
                    </a:ext>
                  </a:extLst>
                </a:gridCol>
              </a:tblGrid>
              <a:tr h="235875">
                <a:tc>
                  <a:txBody>
                    <a:bodyPr/>
                    <a:lstStyle/>
                    <a:p>
                      <a:pPr algn="ctr">
                        <a:spcAft>
                          <a:spcPts val="0"/>
                        </a:spcAft>
                      </a:pPr>
                      <a:r>
                        <a:rPr lang="en-US" sz="1800" dirty="0">
                          <a:effectLst/>
                        </a:rPr>
                        <a:t> </a:t>
                      </a:r>
                      <a:r>
                        <a:rPr lang="en-US" sz="1800" dirty="0" smtClean="0">
                          <a:effectLst/>
                        </a:rPr>
                        <a:t>Activity</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Depends</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gridSpan="2">
                  <a:txBody>
                    <a:bodyPr/>
                    <a:lstStyle/>
                    <a:p>
                      <a:pPr algn="ctr">
                        <a:spcAft>
                          <a:spcPts val="0"/>
                        </a:spcAft>
                      </a:pPr>
                      <a:r>
                        <a:rPr lang="en-US" sz="1800" dirty="0">
                          <a:effectLst/>
                        </a:rPr>
                        <a:t>Normal</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hMerge="1">
                  <a:txBody>
                    <a:bodyPr/>
                    <a:lstStyle/>
                    <a:p>
                      <a:endParaRPr lang="en-US"/>
                    </a:p>
                  </a:txBody>
                  <a:tcPr/>
                </a:tc>
                <a:tc gridSpan="2">
                  <a:txBody>
                    <a:bodyPr/>
                    <a:lstStyle/>
                    <a:p>
                      <a:pPr algn="ctr">
                        <a:spcAft>
                          <a:spcPts val="0"/>
                        </a:spcAft>
                      </a:pPr>
                      <a:r>
                        <a:rPr lang="en-US" sz="1800" dirty="0">
                          <a:effectLst/>
                        </a:rPr>
                        <a:t>Crash</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hMerge="1">
                  <a:txBody>
                    <a:bodyPr/>
                    <a:lstStyle/>
                    <a:p>
                      <a:endParaRPr lang="en-US"/>
                    </a:p>
                  </a:txBody>
                  <a:tcPr/>
                </a:tc>
                <a:extLst>
                  <a:ext uri="{0D108BD9-81ED-4DB2-BD59-A6C34878D82A}">
                    <a16:rowId xmlns:a16="http://schemas.microsoft.com/office/drawing/2014/main" val="10000"/>
                  </a:ext>
                </a:extLst>
              </a:tr>
              <a:tr h="235875">
                <a:tc>
                  <a:txBody>
                    <a:bodyPr/>
                    <a:lstStyle/>
                    <a:p>
                      <a:pPr algn="ctr">
                        <a:spcAft>
                          <a:spcPts val="0"/>
                        </a:spcAft>
                      </a:pP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on</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Time</a:t>
                      </a:r>
                      <a:endParaRPr lang="en-US" sz="180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Cost</a:t>
                      </a:r>
                      <a:endParaRPr lang="en-US" sz="180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Time</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Cost</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1"/>
                  </a:ext>
                </a:extLst>
              </a:tr>
              <a:tr h="60961">
                <a:tc>
                  <a:txBody>
                    <a:bodyPr/>
                    <a:lstStyle/>
                    <a:p>
                      <a:pPr algn="ctr">
                        <a:spcAft>
                          <a:spcPts val="0"/>
                        </a:spcAft>
                      </a:pPr>
                      <a:r>
                        <a:rPr lang="en-US" sz="1800">
                          <a:effectLst/>
                        </a:rPr>
                        <a:t>A </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sym typeface="Symbol" panose="05050102010706020507" pitchFamily="18" charset="2"/>
                        </a:rPr>
                        <a:t></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6 days</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SR700</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smtClean="0">
                          <a:effectLst/>
                        </a:rPr>
                        <a:t>SR800</a:t>
                      </a:r>
                      <a:endParaRPr lang="en-US" sz="1800" dirty="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2"/>
                  </a:ext>
                </a:extLst>
              </a:tr>
              <a:tr h="235875">
                <a:tc>
                  <a:txBody>
                    <a:bodyPr/>
                    <a:lstStyle/>
                    <a:p>
                      <a:pPr algn="ctr">
                        <a:spcAft>
                          <a:spcPts val="0"/>
                        </a:spcAft>
                      </a:pPr>
                      <a:r>
                        <a:rPr lang="en-US" sz="1800">
                          <a:effectLst/>
                        </a:rPr>
                        <a:t>B</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3"/>
                  </a:ext>
                </a:extLst>
              </a:tr>
              <a:tr h="235875">
                <a:tc>
                  <a:txBody>
                    <a:bodyPr/>
                    <a:lstStyle/>
                    <a:p>
                      <a:pPr algn="ctr">
                        <a:spcAft>
                          <a:spcPts val="0"/>
                        </a:spcAft>
                      </a:pPr>
                      <a:r>
                        <a:rPr lang="en-US" sz="1800">
                          <a:effectLst/>
                        </a:rPr>
                        <a:t>C</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650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4"/>
                  </a:ext>
                </a:extLst>
              </a:tr>
              <a:tr h="235875">
                <a:tc>
                  <a:txBody>
                    <a:bodyPr/>
                    <a:lstStyle/>
                    <a:p>
                      <a:pPr algn="ctr">
                        <a:spcAft>
                          <a:spcPts val="0"/>
                        </a:spcAft>
                      </a:pPr>
                      <a:r>
                        <a:rPr lang="en-US" sz="1800">
                          <a:effectLst/>
                        </a:rPr>
                        <a:t>D</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A</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8 days</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625</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5"/>
                  </a:ext>
                </a:extLst>
              </a:tr>
              <a:tr h="235875">
                <a:tc>
                  <a:txBody>
                    <a:bodyPr/>
                    <a:lstStyle/>
                    <a:p>
                      <a:pPr algn="ctr">
                        <a:spcAft>
                          <a:spcPts val="0"/>
                        </a:spcAft>
                      </a:pPr>
                      <a:r>
                        <a:rPr lang="en-US" sz="1800">
                          <a:effectLst/>
                        </a:rPr>
                        <a:t>E</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B</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10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200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350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6"/>
                  </a:ext>
                </a:extLst>
              </a:tr>
              <a:tr h="235875">
                <a:tc>
                  <a:txBody>
                    <a:bodyPr/>
                    <a:lstStyle/>
                    <a:p>
                      <a:pPr algn="ctr">
                        <a:spcAft>
                          <a:spcPts val="0"/>
                        </a:spcAft>
                      </a:pPr>
                      <a:r>
                        <a:rPr lang="en-US" sz="1800">
                          <a:effectLst/>
                        </a:rPr>
                        <a:t>F</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B</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7"/>
                  </a:ext>
                </a:extLst>
              </a:tr>
              <a:tr h="235875">
                <a:tc>
                  <a:txBody>
                    <a:bodyPr/>
                    <a:lstStyle/>
                    <a:p>
                      <a:pPr algn="ctr">
                        <a:spcAft>
                          <a:spcPts val="0"/>
                        </a:spcAft>
                      </a:pPr>
                      <a:r>
                        <a:rPr lang="en-US" sz="1800">
                          <a:effectLst/>
                        </a:rPr>
                        <a:t>G</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C</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8"/>
                  </a:ext>
                </a:extLst>
              </a:tr>
              <a:tr h="235875">
                <a:tc>
                  <a:txBody>
                    <a:bodyPr/>
                    <a:lstStyle/>
                    <a:p>
                      <a:pPr algn="ctr">
                        <a:spcAft>
                          <a:spcPts val="0"/>
                        </a:spcAft>
                      </a:pPr>
                      <a:r>
                        <a:rPr lang="en-US" sz="1800">
                          <a:effectLst/>
                        </a:rPr>
                        <a:t>H</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D, E</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09"/>
                  </a:ext>
                </a:extLst>
              </a:tr>
              <a:tr h="235875">
                <a:tc>
                  <a:txBody>
                    <a:bodyPr/>
                    <a:lstStyle/>
                    <a:p>
                      <a:pPr algn="ctr">
                        <a:spcAft>
                          <a:spcPts val="0"/>
                        </a:spcAft>
                      </a:pPr>
                      <a:r>
                        <a:rPr lang="en-US" sz="1800">
                          <a:effectLst/>
                        </a:rPr>
                        <a:t>I</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F, G</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350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425</a:t>
                      </a:r>
                      <a:endParaRPr lang="en-US" sz="1800" dirty="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val="10010"/>
                  </a:ext>
                </a:extLst>
              </a:tr>
            </a:tbl>
          </a:graphicData>
        </a:graphic>
      </p:graphicFrame>
      <p:sp>
        <p:nvSpPr>
          <p:cNvPr id="7" name="TextBox 6"/>
          <p:cNvSpPr txBox="1"/>
          <p:nvPr/>
        </p:nvSpPr>
        <p:spPr>
          <a:xfrm>
            <a:off x="583493" y="5628066"/>
            <a:ext cx="8153400" cy="738664"/>
          </a:xfrm>
          <a:prstGeom prst="rect">
            <a:avLst/>
          </a:prstGeom>
          <a:noFill/>
        </p:spPr>
        <p:txBody>
          <a:bodyPr wrap="square" rtlCol="0">
            <a:spAutoFit/>
          </a:bodyPr>
          <a:lstStyle/>
          <a:p>
            <a:r>
              <a:rPr lang="en-US" sz="1400" i="1" dirty="0" smtClean="0">
                <a:solidFill>
                  <a:srgbClr val="7030A0"/>
                </a:solidFill>
              </a:rPr>
              <a:t>Hint: If the project is compressed by n days, the return amount will be n*110 and total cost </a:t>
            </a:r>
            <a:r>
              <a:rPr lang="en-US" sz="1400" i="1" dirty="0" smtClean="0">
                <a:solidFill>
                  <a:srgbClr val="7030A0"/>
                </a:solidFill>
              </a:rPr>
              <a:t>after compressing by n days will </a:t>
            </a:r>
            <a:r>
              <a:rPr lang="en-US" sz="1400" i="1" dirty="0" smtClean="0">
                <a:solidFill>
                  <a:srgbClr val="7030A0"/>
                </a:solidFill>
              </a:rPr>
              <a:t>be obtained by the routine procedure. That n has to be searched which makes the difference of the above two costs maximum. </a:t>
            </a:r>
            <a:endParaRPr lang="en-GB" sz="1400" i="1" dirty="0">
              <a:solidFill>
                <a:srgbClr val="7030A0"/>
              </a:solidFill>
            </a:endParaRPr>
          </a:p>
        </p:txBody>
      </p:sp>
    </p:spTree>
    <p:extLst>
      <p:ext uri="{BB962C8B-B14F-4D97-AF65-F5344CB8AC3E}">
        <p14:creationId xmlns:p14="http://schemas.microsoft.com/office/powerpoint/2010/main" val="295004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80">
                                          <p:stCondLst>
                                            <p:cond delay="0"/>
                                          </p:stCondLst>
                                        </p:cTn>
                                        <p:tgtEl>
                                          <p:spTgt spid="8"/>
                                        </p:tgtEl>
                                      </p:cBhvr>
                                    </p:animEffect>
                                    <p:anim calcmode="lin" valueType="num">
                                      <p:cBhvr>
                                        <p:cTn id="1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9" dur="26">
                                          <p:stCondLst>
                                            <p:cond delay="650"/>
                                          </p:stCondLst>
                                        </p:cTn>
                                        <p:tgtEl>
                                          <p:spTgt spid="8"/>
                                        </p:tgtEl>
                                      </p:cBhvr>
                                      <p:to x="100000" y="60000"/>
                                    </p:animScale>
                                    <p:animScale>
                                      <p:cBhvr>
                                        <p:cTn id="20" dur="166" decel="50000">
                                          <p:stCondLst>
                                            <p:cond delay="676"/>
                                          </p:stCondLst>
                                        </p:cTn>
                                        <p:tgtEl>
                                          <p:spTgt spid="8"/>
                                        </p:tgtEl>
                                      </p:cBhvr>
                                      <p:to x="100000" y="100000"/>
                                    </p:animScale>
                                    <p:animScale>
                                      <p:cBhvr>
                                        <p:cTn id="21" dur="26">
                                          <p:stCondLst>
                                            <p:cond delay="1312"/>
                                          </p:stCondLst>
                                        </p:cTn>
                                        <p:tgtEl>
                                          <p:spTgt spid="8"/>
                                        </p:tgtEl>
                                      </p:cBhvr>
                                      <p:to x="100000" y="80000"/>
                                    </p:animScale>
                                    <p:animScale>
                                      <p:cBhvr>
                                        <p:cTn id="22" dur="166" decel="50000">
                                          <p:stCondLst>
                                            <p:cond delay="1338"/>
                                          </p:stCondLst>
                                        </p:cTn>
                                        <p:tgtEl>
                                          <p:spTgt spid="8"/>
                                        </p:tgtEl>
                                      </p:cBhvr>
                                      <p:to x="100000" y="100000"/>
                                    </p:animScale>
                                    <p:animScale>
                                      <p:cBhvr>
                                        <p:cTn id="23" dur="26">
                                          <p:stCondLst>
                                            <p:cond delay="1642"/>
                                          </p:stCondLst>
                                        </p:cTn>
                                        <p:tgtEl>
                                          <p:spTgt spid="8"/>
                                        </p:tgtEl>
                                      </p:cBhvr>
                                      <p:to x="100000" y="90000"/>
                                    </p:animScale>
                                    <p:animScale>
                                      <p:cBhvr>
                                        <p:cTn id="24" dur="166" decel="50000">
                                          <p:stCondLst>
                                            <p:cond delay="1668"/>
                                          </p:stCondLst>
                                        </p:cTn>
                                        <p:tgtEl>
                                          <p:spTgt spid="8"/>
                                        </p:tgtEl>
                                      </p:cBhvr>
                                      <p:to x="100000" y="100000"/>
                                    </p:animScale>
                                    <p:animScale>
                                      <p:cBhvr>
                                        <p:cTn id="25" dur="26">
                                          <p:stCondLst>
                                            <p:cond delay="1808"/>
                                          </p:stCondLst>
                                        </p:cTn>
                                        <p:tgtEl>
                                          <p:spTgt spid="8"/>
                                        </p:tgtEl>
                                      </p:cBhvr>
                                      <p:to x="100000" y="95000"/>
                                    </p:animScale>
                                    <p:animScale>
                                      <p:cBhvr>
                                        <p:cTn id="2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December 13, 2016</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35</a:t>
            </a:fld>
            <a:endParaRPr lang="en-US"/>
          </a:p>
        </p:txBody>
      </p:sp>
      <p:sp>
        <p:nvSpPr>
          <p:cNvPr id="6" name="TextBox 5"/>
          <p:cNvSpPr txBox="1"/>
          <p:nvPr/>
        </p:nvSpPr>
        <p:spPr>
          <a:xfrm>
            <a:off x="914400" y="2362200"/>
            <a:ext cx="7543800" cy="923330"/>
          </a:xfrm>
          <a:prstGeom prst="rect">
            <a:avLst/>
          </a:prstGeom>
          <a:noFill/>
        </p:spPr>
        <p:txBody>
          <a:bodyPr wrap="square" rtlCol="0">
            <a:spAutoFit/>
          </a:bodyPr>
          <a:lstStyle/>
          <a:p>
            <a:pPr lvl="0"/>
            <a:r>
              <a:rPr lang="en-US" dirty="0" smtClean="0">
                <a:solidFill>
                  <a:srgbClr val="7030A0"/>
                </a:solidFill>
              </a:rPr>
              <a:t>Jimmie W. </a:t>
            </a:r>
            <a:r>
              <a:rPr lang="en-US" dirty="0" err="1" smtClean="0">
                <a:solidFill>
                  <a:srgbClr val="7030A0"/>
                </a:solidFill>
              </a:rPr>
              <a:t>Hinze</a:t>
            </a:r>
            <a:r>
              <a:rPr lang="en-US" dirty="0" smtClean="0">
                <a:solidFill>
                  <a:srgbClr val="7030A0"/>
                </a:solidFill>
              </a:rPr>
              <a:t>. “Construction Planning and Management,” Fourth Edition, 2012, Pearson.</a:t>
            </a:r>
          </a:p>
          <a:p>
            <a:endParaRPr lang="en-US" i="1" dirty="0">
              <a:solidFill>
                <a:srgbClr val="3A34BC"/>
              </a:solidFill>
            </a:endParaRPr>
          </a:p>
        </p:txBody>
      </p:sp>
      <p:sp>
        <p:nvSpPr>
          <p:cNvPr id="7" name="TextBox 6"/>
          <p:cNvSpPr txBox="1"/>
          <p:nvPr/>
        </p:nvSpPr>
        <p:spPr>
          <a:xfrm>
            <a:off x="914400" y="1600200"/>
            <a:ext cx="6705600" cy="369332"/>
          </a:xfrm>
          <a:prstGeom prst="rect">
            <a:avLst/>
          </a:prstGeom>
          <a:noFill/>
        </p:spPr>
        <p:txBody>
          <a:bodyPr wrap="square" rtlCol="0">
            <a:spAutoFit/>
          </a:bodyPr>
          <a:lstStyle/>
          <a:p>
            <a:r>
              <a:rPr lang="en-US" dirty="0" smtClean="0"/>
              <a:t>Read more about the Time-Cost Trade-offs from: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December 13,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36</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0322" y="368470"/>
            <a:ext cx="8534400" cy="758952"/>
          </a:xfrm>
        </p:spPr>
        <p:txBody>
          <a:bodyPr>
            <a:noAutofit/>
          </a:bodyPr>
          <a:lstStyle/>
          <a:p>
            <a:r>
              <a:rPr lang="en-US" sz="2400" b="1" dirty="0" smtClean="0"/>
              <a:t>Time-Cost Trade-offs</a:t>
            </a:r>
            <a:br>
              <a:rPr lang="en-US" sz="2400" b="1" dirty="0" smtClean="0"/>
            </a:br>
            <a:r>
              <a:rPr lang="en-US" sz="2400" b="1" dirty="0" smtClean="0"/>
              <a:t>(Time-Cost Relationship)</a:t>
            </a:r>
            <a:endParaRPr lang="en-GB" sz="2400" b="1" dirty="0"/>
          </a:p>
        </p:txBody>
      </p:sp>
      <p:sp>
        <p:nvSpPr>
          <p:cNvPr id="2" name="Date Placeholder 1"/>
          <p:cNvSpPr>
            <a:spLocks noGrp="1"/>
          </p:cNvSpPr>
          <p:nvPr>
            <p:ph type="dt" sz="half" idx="10"/>
          </p:nvPr>
        </p:nvSpPr>
        <p:spPr/>
        <p:txBody>
          <a:bodyPr/>
          <a:lstStyle/>
          <a:p>
            <a:fld id="{B8CC6D9F-A4EE-4B23-AD30-37827965470E}" type="datetime4">
              <a:rPr lang="en-US" smtClean="0"/>
              <a:t>December 13,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4</a:t>
            </a:fld>
            <a:endParaRPr lang="en-US"/>
          </a:p>
        </p:txBody>
      </p:sp>
      <p:sp>
        <p:nvSpPr>
          <p:cNvPr id="7" name="Content Placeholder 6"/>
          <p:cNvSpPr>
            <a:spLocks noGrp="1"/>
          </p:cNvSpPr>
          <p:nvPr>
            <p:ph sz="quarter" idx="1"/>
          </p:nvPr>
        </p:nvSpPr>
        <p:spPr/>
        <p:txBody>
          <a:bodyPr/>
          <a:lstStyle/>
          <a:p>
            <a:r>
              <a:rPr lang="en-US" dirty="0" smtClean="0">
                <a:solidFill>
                  <a:srgbClr val="2F0765"/>
                </a:solidFill>
                <a:latin typeface="Times New Roman" panose="02020603050405020304" pitchFamily="18" charset="0"/>
                <a:cs typeface="Times New Roman" panose="02020603050405020304" pitchFamily="18" charset="0"/>
              </a:rPr>
              <a:t>There is a relationship between a </a:t>
            </a:r>
            <a:r>
              <a:rPr lang="en-US" b="1" dirty="0" smtClean="0">
                <a:solidFill>
                  <a:srgbClr val="2F0765"/>
                </a:solidFill>
                <a:latin typeface="Times New Roman" panose="02020603050405020304" pitchFamily="18" charset="0"/>
                <a:cs typeface="Times New Roman" panose="02020603050405020304" pitchFamily="18" charset="0"/>
              </a:rPr>
              <a:t>project’s time to completion and its cost</a:t>
            </a:r>
            <a:r>
              <a:rPr lang="en-US" dirty="0" smtClean="0">
                <a:solidFill>
                  <a:srgbClr val="2F0765"/>
                </a:solidFill>
                <a:latin typeface="Times New Roman" panose="02020603050405020304" pitchFamily="18" charset="0"/>
                <a:cs typeface="Times New Roman" panose="02020603050405020304" pitchFamily="18" charset="0"/>
              </a:rPr>
              <a:t>.</a:t>
            </a:r>
          </a:p>
          <a:p>
            <a:r>
              <a:rPr lang="en-US" dirty="0" smtClean="0">
                <a:solidFill>
                  <a:srgbClr val="7030A0"/>
                </a:solidFill>
                <a:latin typeface="Times New Roman" panose="02020603050405020304" pitchFamily="18" charset="0"/>
                <a:cs typeface="Times New Roman" panose="02020603050405020304" pitchFamily="18" charset="0"/>
              </a:rPr>
              <a:t>By understanding the time-cost relationship, one is better able to predict the </a:t>
            </a:r>
            <a:r>
              <a:rPr lang="en-US" b="1" dirty="0" smtClean="0">
                <a:solidFill>
                  <a:srgbClr val="7030A0"/>
                </a:solidFill>
                <a:latin typeface="Times New Roman" panose="02020603050405020304" pitchFamily="18" charset="0"/>
                <a:cs typeface="Times New Roman" panose="02020603050405020304" pitchFamily="18" charset="0"/>
              </a:rPr>
              <a:t>impact of a schedule change on project cost</a:t>
            </a:r>
            <a:r>
              <a:rPr lang="en-US" dirty="0" smtClean="0">
                <a:solidFill>
                  <a:srgbClr val="7030A0"/>
                </a:solidFill>
                <a:latin typeface="Times New Roman" panose="02020603050405020304" pitchFamily="18" charset="0"/>
                <a:cs typeface="Times New Roman" panose="02020603050405020304" pitchFamily="18" charset="0"/>
              </a:rPr>
              <a:t>.</a:t>
            </a:r>
          </a:p>
          <a:p>
            <a:r>
              <a:rPr lang="en-GB" dirty="0">
                <a:solidFill>
                  <a:srgbClr val="3A34BC"/>
                </a:solidFill>
                <a:latin typeface="Times New Roman" panose="02020603050405020304" pitchFamily="18" charset="0"/>
                <a:cs typeface="Times New Roman" panose="02020603050405020304" pitchFamily="18" charset="0"/>
              </a:rPr>
              <a:t>Time-cost trade-off, in fact, </a:t>
            </a:r>
            <a:r>
              <a:rPr lang="en-GB" dirty="0" smtClean="0">
                <a:solidFill>
                  <a:srgbClr val="3A34BC"/>
                </a:solidFill>
                <a:latin typeface="Times New Roman" panose="02020603050405020304" pitchFamily="18" charset="0"/>
                <a:cs typeface="Times New Roman" panose="02020603050405020304" pitchFamily="18" charset="0"/>
              </a:rPr>
              <a:t>is an </a:t>
            </a:r>
            <a:r>
              <a:rPr lang="en-GB" b="1" dirty="0">
                <a:solidFill>
                  <a:srgbClr val="3A34BC"/>
                </a:solidFill>
                <a:latin typeface="Times New Roman" panose="02020603050405020304" pitchFamily="18" charset="0"/>
                <a:cs typeface="Times New Roman" panose="02020603050405020304" pitchFamily="18" charset="0"/>
              </a:rPr>
              <a:t>important </a:t>
            </a:r>
            <a:r>
              <a:rPr lang="en-GB" b="1" dirty="0" smtClean="0">
                <a:solidFill>
                  <a:srgbClr val="3A34BC"/>
                </a:solidFill>
                <a:latin typeface="Times New Roman" panose="02020603050405020304" pitchFamily="18" charset="0"/>
                <a:cs typeface="Times New Roman" panose="02020603050405020304" pitchFamily="18" charset="0"/>
              </a:rPr>
              <a:t> management </a:t>
            </a:r>
            <a:r>
              <a:rPr lang="en-GB" b="1" dirty="0">
                <a:solidFill>
                  <a:srgbClr val="3A34BC"/>
                </a:solidFill>
                <a:latin typeface="Times New Roman" panose="02020603050405020304" pitchFamily="18" charset="0"/>
                <a:cs typeface="Times New Roman" panose="02020603050405020304" pitchFamily="18" charset="0"/>
              </a:rPr>
              <a:t>tool</a:t>
            </a:r>
            <a:r>
              <a:rPr lang="en-GB" dirty="0">
                <a:solidFill>
                  <a:srgbClr val="3A34BC"/>
                </a:solidFill>
                <a:latin typeface="Times New Roman" panose="02020603050405020304" pitchFamily="18" charset="0"/>
                <a:cs typeface="Times New Roman" panose="02020603050405020304" pitchFamily="18" charset="0"/>
              </a:rPr>
              <a:t> for </a:t>
            </a:r>
            <a:r>
              <a:rPr lang="en-GB" b="1" dirty="0">
                <a:solidFill>
                  <a:srgbClr val="3A34BC"/>
                </a:solidFill>
                <a:latin typeface="Times New Roman" panose="02020603050405020304" pitchFamily="18" charset="0"/>
                <a:cs typeface="Times New Roman" panose="02020603050405020304" pitchFamily="18" charset="0"/>
              </a:rPr>
              <a:t>overcoming one of the critical path method </a:t>
            </a:r>
            <a:r>
              <a:rPr lang="en-GB" b="1" dirty="0" smtClean="0">
                <a:solidFill>
                  <a:srgbClr val="3A34BC"/>
                </a:solidFill>
                <a:latin typeface="Times New Roman" panose="02020603050405020304" pitchFamily="18" charset="0"/>
                <a:cs typeface="Times New Roman" panose="02020603050405020304" pitchFamily="18" charset="0"/>
              </a:rPr>
              <a:t>limitations of </a:t>
            </a:r>
            <a:r>
              <a:rPr lang="en-GB" b="1" dirty="0">
                <a:solidFill>
                  <a:srgbClr val="3A34BC"/>
                </a:solidFill>
                <a:latin typeface="Times New Roman" panose="02020603050405020304" pitchFamily="18" charset="0"/>
                <a:cs typeface="Times New Roman" panose="02020603050405020304" pitchFamily="18" charset="0"/>
              </a:rPr>
              <a:t>being unable to bring the project schedule to a specified duration</a:t>
            </a:r>
            <a:r>
              <a:rPr lang="en-GB" dirty="0" smtClean="0">
                <a:solidFill>
                  <a:srgbClr val="3A34BC"/>
                </a:solidFill>
                <a:latin typeface="Times New Roman" panose="02020603050405020304" pitchFamily="18" charset="0"/>
                <a:cs typeface="Times New Roman" panose="02020603050405020304" pitchFamily="18" charset="0"/>
              </a:rPr>
              <a:t>.</a:t>
            </a:r>
            <a:endParaRPr lang="en-GB" dirty="0">
              <a:solidFill>
                <a:srgbClr val="3A34B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Reasons to Reduce Project Durations</a:t>
            </a:r>
            <a:endParaRPr lang="en-GB" sz="2400"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6" name="Content Placeholder 5"/>
          <p:cNvSpPr>
            <a:spLocks noGrp="1"/>
          </p:cNvSpPr>
          <p:nvPr>
            <p:ph sz="quarter" idx="1"/>
          </p:nvPr>
        </p:nvSpPr>
        <p:spPr/>
        <p:txBody>
          <a:bodyPr>
            <a:normAutofit lnSpcReduction="10000"/>
          </a:bodyPr>
          <a:lstStyle/>
          <a:p>
            <a:pPr algn="just">
              <a:lnSpc>
                <a:spcPct val="110000"/>
              </a:lnSpc>
              <a:spcBef>
                <a:spcPts val="487"/>
              </a:spcBef>
            </a:pPr>
            <a:r>
              <a:rPr lang="en-US" sz="2800" dirty="0">
                <a:solidFill>
                  <a:srgbClr val="0000CC"/>
                </a:solidFill>
                <a:latin typeface="Times New Roman" pitchFamily="18" charset="0"/>
                <a:cs typeface="Times New Roman" pitchFamily="18" charset="0"/>
              </a:rPr>
              <a:t>To avoid late penalties </a:t>
            </a:r>
            <a:endParaRPr lang="en-US" sz="2800" dirty="0" smtClean="0">
              <a:solidFill>
                <a:srgbClr val="0000CC"/>
              </a:solidFill>
              <a:latin typeface="Times New Roman" pitchFamily="18" charset="0"/>
              <a:cs typeface="Times New Roman" pitchFamily="18" charset="0"/>
            </a:endParaRPr>
          </a:p>
          <a:p>
            <a:pPr algn="just">
              <a:lnSpc>
                <a:spcPct val="110000"/>
              </a:lnSpc>
              <a:spcBef>
                <a:spcPts val="487"/>
              </a:spcBef>
            </a:pPr>
            <a:r>
              <a:rPr lang="en-US" sz="2800" dirty="0" smtClean="0">
                <a:solidFill>
                  <a:schemeClr val="accent5">
                    <a:lumMod val="75000"/>
                  </a:schemeClr>
                </a:solidFill>
                <a:latin typeface="Times New Roman" pitchFamily="18" charset="0"/>
                <a:cs typeface="Times New Roman" pitchFamily="18" charset="0"/>
              </a:rPr>
              <a:t>To </a:t>
            </a:r>
            <a:r>
              <a:rPr lang="en-US" sz="2800" dirty="0">
                <a:solidFill>
                  <a:schemeClr val="accent5">
                    <a:lumMod val="75000"/>
                  </a:schemeClr>
                </a:solidFill>
                <a:latin typeface="Times New Roman" pitchFamily="18" charset="0"/>
                <a:cs typeface="Times New Roman" pitchFamily="18" charset="0"/>
              </a:rPr>
              <a:t>realize </a:t>
            </a:r>
            <a:r>
              <a:rPr lang="en-US" sz="2800" dirty="0" smtClean="0">
                <a:solidFill>
                  <a:schemeClr val="accent5">
                    <a:lumMod val="75000"/>
                  </a:schemeClr>
                </a:solidFill>
                <a:latin typeface="Times New Roman" pitchFamily="18" charset="0"/>
                <a:cs typeface="Times New Roman" pitchFamily="18" charset="0"/>
              </a:rPr>
              <a:t>incentives </a:t>
            </a:r>
            <a:r>
              <a:rPr lang="en-US" sz="2800" dirty="0" smtClean="0">
                <a:solidFill>
                  <a:prstClr val="black"/>
                </a:solidFill>
                <a:latin typeface="Times New Roman" pitchFamily="18" charset="0"/>
                <a:cs typeface="Times New Roman" pitchFamily="18" charset="0"/>
              </a:rPr>
              <a:t>for </a:t>
            </a:r>
            <a:r>
              <a:rPr lang="en-US" sz="2800" dirty="0">
                <a:solidFill>
                  <a:prstClr val="black"/>
                </a:solidFill>
                <a:latin typeface="Times New Roman" pitchFamily="18" charset="0"/>
                <a:cs typeface="Times New Roman" pitchFamily="18" charset="0"/>
              </a:rPr>
              <a:t>timely or early competition of a </a:t>
            </a:r>
            <a:r>
              <a:rPr lang="en-US" sz="2800" dirty="0" smtClean="0">
                <a:solidFill>
                  <a:prstClr val="black"/>
                </a:solidFill>
                <a:latin typeface="Times New Roman" pitchFamily="18" charset="0"/>
                <a:cs typeface="Times New Roman" pitchFamily="18" charset="0"/>
              </a:rPr>
              <a:t>project</a:t>
            </a:r>
            <a:endParaRPr lang="en-US" sz="2800" dirty="0">
              <a:solidFill>
                <a:prstClr val="black"/>
              </a:solidFill>
              <a:latin typeface="Times New Roman" pitchFamily="18" charset="0"/>
              <a:cs typeface="Times New Roman" pitchFamily="18" charset="0"/>
            </a:endParaRPr>
          </a:p>
          <a:p>
            <a:pPr algn="just">
              <a:lnSpc>
                <a:spcPct val="110000"/>
              </a:lnSpc>
              <a:spcBef>
                <a:spcPts val="487"/>
              </a:spcBef>
            </a:pPr>
            <a:r>
              <a:rPr lang="en-US" sz="2800" dirty="0">
                <a:solidFill>
                  <a:schemeClr val="accent5"/>
                </a:solidFill>
                <a:latin typeface="Times New Roman" pitchFamily="18" charset="0"/>
                <a:cs typeface="Times New Roman" pitchFamily="18" charset="0"/>
              </a:rPr>
              <a:t>To beat the competition to the </a:t>
            </a:r>
            <a:r>
              <a:rPr lang="en-US" sz="2800" dirty="0" smtClean="0">
                <a:solidFill>
                  <a:schemeClr val="accent5"/>
                </a:solidFill>
                <a:latin typeface="Times New Roman" pitchFamily="18" charset="0"/>
                <a:cs typeface="Times New Roman" pitchFamily="18" charset="0"/>
              </a:rPr>
              <a:t>market</a:t>
            </a:r>
            <a:r>
              <a:rPr lang="en-US" sz="2800" dirty="0">
                <a:solidFill>
                  <a:schemeClr val="accent5"/>
                </a:solidFill>
                <a:latin typeface="Times New Roman" pitchFamily="18" charset="0"/>
                <a:cs typeface="Times New Roman" pitchFamily="18" charset="0"/>
              </a:rPr>
              <a:t> </a:t>
            </a:r>
            <a:r>
              <a:rPr lang="en-US" sz="2800" dirty="0" smtClean="0">
                <a:solidFill>
                  <a:prstClr val="black"/>
                </a:solidFill>
                <a:latin typeface="Times New Roman" pitchFamily="18" charset="0"/>
                <a:cs typeface="Times New Roman" pitchFamily="18" charset="0"/>
              </a:rPr>
              <a:t>(influences </a:t>
            </a:r>
            <a:r>
              <a:rPr lang="en-US" sz="2800" dirty="0">
                <a:solidFill>
                  <a:prstClr val="black"/>
                </a:solidFill>
                <a:latin typeface="Times New Roman" pitchFamily="18" charset="0"/>
                <a:cs typeface="Times New Roman" pitchFamily="18" charset="0"/>
              </a:rPr>
              <a:t>Bid price) </a:t>
            </a:r>
          </a:p>
          <a:p>
            <a:pPr algn="just">
              <a:lnSpc>
                <a:spcPct val="110000"/>
              </a:lnSpc>
              <a:spcBef>
                <a:spcPts val="487"/>
              </a:spcBef>
            </a:pPr>
            <a:r>
              <a:rPr lang="en-US" sz="2800" dirty="0">
                <a:solidFill>
                  <a:srgbClr val="2F0765"/>
                </a:solidFill>
                <a:latin typeface="Times New Roman" pitchFamily="18" charset="0"/>
                <a:cs typeface="Times New Roman" pitchFamily="18" charset="0"/>
              </a:rPr>
              <a:t>To free resources for use on other </a:t>
            </a:r>
            <a:r>
              <a:rPr lang="en-US" sz="2800" dirty="0" smtClean="0">
                <a:solidFill>
                  <a:srgbClr val="2F0765"/>
                </a:solidFill>
                <a:latin typeface="Times New Roman" pitchFamily="18" charset="0"/>
                <a:cs typeface="Times New Roman" pitchFamily="18" charset="0"/>
              </a:rPr>
              <a:t>projects</a:t>
            </a:r>
            <a:endParaRPr lang="en-US" sz="2800" dirty="0">
              <a:solidFill>
                <a:srgbClr val="2F0765"/>
              </a:solidFill>
              <a:latin typeface="Times New Roman" pitchFamily="18" charset="0"/>
              <a:cs typeface="Times New Roman" pitchFamily="18" charset="0"/>
            </a:endParaRPr>
          </a:p>
          <a:p>
            <a:pPr algn="just">
              <a:lnSpc>
                <a:spcPct val="110000"/>
              </a:lnSpc>
              <a:spcBef>
                <a:spcPts val="487"/>
              </a:spcBef>
            </a:pPr>
            <a:r>
              <a:rPr lang="en-US" sz="2800" dirty="0">
                <a:solidFill>
                  <a:srgbClr val="C00000"/>
                </a:solidFill>
                <a:latin typeface="Times New Roman" pitchFamily="18" charset="0"/>
                <a:cs typeface="Times New Roman" pitchFamily="18" charset="0"/>
              </a:rPr>
              <a:t>To reduce the indirect costs </a:t>
            </a:r>
            <a:endParaRPr lang="en-US" sz="2800" dirty="0" smtClean="0">
              <a:solidFill>
                <a:srgbClr val="C00000"/>
              </a:solidFill>
              <a:latin typeface="Times New Roman" pitchFamily="18" charset="0"/>
              <a:cs typeface="Times New Roman" pitchFamily="18" charset="0"/>
            </a:endParaRPr>
          </a:p>
          <a:p>
            <a:pPr algn="just">
              <a:lnSpc>
                <a:spcPct val="110000"/>
              </a:lnSpc>
              <a:spcBef>
                <a:spcPts val="487"/>
              </a:spcBef>
            </a:pPr>
            <a:r>
              <a:rPr lang="en-US" sz="2800" dirty="0" smtClean="0">
                <a:solidFill>
                  <a:schemeClr val="tx2">
                    <a:lumMod val="75000"/>
                  </a:schemeClr>
                </a:solidFill>
                <a:latin typeface="Times New Roman" pitchFamily="18" charset="0"/>
                <a:cs typeface="Times New Roman" pitchFamily="18" charset="0"/>
              </a:rPr>
              <a:t>To </a:t>
            </a:r>
            <a:r>
              <a:rPr lang="en-US" sz="2800" dirty="0">
                <a:solidFill>
                  <a:schemeClr val="tx2">
                    <a:lumMod val="75000"/>
                  </a:schemeClr>
                </a:solidFill>
                <a:latin typeface="Times New Roman" pitchFamily="18" charset="0"/>
                <a:cs typeface="Times New Roman" pitchFamily="18" charset="0"/>
              </a:rPr>
              <a:t>complete a project when weather conditions make it less expensive </a:t>
            </a:r>
            <a:endParaRPr lang="en-US" sz="2800" dirty="0" smtClean="0">
              <a:solidFill>
                <a:schemeClr val="tx2">
                  <a:lumMod val="75000"/>
                </a:schemeClr>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97517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Methods to reduce Durations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1"/>
          </p:nvPr>
        </p:nvSpPr>
        <p:spPr/>
        <p:txBody>
          <a:bodyPr>
            <a:normAutofit lnSpcReduction="10000"/>
          </a:bodyPr>
          <a:lstStyle/>
          <a:p>
            <a:pPr marL="660380" indent="-660380" algn="just">
              <a:lnSpc>
                <a:spcPct val="120000"/>
              </a:lnSpc>
              <a:spcBef>
                <a:spcPts val="650"/>
              </a:spcBef>
              <a:buFontTx/>
              <a:buAutoNum type="arabicPeriod"/>
              <a:defRPr/>
            </a:pPr>
            <a:r>
              <a:rPr lang="en-US" sz="2200" dirty="0">
                <a:solidFill>
                  <a:srgbClr val="FF0000"/>
                </a:solidFill>
                <a:latin typeface="Times New Roman" pitchFamily="18" charset="0"/>
                <a:cs typeface="Times New Roman" pitchFamily="18" charset="0"/>
              </a:rPr>
              <a:t>Overtime:</a:t>
            </a:r>
            <a:r>
              <a:rPr lang="en-US" sz="2200" dirty="0">
                <a:solidFill>
                  <a:prstClr val="black"/>
                </a:solidFill>
                <a:latin typeface="Times New Roman" pitchFamily="18" charset="0"/>
                <a:cs typeface="Times New Roman" pitchFamily="18" charset="0"/>
              </a:rPr>
              <a:t> Have the existing crew work overtime. This </a:t>
            </a:r>
            <a:r>
              <a:rPr lang="en-US" sz="2200" b="1" dirty="0">
                <a:solidFill>
                  <a:prstClr val="black"/>
                </a:solidFill>
                <a:latin typeface="Times New Roman" pitchFamily="18" charset="0"/>
                <a:cs typeface="Times New Roman" pitchFamily="18" charset="0"/>
              </a:rPr>
              <a:t>increase the labor costs </a:t>
            </a:r>
            <a:r>
              <a:rPr lang="en-US" sz="2200" dirty="0">
                <a:solidFill>
                  <a:prstClr val="black"/>
                </a:solidFill>
                <a:latin typeface="Times New Roman" pitchFamily="18" charset="0"/>
                <a:cs typeface="Times New Roman" pitchFamily="18" charset="0"/>
              </a:rPr>
              <a:t>due to increase pay rate and decrease productivity.</a:t>
            </a:r>
          </a:p>
          <a:p>
            <a:pPr marL="660380" indent="-660380" algn="just">
              <a:lnSpc>
                <a:spcPct val="120000"/>
              </a:lnSpc>
              <a:spcBef>
                <a:spcPts val="650"/>
              </a:spcBef>
              <a:buFontTx/>
              <a:buAutoNum type="arabicPeriod"/>
              <a:defRPr/>
            </a:pPr>
            <a:r>
              <a:rPr lang="en-US" sz="2200" dirty="0">
                <a:solidFill>
                  <a:srgbClr val="FF0000"/>
                </a:solidFill>
                <a:latin typeface="Times New Roman" pitchFamily="18" charset="0"/>
                <a:cs typeface="Times New Roman" pitchFamily="18" charset="0"/>
              </a:rPr>
              <a:t>Hiring and/or Subcontracting:</a:t>
            </a:r>
            <a:r>
              <a:rPr lang="en-US" sz="2200" dirty="0">
                <a:solidFill>
                  <a:prstClr val="black"/>
                </a:solidFill>
                <a:latin typeface="Times New Roman" pitchFamily="18" charset="0"/>
                <a:cs typeface="Times New Roman" pitchFamily="18" charset="0"/>
              </a:rPr>
              <a:t> </a:t>
            </a:r>
          </a:p>
          <a:p>
            <a:pPr marL="1089025" lvl="1" indent="-403225" algn="just">
              <a:lnSpc>
                <a:spcPct val="120000"/>
              </a:lnSpc>
              <a:spcBef>
                <a:spcPts val="650"/>
              </a:spcBef>
              <a:buFont typeface="+mj-lt"/>
              <a:buAutoNum type="alphaLcParenR"/>
            </a:pPr>
            <a:r>
              <a:rPr lang="en-US" dirty="0">
                <a:solidFill>
                  <a:prstClr val="black"/>
                </a:solidFill>
                <a:latin typeface="Times New Roman" pitchFamily="18" charset="0"/>
                <a:cs typeface="Times New Roman" pitchFamily="18" charset="0"/>
              </a:rPr>
              <a:t>Bring in additional workers to enlarge crew size. This </a:t>
            </a:r>
            <a:r>
              <a:rPr lang="en-US" b="1" dirty="0">
                <a:solidFill>
                  <a:prstClr val="black"/>
                </a:solidFill>
                <a:latin typeface="Times New Roman" pitchFamily="18" charset="0"/>
                <a:cs typeface="Times New Roman" pitchFamily="18" charset="0"/>
              </a:rPr>
              <a:t>increases labor costs </a:t>
            </a:r>
            <a:r>
              <a:rPr lang="en-US" dirty="0">
                <a:solidFill>
                  <a:prstClr val="black"/>
                </a:solidFill>
                <a:latin typeface="Times New Roman" pitchFamily="18" charset="0"/>
                <a:cs typeface="Times New Roman" pitchFamily="18" charset="0"/>
              </a:rPr>
              <a:t>due to overcrowding and poor learning curve. </a:t>
            </a:r>
          </a:p>
          <a:p>
            <a:pPr marL="1089025" lvl="1" indent="-403225" algn="just">
              <a:lnSpc>
                <a:spcPct val="120000"/>
              </a:lnSpc>
              <a:spcBef>
                <a:spcPts val="650"/>
              </a:spcBef>
              <a:buFont typeface="+mj-lt"/>
              <a:buAutoNum type="alphaLcParenR"/>
            </a:pPr>
            <a:r>
              <a:rPr lang="en-US" dirty="0">
                <a:solidFill>
                  <a:prstClr val="black"/>
                </a:solidFill>
                <a:latin typeface="Times New Roman" pitchFamily="18" charset="0"/>
                <a:cs typeface="Times New Roman" pitchFamily="18" charset="0"/>
              </a:rPr>
              <a:t>Add subcontracted labor to the activity. This </a:t>
            </a:r>
            <a:r>
              <a:rPr lang="en-US" b="1" dirty="0">
                <a:solidFill>
                  <a:prstClr val="black"/>
                </a:solidFill>
                <a:latin typeface="Times New Roman" pitchFamily="18" charset="0"/>
                <a:cs typeface="Times New Roman" pitchFamily="18" charset="0"/>
              </a:rPr>
              <a:t>almost always increases the cost </a:t>
            </a:r>
            <a:r>
              <a:rPr lang="en-US" dirty="0">
                <a:solidFill>
                  <a:prstClr val="black"/>
                </a:solidFill>
                <a:latin typeface="Times New Roman" pitchFamily="18" charset="0"/>
                <a:cs typeface="Times New Roman" pitchFamily="18" charset="0"/>
              </a:rPr>
              <a:t>of an activity unless the subcontracted labor is </a:t>
            </a:r>
            <a:r>
              <a:rPr lang="en-US" dirty="0" smtClean="0">
                <a:solidFill>
                  <a:prstClr val="black"/>
                </a:solidFill>
                <a:latin typeface="Times New Roman" pitchFamily="18" charset="0"/>
                <a:cs typeface="Times New Roman" pitchFamily="18" charset="0"/>
              </a:rPr>
              <a:t>far </a:t>
            </a:r>
            <a:r>
              <a:rPr lang="en-US" dirty="0">
                <a:solidFill>
                  <a:prstClr val="black"/>
                </a:solidFill>
                <a:latin typeface="Times New Roman" pitchFamily="18" charset="0"/>
                <a:cs typeface="Times New Roman" pitchFamily="18" charset="0"/>
              </a:rPr>
              <a:t>more efficient.</a:t>
            </a:r>
          </a:p>
          <a:p>
            <a:pPr marL="660380" indent="-660380" algn="just">
              <a:lnSpc>
                <a:spcPct val="120000"/>
              </a:lnSpc>
              <a:spcBef>
                <a:spcPts val="650"/>
              </a:spcBef>
              <a:buFontTx/>
              <a:buAutoNum type="arabicPeriod"/>
              <a:defRPr/>
            </a:pPr>
            <a:r>
              <a:rPr lang="en-US" sz="2200" dirty="0">
                <a:solidFill>
                  <a:srgbClr val="FF0000"/>
                </a:solidFill>
                <a:latin typeface="Times New Roman" pitchFamily="18" charset="0"/>
                <a:cs typeface="Times New Roman" pitchFamily="18" charset="0"/>
              </a:rPr>
              <a:t>Use of advanced technology: </a:t>
            </a:r>
            <a:r>
              <a:rPr lang="en-US" sz="2200" dirty="0">
                <a:solidFill>
                  <a:prstClr val="black"/>
                </a:solidFill>
                <a:latin typeface="Times New Roman" pitchFamily="18" charset="0"/>
                <a:cs typeface="Times New Roman" pitchFamily="18" charset="0"/>
              </a:rPr>
              <a:t>Use better/more advanced equipment. This will </a:t>
            </a:r>
            <a:r>
              <a:rPr lang="en-US" sz="2200" b="1" dirty="0">
                <a:solidFill>
                  <a:prstClr val="black"/>
                </a:solidFill>
                <a:latin typeface="Times New Roman" pitchFamily="18" charset="0"/>
                <a:cs typeface="Times New Roman" pitchFamily="18" charset="0"/>
              </a:rPr>
              <a:t>usually increase costs </a:t>
            </a:r>
            <a:r>
              <a:rPr lang="en-US" sz="2200" dirty="0">
                <a:solidFill>
                  <a:prstClr val="black"/>
                </a:solidFill>
                <a:latin typeface="Times New Roman" pitchFamily="18" charset="0"/>
                <a:cs typeface="Times New Roman" pitchFamily="18" charset="0"/>
              </a:rPr>
              <a:t>due to rental and transport fees. If </a:t>
            </a:r>
            <a:r>
              <a:rPr lang="en-US" sz="2200" b="1" dirty="0">
                <a:solidFill>
                  <a:prstClr val="black"/>
                </a:solidFill>
                <a:latin typeface="Times New Roman" pitchFamily="18" charset="0"/>
                <a:cs typeface="Times New Roman" pitchFamily="18" charset="0"/>
              </a:rPr>
              <a:t>labor costs (per unit) are reduced, this could reduce costs</a:t>
            </a:r>
            <a:r>
              <a:rPr lang="en-US" sz="2200" dirty="0">
                <a:solidFill>
                  <a:prstClr val="black"/>
                </a:solidFill>
                <a:latin typeface="Times New Roman" pitchFamily="18" charset="0"/>
                <a:cs typeface="Times New Roman" pitchFamily="18" charset="0"/>
              </a:rPr>
              <a:t>.</a:t>
            </a:r>
          </a:p>
          <a:p>
            <a:endParaRPr lang="en-GB" dirty="0"/>
          </a:p>
        </p:txBody>
      </p:sp>
    </p:spTree>
    <p:extLst>
      <p:ext uri="{BB962C8B-B14F-4D97-AF65-F5344CB8AC3E}">
        <p14:creationId xmlns:p14="http://schemas.microsoft.com/office/powerpoint/2010/main" val="265530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Types of Costs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a:xfrm>
            <a:off x="301752" y="1527048"/>
            <a:ext cx="8503920" cy="4877936"/>
          </a:xfrm>
        </p:spPr>
        <p:txBody>
          <a:bodyPr>
            <a:noAutofit/>
          </a:bodyPr>
          <a:lstStyle/>
          <a:p>
            <a:r>
              <a:rPr lang="en-US" sz="2000" b="1" dirty="0" smtClean="0">
                <a:solidFill>
                  <a:srgbClr val="2F0765"/>
                </a:solidFill>
                <a:latin typeface="Times New Roman" panose="02020603050405020304" pitchFamily="18" charset="0"/>
                <a:cs typeface="Times New Roman" panose="02020603050405020304" pitchFamily="18" charset="0"/>
              </a:rPr>
              <a:t>Direct Costs</a:t>
            </a:r>
          </a:p>
          <a:p>
            <a:pPr lvl="1"/>
            <a:r>
              <a:rPr lang="en-US" sz="2000" dirty="0" smtClean="0">
                <a:solidFill>
                  <a:srgbClr val="0033CC"/>
                </a:solidFill>
                <a:latin typeface="Times New Roman" panose="02020603050405020304" pitchFamily="18" charset="0"/>
                <a:cs typeface="Times New Roman" panose="02020603050405020304" pitchFamily="18" charset="0"/>
              </a:rPr>
              <a:t>Direct costs are those </a:t>
            </a:r>
            <a:r>
              <a:rPr lang="en-US" sz="2000" b="1" dirty="0" smtClean="0">
                <a:solidFill>
                  <a:srgbClr val="0033CC"/>
                </a:solidFill>
                <a:latin typeface="Times New Roman" panose="02020603050405020304" pitchFamily="18" charset="0"/>
                <a:cs typeface="Times New Roman" panose="02020603050405020304" pitchFamily="18" charset="0"/>
              </a:rPr>
              <a:t>directly associated with project activities </a:t>
            </a:r>
            <a:r>
              <a:rPr lang="en-US" sz="2000" dirty="0" smtClean="0">
                <a:solidFill>
                  <a:srgbClr val="0033CC"/>
                </a:solidFill>
                <a:latin typeface="Times New Roman" panose="02020603050405020304" pitchFamily="18" charset="0"/>
                <a:cs typeface="Times New Roman" panose="02020603050405020304" pitchFamily="18" charset="0"/>
              </a:rPr>
              <a:t>such as cost of </a:t>
            </a:r>
            <a:r>
              <a:rPr lang="en-US" sz="2000" b="1" dirty="0" smtClean="0">
                <a:solidFill>
                  <a:srgbClr val="0033CC"/>
                </a:solidFill>
                <a:latin typeface="Times New Roman" panose="02020603050405020304" pitchFamily="18" charset="0"/>
                <a:cs typeface="Times New Roman" panose="02020603050405020304" pitchFamily="18" charset="0"/>
              </a:rPr>
              <a:t>labor</a:t>
            </a:r>
            <a:r>
              <a:rPr lang="en-US" sz="2000" dirty="0" smtClean="0">
                <a:solidFill>
                  <a:srgbClr val="0033CC"/>
                </a:solidFill>
                <a:latin typeface="Times New Roman" panose="02020603050405020304" pitchFamily="18" charset="0"/>
                <a:cs typeface="Times New Roman" panose="02020603050405020304" pitchFamily="18" charset="0"/>
              </a:rPr>
              <a:t>, </a:t>
            </a:r>
            <a:r>
              <a:rPr lang="en-US" sz="2000" b="1" dirty="0" smtClean="0">
                <a:solidFill>
                  <a:srgbClr val="0033CC"/>
                </a:solidFill>
                <a:latin typeface="Times New Roman" panose="02020603050405020304" pitchFamily="18" charset="0"/>
                <a:cs typeface="Times New Roman" panose="02020603050405020304" pitchFamily="18" charset="0"/>
              </a:rPr>
              <a:t>equipment</a:t>
            </a:r>
            <a:r>
              <a:rPr lang="en-US" sz="2000" dirty="0" smtClean="0">
                <a:solidFill>
                  <a:srgbClr val="0033CC"/>
                </a:solidFill>
                <a:latin typeface="Times New Roman" panose="02020603050405020304" pitchFamily="18" charset="0"/>
                <a:cs typeface="Times New Roman" panose="02020603050405020304" pitchFamily="18" charset="0"/>
              </a:rPr>
              <a:t> and </a:t>
            </a:r>
            <a:r>
              <a:rPr lang="en-US" sz="2000" b="1" dirty="0" smtClean="0">
                <a:solidFill>
                  <a:srgbClr val="0033CC"/>
                </a:solidFill>
                <a:latin typeface="Times New Roman" panose="02020603050405020304" pitchFamily="18" charset="0"/>
                <a:cs typeface="Times New Roman" panose="02020603050405020304" pitchFamily="18" charset="0"/>
              </a:rPr>
              <a:t>materials</a:t>
            </a:r>
            <a:r>
              <a:rPr lang="en-US" sz="2000" dirty="0" smtClean="0">
                <a:solidFill>
                  <a:srgbClr val="0033CC"/>
                </a:solidFill>
                <a:latin typeface="Times New Roman" panose="02020603050405020304" pitchFamily="18" charset="0"/>
                <a:cs typeface="Times New Roman" panose="02020603050405020304" pitchFamily="18" charset="0"/>
              </a:rPr>
              <a:t>, </a:t>
            </a:r>
            <a:r>
              <a:rPr lang="en-US" sz="2000" b="1" dirty="0" smtClean="0">
                <a:solidFill>
                  <a:srgbClr val="0033CC"/>
                </a:solidFill>
                <a:latin typeface="Times New Roman" panose="02020603050405020304" pitchFamily="18" charset="0"/>
                <a:cs typeface="Times New Roman" panose="02020603050405020304" pitchFamily="18" charset="0"/>
              </a:rPr>
              <a:t>salaries</a:t>
            </a:r>
            <a:r>
              <a:rPr lang="en-US" sz="2000" dirty="0" smtClean="0">
                <a:solidFill>
                  <a:srgbClr val="0033CC"/>
                </a:solidFill>
                <a:latin typeface="Times New Roman" panose="02020603050405020304" pitchFamily="18" charset="0"/>
                <a:cs typeface="Times New Roman" panose="02020603050405020304" pitchFamily="18" charset="0"/>
              </a:rPr>
              <a:t>.</a:t>
            </a:r>
          </a:p>
          <a:p>
            <a:pPr lvl="1"/>
            <a:r>
              <a:rPr lang="en-US" sz="2000" dirty="0" smtClean="0">
                <a:solidFill>
                  <a:srgbClr val="7030A0"/>
                </a:solidFill>
                <a:latin typeface="Times New Roman" panose="02020603050405020304" pitchFamily="18" charset="0"/>
                <a:cs typeface="Times New Roman" panose="02020603050405020304" pitchFamily="18" charset="0"/>
              </a:rPr>
              <a:t>If the </a:t>
            </a:r>
            <a:r>
              <a:rPr lang="en-US" sz="2000" b="1" dirty="0" smtClean="0">
                <a:solidFill>
                  <a:srgbClr val="7030A0"/>
                </a:solidFill>
                <a:latin typeface="Times New Roman" panose="02020603050405020304" pitchFamily="18" charset="0"/>
                <a:cs typeface="Times New Roman" panose="02020603050405020304" pitchFamily="18" charset="0"/>
              </a:rPr>
              <a:t>duration of activities is decreased</a:t>
            </a:r>
            <a:r>
              <a:rPr lang="en-US" sz="2000" dirty="0" smtClean="0">
                <a:solidFill>
                  <a:srgbClr val="7030A0"/>
                </a:solidFill>
                <a:latin typeface="Times New Roman" panose="02020603050405020304" pitchFamily="18" charset="0"/>
                <a:cs typeface="Times New Roman" panose="02020603050405020304" pitchFamily="18" charset="0"/>
              </a:rPr>
              <a:t> in order to decrease project completion time, the </a:t>
            </a:r>
            <a:r>
              <a:rPr lang="en-US" sz="2000" b="1" dirty="0" smtClean="0">
                <a:solidFill>
                  <a:srgbClr val="7030A0"/>
                </a:solidFill>
                <a:latin typeface="Times New Roman" panose="02020603050405020304" pitchFamily="18" charset="0"/>
                <a:cs typeface="Times New Roman" panose="02020603050405020304" pitchFamily="18" charset="0"/>
              </a:rPr>
              <a:t>direct cost generally increase </a:t>
            </a:r>
            <a:r>
              <a:rPr lang="en-US" sz="2000" dirty="0" smtClean="0">
                <a:solidFill>
                  <a:srgbClr val="7030A0"/>
                </a:solidFill>
                <a:latin typeface="Times New Roman" panose="02020603050405020304" pitchFamily="18" charset="0"/>
                <a:cs typeface="Times New Roman" panose="02020603050405020304" pitchFamily="18" charset="0"/>
              </a:rPr>
              <a:t>since more resources </a:t>
            </a:r>
            <a:r>
              <a:rPr lang="en-US" sz="2000" b="1" dirty="0" smtClean="0">
                <a:solidFill>
                  <a:srgbClr val="7030A0"/>
                </a:solidFill>
                <a:latin typeface="Times New Roman" panose="02020603050405020304" pitchFamily="18" charset="0"/>
                <a:cs typeface="Times New Roman" panose="02020603050405020304" pitchFamily="18" charset="0"/>
              </a:rPr>
              <a:t>must be allocated to accelerate </a:t>
            </a:r>
            <a:r>
              <a:rPr lang="en-US" sz="2000" dirty="0" smtClean="0">
                <a:solidFill>
                  <a:srgbClr val="7030A0"/>
                </a:solidFill>
                <a:latin typeface="Times New Roman" panose="02020603050405020304" pitchFamily="18" charset="0"/>
                <a:cs typeface="Times New Roman" panose="02020603050405020304" pitchFamily="18" charset="0"/>
              </a:rPr>
              <a:t>the activity.</a:t>
            </a:r>
          </a:p>
          <a:p>
            <a:r>
              <a:rPr lang="en-US" sz="2000" b="1" dirty="0" smtClean="0">
                <a:solidFill>
                  <a:srgbClr val="2F0765"/>
                </a:solidFill>
                <a:latin typeface="Times New Roman" panose="02020603050405020304" pitchFamily="18" charset="0"/>
                <a:cs typeface="Times New Roman" panose="02020603050405020304" pitchFamily="18" charset="0"/>
              </a:rPr>
              <a:t>Indirect Costs</a:t>
            </a:r>
          </a:p>
          <a:p>
            <a:pPr lvl="1"/>
            <a:r>
              <a:rPr lang="en-US" sz="2000" dirty="0" smtClean="0">
                <a:solidFill>
                  <a:srgbClr val="0033CC"/>
                </a:solidFill>
                <a:latin typeface="Times New Roman" panose="02020603050405020304" pitchFamily="18" charset="0"/>
                <a:cs typeface="Times New Roman" panose="02020603050405020304" pitchFamily="18" charset="0"/>
              </a:rPr>
              <a:t>Indirect costs are those </a:t>
            </a:r>
            <a:r>
              <a:rPr lang="en-US" sz="2000" b="1" dirty="0" smtClean="0">
                <a:solidFill>
                  <a:srgbClr val="0033CC"/>
                </a:solidFill>
                <a:latin typeface="Times New Roman" panose="02020603050405020304" pitchFamily="18" charset="0"/>
                <a:cs typeface="Times New Roman" panose="02020603050405020304" pitchFamily="18" charset="0"/>
              </a:rPr>
              <a:t>overhead costs </a:t>
            </a:r>
            <a:r>
              <a:rPr lang="en-US" sz="2000" dirty="0" smtClean="0">
                <a:solidFill>
                  <a:srgbClr val="0033CC"/>
                </a:solidFill>
                <a:latin typeface="Times New Roman" panose="02020603050405020304" pitchFamily="18" charset="0"/>
                <a:cs typeface="Times New Roman" panose="02020603050405020304" pitchFamily="18" charset="0"/>
              </a:rPr>
              <a:t>that are not directly associated with specific project activities such as </a:t>
            </a:r>
            <a:r>
              <a:rPr lang="en-US" sz="2000" b="1" dirty="0" smtClean="0">
                <a:solidFill>
                  <a:srgbClr val="0033CC"/>
                </a:solidFill>
                <a:latin typeface="Times New Roman" panose="02020603050405020304" pitchFamily="18" charset="0"/>
                <a:cs typeface="Times New Roman" panose="02020603050405020304" pitchFamily="18" charset="0"/>
              </a:rPr>
              <a:t>office space</a:t>
            </a:r>
            <a:r>
              <a:rPr lang="en-US" sz="2000" dirty="0" smtClean="0">
                <a:solidFill>
                  <a:srgbClr val="0033CC"/>
                </a:solidFill>
                <a:latin typeface="Times New Roman" panose="02020603050405020304" pitchFamily="18" charset="0"/>
                <a:cs typeface="Times New Roman" panose="02020603050405020304" pitchFamily="18" charset="0"/>
              </a:rPr>
              <a:t>, </a:t>
            </a:r>
            <a:r>
              <a:rPr lang="en-US" sz="2000" b="1" dirty="0" smtClean="0">
                <a:solidFill>
                  <a:srgbClr val="0033CC"/>
                </a:solidFill>
                <a:latin typeface="Times New Roman" panose="02020603050405020304" pitchFamily="18" charset="0"/>
                <a:cs typeface="Times New Roman" panose="02020603050405020304" pitchFamily="18" charset="0"/>
              </a:rPr>
              <a:t>administrative staff</a:t>
            </a:r>
            <a:r>
              <a:rPr lang="en-US" sz="2000" dirty="0" smtClean="0">
                <a:solidFill>
                  <a:srgbClr val="0033CC"/>
                </a:solidFill>
                <a:latin typeface="Times New Roman" panose="02020603050405020304" pitchFamily="18" charset="0"/>
                <a:cs typeface="Times New Roman" panose="02020603050405020304" pitchFamily="18" charset="0"/>
              </a:rPr>
              <a:t>, and </a:t>
            </a:r>
            <a:r>
              <a:rPr lang="en-US" sz="2000" b="1" dirty="0" smtClean="0">
                <a:solidFill>
                  <a:srgbClr val="0033CC"/>
                </a:solidFill>
                <a:latin typeface="Times New Roman" panose="02020603050405020304" pitchFamily="18" charset="0"/>
                <a:cs typeface="Times New Roman" panose="02020603050405020304" pitchFamily="18" charset="0"/>
              </a:rPr>
              <a:t>taxes</a:t>
            </a:r>
            <a:r>
              <a:rPr lang="en-US" sz="2000" dirty="0" smtClean="0">
                <a:solidFill>
                  <a:srgbClr val="0033CC"/>
                </a:solidFill>
                <a:latin typeface="Times New Roman" panose="02020603050405020304" pitchFamily="18" charset="0"/>
                <a:cs typeface="Times New Roman" panose="02020603050405020304" pitchFamily="18" charset="0"/>
              </a:rPr>
              <a:t>.</a:t>
            </a:r>
          </a:p>
          <a:p>
            <a:pPr lvl="1"/>
            <a:r>
              <a:rPr lang="en-US" sz="2000" dirty="0" smtClean="0">
                <a:solidFill>
                  <a:srgbClr val="7030A0"/>
                </a:solidFill>
                <a:latin typeface="Times New Roman" panose="02020603050405020304" pitchFamily="18" charset="0"/>
                <a:cs typeface="Times New Roman" panose="02020603050405020304" pitchFamily="18" charset="0"/>
              </a:rPr>
              <a:t>Such costs tend to be relatively steady per unit time over the life of the project.</a:t>
            </a:r>
          </a:p>
          <a:p>
            <a:pPr lvl="1"/>
            <a:r>
              <a:rPr lang="en-US" sz="2000" dirty="0" smtClean="0">
                <a:latin typeface="Times New Roman" panose="02020603050405020304" pitchFamily="18" charset="0"/>
                <a:cs typeface="Times New Roman" panose="02020603050405020304" pitchFamily="18" charset="0"/>
              </a:rPr>
              <a:t>Total </a:t>
            </a:r>
            <a:r>
              <a:rPr lang="en-US" sz="2000" b="1" dirty="0" smtClean="0">
                <a:latin typeface="Times New Roman" panose="02020603050405020304" pitchFamily="18" charset="0"/>
                <a:cs typeface="Times New Roman" panose="02020603050405020304" pitchFamily="18" charset="0"/>
              </a:rPr>
              <a:t>indirect costs increase as the project duration increases</a:t>
            </a:r>
            <a:r>
              <a:rPr lang="en-US" sz="2000" dirty="0" smtClean="0">
                <a:latin typeface="Times New Roman" panose="02020603050405020304" pitchFamily="18" charset="0"/>
                <a:cs typeface="Times New Roman" panose="02020603050405020304" pitchFamily="18" charset="0"/>
              </a:rPr>
              <a:t>.</a:t>
            </a:r>
          </a:p>
          <a:p>
            <a:r>
              <a:rPr lang="en-US" sz="2000" b="1" dirty="0" smtClean="0">
                <a:solidFill>
                  <a:srgbClr val="2F0765"/>
                </a:solidFill>
                <a:latin typeface="Times New Roman" panose="02020603050405020304" pitchFamily="18" charset="0"/>
                <a:cs typeface="Times New Roman" panose="02020603050405020304" pitchFamily="18" charset="0"/>
              </a:rPr>
              <a:t>Note</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C00000"/>
                </a:solidFill>
                <a:latin typeface="Times New Roman" panose="02020603050405020304" pitchFamily="18" charset="0"/>
                <a:cs typeface="Times New Roman" panose="02020603050405020304" pitchFamily="18" charset="0"/>
              </a:rPr>
              <a:t>Project cost is the </a:t>
            </a:r>
            <a:r>
              <a:rPr lang="en-US" sz="2000" b="1" dirty="0" smtClean="0">
                <a:solidFill>
                  <a:srgbClr val="C00000"/>
                </a:solidFill>
                <a:latin typeface="Times New Roman" panose="02020603050405020304" pitchFamily="18" charset="0"/>
                <a:cs typeface="Times New Roman" panose="02020603050405020304" pitchFamily="18" charset="0"/>
              </a:rPr>
              <a:t>sum</a:t>
            </a:r>
            <a:r>
              <a:rPr lang="en-US" sz="2000" dirty="0" smtClean="0">
                <a:solidFill>
                  <a:srgbClr val="C00000"/>
                </a:solidFill>
                <a:latin typeface="Times New Roman" panose="02020603050405020304" pitchFamily="18" charset="0"/>
                <a:cs typeface="Times New Roman" panose="02020603050405020304" pitchFamily="18" charset="0"/>
              </a:rPr>
              <a:t> of the </a:t>
            </a:r>
            <a:r>
              <a:rPr lang="en-US" sz="2000" b="1" dirty="0" smtClean="0">
                <a:solidFill>
                  <a:srgbClr val="C00000"/>
                </a:solidFill>
                <a:latin typeface="Times New Roman" panose="02020603050405020304" pitchFamily="18" charset="0"/>
                <a:cs typeface="Times New Roman" panose="02020603050405020304" pitchFamily="18" charset="0"/>
              </a:rPr>
              <a:t>direct</a:t>
            </a:r>
            <a:r>
              <a:rPr lang="en-US" sz="2000" dirty="0" smtClean="0">
                <a:solidFill>
                  <a:srgbClr val="C00000"/>
                </a:solidFill>
                <a:latin typeface="Times New Roman" panose="02020603050405020304" pitchFamily="18" charset="0"/>
                <a:cs typeface="Times New Roman" panose="02020603050405020304" pitchFamily="18" charset="0"/>
              </a:rPr>
              <a:t> and </a:t>
            </a:r>
            <a:r>
              <a:rPr lang="en-US" sz="2000" b="1" dirty="0" smtClean="0">
                <a:solidFill>
                  <a:srgbClr val="C00000"/>
                </a:solidFill>
                <a:latin typeface="Times New Roman" panose="02020603050405020304" pitchFamily="18" charset="0"/>
                <a:cs typeface="Times New Roman" panose="02020603050405020304" pitchFamily="18" charset="0"/>
              </a:rPr>
              <a:t>indirect costs</a:t>
            </a:r>
            <a:r>
              <a:rPr lang="en-US" sz="2000" dirty="0" smtClean="0">
                <a:solidFill>
                  <a:srgbClr val="C00000"/>
                </a:solidFill>
                <a:latin typeface="Times New Roman" panose="02020603050405020304" pitchFamily="18" charset="0"/>
                <a:cs typeface="Times New Roman" panose="02020603050405020304" pitchFamily="18" charset="0"/>
              </a:rPr>
              <a:t>.</a:t>
            </a:r>
            <a:endParaRPr lang="en-GB" sz="20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77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Time-Cost Relationship</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pic>
        <p:nvPicPr>
          <p:cNvPr id="6" name="Picture 4"/>
          <p:cNvPicPr>
            <a:picLocks noChangeAspect="1" noChangeArrowheads="1"/>
          </p:cNvPicPr>
          <p:nvPr/>
        </p:nvPicPr>
        <p:blipFill>
          <a:blip r:embed="rId2" cstate="print"/>
          <a:srcRect/>
          <a:stretch>
            <a:fillRect/>
          </a:stretch>
        </p:blipFill>
        <p:spPr bwMode="auto">
          <a:xfrm>
            <a:off x="1905000" y="1477345"/>
            <a:ext cx="5086074" cy="3698963"/>
          </a:xfrm>
          <a:prstGeom prst="rect">
            <a:avLst/>
          </a:prstGeom>
          <a:noFill/>
          <a:ln w="9525">
            <a:noFill/>
            <a:miter lim="800000"/>
            <a:headEnd/>
            <a:tailEnd/>
          </a:ln>
        </p:spPr>
      </p:pic>
      <p:sp>
        <p:nvSpPr>
          <p:cNvPr id="7" name="Rectangle 6"/>
          <p:cNvSpPr/>
          <p:nvPr/>
        </p:nvSpPr>
        <p:spPr>
          <a:xfrm>
            <a:off x="339852" y="5420584"/>
            <a:ext cx="8496300" cy="954107"/>
          </a:xfrm>
          <a:prstGeom prst="rect">
            <a:avLst/>
          </a:prstGeom>
        </p:spPr>
        <p:txBody>
          <a:bodyPr wrap="square">
            <a:spAutoFit/>
          </a:bodyPr>
          <a:lstStyle/>
          <a:p>
            <a:r>
              <a:rPr lang="en-GB" sz="1400" u="sng" dirty="0" smtClean="0">
                <a:solidFill>
                  <a:srgbClr val="0033CC"/>
                </a:solidFill>
              </a:rPr>
              <a:t>Note</a:t>
            </a:r>
            <a:r>
              <a:rPr lang="en-GB" sz="1400" dirty="0" smtClean="0">
                <a:solidFill>
                  <a:srgbClr val="0033CC"/>
                </a:solidFill>
              </a:rPr>
              <a:t>: It </a:t>
            </a:r>
            <a:r>
              <a:rPr lang="en-GB" sz="1400" dirty="0">
                <a:solidFill>
                  <a:srgbClr val="0033CC"/>
                </a:solidFill>
              </a:rPr>
              <a:t>should </a:t>
            </a:r>
            <a:r>
              <a:rPr lang="en-GB" sz="1400" b="1" dirty="0">
                <a:solidFill>
                  <a:srgbClr val="0033CC"/>
                </a:solidFill>
              </a:rPr>
              <a:t>never be assumed </a:t>
            </a:r>
            <a:r>
              <a:rPr lang="en-GB" sz="1400" dirty="0">
                <a:solidFill>
                  <a:srgbClr val="0033CC"/>
                </a:solidFill>
              </a:rPr>
              <a:t>that the </a:t>
            </a:r>
            <a:r>
              <a:rPr lang="en-GB" sz="1400" b="1" dirty="0">
                <a:solidFill>
                  <a:srgbClr val="0033CC"/>
                </a:solidFill>
              </a:rPr>
              <a:t>quantity of resources </a:t>
            </a:r>
            <a:r>
              <a:rPr lang="en-GB" sz="1400" dirty="0">
                <a:solidFill>
                  <a:srgbClr val="0033CC"/>
                </a:solidFill>
              </a:rPr>
              <a:t>deployed and the </a:t>
            </a:r>
            <a:r>
              <a:rPr lang="en-GB" sz="1400" b="1" dirty="0">
                <a:solidFill>
                  <a:srgbClr val="0033CC"/>
                </a:solidFill>
              </a:rPr>
              <a:t>task duration </a:t>
            </a:r>
            <a:r>
              <a:rPr lang="en-GB" sz="1400" dirty="0">
                <a:solidFill>
                  <a:srgbClr val="0033CC"/>
                </a:solidFill>
              </a:rPr>
              <a:t>are </a:t>
            </a:r>
            <a:r>
              <a:rPr lang="en-GB" sz="1400" b="1" dirty="0">
                <a:solidFill>
                  <a:srgbClr val="0033CC"/>
                </a:solidFill>
              </a:rPr>
              <a:t>inversely related</a:t>
            </a:r>
            <a:r>
              <a:rPr lang="en-GB" sz="1400" dirty="0">
                <a:solidFill>
                  <a:srgbClr val="0033CC"/>
                </a:solidFill>
              </a:rPr>
              <a:t>. </a:t>
            </a:r>
            <a:endParaRPr lang="en-GB" sz="1400" dirty="0" smtClean="0">
              <a:solidFill>
                <a:srgbClr val="0033CC"/>
              </a:solidFill>
            </a:endParaRPr>
          </a:p>
          <a:p>
            <a:r>
              <a:rPr lang="en-GB" sz="1400" dirty="0" smtClean="0">
                <a:solidFill>
                  <a:srgbClr val="0033CC"/>
                </a:solidFill>
              </a:rPr>
              <a:t>Thus </a:t>
            </a:r>
            <a:r>
              <a:rPr lang="en-GB" sz="1400" dirty="0">
                <a:solidFill>
                  <a:srgbClr val="0033CC"/>
                </a:solidFill>
              </a:rPr>
              <a:t>one should never automatically assume that the work that can be done by one man in 16 weeks can actually be done by 16 men in one week.</a:t>
            </a:r>
          </a:p>
        </p:txBody>
      </p:sp>
    </p:spTree>
    <p:extLst>
      <p:ext uri="{BB962C8B-B14F-4D97-AF65-F5344CB8AC3E}">
        <p14:creationId xmlns:p14="http://schemas.microsoft.com/office/powerpoint/2010/main" val="19531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Crashing and Cost Slope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13,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a:xfrm>
            <a:off x="152400" y="1509465"/>
            <a:ext cx="4346448" cy="4572000"/>
          </a:xfrm>
        </p:spPr>
        <p:txBody>
          <a:bodyPr>
            <a:normAutofit fontScale="85000" lnSpcReduction="20000"/>
          </a:bodyPr>
          <a:lstStyle/>
          <a:p>
            <a:r>
              <a:rPr lang="en-AU" sz="2000" b="1" kern="0" dirty="0">
                <a:solidFill>
                  <a:srgbClr val="0033CC"/>
                </a:solidFill>
                <a:latin typeface="Times New Roman" panose="02020603050405020304" pitchFamily="18" charset="0"/>
                <a:cs typeface="Times New Roman" panose="02020603050405020304" pitchFamily="18" charset="0"/>
              </a:rPr>
              <a:t>Shortening</a:t>
            </a:r>
            <a:r>
              <a:rPr lang="en-AU" sz="2000" kern="0" dirty="0">
                <a:solidFill>
                  <a:srgbClr val="0033CC"/>
                </a:solidFill>
                <a:latin typeface="Times New Roman" panose="02020603050405020304" pitchFamily="18" charset="0"/>
                <a:cs typeface="Times New Roman" panose="02020603050405020304" pitchFamily="18" charset="0"/>
              </a:rPr>
              <a:t> the duration </a:t>
            </a:r>
            <a:r>
              <a:rPr lang="en-AU" sz="2000" kern="0" dirty="0" smtClean="0">
                <a:solidFill>
                  <a:srgbClr val="0033CC"/>
                </a:solidFill>
                <a:latin typeface="Times New Roman" panose="02020603050405020304" pitchFamily="18" charset="0"/>
                <a:cs typeface="Times New Roman" panose="02020603050405020304" pitchFamily="18" charset="0"/>
              </a:rPr>
              <a:t>of a project is </a:t>
            </a:r>
            <a:r>
              <a:rPr lang="en-AU" sz="2000" kern="0" dirty="0">
                <a:solidFill>
                  <a:srgbClr val="0033CC"/>
                </a:solidFill>
                <a:latin typeface="Times New Roman" panose="02020603050405020304" pitchFamily="18" charset="0"/>
                <a:cs typeface="Times New Roman" panose="02020603050405020304" pitchFamily="18" charset="0"/>
              </a:rPr>
              <a:t>called </a:t>
            </a:r>
            <a:r>
              <a:rPr lang="en-AU" sz="2000" b="1" kern="0" dirty="0">
                <a:solidFill>
                  <a:srgbClr val="0033CC"/>
                </a:solidFill>
                <a:latin typeface="Times New Roman" panose="02020603050405020304" pitchFamily="18" charset="0"/>
                <a:cs typeface="Times New Roman" panose="02020603050405020304" pitchFamily="18" charset="0"/>
              </a:rPr>
              <a:t>project </a:t>
            </a:r>
            <a:r>
              <a:rPr lang="en-AU" sz="2000" b="1" kern="0" dirty="0" smtClean="0">
                <a:solidFill>
                  <a:srgbClr val="0033CC"/>
                </a:solidFill>
                <a:latin typeface="Times New Roman" panose="02020603050405020304" pitchFamily="18" charset="0"/>
                <a:cs typeface="Times New Roman" panose="02020603050405020304" pitchFamily="18" charset="0"/>
              </a:rPr>
              <a:t>crashing</a:t>
            </a:r>
          </a:p>
          <a:p>
            <a:r>
              <a:rPr lang="en-GB" sz="2000" dirty="0" smtClean="0">
                <a:solidFill>
                  <a:srgbClr val="002060"/>
                </a:solidFill>
                <a:latin typeface="Times New Roman" panose="02020603050405020304" pitchFamily="18" charset="0"/>
                <a:cs typeface="Times New Roman" panose="02020603050405020304" pitchFamily="18" charset="0"/>
              </a:rPr>
              <a:t>The </a:t>
            </a:r>
            <a:r>
              <a:rPr lang="en-GB" sz="2000" b="1" dirty="0">
                <a:solidFill>
                  <a:srgbClr val="002060"/>
                </a:solidFill>
                <a:latin typeface="Times New Roman" panose="02020603050405020304" pitchFamily="18" charset="0"/>
                <a:cs typeface="Times New Roman" panose="02020603050405020304" pitchFamily="18" charset="0"/>
              </a:rPr>
              <a:t>minimum possible duration </a:t>
            </a:r>
            <a:r>
              <a:rPr lang="en-GB" sz="2000" dirty="0">
                <a:solidFill>
                  <a:srgbClr val="002060"/>
                </a:solidFill>
                <a:latin typeface="Times New Roman" panose="02020603050405020304" pitchFamily="18" charset="0"/>
                <a:cs typeface="Times New Roman" panose="02020603050405020304" pitchFamily="18" charset="0"/>
              </a:rPr>
              <a:t>of </a:t>
            </a:r>
            <a:r>
              <a:rPr lang="en-GB" sz="2000" u="sng" dirty="0">
                <a:solidFill>
                  <a:srgbClr val="002060"/>
                </a:solidFill>
                <a:latin typeface="Times New Roman" panose="02020603050405020304" pitchFamily="18" charset="0"/>
                <a:cs typeface="Times New Roman" panose="02020603050405020304" pitchFamily="18" charset="0"/>
              </a:rPr>
              <a:t>an activity </a:t>
            </a:r>
            <a:r>
              <a:rPr lang="en-GB" sz="2000" dirty="0">
                <a:solidFill>
                  <a:srgbClr val="002060"/>
                </a:solidFill>
                <a:latin typeface="Times New Roman" panose="02020603050405020304" pitchFamily="18" charset="0"/>
                <a:cs typeface="Times New Roman" panose="02020603050405020304" pitchFamily="18" charset="0"/>
              </a:rPr>
              <a:t>(which implies maximum cost) is called the </a:t>
            </a:r>
            <a:r>
              <a:rPr lang="en-GB" sz="2000" b="1" dirty="0">
                <a:solidFill>
                  <a:srgbClr val="002060"/>
                </a:solidFill>
                <a:latin typeface="Times New Roman" panose="02020603050405020304" pitchFamily="18" charset="0"/>
                <a:cs typeface="Times New Roman" panose="02020603050405020304" pitchFamily="18" charset="0"/>
              </a:rPr>
              <a:t>Crashed  </a:t>
            </a:r>
            <a:r>
              <a:rPr lang="en-GB" sz="2000" b="1" dirty="0" smtClean="0">
                <a:solidFill>
                  <a:srgbClr val="002060"/>
                </a:solidFill>
                <a:latin typeface="Times New Roman" panose="02020603050405020304" pitchFamily="18" charset="0"/>
                <a:cs typeface="Times New Roman" panose="02020603050405020304" pitchFamily="18" charset="0"/>
              </a:rPr>
              <a:t>duration</a:t>
            </a:r>
            <a:r>
              <a:rPr lang="en-GB" sz="2000" dirty="0">
                <a:solidFill>
                  <a:srgbClr val="002060"/>
                </a:solidFill>
                <a:latin typeface="Times New Roman" panose="02020603050405020304" pitchFamily="18" charset="0"/>
                <a:cs typeface="Times New Roman" panose="02020603050405020304" pitchFamily="18" charset="0"/>
              </a:rPr>
              <a:t> </a:t>
            </a:r>
            <a:r>
              <a:rPr lang="en-GB" sz="2000" dirty="0" smtClean="0">
                <a:solidFill>
                  <a:srgbClr val="002060"/>
                </a:solidFill>
                <a:latin typeface="Times New Roman" panose="02020603050405020304" pitchFamily="18" charset="0"/>
                <a:cs typeface="Times New Roman" panose="02020603050405020304" pitchFamily="18" charset="0"/>
              </a:rPr>
              <a:t>and corresponding cost is called </a:t>
            </a:r>
            <a:r>
              <a:rPr lang="en-GB" sz="2000" b="1" dirty="0" smtClean="0">
                <a:solidFill>
                  <a:srgbClr val="002060"/>
                </a:solidFill>
                <a:latin typeface="Times New Roman" panose="02020603050405020304" pitchFamily="18" charset="0"/>
                <a:cs typeface="Times New Roman" panose="02020603050405020304" pitchFamily="18" charset="0"/>
              </a:rPr>
              <a:t>Crashed cost</a:t>
            </a:r>
          </a:p>
          <a:p>
            <a:r>
              <a:rPr lang="en-US" sz="2000" dirty="0" smtClean="0">
                <a:latin typeface="Times New Roman" panose="02020603050405020304" pitchFamily="18" charset="0"/>
                <a:cs typeface="Times New Roman" panose="02020603050405020304" pitchFamily="18" charset="0"/>
              </a:rPr>
              <a:t>Thus the </a:t>
            </a:r>
            <a:r>
              <a:rPr lang="en-US" sz="2000" b="1" dirty="0">
                <a:latin typeface="Times New Roman" panose="02020603050405020304" pitchFamily="18" charset="0"/>
                <a:cs typeface="Times New Roman" panose="02020603050405020304" pitchFamily="18" charset="0"/>
              </a:rPr>
              <a:t>crash time is the </a:t>
            </a:r>
            <a:r>
              <a:rPr lang="en-US" sz="2000" b="1" i="1" dirty="0">
                <a:latin typeface="Times New Roman" panose="02020603050405020304" pitchFamily="18" charset="0"/>
                <a:cs typeface="Times New Roman" panose="02020603050405020304" pitchFamily="18" charset="0"/>
              </a:rPr>
              <a:t>shortest</a:t>
            </a:r>
            <a:r>
              <a:rPr lang="en-US" sz="2000" b="1" dirty="0">
                <a:latin typeface="Times New Roman" panose="02020603050405020304" pitchFamily="18" charset="0"/>
                <a:cs typeface="Times New Roman" panose="02020603050405020304" pitchFamily="18" charset="0"/>
              </a:rPr>
              <a:t> time </a:t>
            </a:r>
            <a:r>
              <a:rPr lang="en-US" sz="2000" dirty="0">
                <a:latin typeface="Times New Roman" panose="02020603050405020304" pitchFamily="18" charset="0"/>
                <a:cs typeface="Times New Roman" panose="02020603050405020304" pitchFamily="18" charset="0"/>
              </a:rPr>
              <a:t>in which an activity can be </a:t>
            </a:r>
            <a:r>
              <a:rPr lang="en-US" sz="2000" dirty="0" smtClean="0">
                <a:latin typeface="Times New Roman" panose="02020603050405020304" pitchFamily="18" charset="0"/>
                <a:cs typeface="Times New Roman" panose="02020603050405020304" pitchFamily="18" charset="0"/>
              </a:rPr>
              <a:t>completed</a:t>
            </a:r>
            <a:endParaRPr lang="en-US" sz="2000" dirty="0">
              <a:latin typeface="Times New Roman" panose="02020603050405020304" pitchFamily="18" charset="0"/>
              <a:cs typeface="Times New Roman" panose="02020603050405020304" pitchFamily="18" charset="0"/>
            </a:endParaRPr>
          </a:p>
          <a:p>
            <a:r>
              <a:rPr lang="en-GB" sz="2000" dirty="0" smtClean="0">
                <a:solidFill>
                  <a:srgbClr val="C00000"/>
                </a:solidFill>
                <a:latin typeface="Times New Roman" panose="02020603050405020304" pitchFamily="18" charset="0"/>
                <a:cs typeface="Times New Roman" panose="02020603050405020304" pitchFamily="18" charset="0"/>
              </a:rPr>
              <a:t>Duration </a:t>
            </a:r>
            <a:r>
              <a:rPr lang="en-GB" sz="2000" dirty="0">
                <a:solidFill>
                  <a:srgbClr val="C00000"/>
                </a:solidFill>
                <a:latin typeface="Times New Roman" panose="02020603050405020304" pitchFamily="18" charset="0"/>
                <a:cs typeface="Times New Roman" panose="02020603050405020304" pitchFamily="18" charset="0"/>
              </a:rPr>
              <a:t>of an activity which implies </a:t>
            </a:r>
            <a:r>
              <a:rPr lang="en-GB" sz="2000" b="1" dirty="0">
                <a:solidFill>
                  <a:srgbClr val="C00000"/>
                </a:solidFill>
                <a:latin typeface="Times New Roman" panose="02020603050405020304" pitchFamily="18" charset="0"/>
                <a:cs typeface="Times New Roman" panose="02020603050405020304" pitchFamily="18" charset="0"/>
              </a:rPr>
              <a:t>minimum direct cost </a:t>
            </a:r>
            <a:r>
              <a:rPr lang="en-GB" sz="2000" dirty="0">
                <a:solidFill>
                  <a:srgbClr val="C00000"/>
                </a:solidFill>
                <a:latin typeface="Times New Roman" panose="02020603050405020304" pitchFamily="18" charset="0"/>
                <a:cs typeface="Times New Roman" panose="02020603050405020304" pitchFamily="18" charset="0"/>
              </a:rPr>
              <a:t>is called the </a:t>
            </a:r>
            <a:r>
              <a:rPr lang="en-GB" sz="2000" b="1" dirty="0">
                <a:solidFill>
                  <a:srgbClr val="C00000"/>
                </a:solidFill>
                <a:latin typeface="Times New Roman" panose="02020603050405020304" pitchFamily="18" charset="0"/>
                <a:cs typeface="Times New Roman" panose="02020603050405020304" pitchFamily="18" charset="0"/>
              </a:rPr>
              <a:t>normal </a:t>
            </a:r>
            <a:r>
              <a:rPr lang="en-GB" sz="2000" b="1" dirty="0" smtClean="0">
                <a:solidFill>
                  <a:srgbClr val="C00000"/>
                </a:solidFill>
                <a:latin typeface="Times New Roman" panose="02020603050405020304" pitchFamily="18" charset="0"/>
                <a:cs typeface="Times New Roman" panose="02020603050405020304" pitchFamily="18" charset="0"/>
              </a:rPr>
              <a:t>duration</a:t>
            </a:r>
            <a:r>
              <a:rPr lang="en-GB" sz="2000" dirty="0">
                <a:solidFill>
                  <a:srgbClr val="C00000"/>
                </a:solidFill>
                <a:latin typeface="Times New Roman" panose="02020603050405020304" pitchFamily="18" charset="0"/>
                <a:cs typeface="Times New Roman" panose="02020603050405020304" pitchFamily="18" charset="0"/>
              </a:rPr>
              <a:t> </a:t>
            </a:r>
            <a:r>
              <a:rPr lang="en-GB" sz="2000" dirty="0" smtClean="0">
                <a:solidFill>
                  <a:srgbClr val="C00000"/>
                </a:solidFill>
                <a:latin typeface="Times New Roman" panose="02020603050405020304" pitchFamily="18" charset="0"/>
                <a:cs typeface="Times New Roman" panose="02020603050405020304" pitchFamily="18" charset="0"/>
              </a:rPr>
              <a:t>and corresponding cost is called </a:t>
            </a:r>
            <a:r>
              <a:rPr lang="en-GB" sz="2000" b="1" dirty="0" smtClean="0">
                <a:solidFill>
                  <a:srgbClr val="C00000"/>
                </a:solidFill>
                <a:latin typeface="Times New Roman" panose="02020603050405020304" pitchFamily="18" charset="0"/>
                <a:cs typeface="Times New Roman" panose="02020603050405020304" pitchFamily="18" charset="0"/>
              </a:rPr>
              <a:t>normal cost</a:t>
            </a:r>
          </a:p>
          <a:p>
            <a:r>
              <a:rPr lang="en-GB" sz="2000" dirty="0">
                <a:solidFill>
                  <a:srgbClr val="7030A0"/>
                </a:solidFill>
                <a:latin typeface="Times New Roman" panose="02020603050405020304" pitchFamily="18" charset="0"/>
                <a:cs typeface="Times New Roman" panose="02020603050405020304" pitchFamily="18" charset="0"/>
              </a:rPr>
              <a:t>The slope of the line connecting the normal point (lower point) and the crash point (upper point) is called the </a:t>
            </a:r>
            <a:r>
              <a:rPr lang="en-GB" sz="2000" b="1" dirty="0">
                <a:solidFill>
                  <a:srgbClr val="7030A0"/>
                </a:solidFill>
                <a:latin typeface="Times New Roman" panose="02020603050405020304" pitchFamily="18" charset="0"/>
                <a:cs typeface="Times New Roman" panose="02020603050405020304" pitchFamily="18" charset="0"/>
              </a:rPr>
              <a:t>cost slope</a:t>
            </a:r>
            <a:r>
              <a:rPr lang="en-GB" sz="2000" dirty="0">
                <a:solidFill>
                  <a:srgbClr val="7030A0"/>
                </a:solidFill>
                <a:latin typeface="Times New Roman" panose="02020603050405020304" pitchFamily="18" charset="0"/>
                <a:cs typeface="Times New Roman" panose="02020603050405020304" pitchFamily="18" charset="0"/>
              </a:rPr>
              <a:t> of the activity</a:t>
            </a:r>
            <a:r>
              <a:rPr lang="en-GB" sz="2000" dirty="0" smtClean="0">
                <a:solidFill>
                  <a:srgbClr val="7030A0"/>
                </a:solidFill>
                <a:latin typeface="Times New Roman" panose="02020603050405020304" pitchFamily="18" charset="0"/>
                <a:cs typeface="Times New Roman" panose="02020603050405020304" pitchFamily="18" charset="0"/>
              </a:rPr>
              <a:t>.</a:t>
            </a:r>
          </a:p>
          <a:p>
            <a:r>
              <a:rPr lang="en-GB" sz="2000" dirty="0">
                <a:solidFill>
                  <a:schemeClr val="accent5">
                    <a:lumMod val="50000"/>
                  </a:schemeClr>
                </a:solidFill>
                <a:latin typeface="Times New Roman" panose="02020603050405020304" pitchFamily="18" charset="0"/>
                <a:cs typeface="Times New Roman" panose="02020603050405020304" pitchFamily="18" charset="0"/>
              </a:rPr>
              <a:t>The slope of this line can be calculated mathematically by knowing the coordinates of the normal and crash points</a:t>
            </a:r>
            <a:r>
              <a:rPr lang="en-GB" sz="2000" dirty="0" smtClean="0">
                <a:solidFill>
                  <a:schemeClr val="accent5">
                    <a:lumMod val="50000"/>
                  </a:schemeClr>
                </a:solidFill>
                <a:latin typeface="Times New Roman" panose="02020603050405020304" pitchFamily="18" charset="0"/>
                <a:cs typeface="Times New Roman" panose="02020603050405020304" pitchFamily="18" charset="0"/>
              </a:rPr>
              <a:t>.</a:t>
            </a:r>
            <a:endParaRPr lang="en-GB" sz="200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7" name="Picture 3"/>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4498848" y="1974370"/>
            <a:ext cx="4382019" cy="3248163"/>
          </a:xfrm>
          <a:prstGeom prst="rect">
            <a:avLst/>
          </a:prstGeom>
          <a:solidFill>
            <a:sysClr val="window" lastClr="FFFFFF"/>
          </a:solidFill>
          <a:ln w="9525">
            <a:solidFill>
              <a:srgbClr val="4F81BD"/>
            </a:solidFill>
            <a:miter lim="800000"/>
            <a:headEnd/>
            <a:tailEnd/>
          </a:ln>
        </p:spPr>
      </p:pic>
      <p:graphicFrame>
        <p:nvGraphicFramePr>
          <p:cNvPr id="8" name="Object 7"/>
          <p:cNvGraphicFramePr>
            <a:graphicFrameLocks noChangeAspect="1"/>
          </p:cNvGraphicFramePr>
          <p:nvPr>
            <p:extLst>
              <p:ext uri="{D42A27DB-BD31-4B8C-83A1-F6EECF244321}">
                <p14:modId xmlns:p14="http://schemas.microsoft.com/office/powerpoint/2010/main" val="2894494379"/>
              </p:ext>
            </p:extLst>
          </p:nvPr>
        </p:nvGraphicFramePr>
        <p:xfrm>
          <a:off x="3505200" y="5696039"/>
          <a:ext cx="5476858" cy="618960"/>
        </p:xfrm>
        <a:graphic>
          <a:graphicData uri="http://schemas.openxmlformats.org/presentationml/2006/ole">
            <mc:AlternateContent xmlns:mc="http://schemas.openxmlformats.org/markup-compatibility/2006">
              <mc:Choice xmlns:v="urn:schemas-microsoft-com:vml" Requires="v">
                <p:oleObj spid="_x0000_s1061" name="Equation" r:id="rId5" imgW="3708360" imgH="419040" progId="Equation.3">
                  <p:embed/>
                </p:oleObj>
              </mc:Choice>
              <mc:Fallback>
                <p:oleObj name="Equation" r:id="rId5" imgW="3708360" imgH="419040" progId="Equation.3">
                  <p:embed/>
                  <p:pic>
                    <p:nvPicPr>
                      <p:cNvPr id="0" name=""/>
                      <p:cNvPicPr/>
                      <p:nvPr/>
                    </p:nvPicPr>
                    <p:blipFill>
                      <a:blip r:embed="rId6"/>
                      <a:stretch>
                        <a:fillRect/>
                      </a:stretch>
                    </p:blipFill>
                    <p:spPr>
                      <a:xfrm>
                        <a:off x="3505200" y="5696039"/>
                        <a:ext cx="5476858" cy="618960"/>
                      </a:xfrm>
                      <a:prstGeom prst="rect">
                        <a:avLst/>
                      </a:prstGeom>
                    </p:spPr>
                  </p:pic>
                </p:oleObj>
              </mc:Fallback>
            </mc:AlternateContent>
          </a:graphicData>
        </a:graphic>
      </p:graphicFrame>
    </p:spTree>
    <p:extLst>
      <p:ext uri="{BB962C8B-B14F-4D97-AF65-F5344CB8AC3E}">
        <p14:creationId xmlns:p14="http://schemas.microsoft.com/office/powerpoint/2010/main" val="96859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2.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2A4C6D2-5977-44AE-8B4D-3745800C3303}">
  <ds:schemaRefs>
    <ds:schemaRef ds:uri="http://www.w3.org/XML/1998/namespace"/>
    <ds:schemaRef ds:uri="http://schemas.microsoft.com/office/2006/metadata/properties"/>
    <ds:schemaRef ds:uri="http://purl.org/dc/elements/1.1/"/>
    <ds:schemaRef ds:uri="http://schemas.microsoft.com/sharepoint/v3"/>
    <ds:schemaRef ds:uri="http://schemas.microsoft.com/office/2006/documentManagement/types"/>
    <ds:schemaRef ds:uri="http://purl.org/dc/terms/"/>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Facet</Template>
  <TotalTime>5649</TotalTime>
  <Words>3672</Words>
  <Application>Microsoft Office PowerPoint</Application>
  <PresentationFormat>On-screen Show (4:3)</PresentationFormat>
  <Paragraphs>1831</Paragraphs>
  <Slides>36</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7" baseType="lpstr">
      <vt:lpstr>Agency FB</vt:lpstr>
      <vt:lpstr>Algerian</vt:lpstr>
      <vt:lpstr>Arial</vt:lpstr>
      <vt:lpstr>Calibri</vt:lpstr>
      <vt:lpstr>Georgia</vt:lpstr>
      <vt:lpstr>Symbol</vt:lpstr>
      <vt:lpstr>Times New Roman</vt:lpstr>
      <vt:lpstr>Wingdings</vt:lpstr>
      <vt:lpstr>Wingdings 2</vt:lpstr>
      <vt:lpstr>Civic</vt:lpstr>
      <vt:lpstr>Equation</vt:lpstr>
      <vt:lpstr>ENGINEERING MANAGEMENT (GE 404)</vt:lpstr>
      <vt:lpstr>Contents</vt:lpstr>
      <vt:lpstr>Objectives of the Present lecture</vt:lpstr>
      <vt:lpstr>Time-Cost Trade-offs (Time-Cost Relationship)</vt:lpstr>
      <vt:lpstr>Reasons to Reduce Project Durations</vt:lpstr>
      <vt:lpstr>Methods to reduce Durations</vt:lpstr>
      <vt:lpstr>Types of Costs</vt:lpstr>
      <vt:lpstr>Project Time-Cost Relationship</vt:lpstr>
      <vt:lpstr>Project Crashing and Cost Slope</vt:lpstr>
      <vt:lpstr>Problem-1</vt:lpstr>
      <vt:lpstr>Solution</vt:lpstr>
      <vt:lpstr>Compressing or Crashing the Project-Schedule</vt:lpstr>
      <vt:lpstr>Basic Steps in Project Crashing</vt:lpstr>
      <vt:lpstr>Problem-2</vt:lpstr>
      <vt:lpstr>Solution Step 1: Develop Network </vt:lpstr>
      <vt:lpstr>Step 2:Calculate Times and Find CP</vt:lpstr>
      <vt:lpstr>Step 3: Calculate Cost Slope</vt:lpstr>
      <vt:lpstr>Step 4(a): Reduce 2 periods of activity C Solution-(i)</vt:lpstr>
      <vt:lpstr>Step 4(b): Reduce 1 period of activity A</vt:lpstr>
      <vt:lpstr>Step 4(c): Reduce 1 period of 2 activities (D,F)</vt:lpstr>
      <vt:lpstr>Step 4(d): Reduce 1 period of activity H</vt:lpstr>
      <vt:lpstr>Step 5: Solution (ii)</vt:lpstr>
      <vt:lpstr>Network Interaction Limit (Nil)</vt:lpstr>
      <vt:lpstr>Network Compression Algorithm</vt:lpstr>
      <vt:lpstr>Note</vt:lpstr>
      <vt:lpstr>Problem-3</vt:lpstr>
      <vt:lpstr>PowerPoint Presentation</vt:lpstr>
      <vt:lpstr>PowerPoint Presentation</vt:lpstr>
      <vt:lpstr>PowerPoint Presentation</vt:lpstr>
      <vt:lpstr>PowerPoint Presentation</vt:lpstr>
      <vt:lpstr>PowerPoint Presentation</vt:lpstr>
      <vt:lpstr>Final Results</vt:lpstr>
      <vt:lpstr>Project Optimal Duration</vt:lpstr>
      <vt:lpstr>Home Work</vt:lpstr>
      <vt:lpstr>Further Reading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cp:lastModifiedBy>
  <cp:revision>339</cp:revision>
  <cp:lastPrinted>2015-07-07T03:03:52Z</cp:lastPrinted>
  <dcterms:modified xsi:type="dcterms:W3CDTF">2016-12-13T13:18:08Z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