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5" r:id="rId20"/>
    <p:sldId id="276" r:id="rId21"/>
    <p:sldId id="278" r:id="rId22"/>
    <p:sldId id="281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A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A44EA64-51A0-46ED-84F9-B8A4A185BD74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50D091-189B-43A7-AD64-D6B34B02FEEE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238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0D091-189B-43A7-AD64-D6B34B02FEEE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04EB1E2-1B7F-48FB-A304-4BBE5831608A}" type="datetimeFigureOut">
              <a:rPr lang="ar-SA" smtClean="0"/>
              <a:pPr/>
              <a:t>01/01/35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6C0FFA1-132A-499C-A4F6-5F7FEE5BDFC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58200" cy="1470025"/>
          </a:xfrm>
        </p:spPr>
        <p:txBody>
          <a:bodyPr>
            <a:noAutofit/>
          </a:bodyPr>
          <a:lstStyle/>
          <a:p>
            <a:pPr algn="ctr" rtl="0"/>
            <a:r>
              <a:rPr lang="en-US" sz="3200" b="1" dirty="0" smtClean="0">
                <a:latin typeface="Calibri" pitchFamily="34" charset="0"/>
              </a:rPr>
              <a:t>Separation of molecules and determination of  there molecular weight by  </a:t>
            </a:r>
            <a:br>
              <a:rPr lang="en-US" sz="3200" b="1" dirty="0" smtClean="0">
                <a:latin typeface="Calibri" pitchFamily="34" charset="0"/>
              </a:rPr>
            </a:br>
            <a:r>
              <a:rPr lang="en-US" sz="3200" b="1" dirty="0" smtClean="0">
                <a:latin typeface="Calibri" pitchFamily="34" charset="0"/>
              </a:rPr>
              <a:t>gel </a:t>
            </a:r>
            <a:r>
              <a:rPr lang="en-GB" sz="3200" b="1" dirty="0" smtClean="0">
                <a:latin typeface="Calibri" pitchFamily="34" charset="0"/>
              </a:rPr>
              <a:t>filtration chromatography.</a:t>
            </a:r>
            <a:r>
              <a:rPr lang="en-GB" sz="3200" b="1" dirty="0" smtClean="0">
                <a:latin typeface="Calibri" pitchFamily="34" charset="0"/>
              </a:rPr>
              <a:t/>
            </a:r>
            <a:br>
              <a:rPr lang="en-GB" sz="3200" b="1" dirty="0" smtClean="0">
                <a:latin typeface="Calibri" pitchFamily="34" charset="0"/>
              </a:rPr>
            </a:br>
            <a:endParaRPr lang="ar-SA" sz="3200" dirty="0"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1560" y="476672"/>
            <a:ext cx="1453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b="1" dirty="0">
                <a:latin typeface="Calibri" pitchFamily="34" charset="0"/>
              </a:rPr>
              <a:t>Experiment </a:t>
            </a:r>
            <a:r>
              <a:rPr lang="en-GB" b="1" dirty="0" smtClean="0">
                <a:latin typeface="Calibri" pitchFamily="34" charset="0"/>
              </a:rPr>
              <a:t>7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41772" y="4941168"/>
            <a:ext cx="1250663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BCH 333</a:t>
            </a:r>
            <a:endParaRPr lang="ar-SA" sz="24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39552" y="1124744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2-Polyacrylamide gels [</a:t>
            </a:r>
            <a:r>
              <a:rPr lang="en-GB" b="1" dirty="0">
                <a:solidFill>
                  <a:srgbClr val="DAA600"/>
                </a:solidFill>
                <a:latin typeface="Calibri" pitchFamily="34" charset="0"/>
              </a:rPr>
              <a:t>Bio-gel P</a:t>
            </a:r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-Prepared </a:t>
            </a:r>
            <a:r>
              <a:rPr lang="en-US" dirty="0">
                <a:latin typeface="Calibri" pitchFamily="34" charset="0"/>
              </a:rPr>
              <a:t>by cross-linking acrylamide with </a:t>
            </a:r>
            <a:r>
              <a:rPr lang="en-US" dirty="0" err="1">
                <a:latin typeface="Calibri" pitchFamily="34" charset="0"/>
              </a:rPr>
              <a:t>N,N'methylenebisacrylamide</a:t>
            </a:r>
            <a:r>
              <a:rPr lang="en-US" dirty="0" smtClean="0">
                <a:latin typeface="Calibri" pitchFamily="34" charset="0"/>
              </a:rPr>
              <a:t>.” or in </a:t>
            </a:r>
            <a:r>
              <a:rPr lang="en-US" dirty="0" err="1" smtClean="0">
                <a:latin typeface="Calibri" pitchFamily="34" charset="0"/>
              </a:rPr>
              <a:t>short:bisacrylamide</a:t>
            </a:r>
            <a:r>
              <a:rPr lang="en-US" dirty="0" smtClean="0">
                <a:latin typeface="Calibri" pitchFamily="34" charset="0"/>
              </a:rPr>
              <a:t>”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T</a:t>
            </a:r>
            <a:r>
              <a:rPr lang="en-US" dirty="0" smtClean="0">
                <a:latin typeface="Calibri" pitchFamily="34" charset="0"/>
              </a:rPr>
              <a:t>he </a:t>
            </a:r>
            <a:r>
              <a:rPr lang="en-US" dirty="0">
                <a:latin typeface="Calibri" pitchFamily="34" charset="0"/>
              </a:rPr>
              <a:t>pore size is determined by the degree of cross-linking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P</a:t>
            </a:r>
            <a:r>
              <a:rPr lang="en-GB" dirty="0" err="1" smtClean="0">
                <a:latin typeface="Calibri" pitchFamily="34" charset="0"/>
              </a:rPr>
              <a:t>olyacrylamide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>
                <a:latin typeface="Calibri" pitchFamily="34" charset="0"/>
              </a:rPr>
              <a:t>gels </a:t>
            </a:r>
            <a:r>
              <a:rPr lang="en-US" dirty="0" smtClean="0">
                <a:latin typeface="Calibri" pitchFamily="34" charset="0"/>
              </a:rPr>
              <a:t>are </a:t>
            </a:r>
            <a:r>
              <a:rPr lang="en-US" dirty="0">
                <a:latin typeface="Calibri" pitchFamily="34" charset="0"/>
              </a:rPr>
              <a:t>available in wide range of pore sizes.</a:t>
            </a:r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GB" dirty="0">
                <a:latin typeface="Calibri" pitchFamily="34" charset="0"/>
              </a:rPr>
              <a:t>The separation properties </a:t>
            </a:r>
            <a:r>
              <a:rPr lang="en-GB" dirty="0" smtClean="0">
                <a:latin typeface="Calibri" pitchFamily="34" charset="0"/>
              </a:rPr>
              <a:t>of </a:t>
            </a:r>
            <a:r>
              <a:rPr lang="en-US" dirty="0" err="1" smtClean="0">
                <a:latin typeface="Calibri" pitchFamily="34" charset="0"/>
              </a:rPr>
              <a:t>polyacrylamide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gels are mainly the same as those of </a:t>
            </a:r>
            <a:r>
              <a:rPr lang="en-US" dirty="0" err="1">
                <a:latin typeface="Calibri" pitchFamily="34" charset="0"/>
              </a:rPr>
              <a:t>dextrans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58273" y="980728"/>
            <a:ext cx="791818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3-Agarose[</a:t>
            </a:r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e.g. </a:t>
            </a:r>
            <a:r>
              <a:rPr lang="en-US" b="1" dirty="0" err="1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Sepharose</a:t>
            </a:r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Biogel</a:t>
            </a:r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 A</a:t>
            </a:r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-is </a:t>
            </a:r>
            <a:r>
              <a:rPr lang="en-US" dirty="0">
                <a:latin typeface="Calibri" pitchFamily="34" charset="0"/>
              </a:rPr>
              <a:t>a linear polymer of D-</a:t>
            </a:r>
            <a:r>
              <a:rPr lang="en-US" dirty="0" err="1">
                <a:latin typeface="Calibri" pitchFamily="34" charset="0"/>
              </a:rPr>
              <a:t>galactose</a:t>
            </a:r>
            <a:r>
              <a:rPr lang="en-US" dirty="0">
                <a:latin typeface="Calibri" pitchFamily="34" charset="0"/>
              </a:rPr>
              <a:t> and 3,6-anhydro-1-galactose and forms a gel that </a:t>
            </a:r>
            <a:r>
              <a:rPr lang="en-US" dirty="0" smtClean="0">
                <a:latin typeface="Calibri" pitchFamily="34" charset="0"/>
              </a:rPr>
              <a:t>is held </a:t>
            </a:r>
            <a:r>
              <a:rPr lang="en-US" dirty="0">
                <a:latin typeface="Calibri" pitchFamily="34" charset="0"/>
              </a:rPr>
              <a:t>together </a:t>
            </a:r>
            <a:r>
              <a:rPr lang="en-US" dirty="0" smtClean="0">
                <a:latin typeface="Calibri" pitchFamily="34" charset="0"/>
              </a:rPr>
              <a:t> by </a:t>
            </a:r>
            <a:r>
              <a:rPr lang="en-US" dirty="0">
                <a:latin typeface="Calibri" pitchFamily="34" charset="0"/>
              </a:rPr>
              <a:t>hydrogen bonds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 </a:t>
            </a:r>
            <a:r>
              <a:rPr lang="en-US" dirty="0" err="1" smtClean="0">
                <a:latin typeface="Calibri" pitchFamily="34" charset="0"/>
              </a:rPr>
              <a:t>Agarose</a:t>
            </a:r>
            <a:r>
              <a:rPr lang="en-US" dirty="0" smtClean="0">
                <a:latin typeface="Calibri" pitchFamily="34" charset="0"/>
              </a:rPr>
              <a:t> is present in powder forms that are dissolved in water close to boiling temperatures , then cooled down to around 40 degrees it sets and forms a gel 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concentration  </a:t>
            </a:r>
            <a:r>
              <a:rPr lang="en-US" dirty="0">
                <a:latin typeface="Calibri" pitchFamily="34" charset="0"/>
              </a:rPr>
              <a:t>of the material in the gel determines the size of the </a:t>
            </a:r>
            <a:r>
              <a:rPr lang="en-US" dirty="0" smtClean="0">
                <a:latin typeface="Calibri" pitchFamily="34" charset="0"/>
              </a:rPr>
              <a:t>pores.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. </a:t>
            </a:r>
            <a:r>
              <a:rPr lang="en-US" dirty="0" err="1" smtClean="0">
                <a:latin typeface="Calibri" pitchFamily="34" charset="0"/>
              </a:rPr>
              <a:t>Agarose</a:t>
            </a:r>
            <a:r>
              <a:rPr lang="en-US" dirty="0" smtClean="0">
                <a:latin typeface="Calibri" pitchFamily="34" charset="0"/>
              </a:rPr>
              <a:t> gels have larger pore sizes compared to </a:t>
            </a:r>
            <a:r>
              <a:rPr lang="en-US" dirty="0" err="1" smtClean="0">
                <a:latin typeface="Calibri" pitchFamily="34" charset="0"/>
              </a:rPr>
              <a:t>Dextran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dirty="0" err="1" smtClean="0">
                <a:latin typeface="Calibri" pitchFamily="34" charset="0"/>
              </a:rPr>
              <a:t>polyacrylamide</a:t>
            </a:r>
            <a:r>
              <a:rPr lang="en-US" dirty="0" smtClean="0">
                <a:latin typeface="Calibri" pitchFamily="34" charset="0"/>
              </a:rPr>
              <a:t> gels. 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ctr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This </a:t>
            </a:r>
            <a:r>
              <a:rPr lang="en-US" dirty="0">
                <a:latin typeface="Calibri" pitchFamily="34" charset="0"/>
              </a:rPr>
              <a:t>makes it useful for </a:t>
            </a:r>
            <a:r>
              <a:rPr lang="en-US" dirty="0" smtClean="0">
                <a:latin typeface="Calibri" pitchFamily="34" charset="0"/>
              </a:rPr>
              <a:t>the analysis </a:t>
            </a:r>
            <a:r>
              <a:rPr lang="en-US" dirty="0">
                <a:latin typeface="Calibri" pitchFamily="34" charset="0"/>
              </a:rPr>
              <a:t>or separation of large globular proteins or long, linear molecules such as </a:t>
            </a:r>
            <a:r>
              <a:rPr lang="en-US" dirty="0" smtClean="0">
                <a:latin typeface="Calibri" pitchFamily="34" charset="0"/>
              </a:rPr>
              <a:t>DNA.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0" y="980728"/>
            <a:ext cx="9144000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General information: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-The </a:t>
            </a:r>
            <a:r>
              <a:rPr lang="en-US" dirty="0">
                <a:latin typeface="Calibri" pitchFamily="34" charset="0"/>
              </a:rPr>
              <a:t>pore size determines the range of molecular weight in which fractionation occurs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/>
              <a:t>gel beads come in various </a:t>
            </a:r>
            <a:r>
              <a:rPr lang="en-US" dirty="0">
                <a:solidFill>
                  <a:srgbClr val="DAA600"/>
                </a:solidFill>
              </a:rPr>
              <a:t>sizes</a:t>
            </a:r>
            <a:r>
              <a:rPr lang="en-US" dirty="0"/>
              <a:t>: </a:t>
            </a:r>
            <a:r>
              <a:rPr lang="en-US" dirty="0" smtClean="0"/>
              <a:t>large, </a:t>
            </a:r>
            <a:r>
              <a:rPr lang="en-US" dirty="0"/>
              <a:t>medium, fine, and superfine</a:t>
            </a:r>
            <a:r>
              <a:rPr lang="en-US" dirty="0" smtClean="0"/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endParaRPr lang="en-US" dirty="0" smtClean="0">
              <a:latin typeface="Calibri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373063" indent="-373063" algn="ctr" defTabSz="992188" rtl="0"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So,</a:t>
            </a:r>
            <a:endParaRPr lang="en-US" dirty="0">
              <a:latin typeface="Calibri" pitchFamily="34" charset="0"/>
              <a:cs typeface="Arial" pitchFamily="34" charset="0"/>
            </a:endParaRPr>
          </a:p>
          <a:p>
            <a:pPr marL="373063" indent="-373063" algn="ctr" defTabSz="992188"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-All consist of semi-permeable, porous gels of  cross linked polymers with a range of pore sizes. </a:t>
            </a:r>
          </a:p>
          <a:p>
            <a:pPr marL="806450" lvl="1" indent="-309563" algn="ctr" defTabSz="992188"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-The degree of cross linking is controlled to yield a series of gels having different pore sizes.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355976" y="2636912"/>
            <a:ext cx="0" cy="50405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" y="980729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GB" sz="2400" b="1" dirty="0">
                <a:solidFill>
                  <a:srgbClr val="DAA600"/>
                </a:solidFill>
                <a:latin typeface="Calibri" pitchFamily="34" charset="0"/>
              </a:rPr>
              <a:t>The rule </a:t>
            </a:r>
            <a:r>
              <a:rPr lang="en-GB" sz="2400" b="1" dirty="0" smtClean="0">
                <a:solidFill>
                  <a:srgbClr val="DAA600"/>
                </a:solidFill>
                <a:latin typeface="Calibri" pitchFamily="34" charset="0"/>
              </a:rPr>
              <a:t>is:</a:t>
            </a:r>
          </a:p>
          <a:p>
            <a:pPr algn="ctr" rtl="0"/>
            <a:r>
              <a:rPr lang="en-GB" sz="2400" b="1" dirty="0" smtClean="0">
                <a:solidFill>
                  <a:srgbClr val="DAA600"/>
                </a:solidFill>
                <a:latin typeface="Calibri" pitchFamily="34" charset="0"/>
              </a:rPr>
              <a:t>-The </a:t>
            </a:r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larger </a:t>
            </a:r>
            <a:r>
              <a:rPr lang="en-US" sz="2400" b="1" dirty="0">
                <a:solidFill>
                  <a:srgbClr val="DAA600"/>
                </a:solidFill>
                <a:latin typeface="Calibri" pitchFamily="34" charset="0"/>
              </a:rPr>
              <a:t>the </a:t>
            </a:r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beads</a:t>
            </a:r>
            <a:r>
              <a:rPr lang="en-US" sz="2000" dirty="0">
                <a:solidFill>
                  <a:srgbClr val="DAA600"/>
                </a:solidFill>
                <a:latin typeface="Calibri" pitchFamily="34" charset="0"/>
              </a:rPr>
              <a:t>,</a:t>
            </a:r>
            <a:r>
              <a:rPr lang="en-US" sz="2000" dirty="0" smtClean="0">
                <a:solidFill>
                  <a:srgbClr val="DAA600"/>
                </a:solidFill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the more rapid the flow rate and the poorer the resolution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ctr" rtl="0"/>
            <a:endParaRPr lang="en-US" sz="2000" dirty="0" smtClean="0">
              <a:latin typeface="Calibri" pitchFamily="34" charset="0"/>
            </a:endParaRPr>
          </a:p>
          <a:p>
            <a:pPr algn="ctr" rtl="0"/>
            <a:r>
              <a:rPr lang="en-US" sz="2000" dirty="0" smtClean="0">
                <a:latin typeface="Calibri" pitchFamily="34" charset="0"/>
              </a:rPr>
              <a:t>[</a:t>
            </a:r>
            <a:r>
              <a:rPr lang="en-GB" sz="2000" dirty="0">
                <a:latin typeface="Calibri" pitchFamily="34" charset="0"/>
              </a:rPr>
              <a:t>because as </a:t>
            </a:r>
            <a:r>
              <a:rPr lang="en-GB" sz="2000" dirty="0" smtClean="0">
                <a:latin typeface="Calibri" pitchFamily="34" charset="0"/>
              </a:rPr>
              <a:t>the </a:t>
            </a:r>
            <a:r>
              <a:rPr lang="en-US" sz="2000" dirty="0" smtClean="0">
                <a:latin typeface="Calibri" pitchFamily="34" charset="0"/>
              </a:rPr>
              <a:t>flow </a:t>
            </a:r>
            <a:r>
              <a:rPr lang="en-US" sz="2000" dirty="0">
                <a:latin typeface="Calibri" pitchFamily="34" charset="0"/>
              </a:rPr>
              <a:t>rate increases, the time available for the molecules to </a:t>
            </a:r>
            <a:r>
              <a:rPr lang="en-US" sz="2000" dirty="0" smtClean="0">
                <a:latin typeface="Calibri" pitchFamily="34" charset="0"/>
              </a:rPr>
              <a:t>equilibrate</a:t>
            </a:r>
          </a:p>
          <a:p>
            <a:pPr algn="ctr" rtl="0"/>
            <a:r>
              <a:rPr lang="en-US" sz="2000" dirty="0" smtClean="0">
                <a:latin typeface="Calibri" pitchFamily="34" charset="0"/>
              </a:rPr>
              <a:t>between </a:t>
            </a:r>
            <a:r>
              <a:rPr lang="en-US" sz="2000" dirty="0">
                <a:latin typeface="Calibri" pitchFamily="34" charset="0"/>
              </a:rPr>
              <a:t>the mobile </a:t>
            </a:r>
            <a:r>
              <a:rPr lang="en-US" sz="2000" dirty="0" smtClean="0">
                <a:latin typeface="Calibri" pitchFamily="34" charset="0"/>
              </a:rPr>
              <a:t>phase and </a:t>
            </a:r>
            <a:r>
              <a:rPr lang="en-US" sz="2000" dirty="0">
                <a:latin typeface="Calibri" pitchFamily="34" charset="0"/>
              </a:rPr>
              <a:t>the pore space in the stationary phase decreases</a:t>
            </a:r>
            <a:r>
              <a:rPr lang="en-US" sz="2000" dirty="0" smtClean="0">
                <a:latin typeface="Calibri" pitchFamily="34" charset="0"/>
              </a:rPr>
              <a:t>.]</a:t>
            </a:r>
          </a:p>
          <a:p>
            <a:pPr algn="ctr" rtl="0"/>
            <a:endParaRPr lang="en-US" sz="2000" dirty="0" smtClean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r>
              <a:rPr lang="en-US" sz="2000" dirty="0" smtClean="0">
                <a:latin typeface="Calibri" pitchFamily="34" charset="0"/>
              </a:rPr>
              <a:t>When it is used???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r>
              <a:rPr lang="en-US" sz="2000" dirty="0" smtClean="0">
                <a:latin typeface="Calibri" pitchFamily="34" charset="0"/>
              </a:rPr>
              <a:t>The </a:t>
            </a:r>
            <a:r>
              <a:rPr lang="en-US" sz="2000" dirty="0">
                <a:latin typeface="Calibri" pitchFamily="34" charset="0"/>
              </a:rPr>
              <a:t>larger beads are for very </a:t>
            </a:r>
            <a:r>
              <a:rPr lang="en-US" sz="2000" dirty="0" smtClean="0">
                <a:latin typeface="Calibri" pitchFamily="34" charset="0"/>
              </a:rPr>
              <a:t>large preparation </a:t>
            </a:r>
            <a:r>
              <a:rPr lang="en-US" sz="2000" dirty="0">
                <a:latin typeface="Calibri" pitchFamily="34" charset="0"/>
              </a:rPr>
              <a:t>in which resolution is less important than time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-</a:t>
            </a:r>
            <a:r>
              <a:rPr lang="en-US" sz="2400" b="1" dirty="0">
                <a:solidFill>
                  <a:srgbClr val="DAA600"/>
                </a:solidFill>
                <a:latin typeface="Calibri" pitchFamily="34" charset="0"/>
              </a:rPr>
              <a:t>super </a:t>
            </a:r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fine, </a:t>
            </a:r>
            <a:r>
              <a:rPr lang="en-US" sz="2000" dirty="0">
                <a:latin typeface="Calibri" pitchFamily="34" charset="0"/>
              </a:rPr>
              <a:t>is </a:t>
            </a:r>
            <a:r>
              <a:rPr lang="en-US" sz="2000" dirty="0" smtClean="0">
                <a:latin typeface="Calibri" pitchFamily="34" charset="0"/>
              </a:rPr>
              <a:t>used if maximum resolution </a:t>
            </a:r>
            <a:r>
              <a:rPr lang="en-US" sz="2000" dirty="0">
                <a:latin typeface="Calibri" pitchFamily="34" charset="0"/>
              </a:rPr>
              <a:t>is required </a:t>
            </a:r>
            <a:r>
              <a:rPr lang="en-US" sz="2000" dirty="0" smtClean="0">
                <a:latin typeface="Calibri" pitchFamily="34" charset="0"/>
              </a:rPr>
              <a:t>and the time is  less important.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>
              <a:latin typeface="Calibri" pitchFamily="34" charset="0"/>
            </a:endParaRPr>
          </a:p>
          <a:p>
            <a:pPr algn="ctr" rtl="0"/>
            <a:endParaRPr lang="en-US" sz="2000" dirty="0" smtClean="0">
              <a:latin typeface="Calibri" pitchFamily="34" charset="0"/>
            </a:endParaRPr>
          </a:p>
          <a:p>
            <a:pPr algn="ctr" rtl="0"/>
            <a:endParaRPr lang="en-GB" sz="2000" dirty="0" smtClean="0">
              <a:latin typeface="Calibri" pitchFamily="34" charset="0"/>
            </a:endParaRPr>
          </a:p>
          <a:p>
            <a:pPr algn="ctr" rtl="0"/>
            <a:endParaRPr lang="ar-SA" sz="2000" dirty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2780928"/>
            <a:ext cx="0" cy="43204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2915816" y="4797152"/>
            <a:ext cx="3024336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23528" y="764704"/>
            <a:ext cx="86409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>
                <a:solidFill>
                  <a:srgbClr val="DAA600"/>
                </a:solidFill>
                <a:latin typeface="Calibri" pitchFamily="34" charset="0"/>
              </a:rPr>
              <a:t>Advantages of gel filtration</a:t>
            </a:r>
            <a:r>
              <a:rPr lang="en-GB" sz="2800" b="1" dirty="0" smtClean="0">
                <a:solidFill>
                  <a:srgbClr val="DAA600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It is the best method for separation of molecules differing in molecular weight because: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1</a:t>
            </a:r>
            <a:r>
              <a:rPr lang="en-US" sz="2000" dirty="0">
                <a:latin typeface="Calibri" pitchFamily="34" charset="0"/>
              </a:rPr>
              <a:t>. It doesn’t depend on temperature, pH, ionic strength and buffer composition, so, </a:t>
            </a:r>
            <a:r>
              <a:rPr lang="en-US" sz="2000" dirty="0" smtClean="0">
                <a:latin typeface="Calibri" pitchFamily="34" charset="0"/>
              </a:rPr>
              <a:t>separation can </a:t>
            </a:r>
            <a:r>
              <a:rPr lang="en-US" sz="2000" dirty="0">
                <a:latin typeface="Calibri" pitchFamily="34" charset="0"/>
              </a:rPr>
              <a:t>be carried out under any </a:t>
            </a:r>
            <a:r>
              <a:rPr lang="en-US" sz="2000" dirty="0" smtClean="0">
                <a:latin typeface="Calibri" pitchFamily="34" charset="0"/>
              </a:rPr>
              <a:t>conditions.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2</a:t>
            </a:r>
            <a:r>
              <a:rPr lang="en-US" sz="2000" dirty="0">
                <a:latin typeface="Calibri" pitchFamily="34" charset="0"/>
              </a:rPr>
              <a:t>. There is very little adsorption.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3</a:t>
            </a:r>
            <a:r>
              <a:rPr lang="en-US" sz="2000" dirty="0">
                <a:latin typeface="Calibri" pitchFamily="34" charset="0"/>
              </a:rPr>
              <a:t>. There is less zonal spreading than in other techniques.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4</a:t>
            </a:r>
            <a:r>
              <a:rPr lang="en-US" sz="2000" dirty="0">
                <a:latin typeface="Calibri" pitchFamily="34" charset="0"/>
              </a:rPr>
              <a:t>. The elution volume is related to the molecular weight.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692696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400" b="1" dirty="0">
                <a:solidFill>
                  <a:srgbClr val="DAA600"/>
                </a:solidFill>
                <a:latin typeface="Calibri" pitchFamily="34" charset="0"/>
              </a:rPr>
              <a:t>To estimate the molecular weight for a </a:t>
            </a:r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</a:rPr>
              <a:t>protein:</a:t>
            </a: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1.</a:t>
            </a:r>
            <a:r>
              <a:rPr lang="en-US" sz="2000" dirty="0">
                <a:latin typeface="Calibri" pitchFamily="34" charset="0"/>
              </a:rPr>
              <a:t> several proteins with known molecular weights</a:t>
            </a:r>
          </a:p>
          <a:p>
            <a:pPr algn="ctr" rtl="0"/>
            <a:r>
              <a:rPr lang="en-US" sz="2000" dirty="0">
                <a:latin typeface="Calibri" pitchFamily="34" charset="0"/>
              </a:rPr>
              <a:t>are run on the column and their elution volumes determined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ctr" rtl="0"/>
            <a:endParaRPr lang="en-US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2.</a:t>
            </a:r>
            <a:r>
              <a:rPr lang="en-US" sz="2000" dirty="0">
                <a:latin typeface="Calibri" pitchFamily="34" charset="0"/>
              </a:rPr>
              <a:t> the elution volumes are then</a:t>
            </a:r>
          </a:p>
          <a:p>
            <a:pPr algn="ctr" rtl="0"/>
            <a:r>
              <a:rPr lang="en-US" sz="2000" dirty="0">
                <a:latin typeface="Calibri" pitchFamily="34" charset="0"/>
              </a:rPr>
              <a:t>plotted against the log molecular weight of the corresponding </a:t>
            </a:r>
            <a:r>
              <a:rPr lang="en-US" sz="2000" dirty="0" smtClean="0">
                <a:latin typeface="Calibri" pitchFamily="34" charset="0"/>
              </a:rPr>
              <a:t>proteins.</a:t>
            </a: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GB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3.</a:t>
            </a:r>
            <a:r>
              <a:rPr lang="en-US" sz="2000" dirty="0">
                <a:latin typeface="Calibri" pitchFamily="34" charset="0"/>
              </a:rPr>
              <a:t> a straight line is </a:t>
            </a:r>
            <a:r>
              <a:rPr lang="en-US" sz="2000" dirty="0" smtClean="0">
                <a:latin typeface="Calibri" pitchFamily="34" charset="0"/>
              </a:rPr>
              <a:t>obtained for </a:t>
            </a:r>
            <a:r>
              <a:rPr lang="en-US" sz="2000" dirty="0">
                <a:latin typeface="Calibri" pitchFamily="34" charset="0"/>
              </a:rPr>
              <a:t>the separation range of the gel being used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ctr" rtl="0"/>
            <a:endParaRPr lang="en-GB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GB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4.</a:t>
            </a:r>
            <a:r>
              <a:rPr lang="en-US" sz="2000" dirty="0">
                <a:latin typeface="Calibri" pitchFamily="34" charset="0"/>
              </a:rPr>
              <a:t> the elution volume of a protein of </a:t>
            </a:r>
            <a:r>
              <a:rPr lang="en-US" sz="2000" dirty="0" smtClean="0">
                <a:latin typeface="Calibri" pitchFamily="34" charset="0"/>
              </a:rPr>
              <a:t>unknown molecular </a:t>
            </a:r>
            <a:r>
              <a:rPr lang="en-US" sz="2000" dirty="0">
                <a:latin typeface="Calibri" pitchFamily="34" charset="0"/>
              </a:rPr>
              <a:t>weight is then found</a:t>
            </a:r>
            <a:r>
              <a:rPr lang="en-US" sz="2000" dirty="0" smtClean="0">
                <a:latin typeface="Calibri" pitchFamily="34" charset="0"/>
              </a:rPr>
              <a:t>,</a:t>
            </a:r>
          </a:p>
          <a:p>
            <a:pPr algn="ctr" rtl="0"/>
            <a:r>
              <a:rPr lang="en-US" sz="2000" dirty="0" smtClean="0">
                <a:latin typeface="Calibri" pitchFamily="34" charset="0"/>
              </a:rPr>
              <a:t>[it </a:t>
            </a:r>
            <a:r>
              <a:rPr lang="en-US" sz="2000" dirty="0">
                <a:latin typeface="Calibri" pitchFamily="34" charset="0"/>
              </a:rPr>
              <a:t>can be compared to the calibration curve and the </a:t>
            </a:r>
            <a:r>
              <a:rPr lang="en-US" sz="2000" dirty="0" smtClean="0">
                <a:latin typeface="Calibri" pitchFamily="34" charset="0"/>
              </a:rPr>
              <a:t>molecular </a:t>
            </a:r>
            <a:r>
              <a:rPr lang="en-GB" sz="2000" dirty="0" smtClean="0">
                <a:latin typeface="Calibri" pitchFamily="34" charset="0"/>
              </a:rPr>
              <a:t>weight determined.]</a:t>
            </a:r>
            <a:endParaRPr lang="en-US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99992" y="2204864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4499992" y="3645024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4499992" y="4725144"/>
            <a:ext cx="0" cy="36004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50591" t="34250" r="31691" b="20469"/>
          <a:stretch>
            <a:fillRect/>
          </a:stretch>
        </p:blipFill>
        <p:spPr bwMode="auto">
          <a:xfrm>
            <a:off x="2987824" y="620688"/>
            <a:ext cx="3240360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ربع نص 5"/>
          <p:cNvSpPr txBox="1"/>
          <p:nvPr/>
        </p:nvSpPr>
        <p:spPr>
          <a:xfrm>
            <a:off x="107504" y="5661248"/>
            <a:ext cx="9036496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e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lution volume, </a:t>
            </a:r>
            <a:r>
              <a:rPr lang="en-US" dirty="0" err="1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V</a:t>
            </a:r>
            <a:r>
              <a:rPr lang="en-US" baseline="-25000" dirty="0" err="1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e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is proportional to log of molecular weight.</a:t>
            </a:r>
          </a:p>
          <a:p>
            <a:pPr algn="l" rtl="0"/>
            <a:endParaRPr lang="en-US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For high molecular weight less elution volume is needed, and for small molecular weight the large elution volume is needed to elute the sample. 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51520" y="692696"/>
            <a:ext cx="9207392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DAA600"/>
                </a:solidFill>
                <a:latin typeface="Calibri" pitchFamily="34" charset="0"/>
              </a:rPr>
              <a:t>Cautions must be taken:</a:t>
            </a: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It is important that the gel should </a:t>
            </a:r>
            <a:r>
              <a:rPr lang="en-US" sz="2000" dirty="0" smtClean="0">
                <a:latin typeface="Calibri" pitchFamily="34" charset="0"/>
              </a:rPr>
              <a:t>be: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Homogenous.</a:t>
            </a:r>
          </a:p>
          <a:p>
            <a:pPr algn="l" rtl="0">
              <a:buFontTx/>
              <a:buChar char="-"/>
            </a:pPr>
            <a:endParaRPr lang="en-US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F</a:t>
            </a:r>
            <a:r>
              <a:rPr lang="en-US" sz="2000" dirty="0" smtClean="0">
                <a:latin typeface="Calibri" pitchFamily="34" charset="0"/>
              </a:rPr>
              <a:t>ree </a:t>
            </a:r>
            <a:r>
              <a:rPr lang="en-US" sz="2000" dirty="0">
                <a:latin typeface="Calibri" pitchFamily="34" charset="0"/>
              </a:rPr>
              <a:t>from </a:t>
            </a:r>
            <a:r>
              <a:rPr lang="en-US" sz="2000" dirty="0" smtClean="0">
                <a:latin typeface="Calibri" pitchFamily="34" charset="0"/>
              </a:rPr>
              <a:t>bubbles.</a:t>
            </a:r>
          </a:p>
          <a:p>
            <a:pPr algn="l" rtl="0">
              <a:buFontTx/>
              <a:buChar char="-"/>
            </a:pPr>
            <a:endParaRPr lang="en-US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>
                <a:latin typeface="Calibri" pitchFamily="34" charset="0"/>
              </a:rPr>
              <a:t>F</a:t>
            </a:r>
            <a:r>
              <a:rPr lang="en-US" sz="2000" dirty="0" smtClean="0">
                <a:latin typeface="Calibri" pitchFamily="34" charset="0"/>
              </a:rPr>
              <a:t>ree </a:t>
            </a:r>
            <a:r>
              <a:rPr lang="en-US" sz="2000" dirty="0">
                <a:latin typeface="Calibri" pitchFamily="34" charset="0"/>
              </a:rPr>
              <a:t>from </a:t>
            </a:r>
            <a:r>
              <a:rPr lang="en-US" sz="2000" dirty="0" smtClean="0">
                <a:latin typeface="Calibri" pitchFamily="34" charset="0"/>
              </a:rPr>
              <a:t>cracks.</a:t>
            </a:r>
          </a:p>
          <a:p>
            <a:pPr algn="l" rtl="0">
              <a:buFontTx/>
              <a:buChar char="-"/>
            </a:pPr>
            <a:endParaRPr lang="en-US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Free from </a:t>
            </a:r>
            <a:r>
              <a:rPr lang="en-US" sz="2000" dirty="0">
                <a:latin typeface="Calibri" pitchFamily="34" charset="0"/>
              </a:rPr>
              <a:t>spaces between the walls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And it should be covered by the liquid "mobile phase" all </a:t>
            </a:r>
            <a:r>
              <a:rPr lang="en-US" sz="2000" dirty="0" smtClean="0">
                <a:latin typeface="Calibri" pitchFamily="34" charset="0"/>
              </a:rPr>
              <a:t>the </a:t>
            </a:r>
            <a:r>
              <a:rPr lang="en-GB" sz="2000" dirty="0" smtClean="0">
                <a:latin typeface="Calibri" pitchFamily="34" charset="0"/>
              </a:rPr>
              <a:t>time</a:t>
            </a:r>
            <a:r>
              <a:rPr lang="en-GB" sz="2000" dirty="0">
                <a:latin typeface="Calibri" pitchFamily="34" charset="0"/>
              </a:rPr>
              <a:t>.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548680"/>
            <a:ext cx="9144000" cy="582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4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For every column, three volumes should be distinguished: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457200" indent="-457200" algn="l" rtl="0">
              <a:spcBef>
                <a:spcPct val="0"/>
              </a:spcBef>
              <a:spcAft>
                <a:spcPct val="15000"/>
              </a:spcAft>
              <a:buAutoNum type="arabicPeriod"/>
            </a:pP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The void volume, V</a:t>
            </a:r>
            <a:r>
              <a:rPr lang="en-US" sz="2000" b="1" baseline="-25000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o</a:t>
            </a: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: </a:t>
            </a:r>
          </a:p>
          <a:p>
            <a:pPr marL="457200" indent="-457200"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 smtClean="0">
                <a:latin typeface="Calibri" pitchFamily="34" charset="0"/>
                <a:cs typeface="Arial" pitchFamily="34" charset="0"/>
              </a:rPr>
              <a:t>  -</a:t>
            </a:r>
            <a:r>
              <a:rPr lang="en-US" dirty="0" smtClean="0">
                <a:latin typeface="Calibri" pitchFamily="34" charset="0"/>
              </a:rPr>
              <a:t> The volume of the mobile phase in the space between the beads .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[which is the volume external to the beads].</a:t>
            </a: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-Can be determined by the elution of High MW molecules which can not enter any pores .</a:t>
            </a: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2. The total volume, </a:t>
            </a:r>
            <a:r>
              <a:rPr lang="en-US" sz="2000" b="1" dirty="0" err="1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Vt</a:t>
            </a: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 (bed volume): </a:t>
            </a: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dirty="0" smtClean="0">
                <a:latin typeface="Calibri" pitchFamily="34" charset="0"/>
              </a:rPr>
              <a:t>         -The </a:t>
            </a:r>
            <a:r>
              <a:rPr lang="en-US" dirty="0">
                <a:latin typeface="Calibri" pitchFamily="34" charset="0"/>
              </a:rPr>
              <a:t>total volume of material in the column (both solid and liquid).</a:t>
            </a:r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                   [can be calculated from the dimension of the column.]</a:t>
            </a: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>
              <a:spcBef>
                <a:spcPct val="0"/>
              </a:spcBef>
              <a:spcAft>
                <a:spcPct val="15000"/>
              </a:spcAft>
            </a:pP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3. The elution volume, </a:t>
            </a:r>
            <a:r>
              <a:rPr lang="en-US" sz="2000" b="1" dirty="0" err="1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Ve</a:t>
            </a: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, of molecules: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       -</a:t>
            </a:r>
            <a:r>
              <a:rPr lang="en-US" dirty="0">
                <a:latin typeface="Calibri" pitchFamily="34" charset="0"/>
              </a:rPr>
              <a:t> the amount of </a:t>
            </a:r>
            <a:r>
              <a:rPr lang="en-US" dirty="0" smtClean="0">
                <a:latin typeface="Calibri" pitchFamily="34" charset="0"/>
              </a:rPr>
              <a:t>liquid( mobile phase) </a:t>
            </a:r>
            <a:r>
              <a:rPr lang="en-US" dirty="0">
                <a:latin typeface="Calibri" pitchFamily="34" charset="0"/>
              </a:rPr>
              <a:t>that must be added to produce a peak of a </a:t>
            </a:r>
            <a:r>
              <a:rPr lang="en-US" dirty="0" smtClean="0">
                <a:latin typeface="Calibri" pitchFamily="34" charset="0"/>
              </a:rPr>
              <a:t>particular </a:t>
            </a:r>
            <a:r>
              <a:rPr lang="en-GB" dirty="0" smtClean="0">
                <a:latin typeface="Calibri" pitchFamily="34" charset="0"/>
              </a:rPr>
              <a:t>solute </a:t>
            </a:r>
            <a:r>
              <a:rPr lang="en-GB" dirty="0">
                <a:latin typeface="Calibri" pitchFamily="34" charset="0"/>
              </a:rPr>
              <a:t>in the effluent</a:t>
            </a:r>
            <a:r>
              <a:rPr lang="en-GB" dirty="0" smtClean="0">
                <a:latin typeface="Calibri" pitchFamily="34" charset="0"/>
              </a:rPr>
              <a:t>.</a:t>
            </a:r>
          </a:p>
          <a:p>
            <a:pPr algn="l" rtl="0"/>
            <a:endParaRPr lang="en-GB" b="1" dirty="0" smtClean="0">
              <a:solidFill>
                <a:srgbClr val="DAA600"/>
              </a:solidFill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GB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-Or </a:t>
            </a:r>
            <a:r>
              <a:rPr lang="en-GB" dirty="0" smtClean="0">
                <a:latin typeface="Calibri" pitchFamily="34" charset="0"/>
                <a:cs typeface="Arial" pitchFamily="34" charset="0"/>
              </a:rPr>
              <a:t>the volume required for completely eluting the solute from column.</a:t>
            </a: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lvl="1" algn="l" rtl="0">
              <a:spcBef>
                <a:spcPct val="0"/>
              </a:spcBef>
              <a:spcAft>
                <a:spcPct val="15000"/>
              </a:spcAft>
            </a:pPr>
            <a:endParaRPr lang="en-US" b="1" dirty="0" smtClean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764704"/>
            <a:ext cx="856895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-Loading the sample : 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small </a:t>
            </a:r>
            <a:r>
              <a:rPr lang="en-US" dirty="0">
                <a:latin typeface="Calibri" pitchFamily="34" charset="0"/>
              </a:rPr>
              <a:t>volume of sample is placed on the stationary phase and allowed </a:t>
            </a:r>
            <a:r>
              <a:rPr lang="en-US" dirty="0" smtClean="0">
                <a:latin typeface="Calibri" pitchFamily="34" charset="0"/>
              </a:rPr>
              <a:t>to </a:t>
            </a:r>
            <a:r>
              <a:rPr lang="en-GB" dirty="0" smtClean="0">
                <a:latin typeface="Calibri" pitchFamily="34" charset="0"/>
              </a:rPr>
              <a:t>enter </a:t>
            </a:r>
            <a:r>
              <a:rPr lang="en-GB" dirty="0">
                <a:latin typeface="Calibri" pitchFamily="34" charset="0"/>
              </a:rPr>
              <a:t>the </a:t>
            </a:r>
            <a:r>
              <a:rPr lang="en-GB" dirty="0" smtClean="0">
                <a:latin typeface="Calibri" pitchFamily="34" charset="0"/>
              </a:rPr>
              <a:t>column.</a:t>
            </a:r>
          </a:p>
          <a:p>
            <a:pPr algn="l" rtl="0"/>
            <a:endParaRPr lang="en-US" sz="2000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sz="2000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</a:rPr>
              <a:t>-Packing the column: </a:t>
            </a:r>
            <a:r>
              <a:rPr lang="en-US" dirty="0" smtClean="0">
                <a:latin typeface="Calibri" pitchFamily="34" charset="0"/>
              </a:rPr>
              <a:t>Preparation of the gel and loading it in the column.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83568" y="1052736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b="1" dirty="0">
                <a:latin typeface="Calibri" pitchFamily="34" charset="0"/>
              </a:rPr>
              <a:t>Objectives: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US" dirty="0" smtClean="0">
                <a:latin typeface="Calibri" pitchFamily="34" charset="0"/>
              </a:rPr>
              <a:t>The objective of this experiment is for students to learn the principles of gel filtration chromatography by separating the proteins according to the molecular weights.</a:t>
            </a:r>
          </a:p>
          <a:p>
            <a:pPr marL="342900" indent="-342900"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2. A practical experience on gel filtration chromatography in the laboratory.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3. Importance of gel filtration chromatography and procedures in purification.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755576" y="2188661"/>
            <a:ext cx="7632848" cy="2203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z="2000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The most common application of gel filtration in biochemistry are: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-Molecular weight determination.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-Fractionation of macromolecules.</a:t>
            </a: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defTabSz="992188" rtl="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-purification.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59832" y="692696"/>
            <a:ext cx="3113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cs typeface="Arial" charset="0"/>
              </a:rPr>
              <a:t>Practical Considerations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6" name="مستطيل 35"/>
          <p:cNvSpPr/>
          <p:nvPr/>
        </p:nvSpPr>
        <p:spPr>
          <a:xfrm>
            <a:off x="755576" y="1988840"/>
            <a:ext cx="7966231" cy="5432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kern="1200" dirty="0" smtClean="0">
                <a:latin typeface="Calibri" pitchFamily="34" charset="0"/>
                <a:cs typeface="Arial" charset="0"/>
              </a:rPr>
              <a:t>-Gels of various pore size are available </a:t>
            </a:r>
            <a:r>
              <a:rPr lang="en-US" kern="1200" dirty="0" smtClean="0">
                <a:latin typeface="Calibri" pitchFamily="34" charset="0"/>
                <a:cs typeface="Arial" charset="0"/>
                <a:sym typeface="Wingdings" pitchFamily="2" charset="2"/>
              </a:rPr>
              <a:t> choose the one with the best fractionation range for your sample</a:t>
            </a:r>
            <a:endParaRPr lang="en-CA" kern="1200" dirty="0">
              <a:latin typeface="Calibri" pitchFamily="34" charset="0"/>
            </a:endParaRPr>
          </a:p>
        </p:txBody>
      </p:sp>
      <p:sp>
        <p:nvSpPr>
          <p:cNvPr id="30" name="شارة رتبة 10"/>
          <p:cNvSpPr/>
          <p:nvPr/>
        </p:nvSpPr>
        <p:spPr>
          <a:xfrm>
            <a:off x="251217" y="3793790"/>
            <a:ext cx="648376" cy="27787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CA" sz="2000" kern="1200" dirty="0"/>
          </a:p>
        </p:txBody>
      </p:sp>
      <p:sp>
        <p:nvSpPr>
          <p:cNvPr id="28" name="مستطيل 27"/>
          <p:cNvSpPr/>
          <p:nvPr/>
        </p:nvSpPr>
        <p:spPr>
          <a:xfrm>
            <a:off x="827584" y="2924944"/>
            <a:ext cx="7966231" cy="54328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b="1" kern="1200" dirty="0" smtClean="0">
                <a:cs typeface="Arial" charset="0"/>
              </a:rPr>
              <a:t>-</a:t>
            </a:r>
            <a:r>
              <a:rPr lang="en-US" kern="1200" dirty="0" smtClean="0">
                <a:latin typeface="Calibri" pitchFamily="34" charset="0"/>
                <a:cs typeface="Arial" charset="0"/>
              </a:rPr>
              <a:t>Good separation usually require </a:t>
            </a:r>
            <a:r>
              <a:rPr lang="en-US" kern="1200" dirty="0" smtClean="0">
                <a:solidFill>
                  <a:srgbClr val="DAA600"/>
                </a:solidFill>
                <a:latin typeface="Calibri" pitchFamily="34" charset="0"/>
                <a:cs typeface="Arial" charset="0"/>
              </a:rPr>
              <a:t>long columns </a:t>
            </a:r>
            <a:r>
              <a:rPr lang="en-US" kern="1200" dirty="0" smtClean="0">
                <a:latin typeface="Calibri" pitchFamily="34" charset="0"/>
                <a:cs typeface="Arial" charset="0"/>
              </a:rPr>
              <a:t>and </a:t>
            </a:r>
            <a:r>
              <a:rPr lang="en-US" kern="1200" dirty="0" smtClean="0">
                <a:solidFill>
                  <a:srgbClr val="DAA600"/>
                </a:solidFill>
                <a:latin typeface="Calibri" pitchFamily="34" charset="0"/>
                <a:cs typeface="Arial" charset="0"/>
              </a:rPr>
              <a:t>slow flow </a:t>
            </a:r>
            <a:r>
              <a:rPr lang="en-US" kern="1200" dirty="0" smtClean="0">
                <a:latin typeface="Calibri" pitchFamily="34" charset="0"/>
                <a:cs typeface="Arial" charset="0"/>
              </a:rPr>
              <a:t>rate.</a:t>
            </a:r>
            <a:endParaRPr lang="en-CA" kern="1200" dirty="0">
              <a:latin typeface="Calibri" pitchFamily="34" charset="0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683568" y="4581128"/>
            <a:ext cx="8280920" cy="3600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5128" tIns="12065" rIns="12065" bIns="12065" numCol="1" spcCol="1270" anchor="ctr" anchorCtr="0">
            <a:noAutofit/>
          </a:bodyPr>
          <a:lstStyle/>
          <a:p>
            <a:pPr marL="171450" lvl="1" indent="-171450" algn="l" defTabSz="844550" rtl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kern="1200" dirty="0" smtClean="0">
                <a:latin typeface="Calibri" pitchFamily="34" charset="0"/>
                <a:cs typeface="Arial" charset="0"/>
              </a:rPr>
              <a:t>-Gel filtration is NOT recommended for separating proteins with only a small difference in molecular weight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115616" y="836713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gel filtration material that will be used in the experiment is called </a:t>
            </a:r>
            <a:r>
              <a:rPr lang="en-US" dirty="0" err="1">
                <a:latin typeface="Calibri" pitchFamily="34" charset="0"/>
              </a:rPr>
              <a:t>Sephadex</a:t>
            </a:r>
            <a:r>
              <a:rPr lang="en-US" dirty="0">
                <a:latin typeface="Calibri" pitchFamily="34" charset="0"/>
              </a:rPr>
              <a:t> G-100 and it will separate molecules with molecular weights from 4,000 to 150,000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So, Those </a:t>
            </a:r>
            <a:r>
              <a:rPr lang="en-US" dirty="0">
                <a:latin typeface="Calibri" pitchFamily="34" charset="0"/>
              </a:rPr>
              <a:t>molecules which are with molecular weight larger than 150,000 will be excluded from the </a:t>
            </a:r>
            <a:r>
              <a:rPr lang="en-US" dirty="0" smtClean="0">
                <a:latin typeface="Calibri" pitchFamily="34" charset="0"/>
              </a:rPr>
              <a:t>beads,  because of their huge size they can not get through the pores of the beads. 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 smtClean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In your experiment:</a:t>
            </a:r>
            <a:endParaRPr lang="en-US" dirty="0" smtClean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 you will </a:t>
            </a:r>
            <a:r>
              <a:rPr lang="en-US" dirty="0">
                <a:latin typeface="Calibri" pitchFamily="34" charset="0"/>
              </a:rPr>
              <a:t>separate a mixture of blue </a:t>
            </a:r>
            <a:r>
              <a:rPr lang="en-US" dirty="0" smtClean="0">
                <a:latin typeface="Calibri" pitchFamily="34" charset="0"/>
              </a:rPr>
              <a:t>dextran with </a:t>
            </a:r>
            <a:r>
              <a:rPr lang="en-US" dirty="0" err="1">
                <a:latin typeface="Calibri" pitchFamily="34" charset="0"/>
              </a:rPr>
              <a:t>m.wt</a:t>
            </a:r>
            <a:r>
              <a:rPr lang="en-US" dirty="0">
                <a:latin typeface="Calibri" pitchFamily="34" charset="0"/>
              </a:rPr>
              <a:t>.= 2,000,000 and </a:t>
            </a:r>
            <a:r>
              <a:rPr lang="en-US" dirty="0" err="1">
                <a:latin typeface="Calibri" pitchFamily="34" charset="0"/>
              </a:rPr>
              <a:t>bromophenol</a:t>
            </a:r>
            <a:r>
              <a:rPr lang="en-US" dirty="0">
                <a:latin typeface="Calibri" pitchFamily="34" charset="0"/>
              </a:rPr>
              <a:t> blue </a:t>
            </a:r>
            <a:r>
              <a:rPr lang="en-US" dirty="0" err="1">
                <a:latin typeface="Calibri" pitchFamily="34" charset="0"/>
              </a:rPr>
              <a:t>m.wt</a:t>
            </a:r>
            <a:r>
              <a:rPr lang="en-US" dirty="0">
                <a:latin typeface="Calibri" pitchFamily="34" charset="0"/>
              </a:rPr>
              <a:t>.= 669.99 </a:t>
            </a:r>
            <a:r>
              <a:rPr lang="en-US" dirty="0" smtClean="0"/>
              <a:t>.</a:t>
            </a:r>
          </a:p>
          <a:p>
            <a:pPr algn="ctr" rtl="0"/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2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836712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 smtClean="0">
                <a:solidFill>
                  <a:srgbClr val="DAA600"/>
                </a:solidFill>
                <a:latin typeface="Calibri" pitchFamily="34" charset="0"/>
              </a:rPr>
              <a:t>3-Gel </a:t>
            </a:r>
            <a:r>
              <a:rPr lang="en-GB" sz="2400" b="1" dirty="0">
                <a:solidFill>
                  <a:srgbClr val="DAA600"/>
                </a:solidFill>
                <a:latin typeface="Calibri" pitchFamily="34" charset="0"/>
              </a:rPr>
              <a:t>filtration </a:t>
            </a:r>
            <a:r>
              <a:rPr lang="en-GB" sz="2400" b="1" dirty="0" smtClean="0">
                <a:solidFill>
                  <a:srgbClr val="DAA600"/>
                </a:solidFill>
                <a:latin typeface="Calibri" pitchFamily="34" charset="0"/>
              </a:rPr>
              <a:t>chromatography: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also called "Molecular Sieve“ or "Size or gel Exclusion’’.</a:t>
            </a:r>
          </a:p>
          <a:p>
            <a:pPr algn="l" rtl="0">
              <a:buFontTx/>
              <a:buChar char="-"/>
            </a:pPr>
            <a:endParaRPr lang="en-US" dirty="0" smtClean="0">
              <a:solidFill>
                <a:schemeClr val="hlink"/>
              </a:solidFill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important method </a:t>
            </a:r>
            <a:r>
              <a:rPr lang="en-US" dirty="0" smtClean="0">
                <a:latin typeface="Calibri" pitchFamily="34" charset="0"/>
              </a:rPr>
              <a:t>in protein purification.</a:t>
            </a: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dirty="0" smtClean="0">
                <a:latin typeface="Calibri" pitchFamily="34" charset="0"/>
              </a:rPr>
              <a:t>This </a:t>
            </a:r>
            <a:r>
              <a:rPr lang="en-GB" dirty="0">
                <a:latin typeface="Calibri" pitchFamily="34" charset="0"/>
              </a:rPr>
              <a:t>separation method </a:t>
            </a:r>
            <a:r>
              <a:rPr lang="en-GB" dirty="0" smtClean="0">
                <a:latin typeface="Calibri" pitchFamily="34" charset="0"/>
              </a:rPr>
              <a:t>is </a:t>
            </a:r>
            <a:r>
              <a:rPr lang="en-US" dirty="0" smtClean="0">
                <a:latin typeface="Calibri" pitchFamily="34" charset="0"/>
              </a:rPr>
              <a:t>unique </a:t>
            </a:r>
            <a:r>
              <a:rPr lang="en-US" dirty="0">
                <a:latin typeface="Calibri" pitchFamily="34" charset="0"/>
              </a:rPr>
              <a:t>in fractionating without requiring protein binding, thus significantly reducing the risk </a:t>
            </a:r>
            <a:r>
              <a:rPr lang="en-US" dirty="0" smtClean="0">
                <a:latin typeface="Calibri" pitchFamily="34" charset="0"/>
              </a:rPr>
              <a:t>of </a:t>
            </a:r>
            <a:r>
              <a:rPr lang="en-GB" dirty="0" smtClean="0">
                <a:latin typeface="Calibri" pitchFamily="34" charset="0"/>
              </a:rPr>
              <a:t>protein </a:t>
            </a:r>
            <a:r>
              <a:rPr lang="en-GB" dirty="0">
                <a:latin typeface="Calibri" pitchFamily="34" charset="0"/>
              </a:rPr>
              <a:t>loss</a:t>
            </a:r>
            <a:r>
              <a:rPr lang="en-GB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well </a:t>
            </a:r>
            <a:r>
              <a:rPr lang="en-US" dirty="0">
                <a:latin typeface="Calibri" pitchFamily="34" charset="0"/>
              </a:rPr>
              <a:t>suited for </a:t>
            </a:r>
            <a:r>
              <a:rPr lang="en-US" dirty="0" err="1">
                <a:latin typeface="Calibri" pitchFamily="34" charset="0"/>
              </a:rPr>
              <a:t>biomolecules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that  :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          </a:t>
            </a: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  - are very </a:t>
            </a:r>
            <a:r>
              <a:rPr lang="en-US" dirty="0">
                <a:latin typeface="Calibri" pitchFamily="34" charset="0"/>
              </a:rPr>
              <a:t>sensitive to the changes </a:t>
            </a:r>
            <a:r>
              <a:rPr lang="en-US" dirty="0" smtClean="0">
                <a:latin typeface="Calibri" pitchFamily="34" charset="0"/>
              </a:rPr>
              <a:t>in pH, concentration of metal ions and cofactors</a:t>
            </a: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 and harsh </a:t>
            </a:r>
            <a:r>
              <a:rPr lang="en-US" dirty="0">
                <a:latin typeface="Calibri" pitchFamily="34" charset="0"/>
              </a:rPr>
              <a:t>environmental factors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 If the protein is relatively large (over 100 </a:t>
            </a:r>
            <a:r>
              <a:rPr lang="en-US" dirty="0" err="1">
                <a:latin typeface="Calibri" pitchFamily="34" charset="0"/>
              </a:rPr>
              <a:t>KDa</a:t>
            </a:r>
            <a:r>
              <a:rPr lang="en-US" dirty="0">
                <a:latin typeface="Calibri" pitchFamily="34" charset="0"/>
              </a:rPr>
              <a:t>), gel filtration could be used as an initial step </a:t>
            </a:r>
            <a:r>
              <a:rPr lang="en-US" dirty="0" smtClean="0">
                <a:latin typeface="Calibri" pitchFamily="34" charset="0"/>
              </a:rPr>
              <a:t>in </a:t>
            </a:r>
            <a:r>
              <a:rPr lang="en-GB" dirty="0" smtClean="0">
                <a:latin typeface="Calibri" pitchFamily="34" charset="0"/>
              </a:rPr>
              <a:t>the </a:t>
            </a:r>
            <a:r>
              <a:rPr lang="en-GB" dirty="0">
                <a:latin typeface="Calibri" pitchFamily="34" charset="0"/>
              </a:rPr>
              <a:t>purification.</a:t>
            </a:r>
            <a:endParaRPr lang="en-GB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5148064" y="2708920"/>
            <a:ext cx="372616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b="1" dirty="0">
                <a:latin typeface="Calibri" pitchFamily="34" charset="0"/>
              </a:rPr>
              <a:t>Stationary </a:t>
            </a:r>
            <a:r>
              <a:rPr lang="en-US" b="1" dirty="0" smtClean="0">
                <a:latin typeface="Calibri" pitchFamily="34" charset="0"/>
              </a:rPr>
              <a:t>phase:</a:t>
            </a:r>
            <a:r>
              <a:rPr lang="en-US" dirty="0" smtClean="0">
                <a:latin typeface="Calibri" pitchFamily="34" charset="0"/>
              </a:rPr>
              <a:t> 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 smtClean="0">
                <a:latin typeface="Calibri" pitchFamily="34" charset="0"/>
              </a:rPr>
              <a:t>(</a:t>
            </a:r>
            <a:r>
              <a:rPr lang="en-US" dirty="0">
                <a:latin typeface="Calibri" pitchFamily="34" charset="0"/>
              </a:rPr>
              <a:t>column matrix) </a:t>
            </a:r>
            <a:endParaRPr lang="en-US" dirty="0" smtClean="0">
              <a:latin typeface="Calibri" pitchFamily="34" charset="0"/>
            </a:endParaRP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 smtClean="0">
                <a:latin typeface="Calibri" pitchFamily="34" charset="0"/>
              </a:rPr>
              <a:t>"</a:t>
            </a:r>
            <a:r>
              <a:rPr lang="en-US" dirty="0">
                <a:latin typeface="Calibri" pitchFamily="34" charset="0"/>
              </a:rPr>
              <a:t>beads" of hydrated, porous polymer.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282287" y="2852936"/>
            <a:ext cx="3520516" cy="8402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b="1" dirty="0">
                <a:latin typeface="Calibri" pitchFamily="34" charset="0"/>
              </a:rPr>
              <a:t>Mobile phase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buffer or solvent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marL="373063" indent="-373063" algn="ctr" defTabSz="992188" rtl="0">
              <a:lnSpc>
                <a:spcPct val="90000"/>
              </a:lnSpc>
              <a:defRPr/>
            </a:pPr>
            <a:r>
              <a:rPr lang="en-US" dirty="0" smtClean="0">
                <a:latin typeface="Calibri" pitchFamily="34" charset="0"/>
              </a:rPr>
              <a:t>In this lab the mobile phase is </a:t>
            </a:r>
            <a:r>
              <a:rPr lang="en-US" dirty="0" err="1" smtClean="0">
                <a:latin typeface="Calibri" pitchFamily="34" charset="0"/>
              </a:rPr>
              <a:t>NaCl</a:t>
            </a:r>
            <a:r>
              <a:rPr lang="en-US" dirty="0" smtClean="0">
                <a:latin typeface="Calibri" pitchFamily="34" charset="0"/>
              </a:rPr>
              <a:t>.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2710245" y="764704"/>
            <a:ext cx="33419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DAA600"/>
                </a:solidFill>
                <a:latin typeface="Calibri" pitchFamily="34" charset="0"/>
              </a:rPr>
              <a:t>Gel filtration chromatography</a:t>
            </a:r>
            <a:endParaRPr lang="ar-SA" sz="2000" dirty="0"/>
          </a:p>
        </p:txBody>
      </p:sp>
      <p:cxnSp>
        <p:nvCxnSpPr>
          <p:cNvPr id="8" name="رابط بشكل مرفق 7"/>
          <p:cNvCxnSpPr/>
          <p:nvPr/>
        </p:nvCxnSpPr>
        <p:spPr>
          <a:xfrm>
            <a:off x="4499992" y="1484784"/>
            <a:ext cx="2664296" cy="64807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بشكل مرفق 9"/>
          <p:cNvCxnSpPr/>
          <p:nvPr/>
        </p:nvCxnSpPr>
        <p:spPr>
          <a:xfrm rot="10800000" flipV="1">
            <a:off x="2051720" y="1484784"/>
            <a:ext cx="2448272" cy="64807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7164288" y="2132856"/>
            <a:ext cx="0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2051720" y="2132856"/>
            <a:ext cx="0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764704"/>
            <a:ext cx="8964488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solidFill>
                  <a:srgbClr val="DAA600"/>
                </a:solidFill>
                <a:latin typeface="Calibri" pitchFamily="34" charset="0"/>
              </a:rPr>
              <a:t>Principle: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-Gel </a:t>
            </a:r>
            <a:r>
              <a:rPr lang="en-US" dirty="0">
                <a:latin typeface="Calibri" pitchFamily="34" charset="0"/>
              </a:rPr>
              <a:t>filtration chromatography separates proteins according to their size</a:t>
            </a:r>
            <a:r>
              <a:rPr lang="en-US" dirty="0" smtClean="0">
                <a:latin typeface="Calibri" pitchFamily="34" charset="0"/>
              </a:rPr>
              <a:t>. And the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molecules are "filtered" through the porous beads.</a:t>
            </a:r>
          </a:p>
          <a:p>
            <a:pPr algn="l" rtl="0"/>
            <a:endParaRPr lang="en-US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-The </a:t>
            </a:r>
            <a:r>
              <a:rPr lang="en-GB" dirty="0">
                <a:latin typeface="Calibri" pitchFamily="34" charset="0"/>
              </a:rPr>
              <a:t>gel filtration </a:t>
            </a:r>
            <a:r>
              <a:rPr lang="en-GB" dirty="0" smtClean="0">
                <a:latin typeface="Calibri" pitchFamily="34" charset="0"/>
              </a:rPr>
              <a:t>matrix[stationary phase] </a:t>
            </a:r>
            <a:r>
              <a:rPr lang="en-US" dirty="0" smtClean="0">
                <a:latin typeface="Calibri" pitchFamily="34" charset="0"/>
              </a:rPr>
              <a:t>contains </a:t>
            </a:r>
            <a:r>
              <a:rPr lang="en-US" dirty="0">
                <a:latin typeface="Calibri" pitchFamily="34" charset="0"/>
              </a:rPr>
              <a:t>pores which permit the </a:t>
            </a:r>
            <a:r>
              <a:rPr lang="en-US" dirty="0" smtClean="0">
                <a:latin typeface="Calibri" pitchFamily="34" charset="0"/>
              </a:rPr>
              <a:t>buffer, small and   medium sized molecules to pass through them.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marL="609600" indent="-609600" algn="l" rtl="0">
              <a:lnSpc>
                <a:spcPct val="80000"/>
              </a:lnSpc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-Large molecules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can’t get through any pores in the beads and move more rapidly through the column, emerging (eluting) sooner.[</a:t>
            </a:r>
            <a:r>
              <a:rPr lang="en-US" dirty="0">
                <a:latin typeface="Calibri" pitchFamily="34" charset="0"/>
              </a:rPr>
              <a:t>elute from the column </a:t>
            </a:r>
            <a:r>
              <a:rPr lang="en-US" dirty="0" smtClean="0">
                <a:latin typeface="Calibri" pitchFamily="34" charset="0"/>
              </a:rPr>
              <a:t>before </a:t>
            </a:r>
            <a:r>
              <a:rPr lang="en-GB" dirty="0" smtClean="0">
                <a:latin typeface="Calibri" pitchFamily="34" charset="0"/>
              </a:rPr>
              <a:t>the </a:t>
            </a:r>
            <a:r>
              <a:rPr lang="en-GB" dirty="0">
                <a:latin typeface="Calibri" pitchFamily="34" charset="0"/>
              </a:rPr>
              <a:t>smaller proteins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].</a:t>
            </a:r>
          </a:p>
          <a:p>
            <a:pPr algn="l"/>
            <a:r>
              <a:rPr lang="en-US" dirty="0" smtClean="0">
                <a:latin typeface="Calibri" pitchFamily="34" charset="0"/>
                <a:cs typeface="Arial" pitchFamily="34" charset="0"/>
              </a:rPr>
              <a:t> </a:t>
            </a:r>
          </a:p>
          <a:p>
            <a:pPr marL="609600" indent="-609600" algn="l" rtl="0">
              <a:lnSpc>
                <a:spcPct val="80000"/>
              </a:lnSpc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-</a:t>
            </a:r>
            <a:r>
              <a:rPr lang="en-GB" dirty="0" smtClean="0">
                <a:latin typeface="Calibri" pitchFamily="34" charset="0"/>
              </a:rPr>
              <a:t> </a:t>
            </a:r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Medium-sized</a:t>
            </a:r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 molecules </a:t>
            </a:r>
            <a:r>
              <a:rPr lang="en-US" dirty="0" smtClean="0">
                <a:latin typeface="Calibri" pitchFamily="34" charset="0"/>
              </a:rPr>
              <a:t>can enter the larger size pores in the </a:t>
            </a:r>
            <a:r>
              <a:rPr lang="en-GB" dirty="0" smtClean="0">
                <a:latin typeface="Calibri" pitchFamily="34" charset="0"/>
              </a:rPr>
              <a:t>matrix, and so they reach the end of the column later.</a:t>
            </a: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rtl="0">
              <a:lnSpc>
                <a:spcPct val="80000"/>
              </a:lnSpc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  <a:cs typeface="Arial" pitchFamily="34" charset="0"/>
              </a:rPr>
              <a:t>-Small molecules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can enter through all pores of the beads </a:t>
            </a:r>
            <a:r>
              <a:rPr lang="en-GB" dirty="0">
                <a:latin typeface="Calibri" pitchFamily="34" charset="0"/>
              </a:rPr>
              <a:t>and they have the</a:t>
            </a:r>
          </a:p>
          <a:p>
            <a:pPr algn="l"/>
            <a:r>
              <a:rPr lang="en-GB" dirty="0">
                <a:latin typeface="Calibri" pitchFamily="34" charset="0"/>
              </a:rPr>
              <a:t>largest volume to </a:t>
            </a:r>
            <a:r>
              <a:rPr lang="en-GB" dirty="0" smtClean="0">
                <a:latin typeface="Calibri" pitchFamily="34" charset="0"/>
              </a:rPr>
              <a:t>pass through before emerging from the column last.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Arial" pitchFamily="34" charset="0"/>
                <a:sym typeface="Wingdings" pitchFamily="2" charset="2"/>
              </a:rPr>
              <a:t> elute last.</a:t>
            </a:r>
          </a:p>
          <a:p>
            <a:pPr algn="l"/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8349" t="30348" r="22832" b="17516"/>
          <a:stretch>
            <a:fillRect/>
          </a:stretch>
        </p:blipFill>
        <p:spPr bwMode="auto">
          <a:xfrm>
            <a:off x="1835696" y="692696"/>
            <a:ext cx="5951984" cy="508518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مربع نص 5"/>
          <p:cNvSpPr txBox="1"/>
          <p:nvPr/>
        </p:nvSpPr>
        <p:spPr>
          <a:xfrm>
            <a:off x="1763688" y="5805264"/>
            <a:ext cx="6552728" cy="8771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>
                <a:solidFill>
                  <a:srgbClr val="DAA600"/>
                </a:solidFill>
                <a:latin typeface="Calibri" pitchFamily="34" charset="0"/>
              </a:rPr>
              <a:t>The principle of gel filtration chromatography </a:t>
            </a:r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ctr" rtl="0"/>
            <a:endParaRPr lang="en-US" sz="1100" dirty="0">
              <a:latin typeface="Calibri" pitchFamily="34" charset="0"/>
            </a:endParaRPr>
          </a:p>
          <a:p>
            <a:pPr algn="ctr" rtl="0"/>
            <a:r>
              <a:rPr lang="en-US" sz="1100" dirty="0" smtClean="0">
                <a:latin typeface="Calibri" pitchFamily="34" charset="0"/>
              </a:rPr>
              <a:t>(</a:t>
            </a:r>
            <a:r>
              <a:rPr lang="en-US" sz="1100" dirty="0">
                <a:latin typeface="Calibri" pitchFamily="34" charset="0"/>
              </a:rPr>
              <a:t>Figure has been taken from</a:t>
            </a:r>
            <a:r>
              <a:rPr lang="en-US" sz="1100" b="1" dirty="0">
                <a:latin typeface="Calibri" pitchFamily="34" charset="0"/>
              </a:rPr>
              <a:t>-</a:t>
            </a:r>
          </a:p>
          <a:p>
            <a:pPr algn="ctr" rtl="0"/>
            <a:r>
              <a:rPr lang="en-GB" sz="1100" b="1" dirty="0">
                <a:latin typeface="Calibri" pitchFamily="34" charset="0"/>
              </a:rPr>
              <a:t>(http://mortada8.maktoobblog.com/category/instrumental-analysis-studies/chromatographystudies/)</a:t>
            </a:r>
            <a:endParaRPr lang="ar-SA" sz="11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Untitled -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764704"/>
            <a:ext cx="3205162" cy="58674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828478" y="692697"/>
            <a:ext cx="7847978" cy="72943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</a:rPr>
              <a:t>Stationary phase [beads]….info.:</a:t>
            </a:r>
          </a:p>
          <a:p>
            <a:pPr algn="l"/>
            <a:r>
              <a:rPr lang="en-US" b="1" dirty="0" smtClean="0">
                <a:solidFill>
                  <a:srgbClr val="DAA600"/>
                </a:solidFill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The gels used as molecular sieves consist of cross-liked polymers that are generally inert, do </a:t>
            </a:r>
            <a:r>
              <a:rPr lang="en-US" dirty="0" smtClean="0">
                <a:latin typeface="Calibri" pitchFamily="34" charset="0"/>
              </a:rPr>
              <a:t>not bind </a:t>
            </a:r>
            <a:r>
              <a:rPr lang="en-US" dirty="0">
                <a:latin typeface="Calibri" pitchFamily="34" charset="0"/>
              </a:rPr>
              <a:t>or react with the material being analyzed, and are uncharged.</a:t>
            </a:r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mobile phase:</a:t>
            </a:r>
          </a:p>
          <a:p>
            <a:pPr algn="l" rtl="0"/>
            <a:r>
              <a:rPr lang="en-US" dirty="0" smtClean="0">
                <a:latin typeface="Calibri" pitchFamily="34" charset="0"/>
              </a:rPr>
              <a:t> Is the liquid fills  the space inside the beads and between </a:t>
            </a:r>
            <a:r>
              <a:rPr lang="en-US" dirty="0">
                <a:latin typeface="Calibri" pitchFamily="34" charset="0"/>
              </a:rPr>
              <a:t>the bead </a:t>
            </a:r>
            <a:r>
              <a:rPr lang="en-US" dirty="0" smtClean="0">
                <a:latin typeface="Calibri" pitchFamily="34" charset="0"/>
              </a:rPr>
              <a:t>particles     and </a:t>
            </a:r>
            <a:r>
              <a:rPr lang="en-US" dirty="0">
                <a:latin typeface="Calibri" pitchFamily="34" charset="0"/>
              </a:rPr>
              <a:t>this liquid occupies most of the </a:t>
            </a:r>
            <a:r>
              <a:rPr lang="en-US" dirty="0" smtClean="0">
                <a:latin typeface="Calibri" pitchFamily="34" charset="0"/>
              </a:rPr>
              <a:t>bed  volume  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 smtClean="0">
                <a:solidFill>
                  <a:srgbClr val="DAA600"/>
                </a:solidFill>
                <a:latin typeface="Calibri" pitchFamily="34" charset="0"/>
                <a:cs typeface="Arial" charset="0"/>
              </a:rPr>
              <a:t>Gel Filtration Resins</a:t>
            </a:r>
            <a:endParaRPr lang="ar-SA" sz="2800" b="1" dirty="0">
              <a:solidFill>
                <a:srgbClr val="DAA600"/>
              </a:solidFill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67544" y="1988840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>
                <a:latin typeface="Calibri" pitchFamily="34" charset="0"/>
              </a:rPr>
              <a:t>The gels currently in use are of three types: </a:t>
            </a:r>
            <a:r>
              <a:rPr lang="en-US" dirty="0" err="1">
                <a:latin typeface="Calibri" pitchFamily="34" charset="0"/>
              </a:rPr>
              <a:t>dextarn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err="1">
                <a:latin typeface="Calibri" pitchFamily="34" charset="0"/>
              </a:rPr>
              <a:t>agarose</a:t>
            </a:r>
            <a:r>
              <a:rPr lang="en-US" dirty="0">
                <a:latin typeface="Calibri" pitchFamily="34" charset="0"/>
              </a:rPr>
              <a:t>, </a:t>
            </a:r>
            <a:r>
              <a:rPr lang="en-US" dirty="0" smtClean="0">
                <a:latin typeface="Calibri" pitchFamily="34" charset="0"/>
              </a:rPr>
              <a:t>and </a:t>
            </a:r>
            <a:r>
              <a:rPr lang="en-GB" dirty="0" err="1" smtClean="0">
                <a:latin typeface="Calibri" pitchFamily="34" charset="0"/>
              </a:rPr>
              <a:t>polyacrylamide</a:t>
            </a:r>
            <a:r>
              <a:rPr lang="en-GB" dirty="0" smtClean="0">
                <a:latin typeface="Calibri" pitchFamily="34" charset="0"/>
              </a:rPr>
              <a:t>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1-Dextran [e.g. </a:t>
            </a:r>
            <a:r>
              <a:rPr lang="en-GB" b="1" dirty="0" err="1" smtClean="0">
                <a:solidFill>
                  <a:srgbClr val="DAA600"/>
                </a:solidFill>
                <a:latin typeface="Calibri" pitchFamily="34" charset="0"/>
              </a:rPr>
              <a:t>Sephadex</a:t>
            </a:r>
            <a:r>
              <a:rPr lang="en-GB" b="1" dirty="0" smtClean="0">
                <a:solidFill>
                  <a:srgbClr val="DAA600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GB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is a polysaccharide composed of glucose </a:t>
            </a:r>
            <a:r>
              <a:rPr lang="en-US" dirty="0" smtClean="0">
                <a:latin typeface="Calibri" pitchFamily="34" charset="0"/>
              </a:rPr>
              <a:t>residues.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prepared with various degrees </a:t>
            </a:r>
            <a:r>
              <a:rPr lang="en-US" dirty="0" smtClean="0">
                <a:latin typeface="Calibri" pitchFamily="34" charset="0"/>
              </a:rPr>
              <a:t>of cross-linking </a:t>
            </a:r>
            <a:r>
              <a:rPr lang="en-US" dirty="0">
                <a:latin typeface="Calibri" pitchFamily="34" charset="0"/>
              </a:rPr>
              <a:t>to control </a:t>
            </a:r>
            <a:r>
              <a:rPr lang="en-US" dirty="0" smtClean="0">
                <a:latin typeface="Calibri" pitchFamily="34" charset="0"/>
              </a:rPr>
              <a:t>pores size.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-supplied </a:t>
            </a:r>
            <a:r>
              <a:rPr lang="en-US" dirty="0">
                <a:latin typeface="Calibri" pitchFamily="34" charset="0"/>
              </a:rPr>
              <a:t>in the form of dry beads that swell when </a:t>
            </a:r>
            <a:r>
              <a:rPr lang="en-US" dirty="0" smtClean="0">
                <a:latin typeface="Calibri" pitchFamily="34" charset="0"/>
              </a:rPr>
              <a:t>water </a:t>
            </a:r>
            <a:r>
              <a:rPr lang="en-GB" dirty="0" smtClean="0">
                <a:latin typeface="Calibri" pitchFamily="34" charset="0"/>
              </a:rPr>
              <a:t>is </a:t>
            </a:r>
            <a:r>
              <a:rPr lang="en-GB" dirty="0">
                <a:latin typeface="Calibri" pitchFamily="34" charset="0"/>
              </a:rPr>
              <a:t>added</a:t>
            </a:r>
            <a:r>
              <a:rPr lang="en-GB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-It </a:t>
            </a:r>
            <a:r>
              <a:rPr lang="en-US" dirty="0">
                <a:latin typeface="Calibri" pitchFamily="34" charset="0"/>
              </a:rPr>
              <a:t>is mainly used </a:t>
            </a:r>
            <a:r>
              <a:rPr lang="en-US" dirty="0" smtClean="0">
                <a:latin typeface="Calibri" pitchFamily="34" charset="0"/>
              </a:rPr>
              <a:t>for separation </a:t>
            </a:r>
            <a:r>
              <a:rPr lang="en-US" dirty="0">
                <a:latin typeface="Calibri" pitchFamily="34" charset="0"/>
              </a:rPr>
              <a:t>of small peptides and globular proteins with small to average molecular mass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DAA600"/>
              </a:solidFill>
              <a:latin typeface="Calibri" pitchFamily="34" charset="0"/>
            </a:endParaRPr>
          </a:p>
          <a:p>
            <a:pPr algn="l" rtl="0"/>
            <a:endParaRPr lang="ar-SA" b="1" dirty="0">
              <a:solidFill>
                <a:srgbClr val="DAA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4484</TotalTime>
  <Words>1455</Words>
  <Application>Microsoft Office PowerPoint</Application>
  <PresentationFormat>عرض على الشاشة (3:4)‏</PresentationFormat>
  <Paragraphs>221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حضري</vt:lpstr>
      <vt:lpstr>Separation of molecules and determination of  there molecular weight by   gel filtration chromatography.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Gel Filtration Resins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Separation of proteins by gel filtration and determination of molecular weight by   gel filtration</dc:title>
  <dc:creator>KaDeY</dc:creator>
  <cp:lastModifiedBy>لينة</cp:lastModifiedBy>
  <cp:revision>171</cp:revision>
  <dcterms:created xsi:type="dcterms:W3CDTF">2012-10-29T14:02:19Z</dcterms:created>
  <dcterms:modified xsi:type="dcterms:W3CDTF">2013-11-05T16:44:13Z</dcterms:modified>
</cp:coreProperties>
</file>