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91"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2" r:id="rId38"/>
    <p:sldId id="293" r:id="rId39"/>
    <p:sldId id="294" r:id="rId40"/>
    <p:sldId id="295" r:id="rId41"/>
    <p:sldId id="296" r:id="rId42"/>
    <p:sldId id="297" r:id="rId43"/>
    <p:sldId id="298" r:id="rId44"/>
    <p:sldId id="299" r:id="rId45"/>
    <p:sldId id="300" r:id="rId46"/>
    <p:sldId id="301" r:id="rId4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90" d="100"/>
          <a:sy n="90" d="100"/>
        </p:scale>
        <p:origin x="-510" y="-30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01E292-843C-464E-9DA6-982FEF1BEBB5}" type="datetimeFigureOut">
              <a:rPr lang="en-US" smtClean="0"/>
              <a:t>19/4/2015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CA83FD-9B86-4378-BA1D-5AF89700212A}" type="slidenum">
              <a:rPr lang="en-US" smtClean="0"/>
              <a:t>‹#›</a:t>
            </a:fld>
            <a:endParaRPr lang="en-US"/>
          </a:p>
        </p:txBody>
      </p:sp>
    </p:spTree>
    <p:extLst>
      <p:ext uri="{BB962C8B-B14F-4D97-AF65-F5344CB8AC3E}">
        <p14:creationId xmlns:p14="http://schemas.microsoft.com/office/powerpoint/2010/main" val="2526888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CA83FD-9B86-4378-BA1D-5AF89700212A}" type="slidenum">
              <a:rPr lang="en-US" smtClean="0"/>
              <a:t>21</a:t>
            </a:fld>
            <a:endParaRPr lang="en-US"/>
          </a:p>
        </p:txBody>
      </p:sp>
    </p:spTree>
    <p:extLst>
      <p:ext uri="{BB962C8B-B14F-4D97-AF65-F5344CB8AC3E}">
        <p14:creationId xmlns:p14="http://schemas.microsoft.com/office/powerpoint/2010/main" val="3514140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CA83FD-9B86-4378-BA1D-5AF89700212A}" type="slidenum">
              <a:rPr lang="en-US" smtClean="0"/>
              <a:t>35</a:t>
            </a:fld>
            <a:endParaRPr lang="en-US"/>
          </a:p>
        </p:txBody>
      </p:sp>
    </p:spTree>
    <p:extLst>
      <p:ext uri="{BB962C8B-B14F-4D97-AF65-F5344CB8AC3E}">
        <p14:creationId xmlns:p14="http://schemas.microsoft.com/office/powerpoint/2010/main" val="364373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CA83FD-9B86-4378-BA1D-5AF89700212A}" type="slidenum">
              <a:rPr lang="en-US" smtClean="0"/>
              <a:t>37</a:t>
            </a:fld>
            <a:endParaRPr lang="en-US"/>
          </a:p>
        </p:txBody>
      </p:sp>
    </p:spTree>
    <p:extLst>
      <p:ext uri="{BB962C8B-B14F-4D97-AF65-F5344CB8AC3E}">
        <p14:creationId xmlns:p14="http://schemas.microsoft.com/office/powerpoint/2010/main" val="3514140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CA83FD-9B86-4378-BA1D-5AF89700212A}" type="slidenum">
              <a:rPr lang="en-US" smtClean="0"/>
              <a:t>46</a:t>
            </a:fld>
            <a:endParaRPr lang="en-US"/>
          </a:p>
        </p:txBody>
      </p:sp>
    </p:spTree>
    <p:extLst>
      <p:ext uri="{BB962C8B-B14F-4D97-AF65-F5344CB8AC3E}">
        <p14:creationId xmlns:p14="http://schemas.microsoft.com/office/powerpoint/2010/main" val="1196942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7E35ADC-583D-44CF-964E-6A70B26DFFDA}" type="datetimeFigureOut">
              <a:rPr lang="en-US" smtClean="0"/>
              <a:t>19/4/2015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35ADC-583D-44CF-964E-6A70B26DFFDA}" type="datetimeFigureOut">
              <a:rPr lang="en-US" smtClean="0"/>
              <a:t>19/4/2015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E7E35ADC-583D-44CF-964E-6A70B26DFFDA}" type="datetimeFigureOut">
              <a:rPr lang="en-US" smtClean="0"/>
              <a:t>19/4/2015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7AAFB4-AB95-43EA-8DC0-7DCF4ABD06FB}"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E35ADC-583D-44CF-964E-6A70B26DFFDA}" type="datetimeFigureOut">
              <a:rPr lang="en-US" smtClean="0"/>
              <a:t>19/4/2015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7AAFB4-AB95-43EA-8DC0-7DCF4ABD06FB}"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E35ADC-583D-44CF-964E-6A70B26DFFDA}" type="datetimeFigureOut">
              <a:rPr lang="en-US" smtClean="0"/>
              <a:t>19/4/2015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7E35ADC-583D-44CF-964E-6A70B26DFFDA}" type="datetimeFigureOut">
              <a:rPr lang="en-US" smtClean="0"/>
              <a:t>19/4/2015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7AAFB4-AB95-43EA-8DC0-7DCF4ABD06FB}"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7E35ADC-583D-44CF-964E-6A70B26DFFDA}" type="datetimeFigureOut">
              <a:rPr lang="en-US" smtClean="0"/>
              <a:t>19/4/2015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E35ADC-583D-44CF-964E-6A70B26DFFDA}" type="datetimeFigureOut">
              <a:rPr lang="en-US" smtClean="0"/>
              <a:t>19/4/2015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E7E35ADC-583D-44CF-964E-6A70B26DFFDA}" type="datetimeFigureOut">
              <a:rPr lang="en-US" smtClean="0"/>
              <a:t>19/4/2015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7AAFB4-AB95-43EA-8DC0-7DCF4ABD06F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E7E35ADC-583D-44CF-964E-6A70B26DFFDA}" type="datetimeFigureOut">
              <a:rPr lang="en-US" smtClean="0"/>
              <a:t>19/4/2015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7AAFB4-AB95-43EA-8DC0-7DCF4ABD06FB}"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E35ADC-583D-44CF-964E-6A70B26DFFDA}" type="datetimeFigureOut">
              <a:rPr lang="en-US" smtClean="0"/>
              <a:t>19/4/2015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7AAFB4-AB95-43EA-8DC0-7DCF4ABD06FB}"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E7E35ADC-583D-44CF-964E-6A70B26DFFDA}" type="datetimeFigureOut">
              <a:rPr lang="en-US" smtClean="0"/>
              <a:t>19/4/2015</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9C7AAFB4-AB95-43EA-8DC0-7DCF4ABD06FB}"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emf"/><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
            </a:r>
            <a:br>
              <a:rPr lang="en-US" dirty="0"/>
            </a:br>
            <a:r>
              <a:rPr lang="en-US" dirty="0"/>
              <a:t> </a:t>
            </a:r>
            <a:br>
              <a:rPr lang="en-US" dirty="0"/>
            </a:br>
            <a:r>
              <a:rPr lang="en-US" b="1" dirty="0"/>
              <a:t>Optical Properties of Minerals </a:t>
            </a:r>
            <a:r>
              <a:rPr lang="en-US" dirty="0"/>
              <a:t/>
            </a:r>
            <a:br>
              <a:rPr lang="en-US" dirty="0"/>
            </a:br>
            <a:endParaRPr lang="en-US" dirty="0"/>
          </a:p>
        </p:txBody>
      </p:sp>
      <p:sp>
        <p:nvSpPr>
          <p:cNvPr id="3" name="Subtitle 2"/>
          <p:cNvSpPr>
            <a:spLocks noGrp="1"/>
          </p:cNvSpPr>
          <p:nvPr>
            <p:ph type="subTitle" idx="1"/>
          </p:nvPr>
        </p:nvSpPr>
        <p:spPr/>
        <p:txBody>
          <a:bodyPr/>
          <a:lstStyle/>
          <a:p>
            <a:r>
              <a:rPr lang="en-US" dirty="0" smtClean="0"/>
              <a:t>UNIT -4</a:t>
            </a:r>
            <a:endParaRPr lang="en-US" dirty="0"/>
          </a:p>
        </p:txBody>
      </p:sp>
    </p:spTree>
    <p:extLst>
      <p:ext uri="{BB962C8B-B14F-4D97-AF65-F5344CB8AC3E}">
        <p14:creationId xmlns:p14="http://schemas.microsoft.com/office/powerpoint/2010/main" val="33597098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951037"/>
            <a:ext cx="6705599" cy="4373563"/>
          </a:xfrm>
        </p:spPr>
        <p:txBody>
          <a:bodyPr>
            <a:normAutofit fontScale="70000" lnSpcReduction="20000"/>
          </a:bodyPr>
          <a:lstStyle/>
          <a:p>
            <a:pPr algn="just"/>
            <a:r>
              <a:rPr lang="en-US" b="1" dirty="0">
                <a:solidFill>
                  <a:srgbClr val="FF0000"/>
                </a:solidFill>
              </a:rPr>
              <a:t>Anisotropic crystals have variable refractive indices </a:t>
            </a:r>
            <a:r>
              <a:rPr lang="en-US" dirty="0"/>
              <a:t>because light travelling through the crystals will do so at different speeds, depending on the direction of travel (the orientation of the crystal to the incident light</a:t>
            </a:r>
            <a:r>
              <a:rPr lang="en-US" dirty="0" smtClean="0"/>
              <a:t>).</a:t>
            </a:r>
          </a:p>
          <a:p>
            <a:pPr algn="just"/>
            <a:endParaRPr lang="en-US" dirty="0"/>
          </a:p>
          <a:p>
            <a:pPr algn="just"/>
            <a:r>
              <a:rPr lang="en-US" b="1" dirty="0">
                <a:solidFill>
                  <a:srgbClr val="FF0000"/>
                </a:solidFill>
              </a:rPr>
              <a:t>In optics the refractive index or index of refraction n of an optical medium is a dimensionless number that describes how light, or any other radiation, propagates through that medium. It is defined as</a:t>
            </a:r>
          </a:p>
          <a:p>
            <a:pPr algn="just"/>
            <a:endParaRPr lang="en-US" b="1" dirty="0">
              <a:solidFill>
                <a:srgbClr val="FF0000"/>
              </a:solidFill>
            </a:endParaRPr>
          </a:p>
          <a:p>
            <a:pPr algn="just"/>
            <a:r>
              <a:rPr lang="en-US" b="1" dirty="0">
                <a:solidFill>
                  <a:srgbClr val="FF0000"/>
                </a:solidFill>
              </a:rPr>
              <a:t>    n = </a:t>
            </a:r>
            <a:r>
              <a:rPr lang="en-US" b="1" dirty="0" smtClean="0">
                <a:solidFill>
                  <a:srgbClr val="FF0000"/>
                </a:solidFill>
              </a:rPr>
              <a:t>c/v</a:t>
            </a:r>
            <a:endParaRPr lang="en-US" b="1" dirty="0">
              <a:solidFill>
                <a:srgbClr val="FF0000"/>
              </a:solidFill>
            </a:endParaRPr>
          </a:p>
          <a:p>
            <a:pPr algn="just"/>
            <a:endParaRPr lang="en-US" dirty="0"/>
          </a:p>
          <a:p>
            <a:pPr algn="just"/>
            <a:r>
              <a:rPr lang="en-US" dirty="0"/>
              <a:t>where c is the speed of light in vacuum and v is the </a:t>
            </a:r>
            <a:r>
              <a:rPr lang="en-US" dirty="0" smtClean="0"/>
              <a:t>velocity </a:t>
            </a:r>
            <a:r>
              <a:rPr lang="en-US" dirty="0"/>
              <a:t>of light in the medium. </a:t>
            </a:r>
            <a:endParaRPr lang="en-US" dirty="0" smtClean="0"/>
          </a:p>
          <a:p>
            <a:pPr algn="just"/>
            <a:endParaRPr lang="en-US" dirty="0"/>
          </a:p>
          <a:p>
            <a:pPr algn="just"/>
            <a:r>
              <a:rPr lang="en-US" dirty="0" smtClean="0"/>
              <a:t>For </a:t>
            </a:r>
            <a:r>
              <a:rPr lang="en-US" dirty="0"/>
              <a:t>example, the refractive index of water is 1.33, meaning that light travels 1.33 times faster in a vacuum than it does in water.</a:t>
            </a:r>
          </a:p>
        </p:txBody>
      </p:sp>
      <p:sp>
        <p:nvSpPr>
          <p:cNvPr id="4" name="Title 2"/>
          <p:cNvSpPr>
            <a:spLocks noGrp="1"/>
          </p:cNvSpPr>
          <p:nvPr>
            <p:ph type="title"/>
          </p:nvPr>
        </p:nvSpPr>
        <p:spPr/>
        <p:txBody>
          <a:bodyPr>
            <a:normAutofit fontScale="90000"/>
          </a:bodyPr>
          <a:lstStyle/>
          <a:p>
            <a:r>
              <a:rPr lang="en-US" dirty="0"/>
              <a:t>ISOTROPIC AND ANISOTROPIC MATERIALS</a:t>
            </a:r>
          </a:p>
        </p:txBody>
      </p:sp>
      <p:pic>
        <p:nvPicPr>
          <p:cNvPr id="512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3181350"/>
            <a:ext cx="1381125" cy="12382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743511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828800"/>
            <a:ext cx="4800599" cy="4876800"/>
          </a:xfrm>
        </p:spPr>
        <p:txBody>
          <a:bodyPr>
            <a:normAutofit fontScale="77500" lnSpcReduction="20000"/>
          </a:bodyPr>
          <a:lstStyle/>
          <a:p>
            <a:pPr algn="just"/>
            <a:r>
              <a:rPr lang="en-US" dirty="0"/>
              <a:t>As light intersects an isotropic material (</a:t>
            </a:r>
            <a:r>
              <a:rPr lang="en-US" dirty="0" err="1"/>
              <a:t>let‟s</a:t>
            </a:r>
            <a:r>
              <a:rPr lang="en-US" dirty="0"/>
              <a:t> say glass or an isotropic mineral, such as garnet), the light suffers several optical phenomena, and is decomposed into several components. </a:t>
            </a:r>
            <a:endParaRPr lang="en-US" dirty="0" smtClean="0"/>
          </a:p>
          <a:p>
            <a:pPr algn="just"/>
            <a:endParaRPr lang="en-US" dirty="0"/>
          </a:p>
          <a:p>
            <a:pPr marL="759143" lvl="1" indent="-457200" algn="just">
              <a:buFont typeface="+mj-lt"/>
              <a:buAutoNum type="arabicPeriod"/>
            </a:pPr>
            <a:r>
              <a:rPr lang="en-US" dirty="0" smtClean="0"/>
              <a:t>Some </a:t>
            </a:r>
            <a:r>
              <a:rPr lang="en-US" dirty="0"/>
              <a:t>fraction of the incident light is </a:t>
            </a:r>
            <a:r>
              <a:rPr lang="en-US" b="1" dirty="0">
                <a:solidFill>
                  <a:srgbClr val="FF0000"/>
                </a:solidFill>
              </a:rPr>
              <a:t>reflected</a:t>
            </a:r>
            <a:r>
              <a:rPr lang="en-US" dirty="0"/>
              <a:t> by the surface of the </a:t>
            </a:r>
            <a:r>
              <a:rPr lang="en-US" dirty="0" smtClean="0"/>
              <a:t>mineral.</a:t>
            </a:r>
          </a:p>
          <a:p>
            <a:pPr marL="759143" lvl="1" indent="-457200" algn="just">
              <a:buFont typeface="+mj-lt"/>
              <a:buAutoNum type="arabicPeriod"/>
            </a:pPr>
            <a:endParaRPr lang="en-US" dirty="0"/>
          </a:p>
          <a:p>
            <a:pPr marL="759143" lvl="1" indent="-457200" algn="just">
              <a:buFont typeface="+mj-lt"/>
              <a:buAutoNum type="arabicPeriod"/>
            </a:pPr>
            <a:r>
              <a:rPr lang="en-US" dirty="0" smtClean="0"/>
              <a:t>Another </a:t>
            </a:r>
            <a:r>
              <a:rPr lang="en-US" dirty="0"/>
              <a:t>component of light entering the mineral is </a:t>
            </a:r>
            <a:r>
              <a:rPr lang="en-US" b="1" dirty="0" smtClean="0">
                <a:solidFill>
                  <a:srgbClr val="FF0000"/>
                </a:solidFill>
              </a:rPr>
              <a:t>refracted.</a:t>
            </a:r>
            <a:r>
              <a:rPr lang="en-US" dirty="0" smtClean="0"/>
              <a:t> </a:t>
            </a:r>
          </a:p>
          <a:p>
            <a:pPr marL="759143" lvl="1" indent="-457200" algn="just">
              <a:buFont typeface="+mj-lt"/>
              <a:buAutoNum type="arabicPeriod"/>
            </a:pPr>
            <a:endParaRPr lang="en-US" dirty="0"/>
          </a:p>
          <a:p>
            <a:pPr marL="759143" lvl="1" indent="-457200" algn="just">
              <a:buFont typeface="+mj-lt"/>
              <a:buAutoNum type="arabicPeriod"/>
            </a:pPr>
            <a:r>
              <a:rPr lang="en-US" dirty="0" smtClean="0"/>
              <a:t>a </a:t>
            </a:r>
            <a:r>
              <a:rPr lang="en-US" dirty="0"/>
              <a:t>variable component of the light that enters the mineral is </a:t>
            </a:r>
            <a:r>
              <a:rPr lang="en-US" b="1" dirty="0" smtClean="0">
                <a:solidFill>
                  <a:srgbClr val="FF0000"/>
                </a:solidFill>
              </a:rPr>
              <a:t>absorbed</a:t>
            </a:r>
            <a:r>
              <a:rPr lang="en-US" dirty="0" smtClean="0"/>
              <a:t>.</a:t>
            </a:r>
          </a:p>
          <a:p>
            <a:pPr marL="759143" lvl="1" indent="-457200" algn="just">
              <a:buFont typeface="+mj-lt"/>
              <a:buAutoNum type="arabicPeriod"/>
            </a:pPr>
            <a:endParaRPr lang="en-US" dirty="0"/>
          </a:p>
          <a:p>
            <a:pPr marL="759143" lvl="1" indent="-457200" algn="just">
              <a:buFont typeface="+mj-lt"/>
              <a:buAutoNum type="arabicPeriod"/>
            </a:pPr>
            <a:r>
              <a:rPr lang="en-US" dirty="0" smtClean="0"/>
              <a:t>The </a:t>
            </a:r>
            <a:r>
              <a:rPr lang="en-US" dirty="0"/>
              <a:t>remaining light (intensity), if any, succeeds in escaping from/through the mineral grain. </a:t>
            </a:r>
            <a:r>
              <a:rPr lang="en-US" dirty="0" smtClean="0"/>
              <a:t>This light is called </a:t>
            </a:r>
            <a:r>
              <a:rPr lang="en-US" b="1" dirty="0" smtClean="0">
                <a:solidFill>
                  <a:srgbClr val="FF0000"/>
                </a:solidFill>
              </a:rPr>
              <a:t>transmitted light</a:t>
            </a:r>
            <a:r>
              <a:rPr lang="en-US" dirty="0" smtClean="0"/>
              <a:t>.</a:t>
            </a:r>
            <a:endParaRPr lang="en-US" dirty="0"/>
          </a:p>
        </p:txBody>
      </p:sp>
      <p:sp>
        <p:nvSpPr>
          <p:cNvPr id="3" name="Title 2"/>
          <p:cNvSpPr>
            <a:spLocks noGrp="1"/>
          </p:cNvSpPr>
          <p:nvPr>
            <p:ph type="title"/>
          </p:nvPr>
        </p:nvSpPr>
        <p:spPr/>
        <p:txBody>
          <a:bodyPr>
            <a:normAutofit fontScale="90000"/>
          </a:bodyPr>
          <a:lstStyle/>
          <a:p>
            <a:r>
              <a:rPr lang="en-US" dirty="0"/>
              <a:t>INTERACTION BETWEEN LIGHT AND MINERAL</a:t>
            </a: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452" r="7452" b="2450"/>
          <a:stretch/>
        </p:blipFill>
        <p:spPr bwMode="auto">
          <a:xfrm>
            <a:off x="4953000" y="2089384"/>
            <a:ext cx="4004110" cy="354941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63328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905001"/>
            <a:ext cx="8305800" cy="2971799"/>
          </a:xfrm>
        </p:spPr>
        <p:txBody>
          <a:bodyPr>
            <a:normAutofit fontScale="77500" lnSpcReduction="20000"/>
          </a:bodyPr>
          <a:lstStyle/>
          <a:p>
            <a:pPr algn="just"/>
            <a:r>
              <a:rPr lang="en-US" dirty="0"/>
              <a:t>The light that remains after some fractions of it have been reflected or absorbed then exits the </a:t>
            </a:r>
            <a:r>
              <a:rPr lang="en-US" dirty="0" smtClean="0"/>
              <a:t>mineral is called </a:t>
            </a:r>
            <a:r>
              <a:rPr lang="en-US" b="1" dirty="0" smtClean="0">
                <a:solidFill>
                  <a:srgbClr val="FF0000"/>
                </a:solidFill>
              </a:rPr>
              <a:t>transmitted light </a:t>
            </a:r>
            <a:r>
              <a:rPr lang="en-US" dirty="0" smtClean="0"/>
              <a:t>and the optical properties of the minerals are determined from this transmitted light.</a:t>
            </a:r>
          </a:p>
          <a:p>
            <a:pPr algn="just"/>
            <a:endParaRPr lang="en-US" dirty="0" smtClean="0"/>
          </a:p>
          <a:p>
            <a:pPr algn="just"/>
            <a:r>
              <a:rPr lang="en-US" dirty="0"/>
              <a:t>Minerals are the constituents of rocks, and usually a rock is composed of several mineral species. </a:t>
            </a:r>
            <a:endParaRPr lang="en-US" dirty="0" smtClean="0"/>
          </a:p>
          <a:p>
            <a:pPr algn="just"/>
            <a:endParaRPr lang="en-US" dirty="0" smtClean="0"/>
          </a:p>
          <a:p>
            <a:pPr algn="just"/>
            <a:r>
              <a:rPr lang="en-US" dirty="0" smtClean="0"/>
              <a:t>In </a:t>
            </a:r>
            <a:r>
              <a:rPr lang="en-US" dirty="0"/>
              <a:t>order to study minerals we need to cut a slice of the rock, grind and polish a flat surface of it down to </a:t>
            </a:r>
            <a:r>
              <a:rPr lang="en-US" b="1" dirty="0">
                <a:solidFill>
                  <a:srgbClr val="FF0000"/>
                </a:solidFill>
              </a:rPr>
              <a:t>30 </a:t>
            </a:r>
            <a:r>
              <a:rPr lang="en-US" b="1" dirty="0" smtClean="0">
                <a:solidFill>
                  <a:srgbClr val="FF0000"/>
                </a:solidFill>
              </a:rPr>
              <a:t>microns (0.03 mm) </a:t>
            </a:r>
            <a:r>
              <a:rPr lang="en-US" b="1" dirty="0">
                <a:solidFill>
                  <a:srgbClr val="FF0000"/>
                </a:solidFill>
              </a:rPr>
              <a:t>thick</a:t>
            </a:r>
            <a:r>
              <a:rPr lang="en-US" dirty="0"/>
              <a:t>, and glue it, using a polymerized resin, onto a glass </a:t>
            </a:r>
            <a:r>
              <a:rPr lang="en-US" dirty="0" smtClean="0"/>
              <a:t>slide.</a:t>
            </a:r>
            <a:endParaRPr lang="en-US" dirty="0"/>
          </a:p>
        </p:txBody>
      </p:sp>
      <p:sp>
        <p:nvSpPr>
          <p:cNvPr id="3" name="Title 2"/>
          <p:cNvSpPr>
            <a:spLocks noGrp="1"/>
          </p:cNvSpPr>
          <p:nvPr>
            <p:ph type="title"/>
          </p:nvPr>
        </p:nvSpPr>
        <p:spPr/>
        <p:txBody>
          <a:bodyPr>
            <a:normAutofit fontScale="90000"/>
          </a:bodyPr>
          <a:lstStyle/>
          <a:p>
            <a:r>
              <a:rPr lang="en-US" dirty="0"/>
              <a:t>Thin sections for optical studies in transmitted light</a:t>
            </a:r>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385" b="10551"/>
          <a:stretch/>
        </p:blipFill>
        <p:spPr bwMode="auto">
          <a:xfrm>
            <a:off x="381000" y="4572000"/>
            <a:ext cx="5005012" cy="206764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486274"/>
            <a:ext cx="2920770" cy="21438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38481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5000"/>
            <a:ext cx="8686800" cy="3450696"/>
          </a:xfrm>
        </p:spPr>
        <p:txBody>
          <a:bodyPr>
            <a:normAutofit lnSpcReduction="10000"/>
          </a:bodyPr>
          <a:lstStyle/>
          <a:p>
            <a:pPr algn="just"/>
            <a:r>
              <a:rPr lang="en-US" dirty="0"/>
              <a:t>The refractive index of the resin must be known, in order to estimate correctly the (unknown) refractive indexes of minerals in thin sections </a:t>
            </a:r>
            <a:r>
              <a:rPr lang="en-US" dirty="0">
                <a:solidFill>
                  <a:srgbClr val="FF0000"/>
                </a:solidFill>
              </a:rPr>
              <a:t>(</a:t>
            </a:r>
            <a:r>
              <a:rPr lang="en-US" b="1" dirty="0">
                <a:solidFill>
                  <a:srgbClr val="FF0000"/>
                </a:solidFill>
              </a:rPr>
              <a:t>usually resin is 1.542 if the resin is Canada </a:t>
            </a:r>
            <a:r>
              <a:rPr lang="en-US" b="1" dirty="0" smtClean="0">
                <a:solidFill>
                  <a:srgbClr val="FF0000"/>
                </a:solidFill>
              </a:rPr>
              <a:t>Balsam</a:t>
            </a:r>
            <a:r>
              <a:rPr lang="en-US" dirty="0" smtClean="0"/>
              <a:t>. </a:t>
            </a:r>
          </a:p>
          <a:p>
            <a:pPr algn="just"/>
            <a:endParaRPr lang="en-US" dirty="0"/>
          </a:p>
          <a:p>
            <a:pPr algn="just"/>
            <a:r>
              <a:rPr lang="en-US" dirty="0" smtClean="0"/>
              <a:t>A </a:t>
            </a:r>
            <a:r>
              <a:rPr lang="en-US" dirty="0"/>
              <a:t>cover slip is usually glued on top of the thin section (with the same resin) in order to protect the sample from „weathering‟ but also to have the same (known) refractive index below and above the sample.</a:t>
            </a:r>
          </a:p>
        </p:txBody>
      </p:sp>
      <p:sp>
        <p:nvSpPr>
          <p:cNvPr id="4" name="Title 2"/>
          <p:cNvSpPr>
            <a:spLocks noGrp="1"/>
          </p:cNvSpPr>
          <p:nvPr>
            <p:ph type="title"/>
          </p:nvPr>
        </p:nvSpPr>
        <p:spPr/>
        <p:txBody>
          <a:bodyPr>
            <a:normAutofit fontScale="90000"/>
          </a:bodyPr>
          <a:lstStyle/>
          <a:p>
            <a:r>
              <a:rPr lang="en-US" dirty="0"/>
              <a:t>Thin sections for optical studies in transmitted light</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5105400"/>
            <a:ext cx="5467350" cy="15716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49830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752600"/>
            <a:ext cx="7848599" cy="4373563"/>
          </a:xfrm>
        </p:spPr>
        <p:txBody>
          <a:bodyPr>
            <a:normAutofit lnSpcReduction="10000"/>
          </a:bodyPr>
          <a:lstStyle/>
          <a:p>
            <a:pPr algn="just"/>
            <a:r>
              <a:rPr lang="en-US" dirty="0"/>
              <a:t>The optical methods normally used do not measure the intensity of the transmitted light, but instead use this light to provide information about the optical </a:t>
            </a:r>
            <a:r>
              <a:rPr lang="en-US" dirty="0" err="1"/>
              <a:t>behaviour</a:t>
            </a:r>
            <a:r>
              <a:rPr lang="en-US" dirty="0"/>
              <a:t> of minerals</a:t>
            </a:r>
            <a:r>
              <a:rPr lang="en-US" dirty="0" smtClean="0"/>
              <a:t>.</a:t>
            </a:r>
          </a:p>
          <a:p>
            <a:pPr algn="just"/>
            <a:endParaRPr lang="en-US" dirty="0" smtClean="0"/>
          </a:p>
          <a:p>
            <a:pPr algn="just"/>
            <a:r>
              <a:rPr lang="en-US" dirty="0" smtClean="0"/>
              <a:t>The </a:t>
            </a:r>
            <a:r>
              <a:rPr lang="en-US" dirty="0"/>
              <a:t>microscopes using transmitted light are called </a:t>
            </a:r>
            <a:r>
              <a:rPr lang="en-US" b="1" dirty="0">
                <a:solidFill>
                  <a:srgbClr val="FF0000"/>
                </a:solidFill>
              </a:rPr>
              <a:t>petrographic microscopes </a:t>
            </a:r>
            <a:r>
              <a:rPr lang="en-US" dirty="0"/>
              <a:t>and they are used for studying the transparent </a:t>
            </a:r>
            <a:r>
              <a:rPr lang="en-US" dirty="0" smtClean="0"/>
              <a:t>minerals.</a:t>
            </a:r>
          </a:p>
          <a:p>
            <a:pPr algn="just"/>
            <a:endParaRPr lang="en-US" dirty="0" smtClean="0"/>
          </a:p>
          <a:p>
            <a:pPr algn="just"/>
            <a:r>
              <a:rPr lang="en-US" dirty="0"/>
              <a:t>The petrographic microscope is used to analyze the properties of the transparent minerals.</a:t>
            </a:r>
          </a:p>
        </p:txBody>
      </p:sp>
      <p:sp>
        <p:nvSpPr>
          <p:cNvPr id="3" name="Title 2"/>
          <p:cNvSpPr>
            <a:spLocks noGrp="1"/>
          </p:cNvSpPr>
          <p:nvPr>
            <p:ph type="title"/>
          </p:nvPr>
        </p:nvSpPr>
        <p:spPr/>
        <p:txBody>
          <a:bodyPr/>
          <a:lstStyle/>
          <a:p>
            <a:r>
              <a:rPr lang="en-US" dirty="0" smtClean="0"/>
              <a:t>Petrographic Microscope </a:t>
            </a:r>
            <a:endParaRPr lang="en-US" dirty="0"/>
          </a:p>
        </p:txBody>
      </p:sp>
    </p:spTree>
    <p:extLst>
      <p:ext uri="{BB962C8B-B14F-4D97-AF65-F5344CB8AC3E}">
        <p14:creationId xmlns:p14="http://schemas.microsoft.com/office/powerpoint/2010/main" val="7804814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902" y="2133600"/>
            <a:ext cx="6367448" cy="399256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Title 2"/>
          <p:cNvSpPr>
            <a:spLocks noGrp="1"/>
          </p:cNvSpPr>
          <p:nvPr>
            <p:ph type="title"/>
          </p:nvPr>
        </p:nvSpPr>
        <p:spPr/>
        <p:txBody>
          <a:bodyPr/>
          <a:lstStyle/>
          <a:p>
            <a:r>
              <a:rPr lang="en-US" dirty="0" smtClean="0"/>
              <a:t>Petrographic Microscope </a:t>
            </a:r>
            <a:endParaRPr lang="en-US" dirty="0"/>
          </a:p>
        </p:txBody>
      </p:sp>
    </p:spTree>
    <p:extLst>
      <p:ext uri="{BB962C8B-B14F-4D97-AF65-F5344CB8AC3E}">
        <p14:creationId xmlns:p14="http://schemas.microsoft.com/office/powerpoint/2010/main" val="24957165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951037"/>
            <a:ext cx="8458200" cy="4449763"/>
          </a:xfrm>
        </p:spPr>
        <p:txBody>
          <a:bodyPr>
            <a:normAutofit fontScale="70000" lnSpcReduction="20000"/>
          </a:bodyPr>
          <a:lstStyle/>
          <a:p>
            <a:pPr algn="just"/>
            <a:r>
              <a:rPr lang="en-US" dirty="0"/>
              <a:t>The light source (1) is on the bottom of the microscope, under the blue filter. </a:t>
            </a:r>
            <a:endParaRPr lang="en-US" dirty="0" smtClean="0"/>
          </a:p>
          <a:p>
            <a:pPr algn="just"/>
            <a:endParaRPr lang="en-US" dirty="0" smtClean="0"/>
          </a:p>
          <a:p>
            <a:pPr algn="just"/>
            <a:r>
              <a:rPr lang="en-US" dirty="0" smtClean="0"/>
              <a:t>The </a:t>
            </a:r>
            <a:r>
              <a:rPr lang="en-US" dirty="0"/>
              <a:t>blue filter is needed for absorbing the strong yellow-orange component of the light emitted by the electric bulb, in order to produce normal-looking white-</a:t>
            </a:r>
            <a:r>
              <a:rPr lang="en-US" dirty="0" err="1"/>
              <a:t>coloured</a:t>
            </a:r>
            <a:r>
              <a:rPr lang="en-US" dirty="0"/>
              <a:t> light </a:t>
            </a:r>
            <a:r>
              <a:rPr lang="en-US" dirty="0" smtClean="0"/>
              <a:t>.</a:t>
            </a:r>
          </a:p>
          <a:p>
            <a:pPr algn="just"/>
            <a:endParaRPr lang="en-US" dirty="0" smtClean="0"/>
          </a:p>
          <a:p>
            <a:pPr algn="just"/>
            <a:r>
              <a:rPr lang="en-US" dirty="0" smtClean="0"/>
              <a:t>The </a:t>
            </a:r>
            <a:r>
              <a:rPr lang="en-US" dirty="0"/>
              <a:t>2nd diaphragm is used for reducing the intensity of light (useful sometimes, for evaluating properties such as relief and chagrin). </a:t>
            </a:r>
            <a:endParaRPr lang="en-US" dirty="0" smtClean="0"/>
          </a:p>
          <a:p>
            <a:pPr algn="just"/>
            <a:endParaRPr lang="en-US" dirty="0"/>
          </a:p>
          <a:p>
            <a:pPr algn="just"/>
            <a:r>
              <a:rPr lang="en-US" dirty="0" smtClean="0"/>
              <a:t>Similar </a:t>
            </a:r>
            <a:r>
              <a:rPr lang="en-US" dirty="0"/>
              <a:t>effects can also be obtained by using the light intensity control dial (2</a:t>
            </a:r>
            <a:r>
              <a:rPr lang="en-US" dirty="0" smtClean="0"/>
              <a:t>).</a:t>
            </a:r>
          </a:p>
          <a:p>
            <a:pPr algn="just"/>
            <a:endParaRPr lang="en-US" dirty="0" smtClean="0"/>
          </a:p>
          <a:p>
            <a:pPr algn="just"/>
            <a:r>
              <a:rPr lang="en-US" dirty="0"/>
              <a:t>The white light coming up from the blue filter passes through a group of other diaphragms and apertures (13) also used for adjusting the light intensity and homogeneity. </a:t>
            </a:r>
            <a:endParaRPr lang="en-US" dirty="0" smtClean="0"/>
          </a:p>
          <a:p>
            <a:pPr algn="just"/>
            <a:endParaRPr lang="en-US" dirty="0"/>
          </a:p>
          <a:p>
            <a:pPr algn="just"/>
            <a:r>
              <a:rPr lang="en-US" dirty="0" smtClean="0"/>
              <a:t>On </a:t>
            </a:r>
            <a:r>
              <a:rPr lang="en-US" dirty="0"/>
              <a:t>its way up, the light passes through the polarizer (3), which is mounted so that the polarization plane is East-West in the image we see through the eye-piece, or </a:t>
            </a:r>
            <a:r>
              <a:rPr lang="en-US" dirty="0" smtClean="0"/>
              <a:t>ocular.</a:t>
            </a:r>
            <a:endParaRPr lang="en-US" dirty="0"/>
          </a:p>
        </p:txBody>
      </p:sp>
      <p:sp>
        <p:nvSpPr>
          <p:cNvPr id="4" name="Title 2"/>
          <p:cNvSpPr>
            <a:spLocks noGrp="1"/>
          </p:cNvSpPr>
          <p:nvPr>
            <p:ph type="title"/>
          </p:nvPr>
        </p:nvSpPr>
        <p:spPr/>
        <p:txBody>
          <a:bodyPr/>
          <a:lstStyle/>
          <a:p>
            <a:r>
              <a:rPr lang="en-US" dirty="0" smtClean="0"/>
              <a:t>Petrographic Microscopes </a:t>
            </a:r>
            <a:endParaRPr lang="en-US" dirty="0"/>
          </a:p>
        </p:txBody>
      </p:sp>
    </p:spTree>
    <p:extLst>
      <p:ext uri="{BB962C8B-B14F-4D97-AF65-F5344CB8AC3E}">
        <p14:creationId xmlns:p14="http://schemas.microsoft.com/office/powerpoint/2010/main" val="2362160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799" cy="4800600"/>
          </a:xfrm>
        </p:spPr>
        <p:txBody>
          <a:bodyPr>
            <a:normAutofit fontScale="77500" lnSpcReduction="20000"/>
          </a:bodyPr>
          <a:lstStyle/>
          <a:p>
            <a:r>
              <a:rPr lang="en-US" dirty="0"/>
              <a:t>Above the polarizer is mounted a mobile lens (convergent lens, 4). </a:t>
            </a:r>
            <a:endParaRPr lang="en-US" dirty="0" smtClean="0"/>
          </a:p>
          <a:p>
            <a:endParaRPr lang="en-US" dirty="0"/>
          </a:p>
          <a:p>
            <a:r>
              <a:rPr lang="en-US" dirty="0" smtClean="0"/>
              <a:t>Above </a:t>
            </a:r>
            <a:r>
              <a:rPr lang="en-US" dirty="0"/>
              <a:t>the convergent lens there is a rotating plate (11), which is the stage, and is graduated (360°) so that angular measurements can be made. </a:t>
            </a:r>
            <a:endParaRPr lang="en-US" dirty="0" smtClean="0"/>
          </a:p>
          <a:p>
            <a:endParaRPr lang="en-US" dirty="0"/>
          </a:p>
          <a:p>
            <a:r>
              <a:rPr lang="en-US" dirty="0" smtClean="0"/>
              <a:t>In </a:t>
            </a:r>
            <a:r>
              <a:rPr lang="en-US" dirty="0"/>
              <a:t>the middle of the plate there is a round hole where the polarized light goes through. Here we put the thin section (sample), so that the light from below can pass up through the sample. </a:t>
            </a:r>
            <a:endParaRPr lang="en-US" dirty="0" smtClean="0"/>
          </a:p>
          <a:p>
            <a:endParaRPr lang="en-US" dirty="0"/>
          </a:p>
          <a:p>
            <a:r>
              <a:rPr lang="en-US" dirty="0" smtClean="0"/>
              <a:t>The </a:t>
            </a:r>
            <a:r>
              <a:rPr lang="en-US" dirty="0"/>
              <a:t>polarized light will interact with the sample and the resulted light will continue upwards. </a:t>
            </a:r>
            <a:endParaRPr lang="en-US" dirty="0" smtClean="0"/>
          </a:p>
          <a:p>
            <a:endParaRPr lang="en-US" dirty="0"/>
          </a:p>
          <a:p>
            <a:r>
              <a:rPr lang="en-US" dirty="0" smtClean="0"/>
              <a:t>To </a:t>
            </a:r>
            <a:r>
              <a:rPr lang="en-US" dirty="0"/>
              <a:t>magnify the light transmitted through the sample, an objective (or a set of objectives) is normally used (5), having different powers of magnification (usually 2.5x, 6.3x, and 10x, 20x, 40x or more). </a:t>
            </a:r>
            <a:endParaRPr lang="en-US" dirty="0" smtClean="0"/>
          </a:p>
          <a:p>
            <a:endParaRPr lang="en-US" dirty="0"/>
          </a:p>
          <a:p>
            <a:r>
              <a:rPr lang="en-US" dirty="0" smtClean="0"/>
              <a:t>Up </a:t>
            </a:r>
            <a:r>
              <a:rPr lang="en-US" dirty="0"/>
              <a:t>to 4 objectives are mounted on a typical nosepiece (6). </a:t>
            </a:r>
          </a:p>
        </p:txBody>
      </p:sp>
      <p:sp>
        <p:nvSpPr>
          <p:cNvPr id="4" name="Title 2"/>
          <p:cNvSpPr>
            <a:spLocks noGrp="1"/>
          </p:cNvSpPr>
          <p:nvPr>
            <p:ph type="title"/>
          </p:nvPr>
        </p:nvSpPr>
        <p:spPr/>
        <p:txBody>
          <a:bodyPr/>
          <a:lstStyle/>
          <a:p>
            <a:r>
              <a:rPr lang="en-US" dirty="0" smtClean="0"/>
              <a:t>Petrographic Microscope </a:t>
            </a:r>
            <a:endParaRPr lang="en-US" dirty="0"/>
          </a:p>
        </p:txBody>
      </p:sp>
    </p:spTree>
    <p:extLst>
      <p:ext uri="{BB962C8B-B14F-4D97-AF65-F5344CB8AC3E}">
        <p14:creationId xmlns:p14="http://schemas.microsoft.com/office/powerpoint/2010/main" val="18880685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828800"/>
            <a:ext cx="8686799" cy="2057400"/>
          </a:xfrm>
        </p:spPr>
        <p:txBody>
          <a:bodyPr>
            <a:normAutofit fontScale="70000" lnSpcReduction="20000"/>
          </a:bodyPr>
          <a:lstStyle/>
          <a:p>
            <a:pPr algn="just"/>
            <a:r>
              <a:rPr lang="en-US" dirty="0"/>
              <a:t>Above the objective, the analyzer (10) is mounted. </a:t>
            </a:r>
            <a:endParaRPr lang="en-US" dirty="0" smtClean="0"/>
          </a:p>
          <a:p>
            <a:pPr algn="just"/>
            <a:endParaRPr lang="en-US" dirty="0" smtClean="0"/>
          </a:p>
          <a:p>
            <a:pPr algn="just"/>
            <a:r>
              <a:rPr lang="en-US" dirty="0" smtClean="0"/>
              <a:t>It </a:t>
            </a:r>
            <a:r>
              <a:rPr lang="en-US" dirty="0"/>
              <a:t>also polarizes light, and is mounted so that its plane of polarization is perpendicular to the polarization plane of the polarizer (i.e., the analyzer has the polarization plane mounted N-S </a:t>
            </a:r>
            <a:r>
              <a:rPr lang="en-US" dirty="0" smtClean="0"/>
              <a:t>). </a:t>
            </a:r>
          </a:p>
          <a:p>
            <a:pPr algn="just"/>
            <a:endParaRPr lang="en-US" dirty="0" smtClean="0"/>
          </a:p>
          <a:p>
            <a:pPr algn="just"/>
            <a:r>
              <a:rPr lang="en-US" dirty="0" smtClean="0"/>
              <a:t>The </a:t>
            </a:r>
            <a:r>
              <a:rPr lang="en-US" dirty="0"/>
              <a:t>analyzer is mobile, so it can be pushed in (or pulled out) so that observations can be made either with or without the analyzer. </a:t>
            </a:r>
            <a:endParaRPr lang="en-US" dirty="0" smtClean="0"/>
          </a:p>
          <a:p>
            <a:pPr algn="just"/>
            <a:endParaRPr lang="en-US" dirty="0" smtClean="0"/>
          </a:p>
          <a:p>
            <a:pPr algn="just"/>
            <a:endParaRPr lang="en-US" dirty="0" smtClean="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733800"/>
            <a:ext cx="4739507" cy="2971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itle 2"/>
          <p:cNvSpPr>
            <a:spLocks noGrp="1"/>
          </p:cNvSpPr>
          <p:nvPr>
            <p:ph type="title"/>
          </p:nvPr>
        </p:nvSpPr>
        <p:spPr/>
        <p:txBody>
          <a:bodyPr/>
          <a:lstStyle/>
          <a:p>
            <a:r>
              <a:rPr lang="en-US" dirty="0" smtClean="0"/>
              <a:t>Petrographic Microscope </a:t>
            </a:r>
            <a:endParaRPr lang="en-US" dirty="0"/>
          </a:p>
        </p:txBody>
      </p:sp>
      <p:sp>
        <p:nvSpPr>
          <p:cNvPr id="6" name="Rectangle 5"/>
          <p:cNvSpPr/>
          <p:nvPr/>
        </p:nvSpPr>
        <p:spPr>
          <a:xfrm>
            <a:off x="228600" y="4195227"/>
            <a:ext cx="3886200" cy="1138773"/>
          </a:xfrm>
          <a:prstGeom prst="rect">
            <a:avLst/>
          </a:prstGeom>
        </p:spPr>
        <p:txBody>
          <a:bodyPr wrap="square">
            <a:spAutoFit/>
          </a:bodyPr>
          <a:lstStyle/>
          <a:p>
            <a:pPr marL="285750" indent="-285750" algn="just">
              <a:buFont typeface="Arial" panose="020B0604020202020204" pitchFamily="34" charset="0"/>
              <a:buChar char="•"/>
            </a:pPr>
            <a:r>
              <a:rPr lang="en-US" sz="1700" dirty="0">
                <a:solidFill>
                  <a:schemeClr val="tx2"/>
                </a:solidFill>
              </a:rPr>
              <a:t>The final magnification of the image is provided by the ocular (9), which typically provides 10x additional magnification. </a:t>
            </a:r>
          </a:p>
        </p:txBody>
      </p:sp>
    </p:spTree>
    <p:extLst>
      <p:ext uri="{BB962C8B-B14F-4D97-AF65-F5344CB8AC3E}">
        <p14:creationId xmlns:p14="http://schemas.microsoft.com/office/powerpoint/2010/main" val="29647919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03652"/>
            <a:ext cx="8686800" cy="2030148"/>
          </a:xfrm>
        </p:spPr>
        <p:txBody>
          <a:bodyPr>
            <a:normAutofit fontScale="62500" lnSpcReduction="20000"/>
          </a:bodyPr>
          <a:lstStyle/>
          <a:p>
            <a:pPr algn="just"/>
            <a:r>
              <a:rPr lang="en-US" dirty="0"/>
              <a:t>The total power of magnification of the microscope is equal to the power of magnification of the particular objective in use, multiplied by the power of magnification of the ocular; these values are written on both the objective and the ocular. </a:t>
            </a:r>
          </a:p>
          <a:p>
            <a:pPr algn="just"/>
            <a:endParaRPr lang="en-US" dirty="0"/>
          </a:p>
          <a:p>
            <a:pPr algn="just"/>
            <a:r>
              <a:rPr lang="en-US" dirty="0"/>
              <a:t>For some specific determinations, the </a:t>
            </a:r>
            <a:r>
              <a:rPr lang="en-US" dirty="0" err="1"/>
              <a:t>lamda</a:t>
            </a:r>
            <a:r>
              <a:rPr lang="en-US" dirty="0"/>
              <a:t> plate (λ-plate = gypsum plate, or λ/4-plate = muscovite plate; 7) and the Bertrand lens (8) can be used. </a:t>
            </a:r>
          </a:p>
          <a:p>
            <a:pPr algn="just"/>
            <a:endParaRPr lang="en-US" dirty="0"/>
          </a:p>
          <a:p>
            <a:pPr algn="just"/>
            <a:r>
              <a:rPr lang="en-US" dirty="0"/>
              <a:t>The focused image through the microscope is achieved by using the focus knobs (12) (one large, for coarse focusing, and one smaller, for fine focus).</a:t>
            </a:r>
          </a:p>
          <a:p>
            <a:pPr algn="just"/>
            <a:endParaRPr lang="en-US" dirty="0"/>
          </a:p>
          <a:p>
            <a:pPr algn="just"/>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2246" y="3733800"/>
            <a:ext cx="4739507" cy="2971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itle 2"/>
          <p:cNvSpPr>
            <a:spLocks noGrp="1"/>
          </p:cNvSpPr>
          <p:nvPr>
            <p:ph type="title"/>
          </p:nvPr>
        </p:nvSpPr>
        <p:spPr/>
        <p:txBody>
          <a:bodyPr/>
          <a:lstStyle/>
          <a:p>
            <a:r>
              <a:rPr lang="en-US" dirty="0" smtClean="0"/>
              <a:t>Petrographic Microscope </a:t>
            </a:r>
            <a:endParaRPr lang="en-US" dirty="0"/>
          </a:p>
        </p:txBody>
      </p:sp>
    </p:spTree>
    <p:extLst>
      <p:ext uri="{BB962C8B-B14F-4D97-AF65-F5344CB8AC3E}">
        <p14:creationId xmlns:p14="http://schemas.microsoft.com/office/powerpoint/2010/main" val="8768064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828800"/>
            <a:ext cx="8686799" cy="4876800"/>
          </a:xfrm>
        </p:spPr>
        <p:txBody>
          <a:bodyPr>
            <a:normAutofit fontScale="85000" lnSpcReduction="20000"/>
          </a:bodyPr>
          <a:lstStyle/>
          <a:p>
            <a:pPr algn="just"/>
            <a:endParaRPr lang="en-US" dirty="0"/>
          </a:p>
          <a:p>
            <a:pPr marL="457200" indent="-457200" algn="just">
              <a:buFont typeface="+mj-lt"/>
              <a:buAutoNum type="arabicPeriod"/>
            </a:pPr>
            <a:r>
              <a:rPr lang="en-US" dirty="0"/>
              <a:t>They assist in the identification of minerals – </a:t>
            </a:r>
            <a:r>
              <a:rPr lang="en-US" b="1" dirty="0">
                <a:solidFill>
                  <a:srgbClr val="FF0000"/>
                </a:solidFill>
              </a:rPr>
              <a:t>study their optical properties under the microscope</a:t>
            </a:r>
            <a:r>
              <a:rPr lang="en-US" dirty="0"/>
              <a:t>. </a:t>
            </a:r>
            <a:endParaRPr lang="en-US" dirty="0" smtClean="0"/>
          </a:p>
          <a:p>
            <a:pPr algn="just"/>
            <a:endParaRPr lang="en-US" dirty="0"/>
          </a:p>
          <a:p>
            <a:pPr lvl="1" algn="just"/>
            <a:r>
              <a:rPr lang="en-US" dirty="0" smtClean="0"/>
              <a:t>Minerals </a:t>
            </a:r>
            <a:r>
              <a:rPr lang="en-US" dirty="0"/>
              <a:t>are inorganic chemical compounds having a certain lattice shape, size and symmetry, being a result of the geometrical arrangement of the constituents (chemical elements such as Si, Al, O, </a:t>
            </a:r>
            <a:r>
              <a:rPr lang="en-US" dirty="0" err="1"/>
              <a:t>etc</a:t>
            </a:r>
            <a:r>
              <a:rPr lang="en-US" dirty="0"/>
              <a:t>). </a:t>
            </a:r>
            <a:endParaRPr lang="en-US" dirty="0" smtClean="0"/>
          </a:p>
          <a:p>
            <a:pPr lvl="1" algn="just"/>
            <a:endParaRPr lang="en-US" dirty="0"/>
          </a:p>
          <a:p>
            <a:pPr lvl="1" algn="just"/>
            <a:r>
              <a:rPr lang="en-US" b="1" dirty="0" smtClean="0"/>
              <a:t>Lattice</a:t>
            </a:r>
            <a:r>
              <a:rPr lang="en-US" dirty="0" smtClean="0"/>
              <a:t> </a:t>
            </a:r>
            <a:r>
              <a:rPr lang="en-US" dirty="0"/>
              <a:t>(symmetry) + </a:t>
            </a:r>
            <a:r>
              <a:rPr lang="en-US" b="1" dirty="0"/>
              <a:t>chemistry</a:t>
            </a:r>
            <a:r>
              <a:rPr lang="en-US" dirty="0"/>
              <a:t> (nature of the chemical elements of the lattice) combine to make a unique mineral phase. </a:t>
            </a:r>
            <a:endParaRPr lang="en-US" dirty="0" smtClean="0"/>
          </a:p>
          <a:p>
            <a:pPr lvl="1" algn="just"/>
            <a:endParaRPr lang="en-US" dirty="0"/>
          </a:p>
          <a:p>
            <a:pPr lvl="1" algn="just"/>
            <a:r>
              <a:rPr lang="en-US" dirty="0" smtClean="0"/>
              <a:t>The </a:t>
            </a:r>
            <a:r>
              <a:rPr lang="en-US" dirty="0"/>
              <a:t>lattice (internal symmetry) of the mineral is reflected not only in the symmetry of the external crystal shape but also in the symmetry of optical properties of the mineral; therefore, determining the optical properties of an unknown phase assists in identifying the mineral phase; </a:t>
            </a:r>
            <a:endParaRPr lang="en-US" dirty="0" smtClean="0"/>
          </a:p>
          <a:p>
            <a:pPr lvl="1" algn="just"/>
            <a:endParaRPr lang="en-US" dirty="0"/>
          </a:p>
          <a:p>
            <a:pPr lvl="1" algn="just"/>
            <a:r>
              <a:rPr lang="en-US" b="1" dirty="0" smtClean="0">
                <a:solidFill>
                  <a:srgbClr val="FF0000"/>
                </a:solidFill>
              </a:rPr>
              <a:t>Mineral </a:t>
            </a:r>
            <a:r>
              <a:rPr lang="en-US" b="1" dirty="0">
                <a:solidFill>
                  <a:srgbClr val="FF0000"/>
                </a:solidFill>
              </a:rPr>
              <a:t>identification is needed in petrological studies, structural geology, mineral exploration etc… </a:t>
            </a:r>
          </a:p>
          <a:p>
            <a:pPr algn="just"/>
            <a:endParaRPr lang="en-US" dirty="0"/>
          </a:p>
        </p:txBody>
      </p:sp>
      <p:sp>
        <p:nvSpPr>
          <p:cNvPr id="3" name="Title 2"/>
          <p:cNvSpPr>
            <a:spLocks noGrp="1"/>
          </p:cNvSpPr>
          <p:nvPr>
            <p:ph type="title"/>
          </p:nvPr>
        </p:nvSpPr>
        <p:spPr/>
        <p:txBody>
          <a:bodyPr/>
          <a:lstStyle/>
          <a:p>
            <a:r>
              <a:rPr lang="en-US" dirty="0"/>
              <a:t>Why study </a:t>
            </a:r>
            <a:r>
              <a:rPr lang="en-US" dirty="0" smtClean="0"/>
              <a:t>optical mineralogy</a:t>
            </a:r>
            <a:endParaRPr lang="en-US" dirty="0"/>
          </a:p>
        </p:txBody>
      </p:sp>
    </p:spTree>
    <p:extLst>
      <p:ext uri="{BB962C8B-B14F-4D97-AF65-F5344CB8AC3E}">
        <p14:creationId xmlns:p14="http://schemas.microsoft.com/office/powerpoint/2010/main" val="17113180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71775"/>
            <a:ext cx="8229600" cy="1252728"/>
          </a:xfrm>
        </p:spPr>
        <p:txBody>
          <a:bodyPr>
            <a:normAutofit fontScale="90000"/>
          </a:bodyPr>
          <a:lstStyle/>
          <a:p>
            <a:r>
              <a:rPr lang="en-US" b="1" dirty="0">
                <a:solidFill>
                  <a:srgbClr val="00B0F0"/>
                </a:solidFill>
              </a:rPr>
              <a:t>MINERAL IDENTIFICATION USING THE PETROGRAPHIC MICROSCOPE</a:t>
            </a:r>
          </a:p>
        </p:txBody>
      </p:sp>
    </p:spTree>
    <p:extLst>
      <p:ext uri="{BB962C8B-B14F-4D97-AF65-F5344CB8AC3E}">
        <p14:creationId xmlns:p14="http://schemas.microsoft.com/office/powerpoint/2010/main" val="42477987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98" t="2227" r="2498" b="3287"/>
          <a:stretch/>
        </p:blipFill>
        <p:spPr bwMode="auto">
          <a:xfrm>
            <a:off x="3352800" y="3176795"/>
            <a:ext cx="5715000" cy="3528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533400" y="1981200"/>
            <a:ext cx="8305799" cy="4724399"/>
          </a:xfrm>
        </p:spPr>
        <p:txBody>
          <a:bodyPr>
            <a:normAutofit/>
          </a:bodyPr>
          <a:lstStyle/>
          <a:p>
            <a:pPr marL="0" indent="0" algn="ctr">
              <a:buNone/>
            </a:pPr>
            <a:endParaRPr lang="en-US" dirty="0" smtClean="0"/>
          </a:p>
          <a:p>
            <a:pPr algn="just"/>
            <a:r>
              <a:rPr lang="en-US" dirty="0"/>
              <a:t>The observations typically made in PPL are </a:t>
            </a:r>
            <a:endParaRPr lang="en-US" dirty="0" smtClean="0"/>
          </a:p>
          <a:p>
            <a:pPr algn="just"/>
            <a:endParaRPr lang="en-US" dirty="0" smtClean="0"/>
          </a:p>
          <a:p>
            <a:pPr marL="759143" lvl="1" indent="-457200" algn="just">
              <a:buFont typeface="+mj-lt"/>
              <a:buAutoNum type="arabicPeriod"/>
            </a:pPr>
            <a:r>
              <a:rPr lang="en-US" dirty="0" smtClean="0"/>
              <a:t>Transparency</a:t>
            </a:r>
            <a:r>
              <a:rPr lang="en-US" dirty="0"/>
              <a:t>, </a:t>
            </a:r>
            <a:endParaRPr lang="en-US" dirty="0" smtClean="0"/>
          </a:p>
          <a:p>
            <a:pPr marL="759143" lvl="1" indent="-457200" algn="just">
              <a:buFont typeface="+mj-lt"/>
              <a:buAutoNum type="arabicPeriod"/>
            </a:pPr>
            <a:r>
              <a:rPr lang="en-US" dirty="0" smtClean="0"/>
              <a:t>Shape/habit/size</a:t>
            </a:r>
            <a:r>
              <a:rPr lang="en-US" dirty="0"/>
              <a:t>, </a:t>
            </a:r>
            <a:endParaRPr lang="en-US" dirty="0" smtClean="0"/>
          </a:p>
          <a:p>
            <a:pPr marL="759143" lvl="1" indent="-457200" algn="just">
              <a:buFont typeface="+mj-lt"/>
              <a:buAutoNum type="arabicPeriod"/>
            </a:pPr>
            <a:r>
              <a:rPr lang="en-US" dirty="0"/>
              <a:t>C</a:t>
            </a:r>
            <a:r>
              <a:rPr lang="en-US" dirty="0" smtClean="0"/>
              <a:t>olour</a:t>
            </a:r>
            <a:r>
              <a:rPr lang="en-US" dirty="0"/>
              <a:t>, </a:t>
            </a:r>
            <a:endParaRPr lang="en-US" dirty="0" smtClean="0"/>
          </a:p>
          <a:p>
            <a:pPr marL="759143" lvl="1" indent="-457200" algn="just">
              <a:buFont typeface="+mj-lt"/>
              <a:buAutoNum type="arabicPeriod"/>
            </a:pPr>
            <a:r>
              <a:rPr lang="en-US" dirty="0" smtClean="0"/>
              <a:t>Pleochroism</a:t>
            </a:r>
            <a:r>
              <a:rPr lang="en-US" dirty="0"/>
              <a:t>, </a:t>
            </a:r>
            <a:endParaRPr lang="en-US" dirty="0" smtClean="0"/>
          </a:p>
          <a:p>
            <a:pPr marL="759143" lvl="1" indent="-457200" algn="just">
              <a:buFont typeface="+mj-lt"/>
              <a:buAutoNum type="arabicPeriod"/>
            </a:pPr>
            <a:r>
              <a:rPr lang="en-US" dirty="0" smtClean="0"/>
              <a:t>Cleavage</a:t>
            </a:r>
            <a:r>
              <a:rPr lang="en-US" dirty="0"/>
              <a:t>, </a:t>
            </a:r>
            <a:endParaRPr lang="en-US" dirty="0" smtClean="0"/>
          </a:p>
          <a:p>
            <a:pPr marL="759143" lvl="1" indent="-457200" algn="just">
              <a:buFont typeface="+mj-lt"/>
              <a:buAutoNum type="arabicPeriod"/>
            </a:pPr>
            <a:r>
              <a:rPr lang="en-US" dirty="0" smtClean="0"/>
              <a:t>Relief and </a:t>
            </a:r>
          </a:p>
          <a:p>
            <a:pPr marL="759143" lvl="1" indent="-457200" algn="just">
              <a:buFont typeface="+mj-lt"/>
              <a:buAutoNum type="arabicPeriod"/>
            </a:pPr>
            <a:r>
              <a:rPr lang="en-US" dirty="0" smtClean="0"/>
              <a:t>Inclusions/alterations</a:t>
            </a:r>
            <a:r>
              <a:rPr lang="en-US" dirty="0"/>
              <a:t>.</a:t>
            </a:r>
          </a:p>
        </p:txBody>
      </p:sp>
      <p:sp>
        <p:nvSpPr>
          <p:cNvPr id="3" name="Title 2"/>
          <p:cNvSpPr>
            <a:spLocks noGrp="1"/>
          </p:cNvSpPr>
          <p:nvPr>
            <p:ph type="title"/>
          </p:nvPr>
        </p:nvSpPr>
        <p:spPr/>
        <p:txBody>
          <a:bodyPr>
            <a:normAutofit/>
          </a:bodyPr>
          <a:lstStyle/>
          <a:p>
            <a:r>
              <a:rPr lang="en-US" sz="3600" dirty="0"/>
              <a:t>Observations using plane polarized light (PPL) mode (</a:t>
            </a:r>
            <a:r>
              <a:rPr lang="en-US" sz="3600" dirty="0" err="1"/>
              <a:t>Analyser</a:t>
            </a:r>
            <a:r>
              <a:rPr lang="en-US" sz="3600" dirty="0"/>
              <a:t> is out</a:t>
            </a:r>
            <a:r>
              <a:rPr lang="en-US" sz="3600" dirty="0" smtClean="0"/>
              <a:t>)</a:t>
            </a:r>
            <a:endParaRPr lang="en-US" sz="3600" dirty="0"/>
          </a:p>
        </p:txBody>
      </p:sp>
    </p:spTree>
    <p:extLst>
      <p:ext uri="{BB962C8B-B14F-4D97-AF65-F5344CB8AC3E}">
        <p14:creationId xmlns:p14="http://schemas.microsoft.com/office/powerpoint/2010/main" val="21836633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800" cy="4952999"/>
          </a:xfrm>
        </p:spPr>
        <p:txBody>
          <a:bodyPr>
            <a:normAutofit fontScale="77500" lnSpcReduction="20000"/>
          </a:bodyPr>
          <a:lstStyle/>
          <a:p>
            <a:pPr marL="0" indent="0" algn="ctr">
              <a:buNone/>
            </a:pPr>
            <a:r>
              <a:rPr lang="en-US" b="1" dirty="0" smtClean="0"/>
              <a:t> </a:t>
            </a:r>
            <a:endParaRPr lang="en-US" dirty="0"/>
          </a:p>
          <a:p>
            <a:pPr algn="just"/>
            <a:r>
              <a:rPr lang="en-US" dirty="0"/>
              <a:t>A </a:t>
            </a:r>
            <a:r>
              <a:rPr lang="en-US" b="1" dirty="0">
                <a:solidFill>
                  <a:srgbClr val="FF0000"/>
                </a:solidFill>
              </a:rPr>
              <a:t>mineral is opaque if it appears totally black </a:t>
            </a:r>
            <a:r>
              <a:rPr lang="en-US" dirty="0"/>
              <a:t>and stays black regardless of the rotation of the stage). </a:t>
            </a:r>
            <a:endParaRPr lang="en-US" dirty="0" smtClean="0"/>
          </a:p>
          <a:p>
            <a:pPr algn="just"/>
            <a:endParaRPr lang="en-US" dirty="0" smtClean="0"/>
          </a:p>
          <a:p>
            <a:pPr algn="just"/>
            <a:r>
              <a:rPr lang="en-US" dirty="0" smtClean="0"/>
              <a:t>The </a:t>
            </a:r>
            <a:r>
              <a:rPr lang="en-US" dirty="0"/>
              <a:t>light cannot pass through the mineral, at all. </a:t>
            </a:r>
            <a:endParaRPr lang="en-US" dirty="0" smtClean="0"/>
          </a:p>
          <a:p>
            <a:pPr algn="just"/>
            <a:endParaRPr lang="en-US" dirty="0" smtClean="0"/>
          </a:p>
          <a:p>
            <a:pPr algn="just"/>
            <a:r>
              <a:rPr lang="en-US" dirty="0" smtClean="0"/>
              <a:t>Since </a:t>
            </a:r>
            <a:r>
              <a:rPr lang="en-US" dirty="0"/>
              <a:t>the petrographic microscope is designed for studying the transparent minerals only, we cannot get diagnostic reflected light information here. </a:t>
            </a:r>
            <a:endParaRPr lang="en-US" dirty="0" smtClean="0"/>
          </a:p>
          <a:p>
            <a:pPr algn="just"/>
            <a:endParaRPr lang="en-US" dirty="0" smtClean="0"/>
          </a:p>
          <a:p>
            <a:pPr algn="just"/>
            <a:r>
              <a:rPr lang="en-US" dirty="0" smtClean="0"/>
              <a:t>However</a:t>
            </a:r>
            <a:r>
              <a:rPr lang="en-US" dirty="0"/>
              <a:t>, we can observe shape, habit, and transparent inclusions, where present. </a:t>
            </a:r>
            <a:endParaRPr lang="en-US" dirty="0" smtClean="0"/>
          </a:p>
          <a:p>
            <a:pPr algn="just"/>
            <a:endParaRPr lang="en-US" dirty="0"/>
          </a:p>
          <a:p>
            <a:pPr algn="just"/>
            <a:r>
              <a:rPr lang="en-US" dirty="0" smtClean="0"/>
              <a:t>Usually </a:t>
            </a:r>
            <a:r>
              <a:rPr lang="en-US" dirty="0"/>
              <a:t>the </a:t>
            </a:r>
            <a:r>
              <a:rPr lang="en-US" b="1" dirty="0">
                <a:solidFill>
                  <a:srgbClr val="FF0000"/>
                </a:solidFill>
              </a:rPr>
              <a:t>opaque minerals are</a:t>
            </a:r>
            <a:r>
              <a:rPr lang="en-US" dirty="0"/>
              <a:t> either </a:t>
            </a:r>
            <a:r>
              <a:rPr lang="en-US" b="1" dirty="0" err="1">
                <a:solidFill>
                  <a:srgbClr val="FF0000"/>
                </a:solidFill>
              </a:rPr>
              <a:t>sulphides</a:t>
            </a:r>
            <a:r>
              <a:rPr lang="en-US" dirty="0"/>
              <a:t> (e.g. pyrite, chalcopyrite, etc.), </a:t>
            </a:r>
            <a:r>
              <a:rPr lang="en-US" b="1" dirty="0">
                <a:solidFill>
                  <a:srgbClr val="FF0000"/>
                </a:solidFill>
              </a:rPr>
              <a:t>oxides</a:t>
            </a:r>
            <a:r>
              <a:rPr lang="en-US" dirty="0"/>
              <a:t> (e.g. magnetite, hematite, or ilmenite), or </a:t>
            </a:r>
            <a:r>
              <a:rPr lang="en-US" b="1" dirty="0">
                <a:solidFill>
                  <a:srgbClr val="FF0000"/>
                </a:solidFill>
              </a:rPr>
              <a:t>graphite</a:t>
            </a:r>
            <a:r>
              <a:rPr lang="en-US" dirty="0" smtClean="0"/>
              <a:t>.</a:t>
            </a:r>
          </a:p>
          <a:p>
            <a:pPr marL="0" indent="0" algn="just">
              <a:buNone/>
            </a:pPr>
            <a:r>
              <a:rPr lang="en-US" dirty="0" smtClean="0"/>
              <a:t> </a:t>
            </a:r>
            <a:endParaRPr lang="en-US" dirty="0"/>
          </a:p>
          <a:p>
            <a:pPr algn="just"/>
            <a:r>
              <a:rPr lang="en-US" dirty="0"/>
              <a:t>If the mineral appears anything other than totally black (no matter what other colour is observed!) it means that the </a:t>
            </a:r>
            <a:r>
              <a:rPr lang="en-US" b="1" dirty="0">
                <a:solidFill>
                  <a:srgbClr val="FF0000"/>
                </a:solidFill>
              </a:rPr>
              <a:t>light passes through the mineral, so the mineral is transparent</a:t>
            </a:r>
            <a:r>
              <a:rPr lang="en-US" dirty="0"/>
              <a:t>. </a:t>
            </a:r>
          </a:p>
        </p:txBody>
      </p:sp>
      <p:sp>
        <p:nvSpPr>
          <p:cNvPr id="4" name="Title 2"/>
          <p:cNvSpPr>
            <a:spLocks noGrp="1"/>
          </p:cNvSpPr>
          <p:nvPr>
            <p:ph type="title"/>
          </p:nvPr>
        </p:nvSpPr>
        <p:spPr/>
        <p:txBody>
          <a:bodyPr>
            <a:normAutofit/>
          </a:bodyPr>
          <a:lstStyle/>
          <a:p>
            <a:r>
              <a:rPr lang="en-US" sz="3600" dirty="0" smtClean="0"/>
              <a:t>1) TRANSPARENCY</a:t>
            </a:r>
            <a:endParaRPr lang="en-US" sz="3600" dirty="0"/>
          </a:p>
        </p:txBody>
      </p:sp>
    </p:spTree>
    <p:extLst>
      <p:ext uri="{BB962C8B-B14F-4D97-AF65-F5344CB8AC3E}">
        <p14:creationId xmlns:p14="http://schemas.microsoft.com/office/powerpoint/2010/main" val="40226877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2057400"/>
            <a:ext cx="7408333" cy="4068763"/>
          </a:xfrm>
        </p:spPr>
        <p:txBody>
          <a:bodyPr>
            <a:normAutofit lnSpcReduction="10000"/>
          </a:bodyPr>
          <a:lstStyle/>
          <a:p>
            <a:pPr marL="0" indent="0" algn="ctr">
              <a:buNone/>
            </a:pPr>
            <a:endParaRPr lang="en-US" dirty="0" smtClean="0"/>
          </a:p>
          <a:p>
            <a:pPr algn="just"/>
            <a:r>
              <a:rPr lang="en-US" b="1" dirty="0">
                <a:solidFill>
                  <a:schemeClr val="tx1"/>
                </a:solidFill>
              </a:rPr>
              <a:t>Shape:</a:t>
            </a:r>
            <a:r>
              <a:rPr lang="en-US" b="1" dirty="0" smtClean="0">
                <a:solidFill>
                  <a:srgbClr val="FF0000"/>
                </a:solidFill>
              </a:rPr>
              <a:t> </a:t>
            </a:r>
            <a:r>
              <a:rPr lang="en-US" b="1" dirty="0" err="1" smtClean="0">
                <a:solidFill>
                  <a:srgbClr val="FF0000"/>
                </a:solidFill>
              </a:rPr>
              <a:t>Euhedral</a:t>
            </a:r>
            <a:r>
              <a:rPr lang="en-US" dirty="0" smtClean="0"/>
              <a:t> </a:t>
            </a:r>
            <a:r>
              <a:rPr lang="en-US" dirty="0"/>
              <a:t>(or, if metamorphic, we call it </a:t>
            </a:r>
            <a:r>
              <a:rPr lang="en-US" b="1" dirty="0">
                <a:solidFill>
                  <a:srgbClr val="FF0000"/>
                </a:solidFill>
              </a:rPr>
              <a:t>idiomorphic</a:t>
            </a:r>
            <a:r>
              <a:rPr lang="en-US" dirty="0"/>
              <a:t>), </a:t>
            </a:r>
            <a:r>
              <a:rPr lang="en-US" b="1" dirty="0" err="1">
                <a:solidFill>
                  <a:schemeClr val="accent3">
                    <a:lumMod val="50000"/>
                  </a:schemeClr>
                </a:solidFill>
              </a:rPr>
              <a:t>subhedral</a:t>
            </a:r>
            <a:r>
              <a:rPr lang="en-US" dirty="0"/>
              <a:t> (</a:t>
            </a:r>
            <a:r>
              <a:rPr lang="en-US" b="1" dirty="0" err="1">
                <a:solidFill>
                  <a:schemeClr val="accent3">
                    <a:lumMod val="50000"/>
                  </a:schemeClr>
                </a:solidFill>
              </a:rPr>
              <a:t>hypidiomorphic</a:t>
            </a:r>
            <a:r>
              <a:rPr lang="en-US" dirty="0"/>
              <a:t>) or </a:t>
            </a:r>
            <a:r>
              <a:rPr lang="en-US" b="1" dirty="0" err="1">
                <a:solidFill>
                  <a:srgbClr val="00B0F0"/>
                </a:solidFill>
              </a:rPr>
              <a:t>anhedral</a:t>
            </a:r>
            <a:r>
              <a:rPr lang="en-US" dirty="0"/>
              <a:t> (</a:t>
            </a:r>
            <a:r>
              <a:rPr lang="en-US" b="1" dirty="0">
                <a:solidFill>
                  <a:srgbClr val="00B0F0"/>
                </a:solidFill>
              </a:rPr>
              <a:t>xenomorphic</a:t>
            </a:r>
            <a:r>
              <a:rPr lang="en-US" dirty="0"/>
              <a:t>); </a:t>
            </a:r>
            <a:endParaRPr lang="en-US" dirty="0" smtClean="0"/>
          </a:p>
          <a:p>
            <a:pPr algn="just"/>
            <a:endParaRPr lang="en-US" dirty="0" smtClean="0"/>
          </a:p>
          <a:p>
            <a:pPr algn="just"/>
            <a:r>
              <a:rPr lang="en-US" b="1" dirty="0">
                <a:solidFill>
                  <a:schemeClr val="tx1"/>
                </a:solidFill>
              </a:rPr>
              <a:t>Habit:</a:t>
            </a:r>
            <a:r>
              <a:rPr lang="en-US" dirty="0"/>
              <a:t> isometric, prismatic, tabular, sheeted, etc. </a:t>
            </a:r>
            <a:endParaRPr lang="en-US" dirty="0" smtClean="0"/>
          </a:p>
          <a:p>
            <a:pPr algn="just"/>
            <a:endParaRPr lang="en-US" dirty="0" smtClean="0"/>
          </a:p>
          <a:p>
            <a:pPr algn="just"/>
            <a:r>
              <a:rPr lang="en-US" b="1" dirty="0" smtClean="0">
                <a:solidFill>
                  <a:schemeClr val="tx1"/>
                </a:solidFill>
              </a:rPr>
              <a:t>Size</a:t>
            </a:r>
            <a:r>
              <a:rPr lang="en-US" b="1" dirty="0">
                <a:solidFill>
                  <a:schemeClr val="tx1"/>
                </a:solidFill>
              </a:rPr>
              <a:t>:</a:t>
            </a:r>
            <a:r>
              <a:rPr lang="en-US" dirty="0"/>
              <a:t> estimated in mm, based on the field of view determined from the magnification by the objective and ocular lenses.</a:t>
            </a:r>
          </a:p>
        </p:txBody>
      </p:sp>
      <p:sp>
        <p:nvSpPr>
          <p:cNvPr id="4" name="Title 2"/>
          <p:cNvSpPr>
            <a:spLocks noGrp="1"/>
          </p:cNvSpPr>
          <p:nvPr>
            <p:ph type="title"/>
          </p:nvPr>
        </p:nvSpPr>
        <p:spPr/>
        <p:txBody>
          <a:bodyPr>
            <a:normAutofit/>
          </a:bodyPr>
          <a:lstStyle/>
          <a:p>
            <a:r>
              <a:rPr lang="en-US" sz="3600" dirty="0" smtClean="0"/>
              <a:t>2) SHAPE, HABIT, SIZE</a:t>
            </a:r>
            <a:endParaRPr lang="en-US" sz="3600" dirty="0"/>
          </a:p>
        </p:txBody>
      </p:sp>
    </p:spTree>
    <p:extLst>
      <p:ext uri="{BB962C8B-B14F-4D97-AF65-F5344CB8AC3E}">
        <p14:creationId xmlns:p14="http://schemas.microsoft.com/office/powerpoint/2010/main" val="21617380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81200"/>
            <a:ext cx="8686799" cy="4419600"/>
          </a:xfrm>
        </p:spPr>
        <p:txBody>
          <a:bodyPr>
            <a:normAutofit fontScale="70000" lnSpcReduction="20000"/>
          </a:bodyPr>
          <a:lstStyle/>
          <a:p>
            <a:r>
              <a:rPr lang="en-US" dirty="0"/>
              <a:t>Looking at the mineral boundaries, we can see the shape of the analyzed grain. </a:t>
            </a:r>
            <a:endParaRPr lang="en-US" dirty="0" smtClean="0"/>
          </a:p>
          <a:p>
            <a:endParaRPr lang="en-US" dirty="0" smtClean="0"/>
          </a:p>
          <a:p>
            <a:r>
              <a:rPr lang="en-US" dirty="0" smtClean="0"/>
              <a:t>In </a:t>
            </a:r>
            <a:r>
              <a:rPr lang="en-US" dirty="0"/>
              <a:t>order to estimate the habit, several grains of the same mineral should be examined</a:t>
            </a:r>
            <a:r>
              <a:rPr lang="en-US" dirty="0" smtClean="0"/>
              <a:t>.</a:t>
            </a:r>
          </a:p>
          <a:p>
            <a:pPr marL="0" indent="0">
              <a:buNone/>
            </a:pPr>
            <a:r>
              <a:rPr lang="en-US" dirty="0" smtClean="0"/>
              <a:t> </a:t>
            </a:r>
          </a:p>
          <a:p>
            <a:r>
              <a:rPr lang="en-US" dirty="0" smtClean="0"/>
              <a:t>If the </a:t>
            </a:r>
            <a:r>
              <a:rPr lang="en-US" b="1" dirty="0" smtClean="0">
                <a:solidFill>
                  <a:srgbClr val="FF0000"/>
                </a:solidFill>
              </a:rPr>
              <a:t>grain boundaries are well developed with predictable interfacial angles, the grain is called </a:t>
            </a:r>
            <a:r>
              <a:rPr lang="en-US" b="1" dirty="0" err="1" smtClean="0">
                <a:solidFill>
                  <a:srgbClr val="FF0000"/>
                </a:solidFill>
              </a:rPr>
              <a:t>euhedral</a:t>
            </a:r>
            <a:r>
              <a:rPr lang="en-US" b="1" dirty="0" smtClean="0">
                <a:solidFill>
                  <a:srgbClr val="FF0000"/>
                </a:solidFill>
              </a:rPr>
              <a:t> (idiomorphic).</a:t>
            </a:r>
          </a:p>
          <a:p>
            <a:endParaRPr lang="en-US" dirty="0" smtClean="0"/>
          </a:p>
          <a:p>
            <a:r>
              <a:rPr lang="en-US" dirty="0" smtClean="0"/>
              <a:t>If </a:t>
            </a:r>
            <a:r>
              <a:rPr lang="en-US" dirty="0"/>
              <a:t>the </a:t>
            </a:r>
            <a:r>
              <a:rPr lang="en-US" b="1" dirty="0">
                <a:solidFill>
                  <a:srgbClr val="FF0000"/>
                </a:solidFill>
              </a:rPr>
              <a:t>grain shows irregular boundaries only, the grain is </a:t>
            </a:r>
            <a:r>
              <a:rPr lang="en-US" b="1" dirty="0" err="1">
                <a:solidFill>
                  <a:srgbClr val="FF0000"/>
                </a:solidFill>
              </a:rPr>
              <a:t>anhedral</a:t>
            </a:r>
            <a:r>
              <a:rPr lang="en-US" b="1" dirty="0">
                <a:solidFill>
                  <a:srgbClr val="FF0000"/>
                </a:solidFill>
              </a:rPr>
              <a:t> (xenomorphic). </a:t>
            </a:r>
            <a:endParaRPr lang="en-US" b="1" dirty="0" smtClean="0">
              <a:solidFill>
                <a:srgbClr val="FF0000"/>
              </a:solidFill>
            </a:endParaRPr>
          </a:p>
          <a:p>
            <a:endParaRPr lang="en-US" dirty="0" smtClean="0"/>
          </a:p>
          <a:p>
            <a:r>
              <a:rPr lang="en-US" dirty="0" smtClean="0"/>
              <a:t>If </a:t>
            </a:r>
            <a:r>
              <a:rPr lang="en-US" dirty="0"/>
              <a:t>the grain has </a:t>
            </a:r>
            <a:r>
              <a:rPr lang="en-US" b="1" dirty="0">
                <a:solidFill>
                  <a:srgbClr val="FF0000"/>
                </a:solidFill>
              </a:rPr>
              <a:t>both regular and irregular boundaries, it is </a:t>
            </a:r>
            <a:r>
              <a:rPr lang="en-US" b="1" dirty="0" err="1">
                <a:solidFill>
                  <a:srgbClr val="FF0000"/>
                </a:solidFill>
              </a:rPr>
              <a:t>subhedral</a:t>
            </a:r>
            <a:r>
              <a:rPr lang="en-US" b="1" dirty="0">
                <a:solidFill>
                  <a:srgbClr val="FF0000"/>
                </a:solidFill>
              </a:rPr>
              <a:t> (</a:t>
            </a:r>
            <a:r>
              <a:rPr lang="en-US" b="1" dirty="0" err="1">
                <a:solidFill>
                  <a:srgbClr val="FF0000"/>
                </a:solidFill>
              </a:rPr>
              <a:t>hypidiomorphic</a:t>
            </a:r>
            <a:r>
              <a:rPr lang="en-US" b="1" dirty="0" smtClean="0">
                <a:solidFill>
                  <a:srgbClr val="FF0000"/>
                </a:solidFill>
              </a:rPr>
              <a:t>). </a:t>
            </a:r>
          </a:p>
          <a:p>
            <a:endParaRPr lang="en-US" dirty="0" smtClean="0"/>
          </a:p>
          <a:p>
            <a:r>
              <a:rPr lang="en-US" dirty="0" smtClean="0"/>
              <a:t>The </a:t>
            </a:r>
            <a:r>
              <a:rPr lang="en-US" dirty="0"/>
              <a:t>shape and size of the grains are related to the conditions of growth (crystallization). </a:t>
            </a:r>
            <a:endParaRPr lang="en-US" dirty="0" smtClean="0"/>
          </a:p>
          <a:p>
            <a:endParaRPr lang="en-US" dirty="0"/>
          </a:p>
          <a:p>
            <a:r>
              <a:rPr lang="en-US" dirty="0" smtClean="0"/>
              <a:t>When </a:t>
            </a:r>
            <a:r>
              <a:rPr lang="en-US" dirty="0"/>
              <a:t>crystals grow, depending on how </a:t>
            </a:r>
            <a:r>
              <a:rPr lang="en-US" dirty="0" err="1"/>
              <a:t>favourable</a:t>
            </a:r>
            <a:r>
              <a:rPr lang="en-US" dirty="0"/>
              <a:t> the conditions are, they may develop all of their crystal faces, or none of them at all (no preferred faces, so crystal grows as a shapeless blob = </a:t>
            </a:r>
            <a:r>
              <a:rPr lang="en-US" dirty="0" err="1"/>
              <a:t>anhedral</a:t>
            </a:r>
            <a:r>
              <a:rPr lang="en-US" dirty="0"/>
              <a:t> growth), or anything in between.</a:t>
            </a:r>
          </a:p>
        </p:txBody>
      </p:sp>
      <p:sp>
        <p:nvSpPr>
          <p:cNvPr id="6" name="Title 2"/>
          <p:cNvSpPr>
            <a:spLocks noGrp="1"/>
          </p:cNvSpPr>
          <p:nvPr>
            <p:ph type="title"/>
          </p:nvPr>
        </p:nvSpPr>
        <p:spPr/>
        <p:txBody>
          <a:bodyPr>
            <a:normAutofit/>
          </a:bodyPr>
          <a:lstStyle/>
          <a:p>
            <a:r>
              <a:rPr lang="en-US" sz="3600" dirty="0" smtClean="0"/>
              <a:t>2) SHAPE, HABIT, SIZE</a:t>
            </a:r>
            <a:endParaRPr lang="en-US" sz="3600" dirty="0"/>
          </a:p>
        </p:txBody>
      </p:sp>
    </p:spTree>
    <p:extLst>
      <p:ext uri="{BB962C8B-B14F-4D97-AF65-F5344CB8AC3E}">
        <p14:creationId xmlns:p14="http://schemas.microsoft.com/office/powerpoint/2010/main" val="2971223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7431" y="2876550"/>
            <a:ext cx="7077075"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238500" y="2057400"/>
            <a:ext cx="2658933" cy="523220"/>
          </a:xfrm>
          <a:prstGeom prst="rect">
            <a:avLst/>
          </a:prstGeom>
          <a:noFill/>
        </p:spPr>
        <p:txBody>
          <a:bodyPr wrap="none" rtlCol="0">
            <a:spAutoFit/>
          </a:bodyPr>
          <a:lstStyle/>
          <a:p>
            <a:r>
              <a:rPr lang="en-US" sz="2800" b="1" dirty="0">
                <a:solidFill>
                  <a:schemeClr val="accent1">
                    <a:lumMod val="50000"/>
                  </a:schemeClr>
                </a:solidFill>
                <a:latin typeface="+mj-lt"/>
                <a:ea typeface="+mj-ea"/>
                <a:cs typeface="+mj-cs"/>
              </a:rPr>
              <a:t>CRYSTAL SHAPE</a:t>
            </a:r>
          </a:p>
        </p:txBody>
      </p:sp>
      <p:sp>
        <p:nvSpPr>
          <p:cNvPr id="6" name="Title 2"/>
          <p:cNvSpPr>
            <a:spLocks noGrp="1"/>
          </p:cNvSpPr>
          <p:nvPr>
            <p:ph type="title"/>
          </p:nvPr>
        </p:nvSpPr>
        <p:spPr/>
        <p:txBody>
          <a:bodyPr>
            <a:normAutofit/>
          </a:bodyPr>
          <a:lstStyle/>
          <a:p>
            <a:r>
              <a:rPr lang="en-US" sz="3600" dirty="0" smtClean="0"/>
              <a:t>2) SHAPE, HABIT, SIZE</a:t>
            </a:r>
            <a:endParaRPr lang="en-US" sz="3600" dirty="0"/>
          </a:p>
        </p:txBody>
      </p:sp>
    </p:spTree>
    <p:extLst>
      <p:ext uri="{BB962C8B-B14F-4D97-AF65-F5344CB8AC3E}">
        <p14:creationId xmlns:p14="http://schemas.microsoft.com/office/powerpoint/2010/main" val="3823509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p:txBody>
          <a:bodyPr>
            <a:normAutofit/>
          </a:bodyPr>
          <a:lstStyle/>
          <a:p>
            <a:r>
              <a:rPr lang="en-US" sz="3600" dirty="0" smtClean="0"/>
              <a:t>MICROSCOPE</a:t>
            </a:r>
            <a:endParaRPr lang="en-US" sz="3600" dirty="0"/>
          </a:p>
        </p:txBody>
      </p:sp>
      <p:sp>
        <p:nvSpPr>
          <p:cNvPr id="5" name="TextBox 4"/>
          <p:cNvSpPr txBox="1"/>
          <p:nvPr/>
        </p:nvSpPr>
        <p:spPr>
          <a:xfrm>
            <a:off x="304800" y="3167390"/>
            <a:ext cx="2607637" cy="523220"/>
          </a:xfrm>
          <a:prstGeom prst="rect">
            <a:avLst/>
          </a:prstGeom>
          <a:noFill/>
        </p:spPr>
        <p:txBody>
          <a:bodyPr wrap="none" rtlCol="0">
            <a:spAutoFit/>
          </a:bodyPr>
          <a:lstStyle/>
          <a:p>
            <a:r>
              <a:rPr lang="en-US" sz="2800" b="1" dirty="0">
                <a:solidFill>
                  <a:schemeClr val="accent1">
                    <a:lumMod val="50000"/>
                  </a:schemeClr>
                </a:solidFill>
                <a:latin typeface="+mj-lt"/>
                <a:ea typeface="+mj-ea"/>
                <a:cs typeface="+mj-cs"/>
              </a:rPr>
              <a:t>CRYSTAL </a:t>
            </a:r>
            <a:r>
              <a:rPr lang="en-US" sz="2800" b="1" dirty="0" smtClean="0">
                <a:solidFill>
                  <a:schemeClr val="accent1">
                    <a:lumMod val="50000"/>
                  </a:schemeClr>
                </a:solidFill>
                <a:latin typeface="+mj-lt"/>
                <a:ea typeface="+mj-ea"/>
                <a:cs typeface="+mj-cs"/>
              </a:rPr>
              <a:t>HABIT</a:t>
            </a:r>
            <a:endParaRPr lang="en-US" sz="2800" b="1" dirty="0">
              <a:solidFill>
                <a:schemeClr val="accent1">
                  <a:lumMod val="50000"/>
                </a:schemeClr>
              </a:solidFill>
              <a:latin typeface="+mj-lt"/>
              <a:ea typeface="+mj-ea"/>
              <a:cs typeface="+mj-cs"/>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1048" y="-7960"/>
            <a:ext cx="589918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2"/>
          <p:cNvSpPr txBox="1">
            <a:spLocks/>
          </p:cNvSpPr>
          <p:nvPr/>
        </p:nvSpPr>
        <p:spPr>
          <a:xfrm>
            <a:off x="609600" y="490728"/>
            <a:ext cx="8229600" cy="12527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smtClean="0"/>
              <a:t>2) SHAPE, HABIT, SIZE</a:t>
            </a:r>
            <a:endParaRPr lang="en-US" sz="3600" dirty="0"/>
          </a:p>
        </p:txBody>
      </p:sp>
    </p:spTree>
    <p:extLst>
      <p:ext uri="{BB962C8B-B14F-4D97-AF65-F5344CB8AC3E}">
        <p14:creationId xmlns:p14="http://schemas.microsoft.com/office/powerpoint/2010/main" val="39258454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524000"/>
            <a:ext cx="5333999" cy="5334000"/>
          </a:xfrm>
        </p:spPr>
        <p:txBody>
          <a:bodyPr>
            <a:normAutofit fontScale="62500" lnSpcReduction="20000"/>
          </a:bodyPr>
          <a:lstStyle/>
          <a:p>
            <a:pPr marL="0" indent="0" algn="ctr">
              <a:buNone/>
            </a:pPr>
            <a:endParaRPr lang="en-US" b="1" dirty="0"/>
          </a:p>
          <a:p>
            <a:pPr algn="just"/>
            <a:r>
              <a:rPr lang="en-US" sz="2700" dirty="0"/>
              <a:t>Cleavages are planar surfaces of low cohesion produced by weaker atom bonds across them</a:t>
            </a:r>
            <a:r>
              <a:rPr lang="en-US" sz="2700" dirty="0" smtClean="0"/>
              <a:t>.</a:t>
            </a:r>
          </a:p>
          <a:p>
            <a:pPr algn="just"/>
            <a:endParaRPr lang="en-US" sz="2700" dirty="0"/>
          </a:p>
          <a:p>
            <a:pPr algn="just"/>
            <a:r>
              <a:rPr lang="en-US" sz="2700" dirty="0"/>
              <a:t>They are visible when the cleavage is more or less vertical in the thin section. </a:t>
            </a:r>
            <a:endParaRPr lang="en-US" sz="2700" dirty="0" smtClean="0"/>
          </a:p>
          <a:p>
            <a:pPr algn="just"/>
            <a:endParaRPr lang="en-US" sz="2700" dirty="0"/>
          </a:p>
          <a:p>
            <a:pPr algn="just"/>
            <a:r>
              <a:rPr lang="en-US" sz="2700" dirty="0" smtClean="0"/>
              <a:t>Cleavages seen in </a:t>
            </a:r>
            <a:r>
              <a:rPr lang="en-US" sz="2700" dirty="0"/>
              <a:t>thin sections are linear expressions of the intersection of particular planes of crystal </a:t>
            </a:r>
            <a:r>
              <a:rPr lang="en-US" sz="2700" dirty="0" smtClean="0"/>
              <a:t>faces with </a:t>
            </a:r>
            <a:r>
              <a:rPr lang="en-US" sz="2700" dirty="0"/>
              <a:t>the cut surface of the thin </a:t>
            </a:r>
            <a:r>
              <a:rPr lang="en-US" sz="2700" dirty="0" smtClean="0"/>
              <a:t>section.</a:t>
            </a:r>
          </a:p>
          <a:p>
            <a:pPr algn="just"/>
            <a:endParaRPr lang="en-US" sz="2700" dirty="0" smtClean="0"/>
          </a:p>
          <a:p>
            <a:pPr algn="just"/>
            <a:r>
              <a:rPr lang="en-US" sz="2700" dirty="0" smtClean="0"/>
              <a:t>Some </a:t>
            </a:r>
            <a:r>
              <a:rPr lang="en-US" sz="2700" dirty="0"/>
              <a:t>minerals </a:t>
            </a:r>
            <a:r>
              <a:rPr lang="en-US" sz="2700" dirty="0" smtClean="0"/>
              <a:t>may have </a:t>
            </a:r>
            <a:r>
              <a:rPr lang="en-US" sz="2700" dirty="0"/>
              <a:t>three “good” cleavages (e.g., calcite), some have a “perfect” cleavage (e.g., </a:t>
            </a:r>
            <a:r>
              <a:rPr lang="en-US" sz="2700" dirty="0" smtClean="0"/>
              <a:t>micas).</a:t>
            </a:r>
          </a:p>
          <a:p>
            <a:pPr algn="just"/>
            <a:endParaRPr lang="en-US" sz="2700" dirty="0"/>
          </a:p>
          <a:p>
            <a:pPr algn="just"/>
            <a:r>
              <a:rPr lang="en-US" sz="2700" dirty="0" smtClean="0"/>
              <a:t>Some </a:t>
            </a:r>
            <a:r>
              <a:rPr lang="en-US" sz="2700" dirty="0"/>
              <a:t>may have no cleavages at all (e.g., olivine, which therefore has no “preferred” planes of splitting, and gets fractured, instead). </a:t>
            </a:r>
            <a:endParaRPr lang="en-US" sz="2700" dirty="0" smtClean="0"/>
          </a:p>
          <a:p>
            <a:pPr algn="just"/>
            <a:endParaRPr lang="en-US" sz="2700" dirty="0" smtClean="0"/>
          </a:p>
          <a:p>
            <a:pPr algn="just"/>
            <a:r>
              <a:rPr lang="en-US" sz="2700" dirty="0" smtClean="0"/>
              <a:t>The </a:t>
            </a:r>
            <a:r>
              <a:rPr lang="en-US" sz="2700" dirty="0"/>
              <a:t>same mineral will always have the same cleavage</a:t>
            </a:r>
            <a:r>
              <a:rPr lang="en-US" sz="2600" dirty="0"/>
              <a:t>.</a:t>
            </a:r>
          </a:p>
        </p:txBody>
      </p:sp>
      <p:sp>
        <p:nvSpPr>
          <p:cNvPr id="4" name="Title 2"/>
          <p:cNvSpPr>
            <a:spLocks noGrp="1"/>
          </p:cNvSpPr>
          <p:nvPr>
            <p:ph type="title"/>
          </p:nvPr>
        </p:nvSpPr>
        <p:spPr/>
        <p:txBody>
          <a:bodyPr>
            <a:normAutofit/>
          </a:bodyPr>
          <a:lstStyle/>
          <a:p>
            <a:r>
              <a:rPr lang="en-US" sz="3600" dirty="0" smtClean="0"/>
              <a:t>3) CLEAVAGE</a:t>
            </a:r>
            <a:endParaRPr lang="en-US" sz="3600" dirty="0"/>
          </a:p>
        </p:txBody>
      </p:sp>
      <p:pic>
        <p:nvPicPr>
          <p:cNvPr id="4098" name="Picture 2" descr="http://www.gly.bris.ac.uk/www/teach/opmin/cleavC.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2676525"/>
            <a:ext cx="3048000" cy="235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8428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1" y="2057400"/>
            <a:ext cx="4495799" cy="4267200"/>
          </a:xfrm>
        </p:spPr>
        <p:txBody>
          <a:bodyPr>
            <a:normAutofit fontScale="92500" lnSpcReduction="20000"/>
          </a:bodyPr>
          <a:lstStyle/>
          <a:p>
            <a:pPr algn="just"/>
            <a:r>
              <a:rPr lang="en-US" b="1" dirty="0">
                <a:solidFill>
                  <a:srgbClr val="FF0000"/>
                </a:solidFill>
              </a:rPr>
              <a:t>Cleavage is said to be basal when it occurs perpendicular to the </a:t>
            </a:r>
            <a:r>
              <a:rPr lang="en-US" b="1" dirty="0" smtClean="0">
                <a:solidFill>
                  <a:srgbClr val="FF0000"/>
                </a:solidFill>
              </a:rPr>
              <a:t>“c” </a:t>
            </a:r>
            <a:r>
              <a:rPr lang="en-US" b="1" dirty="0">
                <a:solidFill>
                  <a:srgbClr val="FF0000"/>
                </a:solidFill>
              </a:rPr>
              <a:t>axis of the mineral</a:t>
            </a:r>
            <a:r>
              <a:rPr lang="en-US" dirty="0"/>
              <a:t>, </a:t>
            </a:r>
            <a:r>
              <a:rPr lang="en-US" dirty="0" smtClean="0"/>
              <a:t>and </a:t>
            </a:r>
            <a:r>
              <a:rPr lang="en-US" b="1" dirty="0" smtClean="0">
                <a:solidFill>
                  <a:srgbClr val="FF0000"/>
                </a:solidFill>
              </a:rPr>
              <a:t>prismatic </a:t>
            </a:r>
            <a:r>
              <a:rPr lang="en-US" b="1" dirty="0">
                <a:solidFill>
                  <a:srgbClr val="FF0000"/>
                </a:solidFill>
              </a:rPr>
              <a:t>when it occurs parallel to the </a:t>
            </a:r>
            <a:r>
              <a:rPr lang="en-US" b="1" dirty="0" smtClean="0">
                <a:solidFill>
                  <a:srgbClr val="FF0000"/>
                </a:solidFill>
              </a:rPr>
              <a:t>“c” axis</a:t>
            </a:r>
            <a:r>
              <a:rPr lang="en-US" dirty="0"/>
              <a:t>. </a:t>
            </a:r>
            <a:endParaRPr lang="en-US" dirty="0" smtClean="0"/>
          </a:p>
          <a:p>
            <a:pPr algn="just"/>
            <a:endParaRPr lang="en-US" dirty="0" smtClean="0"/>
          </a:p>
          <a:p>
            <a:pPr algn="just"/>
            <a:r>
              <a:rPr lang="en-US" dirty="0" smtClean="0"/>
              <a:t>Multiple </a:t>
            </a:r>
            <a:r>
              <a:rPr lang="en-US" dirty="0"/>
              <a:t>cleavages that produce </a:t>
            </a:r>
            <a:r>
              <a:rPr lang="en-US" dirty="0" smtClean="0"/>
              <a:t>geometric polygons </a:t>
            </a:r>
            <a:r>
              <a:rPr lang="en-US" dirty="0"/>
              <a:t>are referred to using the name of the geometric polygon, such as octahedral </a:t>
            </a:r>
            <a:r>
              <a:rPr lang="en-US" dirty="0" smtClean="0"/>
              <a:t>cleavage in </a:t>
            </a:r>
            <a:r>
              <a:rPr lang="en-US" dirty="0"/>
              <a:t>the mineral fluorite, cubic cleavage in the mineral halite, or </a:t>
            </a:r>
            <a:r>
              <a:rPr lang="en-US" dirty="0" err="1"/>
              <a:t>rhombohedral</a:t>
            </a:r>
            <a:r>
              <a:rPr lang="en-US" dirty="0"/>
              <a:t> cleavage </a:t>
            </a:r>
            <a:r>
              <a:rPr lang="en-US" dirty="0" smtClean="0"/>
              <a:t>in calcite</a:t>
            </a:r>
            <a:r>
              <a:rPr lang="en-US" dirty="0"/>
              <a:t>.</a:t>
            </a:r>
          </a:p>
        </p:txBody>
      </p:sp>
      <p:sp>
        <p:nvSpPr>
          <p:cNvPr id="4" name="Title 2"/>
          <p:cNvSpPr>
            <a:spLocks noGrp="1"/>
          </p:cNvSpPr>
          <p:nvPr>
            <p:ph type="title"/>
          </p:nvPr>
        </p:nvSpPr>
        <p:spPr/>
        <p:txBody>
          <a:bodyPr>
            <a:normAutofit/>
          </a:bodyPr>
          <a:lstStyle/>
          <a:p>
            <a:r>
              <a:rPr lang="en-US" sz="3600" dirty="0"/>
              <a:t>3) CLEAVAGE</a:t>
            </a:r>
          </a:p>
        </p:txBody>
      </p:sp>
      <p:grpSp>
        <p:nvGrpSpPr>
          <p:cNvPr id="6" name="Group 5"/>
          <p:cNvGrpSpPr/>
          <p:nvPr/>
        </p:nvGrpSpPr>
        <p:grpSpPr>
          <a:xfrm>
            <a:off x="5943600" y="1676400"/>
            <a:ext cx="2571750" cy="2231828"/>
            <a:chOff x="5943600" y="1676400"/>
            <a:chExt cx="2571750" cy="2231828"/>
          </a:xfrm>
        </p:grpSpPr>
        <p:pic>
          <p:nvPicPr>
            <p:cNvPr id="8194" name="Picture 2" descr="http://web2.ges.gla.ac.uk/%7Eminerals/Images/cleav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676400"/>
              <a:ext cx="2571750" cy="19240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22202" y="3600451"/>
              <a:ext cx="1614545" cy="307777"/>
            </a:xfrm>
            <a:prstGeom prst="rect">
              <a:avLst/>
            </a:prstGeom>
            <a:noFill/>
          </p:spPr>
          <p:txBody>
            <a:bodyPr wrap="none" rtlCol="0">
              <a:spAutoFit/>
            </a:bodyPr>
            <a:lstStyle/>
            <a:p>
              <a:r>
                <a:rPr lang="en-US" sz="1400" b="1" dirty="0" smtClean="0"/>
                <a:t>Cleavage in Calcite</a:t>
              </a:r>
              <a:endParaRPr lang="en-US" sz="1400" b="1" dirty="0"/>
            </a:p>
          </p:txBody>
        </p:sp>
      </p:grpSp>
      <p:grpSp>
        <p:nvGrpSpPr>
          <p:cNvPr id="7" name="Group 6"/>
          <p:cNvGrpSpPr/>
          <p:nvPr/>
        </p:nvGrpSpPr>
        <p:grpSpPr>
          <a:xfrm>
            <a:off x="5012366" y="4125654"/>
            <a:ext cx="3998147" cy="1897123"/>
            <a:chOff x="4991100" y="4125654"/>
            <a:chExt cx="3998147" cy="1897123"/>
          </a:xfrm>
        </p:grpSpPr>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1100" y="4125654"/>
              <a:ext cx="1905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47" y="4125654"/>
              <a:ext cx="1905000" cy="142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127511" y="5715000"/>
              <a:ext cx="1632178" cy="307777"/>
            </a:xfrm>
            <a:prstGeom prst="rect">
              <a:avLst/>
            </a:prstGeom>
            <a:noFill/>
          </p:spPr>
          <p:txBody>
            <a:bodyPr wrap="none" rtlCol="0">
              <a:spAutoFit/>
            </a:bodyPr>
            <a:lstStyle/>
            <a:p>
              <a:r>
                <a:rPr lang="en-US" sz="1400" b="1" dirty="0" smtClean="0"/>
                <a:t>Prismatic Cleavage</a:t>
              </a:r>
              <a:endParaRPr lang="en-US" sz="1400" b="1" dirty="0"/>
            </a:p>
          </p:txBody>
        </p:sp>
        <p:sp>
          <p:nvSpPr>
            <p:cNvPr id="12" name="TextBox 11"/>
            <p:cNvSpPr txBox="1"/>
            <p:nvPr/>
          </p:nvSpPr>
          <p:spPr>
            <a:xfrm>
              <a:off x="7376149" y="5715000"/>
              <a:ext cx="1321196" cy="307777"/>
            </a:xfrm>
            <a:prstGeom prst="rect">
              <a:avLst/>
            </a:prstGeom>
            <a:noFill/>
          </p:spPr>
          <p:txBody>
            <a:bodyPr wrap="none" rtlCol="0">
              <a:spAutoFit/>
            </a:bodyPr>
            <a:lstStyle/>
            <a:p>
              <a:r>
                <a:rPr lang="en-US" sz="1400" b="1" dirty="0" smtClean="0"/>
                <a:t>Basal Cleavage</a:t>
              </a:r>
              <a:endParaRPr lang="en-US" sz="1400" b="1" dirty="0"/>
            </a:p>
          </p:txBody>
        </p:sp>
      </p:grpSp>
    </p:spTree>
    <p:extLst>
      <p:ext uri="{BB962C8B-B14F-4D97-AF65-F5344CB8AC3E}">
        <p14:creationId xmlns:p14="http://schemas.microsoft.com/office/powerpoint/2010/main" val="8440636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5000"/>
            <a:ext cx="8686799" cy="2971800"/>
          </a:xfrm>
        </p:spPr>
        <p:txBody>
          <a:bodyPr>
            <a:normAutofit fontScale="92500" lnSpcReduction="20000"/>
          </a:bodyPr>
          <a:lstStyle/>
          <a:p>
            <a:pPr algn="just"/>
            <a:r>
              <a:rPr lang="en-US" dirty="0"/>
              <a:t>The cleavage (quality and number of different cleavage planes) is diagnostic of some </a:t>
            </a:r>
            <a:r>
              <a:rPr lang="en-US" dirty="0" smtClean="0"/>
              <a:t>mineral species</a:t>
            </a:r>
            <a:r>
              <a:rPr lang="en-US" dirty="0"/>
              <a:t>. </a:t>
            </a:r>
            <a:endParaRPr lang="en-US" dirty="0" smtClean="0"/>
          </a:p>
          <a:p>
            <a:pPr algn="just"/>
            <a:endParaRPr lang="en-US" dirty="0" smtClean="0"/>
          </a:p>
          <a:p>
            <a:pPr algn="just"/>
            <a:r>
              <a:rPr lang="en-US" dirty="0" smtClean="0"/>
              <a:t>From </a:t>
            </a:r>
            <a:r>
              <a:rPr lang="en-US" dirty="0"/>
              <a:t>the shape of the observed grain in thin section and the quality and orientation </a:t>
            </a:r>
            <a:r>
              <a:rPr lang="en-US" dirty="0" smtClean="0"/>
              <a:t>of the </a:t>
            </a:r>
            <a:r>
              <a:rPr lang="en-US" dirty="0"/>
              <a:t>cleavage(s), we can have an idea of the orientation of the section cut through the 3-D </a:t>
            </a:r>
            <a:r>
              <a:rPr lang="en-US" dirty="0" smtClean="0"/>
              <a:t>grain morphology</a:t>
            </a:r>
            <a:r>
              <a:rPr lang="en-US" dirty="0"/>
              <a:t>. </a:t>
            </a:r>
            <a:endParaRPr lang="en-US" dirty="0" smtClean="0"/>
          </a:p>
          <a:p>
            <a:pPr algn="just"/>
            <a:endParaRPr lang="en-US" dirty="0" smtClean="0"/>
          </a:p>
          <a:p>
            <a:pPr algn="just"/>
            <a:r>
              <a:rPr lang="en-US" dirty="0" smtClean="0"/>
              <a:t>In the figure we </a:t>
            </a:r>
            <a:r>
              <a:rPr lang="en-US" dirty="0"/>
              <a:t>can see basal sections of amphibole (left) and pyroxene (right</a:t>
            </a:r>
            <a:r>
              <a:rPr lang="en-US" dirty="0" smtClean="0"/>
              <a:t>), displaying </a:t>
            </a:r>
            <a:r>
              <a:rPr lang="en-US" dirty="0"/>
              <a:t>two characteristic sets of cleavages.</a:t>
            </a:r>
          </a:p>
        </p:txBody>
      </p:sp>
      <p:sp>
        <p:nvSpPr>
          <p:cNvPr id="5" name="Title 2"/>
          <p:cNvSpPr>
            <a:spLocks noGrp="1"/>
          </p:cNvSpPr>
          <p:nvPr>
            <p:ph type="title"/>
          </p:nvPr>
        </p:nvSpPr>
        <p:spPr/>
        <p:txBody>
          <a:bodyPr>
            <a:normAutofit/>
          </a:bodyPr>
          <a:lstStyle/>
          <a:p>
            <a:r>
              <a:rPr lang="en-US" sz="3600" dirty="0"/>
              <a:t>3) CLEAVAGE</a:t>
            </a:r>
          </a:p>
        </p:txBody>
      </p:sp>
      <p:grpSp>
        <p:nvGrpSpPr>
          <p:cNvPr id="7" name="Group 6"/>
          <p:cNvGrpSpPr/>
          <p:nvPr/>
        </p:nvGrpSpPr>
        <p:grpSpPr>
          <a:xfrm>
            <a:off x="762000" y="4953000"/>
            <a:ext cx="7696200" cy="2009223"/>
            <a:chOff x="1371600" y="4953000"/>
            <a:chExt cx="6248400" cy="2009223"/>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888" y="4953000"/>
              <a:ext cx="4848225"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71600" y="6315892"/>
              <a:ext cx="6248400" cy="646331"/>
            </a:xfrm>
            <a:prstGeom prst="rect">
              <a:avLst/>
            </a:prstGeom>
            <a:noFill/>
          </p:spPr>
          <p:txBody>
            <a:bodyPr wrap="square" rtlCol="0">
              <a:spAutoFit/>
            </a:bodyPr>
            <a:lstStyle/>
            <a:p>
              <a:r>
                <a:rPr lang="en-US" b="1" dirty="0" smtClean="0"/>
                <a:t>Amphibole (2 cleavage at 120 and 60º)                  Pyroxene (2 cleavage at 90º)</a:t>
              </a:r>
              <a:endParaRPr lang="en-US" b="1" dirty="0"/>
            </a:p>
          </p:txBody>
        </p:sp>
      </p:grpSp>
    </p:spTree>
    <p:extLst>
      <p:ext uri="{BB962C8B-B14F-4D97-AF65-F5344CB8AC3E}">
        <p14:creationId xmlns:p14="http://schemas.microsoft.com/office/powerpoint/2010/main" val="15016164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799" cy="4373563"/>
          </a:xfrm>
        </p:spPr>
        <p:txBody>
          <a:bodyPr>
            <a:normAutofit lnSpcReduction="10000"/>
          </a:bodyPr>
          <a:lstStyle/>
          <a:p>
            <a:pPr algn="just"/>
            <a:endParaRPr lang="en-US" dirty="0"/>
          </a:p>
          <a:p>
            <a:pPr marL="457200" indent="-457200" algn="just">
              <a:buFont typeface="+mj-lt"/>
              <a:buAutoNum type="arabicPeriod" startAt="2"/>
            </a:pPr>
            <a:r>
              <a:rPr lang="en-US" b="1" dirty="0">
                <a:solidFill>
                  <a:srgbClr val="FF0000"/>
                </a:solidFill>
              </a:rPr>
              <a:t>Microscopic study is the cheapest and fastest method for identifying minerals</a:t>
            </a:r>
            <a:r>
              <a:rPr lang="en-US" dirty="0"/>
              <a:t>; however, there are limitations to the optical method, such as constraints of very small size (sub-microscopic) of minerals, or complex solid solutions, etc. </a:t>
            </a:r>
            <a:endParaRPr lang="en-US" dirty="0" smtClean="0"/>
          </a:p>
          <a:p>
            <a:pPr marL="457200" indent="-457200" algn="just">
              <a:buFont typeface="+mj-lt"/>
              <a:buAutoNum type="arabicPeriod" startAt="2"/>
            </a:pPr>
            <a:endParaRPr lang="en-US" dirty="0"/>
          </a:p>
          <a:p>
            <a:pPr marL="457200" indent="-457200" algn="just">
              <a:buFont typeface="+mj-lt"/>
              <a:buAutoNum type="arabicPeriod" startAt="3"/>
            </a:pPr>
            <a:r>
              <a:rPr lang="en-US" b="1" dirty="0" smtClean="0">
                <a:solidFill>
                  <a:srgbClr val="FF0000"/>
                </a:solidFill>
              </a:rPr>
              <a:t>Microscopic </a:t>
            </a:r>
            <a:r>
              <a:rPr lang="en-US" b="1" dirty="0">
                <a:solidFill>
                  <a:srgbClr val="FF0000"/>
                </a:solidFill>
              </a:rPr>
              <a:t>study is required for textural (natural arrangements of minerals) analysis</a:t>
            </a:r>
            <a:r>
              <a:rPr lang="en-US" dirty="0"/>
              <a:t>; it is useful in </a:t>
            </a:r>
            <a:r>
              <a:rPr lang="en-US" b="1" dirty="0">
                <a:solidFill>
                  <a:srgbClr val="FF0000"/>
                </a:solidFill>
              </a:rPr>
              <a:t>determining the rock type</a:t>
            </a:r>
            <a:r>
              <a:rPr lang="en-US" dirty="0"/>
              <a:t>, the </a:t>
            </a:r>
            <a:r>
              <a:rPr lang="en-US" b="1" dirty="0">
                <a:solidFill>
                  <a:srgbClr val="FF0000"/>
                </a:solidFill>
              </a:rPr>
              <a:t>crystallization sequence</a:t>
            </a:r>
            <a:r>
              <a:rPr lang="en-US" dirty="0"/>
              <a:t>, </a:t>
            </a:r>
            <a:r>
              <a:rPr lang="en-US" b="1" dirty="0">
                <a:solidFill>
                  <a:srgbClr val="FF0000"/>
                </a:solidFill>
              </a:rPr>
              <a:t>deformation history or observing frozen-in reactions</a:t>
            </a:r>
            <a:r>
              <a:rPr lang="en-US" dirty="0"/>
              <a:t>, </a:t>
            </a:r>
            <a:r>
              <a:rPr lang="en-US" b="1" dirty="0">
                <a:solidFill>
                  <a:srgbClr val="FF0000"/>
                </a:solidFill>
              </a:rPr>
              <a:t>constraining pressure-temperature history</a:t>
            </a:r>
            <a:r>
              <a:rPr lang="en-US" dirty="0"/>
              <a:t>, </a:t>
            </a:r>
            <a:r>
              <a:rPr lang="en-US" b="1" dirty="0">
                <a:solidFill>
                  <a:srgbClr val="FF0000"/>
                </a:solidFill>
              </a:rPr>
              <a:t>noting weathering/alteration</a:t>
            </a:r>
            <a:r>
              <a:rPr lang="en-US" dirty="0"/>
              <a:t>, etc. </a:t>
            </a:r>
            <a:endParaRPr lang="en-US" dirty="0" smtClean="0"/>
          </a:p>
          <a:p>
            <a:pPr marL="0" indent="0" algn="just">
              <a:buNone/>
            </a:pPr>
            <a:endParaRPr lang="en-US" dirty="0"/>
          </a:p>
          <a:p>
            <a:pPr algn="just"/>
            <a:endParaRPr lang="en-US" dirty="0"/>
          </a:p>
        </p:txBody>
      </p:sp>
      <p:sp>
        <p:nvSpPr>
          <p:cNvPr id="4" name="Title 2"/>
          <p:cNvSpPr>
            <a:spLocks noGrp="1"/>
          </p:cNvSpPr>
          <p:nvPr>
            <p:ph type="title"/>
          </p:nvPr>
        </p:nvSpPr>
        <p:spPr/>
        <p:txBody>
          <a:bodyPr/>
          <a:lstStyle/>
          <a:p>
            <a:r>
              <a:rPr lang="en-US" dirty="0"/>
              <a:t>Why study </a:t>
            </a:r>
            <a:r>
              <a:rPr lang="en-US" dirty="0" smtClean="0"/>
              <a:t>optical mineralogy</a:t>
            </a:r>
            <a:endParaRPr lang="en-US" dirty="0"/>
          </a:p>
        </p:txBody>
      </p:sp>
    </p:spTree>
    <p:extLst>
      <p:ext uri="{BB962C8B-B14F-4D97-AF65-F5344CB8AC3E}">
        <p14:creationId xmlns:p14="http://schemas.microsoft.com/office/powerpoint/2010/main" val="3303722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28600" y="1981200"/>
            <a:ext cx="8686799" cy="3276600"/>
          </a:xfrm>
        </p:spPr>
        <p:txBody>
          <a:bodyPr>
            <a:normAutofit fontScale="62500" lnSpcReduction="20000"/>
          </a:bodyPr>
          <a:lstStyle/>
          <a:p>
            <a:pPr algn="just"/>
            <a:r>
              <a:rPr lang="en-US" dirty="0"/>
              <a:t>The quality of the cleavage is estimated observing the density, continuity and width of </a:t>
            </a:r>
            <a:r>
              <a:rPr lang="en-US" dirty="0" smtClean="0"/>
              <a:t>the cleavage </a:t>
            </a:r>
            <a:r>
              <a:rPr lang="en-US" dirty="0"/>
              <a:t>lines (which are always parallel lines) in thin </a:t>
            </a:r>
            <a:r>
              <a:rPr lang="en-US" dirty="0" smtClean="0"/>
              <a:t>section. </a:t>
            </a:r>
          </a:p>
          <a:p>
            <a:pPr algn="just"/>
            <a:endParaRPr lang="en-US" dirty="0" smtClean="0"/>
          </a:p>
          <a:p>
            <a:pPr algn="just"/>
            <a:r>
              <a:rPr lang="en-US" dirty="0" smtClean="0"/>
              <a:t>The </a:t>
            </a:r>
            <a:r>
              <a:rPr lang="en-US" dirty="0"/>
              <a:t>quality </a:t>
            </a:r>
            <a:r>
              <a:rPr lang="en-US" dirty="0" smtClean="0"/>
              <a:t>of cleavage </a:t>
            </a:r>
            <a:r>
              <a:rPr lang="en-US" dirty="0"/>
              <a:t>is described as </a:t>
            </a:r>
            <a:r>
              <a:rPr lang="en-US" b="1" dirty="0">
                <a:solidFill>
                  <a:srgbClr val="FF0000"/>
                </a:solidFill>
              </a:rPr>
              <a:t>perfect, imperfect, good, distinct, indistinct, poor, or absent.</a:t>
            </a:r>
            <a:r>
              <a:rPr lang="en-US" dirty="0"/>
              <a:t> </a:t>
            </a:r>
            <a:endParaRPr lang="en-US" dirty="0" smtClean="0"/>
          </a:p>
          <a:p>
            <a:pPr algn="just"/>
            <a:endParaRPr lang="en-US" dirty="0"/>
          </a:p>
          <a:p>
            <a:pPr algn="just"/>
            <a:r>
              <a:rPr lang="en-US" dirty="0" smtClean="0"/>
              <a:t>The quality </a:t>
            </a:r>
            <a:r>
              <a:rPr lang="en-US" dirty="0"/>
              <a:t>decreases from perfect (dense, almost continue and thin lines of cleavage) to </a:t>
            </a:r>
            <a:r>
              <a:rPr lang="en-US" dirty="0" smtClean="0"/>
              <a:t>weak cleavage </a:t>
            </a:r>
            <a:r>
              <a:rPr lang="en-US" dirty="0"/>
              <a:t>(few, disperse segments of thicker lines) to absent (no cleavage, different </a:t>
            </a:r>
            <a:r>
              <a:rPr lang="en-US" dirty="0" smtClean="0"/>
              <a:t>curved and/or </a:t>
            </a:r>
            <a:r>
              <a:rPr lang="en-US" dirty="0"/>
              <a:t>broken thick lines). </a:t>
            </a:r>
            <a:endParaRPr lang="en-US" dirty="0" smtClean="0"/>
          </a:p>
          <a:p>
            <a:pPr algn="just"/>
            <a:endParaRPr lang="en-US" dirty="0" smtClean="0"/>
          </a:p>
          <a:p>
            <a:pPr algn="just"/>
            <a:r>
              <a:rPr lang="en-US" dirty="0" smtClean="0"/>
              <a:t>For example: </a:t>
            </a:r>
          </a:p>
          <a:p>
            <a:pPr lvl="1" algn="just"/>
            <a:r>
              <a:rPr lang="en-US" b="1" dirty="0" smtClean="0">
                <a:solidFill>
                  <a:srgbClr val="FF0000"/>
                </a:solidFill>
              </a:rPr>
              <a:t>Perfect </a:t>
            </a:r>
            <a:r>
              <a:rPr lang="en-US" b="1" dirty="0">
                <a:solidFill>
                  <a:srgbClr val="FF0000"/>
                </a:solidFill>
              </a:rPr>
              <a:t>cleavage: micas, all </a:t>
            </a:r>
            <a:r>
              <a:rPr lang="en-US" b="1" dirty="0" err="1">
                <a:solidFill>
                  <a:srgbClr val="FF0000"/>
                </a:solidFill>
              </a:rPr>
              <a:t>phyllosilicates</a:t>
            </a:r>
            <a:r>
              <a:rPr lang="en-US" b="1" dirty="0">
                <a:solidFill>
                  <a:srgbClr val="FF0000"/>
                </a:solidFill>
              </a:rPr>
              <a:t>;</a:t>
            </a:r>
          </a:p>
          <a:p>
            <a:pPr lvl="1" algn="just"/>
            <a:r>
              <a:rPr lang="en-US" b="1" dirty="0">
                <a:solidFill>
                  <a:srgbClr val="FF0000"/>
                </a:solidFill>
              </a:rPr>
              <a:t>Good cleavage: feldspars, pyroxenes, amphiboles;</a:t>
            </a:r>
          </a:p>
          <a:p>
            <a:pPr lvl="1" algn="just"/>
            <a:r>
              <a:rPr lang="en-US" b="1" dirty="0">
                <a:solidFill>
                  <a:srgbClr val="FF0000"/>
                </a:solidFill>
              </a:rPr>
              <a:t>Weak cleavage: apatite, </a:t>
            </a:r>
            <a:r>
              <a:rPr lang="en-US" b="1" dirty="0" err="1">
                <a:solidFill>
                  <a:srgbClr val="FF0000"/>
                </a:solidFill>
              </a:rPr>
              <a:t>sodalite</a:t>
            </a:r>
            <a:r>
              <a:rPr lang="en-US" b="1" dirty="0">
                <a:solidFill>
                  <a:srgbClr val="FF0000"/>
                </a:solidFill>
              </a:rPr>
              <a:t>, olivine;</a:t>
            </a:r>
          </a:p>
          <a:p>
            <a:pPr lvl="1" algn="just"/>
            <a:r>
              <a:rPr lang="en-US" b="1" dirty="0">
                <a:solidFill>
                  <a:srgbClr val="FF0000"/>
                </a:solidFill>
              </a:rPr>
              <a:t>Absent: quartz</a:t>
            </a:r>
          </a:p>
        </p:txBody>
      </p:sp>
      <p:sp>
        <p:nvSpPr>
          <p:cNvPr id="7" name="Title 2"/>
          <p:cNvSpPr>
            <a:spLocks noGrp="1"/>
          </p:cNvSpPr>
          <p:nvPr>
            <p:ph type="title"/>
          </p:nvPr>
        </p:nvSpPr>
        <p:spPr/>
        <p:txBody>
          <a:bodyPr>
            <a:normAutofit/>
          </a:bodyPr>
          <a:lstStyle/>
          <a:p>
            <a:r>
              <a:rPr lang="en-US" sz="3600" dirty="0"/>
              <a:t>3) CLEAVAGE</a:t>
            </a:r>
          </a:p>
        </p:txBody>
      </p:sp>
      <p:grpSp>
        <p:nvGrpSpPr>
          <p:cNvPr id="10" name="Group 9"/>
          <p:cNvGrpSpPr/>
          <p:nvPr/>
        </p:nvGrpSpPr>
        <p:grpSpPr>
          <a:xfrm>
            <a:off x="5681715" y="3657600"/>
            <a:ext cx="2933816" cy="2432182"/>
            <a:chOff x="5681715" y="3657600"/>
            <a:chExt cx="2933816" cy="2432182"/>
          </a:xfrm>
        </p:grpSpPr>
        <p:pic>
          <p:nvPicPr>
            <p:cNvPr id="1024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3890" r="50000" b="26533"/>
            <a:stretch/>
          </p:blipFill>
          <p:spPr bwMode="auto">
            <a:xfrm>
              <a:off x="5867400" y="3657600"/>
              <a:ext cx="2562447" cy="18474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681715" y="5505007"/>
              <a:ext cx="2933816" cy="584775"/>
            </a:xfrm>
            <a:prstGeom prst="rect">
              <a:avLst/>
            </a:prstGeom>
            <a:noFill/>
          </p:spPr>
          <p:txBody>
            <a:bodyPr wrap="none" rtlCol="0">
              <a:spAutoFit/>
            </a:bodyPr>
            <a:lstStyle/>
            <a:p>
              <a:r>
                <a:rPr lang="en-US" sz="1600" b="1" dirty="0" smtClean="0"/>
                <a:t>One good cleavage  in feldspar </a:t>
              </a:r>
            </a:p>
            <a:p>
              <a:r>
                <a:rPr lang="en-US" sz="1600" b="1" dirty="0" smtClean="0"/>
                <a:t>(</a:t>
              </a:r>
              <a:r>
                <a:rPr lang="en-US" sz="1600" b="1" dirty="0" err="1" smtClean="0"/>
                <a:t>kfs</a:t>
              </a:r>
              <a:r>
                <a:rPr lang="en-US" sz="1600" b="1" dirty="0" smtClean="0"/>
                <a:t> and no cleavage in garnet)</a:t>
              </a:r>
              <a:endParaRPr lang="en-US" sz="1600" b="1" dirty="0"/>
            </a:p>
          </p:txBody>
        </p:sp>
      </p:grpSp>
      <p:grpSp>
        <p:nvGrpSpPr>
          <p:cNvPr id="9" name="Group 8"/>
          <p:cNvGrpSpPr/>
          <p:nvPr/>
        </p:nvGrpSpPr>
        <p:grpSpPr>
          <a:xfrm>
            <a:off x="457200" y="5054009"/>
            <a:ext cx="4697819" cy="1803991"/>
            <a:chOff x="457200" y="5054009"/>
            <a:chExt cx="4697819" cy="1803991"/>
          </a:xfrm>
        </p:grpSpPr>
        <p:pic>
          <p:nvPicPr>
            <p:cNvPr id="1024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r="16087" b="28259"/>
            <a:stretch/>
          </p:blipFill>
          <p:spPr bwMode="auto">
            <a:xfrm>
              <a:off x="457200" y="5054009"/>
              <a:ext cx="2406502" cy="18039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814084" y="5663616"/>
              <a:ext cx="2340935" cy="584775"/>
            </a:xfrm>
            <a:prstGeom prst="rect">
              <a:avLst/>
            </a:prstGeom>
          </p:spPr>
          <p:txBody>
            <a:bodyPr wrap="square">
              <a:spAutoFit/>
            </a:bodyPr>
            <a:lstStyle/>
            <a:p>
              <a:pPr algn="ctr"/>
              <a:r>
                <a:rPr lang="en-US" sz="1600" b="1" dirty="0"/>
                <a:t>One good cleavage  in </a:t>
              </a:r>
              <a:r>
                <a:rPr lang="en-US" sz="1600" b="1" dirty="0" smtClean="0"/>
                <a:t>Pyroxene (</a:t>
              </a:r>
              <a:r>
                <a:rPr lang="en-US" sz="1600" b="1" dirty="0" err="1" smtClean="0"/>
                <a:t>px</a:t>
              </a:r>
              <a:r>
                <a:rPr lang="en-US" sz="1600" b="1" dirty="0" smtClean="0"/>
                <a:t>) </a:t>
              </a:r>
              <a:endParaRPr lang="en-US" sz="1600" b="1" dirty="0"/>
            </a:p>
          </p:txBody>
        </p:sp>
      </p:grpSp>
    </p:spTree>
    <p:extLst>
      <p:ext uri="{BB962C8B-B14F-4D97-AF65-F5344CB8AC3E}">
        <p14:creationId xmlns:p14="http://schemas.microsoft.com/office/powerpoint/2010/main" val="31306243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5000"/>
            <a:ext cx="8686799" cy="4800600"/>
          </a:xfrm>
        </p:spPr>
        <p:txBody>
          <a:bodyPr>
            <a:normAutofit fontScale="85000" lnSpcReduction="20000"/>
          </a:bodyPr>
          <a:lstStyle/>
          <a:p>
            <a:pPr marL="0" indent="0" algn="just">
              <a:buNone/>
            </a:pPr>
            <a:endParaRPr lang="en-US" b="1" dirty="0">
              <a:solidFill>
                <a:srgbClr val="FF0000"/>
              </a:solidFill>
            </a:endParaRPr>
          </a:p>
          <a:p>
            <a:pPr algn="just"/>
            <a:r>
              <a:rPr lang="en-US" dirty="0"/>
              <a:t>The mineral is </a:t>
            </a:r>
            <a:r>
              <a:rPr lang="en-US" dirty="0" smtClean="0"/>
              <a:t>colorless </a:t>
            </a:r>
            <a:r>
              <a:rPr lang="en-US" dirty="0"/>
              <a:t>if it appears white (we see the white light source!). </a:t>
            </a:r>
            <a:endParaRPr lang="en-US" dirty="0" smtClean="0"/>
          </a:p>
          <a:p>
            <a:pPr algn="just"/>
            <a:endParaRPr lang="en-US" dirty="0" smtClean="0"/>
          </a:p>
          <a:p>
            <a:pPr algn="just"/>
            <a:r>
              <a:rPr lang="en-US" dirty="0" smtClean="0"/>
              <a:t>If </a:t>
            </a:r>
            <a:r>
              <a:rPr lang="en-US" dirty="0"/>
              <a:t>any other </a:t>
            </a:r>
            <a:r>
              <a:rPr lang="en-US" dirty="0" smtClean="0"/>
              <a:t>color </a:t>
            </a:r>
            <a:r>
              <a:rPr lang="en-US" dirty="0"/>
              <a:t>is observed, the mineral is </a:t>
            </a:r>
            <a:r>
              <a:rPr lang="en-US" dirty="0" smtClean="0"/>
              <a:t>colored </a:t>
            </a:r>
            <a:r>
              <a:rPr lang="en-US" dirty="0"/>
              <a:t>(and the </a:t>
            </a:r>
            <a:r>
              <a:rPr lang="en-US" dirty="0" smtClean="0"/>
              <a:t>color </a:t>
            </a:r>
            <a:r>
              <a:rPr lang="en-US" dirty="0"/>
              <a:t>can be described). </a:t>
            </a:r>
            <a:endParaRPr lang="en-US" dirty="0" smtClean="0"/>
          </a:p>
          <a:p>
            <a:pPr algn="just"/>
            <a:endParaRPr lang="en-US" dirty="0" smtClean="0"/>
          </a:p>
          <a:p>
            <a:pPr algn="just"/>
            <a:r>
              <a:rPr lang="en-US" dirty="0" smtClean="0"/>
              <a:t>The </a:t>
            </a:r>
            <a:r>
              <a:rPr lang="en-US" dirty="0"/>
              <a:t>observed </a:t>
            </a:r>
            <a:r>
              <a:rPr lang="en-US" dirty="0" smtClean="0"/>
              <a:t>color </a:t>
            </a:r>
            <a:r>
              <a:rPr lang="en-US" dirty="0"/>
              <a:t>is the absorption </a:t>
            </a:r>
            <a:r>
              <a:rPr lang="en-US" dirty="0" smtClean="0"/>
              <a:t>color </a:t>
            </a:r>
            <a:r>
              <a:rPr lang="en-US" dirty="0"/>
              <a:t>(absorption of a part of the white spectrum). </a:t>
            </a:r>
            <a:endParaRPr lang="en-US" dirty="0" smtClean="0"/>
          </a:p>
          <a:p>
            <a:pPr algn="just"/>
            <a:endParaRPr lang="en-US" dirty="0" smtClean="0"/>
          </a:p>
          <a:p>
            <a:pPr algn="just"/>
            <a:r>
              <a:rPr lang="en-US" dirty="0" smtClean="0"/>
              <a:t>The </a:t>
            </a:r>
            <a:r>
              <a:rPr lang="en-US" dirty="0"/>
              <a:t>observed </a:t>
            </a:r>
            <a:r>
              <a:rPr lang="en-US" dirty="0" smtClean="0"/>
              <a:t>color </a:t>
            </a:r>
            <a:r>
              <a:rPr lang="en-US" dirty="0"/>
              <a:t>should be described as </a:t>
            </a:r>
            <a:r>
              <a:rPr lang="en-US" dirty="0" smtClean="0"/>
              <a:t>color, </a:t>
            </a:r>
            <a:r>
              <a:rPr lang="en-US" dirty="0"/>
              <a:t>nuances and intensity. </a:t>
            </a:r>
            <a:endParaRPr lang="en-US" dirty="0" smtClean="0"/>
          </a:p>
          <a:p>
            <a:pPr algn="just"/>
            <a:endParaRPr lang="en-US" dirty="0" smtClean="0"/>
          </a:p>
          <a:p>
            <a:pPr algn="just"/>
            <a:r>
              <a:rPr lang="en-US" dirty="0" smtClean="0"/>
              <a:t>For </a:t>
            </a:r>
            <a:r>
              <a:rPr lang="en-US" dirty="0"/>
              <a:t>example: pale yellowish brown, bluish light grey, etc. </a:t>
            </a:r>
            <a:endParaRPr lang="en-US" dirty="0" smtClean="0"/>
          </a:p>
          <a:p>
            <a:pPr algn="just"/>
            <a:endParaRPr lang="en-US" dirty="0" smtClean="0"/>
          </a:p>
          <a:p>
            <a:pPr algn="just"/>
            <a:r>
              <a:rPr lang="en-US" dirty="0" smtClean="0"/>
              <a:t>If </a:t>
            </a:r>
            <a:r>
              <a:rPr lang="en-US" dirty="0"/>
              <a:t>when rotating the stage, the </a:t>
            </a:r>
            <a:r>
              <a:rPr lang="en-US" dirty="0" smtClean="0"/>
              <a:t>color </a:t>
            </a:r>
            <a:r>
              <a:rPr lang="en-US" dirty="0"/>
              <a:t>changes, then the mineral has </a:t>
            </a:r>
            <a:r>
              <a:rPr lang="en-US" dirty="0" err="1"/>
              <a:t>pleochroism</a:t>
            </a:r>
            <a:r>
              <a:rPr lang="en-US" dirty="0"/>
              <a:t> </a:t>
            </a:r>
            <a:r>
              <a:rPr lang="en-US" dirty="0" smtClean="0"/>
              <a:t>and </a:t>
            </a:r>
            <a:r>
              <a:rPr lang="en-US" dirty="0"/>
              <a:t>the range of </a:t>
            </a:r>
            <a:r>
              <a:rPr lang="en-US" dirty="0" smtClean="0"/>
              <a:t>colors </a:t>
            </a:r>
            <a:r>
              <a:rPr lang="en-US" dirty="0"/>
              <a:t>should be described, rather than a single </a:t>
            </a:r>
            <a:r>
              <a:rPr lang="en-US" dirty="0" smtClean="0"/>
              <a:t>color.</a:t>
            </a:r>
            <a:endParaRPr lang="en-US" dirty="0"/>
          </a:p>
        </p:txBody>
      </p:sp>
      <p:sp>
        <p:nvSpPr>
          <p:cNvPr id="4" name="Title 2"/>
          <p:cNvSpPr>
            <a:spLocks noGrp="1"/>
          </p:cNvSpPr>
          <p:nvPr>
            <p:ph type="title"/>
          </p:nvPr>
        </p:nvSpPr>
        <p:spPr/>
        <p:txBody>
          <a:bodyPr>
            <a:normAutofit/>
          </a:bodyPr>
          <a:lstStyle/>
          <a:p>
            <a:r>
              <a:rPr lang="en-US" sz="3600" dirty="0" smtClean="0"/>
              <a:t>COLOR (ABSORPTION COLOR)</a:t>
            </a:r>
            <a:endParaRPr lang="en-US" sz="3600" dirty="0"/>
          </a:p>
        </p:txBody>
      </p:sp>
    </p:spTree>
    <p:extLst>
      <p:ext uri="{BB962C8B-B14F-4D97-AF65-F5344CB8AC3E}">
        <p14:creationId xmlns:p14="http://schemas.microsoft.com/office/powerpoint/2010/main" val="12221690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Color of minerals in thin section</a:t>
            </a:r>
            <a:endParaRPr lang="en-US" dirty="0"/>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999" y="2106132"/>
            <a:ext cx="3542109"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2694" y="2106132"/>
            <a:ext cx="3513106" cy="2645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12691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752600"/>
            <a:ext cx="8763000" cy="5105400"/>
          </a:xfrm>
        </p:spPr>
        <p:txBody>
          <a:bodyPr>
            <a:normAutofit fontScale="62500" lnSpcReduction="20000"/>
          </a:bodyPr>
          <a:lstStyle/>
          <a:p>
            <a:pPr marL="0" indent="0" algn="ctr">
              <a:buNone/>
            </a:pPr>
            <a:endParaRPr lang="en-US" b="1" dirty="0">
              <a:solidFill>
                <a:srgbClr val="FF0000"/>
              </a:solidFill>
            </a:endParaRPr>
          </a:p>
          <a:p>
            <a:pPr algn="just"/>
            <a:r>
              <a:rPr lang="en-US" sz="2600" dirty="0"/>
              <a:t>The term “</a:t>
            </a:r>
            <a:r>
              <a:rPr lang="en-US" sz="2600" dirty="0" err="1"/>
              <a:t>pleochroism</a:t>
            </a:r>
            <a:r>
              <a:rPr lang="en-US" sz="2600" dirty="0"/>
              <a:t>” comes from the Greek: </a:t>
            </a:r>
            <a:r>
              <a:rPr lang="en-US" sz="2600" dirty="0" err="1"/>
              <a:t>pleos</a:t>
            </a:r>
            <a:r>
              <a:rPr lang="en-US" sz="2600" dirty="0"/>
              <a:t> – many; chromos – colours. </a:t>
            </a:r>
            <a:endParaRPr lang="en-US" sz="2600" dirty="0" smtClean="0"/>
          </a:p>
          <a:p>
            <a:pPr algn="just"/>
            <a:endParaRPr lang="en-US" sz="2600" dirty="0" smtClean="0"/>
          </a:p>
          <a:p>
            <a:pPr algn="just"/>
            <a:r>
              <a:rPr lang="en-US" sz="2600" dirty="0" smtClean="0"/>
              <a:t>A </a:t>
            </a:r>
            <a:r>
              <a:rPr lang="en-US" sz="2600" dirty="0"/>
              <a:t>mineral shows </a:t>
            </a:r>
            <a:r>
              <a:rPr lang="en-US" sz="2600" dirty="0" err="1"/>
              <a:t>pleochroism</a:t>
            </a:r>
            <a:r>
              <a:rPr lang="en-US" sz="2600" dirty="0"/>
              <a:t> when the absorption colour </a:t>
            </a:r>
            <a:r>
              <a:rPr lang="en-US" sz="2600" dirty="0" smtClean="0"/>
              <a:t>changes </a:t>
            </a:r>
            <a:r>
              <a:rPr lang="en-US" sz="2600" dirty="0"/>
              <a:t>when the stage is rotated. </a:t>
            </a:r>
            <a:endParaRPr lang="en-US" sz="2600" dirty="0" smtClean="0"/>
          </a:p>
          <a:p>
            <a:pPr algn="just"/>
            <a:endParaRPr lang="en-US" sz="2600" dirty="0" smtClean="0"/>
          </a:p>
          <a:p>
            <a:pPr algn="just"/>
            <a:r>
              <a:rPr lang="en-US" sz="2600" dirty="0" smtClean="0"/>
              <a:t>It </a:t>
            </a:r>
            <a:r>
              <a:rPr lang="en-US" sz="2600" dirty="0"/>
              <a:t>means that absorption of specific light wavelengths depends on the crystal orientation. </a:t>
            </a:r>
            <a:endParaRPr lang="en-US" sz="2600" dirty="0" smtClean="0"/>
          </a:p>
          <a:p>
            <a:pPr algn="just"/>
            <a:endParaRPr lang="en-US" sz="2600" dirty="0" smtClean="0"/>
          </a:p>
          <a:p>
            <a:pPr algn="just"/>
            <a:r>
              <a:rPr lang="en-US" sz="2600" dirty="0" smtClean="0"/>
              <a:t>This </a:t>
            </a:r>
            <a:r>
              <a:rPr lang="en-US" sz="2600" dirty="0"/>
              <a:t>happens when the mineral is anisotropic. </a:t>
            </a:r>
            <a:endParaRPr lang="en-US" sz="2600" dirty="0" smtClean="0"/>
          </a:p>
          <a:p>
            <a:pPr algn="just"/>
            <a:endParaRPr lang="en-US" sz="2600" dirty="0" smtClean="0"/>
          </a:p>
          <a:p>
            <a:pPr algn="just"/>
            <a:r>
              <a:rPr lang="en-US" sz="2600" dirty="0" smtClean="0"/>
              <a:t>All </a:t>
            </a:r>
            <a:r>
              <a:rPr lang="en-US" sz="2600" dirty="0"/>
              <a:t>anisotropic </a:t>
            </a:r>
            <a:r>
              <a:rPr lang="en-US" sz="2600" dirty="0" err="1"/>
              <a:t>coloured</a:t>
            </a:r>
            <a:r>
              <a:rPr lang="en-US" sz="2600" dirty="0"/>
              <a:t> minerals have </a:t>
            </a:r>
            <a:r>
              <a:rPr lang="en-US" sz="2600" dirty="0" err="1"/>
              <a:t>pleochroism</a:t>
            </a:r>
            <a:r>
              <a:rPr lang="en-US" sz="2600" dirty="0"/>
              <a:t>. </a:t>
            </a:r>
            <a:endParaRPr lang="en-US" sz="2600" dirty="0" smtClean="0"/>
          </a:p>
          <a:p>
            <a:pPr algn="just"/>
            <a:endParaRPr lang="en-US" sz="2600" dirty="0" smtClean="0"/>
          </a:p>
          <a:p>
            <a:pPr algn="just"/>
            <a:r>
              <a:rPr lang="en-US" sz="2600" dirty="0" smtClean="0"/>
              <a:t>However</a:t>
            </a:r>
            <a:r>
              <a:rPr lang="en-US" sz="2600" dirty="0"/>
              <a:t>, the intensity of </a:t>
            </a:r>
            <a:r>
              <a:rPr lang="en-US" sz="2600" dirty="0" err="1"/>
              <a:t>pleochroism</a:t>
            </a:r>
            <a:r>
              <a:rPr lang="en-US" sz="2600" dirty="0"/>
              <a:t> (the changing of colour) can be different (from strong to weak). </a:t>
            </a:r>
            <a:endParaRPr lang="en-US" sz="2600" dirty="0" smtClean="0"/>
          </a:p>
          <a:p>
            <a:pPr algn="just"/>
            <a:endParaRPr lang="en-US" sz="2600" dirty="0" smtClean="0"/>
          </a:p>
          <a:p>
            <a:pPr algn="just"/>
            <a:r>
              <a:rPr lang="en-US" sz="2600" dirty="0" smtClean="0"/>
              <a:t>Common </a:t>
            </a:r>
            <a:r>
              <a:rPr lang="en-US" sz="2600" dirty="0"/>
              <a:t>examples shown </a:t>
            </a:r>
            <a:r>
              <a:rPr lang="en-US" sz="2600" dirty="0" smtClean="0"/>
              <a:t>here </a:t>
            </a:r>
            <a:r>
              <a:rPr lang="en-US" sz="2600" dirty="0"/>
              <a:t>include strong </a:t>
            </a:r>
            <a:r>
              <a:rPr lang="en-US" sz="2600" dirty="0" err="1"/>
              <a:t>pleochroism</a:t>
            </a:r>
            <a:r>
              <a:rPr lang="en-US" sz="2600" dirty="0"/>
              <a:t> of biotite and </a:t>
            </a:r>
            <a:r>
              <a:rPr lang="en-US" sz="2600" dirty="0" smtClean="0"/>
              <a:t>hornblende.</a:t>
            </a:r>
          </a:p>
          <a:p>
            <a:pPr algn="just"/>
            <a:endParaRPr lang="en-US" sz="2600" dirty="0" smtClean="0"/>
          </a:p>
          <a:p>
            <a:pPr algn="just"/>
            <a:r>
              <a:rPr lang="en-US" sz="2600" dirty="0" err="1" smtClean="0"/>
              <a:t>pleochroism</a:t>
            </a:r>
            <a:r>
              <a:rPr lang="en-US" sz="2600" dirty="0" smtClean="0"/>
              <a:t> is described as </a:t>
            </a:r>
            <a:r>
              <a:rPr lang="en-US" sz="2600" dirty="0" err="1"/>
              <a:t>ther</a:t>
            </a:r>
            <a:r>
              <a:rPr lang="en-US" sz="2600" dirty="0"/>
              <a:t> strong, moderate or weak, and </a:t>
            </a:r>
            <a:r>
              <a:rPr lang="en-US" sz="2600" dirty="0" smtClean="0"/>
              <a:t>the </a:t>
            </a:r>
            <a:r>
              <a:rPr lang="en-US" sz="2600" dirty="0"/>
              <a:t>colour </a:t>
            </a:r>
            <a:r>
              <a:rPr lang="en-US" sz="2600" dirty="0" smtClean="0"/>
              <a:t>variation is described  </a:t>
            </a:r>
            <a:r>
              <a:rPr lang="en-US" sz="2600" dirty="0"/>
              <a:t>from the lightest to the darkest </a:t>
            </a:r>
            <a:r>
              <a:rPr lang="en-US" sz="2600" dirty="0" smtClean="0"/>
              <a:t>colour </a:t>
            </a:r>
            <a:r>
              <a:rPr lang="en-US" sz="2600" dirty="0"/>
              <a:t>(e.g. </a:t>
            </a:r>
            <a:r>
              <a:rPr lang="en-US" sz="2600" dirty="0" err="1"/>
              <a:t>pleochroism</a:t>
            </a:r>
            <a:r>
              <a:rPr lang="en-US" sz="2600" dirty="0"/>
              <a:t> from light yellowish green to dark bluish green).</a:t>
            </a:r>
          </a:p>
        </p:txBody>
      </p:sp>
      <p:sp>
        <p:nvSpPr>
          <p:cNvPr id="4" name="Title 2"/>
          <p:cNvSpPr>
            <a:spLocks noGrp="1"/>
          </p:cNvSpPr>
          <p:nvPr>
            <p:ph type="title"/>
          </p:nvPr>
        </p:nvSpPr>
        <p:spPr/>
        <p:txBody>
          <a:bodyPr>
            <a:normAutofit/>
          </a:bodyPr>
          <a:lstStyle/>
          <a:p>
            <a:r>
              <a:rPr lang="en-US" sz="3600" dirty="0" smtClean="0"/>
              <a:t>5) PLEOCHROISM</a:t>
            </a:r>
            <a:endParaRPr lang="en-US" sz="3600" dirty="0"/>
          </a:p>
        </p:txBody>
      </p:sp>
    </p:spTree>
    <p:extLst>
      <p:ext uri="{BB962C8B-B14F-4D97-AF65-F5344CB8AC3E}">
        <p14:creationId xmlns:p14="http://schemas.microsoft.com/office/powerpoint/2010/main" val="24704652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846487" y="533400"/>
            <a:ext cx="7416800" cy="1946125"/>
            <a:chOff x="431800" y="1667541"/>
            <a:chExt cx="8102600" cy="228600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667541"/>
              <a:ext cx="30480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505200" y="2025134"/>
              <a:ext cx="1340432" cy="369332"/>
            </a:xfrm>
            <a:prstGeom prst="rect">
              <a:avLst/>
            </a:prstGeom>
            <a:noFill/>
          </p:spPr>
          <p:txBody>
            <a:bodyPr wrap="none" rtlCol="0">
              <a:spAutoFit/>
            </a:bodyPr>
            <a:lstStyle/>
            <a:p>
              <a:r>
                <a:rPr lang="en-US" dirty="0" smtClean="0"/>
                <a:t>Hornblende</a:t>
              </a:r>
              <a:endParaRPr lang="en-US" dirty="0"/>
            </a:p>
          </p:txBody>
        </p:sp>
        <p:sp>
          <p:nvSpPr>
            <p:cNvPr id="5" name="TextBox 4"/>
            <p:cNvSpPr txBox="1"/>
            <p:nvPr/>
          </p:nvSpPr>
          <p:spPr>
            <a:xfrm>
              <a:off x="4657790" y="3244334"/>
              <a:ext cx="832279" cy="369332"/>
            </a:xfrm>
            <a:prstGeom prst="rect">
              <a:avLst/>
            </a:prstGeom>
            <a:noFill/>
          </p:spPr>
          <p:txBody>
            <a:bodyPr wrap="none" rtlCol="0">
              <a:spAutoFit/>
            </a:bodyPr>
            <a:lstStyle/>
            <a:p>
              <a:r>
                <a:rPr lang="en-US" dirty="0" smtClean="0"/>
                <a:t>Biotite</a:t>
              </a:r>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1685004"/>
              <a:ext cx="3073400" cy="226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Group 10"/>
          <p:cNvGrpSpPr/>
          <p:nvPr/>
        </p:nvGrpSpPr>
        <p:grpSpPr>
          <a:xfrm>
            <a:off x="1897277" y="2596098"/>
            <a:ext cx="5325782" cy="1850285"/>
            <a:chOff x="1684617" y="3032051"/>
            <a:chExt cx="5782983" cy="2198955"/>
          </a:xfrm>
        </p:grpSpPr>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4617" y="3048000"/>
              <a:ext cx="2505635"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7130" y="3032051"/>
              <a:ext cx="2420470" cy="1676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2047061" y="4828654"/>
              <a:ext cx="5075983" cy="402352"/>
            </a:xfrm>
            <a:prstGeom prst="rect">
              <a:avLst/>
            </a:prstGeom>
            <a:noFill/>
          </p:spPr>
          <p:txBody>
            <a:bodyPr wrap="none" rtlCol="0">
              <a:spAutoFit/>
            </a:bodyPr>
            <a:lstStyle/>
            <a:p>
              <a:r>
                <a:rPr lang="en-US" sz="1600" dirty="0" smtClean="0"/>
                <a:t>Pleochroism in Biotite when the stage is rotated 90</a:t>
              </a:r>
              <a:r>
                <a:rPr lang="en-US" sz="1600" dirty="0" smtClean="0">
                  <a:latin typeface="Calibri"/>
                </a:rPr>
                <a:t>°</a:t>
              </a:r>
              <a:endParaRPr lang="en-US" sz="1600" dirty="0"/>
            </a:p>
          </p:txBody>
        </p:sp>
      </p:grpSp>
      <p:grpSp>
        <p:nvGrpSpPr>
          <p:cNvPr id="12" name="Group 11"/>
          <p:cNvGrpSpPr/>
          <p:nvPr/>
        </p:nvGrpSpPr>
        <p:grpSpPr>
          <a:xfrm>
            <a:off x="1764725" y="4490211"/>
            <a:ext cx="5608299" cy="2169319"/>
            <a:chOff x="1860422" y="4383881"/>
            <a:chExt cx="5608299" cy="2169319"/>
          </a:xfrm>
        </p:grpSpPr>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0422" y="4495800"/>
              <a:ext cx="2381249" cy="1585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6861" y="4383881"/>
              <a:ext cx="2551860" cy="169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027365" y="6214646"/>
              <a:ext cx="5083443" cy="338554"/>
            </a:xfrm>
            <a:prstGeom prst="rect">
              <a:avLst/>
            </a:prstGeom>
            <a:noFill/>
          </p:spPr>
          <p:txBody>
            <a:bodyPr wrap="none" rtlCol="0">
              <a:spAutoFit/>
            </a:bodyPr>
            <a:lstStyle/>
            <a:p>
              <a:r>
                <a:rPr lang="en-US" sz="1600" dirty="0" smtClean="0"/>
                <a:t>Pleochroism in Hornblende when the stage is rotated 90</a:t>
              </a:r>
              <a:r>
                <a:rPr lang="en-US" sz="1600" dirty="0" smtClean="0">
                  <a:latin typeface="Calibri"/>
                </a:rPr>
                <a:t>°</a:t>
              </a:r>
              <a:endParaRPr lang="en-US" sz="1600" dirty="0"/>
            </a:p>
          </p:txBody>
        </p:sp>
      </p:grpSp>
    </p:spTree>
    <p:extLst>
      <p:ext uri="{BB962C8B-B14F-4D97-AF65-F5344CB8AC3E}">
        <p14:creationId xmlns:p14="http://schemas.microsoft.com/office/powerpoint/2010/main" val="14172510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f.imperial.ac.uk/earthscienceandengineering/rocklibrary/relie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573" y="1874876"/>
            <a:ext cx="4124478" cy="1249324"/>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228601" y="1524000"/>
            <a:ext cx="4800599" cy="5257800"/>
          </a:xfrm>
        </p:spPr>
        <p:txBody>
          <a:bodyPr>
            <a:normAutofit fontScale="62500" lnSpcReduction="20000"/>
          </a:bodyPr>
          <a:lstStyle/>
          <a:p>
            <a:pPr marL="0" indent="0" algn="ctr">
              <a:buNone/>
            </a:pPr>
            <a:endParaRPr lang="en-US" b="1" dirty="0">
              <a:solidFill>
                <a:srgbClr val="FF0000"/>
              </a:solidFill>
            </a:endParaRPr>
          </a:p>
          <a:p>
            <a:pPr algn="just"/>
            <a:r>
              <a:rPr lang="en-US" sz="2600" dirty="0"/>
              <a:t>Refractive index (RI, n) is a measure of the speed of light in in </a:t>
            </a:r>
            <a:r>
              <a:rPr lang="en-US" sz="2600" dirty="0" smtClean="0"/>
              <a:t>vacuum to the speed of light in the given material.</a:t>
            </a:r>
          </a:p>
          <a:p>
            <a:pPr algn="just"/>
            <a:endParaRPr lang="en-US" sz="2600" dirty="0" smtClean="0"/>
          </a:p>
          <a:p>
            <a:pPr algn="just"/>
            <a:r>
              <a:rPr lang="en-US" sz="2600" dirty="0" smtClean="0"/>
              <a:t> The </a:t>
            </a:r>
            <a:r>
              <a:rPr lang="en-US" sz="2600" dirty="0"/>
              <a:t>higher the RI, the slower the light propagation in the mineral</a:t>
            </a:r>
            <a:r>
              <a:rPr lang="en-US" sz="2600" dirty="0" smtClean="0"/>
              <a:t>.</a:t>
            </a:r>
          </a:p>
          <a:p>
            <a:pPr algn="just"/>
            <a:endParaRPr lang="en-US" sz="2600" dirty="0"/>
          </a:p>
          <a:p>
            <a:pPr algn="just"/>
            <a:r>
              <a:rPr lang="en-US" sz="2600" dirty="0"/>
              <a:t>“Relief” refers to the relative difference in RI between </a:t>
            </a:r>
            <a:r>
              <a:rPr lang="en-US" sz="2600" dirty="0" smtClean="0"/>
              <a:t>neighboring </a:t>
            </a:r>
            <a:r>
              <a:rPr lang="en-US" sz="2600" dirty="0"/>
              <a:t>crystals</a:t>
            </a:r>
            <a:r>
              <a:rPr lang="en-US" sz="2600" dirty="0" smtClean="0"/>
              <a:t>.</a:t>
            </a:r>
          </a:p>
          <a:p>
            <a:pPr algn="just"/>
            <a:endParaRPr lang="en-US" sz="2600" dirty="0" smtClean="0"/>
          </a:p>
          <a:p>
            <a:pPr algn="just"/>
            <a:r>
              <a:rPr lang="en-US" sz="2600" dirty="0"/>
              <a:t>Although relief is most useful as a comparative term (some minerals show higher relief than others), the relief can be positive or negative compared to a reference material of fixed and known RI. </a:t>
            </a:r>
            <a:endParaRPr lang="en-US" sz="2600" dirty="0" smtClean="0"/>
          </a:p>
          <a:p>
            <a:pPr algn="just"/>
            <a:endParaRPr lang="en-US" sz="2600" dirty="0"/>
          </a:p>
          <a:p>
            <a:pPr algn="just"/>
            <a:r>
              <a:rPr lang="en-US" sz="2600" dirty="0" smtClean="0"/>
              <a:t>This </a:t>
            </a:r>
            <a:r>
              <a:rPr lang="en-US" sz="2600" dirty="0"/>
              <a:t>reference standard is the resin, which has a known refractive index (n = 1.54-1.55). </a:t>
            </a:r>
            <a:endParaRPr lang="en-US" sz="2600" dirty="0" smtClean="0"/>
          </a:p>
          <a:p>
            <a:pPr algn="just"/>
            <a:endParaRPr lang="en-US" sz="2600" dirty="0"/>
          </a:p>
          <a:p>
            <a:pPr algn="just"/>
            <a:r>
              <a:rPr lang="en-US" sz="2600" dirty="0" smtClean="0"/>
              <a:t>All </a:t>
            </a:r>
            <a:r>
              <a:rPr lang="en-US" sz="2600" dirty="0"/>
              <a:t>minerals with relief higher than the resin have positive relief and all minerals with lower relief than the resin, have negative relief.</a:t>
            </a:r>
          </a:p>
        </p:txBody>
      </p:sp>
      <p:sp>
        <p:nvSpPr>
          <p:cNvPr id="4" name="Title 2"/>
          <p:cNvSpPr>
            <a:spLocks noGrp="1"/>
          </p:cNvSpPr>
          <p:nvPr>
            <p:ph type="title"/>
          </p:nvPr>
        </p:nvSpPr>
        <p:spPr/>
        <p:txBody>
          <a:bodyPr>
            <a:normAutofit/>
          </a:bodyPr>
          <a:lstStyle/>
          <a:p>
            <a:r>
              <a:rPr lang="en-US" sz="3600" dirty="0" smtClean="0"/>
              <a:t>6) RELIEF</a:t>
            </a:r>
            <a:endParaRPr lang="en-US" sz="3600" dirty="0"/>
          </a:p>
        </p:txBody>
      </p:sp>
      <p:grpSp>
        <p:nvGrpSpPr>
          <p:cNvPr id="6" name="Group 5"/>
          <p:cNvGrpSpPr/>
          <p:nvPr/>
        </p:nvGrpSpPr>
        <p:grpSpPr>
          <a:xfrm>
            <a:off x="5308527" y="3571541"/>
            <a:ext cx="3632363" cy="3140338"/>
            <a:chOff x="5308527" y="3571541"/>
            <a:chExt cx="3632363" cy="3140338"/>
          </a:xfrm>
        </p:grpSpPr>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8527" y="3571541"/>
              <a:ext cx="1704120" cy="122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1641" y="3581905"/>
              <a:ext cx="1809249" cy="1203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58804" y="4834442"/>
              <a:ext cx="3429000" cy="1877437"/>
            </a:xfrm>
            <a:prstGeom prst="rect">
              <a:avLst/>
            </a:prstGeom>
            <a:noFill/>
          </p:spPr>
          <p:txBody>
            <a:bodyPr wrap="square" rtlCol="0">
              <a:spAutoFit/>
            </a:bodyPr>
            <a:lstStyle/>
            <a:p>
              <a:pPr algn="just"/>
              <a:r>
                <a:rPr lang="en-US" sz="1400" dirty="0"/>
                <a:t>Left: low relief of quartz (it can hardly be distinguished from the resin because the refractive indexes of quartz and resin are very similar). Right: High relief of garnet comparing to the resin. It boundary appears extremely distinct and thick 	</a:t>
              </a:r>
            </a:p>
            <a:p>
              <a:endParaRPr lang="en-US" dirty="0"/>
            </a:p>
          </p:txBody>
        </p:sp>
      </p:grpSp>
    </p:spTree>
    <p:extLst>
      <p:ext uri="{BB962C8B-B14F-4D97-AF65-F5344CB8AC3E}">
        <p14:creationId xmlns:p14="http://schemas.microsoft.com/office/powerpoint/2010/main" val="19979628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1" y="2057400"/>
            <a:ext cx="5562600" cy="4191000"/>
          </a:xfrm>
        </p:spPr>
        <p:txBody>
          <a:bodyPr>
            <a:normAutofit fontScale="85000" lnSpcReduction="20000"/>
          </a:bodyPr>
          <a:lstStyle/>
          <a:p>
            <a:pPr marL="0" indent="0" algn="ctr">
              <a:buNone/>
            </a:pPr>
            <a:endParaRPr lang="en-US" b="1" dirty="0">
              <a:solidFill>
                <a:srgbClr val="FF0000"/>
              </a:solidFill>
            </a:endParaRPr>
          </a:p>
          <a:p>
            <a:pPr algn="just"/>
            <a:r>
              <a:rPr lang="en-US" dirty="0"/>
              <a:t>Minerals can have inclusions, which can be solid (other finer-grained minerals) or fluid (liquid and/or gas) inclusions. </a:t>
            </a:r>
            <a:endParaRPr lang="en-US" dirty="0" smtClean="0"/>
          </a:p>
          <a:p>
            <a:pPr algn="just"/>
            <a:endParaRPr lang="en-US" dirty="0"/>
          </a:p>
          <a:p>
            <a:pPr algn="just"/>
            <a:r>
              <a:rPr lang="en-US" dirty="0" smtClean="0"/>
              <a:t>Choose </a:t>
            </a:r>
            <a:r>
              <a:rPr lang="en-US" dirty="0"/>
              <a:t>a higher magnification objective and describe the inclusions, if present (transparent or opaque, </a:t>
            </a:r>
            <a:r>
              <a:rPr lang="en-US" dirty="0" smtClean="0"/>
              <a:t>colorless </a:t>
            </a:r>
            <a:r>
              <a:rPr lang="en-US" dirty="0"/>
              <a:t>or </a:t>
            </a:r>
            <a:r>
              <a:rPr lang="en-US" dirty="0" smtClean="0"/>
              <a:t>colored, </a:t>
            </a:r>
            <a:r>
              <a:rPr lang="en-US" dirty="0"/>
              <a:t>relief, etc</a:t>
            </a:r>
            <a:r>
              <a:rPr lang="en-US" dirty="0" smtClean="0"/>
              <a:t>.).</a:t>
            </a:r>
          </a:p>
          <a:p>
            <a:pPr algn="just"/>
            <a:endParaRPr lang="en-US" dirty="0"/>
          </a:p>
          <a:p>
            <a:pPr algn="just"/>
            <a:r>
              <a:rPr lang="en-US" dirty="0"/>
              <a:t>If altered, other minerals (alteration minerals) can appear at the margin of the analyzed mineral, or along its cleavages or cracks</a:t>
            </a:r>
            <a:r>
              <a:rPr lang="en-US" dirty="0" smtClean="0"/>
              <a:t>.</a:t>
            </a:r>
          </a:p>
          <a:p>
            <a:pPr algn="just"/>
            <a:endParaRPr lang="en-US" dirty="0"/>
          </a:p>
          <a:p>
            <a:pPr algn="just"/>
            <a:r>
              <a:rPr lang="en-US" dirty="0" smtClean="0"/>
              <a:t> </a:t>
            </a:r>
            <a:r>
              <a:rPr lang="en-US" dirty="0"/>
              <a:t>Describe the alteration mineral separately using a higher magnification objective.</a:t>
            </a:r>
          </a:p>
        </p:txBody>
      </p:sp>
      <p:sp>
        <p:nvSpPr>
          <p:cNvPr id="4" name="Title 2"/>
          <p:cNvSpPr>
            <a:spLocks noGrp="1"/>
          </p:cNvSpPr>
          <p:nvPr>
            <p:ph type="title"/>
          </p:nvPr>
        </p:nvSpPr>
        <p:spPr/>
        <p:txBody>
          <a:bodyPr>
            <a:normAutofit/>
          </a:bodyPr>
          <a:lstStyle/>
          <a:p>
            <a:r>
              <a:rPr lang="en-US" sz="3600" dirty="0" smtClean="0"/>
              <a:t>7) INCLUSIONS, ALTERATIONS</a:t>
            </a:r>
            <a:endParaRPr lang="en-US" sz="36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1400" y="1828800"/>
            <a:ext cx="274320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1400" y="4255532"/>
            <a:ext cx="2794000" cy="209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991653" y="3886200"/>
            <a:ext cx="1053494" cy="369332"/>
          </a:xfrm>
          <a:prstGeom prst="rect">
            <a:avLst/>
          </a:prstGeom>
          <a:noFill/>
        </p:spPr>
        <p:txBody>
          <a:bodyPr wrap="none" rtlCol="0">
            <a:spAutoFit/>
          </a:bodyPr>
          <a:lstStyle/>
          <a:p>
            <a:r>
              <a:rPr lang="en-US" dirty="0" smtClean="0"/>
              <a:t>Inclusion</a:t>
            </a:r>
            <a:endParaRPr lang="en-US" dirty="0"/>
          </a:p>
        </p:txBody>
      </p:sp>
      <p:sp>
        <p:nvSpPr>
          <p:cNvPr id="6" name="TextBox 5"/>
          <p:cNvSpPr txBox="1"/>
          <p:nvPr/>
        </p:nvSpPr>
        <p:spPr>
          <a:xfrm>
            <a:off x="4724400" y="6206609"/>
            <a:ext cx="1164101" cy="369332"/>
          </a:xfrm>
          <a:prstGeom prst="rect">
            <a:avLst/>
          </a:prstGeom>
          <a:noFill/>
        </p:spPr>
        <p:txBody>
          <a:bodyPr wrap="none" rtlCol="0">
            <a:spAutoFit/>
          </a:bodyPr>
          <a:lstStyle/>
          <a:p>
            <a:r>
              <a:rPr lang="en-US" dirty="0" smtClean="0"/>
              <a:t>Alteration</a:t>
            </a:r>
            <a:endParaRPr lang="en-US" dirty="0"/>
          </a:p>
        </p:txBody>
      </p:sp>
      <p:cxnSp>
        <p:nvCxnSpPr>
          <p:cNvPr id="8" name="Straight Arrow Connector 7"/>
          <p:cNvCxnSpPr/>
          <p:nvPr/>
        </p:nvCxnSpPr>
        <p:spPr>
          <a:xfrm>
            <a:off x="7162800" y="2857500"/>
            <a:ext cx="330200" cy="11049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0" name="Straight Arrow Connector 9"/>
          <p:cNvCxnSpPr/>
          <p:nvPr/>
        </p:nvCxnSpPr>
        <p:spPr>
          <a:xfrm flipH="1">
            <a:off x="5562600" y="5715000"/>
            <a:ext cx="2133600" cy="4916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2" name="Straight Arrow Connector 11"/>
          <p:cNvCxnSpPr/>
          <p:nvPr/>
        </p:nvCxnSpPr>
        <p:spPr>
          <a:xfrm flipH="1">
            <a:off x="5638800" y="5303282"/>
            <a:ext cx="1352854" cy="90332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8062109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981200"/>
            <a:ext cx="8305799" cy="4724399"/>
          </a:xfrm>
        </p:spPr>
        <p:txBody>
          <a:bodyPr>
            <a:normAutofit lnSpcReduction="10000"/>
          </a:bodyPr>
          <a:lstStyle/>
          <a:p>
            <a:pPr marL="0" indent="0" algn="ctr">
              <a:buNone/>
            </a:pPr>
            <a:endParaRPr lang="en-US" dirty="0" smtClean="0"/>
          </a:p>
          <a:p>
            <a:pPr algn="just"/>
            <a:r>
              <a:rPr lang="en-US" dirty="0"/>
              <a:t>The observations typically made in </a:t>
            </a:r>
            <a:r>
              <a:rPr lang="en-US" dirty="0" smtClean="0"/>
              <a:t>crossed </a:t>
            </a:r>
            <a:r>
              <a:rPr lang="en-US" dirty="0" err="1" smtClean="0"/>
              <a:t>niclos</a:t>
            </a:r>
            <a:r>
              <a:rPr lang="en-US" dirty="0" smtClean="0"/>
              <a:t> </a:t>
            </a:r>
            <a:r>
              <a:rPr lang="en-US" dirty="0"/>
              <a:t>(</a:t>
            </a:r>
            <a:r>
              <a:rPr lang="en-US" dirty="0" smtClean="0"/>
              <a:t>XPL) are</a:t>
            </a:r>
          </a:p>
          <a:p>
            <a:pPr marL="0" indent="0" algn="just">
              <a:buNone/>
            </a:pPr>
            <a:r>
              <a:rPr lang="en-US" dirty="0" smtClean="0"/>
              <a:t> </a:t>
            </a:r>
          </a:p>
          <a:p>
            <a:pPr marL="759143" lvl="1" indent="-457200" algn="just">
              <a:buFont typeface="+mj-lt"/>
              <a:buAutoNum type="arabicPeriod"/>
            </a:pPr>
            <a:r>
              <a:rPr lang="en-US" dirty="0" smtClean="0"/>
              <a:t>Isotropy/Anisotropy</a:t>
            </a:r>
            <a:r>
              <a:rPr lang="en-US" dirty="0"/>
              <a:t>, </a:t>
            </a:r>
            <a:endParaRPr lang="en-US" dirty="0" smtClean="0"/>
          </a:p>
          <a:p>
            <a:pPr marL="457200" indent="-457200" algn="just">
              <a:buFont typeface="+mj-lt"/>
              <a:buAutoNum type="arabicPeriod"/>
            </a:pPr>
            <a:endParaRPr lang="en-US" dirty="0" smtClean="0"/>
          </a:p>
          <a:p>
            <a:pPr marL="759143" lvl="1" indent="-457200" algn="just">
              <a:buFont typeface="+mj-lt"/>
              <a:buAutoNum type="arabicPeriod" startAt="2"/>
            </a:pPr>
            <a:r>
              <a:rPr lang="en-US" dirty="0" smtClean="0"/>
              <a:t>Extinction </a:t>
            </a:r>
            <a:r>
              <a:rPr lang="en-US" dirty="0"/>
              <a:t>angle, </a:t>
            </a:r>
            <a:endParaRPr lang="en-US" dirty="0" smtClean="0"/>
          </a:p>
          <a:p>
            <a:pPr marL="457200" indent="-457200" algn="just">
              <a:buFont typeface="+mj-lt"/>
              <a:buAutoNum type="arabicPeriod"/>
            </a:pPr>
            <a:endParaRPr lang="en-US" dirty="0" smtClean="0"/>
          </a:p>
          <a:p>
            <a:pPr marL="759143" lvl="1" indent="-457200" algn="just">
              <a:buFont typeface="+mj-lt"/>
              <a:buAutoNum type="arabicPeriod" startAt="3"/>
            </a:pPr>
            <a:r>
              <a:rPr lang="en-US" dirty="0" smtClean="0"/>
              <a:t>Birefringence color, </a:t>
            </a:r>
            <a:endParaRPr lang="en-US" dirty="0" smtClean="0"/>
          </a:p>
          <a:p>
            <a:pPr marL="457200" indent="-457200" algn="just">
              <a:buFont typeface="+mj-lt"/>
              <a:buAutoNum type="arabicPeriod"/>
            </a:pPr>
            <a:endParaRPr lang="en-US" dirty="0" smtClean="0"/>
          </a:p>
          <a:p>
            <a:pPr marL="759143" lvl="1" indent="-457200" algn="just">
              <a:buFont typeface="+mj-lt"/>
              <a:buAutoNum type="arabicPeriod" startAt="4"/>
            </a:pPr>
            <a:r>
              <a:rPr lang="en-US" dirty="0" smtClean="0"/>
              <a:t>Twinning/Zoning</a:t>
            </a:r>
            <a:r>
              <a:rPr lang="en-US" dirty="0"/>
              <a:t>, </a:t>
            </a:r>
            <a:endParaRPr lang="en-US" dirty="0" smtClean="0"/>
          </a:p>
          <a:p>
            <a:pPr marL="457200" indent="-457200" algn="just">
              <a:buFont typeface="+mj-lt"/>
              <a:buAutoNum type="arabicPeriod"/>
            </a:pPr>
            <a:endParaRPr lang="en-US" dirty="0" smtClean="0"/>
          </a:p>
          <a:p>
            <a:pPr marL="759143" lvl="1" indent="-457200" algn="just">
              <a:buFont typeface="+mj-lt"/>
              <a:buAutoNum type="arabicPeriod" startAt="5"/>
            </a:pPr>
            <a:r>
              <a:rPr lang="en-US" dirty="0" smtClean="0"/>
              <a:t>Specific textures (</a:t>
            </a:r>
            <a:r>
              <a:rPr lang="en-US" dirty="0" err="1" smtClean="0"/>
              <a:t>Exsolution</a:t>
            </a:r>
            <a:r>
              <a:rPr lang="en-US" dirty="0" smtClean="0"/>
              <a:t>)</a:t>
            </a:r>
            <a:endParaRPr lang="en-US" dirty="0" smtClean="0"/>
          </a:p>
        </p:txBody>
      </p:sp>
      <p:sp>
        <p:nvSpPr>
          <p:cNvPr id="3" name="Title 2"/>
          <p:cNvSpPr>
            <a:spLocks noGrp="1"/>
          </p:cNvSpPr>
          <p:nvPr>
            <p:ph type="title"/>
          </p:nvPr>
        </p:nvSpPr>
        <p:spPr/>
        <p:txBody>
          <a:bodyPr>
            <a:normAutofit/>
          </a:bodyPr>
          <a:lstStyle/>
          <a:p>
            <a:r>
              <a:rPr lang="en-US" sz="3600" dirty="0"/>
              <a:t>Observations using </a:t>
            </a:r>
            <a:r>
              <a:rPr lang="en-US" sz="3600" dirty="0" smtClean="0"/>
              <a:t>crossed </a:t>
            </a:r>
            <a:r>
              <a:rPr lang="en-US" sz="3600" dirty="0"/>
              <a:t>polarized light </a:t>
            </a:r>
            <a:r>
              <a:rPr lang="en-US" sz="3600" dirty="0" smtClean="0"/>
              <a:t>(XPL</a:t>
            </a:r>
            <a:r>
              <a:rPr lang="en-US" sz="3600" dirty="0"/>
              <a:t>) mode (</a:t>
            </a:r>
            <a:r>
              <a:rPr lang="en-US" sz="3600" dirty="0" err="1"/>
              <a:t>Analyser</a:t>
            </a:r>
            <a:r>
              <a:rPr lang="en-US" sz="3600" dirty="0"/>
              <a:t> is </a:t>
            </a:r>
            <a:r>
              <a:rPr lang="en-US" sz="3600" dirty="0" smtClean="0"/>
              <a:t>in)</a:t>
            </a:r>
            <a:endParaRPr lang="en-US" sz="3600" dirty="0"/>
          </a:p>
        </p:txBody>
      </p:sp>
    </p:spTree>
    <p:extLst>
      <p:ext uri="{BB962C8B-B14F-4D97-AF65-F5344CB8AC3E}">
        <p14:creationId xmlns:p14="http://schemas.microsoft.com/office/powerpoint/2010/main" val="16043984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5300" y="2286000"/>
            <a:ext cx="8153400" cy="3801533"/>
          </a:xfrm>
        </p:spPr>
        <p:txBody>
          <a:bodyPr>
            <a:normAutofit fontScale="92500" lnSpcReduction="20000"/>
          </a:bodyPr>
          <a:lstStyle/>
          <a:p>
            <a:pPr algn="just"/>
            <a:r>
              <a:rPr lang="en-US" dirty="0" smtClean="0"/>
              <a:t>A </a:t>
            </a:r>
            <a:r>
              <a:rPr lang="en-US" dirty="0"/>
              <a:t>transparent isotropic mineral is dark gray or black in crossed </a:t>
            </a:r>
            <a:r>
              <a:rPr lang="en-US" dirty="0" err="1"/>
              <a:t>nicols</a:t>
            </a:r>
            <a:r>
              <a:rPr lang="en-US" dirty="0"/>
              <a:t>, and the colour </a:t>
            </a:r>
            <a:r>
              <a:rPr lang="en-US" dirty="0" smtClean="0"/>
              <a:t>doesn’t </a:t>
            </a:r>
            <a:r>
              <a:rPr lang="en-US" dirty="0"/>
              <a:t>change during rotation of the </a:t>
            </a:r>
            <a:r>
              <a:rPr lang="en-US" dirty="0" smtClean="0"/>
              <a:t>stage. </a:t>
            </a:r>
          </a:p>
          <a:p>
            <a:pPr algn="just"/>
            <a:endParaRPr lang="en-US" dirty="0"/>
          </a:p>
          <a:p>
            <a:pPr algn="just"/>
            <a:r>
              <a:rPr lang="en-US" dirty="0" smtClean="0"/>
              <a:t>NOTE</a:t>
            </a:r>
            <a:r>
              <a:rPr lang="en-US" dirty="0"/>
              <a:t>: do not confuse an isotropic mineral (or an isotropic section through an anisotropic mineral) with an opaque mineral</a:t>
            </a:r>
            <a:r>
              <a:rPr lang="en-US" dirty="0" smtClean="0"/>
              <a:t>!</a:t>
            </a:r>
          </a:p>
          <a:p>
            <a:pPr algn="just"/>
            <a:endParaRPr lang="en-US" dirty="0"/>
          </a:p>
          <a:p>
            <a:pPr algn="just"/>
            <a:r>
              <a:rPr lang="en-US" dirty="0" smtClean="0"/>
              <a:t> </a:t>
            </a:r>
            <a:r>
              <a:rPr lang="en-US" dirty="0"/>
              <a:t>An opaque mineral is totally black whether the </a:t>
            </a:r>
            <a:r>
              <a:rPr lang="en-US" dirty="0" err="1"/>
              <a:t>analyser</a:t>
            </a:r>
            <a:r>
              <a:rPr lang="en-US" dirty="0"/>
              <a:t> is in OR out, while the transparent, isotropic mineral is not opaque</a:t>
            </a:r>
            <a:r>
              <a:rPr lang="en-US" dirty="0" smtClean="0"/>
              <a:t>!</a:t>
            </a:r>
          </a:p>
          <a:p>
            <a:pPr algn="just"/>
            <a:endParaRPr lang="en-US" dirty="0"/>
          </a:p>
          <a:p>
            <a:pPr algn="just"/>
            <a:r>
              <a:rPr lang="en-US" dirty="0"/>
              <a:t>If the mineral is anisotropic, it shows 4 positions of extinction and 4 positions of maximum interference when rotating the stage.</a:t>
            </a:r>
          </a:p>
        </p:txBody>
      </p:sp>
      <p:sp>
        <p:nvSpPr>
          <p:cNvPr id="3" name="Title 2"/>
          <p:cNvSpPr>
            <a:spLocks noGrp="1"/>
          </p:cNvSpPr>
          <p:nvPr>
            <p:ph type="title"/>
          </p:nvPr>
        </p:nvSpPr>
        <p:spPr/>
        <p:txBody>
          <a:bodyPr>
            <a:normAutofit/>
          </a:bodyPr>
          <a:lstStyle/>
          <a:p>
            <a:r>
              <a:rPr lang="en-US" cap="all" dirty="0" smtClean="0"/>
              <a:t>1</a:t>
            </a:r>
            <a:r>
              <a:rPr lang="en-US" sz="3600" cap="all" dirty="0" smtClean="0"/>
              <a:t>) Isotropy/anisotropy</a:t>
            </a:r>
            <a:endParaRPr lang="en-US" sz="3600" cap="all" dirty="0"/>
          </a:p>
        </p:txBody>
      </p:sp>
    </p:spTree>
    <p:extLst>
      <p:ext uri="{BB962C8B-B14F-4D97-AF65-F5344CB8AC3E}">
        <p14:creationId xmlns:p14="http://schemas.microsoft.com/office/powerpoint/2010/main" val="6229465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4999"/>
            <a:ext cx="5257800" cy="4926925"/>
          </a:xfrm>
        </p:spPr>
        <p:txBody>
          <a:bodyPr>
            <a:normAutofit fontScale="55000" lnSpcReduction="20000"/>
          </a:bodyPr>
          <a:lstStyle/>
          <a:p>
            <a:pPr algn="just"/>
            <a:r>
              <a:rPr lang="en-US" sz="2500" dirty="0"/>
              <a:t>On rotation of the microscope stage minerals that are </a:t>
            </a:r>
            <a:r>
              <a:rPr lang="en-US" sz="2500" dirty="0" err="1" smtClean="0"/>
              <a:t>aniositropic</a:t>
            </a:r>
            <a:r>
              <a:rPr lang="en-US" sz="2500" dirty="0" smtClean="0"/>
              <a:t> </a:t>
            </a:r>
            <a:r>
              <a:rPr lang="en-US" sz="2500" dirty="0"/>
              <a:t>will become dark in one particular orientation, such minerals are said to be in extinction. </a:t>
            </a:r>
            <a:endParaRPr lang="en-US" sz="2500" dirty="0" smtClean="0"/>
          </a:p>
          <a:p>
            <a:pPr algn="just"/>
            <a:endParaRPr lang="en-US" sz="2500" dirty="0" smtClean="0"/>
          </a:p>
          <a:p>
            <a:pPr algn="just"/>
            <a:r>
              <a:rPr lang="en-US" sz="2500" b="1" dirty="0">
                <a:solidFill>
                  <a:srgbClr val="FF0000"/>
                </a:solidFill>
              </a:rPr>
              <a:t>Extinction angles can only be measured relative to planer crystal boundaries or cleavage planes</a:t>
            </a:r>
            <a:r>
              <a:rPr lang="en-US" sz="2500" dirty="0" smtClean="0"/>
              <a:t>. The </a:t>
            </a:r>
            <a:r>
              <a:rPr lang="en-US" sz="2500" dirty="0"/>
              <a:t>extinction angle is the measure between the cleavage direction or habit of a mineral and the extinction. </a:t>
            </a:r>
            <a:endParaRPr lang="en-US" sz="2500" dirty="0" smtClean="0"/>
          </a:p>
          <a:p>
            <a:pPr algn="just"/>
            <a:endParaRPr lang="en-US" sz="2500" dirty="0"/>
          </a:p>
          <a:p>
            <a:pPr algn="just"/>
            <a:r>
              <a:rPr lang="en-US" sz="2500" dirty="0" smtClean="0"/>
              <a:t>To </a:t>
            </a:r>
            <a:r>
              <a:rPr lang="en-US" sz="2500" dirty="0"/>
              <a:t>find this, simply line up the cleavage lines/long direction with one of the crosshairs in the microscope, and turn the mineral until the extinction occurs</a:t>
            </a:r>
            <a:r>
              <a:rPr lang="en-US" sz="2500" dirty="0" smtClean="0"/>
              <a:t>.</a:t>
            </a:r>
          </a:p>
          <a:p>
            <a:pPr algn="just"/>
            <a:endParaRPr lang="en-US" sz="2500" dirty="0" smtClean="0"/>
          </a:p>
          <a:p>
            <a:pPr algn="just"/>
            <a:r>
              <a:rPr lang="en-US" sz="2500" dirty="0"/>
              <a:t>The number of degrees the stage was rotated is the extinction angle, between 0-89 degrees. </a:t>
            </a:r>
          </a:p>
          <a:p>
            <a:pPr algn="just"/>
            <a:endParaRPr lang="en-US" sz="2500" dirty="0"/>
          </a:p>
          <a:p>
            <a:pPr algn="just"/>
            <a:r>
              <a:rPr lang="en-US" sz="2500" dirty="0"/>
              <a:t>The extinction can be parallel, symmetric or oblique</a:t>
            </a:r>
            <a:r>
              <a:rPr lang="en-US" sz="2500" dirty="0" smtClean="0"/>
              <a:t>.</a:t>
            </a:r>
          </a:p>
          <a:p>
            <a:pPr algn="just"/>
            <a:endParaRPr lang="en-US" sz="2500" dirty="0" smtClean="0"/>
          </a:p>
          <a:p>
            <a:pPr algn="just"/>
            <a:r>
              <a:rPr lang="en-US" sz="2500" dirty="0"/>
              <a:t>Extinction direction provides important information on the crystal system of minerals, </a:t>
            </a:r>
            <a:r>
              <a:rPr lang="en-US" sz="2500" b="1" dirty="0">
                <a:solidFill>
                  <a:srgbClr val="FF0000"/>
                </a:solidFill>
              </a:rPr>
              <a:t>since orthorhombic, tetragonal and hexagonal crystals have an extinction angle of zero, that is they have straight extinction,</a:t>
            </a:r>
            <a:r>
              <a:rPr lang="en-US" sz="2500" dirty="0"/>
              <a:t> whilst </a:t>
            </a:r>
            <a:r>
              <a:rPr lang="en-US" sz="2500" b="1" dirty="0">
                <a:solidFill>
                  <a:srgbClr val="FF0000"/>
                </a:solidFill>
              </a:rPr>
              <a:t>monoclinic and triclinic minerals have a finite extinction angle, that is they have inclined extinction</a:t>
            </a:r>
            <a:r>
              <a:rPr lang="en-US" sz="2500" dirty="0"/>
              <a:t>. Some minerals have characteristic ranges of extinction angles</a:t>
            </a:r>
            <a:r>
              <a:rPr lang="en-US" dirty="0"/>
              <a:t>.</a:t>
            </a:r>
          </a:p>
        </p:txBody>
      </p:sp>
      <p:sp>
        <p:nvSpPr>
          <p:cNvPr id="3" name="Title 2"/>
          <p:cNvSpPr>
            <a:spLocks noGrp="1"/>
          </p:cNvSpPr>
          <p:nvPr>
            <p:ph type="title"/>
          </p:nvPr>
        </p:nvSpPr>
        <p:spPr/>
        <p:txBody>
          <a:bodyPr>
            <a:normAutofit/>
          </a:bodyPr>
          <a:lstStyle/>
          <a:p>
            <a:r>
              <a:rPr lang="en-US" sz="3600" cap="all" dirty="0" smtClean="0"/>
              <a:t>2) Extinction </a:t>
            </a:r>
            <a:r>
              <a:rPr lang="en-US" sz="3600" cap="all" dirty="0"/>
              <a:t>angle</a:t>
            </a:r>
          </a:p>
        </p:txBody>
      </p:sp>
      <p:pic>
        <p:nvPicPr>
          <p:cNvPr id="5122" name="Picture 2" descr="http://upload.wikimedia.org/wikipedia/commons/4/4a/Quartz-zhaseni.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133600"/>
            <a:ext cx="3251199" cy="2438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638800" y="4800600"/>
            <a:ext cx="3352801" cy="2031325"/>
          </a:xfrm>
          <a:prstGeom prst="rect">
            <a:avLst/>
          </a:prstGeom>
        </p:spPr>
        <p:txBody>
          <a:bodyPr wrap="square">
            <a:spAutoFit/>
          </a:bodyPr>
          <a:lstStyle/>
          <a:p>
            <a:pPr algn="just"/>
            <a:r>
              <a:rPr lang="en-US" sz="1400" b="1" dirty="0"/>
              <a:t>Common minerals with straight extinction: Biotite, </a:t>
            </a:r>
            <a:r>
              <a:rPr lang="en-US" sz="1400" b="1" dirty="0" smtClean="0"/>
              <a:t>Muscovite</a:t>
            </a:r>
          </a:p>
          <a:p>
            <a:pPr algn="just"/>
            <a:endParaRPr lang="en-US" sz="1400" dirty="0"/>
          </a:p>
          <a:p>
            <a:pPr algn="just"/>
            <a:r>
              <a:rPr lang="en-US" sz="1400" b="1" dirty="0"/>
              <a:t>Common minerals with inclined </a:t>
            </a:r>
            <a:r>
              <a:rPr lang="en-US" sz="1400" b="1" dirty="0" err="1"/>
              <a:t>extiction</a:t>
            </a:r>
            <a:r>
              <a:rPr lang="en-US" sz="1400" b="1" dirty="0"/>
              <a:t>: Amphiboles (typically low angles of extinction &lt;</a:t>
            </a:r>
            <a:r>
              <a:rPr lang="en-US" sz="1400" b="1" dirty="0" smtClean="0"/>
              <a:t>25</a:t>
            </a:r>
            <a:r>
              <a:rPr lang="en-US" sz="1400" b="1" dirty="0" smtClean="0">
                <a:latin typeface="Calibri"/>
              </a:rPr>
              <a:t>°</a:t>
            </a:r>
            <a:r>
              <a:rPr lang="en-US" sz="1400" b="1" dirty="0" smtClean="0"/>
              <a:t>), </a:t>
            </a:r>
          </a:p>
          <a:p>
            <a:pPr algn="just"/>
            <a:endParaRPr lang="en-US" sz="1400" dirty="0"/>
          </a:p>
          <a:p>
            <a:pPr algn="just"/>
            <a:r>
              <a:rPr lang="en-US" sz="1400" b="1" dirty="0" err="1" smtClean="0"/>
              <a:t>Clinopyroxene</a:t>
            </a:r>
            <a:r>
              <a:rPr lang="en-US" sz="1400" b="1" dirty="0" smtClean="0"/>
              <a:t> </a:t>
            </a:r>
            <a:r>
              <a:rPr lang="en-US" sz="1400" b="1" dirty="0"/>
              <a:t>(typically high angles of extinction &gt;</a:t>
            </a:r>
            <a:r>
              <a:rPr lang="en-US" sz="1400" b="1" dirty="0" smtClean="0"/>
              <a:t>25</a:t>
            </a:r>
            <a:r>
              <a:rPr lang="en-US" sz="1400" b="1" dirty="0" smtClean="0">
                <a:latin typeface="Calibri"/>
              </a:rPr>
              <a:t>°</a:t>
            </a:r>
            <a:r>
              <a:rPr lang="en-US" sz="1400" b="1" dirty="0" smtClean="0"/>
              <a:t>)</a:t>
            </a:r>
            <a:endParaRPr lang="en-US" sz="1400" b="1" dirty="0"/>
          </a:p>
        </p:txBody>
      </p:sp>
    </p:spTree>
    <p:extLst>
      <p:ext uri="{BB962C8B-B14F-4D97-AF65-F5344CB8AC3E}">
        <p14:creationId xmlns:p14="http://schemas.microsoft.com/office/powerpoint/2010/main" val="5661338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52600"/>
            <a:ext cx="8686799" cy="4953000"/>
          </a:xfrm>
        </p:spPr>
        <p:txBody>
          <a:bodyPr>
            <a:normAutofit fontScale="92500" lnSpcReduction="20000"/>
          </a:bodyPr>
          <a:lstStyle/>
          <a:p>
            <a:pPr algn="just"/>
            <a:r>
              <a:rPr lang="en-US" dirty="0"/>
              <a:t>In order to “see” the symmetry of the optical properties, and to determine the symmetry of a mineral, we need to understand: </a:t>
            </a:r>
            <a:endParaRPr lang="en-US" dirty="0" smtClean="0"/>
          </a:p>
          <a:p>
            <a:pPr algn="just"/>
            <a:endParaRPr lang="en-US" dirty="0"/>
          </a:p>
          <a:p>
            <a:pPr marL="759143" lvl="1" indent="-457200" algn="just">
              <a:buFont typeface="+mj-lt"/>
              <a:buAutoNum type="arabicPeriod"/>
            </a:pPr>
            <a:r>
              <a:rPr lang="en-US" dirty="0" smtClean="0"/>
              <a:t>What </a:t>
            </a:r>
            <a:r>
              <a:rPr lang="en-US" dirty="0"/>
              <a:t>light is, and especially polarized light; </a:t>
            </a:r>
            <a:endParaRPr lang="en-US" dirty="0" smtClean="0"/>
          </a:p>
          <a:p>
            <a:pPr marL="759143" lvl="1" indent="-457200" algn="just">
              <a:buFont typeface="+mj-lt"/>
              <a:buAutoNum type="arabicPeriod"/>
            </a:pPr>
            <a:endParaRPr lang="en-US" dirty="0"/>
          </a:p>
          <a:p>
            <a:pPr marL="759143" lvl="1" indent="-457200" algn="just">
              <a:buFont typeface="+mj-lt"/>
              <a:buAutoNum type="arabicPeriod"/>
            </a:pPr>
            <a:r>
              <a:rPr lang="en-US" dirty="0" smtClean="0"/>
              <a:t>The </a:t>
            </a:r>
            <a:r>
              <a:rPr lang="en-US" dirty="0"/>
              <a:t>difference between isotropic and anisotropic media (optical and other properties of minerals can be isotropic and anisotropic); </a:t>
            </a:r>
            <a:endParaRPr lang="en-US" dirty="0" smtClean="0"/>
          </a:p>
          <a:p>
            <a:pPr marL="759143" lvl="1" indent="-457200" algn="just">
              <a:buFont typeface="+mj-lt"/>
              <a:buAutoNum type="arabicPeriod"/>
            </a:pPr>
            <a:endParaRPr lang="en-US" dirty="0"/>
          </a:p>
          <a:p>
            <a:pPr marL="759143" lvl="1" indent="-457200" algn="just">
              <a:buFont typeface="+mj-lt"/>
              <a:buAutoNum type="arabicPeriod"/>
            </a:pPr>
            <a:r>
              <a:rPr lang="en-US" dirty="0" smtClean="0"/>
              <a:t>The </a:t>
            </a:r>
            <a:r>
              <a:rPr lang="en-US" dirty="0"/>
              <a:t>tool of studying the optical properties of minerals (the petrographic microscope); </a:t>
            </a:r>
            <a:endParaRPr lang="en-US" dirty="0" smtClean="0"/>
          </a:p>
          <a:p>
            <a:pPr marL="759143" lvl="1" indent="-457200" algn="just">
              <a:buFont typeface="+mj-lt"/>
              <a:buAutoNum type="arabicPeriod"/>
            </a:pPr>
            <a:endParaRPr lang="en-US" dirty="0"/>
          </a:p>
          <a:p>
            <a:pPr marL="759143" lvl="1" indent="-457200" algn="just">
              <a:buFont typeface="+mj-lt"/>
              <a:buAutoNum type="arabicPeriod"/>
            </a:pPr>
            <a:r>
              <a:rPr lang="en-US" dirty="0" smtClean="0"/>
              <a:t>The </a:t>
            </a:r>
            <a:r>
              <a:rPr lang="en-US" dirty="0"/>
              <a:t>use of specific charts of physical properties in order to identify unknown minerals; </a:t>
            </a:r>
            <a:endParaRPr lang="en-US" dirty="0" smtClean="0"/>
          </a:p>
          <a:p>
            <a:pPr marL="759143" lvl="1" indent="-457200" algn="just">
              <a:buFont typeface="+mj-lt"/>
              <a:buAutoNum type="arabicPeriod"/>
            </a:pPr>
            <a:endParaRPr lang="en-US" dirty="0"/>
          </a:p>
          <a:p>
            <a:pPr marL="759143" lvl="1" indent="-457200" algn="just">
              <a:buFont typeface="+mj-lt"/>
              <a:buAutoNum type="arabicPeriod"/>
            </a:pPr>
            <a:r>
              <a:rPr lang="en-US" dirty="0" smtClean="0"/>
              <a:t>A </a:t>
            </a:r>
            <a:r>
              <a:rPr lang="en-US" dirty="0"/>
              <a:t>few specific optical properties which can help in quick identification of the common rock-forming minerals. </a:t>
            </a:r>
          </a:p>
        </p:txBody>
      </p:sp>
      <p:sp>
        <p:nvSpPr>
          <p:cNvPr id="4" name="Title 2"/>
          <p:cNvSpPr>
            <a:spLocks noGrp="1"/>
          </p:cNvSpPr>
          <p:nvPr>
            <p:ph type="title"/>
          </p:nvPr>
        </p:nvSpPr>
        <p:spPr/>
        <p:txBody>
          <a:bodyPr/>
          <a:lstStyle/>
          <a:p>
            <a:r>
              <a:rPr lang="en-US" dirty="0"/>
              <a:t>Why study </a:t>
            </a:r>
            <a:r>
              <a:rPr lang="en-US" dirty="0" smtClean="0"/>
              <a:t>optical mineralogy</a:t>
            </a:r>
            <a:endParaRPr lang="en-US" dirty="0"/>
          </a:p>
        </p:txBody>
      </p:sp>
    </p:spTree>
    <p:extLst>
      <p:ext uri="{BB962C8B-B14F-4D97-AF65-F5344CB8AC3E}">
        <p14:creationId xmlns:p14="http://schemas.microsoft.com/office/powerpoint/2010/main" val="1616000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3650" y="4957763"/>
            <a:ext cx="4076700" cy="1887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905000"/>
            <a:ext cx="8458200" cy="3581400"/>
          </a:xfrm>
        </p:spPr>
        <p:txBody>
          <a:bodyPr>
            <a:normAutofit fontScale="55000" lnSpcReduction="20000"/>
          </a:bodyPr>
          <a:lstStyle/>
          <a:p>
            <a:pPr marL="0" indent="0" algn="ctr">
              <a:buNone/>
            </a:pPr>
            <a:r>
              <a:rPr lang="en-US" sz="2900" b="1" dirty="0"/>
              <a:t>Determination of the extinction angle </a:t>
            </a:r>
            <a:endParaRPr lang="en-US" sz="2900" b="1" dirty="0" smtClean="0"/>
          </a:p>
          <a:p>
            <a:pPr algn="ctr"/>
            <a:endParaRPr lang="en-US" b="1" i="1" dirty="0" smtClean="0"/>
          </a:p>
          <a:p>
            <a:pPr algn="just"/>
            <a:r>
              <a:rPr lang="en-US" sz="2900" dirty="0"/>
              <a:t>Move the stage so that the crystallographic reference (e.g. the crystal face, cleavage, etc.) is aligned </a:t>
            </a:r>
            <a:r>
              <a:rPr lang="en-US" sz="2900" dirty="0" smtClean="0"/>
              <a:t>N-S.</a:t>
            </a:r>
          </a:p>
          <a:p>
            <a:pPr algn="just"/>
            <a:endParaRPr lang="en-US" sz="2900" dirty="0" smtClean="0"/>
          </a:p>
          <a:p>
            <a:pPr algn="just"/>
            <a:r>
              <a:rPr lang="en-US" sz="2900" dirty="0" smtClean="0"/>
              <a:t> Record </a:t>
            </a:r>
            <a:r>
              <a:rPr lang="en-US" sz="2900" dirty="0"/>
              <a:t>the position of the stage. </a:t>
            </a:r>
            <a:endParaRPr lang="en-US" sz="2900" dirty="0" smtClean="0"/>
          </a:p>
          <a:p>
            <a:pPr algn="just"/>
            <a:endParaRPr lang="en-US" sz="2900" dirty="0" smtClean="0"/>
          </a:p>
          <a:p>
            <a:pPr algn="just"/>
            <a:r>
              <a:rPr lang="en-US" sz="2900" dirty="0" smtClean="0"/>
              <a:t>Then </a:t>
            </a:r>
            <a:r>
              <a:rPr lang="en-US" sz="2900" dirty="0"/>
              <a:t>rotate the stage (in the sense where the crystal arrives faster in the extinction position) until the crystal has its maximum extinction (remember that there are four positions of extinction at each 90°). </a:t>
            </a:r>
            <a:endParaRPr lang="en-US" sz="2900" dirty="0" smtClean="0"/>
          </a:p>
          <a:p>
            <a:pPr algn="just"/>
            <a:endParaRPr lang="en-US" sz="2900" dirty="0" smtClean="0"/>
          </a:p>
          <a:p>
            <a:pPr algn="just"/>
            <a:r>
              <a:rPr lang="en-US" sz="2900" dirty="0" smtClean="0"/>
              <a:t>In </a:t>
            </a:r>
            <a:r>
              <a:rPr lang="en-US" sz="2900" dirty="0"/>
              <a:t>this second position, when the crystal is extinct, record the stage position </a:t>
            </a:r>
            <a:r>
              <a:rPr lang="en-US" sz="2900" dirty="0" smtClean="0"/>
              <a:t>again.</a:t>
            </a:r>
          </a:p>
          <a:p>
            <a:pPr algn="just"/>
            <a:endParaRPr lang="en-US" sz="2900" dirty="0" smtClean="0"/>
          </a:p>
          <a:p>
            <a:pPr algn="just"/>
            <a:r>
              <a:rPr lang="en-US" sz="2900" dirty="0" smtClean="0"/>
              <a:t>The </a:t>
            </a:r>
            <a:r>
              <a:rPr lang="en-US" sz="2900" dirty="0"/>
              <a:t>difference between the two readings is the extinction angle.</a:t>
            </a:r>
          </a:p>
        </p:txBody>
      </p:sp>
      <p:sp>
        <p:nvSpPr>
          <p:cNvPr id="5" name="Title 2"/>
          <p:cNvSpPr>
            <a:spLocks noGrp="1"/>
          </p:cNvSpPr>
          <p:nvPr>
            <p:ph type="title"/>
          </p:nvPr>
        </p:nvSpPr>
        <p:spPr/>
        <p:txBody>
          <a:bodyPr>
            <a:normAutofit/>
          </a:bodyPr>
          <a:lstStyle/>
          <a:p>
            <a:r>
              <a:rPr lang="en-US" sz="3600" cap="all" dirty="0" smtClean="0"/>
              <a:t>2) Extinction </a:t>
            </a:r>
            <a:r>
              <a:rPr lang="en-US" sz="3600" cap="all" dirty="0"/>
              <a:t>angle</a:t>
            </a:r>
          </a:p>
        </p:txBody>
      </p:sp>
    </p:spTree>
    <p:extLst>
      <p:ext uri="{BB962C8B-B14F-4D97-AF65-F5344CB8AC3E}">
        <p14:creationId xmlns:p14="http://schemas.microsoft.com/office/powerpoint/2010/main" val="17136174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905000"/>
            <a:ext cx="5334000" cy="4724399"/>
          </a:xfrm>
        </p:spPr>
        <p:txBody>
          <a:bodyPr>
            <a:normAutofit fontScale="70000" lnSpcReduction="20000"/>
          </a:bodyPr>
          <a:lstStyle/>
          <a:p>
            <a:pPr algn="just"/>
            <a:r>
              <a:rPr lang="en-US" dirty="0"/>
              <a:t>Birefringence is a value that can be used to determine interference colour of a mineral section in cross </a:t>
            </a:r>
            <a:r>
              <a:rPr lang="en-US" dirty="0" err="1"/>
              <a:t>polarised</a:t>
            </a:r>
            <a:r>
              <a:rPr lang="en-US" dirty="0"/>
              <a:t> light. </a:t>
            </a:r>
            <a:endParaRPr lang="en-US" dirty="0" smtClean="0"/>
          </a:p>
          <a:p>
            <a:pPr algn="just"/>
            <a:endParaRPr lang="en-US" dirty="0" smtClean="0"/>
          </a:p>
          <a:p>
            <a:pPr algn="just"/>
            <a:r>
              <a:rPr lang="en-US" dirty="0"/>
              <a:t>Interference colour is the colour exhibited by a section of an anisotropic mineral under cross </a:t>
            </a:r>
            <a:r>
              <a:rPr lang="en-US" dirty="0" err="1"/>
              <a:t>polarised</a:t>
            </a:r>
            <a:r>
              <a:rPr lang="en-US" dirty="0"/>
              <a:t> light</a:t>
            </a:r>
            <a:r>
              <a:rPr lang="en-US" dirty="0" smtClean="0"/>
              <a:t>.</a:t>
            </a:r>
          </a:p>
          <a:p>
            <a:pPr algn="just"/>
            <a:endParaRPr lang="en-US" dirty="0" smtClean="0"/>
          </a:p>
          <a:p>
            <a:pPr algn="just"/>
            <a:r>
              <a:rPr lang="en-US" dirty="0" smtClean="0"/>
              <a:t>The </a:t>
            </a:r>
            <a:r>
              <a:rPr lang="en-US" dirty="0"/>
              <a:t>birefringence is the difference between the largest and smallest refractive index of a mineral section</a:t>
            </a:r>
            <a:r>
              <a:rPr lang="en-US" dirty="0" smtClean="0"/>
              <a:t>.</a:t>
            </a:r>
          </a:p>
          <a:p>
            <a:pPr algn="just"/>
            <a:endParaRPr lang="en-US" dirty="0" smtClean="0"/>
          </a:p>
          <a:p>
            <a:pPr algn="just"/>
            <a:r>
              <a:rPr lang="en-US" dirty="0"/>
              <a:t>The birefringence of isotropic minerals is zero in any direction. </a:t>
            </a:r>
            <a:endParaRPr lang="en-US" dirty="0" smtClean="0"/>
          </a:p>
          <a:p>
            <a:pPr algn="just"/>
            <a:endParaRPr lang="en-US" dirty="0" smtClean="0"/>
          </a:p>
          <a:p>
            <a:pPr algn="just"/>
            <a:r>
              <a:rPr lang="en-US" dirty="0" smtClean="0"/>
              <a:t>The </a:t>
            </a:r>
            <a:r>
              <a:rPr lang="en-US" dirty="0"/>
              <a:t>birefringence of uniaxial and biaxial </a:t>
            </a:r>
            <a:r>
              <a:rPr lang="en-US" dirty="0" smtClean="0"/>
              <a:t>minerals (</a:t>
            </a:r>
            <a:r>
              <a:rPr lang="en-US" dirty="0" err="1" smtClean="0"/>
              <a:t>aniosotropic</a:t>
            </a:r>
            <a:r>
              <a:rPr lang="en-US" dirty="0"/>
              <a:t> </a:t>
            </a:r>
            <a:r>
              <a:rPr lang="en-US" dirty="0" smtClean="0"/>
              <a:t>minerals) </a:t>
            </a:r>
            <a:r>
              <a:rPr lang="en-US" dirty="0"/>
              <a:t>is only zero where the light ray is incident parallel to the optic axes.</a:t>
            </a:r>
          </a:p>
        </p:txBody>
      </p:sp>
      <p:sp>
        <p:nvSpPr>
          <p:cNvPr id="3" name="Title 2"/>
          <p:cNvSpPr>
            <a:spLocks noGrp="1"/>
          </p:cNvSpPr>
          <p:nvPr>
            <p:ph type="title"/>
          </p:nvPr>
        </p:nvSpPr>
        <p:spPr/>
        <p:txBody>
          <a:bodyPr>
            <a:normAutofit/>
          </a:bodyPr>
          <a:lstStyle/>
          <a:p>
            <a:r>
              <a:rPr lang="en-US" sz="3600" cap="all" dirty="0" smtClean="0"/>
              <a:t>3) birefringence </a:t>
            </a:r>
            <a:r>
              <a:rPr lang="en-US" sz="3600" cap="all" dirty="0"/>
              <a:t>color</a:t>
            </a:r>
          </a:p>
        </p:txBody>
      </p:sp>
      <p:grpSp>
        <p:nvGrpSpPr>
          <p:cNvPr id="5" name="Group 4"/>
          <p:cNvGrpSpPr/>
          <p:nvPr/>
        </p:nvGrpSpPr>
        <p:grpSpPr>
          <a:xfrm>
            <a:off x="5715000" y="1447800"/>
            <a:ext cx="3319080" cy="2809221"/>
            <a:chOff x="5715000" y="1904999"/>
            <a:chExt cx="3319080" cy="2809221"/>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904999"/>
              <a:ext cx="3319080" cy="2205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15000" y="4191000"/>
              <a:ext cx="3280980" cy="523220"/>
            </a:xfrm>
            <a:prstGeom prst="rect">
              <a:avLst/>
            </a:prstGeom>
            <a:noFill/>
          </p:spPr>
          <p:txBody>
            <a:bodyPr wrap="square" rtlCol="0">
              <a:spAutoFit/>
            </a:bodyPr>
            <a:lstStyle/>
            <a:p>
              <a:pPr algn="ctr"/>
              <a:r>
                <a:rPr lang="en-US" sz="1400" dirty="0" smtClean="0"/>
                <a:t>Muscovite </a:t>
              </a:r>
              <a:r>
                <a:rPr lang="en-US" sz="1400" dirty="0"/>
                <a:t>showing 2nd and 3rd </a:t>
              </a:r>
              <a:r>
                <a:rPr lang="en-US" sz="1400" dirty="0" smtClean="0"/>
                <a:t>order interference colors</a:t>
              </a:r>
              <a:endParaRPr lang="en-US" sz="1400" dirty="0"/>
            </a:p>
          </p:txBody>
        </p:sp>
      </p:grpSp>
      <p:sp>
        <p:nvSpPr>
          <p:cNvPr id="6" name="Rectangle 5"/>
          <p:cNvSpPr/>
          <p:nvPr/>
        </p:nvSpPr>
        <p:spPr>
          <a:xfrm>
            <a:off x="5638800" y="4319587"/>
            <a:ext cx="3395280" cy="2462213"/>
          </a:xfrm>
          <a:prstGeom prst="rect">
            <a:avLst/>
          </a:prstGeom>
        </p:spPr>
        <p:txBody>
          <a:bodyPr wrap="square">
            <a:spAutoFit/>
          </a:bodyPr>
          <a:lstStyle/>
          <a:p>
            <a:pPr algn="just"/>
            <a:r>
              <a:rPr lang="en-US" sz="1400" b="1" dirty="0">
                <a:solidFill>
                  <a:srgbClr val="FF0000"/>
                </a:solidFill>
              </a:rPr>
              <a:t>Common minerals with low order interference colours: Quartz, Plagioclase, K-Feldspar, Chlorite</a:t>
            </a:r>
          </a:p>
          <a:p>
            <a:pPr algn="just"/>
            <a:r>
              <a:rPr lang="en-US" sz="1400" b="1" dirty="0">
                <a:solidFill>
                  <a:srgbClr val="00B050"/>
                </a:solidFill>
              </a:rPr>
              <a:t>Common minerals with moderate order interference colours: Amphiboles, Pyroxenes</a:t>
            </a:r>
          </a:p>
          <a:p>
            <a:pPr algn="just"/>
            <a:r>
              <a:rPr lang="en-US" sz="1400" b="1" dirty="0">
                <a:solidFill>
                  <a:srgbClr val="7030A0"/>
                </a:solidFill>
              </a:rPr>
              <a:t>Common minerals with moderate-high order interference colours: Muscovite, Biotite, Olivine</a:t>
            </a:r>
          </a:p>
          <a:p>
            <a:pPr algn="just"/>
            <a:r>
              <a:rPr lang="en-US" sz="1400" b="1" dirty="0">
                <a:solidFill>
                  <a:schemeClr val="tx2">
                    <a:lumMod val="60000"/>
                    <a:lumOff val="40000"/>
                  </a:schemeClr>
                </a:solidFill>
              </a:rPr>
              <a:t>Common minerals with very high order interference colours: Calcite </a:t>
            </a:r>
          </a:p>
        </p:txBody>
      </p:sp>
    </p:spTree>
    <p:extLst>
      <p:ext uri="{BB962C8B-B14F-4D97-AF65-F5344CB8AC3E}">
        <p14:creationId xmlns:p14="http://schemas.microsoft.com/office/powerpoint/2010/main" val="30043369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447800"/>
            <a:ext cx="5714999" cy="5105400"/>
          </a:xfrm>
        </p:spPr>
        <p:txBody>
          <a:bodyPr>
            <a:noAutofit/>
          </a:bodyPr>
          <a:lstStyle/>
          <a:p>
            <a:pPr algn="just"/>
            <a:r>
              <a:rPr lang="en-US" sz="1500" dirty="0"/>
              <a:t>The interference </a:t>
            </a:r>
            <a:r>
              <a:rPr lang="en-US" sz="1500" dirty="0" smtClean="0"/>
              <a:t>color </a:t>
            </a:r>
            <a:r>
              <a:rPr lang="en-US" sz="1500" dirty="0"/>
              <a:t>is produced by interference between the two rays produced as light passes through an anisotropic mineral, the fast ray and the slow ray</a:t>
            </a:r>
            <a:r>
              <a:rPr lang="en-US" sz="1500" dirty="0" smtClean="0"/>
              <a:t>.</a:t>
            </a:r>
          </a:p>
          <a:p>
            <a:pPr algn="just"/>
            <a:endParaRPr lang="en-US" sz="1500" dirty="0" smtClean="0"/>
          </a:p>
          <a:p>
            <a:pPr algn="just"/>
            <a:r>
              <a:rPr lang="en-US" sz="1500" dirty="0"/>
              <a:t>Interference </a:t>
            </a:r>
            <a:r>
              <a:rPr lang="en-US" sz="1500" dirty="0" smtClean="0"/>
              <a:t>color </a:t>
            </a:r>
            <a:r>
              <a:rPr lang="en-US" sz="1500" dirty="0"/>
              <a:t>can be interpreted using colour charts. A relationship between interference color and retardation can be graphically illustrated in the classical </a:t>
            </a:r>
            <a:r>
              <a:rPr lang="en-US" sz="1500" b="1" dirty="0"/>
              <a:t>Michel-Levy interference color </a:t>
            </a:r>
            <a:r>
              <a:rPr lang="en-US" sz="1500" b="1" dirty="0" smtClean="0"/>
              <a:t>chart</a:t>
            </a:r>
            <a:r>
              <a:rPr lang="en-US" sz="1500" dirty="0"/>
              <a:t>.</a:t>
            </a:r>
            <a:endParaRPr lang="en-US" sz="1500" dirty="0" smtClean="0"/>
          </a:p>
          <a:p>
            <a:pPr algn="just"/>
            <a:endParaRPr lang="en-US" sz="1500" dirty="0"/>
          </a:p>
          <a:p>
            <a:pPr algn="just"/>
            <a:r>
              <a:rPr lang="en-US" sz="1500" dirty="0" smtClean="0"/>
              <a:t>If </a:t>
            </a:r>
            <a:r>
              <a:rPr lang="en-US" sz="1500" dirty="0"/>
              <a:t>the thickness of a section is known then the birefringence can be determined from the interference </a:t>
            </a:r>
            <a:r>
              <a:rPr lang="en-US" sz="1500" dirty="0" smtClean="0"/>
              <a:t>color. </a:t>
            </a:r>
          </a:p>
          <a:p>
            <a:pPr algn="just"/>
            <a:endParaRPr lang="en-US" sz="1500" dirty="0"/>
          </a:p>
          <a:p>
            <a:pPr algn="just"/>
            <a:r>
              <a:rPr lang="en-US" sz="1500" dirty="0" smtClean="0"/>
              <a:t>Maximum </a:t>
            </a:r>
            <a:r>
              <a:rPr lang="en-US" sz="1500" dirty="0"/>
              <a:t>birefringence can be diagnostic of a mineral when used with other properties. </a:t>
            </a:r>
            <a:endParaRPr lang="en-US" sz="1500" dirty="0" smtClean="0"/>
          </a:p>
          <a:p>
            <a:pPr algn="just"/>
            <a:endParaRPr lang="en-US" sz="1500" dirty="0" smtClean="0"/>
          </a:p>
          <a:p>
            <a:pPr algn="just"/>
            <a:r>
              <a:rPr lang="en-US" sz="1500" dirty="0" smtClean="0"/>
              <a:t>If </a:t>
            </a:r>
            <a:r>
              <a:rPr lang="en-US" sz="1500" dirty="0"/>
              <a:t>the thin section contains a known mineral, with a restricted range of birefringence, then the interference colour can be used to determine the thickness of the section</a:t>
            </a:r>
            <a:r>
              <a:rPr lang="en-US" sz="1500" dirty="0" smtClean="0"/>
              <a:t>.</a:t>
            </a:r>
          </a:p>
          <a:p>
            <a:pPr algn="just"/>
            <a:endParaRPr lang="en-US" sz="1500" dirty="0"/>
          </a:p>
          <a:p>
            <a:pPr algn="just"/>
            <a:r>
              <a:rPr lang="en-US" sz="1500" dirty="0" smtClean="0"/>
              <a:t>Standard </a:t>
            </a:r>
            <a:r>
              <a:rPr lang="en-US" sz="1500" dirty="0"/>
              <a:t>thin sections are 30 microns thick. </a:t>
            </a:r>
            <a:r>
              <a:rPr lang="en-US" sz="1500" dirty="0" smtClean="0"/>
              <a:t>Thin </a:t>
            </a:r>
            <a:r>
              <a:rPr lang="en-US" sz="1500" dirty="0"/>
              <a:t>sections thicker than 30 microns will produce higher order interference colours.</a:t>
            </a:r>
          </a:p>
        </p:txBody>
      </p:sp>
      <p:pic>
        <p:nvPicPr>
          <p:cNvPr id="1026" name="Picture 2" descr="https://wwwf.imperial.ac.uk/earthscienceandengineering/rocklibrary/shared/gloss_interferencecolour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981200"/>
            <a:ext cx="2857500" cy="3810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2"/>
          <p:cNvSpPr>
            <a:spLocks noGrp="1"/>
          </p:cNvSpPr>
          <p:nvPr>
            <p:ph type="title"/>
          </p:nvPr>
        </p:nvSpPr>
        <p:spPr/>
        <p:txBody>
          <a:bodyPr>
            <a:normAutofit/>
          </a:bodyPr>
          <a:lstStyle/>
          <a:p>
            <a:r>
              <a:rPr lang="en-US" sz="3600" cap="all" dirty="0" smtClean="0"/>
              <a:t>3) birefringence </a:t>
            </a:r>
            <a:r>
              <a:rPr lang="en-US" sz="3600" cap="all" dirty="0"/>
              <a:t>color</a:t>
            </a:r>
          </a:p>
        </p:txBody>
      </p:sp>
    </p:spTree>
    <p:extLst>
      <p:ext uri="{BB962C8B-B14F-4D97-AF65-F5344CB8AC3E}">
        <p14:creationId xmlns:p14="http://schemas.microsoft.com/office/powerpoint/2010/main" val="21790784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89376"/>
            <a:ext cx="8686799" cy="3544624"/>
          </a:xfrm>
        </p:spPr>
        <p:txBody>
          <a:bodyPr>
            <a:normAutofit fontScale="62500" lnSpcReduction="20000"/>
          </a:bodyPr>
          <a:lstStyle/>
          <a:p>
            <a:pPr algn="just"/>
            <a:r>
              <a:rPr lang="en-US" dirty="0"/>
              <a:t>Twinning is </a:t>
            </a:r>
            <a:r>
              <a:rPr lang="en-US" dirty="0" smtClean="0"/>
              <a:t>recognized </a:t>
            </a:r>
            <a:r>
              <a:rPr lang="en-US" dirty="0"/>
              <a:t>by adjacent portions of a single crystal having different extinction </a:t>
            </a:r>
            <a:r>
              <a:rPr lang="en-US" dirty="0" smtClean="0"/>
              <a:t>positions.</a:t>
            </a:r>
          </a:p>
          <a:p>
            <a:pPr algn="just"/>
            <a:endParaRPr lang="en-US" dirty="0"/>
          </a:p>
          <a:p>
            <a:pPr algn="just"/>
            <a:r>
              <a:rPr lang="en-US" b="1" dirty="0" smtClean="0">
                <a:solidFill>
                  <a:srgbClr val="FF0000"/>
                </a:solidFill>
              </a:rPr>
              <a:t>Twinning </a:t>
            </a:r>
            <a:r>
              <a:rPr lang="en-US" b="1" dirty="0">
                <a:solidFill>
                  <a:srgbClr val="FF0000"/>
                </a:solidFill>
              </a:rPr>
              <a:t>is most easily observed with crossed </a:t>
            </a:r>
            <a:r>
              <a:rPr lang="en-US" b="1" dirty="0" err="1">
                <a:solidFill>
                  <a:srgbClr val="FF0000"/>
                </a:solidFill>
              </a:rPr>
              <a:t>polars</a:t>
            </a:r>
            <a:r>
              <a:rPr lang="en-US" dirty="0" smtClean="0">
                <a:solidFill>
                  <a:srgbClr val="FF0000"/>
                </a:solidFill>
              </a:rPr>
              <a:t>.</a:t>
            </a:r>
          </a:p>
          <a:p>
            <a:pPr algn="just"/>
            <a:endParaRPr lang="en-US" dirty="0"/>
          </a:p>
          <a:p>
            <a:pPr algn="just"/>
            <a:r>
              <a:rPr lang="en-US" dirty="0" smtClean="0"/>
              <a:t>A </a:t>
            </a:r>
            <a:r>
              <a:rPr lang="en-US" dirty="0"/>
              <a:t>twin is a symmetrical growth of two or more crystals of the same mineral. </a:t>
            </a:r>
            <a:endParaRPr lang="en-US" dirty="0" smtClean="0"/>
          </a:p>
          <a:p>
            <a:pPr algn="just"/>
            <a:endParaRPr lang="en-US" dirty="0" smtClean="0"/>
          </a:p>
          <a:p>
            <a:pPr algn="just"/>
            <a:r>
              <a:rPr lang="en-US" dirty="0" smtClean="0"/>
              <a:t>The common plane </a:t>
            </a:r>
            <a:r>
              <a:rPr lang="en-US" dirty="0"/>
              <a:t>of the twinned crystals (which is called the twinning plane) is a symmetry plane, seen </a:t>
            </a:r>
            <a:r>
              <a:rPr lang="en-US" dirty="0" smtClean="0"/>
              <a:t>in thin </a:t>
            </a:r>
            <a:r>
              <a:rPr lang="en-US" dirty="0"/>
              <a:t>section as a straight line separating two identical crystals which have a symmetrical optical orientation to the twinning </a:t>
            </a:r>
            <a:r>
              <a:rPr lang="en-US" dirty="0" smtClean="0"/>
              <a:t>plane.</a:t>
            </a:r>
          </a:p>
          <a:p>
            <a:pPr algn="just"/>
            <a:endParaRPr lang="en-US" dirty="0"/>
          </a:p>
          <a:p>
            <a:pPr algn="just"/>
            <a:r>
              <a:rPr lang="en-US" dirty="0"/>
              <a:t>This is observable by rotating </a:t>
            </a:r>
            <a:r>
              <a:rPr lang="en-US" dirty="0" smtClean="0"/>
              <a:t>the stage when </a:t>
            </a:r>
            <a:r>
              <a:rPr lang="en-US" dirty="0"/>
              <a:t>crystal (1) is in extinction, its twin crystal (2) shows interference colours</a:t>
            </a:r>
            <a:r>
              <a:rPr lang="en-US" dirty="0" smtClean="0"/>
              <a:t>.</a:t>
            </a:r>
          </a:p>
          <a:p>
            <a:pPr algn="just"/>
            <a:endParaRPr lang="en-US" dirty="0"/>
          </a:p>
          <a:p>
            <a:pPr algn="just"/>
            <a:r>
              <a:rPr lang="en-US" dirty="0"/>
              <a:t>Continuing the rotation of the stage, crystal 1 shows interference colours and crystal (2) </a:t>
            </a:r>
            <a:r>
              <a:rPr lang="en-US" dirty="0" smtClean="0"/>
              <a:t>will enter </a:t>
            </a:r>
            <a:r>
              <a:rPr lang="en-US" dirty="0"/>
              <a:t>into a position of extinction.</a:t>
            </a:r>
          </a:p>
        </p:txBody>
      </p:sp>
      <p:sp>
        <p:nvSpPr>
          <p:cNvPr id="3" name="Title 2"/>
          <p:cNvSpPr>
            <a:spLocks noGrp="1"/>
          </p:cNvSpPr>
          <p:nvPr>
            <p:ph type="title"/>
          </p:nvPr>
        </p:nvSpPr>
        <p:spPr/>
        <p:txBody>
          <a:bodyPr>
            <a:normAutofit/>
          </a:bodyPr>
          <a:lstStyle/>
          <a:p>
            <a:r>
              <a:rPr lang="en-US" sz="3600" cap="all" dirty="0" smtClean="0"/>
              <a:t>4) </a:t>
            </a:r>
            <a:r>
              <a:rPr lang="en-US" sz="3600" cap="all" dirty="0" smtClean="0">
                <a:solidFill>
                  <a:srgbClr val="FF0000"/>
                </a:solidFill>
              </a:rPr>
              <a:t>Twinning</a:t>
            </a:r>
            <a:r>
              <a:rPr lang="en-US" sz="3600" cap="all" dirty="0" smtClean="0"/>
              <a:t>/zoning</a:t>
            </a:r>
            <a:endParaRPr lang="en-US" sz="3600" cap="all"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475" y="5162550"/>
            <a:ext cx="5362575" cy="1653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39484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03652"/>
            <a:ext cx="8458199" cy="3450696"/>
          </a:xfrm>
        </p:spPr>
        <p:txBody>
          <a:bodyPr>
            <a:normAutofit fontScale="77500" lnSpcReduction="20000"/>
          </a:bodyPr>
          <a:lstStyle/>
          <a:p>
            <a:pPr algn="just"/>
            <a:r>
              <a:rPr lang="en-US" dirty="0"/>
              <a:t>If more than two crystals are twinned, having parallel twinning planes, the twinning is </a:t>
            </a:r>
            <a:r>
              <a:rPr lang="en-US" dirty="0" smtClean="0"/>
              <a:t>called polysynthetic </a:t>
            </a:r>
            <a:r>
              <a:rPr lang="en-US" dirty="0"/>
              <a:t>(sometimes also called </a:t>
            </a:r>
            <a:r>
              <a:rPr lang="en-US" b="1" dirty="0">
                <a:solidFill>
                  <a:srgbClr val="FF0000"/>
                </a:solidFill>
              </a:rPr>
              <a:t>lamellar twinning</a:t>
            </a:r>
            <a:r>
              <a:rPr lang="en-US" dirty="0"/>
              <a:t>). </a:t>
            </a:r>
            <a:endParaRPr lang="en-US" dirty="0" smtClean="0"/>
          </a:p>
          <a:p>
            <a:pPr algn="just"/>
            <a:endParaRPr lang="en-US" dirty="0" smtClean="0"/>
          </a:p>
          <a:p>
            <a:pPr algn="just"/>
            <a:r>
              <a:rPr lang="en-US" dirty="0" smtClean="0">
                <a:solidFill>
                  <a:srgbClr val="FF0000"/>
                </a:solidFill>
              </a:rPr>
              <a:t>Plagioclase </a:t>
            </a:r>
            <a:r>
              <a:rPr lang="en-US" dirty="0">
                <a:solidFill>
                  <a:srgbClr val="FF0000"/>
                </a:solidFill>
              </a:rPr>
              <a:t>commonly shows lamellar </a:t>
            </a:r>
            <a:r>
              <a:rPr lang="en-US" dirty="0" smtClean="0">
                <a:solidFill>
                  <a:srgbClr val="FF0000"/>
                </a:solidFill>
              </a:rPr>
              <a:t>twinning</a:t>
            </a:r>
            <a:r>
              <a:rPr lang="en-US" dirty="0">
                <a:solidFill>
                  <a:srgbClr val="FF0000"/>
                </a:solidFill>
              </a:rPr>
              <a:t>. Such twinning </a:t>
            </a:r>
            <a:r>
              <a:rPr lang="en-US" dirty="0" smtClean="0">
                <a:solidFill>
                  <a:srgbClr val="FF0000"/>
                </a:solidFill>
              </a:rPr>
              <a:t>is one </a:t>
            </a:r>
            <a:r>
              <a:rPr lang="en-US" dirty="0">
                <a:solidFill>
                  <a:srgbClr val="FF0000"/>
                </a:solidFill>
              </a:rPr>
              <a:t>of the most diagnostic features of </a:t>
            </a:r>
            <a:r>
              <a:rPr lang="en-US" sz="2500" dirty="0">
                <a:solidFill>
                  <a:srgbClr val="FF0000"/>
                </a:solidFill>
              </a:rPr>
              <a:t>plagioclase</a:t>
            </a:r>
            <a:r>
              <a:rPr lang="en-US" dirty="0" smtClean="0">
                <a:solidFill>
                  <a:srgbClr val="FF0000"/>
                </a:solidFill>
              </a:rPr>
              <a:t>.</a:t>
            </a:r>
          </a:p>
          <a:p>
            <a:pPr algn="just"/>
            <a:endParaRPr lang="en-US" dirty="0" smtClean="0"/>
          </a:p>
          <a:p>
            <a:pPr algn="just"/>
            <a:r>
              <a:rPr lang="en-US" dirty="0">
                <a:solidFill>
                  <a:srgbClr val="FF0000"/>
                </a:solidFill>
              </a:rPr>
              <a:t>Twinning may take a variety of different forms and is particularly common and distinctive in the feldspars (plagioclase and K-Feldspar).</a:t>
            </a:r>
            <a:endParaRPr lang="en-US" dirty="0" smtClean="0">
              <a:solidFill>
                <a:srgbClr val="FF0000"/>
              </a:solidFill>
            </a:endParaRPr>
          </a:p>
          <a:p>
            <a:pPr algn="just"/>
            <a:endParaRPr lang="en-US" dirty="0"/>
          </a:p>
          <a:p>
            <a:pPr algn="just"/>
            <a:r>
              <a:rPr lang="en-US" dirty="0"/>
              <a:t>Several laws of twinning </a:t>
            </a:r>
            <a:r>
              <a:rPr lang="en-US" dirty="0" smtClean="0"/>
              <a:t>are possible </a:t>
            </a:r>
            <a:r>
              <a:rPr lang="en-US" dirty="0"/>
              <a:t>and they can be recognized using the microscope (e.g. Polysynthetic twins after </a:t>
            </a:r>
            <a:r>
              <a:rPr lang="en-US" dirty="0" smtClean="0"/>
              <a:t>the “</a:t>
            </a:r>
            <a:r>
              <a:rPr lang="en-US" dirty="0" err="1" smtClean="0"/>
              <a:t>albite</a:t>
            </a:r>
            <a:r>
              <a:rPr lang="en-US" dirty="0"/>
              <a:t>” and “</a:t>
            </a:r>
            <a:r>
              <a:rPr lang="en-US" dirty="0" err="1"/>
              <a:t>pericline</a:t>
            </a:r>
            <a:r>
              <a:rPr lang="en-US" dirty="0"/>
              <a:t>” laws in plagioclase, </a:t>
            </a:r>
            <a:r>
              <a:rPr lang="en-US" b="1" dirty="0">
                <a:solidFill>
                  <a:srgbClr val="FF0000"/>
                </a:solidFill>
              </a:rPr>
              <a:t>Carlsbad twins in </a:t>
            </a:r>
            <a:r>
              <a:rPr lang="en-US" b="1" dirty="0" smtClean="0">
                <a:solidFill>
                  <a:srgbClr val="FF0000"/>
                </a:solidFill>
              </a:rPr>
              <a:t>plagioclase or orthoclase</a:t>
            </a:r>
            <a:r>
              <a:rPr lang="en-US" dirty="0"/>
              <a:t>, </a:t>
            </a:r>
            <a:r>
              <a:rPr lang="en-US" dirty="0" smtClean="0"/>
              <a:t>cyclic twins </a:t>
            </a:r>
            <a:r>
              <a:rPr lang="en-US" dirty="0"/>
              <a:t>in </a:t>
            </a:r>
            <a:r>
              <a:rPr lang="en-US" dirty="0" err="1"/>
              <a:t>leucite</a:t>
            </a:r>
            <a:r>
              <a:rPr lang="en-US" dirty="0"/>
              <a:t>, etc.).</a:t>
            </a:r>
          </a:p>
        </p:txBody>
      </p:sp>
      <p:sp>
        <p:nvSpPr>
          <p:cNvPr id="4" name="Title 2"/>
          <p:cNvSpPr>
            <a:spLocks noGrp="1"/>
          </p:cNvSpPr>
          <p:nvPr>
            <p:ph type="title"/>
          </p:nvPr>
        </p:nvSpPr>
        <p:spPr/>
        <p:txBody>
          <a:bodyPr>
            <a:normAutofit/>
          </a:bodyPr>
          <a:lstStyle/>
          <a:p>
            <a:r>
              <a:rPr lang="en-US" sz="3600" cap="all" dirty="0" smtClean="0"/>
              <a:t>4) </a:t>
            </a:r>
            <a:r>
              <a:rPr lang="en-US" sz="3600" cap="all" dirty="0" smtClean="0">
                <a:solidFill>
                  <a:srgbClr val="FF0000"/>
                </a:solidFill>
              </a:rPr>
              <a:t>Twinning</a:t>
            </a:r>
            <a:r>
              <a:rPr lang="en-US" sz="3600" cap="all" dirty="0" smtClean="0"/>
              <a:t>/zoning</a:t>
            </a:r>
            <a:endParaRPr lang="en-US" sz="3600" cap="all" dirty="0"/>
          </a:p>
        </p:txBody>
      </p:sp>
      <p:grpSp>
        <p:nvGrpSpPr>
          <p:cNvPr id="7" name="Group 6"/>
          <p:cNvGrpSpPr/>
          <p:nvPr/>
        </p:nvGrpSpPr>
        <p:grpSpPr>
          <a:xfrm>
            <a:off x="152400" y="5286375"/>
            <a:ext cx="3571875" cy="1524000"/>
            <a:chOff x="152400" y="5286375"/>
            <a:chExt cx="3571875" cy="152400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5286375"/>
              <a:ext cx="206375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216150" y="5286375"/>
              <a:ext cx="1508125" cy="646331"/>
            </a:xfrm>
            <a:prstGeom prst="rect">
              <a:avLst/>
            </a:prstGeom>
          </p:spPr>
          <p:txBody>
            <a:bodyPr wrap="square">
              <a:spAutoFit/>
            </a:bodyPr>
            <a:lstStyle/>
            <a:p>
              <a:pPr algn="ctr"/>
              <a:r>
                <a:rPr lang="en-US" sz="1200" dirty="0"/>
                <a:t>Polysynthetic </a:t>
              </a:r>
              <a:r>
                <a:rPr lang="en-US" sz="1200" dirty="0" err="1"/>
                <a:t>albite</a:t>
              </a:r>
              <a:r>
                <a:rPr lang="en-US" sz="1200" dirty="0"/>
                <a:t>-type twins in plagioclase </a:t>
              </a:r>
            </a:p>
          </p:txBody>
        </p:sp>
      </p:grpSp>
      <p:grpSp>
        <p:nvGrpSpPr>
          <p:cNvPr id="8" name="Group 7"/>
          <p:cNvGrpSpPr/>
          <p:nvPr/>
        </p:nvGrpSpPr>
        <p:grpSpPr>
          <a:xfrm>
            <a:off x="2197100" y="5286375"/>
            <a:ext cx="4029075" cy="1536589"/>
            <a:chOff x="2197100" y="5286375"/>
            <a:chExt cx="4029075" cy="1536589"/>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3025" y="5286375"/>
              <a:ext cx="2343150" cy="1536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2197100" y="6048375"/>
              <a:ext cx="1752600" cy="461665"/>
            </a:xfrm>
            <a:prstGeom prst="rect">
              <a:avLst/>
            </a:prstGeom>
          </p:spPr>
          <p:txBody>
            <a:bodyPr wrap="square">
              <a:spAutoFit/>
            </a:bodyPr>
            <a:lstStyle/>
            <a:p>
              <a:pPr algn="ctr"/>
              <a:r>
                <a:rPr lang="en-US" sz="1200" dirty="0" smtClean="0"/>
                <a:t>Tartan </a:t>
              </a:r>
              <a:r>
                <a:rPr lang="en-US" sz="1200" dirty="0"/>
                <a:t>twinning, </a:t>
              </a:r>
              <a:r>
                <a:rPr lang="en-US" sz="1200" dirty="0" smtClean="0"/>
                <a:t>microcline </a:t>
              </a:r>
              <a:r>
                <a:rPr lang="en-US" sz="1200" dirty="0"/>
                <a:t>– </a:t>
              </a:r>
              <a:r>
                <a:rPr lang="en-US" sz="1200" dirty="0" smtClean="0"/>
                <a:t>K-feldspar</a:t>
              </a:r>
              <a:endParaRPr lang="en-US" sz="1200" dirty="0"/>
            </a:p>
          </p:txBody>
        </p:sp>
      </p:grpSp>
      <p:grpSp>
        <p:nvGrpSpPr>
          <p:cNvPr id="9" name="Group 8"/>
          <p:cNvGrpSpPr/>
          <p:nvPr/>
        </p:nvGrpSpPr>
        <p:grpSpPr>
          <a:xfrm>
            <a:off x="6705600" y="4968348"/>
            <a:ext cx="2133600" cy="1769355"/>
            <a:chOff x="6705600" y="4968348"/>
            <a:chExt cx="2133600" cy="1769355"/>
          </a:xfrm>
        </p:grpSpPr>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5600" y="5430013"/>
              <a:ext cx="2133600" cy="13076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p:cNvSpPr/>
            <p:nvPr/>
          </p:nvSpPr>
          <p:spPr>
            <a:xfrm>
              <a:off x="6934200" y="4968348"/>
              <a:ext cx="1752600" cy="461665"/>
            </a:xfrm>
            <a:prstGeom prst="rect">
              <a:avLst/>
            </a:prstGeom>
          </p:spPr>
          <p:txBody>
            <a:bodyPr wrap="square">
              <a:spAutoFit/>
            </a:bodyPr>
            <a:lstStyle/>
            <a:p>
              <a:pPr algn="ctr"/>
              <a:r>
                <a:rPr lang="en-US" sz="1200" dirty="0" smtClean="0"/>
                <a:t>Carlsbad twinning</a:t>
              </a:r>
              <a:r>
                <a:rPr lang="en-US" sz="1200" dirty="0"/>
                <a:t>, </a:t>
              </a:r>
              <a:r>
                <a:rPr lang="en-US" sz="1200" dirty="0" smtClean="0"/>
                <a:t>in Orthoclase</a:t>
              </a:r>
              <a:endParaRPr lang="en-US" sz="1200" dirty="0"/>
            </a:p>
          </p:txBody>
        </p:sp>
      </p:grpSp>
    </p:spTree>
    <p:extLst>
      <p:ext uri="{BB962C8B-B14F-4D97-AF65-F5344CB8AC3E}">
        <p14:creationId xmlns:p14="http://schemas.microsoft.com/office/powerpoint/2010/main" val="29493170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752600"/>
            <a:ext cx="5562599" cy="4953000"/>
          </a:xfrm>
        </p:spPr>
        <p:txBody>
          <a:bodyPr>
            <a:normAutofit fontScale="62500" lnSpcReduction="20000"/>
          </a:bodyPr>
          <a:lstStyle/>
          <a:p>
            <a:pPr algn="just"/>
            <a:r>
              <a:rPr lang="en-US" b="1" dirty="0">
                <a:solidFill>
                  <a:srgbClr val="FF0000"/>
                </a:solidFill>
              </a:rPr>
              <a:t>Chemical zoning is a feature of a crystal where different growth zones of the crystal have different compositions</a:t>
            </a:r>
            <a:r>
              <a:rPr lang="en-US" dirty="0"/>
              <a:t>. </a:t>
            </a:r>
            <a:endParaRPr lang="en-US" dirty="0" smtClean="0"/>
          </a:p>
          <a:p>
            <a:pPr algn="just"/>
            <a:endParaRPr lang="en-US" dirty="0" smtClean="0"/>
          </a:p>
          <a:p>
            <a:pPr algn="just"/>
            <a:r>
              <a:rPr lang="en-US" dirty="0" smtClean="0"/>
              <a:t>Chemical </a:t>
            </a:r>
            <a:r>
              <a:rPr lang="en-US" dirty="0"/>
              <a:t>zones trace the outline of the crystal during its growth. </a:t>
            </a:r>
            <a:endParaRPr lang="en-US" dirty="0" smtClean="0"/>
          </a:p>
          <a:p>
            <a:pPr algn="just"/>
            <a:endParaRPr lang="en-US" dirty="0"/>
          </a:p>
          <a:p>
            <a:pPr algn="just"/>
            <a:r>
              <a:rPr lang="en-US" dirty="0" smtClean="0"/>
              <a:t>Chemical </a:t>
            </a:r>
            <a:r>
              <a:rPr lang="en-US" dirty="0"/>
              <a:t>zoning occurs only in minerals that belong to solid solution series that </a:t>
            </a:r>
            <a:r>
              <a:rPr lang="en-US" dirty="0" smtClean="0"/>
              <a:t>crystallize </a:t>
            </a:r>
            <a:r>
              <a:rPr lang="en-US" dirty="0"/>
              <a:t>with different compositions at different temperatures (and/or </a:t>
            </a:r>
            <a:r>
              <a:rPr lang="en-US" dirty="0" smtClean="0"/>
              <a:t>pressures</a:t>
            </a:r>
            <a:endParaRPr lang="en-US" dirty="0"/>
          </a:p>
          <a:p>
            <a:pPr marL="0" indent="0" algn="just">
              <a:buNone/>
            </a:pPr>
            <a:endParaRPr lang="en-US" dirty="0"/>
          </a:p>
          <a:p>
            <a:pPr algn="just"/>
            <a:r>
              <a:rPr lang="en-US" dirty="0"/>
              <a:t>Several different types of chemical zoning are identified on the basis of the changes in composition that occur from one growth zone to another through the crystal. </a:t>
            </a:r>
            <a:endParaRPr lang="en-US" dirty="0" smtClean="0"/>
          </a:p>
          <a:p>
            <a:pPr algn="just"/>
            <a:endParaRPr lang="en-US" dirty="0"/>
          </a:p>
          <a:p>
            <a:pPr algn="just"/>
            <a:r>
              <a:rPr lang="en-US" dirty="0" smtClean="0"/>
              <a:t>These </a:t>
            </a:r>
            <a:r>
              <a:rPr lang="en-US" dirty="0"/>
              <a:t>include: (1) normal zoning, (2) reverse zoning, (3) oscillatory zoning, (4) sector zoning, (5) convolute zoning, (6) continuous zoning, and (7) discontinuous zoning.</a:t>
            </a:r>
          </a:p>
          <a:p>
            <a:pPr marL="0" indent="0" algn="just">
              <a:buNone/>
            </a:pPr>
            <a:r>
              <a:rPr lang="en-US" dirty="0"/>
              <a:t> </a:t>
            </a:r>
          </a:p>
          <a:p>
            <a:pPr algn="just"/>
            <a:r>
              <a:rPr lang="en-US" dirty="0"/>
              <a:t>Crystals that have chemical zoning exhibit growth zones with different interference colours in thin section, they may also have different colours in plane </a:t>
            </a:r>
            <a:r>
              <a:rPr lang="en-US" dirty="0" smtClean="0"/>
              <a:t>polarized </a:t>
            </a:r>
            <a:r>
              <a:rPr lang="en-US" dirty="0"/>
              <a:t>light. </a:t>
            </a:r>
            <a:endParaRPr lang="en-US" dirty="0" smtClean="0"/>
          </a:p>
          <a:p>
            <a:pPr algn="just"/>
            <a:endParaRPr lang="en-US" dirty="0"/>
          </a:p>
          <a:p>
            <a:pPr algn="just"/>
            <a:r>
              <a:rPr lang="en-US" b="1" dirty="0" smtClean="0">
                <a:solidFill>
                  <a:srgbClr val="FF0000"/>
                </a:solidFill>
              </a:rPr>
              <a:t>Crystals </a:t>
            </a:r>
            <a:r>
              <a:rPr lang="en-US" b="1" dirty="0">
                <a:solidFill>
                  <a:srgbClr val="FF0000"/>
                </a:solidFill>
              </a:rPr>
              <a:t>with chemical zoning are described as zoned crystals</a:t>
            </a:r>
            <a:r>
              <a:rPr lang="en-US" dirty="0"/>
              <a:t>.</a:t>
            </a:r>
          </a:p>
        </p:txBody>
      </p:sp>
      <p:sp>
        <p:nvSpPr>
          <p:cNvPr id="4" name="Title 2"/>
          <p:cNvSpPr>
            <a:spLocks noGrp="1"/>
          </p:cNvSpPr>
          <p:nvPr>
            <p:ph type="title"/>
          </p:nvPr>
        </p:nvSpPr>
        <p:spPr/>
        <p:txBody>
          <a:bodyPr>
            <a:normAutofit/>
          </a:bodyPr>
          <a:lstStyle/>
          <a:p>
            <a:r>
              <a:rPr lang="en-US" sz="3600" cap="all" dirty="0" smtClean="0"/>
              <a:t>4) </a:t>
            </a:r>
            <a:r>
              <a:rPr lang="en-US" sz="3600" cap="all" dirty="0"/>
              <a:t>Twinning</a:t>
            </a:r>
            <a:r>
              <a:rPr lang="en-US" sz="3600" cap="all" dirty="0" smtClean="0"/>
              <a:t>/</a:t>
            </a:r>
            <a:r>
              <a:rPr lang="en-US" sz="3600" cap="all" dirty="0" smtClean="0">
                <a:solidFill>
                  <a:srgbClr val="FF0000"/>
                </a:solidFill>
              </a:rPr>
              <a:t>zoning</a:t>
            </a:r>
            <a:endParaRPr lang="en-US" sz="3600" cap="all" dirty="0">
              <a:solidFill>
                <a:srgbClr val="FF0000"/>
              </a:solidFill>
            </a:endParaRPr>
          </a:p>
        </p:txBody>
      </p:sp>
      <p:grpSp>
        <p:nvGrpSpPr>
          <p:cNvPr id="7" name="Group 6"/>
          <p:cNvGrpSpPr/>
          <p:nvPr/>
        </p:nvGrpSpPr>
        <p:grpSpPr>
          <a:xfrm>
            <a:off x="6115050" y="1714500"/>
            <a:ext cx="3028950" cy="4533900"/>
            <a:chOff x="6115050" y="1714500"/>
            <a:chExt cx="3028950" cy="453390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00800" y="1714500"/>
              <a:ext cx="24384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115050" y="3543300"/>
              <a:ext cx="3028950" cy="461665"/>
            </a:xfrm>
            <a:prstGeom prst="rect">
              <a:avLst/>
            </a:prstGeom>
          </p:spPr>
          <p:txBody>
            <a:bodyPr wrap="square">
              <a:spAutoFit/>
            </a:bodyPr>
            <a:lstStyle/>
            <a:p>
              <a:pPr algn="ctr"/>
              <a:r>
                <a:rPr lang="en-US" sz="1200" b="1" dirty="0" err="1" smtClean="0"/>
                <a:t>Euhedral</a:t>
              </a:r>
              <a:r>
                <a:rPr lang="en-US" sz="1200" b="1" dirty="0" smtClean="0"/>
                <a:t> </a:t>
              </a:r>
              <a:r>
                <a:rPr lang="en-US" sz="1200" b="1" dirty="0"/>
                <a:t>plagioclase crystal with normal zoning</a:t>
              </a:r>
            </a:p>
          </p:txBody>
        </p:sp>
        <p:sp>
          <p:nvSpPr>
            <p:cNvPr id="6" name="Rectangle 5"/>
            <p:cNvSpPr/>
            <p:nvPr/>
          </p:nvSpPr>
          <p:spPr>
            <a:xfrm>
              <a:off x="6370102" y="5786735"/>
              <a:ext cx="2590800" cy="461665"/>
            </a:xfrm>
            <a:prstGeom prst="rect">
              <a:avLst/>
            </a:prstGeom>
          </p:spPr>
          <p:txBody>
            <a:bodyPr wrap="square">
              <a:spAutoFit/>
            </a:bodyPr>
            <a:lstStyle/>
            <a:p>
              <a:pPr algn="ctr"/>
              <a:r>
                <a:rPr lang="en-US" sz="1200" b="1" dirty="0" err="1" smtClean="0"/>
                <a:t>Euhedral</a:t>
              </a:r>
              <a:r>
                <a:rPr lang="en-US" sz="1200" b="1" dirty="0" smtClean="0"/>
                <a:t> </a:t>
              </a:r>
              <a:r>
                <a:rPr lang="en-US" sz="1200" b="1" dirty="0"/>
                <a:t>plagioclase </a:t>
              </a:r>
              <a:r>
                <a:rPr lang="en-US" sz="1200" b="1" dirty="0" err="1"/>
                <a:t>phenocryst</a:t>
              </a:r>
              <a:r>
                <a:rPr lang="en-US" sz="1200" b="1" dirty="0"/>
                <a:t> with </a:t>
              </a:r>
              <a:r>
                <a:rPr lang="en-US" sz="1200" b="1" dirty="0" smtClean="0"/>
                <a:t>oscillatory </a:t>
              </a:r>
              <a:r>
                <a:rPr lang="en-US" sz="1200" b="1" dirty="0"/>
                <a:t>zoning</a:t>
              </a:r>
            </a:p>
          </p:txBody>
        </p:sp>
        <p:pic>
          <p:nvPicPr>
            <p:cNvPr id="5124" name="Picture 4" descr="https://wwwf.imperial.ac.uk/earthscienceandengineering/rocklibrary/shared/xpl_2602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0102" y="4150667"/>
              <a:ext cx="2469098" cy="164606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892206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1" y="1371600"/>
            <a:ext cx="6172199" cy="5105400"/>
          </a:xfrm>
        </p:spPr>
        <p:txBody>
          <a:bodyPr>
            <a:noAutofit/>
          </a:bodyPr>
          <a:lstStyle/>
          <a:p>
            <a:pPr algn="just"/>
            <a:r>
              <a:rPr lang="en-US" sz="1550" dirty="0"/>
              <a:t>At high temperature, some minerals may incorporate a range of different elements in their crystal lattice. </a:t>
            </a:r>
            <a:endParaRPr lang="en-US" sz="1550" dirty="0" smtClean="0"/>
          </a:p>
          <a:p>
            <a:pPr algn="just"/>
            <a:endParaRPr lang="en-US" sz="1550" dirty="0"/>
          </a:p>
          <a:p>
            <a:pPr algn="just"/>
            <a:r>
              <a:rPr lang="en-US" sz="1550" dirty="0" smtClean="0"/>
              <a:t>However</a:t>
            </a:r>
            <a:r>
              <a:rPr lang="en-US" sz="1550" dirty="0"/>
              <a:t>, on cooling these lattices may become more stable if a physical separation into two mineral phases occurs. </a:t>
            </a:r>
            <a:endParaRPr lang="en-US" sz="1550" dirty="0" smtClean="0"/>
          </a:p>
          <a:p>
            <a:pPr algn="just"/>
            <a:endParaRPr lang="en-US" sz="1550" dirty="0"/>
          </a:p>
          <a:p>
            <a:pPr algn="just"/>
            <a:r>
              <a:rPr lang="en-US" sz="1550" dirty="0" smtClean="0"/>
              <a:t>Thus </a:t>
            </a:r>
            <a:r>
              <a:rPr lang="en-US" sz="1550" dirty="0"/>
              <a:t>some minerals tend to like to be homogeneous mixtures at high temperatures but will separate at lower temperature if the rate at which they cool down is sufficiently slow to allow the separation to be effective. </a:t>
            </a:r>
            <a:endParaRPr lang="en-US" sz="1550" dirty="0" smtClean="0"/>
          </a:p>
          <a:p>
            <a:pPr algn="just"/>
            <a:endParaRPr lang="en-US" sz="1550" dirty="0"/>
          </a:p>
          <a:p>
            <a:pPr algn="just"/>
            <a:r>
              <a:rPr lang="en-US" sz="1550" dirty="0" smtClean="0"/>
              <a:t>In </a:t>
            </a:r>
            <a:r>
              <a:rPr lang="en-US" sz="1550" dirty="0"/>
              <a:t>such circumstances, the host mineral may </a:t>
            </a:r>
            <a:r>
              <a:rPr lang="en-US" sz="1550" dirty="0" err="1"/>
              <a:t>exsolve</a:t>
            </a:r>
            <a:r>
              <a:rPr lang="en-US" sz="1550" dirty="0"/>
              <a:t> small crystals of the other mineral </a:t>
            </a:r>
            <a:r>
              <a:rPr lang="en-US" sz="1550" dirty="0" smtClean="0"/>
              <a:t>and </a:t>
            </a:r>
            <a:r>
              <a:rPr lang="en-US" sz="1550" dirty="0"/>
              <a:t>a distinctive texture will result. </a:t>
            </a:r>
            <a:endParaRPr lang="en-US" sz="1550" dirty="0" smtClean="0"/>
          </a:p>
          <a:p>
            <a:pPr algn="just"/>
            <a:endParaRPr lang="en-US" sz="1550" dirty="0"/>
          </a:p>
          <a:p>
            <a:pPr algn="just"/>
            <a:r>
              <a:rPr lang="en-US" sz="1550" dirty="0" smtClean="0"/>
              <a:t>Such </a:t>
            </a:r>
            <a:r>
              <a:rPr lang="en-US" sz="1550" dirty="0" err="1"/>
              <a:t>exsolution</a:t>
            </a:r>
            <a:r>
              <a:rPr lang="en-US" sz="1550" dirty="0"/>
              <a:t> textures are most readily observed in cross </a:t>
            </a:r>
            <a:r>
              <a:rPr lang="en-US" sz="1550" dirty="0" err="1"/>
              <a:t>polars</a:t>
            </a:r>
            <a:r>
              <a:rPr lang="en-US" sz="1550" dirty="0"/>
              <a:t> as host and </a:t>
            </a:r>
            <a:r>
              <a:rPr lang="en-US" sz="1550" dirty="0" err="1"/>
              <a:t>exsolved</a:t>
            </a:r>
            <a:r>
              <a:rPr lang="en-US" sz="1550" dirty="0"/>
              <a:t> minerals often have rather similar optical properties and so may have similar relief</a:t>
            </a:r>
            <a:r>
              <a:rPr lang="en-US" sz="1550" dirty="0" smtClean="0"/>
              <a:t>.</a:t>
            </a:r>
          </a:p>
          <a:p>
            <a:pPr algn="just"/>
            <a:endParaRPr lang="en-US" sz="1550" dirty="0"/>
          </a:p>
          <a:p>
            <a:pPr algn="just"/>
            <a:r>
              <a:rPr lang="en-US" sz="1550" dirty="0"/>
              <a:t>Common minerals that show </a:t>
            </a:r>
            <a:r>
              <a:rPr lang="en-US" sz="1550" dirty="0" err="1"/>
              <a:t>exsolution</a:t>
            </a:r>
            <a:r>
              <a:rPr lang="en-US" sz="1550" dirty="0"/>
              <a:t> textures: </a:t>
            </a:r>
            <a:r>
              <a:rPr lang="en-US" sz="1550" b="1" dirty="0">
                <a:solidFill>
                  <a:srgbClr val="FF0000"/>
                </a:solidFill>
              </a:rPr>
              <a:t>Feldspars (plagioclase and K-feldspar), Pyroxene (</a:t>
            </a:r>
            <a:r>
              <a:rPr lang="en-US" sz="1550" b="1" dirty="0" err="1">
                <a:solidFill>
                  <a:srgbClr val="FF0000"/>
                </a:solidFill>
              </a:rPr>
              <a:t>clinopyroxene</a:t>
            </a:r>
            <a:r>
              <a:rPr lang="en-US" sz="1550" b="1" dirty="0">
                <a:solidFill>
                  <a:srgbClr val="FF0000"/>
                </a:solidFill>
              </a:rPr>
              <a:t> and orthopyroxene). </a:t>
            </a:r>
          </a:p>
        </p:txBody>
      </p:sp>
      <p:sp>
        <p:nvSpPr>
          <p:cNvPr id="3" name="Title 2"/>
          <p:cNvSpPr>
            <a:spLocks noGrp="1"/>
          </p:cNvSpPr>
          <p:nvPr>
            <p:ph type="title"/>
          </p:nvPr>
        </p:nvSpPr>
        <p:spPr/>
        <p:txBody>
          <a:bodyPr>
            <a:noAutofit/>
          </a:bodyPr>
          <a:lstStyle/>
          <a:p>
            <a:r>
              <a:rPr lang="en-US" sz="3600" cap="all" dirty="0" smtClean="0"/>
              <a:t>5) Specific </a:t>
            </a:r>
            <a:r>
              <a:rPr lang="en-US" sz="3600" cap="all" dirty="0"/>
              <a:t>textures (</a:t>
            </a:r>
            <a:r>
              <a:rPr lang="en-US" sz="3600" cap="all" dirty="0" err="1"/>
              <a:t>Exsolution</a:t>
            </a:r>
            <a:r>
              <a:rPr lang="en-US" sz="3600" cap="all" dirty="0" smtClean="0"/>
              <a:t>)</a:t>
            </a:r>
            <a:endParaRPr lang="en-US" sz="3600" cap="all" dirty="0"/>
          </a:p>
        </p:txBody>
      </p:sp>
      <p:grpSp>
        <p:nvGrpSpPr>
          <p:cNvPr id="5" name="Group 4"/>
          <p:cNvGrpSpPr/>
          <p:nvPr/>
        </p:nvGrpSpPr>
        <p:grpSpPr>
          <a:xfrm>
            <a:off x="6546910" y="1752600"/>
            <a:ext cx="2444690" cy="2119015"/>
            <a:chOff x="6472140" y="1800225"/>
            <a:chExt cx="2444690" cy="2119015"/>
          </a:xfrm>
        </p:grpSpPr>
        <p:pic>
          <p:nvPicPr>
            <p:cNvPr id="6146" name="Picture 2" descr="http://www.alexstrekeisen.it/immagini/pluto/lamelleincpx(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2140" y="1800225"/>
              <a:ext cx="2444690" cy="16287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513385" y="3457575"/>
              <a:ext cx="2362200" cy="461665"/>
            </a:xfrm>
            <a:prstGeom prst="rect">
              <a:avLst/>
            </a:prstGeom>
          </p:spPr>
          <p:txBody>
            <a:bodyPr wrap="square">
              <a:spAutoFit/>
            </a:bodyPr>
            <a:lstStyle/>
            <a:p>
              <a:pPr algn="ctr"/>
              <a:r>
                <a:rPr lang="en-US" sz="1200" b="1" dirty="0" err="1"/>
                <a:t>Pigeonite</a:t>
              </a:r>
              <a:r>
                <a:rPr lang="en-US" sz="1200" b="1" dirty="0"/>
                <a:t> </a:t>
              </a:r>
              <a:r>
                <a:rPr lang="en-US" sz="1200" b="1" dirty="0" err="1"/>
                <a:t>exolution</a:t>
              </a:r>
              <a:r>
                <a:rPr lang="en-US" sz="1200" b="1" dirty="0"/>
                <a:t> lamellae in Augite</a:t>
              </a:r>
            </a:p>
          </p:txBody>
        </p:sp>
      </p:grpSp>
      <p:grpSp>
        <p:nvGrpSpPr>
          <p:cNvPr id="7" name="Group 6"/>
          <p:cNvGrpSpPr/>
          <p:nvPr/>
        </p:nvGrpSpPr>
        <p:grpSpPr>
          <a:xfrm>
            <a:off x="6511955" y="4038600"/>
            <a:ext cx="2514600" cy="2627531"/>
            <a:chOff x="6511955" y="4038600"/>
            <a:chExt cx="2514600" cy="2627531"/>
          </a:xfrm>
        </p:grpSpPr>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1955" y="4038600"/>
              <a:ext cx="251460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546910" y="6019800"/>
              <a:ext cx="2444690" cy="646331"/>
            </a:xfrm>
            <a:prstGeom prst="rect">
              <a:avLst/>
            </a:prstGeom>
          </p:spPr>
          <p:txBody>
            <a:bodyPr wrap="square">
              <a:spAutoFit/>
            </a:bodyPr>
            <a:lstStyle/>
            <a:p>
              <a:pPr algn="ctr"/>
              <a:r>
                <a:rPr lang="en-US" sz="1200" b="1" dirty="0"/>
                <a:t>A twinned orthoclase crystal with </a:t>
              </a:r>
              <a:r>
                <a:rPr lang="en-US" sz="1200" b="1" dirty="0" err="1"/>
                <a:t>cryptoperthite</a:t>
              </a:r>
              <a:r>
                <a:rPr lang="en-US" sz="1200" b="1" dirty="0"/>
                <a:t> (</a:t>
              </a:r>
              <a:r>
                <a:rPr lang="en-US" sz="1200" b="1" dirty="0" err="1"/>
                <a:t>exsolution</a:t>
              </a:r>
              <a:r>
                <a:rPr lang="en-US" sz="1200" b="1" dirty="0"/>
                <a:t> of </a:t>
              </a:r>
              <a:r>
                <a:rPr lang="en-US" sz="1200" b="1" dirty="0" err="1"/>
                <a:t>albite</a:t>
              </a:r>
              <a:r>
                <a:rPr lang="en-US" sz="1200" b="1" dirty="0"/>
                <a:t>)</a:t>
              </a:r>
            </a:p>
          </p:txBody>
        </p:sp>
      </p:grpSp>
    </p:spTree>
    <p:extLst>
      <p:ext uri="{BB962C8B-B14F-4D97-AF65-F5344CB8AC3E}">
        <p14:creationId xmlns:p14="http://schemas.microsoft.com/office/powerpoint/2010/main" val="27781858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793256"/>
            <a:ext cx="8686799" cy="2016744"/>
          </a:xfrm>
        </p:spPr>
        <p:txBody>
          <a:bodyPr>
            <a:normAutofit fontScale="62500" lnSpcReduction="20000"/>
          </a:bodyPr>
          <a:lstStyle/>
          <a:p>
            <a:pPr algn="just"/>
            <a:r>
              <a:rPr lang="en-US" b="1" dirty="0">
                <a:solidFill>
                  <a:srgbClr val="FF0000"/>
                </a:solidFill>
              </a:rPr>
              <a:t>Light is part of the electromagnetic spectrum, which ranges from radio waves to gamma rays</a:t>
            </a:r>
            <a:r>
              <a:rPr lang="en-US" dirty="0" smtClean="0"/>
              <a:t>.</a:t>
            </a:r>
          </a:p>
          <a:p>
            <a:pPr algn="just"/>
            <a:endParaRPr lang="en-US" dirty="0" smtClean="0"/>
          </a:p>
          <a:p>
            <a:pPr algn="just"/>
            <a:r>
              <a:rPr lang="en-US" dirty="0"/>
              <a:t>Electromagnetic radiation waves, as their names suggest are fluctuations of electric and magnetic fields, which can transport energy from one location to another. </a:t>
            </a:r>
            <a:endParaRPr lang="en-US" dirty="0" smtClean="0"/>
          </a:p>
          <a:p>
            <a:pPr algn="just"/>
            <a:endParaRPr lang="en-US" dirty="0" smtClean="0"/>
          </a:p>
          <a:p>
            <a:pPr algn="just"/>
            <a:r>
              <a:rPr lang="en-US" b="1" dirty="0" smtClean="0">
                <a:solidFill>
                  <a:srgbClr val="FF0000"/>
                </a:solidFill>
              </a:rPr>
              <a:t>Visible light (also known as polychromatic light) </a:t>
            </a:r>
            <a:r>
              <a:rPr lang="en-US" dirty="0"/>
              <a:t>is not </a:t>
            </a:r>
            <a:r>
              <a:rPr lang="en-US" dirty="0" smtClean="0"/>
              <a:t>different </a:t>
            </a:r>
            <a:r>
              <a:rPr lang="en-US" dirty="0"/>
              <a:t>from the other parts of the electromagnetic spectrum with the exception that the human eye can detect visible waves.</a:t>
            </a:r>
          </a:p>
        </p:txBody>
      </p:sp>
      <p:sp>
        <p:nvSpPr>
          <p:cNvPr id="4" name="Title 2"/>
          <p:cNvSpPr>
            <a:spLocks noGrp="1"/>
          </p:cNvSpPr>
          <p:nvPr>
            <p:ph type="title"/>
          </p:nvPr>
        </p:nvSpPr>
        <p:spPr/>
        <p:txBody>
          <a:bodyPr/>
          <a:lstStyle/>
          <a:p>
            <a:r>
              <a:rPr lang="en-US" dirty="0" smtClean="0"/>
              <a:t>What is light</a:t>
            </a:r>
            <a:endParaRPr lang="en-US" dirty="0"/>
          </a:p>
        </p:txBody>
      </p:sp>
      <p:pic>
        <p:nvPicPr>
          <p:cNvPr id="1026" name="Picture 2" descr="http://www.artinaid.com/wp-content/uploads/2013/04/Light-Spectrum.png"/>
          <p:cNvPicPr>
            <a:picLocks noChangeAspect="1" noChangeArrowheads="1"/>
          </p:cNvPicPr>
          <p:nvPr/>
        </p:nvPicPr>
        <p:blipFill rotWithShape="1">
          <a:blip r:embed="rId2">
            <a:extLst>
              <a:ext uri="{28A0092B-C50C-407E-A947-70E740481C1C}">
                <a14:useLocalDpi xmlns:a14="http://schemas.microsoft.com/office/drawing/2010/main" val="0"/>
              </a:ext>
            </a:extLst>
          </a:blip>
          <a:srcRect b="4410"/>
          <a:stretch/>
        </p:blipFill>
        <p:spPr bwMode="auto">
          <a:xfrm>
            <a:off x="1297700" y="3832710"/>
            <a:ext cx="6543675" cy="3025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8995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1" y="1905000"/>
            <a:ext cx="4724400" cy="4419600"/>
          </a:xfrm>
        </p:spPr>
        <p:txBody>
          <a:bodyPr>
            <a:normAutofit fontScale="92500" lnSpcReduction="20000"/>
          </a:bodyPr>
          <a:lstStyle/>
          <a:p>
            <a:pPr algn="just"/>
            <a:r>
              <a:rPr lang="en-US" dirty="0"/>
              <a:t>Natural light vibrates (oscillates) in all the directions perpendicular to the direction of propagation </a:t>
            </a:r>
            <a:r>
              <a:rPr lang="en-US" dirty="0" smtClean="0"/>
              <a:t>.</a:t>
            </a:r>
          </a:p>
          <a:p>
            <a:pPr algn="just"/>
            <a:endParaRPr lang="en-US" dirty="0" smtClean="0"/>
          </a:p>
          <a:p>
            <a:pPr algn="just"/>
            <a:r>
              <a:rPr lang="en-US" dirty="0" smtClean="0"/>
              <a:t>Therefore </a:t>
            </a:r>
            <a:r>
              <a:rPr lang="en-US" dirty="0"/>
              <a:t>we can say that there is infinity of planes of vibrations (all possible planes that intersects/contain the direction of propagation</a:t>
            </a:r>
            <a:r>
              <a:rPr lang="en-US" dirty="0" smtClean="0"/>
              <a:t>.</a:t>
            </a:r>
          </a:p>
          <a:p>
            <a:pPr algn="just"/>
            <a:endParaRPr lang="en-US" dirty="0" smtClean="0"/>
          </a:p>
          <a:p>
            <a:pPr algn="just"/>
            <a:r>
              <a:rPr lang="en-US" b="1" dirty="0">
                <a:solidFill>
                  <a:srgbClr val="FF0000"/>
                </a:solidFill>
              </a:rPr>
              <a:t>Plane polarized light (PPL) has one single plane of vibration</a:t>
            </a:r>
            <a:r>
              <a:rPr lang="en-US" dirty="0"/>
              <a:t>, in which the direction of vibration is always perpendicular to the direction of propagation</a:t>
            </a:r>
          </a:p>
        </p:txBody>
      </p:sp>
      <p:sp>
        <p:nvSpPr>
          <p:cNvPr id="3" name="Title 2"/>
          <p:cNvSpPr>
            <a:spLocks noGrp="1"/>
          </p:cNvSpPr>
          <p:nvPr>
            <p:ph type="title"/>
          </p:nvPr>
        </p:nvSpPr>
        <p:spPr/>
        <p:txBody>
          <a:bodyPr/>
          <a:lstStyle/>
          <a:p>
            <a:r>
              <a:rPr lang="en-US" dirty="0"/>
              <a:t>Plane polarized light </a:t>
            </a:r>
          </a:p>
        </p:txBody>
      </p:sp>
      <p:pic>
        <p:nvPicPr>
          <p:cNvPr id="2050" name="Picture 2" descr="http://chsopensource.files.wordpress.com/2014/02/images5.jpg"/>
          <p:cNvPicPr>
            <a:picLocks noChangeAspect="1" noChangeArrowheads="1"/>
          </p:cNvPicPr>
          <p:nvPr/>
        </p:nvPicPr>
        <p:blipFill rotWithShape="1">
          <a:blip r:embed="rId2">
            <a:extLst>
              <a:ext uri="{28A0092B-C50C-407E-A947-70E740481C1C}">
                <a14:useLocalDpi xmlns:a14="http://schemas.microsoft.com/office/drawing/2010/main" val="0"/>
              </a:ext>
            </a:extLst>
          </a:blip>
          <a:srcRect t="5762" r="6348" b="3089"/>
          <a:stretch/>
        </p:blipFill>
        <p:spPr bwMode="auto">
          <a:xfrm>
            <a:off x="5181600" y="2667000"/>
            <a:ext cx="3858948" cy="28194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423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599" y="1905000"/>
            <a:ext cx="5181601" cy="4572000"/>
          </a:xfrm>
        </p:spPr>
        <p:txBody>
          <a:bodyPr>
            <a:normAutofit fontScale="62500" lnSpcReduction="20000"/>
          </a:bodyPr>
          <a:lstStyle/>
          <a:p>
            <a:pPr algn="just"/>
            <a:r>
              <a:rPr lang="en-US" dirty="0"/>
              <a:t>We can use this plane of vibration as a geometrical reference for the optical properties of mineral</a:t>
            </a:r>
            <a:r>
              <a:rPr lang="en-US" dirty="0" smtClean="0"/>
              <a:t>.</a:t>
            </a:r>
          </a:p>
          <a:p>
            <a:pPr marL="0" indent="0" algn="just">
              <a:buNone/>
            </a:pPr>
            <a:r>
              <a:rPr lang="en-US" dirty="0" smtClean="0"/>
              <a:t> </a:t>
            </a:r>
          </a:p>
          <a:p>
            <a:pPr algn="just"/>
            <a:r>
              <a:rPr lang="en-US" dirty="0" smtClean="0"/>
              <a:t>Keeping </a:t>
            </a:r>
            <a:r>
              <a:rPr lang="en-US" dirty="0"/>
              <a:t>this plane fixed and rotating (changing the orientation of) the mineral, all of the </a:t>
            </a:r>
            <a:r>
              <a:rPr lang="en-US" dirty="0" err="1"/>
              <a:t>mineral‟s</a:t>
            </a:r>
            <a:r>
              <a:rPr lang="en-US" dirty="0"/>
              <a:t> optical properties can be measured or related to such a plane. </a:t>
            </a:r>
            <a:endParaRPr lang="en-US" dirty="0" smtClean="0"/>
          </a:p>
          <a:p>
            <a:pPr algn="just"/>
            <a:endParaRPr lang="en-US" dirty="0" smtClean="0"/>
          </a:p>
          <a:p>
            <a:pPr algn="just"/>
            <a:r>
              <a:rPr lang="en-US" dirty="0" smtClean="0"/>
              <a:t>Note </a:t>
            </a:r>
            <a:r>
              <a:rPr lang="en-US" dirty="0"/>
              <a:t>that </a:t>
            </a:r>
            <a:r>
              <a:rPr lang="en-US" b="1" dirty="0">
                <a:solidFill>
                  <a:srgbClr val="FF0000"/>
                </a:solidFill>
              </a:rPr>
              <a:t>we can polarize light with a special designed material, called a </a:t>
            </a:r>
            <a:r>
              <a:rPr lang="en-US" b="1" dirty="0" err="1">
                <a:solidFill>
                  <a:srgbClr val="FF0000"/>
                </a:solidFill>
              </a:rPr>
              <a:t>nicol</a:t>
            </a:r>
            <a:r>
              <a:rPr lang="en-US" b="1" dirty="0">
                <a:solidFill>
                  <a:srgbClr val="FF0000"/>
                </a:solidFill>
              </a:rPr>
              <a:t> or polarizer</a:t>
            </a:r>
            <a:r>
              <a:rPr lang="en-US" dirty="0"/>
              <a:t>. </a:t>
            </a:r>
            <a:endParaRPr lang="en-US" dirty="0" smtClean="0"/>
          </a:p>
          <a:p>
            <a:pPr algn="just"/>
            <a:endParaRPr lang="en-US" dirty="0" smtClean="0"/>
          </a:p>
          <a:p>
            <a:pPr algn="just"/>
            <a:r>
              <a:rPr lang="en-US" dirty="0" smtClean="0"/>
              <a:t>The </a:t>
            </a:r>
            <a:r>
              <a:rPr lang="en-US" dirty="0"/>
              <a:t>name “</a:t>
            </a:r>
            <a:r>
              <a:rPr lang="en-US" dirty="0" err="1"/>
              <a:t>nicol</a:t>
            </a:r>
            <a:r>
              <a:rPr lang="en-US" dirty="0"/>
              <a:t>” comes from </a:t>
            </a:r>
            <a:r>
              <a:rPr lang="en-US" dirty="0" err="1"/>
              <a:t>Nicol</a:t>
            </a:r>
            <a:r>
              <a:rPr lang="en-US" dirty="0"/>
              <a:t> (</a:t>
            </a:r>
            <a:r>
              <a:rPr lang="en-US" dirty="0" err="1"/>
              <a:t>Nicol</a:t>
            </a:r>
            <a:r>
              <a:rPr lang="en-US" dirty="0"/>
              <a:t>‟ prism), a French scientist who first built a kind of </a:t>
            </a:r>
            <a:r>
              <a:rPr lang="en-US" b="1" dirty="0">
                <a:solidFill>
                  <a:srgbClr val="FF0000"/>
                </a:solidFill>
              </a:rPr>
              <a:t>prism of calcite</a:t>
            </a:r>
            <a:r>
              <a:rPr lang="en-US" dirty="0"/>
              <a:t>, made of two halves of the same calcite crystal, adjusting the angles of the prism to a convenient value in order to eliminate all other planes of vibration but one. </a:t>
            </a:r>
            <a:endParaRPr lang="en-US" dirty="0" smtClean="0"/>
          </a:p>
          <a:p>
            <a:pPr algn="just"/>
            <a:endParaRPr lang="en-US" dirty="0" smtClean="0"/>
          </a:p>
          <a:p>
            <a:pPr algn="just"/>
            <a:r>
              <a:rPr lang="en-US" dirty="0" smtClean="0"/>
              <a:t>More </a:t>
            </a:r>
            <a:r>
              <a:rPr lang="en-US" dirty="0"/>
              <a:t>commonly, these days, </a:t>
            </a:r>
            <a:r>
              <a:rPr lang="en-US" b="1" dirty="0">
                <a:solidFill>
                  <a:srgbClr val="FF0000"/>
                </a:solidFill>
              </a:rPr>
              <a:t>materials called </a:t>
            </a:r>
            <a:r>
              <a:rPr lang="en-US" b="1" dirty="0" err="1">
                <a:solidFill>
                  <a:srgbClr val="FF0000"/>
                </a:solidFill>
              </a:rPr>
              <a:t>polaroids</a:t>
            </a:r>
            <a:r>
              <a:rPr lang="en-US" b="1" dirty="0">
                <a:solidFill>
                  <a:srgbClr val="FF0000"/>
                </a:solidFill>
              </a:rPr>
              <a:t> are used for manufacturing </a:t>
            </a:r>
            <a:r>
              <a:rPr lang="en-US" b="1" dirty="0" err="1">
                <a:solidFill>
                  <a:srgbClr val="FF0000"/>
                </a:solidFill>
              </a:rPr>
              <a:t>polarisers</a:t>
            </a:r>
            <a:r>
              <a:rPr lang="en-US" dirty="0"/>
              <a:t> (microscopic oriented crystals of </a:t>
            </a:r>
            <a:r>
              <a:rPr lang="en-US" dirty="0" err="1"/>
              <a:t>iodoquinine</a:t>
            </a:r>
            <a:r>
              <a:rPr lang="en-US" dirty="0"/>
              <a:t> </a:t>
            </a:r>
            <a:r>
              <a:rPr lang="en-US" dirty="0" err="1"/>
              <a:t>sulphate</a:t>
            </a:r>
            <a:r>
              <a:rPr lang="en-US" dirty="0"/>
              <a:t> embedded in a </a:t>
            </a:r>
            <a:r>
              <a:rPr lang="en-US" dirty="0" err="1"/>
              <a:t>nytrocelulose</a:t>
            </a:r>
            <a:r>
              <a:rPr lang="en-US" dirty="0"/>
              <a:t> polymer film).</a:t>
            </a:r>
          </a:p>
        </p:txBody>
      </p:sp>
      <p:sp>
        <p:nvSpPr>
          <p:cNvPr id="4" name="Title 2"/>
          <p:cNvSpPr>
            <a:spLocks noGrp="1"/>
          </p:cNvSpPr>
          <p:nvPr>
            <p:ph type="title"/>
          </p:nvPr>
        </p:nvSpPr>
        <p:spPr/>
        <p:txBody>
          <a:bodyPr/>
          <a:lstStyle/>
          <a:p>
            <a:r>
              <a:rPr lang="en-US" dirty="0"/>
              <a:t>Plane polarized light </a:t>
            </a:r>
          </a:p>
        </p:txBody>
      </p:sp>
      <p:pic>
        <p:nvPicPr>
          <p:cNvPr id="3074" name="Picture 2" descr="Linear Polarizer Fig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2667000"/>
            <a:ext cx="3657600" cy="2286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7560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5000"/>
            <a:ext cx="8686800" cy="3352801"/>
          </a:xfrm>
        </p:spPr>
        <p:txBody>
          <a:bodyPr>
            <a:normAutofit fontScale="62500" lnSpcReduction="20000"/>
          </a:bodyPr>
          <a:lstStyle/>
          <a:p>
            <a:pPr algn="just"/>
            <a:r>
              <a:rPr lang="en-US" dirty="0"/>
              <a:t>Isotropic </a:t>
            </a:r>
            <a:r>
              <a:rPr lang="en-US" dirty="0" smtClean="0"/>
              <a:t>means </a:t>
            </a:r>
            <a:r>
              <a:rPr lang="en-US" dirty="0"/>
              <a:t>that any physical property of the material is the same at any point and in any direction through the material (it is independent of orientation). </a:t>
            </a:r>
            <a:endParaRPr lang="en-US" dirty="0" smtClean="0"/>
          </a:p>
          <a:p>
            <a:pPr algn="just"/>
            <a:endParaRPr lang="en-US" dirty="0" smtClean="0"/>
          </a:p>
          <a:p>
            <a:pPr algn="just"/>
            <a:r>
              <a:rPr lang="en-US" dirty="0" smtClean="0"/>
              <a:t>In </a:t>
            </a:r>
            <a:r>
              <a:rPr lang="en-US" dirty="0"/>
              <a:t>mineral optics, the word “isotropic” refers to the optical properties of the mineral, which are the same and independent of the orientation (e.g. isotropic minerals). </a:t>
            </a:r>
            <a:endParaRPr lang="en-US" dirty="0" smtClean="0"/>
          </a:p>
          <a:p>
            <a:pPr algn="just"/>
            <a:endParaRPr lang="en-US" dirty="0" smtClean="0"/>
          </a:p>
          <a:p>
            <a:pPr algn="just"/>
            <a:r>
              <a:rPr lang="en-US" dirty="0" smtClean="0"/>
              <a:t>However</a:t>
            </a:r>
            <a:r>
              <a:rPr lang="en-US" dirty="0"/>
              <a:t>, </a:t>
            </a:r>
            <a:r>
              <a:rPr lang="en-US" b="1" dirty="0">
                <a:solidFill>
                  <a:srgbClr val="FF0000"/>
                </a:solidFill>
              </a:rPr>
              <a:t>if a mineral is isotropic, it means that ALL of its physical properties are the same at any point</a:t>
            </a:r>
            <a:r>
              <a:rPr lang="en-US" dirty="0"/>
              <a:t>. </a:t>
            </a:r>
            <a:endParaRPr lang="en-US" dirty="0" smtClean="0"/>
          </a:p>
          <a:p>
            <a:pPr algn="just"/>
            <a:endParaRPr lang="en-US" dirty="0" smtClean="0"/>
          </a:p>
          <a:p>
            <a:pPr algn="just"/>
            <a:r>
              <a:rPr lang="en-US" b="1" dirty="0" smtClean="0">
                <a:solidFill>
                  <a:srgbClr val="FF0000"/>
                </a:solidFill>
              </a:rPr>
              <a:t>Minerals </a:t>
            </a:r>
            <a:r>
              <a:rPr lang="en-US" b="1" dirty="0">
                <a:solidFill>
                  <a:srgbClr val="FF0000"/>
                </a:solidFill>
              </a:rPr>
              <a:t>that are isotropic are the minerals with cubic symmetry (remember the symmetry of minerals crystallized in the cubic system have a=b=c and α=β=γ=90°)</a:t>
            </a:r>
            <a:r>
              <a:rPr lang="en-US" dirty="0"/>
              <a:t>, and non-crystalline </a:t>
            </a:r>
            <a:r>
              <a:rPr lang="en-US" dirty="0" smtClean="0"/>
              <a:t>materials such </a:t>
            </a:r>
            <a:r>
              <a:rPr lang="en-US" dirty="0"/>
              <a:t>as glass, liquids, and gasses. </a:t>
            </a:r>
            <a:endParaRPr lang="en-US" dirty="0" smtClean="0"/>
          </a:p>
          <a:p>
            <a:pPr algn="just"/>
            <a:endParaRPr lang="en-US" dirty="0" smtClean="0"/>
          </a:p>
          <a:p>
            <a:pPr algn="just"/>
            <a:r>
              <a:rPr lang="en-US" dirty="0" smtClean="0"/>
              <a:t>Accordingly</a:t>
            </a:r>
            <a:r>
              <a:rPr lang="en-US" dirty="0"/>
              <a:t>, an isotropic mineral has the same refractive index, the same absorption of light </a:t>
            </a:r>
            <a:r>
              <a:rPr lang="en-US" dirty="0" smtClean="0"/>
              <a:t>at </a:t>
            </a:r>
            <a:r>
              <a:rPr lang="en-US" dirty="0"/>
              <a:t>any point and for any direction in the mineral.</a:t>
            </a:r>
          </a:p>
        </p:txBody>
      </p:sp>
      <p:sp>
        <p:nvSpPr>
          <p:cNvPr id="3" name="Title 2"/>
          <p:cNvSpPr>
            <a:spLocks noGrp="1"/>
          </p:cNvSpPr>
          <p:nvPr>
            <p:ph type="title"/>
          </p:nvPr>
        </p:nvSpPr>
        <p:spPr/>
        <p:txBody>
          <a:bodyPr>
            <a:normAutofit fontScale="90000"/>
          </a:bodyPr>
          <a:lstStyle/>
          <a:p>
            <a:r>
              <a:rPr lang="en-US" dirty="0"/>
              <a:t>ISOTROPIC AND ANISOTROPIC MATERIALS</a:t>
            </a:r>
          </a:p>
        </p:txBody>
      </p:sp>
      <p:pic>
        <p:nvPicPr>
          <p:cNvPr id="4099" name="Picture 3"/>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562"/>
          <a:stretch/>
        </p:blipFill>
        <p:spPr bwMode="auto">
          <a:xfrm>
            <a:off x="2249144" y="5065695"/>
            <a:ext cx="4648200" cy="1748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16492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905000"/>
            <a:ext cx="8686799" cy="4221163"/>
          </a:xfrm>
        </p:spPr>
        <p:txBody>
          <a:bodyPr>
            <a:normAutofit fontScale="92500" lnSpcReduction="10000"/>
          </a:bodyPr>
          <a:lstStyle/>
          <a:p>
            <a:pPr algn="just"/>
            <a:r>
              <a:rPr lang="en-US" dirty="0"/>
              <a:t>Anisotropic (in a general sense) means that the properties of the material are not the same at all points or directions, but may vary continuously with changing direction (orientation) of </a:t>
            </a:r>
            <a:r>
              <a:rPr lang="en-US" dirty="0" smtClean="0"/>
              <a:t>observation. </a:t>
            </a:r>
          </a:p>
          <a:p>
            <a:pPr algn="just"/>
            <a:endParaRPr lang="en-US" dirty="0" smtClean="0"/>
          </a:p>
          <a:p>
            <a:pPr algn="just"/>
            <a:r>
              <a:rPr lang="en-US" dirty="0" smtClean="0"/>
              <a:t>Examples </a:t>
            </a:r>
            <a:r>
              <a:rPr lang="en-US" dirty="0"/>
              <a:t>of anisotropic </a:t>
            </a:r>
            <a:r>
              <a:rPr lang="en-US" dirty="0" err="1"/>
              <a:t>behaviour</a:t>
            </a:r>
            <a:r>
              <a:rPr lang="en-US" dirty="0"/>
              <a:t> when changing orientation include </a:t>
            </a:r>
            <a:r>
              <a:rPr lang="en-US" b="1" dirty="0">
                <a:solidFill>
                  <a:srgbClr val="FF0000"/>
                </a:solidFill>
              </a:rPr>
              <a:t>different absorption of light, different refractive indexes</a:t>
            </a:r>
            <a:r>
              <a:rPr lang="en-US" dirty="0"/>
              <a:t>, etc</a:t>
            </a:r>
            <a:r>
              <a:rPr lang="en-US" dirty="0" smtClean="0"/>
              <a:t>.</a:t>
            </a:r>
          </a:p>
          <a:p>
            <a:pPr algn="just"/>
            <a:endParaRPr lang="en-US" dirty="0" smtClean="0"/>
          </a:p>
          <a:p>
            <a:pPr algn="just"/>
            <a:r>
              <a:rPr lang="en-US" b="1" dirty="0">
                <a:solidFill>
                  <a:srgbClr val="FF0000"/>
                </a:solidFill>
              </a:rPr>
              <a:t>All minerals, other than those belonging to the isometric system, are anisotropic</a:t>
            </a:r>
            <a:r>
              <a:rPr lang="en-US" dirty="0"/>
              <a:t>. </a:t>
            </a:r>
            <a:endParaRPr lang="en-US" dirty="0" smtClean="0"/>
          </a:p>
          <a:p>
            <a:pPr algn="just"/>
            <a:endParaRPr lang="en-US" dirty="0"/>
          </a:p>
          <a:p>
            <a:pPr algn="just"/>
            <a:r>
              <a:rPr lang="en-US" dirty="0" smtClean="0"/>
              <a:t>But </a:t>
            </a:r>
            <a:r>
              <a:rPr lang="en-US" dirty="0"/>
              <a:t>some of them are “more anisotropic” than others, and the isotropy-anisotropy is related to the symmetry of crystals</a:t>
            </a:r>
            <a:r>
              <a:rPr lang="en-US" dirty="0" smtClean="0"/>
              <a:t>.</a:t>
            </a:r>
            <a:endParaRPr lang="en-US" dirty="0"/>
          </a:p>
        </p:txBody>
      </p:sp>
      <p:sp>
        <p:nvSpPr>
          <p:cNvPr id="4" name="Title 2"/>
          <p:cNvSpPr>
            <a:spLocks noGrp="1"/>
          </p:cNvSpPr>
          <p:nvPr>
            <p:ph type="title"/>
          </p:nvPr>
        </p:nvSpPr>
        <p:spPr/>
        <p:txBody>
          <a:bodyPr>
            <a:normAutofit fontScale="90000"/>
          </a:bodyPr>
          <a:lstStyle/>
          <a:p>
            <a:r>
              <a:rPr lang="en-US" dirty="0"/>
              <a:t>ISOTROPIC AND ANISOTROPIC MATERIALS</a:t>
            </a:r>
          </a:p>
        </p:txBody>
      </p:sp>
    </p:spTree>
    <p:extLst>
      <p:ext uri="{BB962C8B-B14F-4D97-AF65-F5344CB8AC3E}">
        <p14:creationId xmlns:p14="http://schemas.microsoft.com/office/powerpoint/2010/main" val="16907736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763</TotalTime>
  <Words>4730</Words>
  <Application>Microsoft Office PowerPoint</Application>
  <PresentationFormat>On-screen Show (4:3)</PresentationFormat>
  <Paragraphs>431</Paragraphs>
  <Slides>46</Slides>
  <Notes>4</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Waveform</vt:lpstr>
      <vt:lpstr>   Optical Properties of Minerals  </vt:lpstr>
      <vt:lpstr>Why study optical mineralogy</vt:lpstr>
      <vt:lpstr>Why study optical mineralogy</vt:lpstr>
      <vt:lpstr>Why study optical mineralogy</vt:lpstr>
      <vt:lpstr>What is light</vt:lpstr>
      <vt:lpstr>Plane polarized light </vt:lpstr>
      <vt:lpstr>Plane polarized light </vt:lpstr>
      <vt:lpstr>ISOTROPIC AND ANISOTROPIC MATERIALS</vt:lpstr>
      <vt:lpstr>ISOTROPIC AND ANISOTROPIC MATERIALS</vt:lpstr>
      <vt:lpstr>ISOTROPIC AND ANISOTROPIC MATERIALS</vt:lpstr>
      <vt:lpstr>INTERACTION BETWEEN LIGHT AND MINERAL</vt:lpstr>
      <vt:lpstr>Thin sections for optical studies in transmitted light</vt:lpstr>
      <vt:lpstr>Thin sections for optical studies in transmitted light</vt:lpstr>
      <vt:lpstr>Petrographic Microscope </vt:lpstr>
      <vt:lpstr>Petrographic Microscope </vt:lpstr>
      <vt:lpstr>Petrographic Microscopes </vt:lpstr>
      <vt:lpstr>Petrographic Microscope </vt:lpstr>
      <vt:lpstr>Petrographic Microscope </vt:lpstr>
      <vt:lpstr>Petrographic Microscope </vt:lpstr>
      <vt:lpstr>MINERAL IDENTIFICATION USING THE PETROGRAPHIC MICROSCOPE</vt:lpstr>
      <vt:lpstr>Observations using plane polarized light (PPL) mode (Analyser is out)</vt:lpstr>
      <vt:lpstr>1) TRANSPARENCY</vt:lpstr>
      <vt:lpstr>2) SHAPE, HABIT, SIZE</vt:lpstr>
      <vt:lpstr>2) SHAPE, HABIT, SIZE</vt:lpstr>
      <vt:lpstr>2) SHAPE, HABIT, SIZE</vt:lpstr>
      <vt:lpstr>MICROSCOPE</vt:lpstr>
      <vt:lpstr>3) CLEAVAGE</vt:lpstr>
      <vt:lpstr>3) CLEAVAGE</vt:lpstr>
      <vt:lpstr>3) CLEAVAGE</vt:lpstr>
      <vt:lpstr>3) CLEAVAGE</vt:lpstr>
      <vt:lpstr>COLOR (ABSORPTION COLOR)</vt:lpstr>
      <vt:lpstr>Color of minerals in thin section</vt:lpstr>
      <vt:lpstr>5) PLEOCHROISM</vt:lpstr>
      <vt:lpstr>PowerPoint Presentation</vt:lpstr>
      <vt:lpstr>6) RELIEF</vt:lpstr>
      <vt:lpstr>7) INCLUSIONS, ALTERATIONS</vt:lpstr>
      <vt:lpstr>Observations using crossed polarized light (XPL) mode (Analyser is in)</vt:lpstr>
      <vt:lpstr>1) Isotropy/anisotropy</vt:lpstr>
      <vt:lpstr>2) Extinction angle</vt:lpstr>
      <vt:lpstr>2) Extinction angle</vt:lpstr>
      <vt:lpstr>3) birefringence color</vt:lpstr>
      <vt:lpstr>3) birefringence color</vt:lpstr>
      <vt:lpstr>4) Twinning/zoning</vt:lpstr>
      <vt:lpstr>4) Twinning/zoning</vt:lpstr>
      <vt:lpstr>4) Twinning/zoning</vt:lpstr>
      <vt:lpstr>5) Specific textures (Exsolution)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Optical Properties of Minerals</dc:title>
  <dc:creator>User</dc:creator>
  <cp:lastModifiedBy>User</cp:lastModifiedBy>
  <cp:revision>69</cp:revision>
  <dcterms:created xsi:type="dcterms:W3CDTF">2015-04-07T08:32:16Z</dcterms:created>
  <dcterms:modified xsi:type="dcterms:W3CDTF">2015-04-19T10:32:33Z</dcterms:modified>
</cp:coreProperties>
</file>