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67" r:id="rId2"/>
    <p:sldId id="257" r:id="rId3"/>
    <p:sldId id="258" r:id="rId4"/>
    <p:sldId id="259" r:id="rId5"/>
    <p:sldId id="260" r:id="rId6"/>
    <p:sldId id="261" r:id="rId7"/>
    <p:sldId id="262" r:id="rId8"/>
    <p:sldId id="263" r:id="rId9"/>
    <p:sldId id="264" r:id="rId10"/>
    <p:sldId id="265" r:id="rId11"/>
    <p:sldId id="266" r:id="rId12"/>
    <p:sldId id="270"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C4EA8A-905D-4AF3-A16A-490B6A910E74}" type="datetimeFigureOut">
              <a:rPr lang="en-US" smtClean="0"/>
              <a:t>11/8/2016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EEB245-598C-4D73-8FC7-27106C86197C}" type="slidenum">
              <a:rPr lang="en-US" smtClean="0"/>
              <a:t>‹#›</a:t>
            </a:fld>
            <a:endParaRPr lang="en-US"/>
          </a:p>
        </p:txBody>
      </p:sp>
    </p:spTree>
    <p:extLst>
      <p:ext uri="{BB962C8B-B14F-4D97-AF65-F5344CB8AC3E}">
        <p14:creationId xmlns:p14="http://schemas.microsoft.com/office/powerpoint/2010/main" val="2541563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lgn="r" rtl="1"/>
            <a:endParaRPr lang="ar-SA"/>
          </a:p>
        </p:txBody>
      </p:sp>
      <p:sp>
        <p:nvSpPr>
          <p:cNvPr id="4" name="Slide Number Placeholder 3"/>
          <p:cNvSpPr>
            <a:spLocks noGrp="1"/>
          </p:cNvSpPr>
          <p:nvPr>
            <p:ph type="sldNum" sz="quarter" idx="10"/>
          </p:nvPr>
        </p:nvSpPr>
        <p:spPr/>
        <p:txBody>
          <a:bodyPr/>
          <a:lstStyle/>
          <a:p>
            <a:fld id="{5BCCF0E1-31B6-485F-B4B0-11E7271AE8C4}" type="slidenum">
              <a:rPr lang="ar-SA" smtClean="0">
                <a:solidFill>
                  <a:prstClr val="black"/>
                </a:solidFill>
              </a:rPr>
              <a:pPr/>
              <a:t>2</a:t>
            </a:fld>
            <a:endParaRPr lang="ar-SA">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DEB2DDE5-C5EB-44E9-83E7-CAB6A010CE9E}" type="slidenum">
              <a:rPr lang="ar-SA" smtClean="0">
                <a:solidFill>
                  <a:prstClr val="black"/>
                </a:solidFill>
              </a:rPr>
              <a:pPr/>
              <a:t>4</a:t>
            </a:fld>
            <a:endParaRPr lang="ar-SA">
              <a:solidFill>
                <a:prstClr val="black"/>
              </a:solidFill>
            </a:endParaRPr>
          </a:p>
        </p:txBody>
      </p:sp>
    </p:spTree>
    <p:extLst>
      <p:ext uri="{BB962C8B-B14F-4D97-AF65-F5344CB8AC3E}">
        <p14:creationId xmlns:p14="http://schemas.microsoft.com/office/powerpoint/2010/main" val="3859227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DEB2DDE5-C5EB-44E9-83E7-CAB6A010CE9E}" type="slidenum">
              <a:rPr lang="ar-SA" smtClean="0">
                <a:solidFill>
                  <a:prstClr val="black"/>
                </a:solidFill>
              </a:rPr>
              <a:pPr/>
              <a:t>5</a:t>
            </a:fld>
            <a:endParaRPr lang="ar-SA">
              <a:solidFill>
                <a:prstClr val="black"/>
              </a:solidFill>
            </a:endParaRPr>
          </a:p>
        </p:txBody>
      </p:sp>
    </p:spTree>
    <p:extLst>
      <p:ext uri="{BB962C8B-B14F-4D97-AF65-F5344CB8AC3E}">
        <p14:creationId xmlns:p14="http://schemas.microsoft.com/office/powerpoint/2010/main" val="3859227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DEB2DDE5-C5EB-44E9-83E7-CAB6A010CE9E}" type="slidenum">
              <a:rPr lang="ar-SA" smtClean="0">
                <a:solidFill>
                  <a:prstClr val="black"/>
                </a:solidFill>
              </a:rPr>
              <a:pPr/>
              <a:t>6</a:t>
            </a:fld>
            <a:endParaRPr lang="ar-SA">
              <a:solidFill>
                <a:prstClr val="black"/>
              </a:solidFill>
            </a:endParaRPr>
          </a:p>
        </p:txBody>
      </p:sp>
    </p:spTree>
    <p:extLst>
      <p:ext uri="{BB962C8B-B14F-4D97-AF65-F5344CB8AC3E}">
        <p14:creationId xmlns:p14="http://schemas.microsoft.com/office/powerpoint/2010/main" val="3859227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DEB2DDE5-C5EB-44E9-83E7-CAB6A010CE9E}" type="slidenum">
              <a:rPr lang="ar-SA" smtClean="0">
                <a:solidFill>
                  <a:prstClr val="black"/>
                </a:solidFill>
              </a:rPr>
              <a:pPr/>
              <a:t>7</a:t>
            </a:fld>
            <a:endParaRPr lang="ar-SA">
              <a:solidFill>
                <a:prstClr val="black"/>
              </a:solidFill>
            </a:endParaRPr>
          </a:p>
        </p:txBody>
      </p:sp>
    </p:spTree>
    <p:extLst>
      <p:ext uri="{BB962C8B-B14F-4D97-AF65-F5344CB8AC3E}">
        <p14:creationId xmlns:p14="http://schemas.microsoft.com/office/powerpoint/2010/main" val="3859227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DEB2DDE5-C5EB-44E9-83E7-CAB6A010CE9E}" type="slidenum">
              <a:rPr lang="ar-SA" smtClean="0">
                <a:solidFill>
                  <a:prstClr val="black"/>
                </a:solidFill>
              </a:rPr>
              <a:pPr/>
              <a:t>8</a:t>
            </a:fld>
            <a:endParaRPr lang="ar-SA">
              <a:solidFill>
                <a:prstClr val="black"/>
              </a:solidFill>
            </a:endParaRPr>
          </a:p>
        </p:txBody>
      </p:sp>
    </p:spTree>
    <p:extLst>
      <p:ext uri="{BB962C8B-B14F-4D97-AF65-F5344CB8AC3E}">
        <p14:creationId xmlns:p14="http://schemas.microsoft.com/office/powerpoint/2010/main" val="3859227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DEB2DDE5-C5EB-44E9-83E7-CAB6A010CE9E}" type="slidenum">
              <a:rPr lang="ar-SA" smtClean="0">
                <a:solidFill>
                  <a:prstClr val="black"/>
                </a:solidFill>
              </a:rPr>
              <a:pPr/>
              <a:t>9</a:t>
            </a:fld>
            <a:endParaRPr lang="ar-SA">
              <a:solidFill>
                <a:prstClr val="black"/>
              </a:solidFill>
            </a:endParaRPr>
          </a:p>
        </p:txBody>
      </p:sp>
    </p:spTree>
    <p:extLst>
      <p:ext uri="{BB962C8B-B14F-4D97-AF65-F5344CB8AC3E}">
        <p14:creationId xmlns:p14="http://schemas.microsoft.com/office/powerpoint/2010/main" val="3859227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DEB2DDE5-C5EB-44E9-83E7-CAB6A010CE9E}" type="slidenum">
              <a:rPr lang="ar-SA" smtClean="0"/>
              <a:t>10</a:t>
            </a:fld>
            <a:endParaRPr lang="ar-SA"/>
          </a:p>
        </p:txBody>
      </p:sp>
    </p:spTree>
    <p:extLst>
      <p:ext uri="{BB962C8B-B14F-4D97-AF65-F5344CB8AC3E}">
        <p14:creationId xmlns:p14="http://schemas.microsoft.com/office/powerpoint/2010/main" val="3859227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DEB2DDE5-C5EB-44E9-83E7-CAB6A010CE9E}" type="slidenum">
              <a:rPr lang="ar-SA" smtClean="0"/>
              <a:t>11</a:t>
            </a:fld>
            <a:endParaRPr lang="ar-SA"/>
          </a:p>
        </p:txBody>
      </p:sp>
    </p:spTree>
    <p:extLst>
      <p:ext uri="{BB962C8B-B14F-4D97-AF65-F5344CB8AC3E}">
        <p14:creationId xmlns:p14="http://schemas.microsoft.com/office/powerpoint/2010/main" val="3859227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D15BBF76-9A03-46E6-B475-079A478F1255}" type="datetimeFigureOut">
              <a:rPr lang="en-US" smtClean="0"/>
              <a:t>11/8/2016</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A6A8501A-DD6A-4EEE-97CF-7BC3EEB4604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15BBF76-9A03-46E6-B475-079A478F1255}"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A8501A-DD6A-4EEE-97CF-7BC3EEB4604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15BBF76-9A03-46E6-B475-079A478F1255}"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A8501A-DD6A-4EEE-97CF-7BC3EEB4604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D15BBF76-9A03-46E6-B475-079A478F1255}" type="datetimeFigureOut">
              <a:rPr lang="en-US" smtClean="0"/>
              <a:t>11/8/2016</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A6A8501A-DD6A-4EEE-97CF-7BC3EEB4604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D15BBF76-9A03-46E6-B475-079A478F1255}" type="datetimeFigureOut">
              <a:rPr lang="en-US" smtClean="0"/>
              <a:t>11/8/2016</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A6A8501A-DD6A-4EEE-97CF-7BC3EEB46043}"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D15BBF76-9A03-46E6-B475-079A478F1255}" type="datetimeFigureOut">
              <a:rPr lang="en-US" smtClean="0"/>
              <a:t>11/8/2016</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A6A8501A-DD6A-4EEE-97CF-7BC3EEB4604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D15BBF76-9A03-46E6-B475-079A478F1255}"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A6A8501A-DD6A-4EEE-97CF-7BC3EEB46043}"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D15BBF76-9A03-46E6-B475-079A478F1255}" type="datetimeFigureOut">
              <a:rPr lang="en-US" smtClean="0"/>
              <a:t>11/8/2016</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A8501A-DD6A-4EEE-97CF-7BC3EEB4604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15BBF76-9A03-46E6-B475-079A478F1255}" type="datetimeFigureOut">
              <a:rPr lang="en-US" smtClean="0"/>
              <a:t>11/8/2016</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A8501A-DD6A-4EEE-97CF-7BC3EEB4604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D15BBF76-9A03-46E6-B475-079A478F1255}" type="datetimeFigureOut">
              <a:rPr lang="en-US" smtClean="0"/>
              <a:t>11/8/2016</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A8501A-DD6A-4EEE-97CF-7BC3EEB4604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D15BBF76-9A03-46E6-B475-079A478F1255}"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A6A8501A-DD6A-4EEE-97CF-7BC3EEB46043}"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15BBF76-9A03-46E6-B475-079A478F1255}" type="datetimeFigureOut">
              <a:rPr lang="en-US" smtClean="0"/>
              <a:t>11/8/2016</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A6A8501A-DD6A-4EEE-97CF-7BC3EEB46043}"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9.jpe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png"/><Relationship Id="rId7"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4.jpeg"/><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7.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gif"/></Relationships>
</file>

<file path=ppt/slides/_rels/slide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2.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g"/><Relationship Id="rId4" Type="http://schemas.openxmlformats.org/officeDocument/2006/relationships/image" Target="../media/image23.jpg"/></Relationships>
</file>

<file path=ppt/slides/_rels/slide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7.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2.jpe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E:\توصيف المقررات\Images\12871102299.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348880"/>
            <a:ext cx="3810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37672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32" y="48"/>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11" name="Text Box 26"/>
            <p:cNvSpPr txBox="1">
              <a:spLocks noChangeArrowheads="1"/>
            </p:cNvSpPr>
            <p:nvPr/>
          </p:nvSpPr>
          <p:spPr bwMode="auto">
            <a:xfrm flipH="1">
              <a:off x="106943868" y="108461478"/>
              <a:ext cx="6375730" cy="285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rtl="1" fontAlgn="base">
                <a:spcBef>
                  <a:spcPct val="0"/>
                </a:spcBef>
                <a:spcAft>
                  <a:spcPts val="587"/>
                </a:spcAft>
              </a:pPr>
              <a:r>
                <a:rPr lang="ar-SA" sz="2000" b="1" dirty="0">
                  <a:solidFill>
                    <a:srgbClr val="000000"/>
                  </a:solidFill>
                  <a:latin typeface="Franklin Gothic Book" pitchFamily="34" charset="0"/>
                  <a:cs typeface="Arial" pitchFamily="34" charset="0"/>
                </a:rPr>
                <a:t>ثانيا : </a:t>
              </a:r>
              <a:r>
                <a:rPr lang="ar-SA" sz="2000" b="1" dirty="0" smtClean="0">
                  <a:solidFill>
                    <a:srgbClr val="000000"/>
                  </a:solidFill>
                  <a:latin typeface="Franklin Gothic Book" pitchFamily="34" charset="0"/>
                  <a:cs typeface="Arial" pitchFamily="34" charset="0"/>
                </a:rPr>
                <a:t>الهضاب</a:t>
              </a:r>
              <a:r>
                <a:rPr lang="ar-SA" sz="2000" dirty="0" smtClean="0">
                  <a:solidFill>
                    <a:srgbClr val="000000"/>
                  </a:solidFill>
                  <a:latin typeface="Franklin Gothic Book" pitchFamily="34" charset="0"/>
                  <a:cs typeface="Arial" pitchFamily="34" charset="0"/>
                </a:rPr>
                <a:t>.</a:t>
              </a:r>
              <a:endParaRPr lang="ar-SA" sz="2000" dirty="0">
                <a:solidFill>
                  <a:srgbClr val="000000"/>
                </a:solidFill>
                <a:latin typeface="Franklin Gothic Book" pitchFamily="34" charset="0"/>
                <a:cs typeface="Arial" pitchFamily="34" charset="0"/>
              </a:endParaRPr>
            </a:p>
            <a:p>
              <a:pPr defTabSz="766816" fontAlgn="base">
                <a:spcBef>
                  <a:spcPct val="0"/>
                </a:spcBef>
                <a:spcAft>
                  <a:spcPts val="587"/>
                </a:spcAft>
              </a:pPr>
              <a:r>
                <a:rPr lang="ar-SA" sz="2000" dirty="0">
                  <a:solidFill>
                    <a:srgbClr val="000000"/>
                  </a:solidFill>
                  <a:latin typeface="Franklin Gothic Book" pitchFamily="34" charset="0"/>
                  <a:cs typeface="Arial" pitchFamily="34" charset="0"/>
                </a:rPr>
                <a:t>.</a:t>
              </a:r>
              <a:endParaRPr lang="ar-SA" sz="2000" dirty="0">
                <a:solidFill>
                  <a:srgbClr val="000000"/>
                </a:solidFill>
                <a:latin typeface="Franklin Gothic Book" pitchFamily="34" charset="0"/>
                <a:cs typeface="Arial"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pPr>
              <a:r>
                <a:rPr lang="ar-EG"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ال</a:t>
              </a:r>
              <a:r>
                <a:rPr lang="ar-SA"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أشكال </a:t>
              </a:r>
              <a:r>
                <a:rPr lang="ar-EG" sz="3600" cap="all" dirty="0" smtClean="0">
                  <a:solidFill>
                    <a:srgbClr val="4E3B30"/>
                  </a:solidFill>
                  <a:effectLst>
                    <a:reflection blurRad="12700" stA="48000" endA="300" endPos="55000" dir="5400000" sy="-90000" algn="bl" rotWithShape="0"/>
                  </a:effectLst>
                  <a:latin typeface="Arial" pitchFamily="34" charset="0"/>
                  <a:ea typeface="+mj-ea"/>
                  <a:cs typeface="Arial" pitchFamily="34" charset="0"/>
                </a:rPr>
                <a:t>التضاريسية للأراضي العربية</a:t>
              </a:r>
              <a:endParaRPr lang="ar-SA" sz="2300" dirty="0">
                <a:solidFill>
                  <a:srgbClr val="FFFFFF"/>
                </a:solidFill>
                <a:latin typeface="Franklin Gothic Heavy" pitchFamily="34" charset="0"/>
                <a:cs typeface="Arial" pitchFamily="34" charset="0"/>
              </a:endParaRPr>
            </a:p>
          </p:txBody>
        </p:sp>
        <p:sp>
          <p:nvSpPr>
            <p:cNvPr id="20" name="Rectangle 30"/>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grpSp>
      <p:sp>
        <p:nvSpPr>
          <p:cNvPr id="29" name="AutoShape 35"/>
          <p:cNvSpPr>
            <a:spLocks noChangeArrowheads="1"/>
          </p:cNvSpPr>
          <p:nvPr/>
        </p:nvSpPr>
        <p:spPr bwMode="auto">
          <a:xfrm>
            <a:off x="82949" y="1375131"/>
            <a:ext cx="8810861" cy="5417143"/>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p>
        </p:txBody>
      </p:sp>
      <p:grpSp>
        <p:nvGrpSpPr>
          <p:cNvPr id="62" name="مجموعة 61"/>
          <p:cNvGrpSpPr/>
          <p:nvPr/>
        </p:nvGrpSpPr>
        <p:grpSpPr>
          <a:xfrm>
            <a:off x="450708" y="1563607"/>
            <a:ext cx="6338033" cy="1144681"/>
            <a:chOff x="4971103" y="5507396"/>
            <a:chExt cx="2283834" cy="1396764"/>
          </a:xfrm>
        </p:grpSpPr>
        <p:sp>
          <p:nvSpPr>
            <p:cNvPr id="64" name="Line 13"/>
            <p:cNvSpPr>
              <a:spLocks noChangeShapeType="1"/>
            </p:cNvSpPr>
            <p:nvPr/>
          </p:nvSpPr>
          <p:spPr bwMode="auto">
            <a:xfrm flipH="1">
              <a:off x="7254937" y="5507396"/>
              <a:ext cx="0" cy="1396764"/>
            </a:xfrm>
            <a:prstGeom prst="line">
              <a:avLst/>
            </a:prstGeom>
            <a:noFill/>
            <a:ln w="3175" algn="ctr">
              <a:solidFill>
                <a:srgbClr val="3366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65" name="Line 14"/>
            <p:cNvSpPr>
              <a:spLocks noChangeShapeType="1"/>
            </p:cNvSpPr>
            <p:nvPr/>
          </p:nvSpPr>
          <p:spPr bwMode="auto">
            <a:xfrm flipH="1">
              <a:off x="4971103" y="5507396"/>
              <a:ext cx="2283834" cy="0"/>
            </a:xfrm>
            <a:prstGeom prst="line">
              <a:avLst/>
            </a:prstGeom>
            <a:noFill/>
            <a:ln w="3175" algn="ctr">
              <a:solidFill>
                <a:srgbClr val="3366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67" name="Text Box 44"/>
            <p:cNvSpPr txBox="1">
              <a:spLocks noChangeArrowheads="1"/>
            </p:cNvSpPr>
            <p:nvPr/>
          </p:nvSpPr>
          <p:spPr bwMode="auto">
            <a:xfrm flipH="1">
              <a:off x="4971103" y="5660583"/>
              <a:ext cx="2167814" cy="1243577"/>
            </a:xfrm>
            <a:prstGeom prst="rect">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0" numCol="1" anchor="t" anchorCtr="0" compatLnSpc="1">
              <a:prstTxWarp prst="textNoShape">
                <a:avLst/>
              </a:prstTxWarp>
            </a:bodyPr>
            <a:lstStyle/>
            <a:p>
              <a:pPr algn="just" defTabSz="766816" rtl="1" fontAlgn="base">
                <a:spcBef>
                  <a:spcPct val="0"/>
                </a:spcBef>
                <a:spcAft>
                  <a:spcPct val="0"/>
                </a:spcAft>
              </a:pPr>
              <a:r>
                <a:rPr lang="ar-SA" sz="2000" b="1" dirty="0">
                  <a:solidFill>
                    <a:srgbClr val="000000"/>
                  </a:solidFill>
                  <a:latin typeface="Franklin Gothic Medium Cond" pitchFamily="34" charset="0"/>
                  <a:cs typeface="Arial" pitchFamily="34" charset="0"/>
                </a:rPr>
                <a:t>تشكل الهضاب مساحة كبيرة من </a:t>
              </a:r>
              <a:r>
                <a:rPr lang="ar-EG" sz="2000" b="1" dirty="0" smtClean="0">
                  <a:solidFill>
                    <a:srgbClr val="000000"/>
                  </a:solidFill>
                  <a:latin typeface="Franklin Gothic Medium Cond" pitchFamily="34" charset="0"/>
                  <a:cs typeface="Arial" pitchFamily="34" charset="0"/>
                </a:rPr>
                <a:t>ال</a:t>
              </a:r>
              <a:r>
                <a:rPr lang="ar-SA" sz="2000" b="1" dirty="0" smtClean="0">
                  <a:solidFill>
                    <a:srgbClr val="000000"/>
                  </a:solidFill>
                  <a:latin typeface="Franklin Gothic Medium Cond" pitchFamily="34" charset="0"/>
                  <a:cs typeface="Arial" pitchFamily="34" charset="0"/>
                </a:rPr>
                <a:t>أراضي العربي</a:t>
              </a:r>
              <a:r>
                <a:rPr lang="ar-EG" sz="2000" b="1" dirty="0" smtClean="0">
                  <a:solidFill>
                    <a:srgbClr val="000000"/>
                  </a:solidFill>
                  <a:latin typeface="Franklin Gothic Medium Cond" pitchFamily="34" charset="0"/>
                  <a:cs typeface="Arial" pitchFamily="34" charset="0"/>
                </a:rPr>
                <a:t>ة، </a:t>
              </a:r>
              <a:r>
                <a:rPr lang="ar-SA" sz="2000" b="1" dirty="0" smtClean="0">
                  <a:solidFill>
                    <a:srgbClr val="000000"/>
                  </a:solidFill>
                  <a:latin typeface="Franklin Gothic Medium Cond" pitchFamily="34" charset="0"/>
                  <a:cs typeface="Arial" pitchFamily="34" charset="0"/>
                </a:rPr>
                <a:t>ويغلب </a:t>
              </a:r>
              <a:r>
                <a:rPr lang="ar-SA" sz="2000" b="1" dirty="0">
                  <a:solidFill>
                    <a:srgbClr val="000000"/>
                  </a:solidFill>
                  <a:latin typeface="Franklin Gothic Medium Cond" pitchFamily="34" charset="0"/>
                  <a:cs typeface="Arial" pitchFamily="34" charset="0"/>
                </a:rPr>
                <a:t>على سطح هذه الهضاب الأشكال </a:t>
              </a:r>
              <a:r>
                <a:rPr lang="ar-SA" sz="2000" b="1" dirty="0" smtClean="0">
                  <a:solidFill>
                    <a:srgbClr val="000000"/>
                  </a:solidFill>
                  <a:latin typeface="Franklin Gothic Medium Cond" pitchFamily="34" charset="0"/>
                  <a:cs typeface="Arial" pitchFamily="34" charset="0"/>
                </a:rPr>
                <a:t>الصحراوية</a:t>
              </a:r>
              <a:r>
                <a:rPr lang="ar-EG" sz="2000" b="1" dirty="0" smtClean="0">
                  <a:solidFill>
                    <a:srgbClr val="000000"/>
                  </a:solidFill>
                  <a:latin typeface="Franklin Gothic Medium Cond" pitchFamily="34" charset="0"/>
                  <a:cs typeface="Arial" pitchFamily="34" charset="0"/>
                </a:rPr>
                <a:t>،</a:t>
              </a:r>
              <a:r>
                <a:rPr lang="ar-SA" sz="2000" b="1" dirty="0" smtClean="0">
                  <a:solidFill>
                    <a:srgbClr val="000000"/>
                  </a:solidFill>
                  <a:latin typeface="Franklin Gothic Medium Cond" pitchFamily="34" charset="0"/>
                  <a:cs typeface="Arial" pitchFamily="34" charset="0"/>
                </a:rPr>
                <a:t> </a:t>
              </a:r>
              <a:r>
                <a:rPr lang="ar-SA" sz="2000" b="1" dirty="0">
                  <a:solidFill>
                    <a:srgbClr val="000000"/>
                  </a:solidFill>
                  <a:latin typeface="Franklin Gothic Medium Cond" pitchFamily="34" charset="0"/>
                  <a:cs typeface="Arial" pitchFamily="34" charset="0"/>
                </a:rPr>
                <a:t>ويخترقها العديد من الأودية </a:t>
              </a:r>
              <a:r>
                <a:rPr lang="ar-SA" sz="2000" b="1" dirty="0" smtClean="0">
                  <a:solidFill>
                    <a:srgbClr val="000000"/>
                  </a:solidFill>
                  <a:latin typeface="Franklin Gothic Medium Cond" pitchFamily="34" charset="0"/>
                  <a:cs typeface="Arial" pitchFamily="34" charset="0"/>
                </a:rPr>
                <a:t>الجافة</a:t>
              </a:r>
              <a:r>
                <a:rPr lang="ar-EG" sz="2000" b="1" dirty="0" smtClean="0">
                  <a:solidFill>
                    <a:srgbClr val="000000"/>
                  </a:solidFill>
                  <a:latin typeface="Franklin Gothic Medium Cond" pitchFamily="34" charset="0"/>
                  <a:cs typeface="Arial" pitchFamily="34" charset="0"/>
                </a:rPr>
                <a:t>،</a:t>
              </a:r>
              <a:r>
                <a:rPr lang="ar-SA" sz="2000" b="1" dirty="0" smtClean="0">
                  <a:solidFill>
                    <a:srgbClr val="000000"/>
                  </a:solidFill>
                  <a:latin typeface="Franklin Gothic Medium Cond" pitchFamily="34" charset="0"/>
                  <a:cs typeface="Arial" pitchFamily="34" charset="0"/>
                </a:rPr>
                <a:t> </a:t>
              </a:r>
              <a:r>
                <a:rPr lang="ar-SA" sz="2000" b="1" dirty="0">
                  <a:solidFill>
                    <a:srgbClr val="000000"/>
                  </a:solidFill>
                  <a:latin typeface="Franklin Gothic Medium Cond" pitchFamily="34" charset="0"/>
                  <a:cs typeface="Arial" pitchFamily="34" charset="0"/>
                </a:rPr>
                <a:t>ومن  أشهر الهضاب : </a:t>
              </a:r>
              <a:endParaRPr lang="ar-SA" sz="2000" b="1" dirty="0">
                <a:latin typeface="Arial" pitchFamily="34" charset="0"/>
                <a:cs typeface="Arial" pitchFamily="34" charset="0"/>
              </a:endParaRPr>
            </a:p>
          </p:txBody>
        </p:sp>
      </p:grpSp>
      <p:grpSp>
        <p:nvGrpSpPr>
          <p:cNvPr id="8" name="مجموعة 7"/>
          <p:cNvGrpSpPr/>
          <p:nvPr/>
        </p:nvGrpSpPr>
        <p:grpSpPr>
          <a:xfrm>
            <a:off x="82950" y="2844879"/>
            <a:ext cx="8707715" cy="3710520"/>
            <a:chOff x="107777" y="3139169"/>
            <a:chExt cx="11313982" cy="3744000"/>
          </a:xfrm>
        </p:grpSpPr>
        <p:grpSp>
          <p:nvGrpSpPr>
            <p:cNvPr id="60" name="مجموعة 59"/>
            <p:cNvGrpSpPr/>
            <p:nvPr/>
          </p:nvGrpSpPr>
          <p:grpSpPr>
            <a:xfrm>
              <a:off x="107777" y="3139169"/>
              <a:ext cx="11313982" cy="3744000"/>
              <a:chOff x="107777" y="3139169"/>
              <a:chExt cx="11313982" cy="374400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9731" y="3139169"/>
                <a:ext cx="6931998" cy="3744000"/>
              </a:xfrm>
              <a:prstGeom prst="rect">
                <a:avLst/>
              </a:prstGeom>
              <a:noFill/>
              <a:ln w="9525">
                <a:solidFill>
                  <a:srgbClr val="FFC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1" name="مجموعة 30"/>
              <p:cNvGrpSpPr/>
              <p:nvPr/>
            </p:nvGrpSpPr>
            <p:grpSpPr>
              <a:xfrm>
                <a:off x="250994" y="3147297"/>
                <a:ext cx="1571387" cy="1245241"/>
                <a:chOff x="4105173" y="4530734"/>
                <a:chExt cx="1571387" cy="1595119"/>
              </a:xfrm>
            </p:grpSpPr>
            <p:sp>
              <p:nvSpPr>
                <p:cNvPr id="32" name="Text Box 26"/>
                <p:cNvSpPr txBox="1">
                  <a:spLocks noChangeArrowheads="1"/>
                </p:cNvSpPr>
                <p:nvPr/>
              </p:nvSpPr>
              <p:spPr bwMode="auto">
                <a:xfrm flipH="1">
                  <a:off x="4163003" y="4936992"/>
                  <a:ext cx="1447029" cy="109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just" defTabSz="766816" rtl="1" fontAlgn="base">
                    <a:spcBef>
                      <a:spcPct val="0"/>
                    </a:spcBef>
                    <a:spcAft>
                      <a:spcPct val="0"/>
                    </a:spcAft>
                  </a:pPr>
                  <a:r>
                    <a:rPr lang="ar-SA" sz="1100" b="1" dirty="0">
                      <a:solidFill>
                        <a:srgbClr val="000000"/>
                      </a:solidFill>
                      <a:latin typeface="Calibri" pitchFamily="34" charset="0"/>
                      <a:cs typeface="Arial" pitchFamily="34" charset="0"/>
                    </a:rPr>
                    <a:t>وتمتد من الأجزاء الداخلية من بلاد الشام وغربي العراق</a:t>
                  </a:r>
                  <a:endParaRPr lang="ar-SA" sz="1100" b="1" dirty="0">
                    <a:latin typeface="Arial" pitchFamily="34" charset="0"/>
                    <a:cs typeface="Arial" pitchFamily="34" charset="0"/>
                  </a:endParaRPr>
                </a:p>
              </p:txBody>
            </p:sp>
            <p:sp>
              <p:nvSpPr>
                <p:cNvPr id="35" name="AutoShape 24"/>
                <p:cNvSpPr>
                  <a:spLocks noChangeArrowheads="1"/>
                </p:cNvSpPr>
                <p:nvPr/>
              </p:nvSpPr>
              <p:spPr bwMode="auto">
                <a:xfrm flipH="1">
                  <a:off x="4105173" y="4530734"/>
                  <a:ext cx="1571387" cy="1595119"/>
                </a:xfrm>
                <a:prstGeom prst="roundRect">
                  <a:avLst>
                    <a:gd name="adj" fmla="val 4366"/>
                  </a:avLst>
                </a:prstGeom>
                <a:noFill/>
                <a:ln w="12700" algn="in">
                  <a:solidFill>
                    <a:srgbClr val="FF99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36" name="Text Box 23"/>
                <p:cNvSpPr txBox="1">
                  <a:spLocks noChangeArrowheads="1"/>
                </p:cNvSpPr>
                <p:nvPr/>
              </p:nvSpPr>
              <p:spPr bwMode="auto">
                <a:xfrm flipH="1">
                  <a:off x="4121564" y="4578091"/>
                  <a:ext cx="1447029" cy="3589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r" defTabSz="766816" rtl="1" fontAlgn="base">
                    <a:spcBef>
                      <a:spcPct val="0"/>
                    </a:spcBef>
                    <a:spcAft>
                      <a:spcPct val="0"/>
                    </a:spcAft>
                  </a:pPr>
                  <a:r>
                    <a:rPr lang="ar-SA" sz="1400" b="1" dirty="0">
                      <a:solidFill>
                        <a:schemeClr val="accent1">
                          <a:lumMod val="50000"/>
                        </a:schemeClr>
                      </a:solidFill>
                      <a:latin typeface="Calibri" pitchFamily="34" charset="0"/>
                      <a:cs typeface="Arial" pitchFamily="34" charset="0"/>
                    </a:rPr>
                    <a:t>هضبة بادية الشام</a:t>
                  </a:r>
                  <a:endParaRPr lang="ar-SA" sz="1400" dirty="0">
                    <a:solidFill>
                      <a:schemeClr val="accent1">
                        <a:lumMod val="50000"/>
                      </a:schemeClr>
                    </a:solidFill>
                    <a:latin typeface="Arial" pitchFamily="34" charset="0"/>
                    <a:cs typeface="Arial" pitchFamily="34" charset="0"/>
                  </a:endParaRPr>
                </a:p>
              </p:txBody>
            </p:sp>
          </p:grpSp>
          <p:grpSp>
            <p:nvGrpSpPr>
              <p:cNvPr id="38" name="مجموعة 37"/>
              <p:cNvGrpSpPr/>
              <p:nvPr/>
            </p:nvGrpSpPr>
            <p:grpSpPr>
              <a:xfrm>
                <a:off x="9828663" y="3157459"/>
                <a:ext cx="1593096" cy="1595119"/>
                <a:chOff x="4095565" y="4530734"/>
                <a:chExt cx="1593096" cy="1595119"/>
              </a:xfrm>
            </p:grpSpPr>
            <p:sp>
              <p:nvSpPr>
                <p:cNvPr id="39" name="Text Box 26"/>
                <p:cNvSpPr txBox="1">
                  <a:spLocks noChangeArrowheads="1"/>
                </p:cNvSpPr>
                <p:nvPr/>
              </p:nvSpPr>
              <p:spPr bwMode="auto">
                <a:xfrm flipH="1">
                  <a:off x="4095565" y="4837721"/>
                  <a:ext cx="1593096" cy="12881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just" defTabSz="766816" rtl="1" fontAlgn="base">
                    <a:spcBef>
                      <a:spcPct val="0"/>
                    </a:spcBef>
                    <a:spcAft>
                      <a:spcPct val="0"/>
                    </a:spcAft>
                  </a:pPr>
                  <a:r>
                    <a:rPr lang="ar-SA" sz="1200" b="1" dirty="0" smtClean="0">
                      <a:solidFill>
                        <a:srgbClr val="000000"/>
                      </a:solidFill>
                      <a:latin typeface="Calibri" pitchFamily="34" charset="0"/>
                      <a:cs typeface="Arial" pitchFamily="34" charset="0"/>
                    </a:rPr>
                    <a:t>تشغل </a:t>
                  </a:r>
                  <a:r>
                    <a:rPr lang="ar-SA" sz="1200" b="1" dirty="0">
                      <a:solidFill>
                        <a:srgbClr val="000000"/>
                      </a:solidFill>
                      <a:latin typeface="Calibri" pitchFamily="34" charset="0"/>
                      <a:cs typeface="Arial" pitchFamily="34" charset="0"/>
                    </a:rPr>
                    <a:t>الأجزاء الوسطى من شبه الجزيرة العربية </a:t>
                  </a:r>
                  <a:r>
                    <a:rPr lang="ar-SA" sz="1200" b="1" dirty="0" smtClean="0">
                      <a:solidFill>
                        <a:srgbClr val="000000"/>
                      </a:solidFill>
                      <a:latin typeface="Calibri" pitchFamily="34" charset="0"/>
                      <a:cs typeface="Arial" pitchFamily="34" charset="0"/>
                    </a:rPr>
                    <a:t>وتنحدر </a:t>
                  </a:r>
                  <a:r>
                    <a:rPr lang="ar-SA" sz="1200" b="1" dirty="0">
                      <a:solidFill>
                        <a:srgbClr val="000000"/>
                      </a:solidFill>
                      <a:latin typeface="Calibri" pitchFamily="34" charset="0"/>
                      <a:cs typeface="Arial" pitchFamily="34" charset="0"/>
                    </a:rPr>
                    <a:t>نحو الشرق وتنتشر الكثير من الأودية الجافة عليها </a:t>
                  </a:r>
                  <a:r>
                    <a:rPr lang="ar-SA" sz="1200" b="1" dirty="0" smtClean="0">
                      <a:solidFill>
                        <a:srgbClr val="000000"/>
                      </a:solidFill>
                      <a:latin typeface="Calibri" pitchFamily="34" charset="0"/>
                      <a:cs typeface="Arial" pitchFamily="34" charset="0"/>
                    </a:rPr>
                    <a:t>و</a:t>
                  </a:r>
                  <a:r>
                    <a:rPr lang="ar-EG" sz="1200" b="1" dirty="0" smtClean="0">
                      <a:solidFill>
                        <a:srgbClr val="000000"/>
                      </a:solidFill>
                      <a:latin typeface="Calibri" pitchFamily="34" charset="0"/>
                      <a:cs typeface="Arial" pitchFamily="34" charset="0"/>
                    </a:rPr>
                    <a:t>ا</a:t>
                  </a:r>
                  <a:r>
                    <a:rPr lang="ar-SA" sz="1200" b="1" dirty="0" smtClean="0">
                      <a:solidFill>
                        <a:srgbClr val="000000"/>
                      </a:solidFill>
                      <a:latin typeface="Calibri" pitchFamily="34" charset="0"/>
                      <a:cs typeface="Arial" pitchFamily="34" charset="0"/>
                    </a:rPr>
                    <a:t>شهرها </a:t>
                  </a:r>
                  <a:r>
                    <a:rPr lang="ar-SA" sz="1200" b="1" dirty="0">
                      <a:solidFill>
                        <a:srgbClr val="000000"/>
                      </a:solidFill>
                      <a:latin typeface="Calibri" pitchFamily="34" charset="0"/>
                      <a:cs typeface="Arial" pitchFamily="34" charset="0"/>
                    </a:rPr>
                    <a:t>وادي الرمة</a:t>
                  </a:r>
                  <a:endParaRPr lang="ar-SA" sz="1200" b="1" dirty="0">
                    <a:latin typeface="Arial" pitchFamily="34" charset="0"/>
                    <a:cs typeface="Arial" pitchFamily="34" charset="0"/>
                  </a:endParaRPr>
                </a:p>
              </p:txBody>
            </p:sp>
            <p:sp>
              <p:nvSpPr>
                <p:cNvPr id="40" name="AutoShape 24"/>
                <p:cNvSpPr>
                  <a:spLocks noChangeArrowheads="1"/>
                </p:cNvSpPr>
                <p:nvPr/>
              </p:nvSpPr>
              <p:spPr bwMode="auto">
                <a:xfrm flipH="1">
                  <a:off x="4105173" y="4530734"/>
                  <a:ext cx="1571387" cy="1595119"/>
                </a:xfrm>
                <a:prstGeom prst="roundRect">
                  <a:avLst>
                    <a:gd name="adj" fmla="val 4366"/>
                  </a:avLst>
                </a:prstGeom>
                <a:noFill/>
                <a:ln w="12700" algn="in">
                  <a:solidFill>
                    <a:srgbClr val="FF99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41" name="Text Box 23"/>
                <p:cNvSpPr txBox="1">
                  <a:spLocks noChangeArrowheads="1"/>
                </p:cNvSpPr>
                <p:nvPr/>
              </p:nvSpPr>
              <p:spPr bwMode="auto">
                <a:xfrm flipH="1">
                  <a:off x="4147018" y="4584781"/>
                  <a:ext cx="1447029" cy="2438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rtl="1" fontAlgn="base">
                    <a:spcBef>
                      <a:spcPct val="0"/>
                    </a:spcBef>
                    <a:spcAft>
                      <a:spcPct val="0"/>
                    </a:spcAft>
                  </a:pPr>
                  <a:r>
                    <a:rPr lang="ar-SA" sz="1400" b="1" dirty="0">
                      <a:solidFill>
                        <a:schemeClr val="accent1">
                          <a:lumMod val="50000"/>
                        </a:schemeClr>
                      </a:solidFill>
                      <a:latin typeface="Calibri" pitchFamily="34" charset="0"/>
                      <a:cs typeface="Arial" pitchFamily="34" charset="0"/>
                    </a:rPr>
                    <a:t>هضبة نجد </a:t>
                  </a:r>
                  <a:endParaRPr lang="ar-SA" sz="1400" dirty="0">
                    <a:solidFill>
                      <a:schemeClr val="accent1">
                        <a:lumMod val="50000"/>
                      </a:schemeClr>
                    </a:solidFill>
                    <a:latin typeface="Arial" pitchFamily="34" charset="0"/>
                    <a:cs typeface="Arial" pitchFamily="34" charset="0"/>
                  </a:endParaRPr>
                </a:p>
              </p:txBody>
            </p:sp>
          </p:grpSp>
          <p:grpSp>
            <p:nvGrpSpPr>
              <p:cNvPr id="42" name="مجموعة 41"/>
              <p:cNvGrpSpPr/>
              <p:nvPr/>
            </p:nvGrpSpPr>
            <p:grpSpPr>
              <a:xfrm>
                <a:off x="9850372" y="5040610"/>
                <a:ext cx="1571387" cy="1595119"/>
                <a:chOff x="4105173" y="4530734"/>
                <a:chExt cx="1571387" cy="1595119"/>
              </a:xfrm>
            </p:grpSpPr>
            <p:sp>
              <p:nvSpPr>
                <p:cNvPr id="43" name="Text Box 26"/>
                <p:cNvSpPr txBox="1">
                  <a:spLocks noChangeArrowheads="1"/>
                </p:cNvSpPr>
                <p:nvPr/>
              </p:nvSpPr>
              <p:spPr bwMode="auto">
                <a:xfrm flipH="1">
                  <a:off x="4134917" y="4895053"/>
                  <a:ext cx="1406964" cy="12307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just" defTabSz="766816" rtl="1" fontAlgn="base">
                    <a:spcBef>
                      <a:spcPct val="0"/>
                    </a:spcBef>
                    <a:spcAft>
                      <a:spcPct val="0"/>
                    </a:spcAft>
                  </a:pPr>
                  <a:r>
                    <a:rPr lang="ar-EG" sz="1100" b="1" dirty="0">
                      <a:solidFill>
                        <a:srgbClr val="000000"/>
                      </a:solidFill>
                      <a:latin typeface="Calibri" pitchFamily="34" charset="0"/>
                      <a:cs typeface="Arial" pitchFamily="34" charset="0"/>
                    </a:rPr>
                    <a:t>ت</a:t>
                  </a:r>
                  <a:r>
                    <a:rPr lang="ar-SA" sz="1100" b="1" dirty="0" smtClean="0">
                      <a:solidFill>
                        <a:srgbClr val="000000"/>
                      </a:solidFill>
                      <a:latin typeface="Calibri" pitchFamily="34" charset="0"/>
                      <a:cs typeface="Arial" pitchFamily="34" charset="0"/>
                    </a:rPr>
                    <a:t>قع </a:t>
                  </a:r>
                  <a:r>
                    <a:rPr lang="ar-SA" sz="1100" b="1" dirty="0">
                      <a:solidFill>
                        <a:srgbClr val="000000"/>
                      </a:solidFill>
                      <a:latin typeface="Calibri" pitchFamily="34" charset="0"/>
                      <a:cs typeface="Arial" pitchFamily="34" charset="0"/>
                    </a:rPr>
                    <a:t>في الطرف الجنوبي لشبه الجزيرة العربية وتنحدر نحو </a:t>
                  </a:r>
                  <a:r>
                    <a:rPr lang="ar-SA" sz="1100" b="1" dirty="0" smtClean="0">
                      <a:solidFill>
                        <a:srgbClr val="000000"/>
                      </a:solidFill>
                      <a:latin typeface="Calibri" pitchFamily="34" charset="0"/>
                      <a:cs typeface="Arial" pitchFamily="34" charset="0"/>
                    </a:rPr>
                    <a:t>الشرق</a:t>
                  </a:r>
                  <a:r>
                    <a:rPr lang="ar-EG" sz="1100" b="1" dirty="0" smtClean="0">
                      <a:solidFill>
                        <a:srgbClr val="000000"/>
                      </a:solidFill>
                      <a:latin typeface="Calibri" pitchFamily="34" charset="0"/>
                      <a:cs typeface="Arial" pitchFamily="34" charset="0"/>
                    </a:rPr>
                    <a:t> </a:t>
                  </a:r>
                  <a:r>
                    <a:rPr lang="ar-SA" sz="1100" b="1" dirty="0" smtClean="0">
                      <a:solidFill>
                        <a:srgbClr val="000000"/>
                      </a:solidFill>
                      <a:latin typeface="Calibri" pitchFamily="34" charset="0"/>
                      <a:cs typeface="Arial" pitchFamily="34" charset="0"/>
                    </a:rPr>
                    <a:t>والشمال </a:t>
                  </a:r>
                  <a:r>
                    <a:rPr lang="ar-SA" sz="1100" b="1" dirty="0">
                      <a:solidFill>
                        <a:srgbClr val="000000"/>
                      </a:solidFill>
                      <a:latin typeface="Calibri" pitchFamily="34" charset="0"/>
                      <a:cs typeface="Arial" pitchFamily="34" charset="0"/>
                    </a:rPr>
                    <a:t>الشرقي ويعتبر وادي حضرموت أهم ظاهرة طبيعية على سطحها</a:t>
                  </a:r>
                  <a:endParaRPr lang="ar-SA" sz="1100" b="1" dirty="0">
                    <a:latin typeface="Arial" pitchFamily="34" charset="0"/>
                    <a:cs typeface="Arial" pitchFamily="34" charset="0"/>
                  </a:endParaRPr>
                </a:p>
              </p:txBody>
            </p:sp>
            <p:sp>
              <p:nvSpPr>
                <p:cNvPr id="44" name="AutoShape 24"/>
                <p:cNvSpPr>
                  <a:spLocks noChangeArrowheads="1"/>
                </p:cNvSpPr>
                <p:nvPr/>
              </p:nvSpPr>
              <p:spPr bwMode="auto">
                <a:xfrm flipH="1">
                  <a:off x="4105173" y="4530734"/>
                  <a:ext cx="1571387" cy="1595119"/>
                </a:xfrm>
                <a:prstGeom prst="roundRect">
                  <a:avLst>
                    <a:gd name="adj" fmla="val 4366"/>
                  </a:avLst>
                </a:prstGeom>
                <a:noFill/>
                <a:ln w="12700" algn="in">
                  <a:solidFill>
                    <a:srgbClr val="FF99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45" name="Text Box 23"/>
                <p:cNvSpPr txBox="1">
                  <a:spLocks noChangeArrowheads="1"/>
                </p:cNvSpPr>
                <p:nvPr/>
              </p:nvSpPr>
              <p:spPr bwMode="auto">
                <a:xfrm flipH="1">
                  <a:off x="4186903" y="4600169"/>
                  <a:ext cx="1447029" cy="29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r" defTabSz="766816" rtl="1" fontAlgn="base">
                    <a:spcBef>
                      <a:spcPct val="0"/>
                    </a:spcBef>
                    <a:spcAft>
                      <a:spcPct val="0"/>
                    </a:spcAft>
                  </a:pPr>
                  <a:r>
                    <a:rPr lang="ar-SA" sz="1400" b="1" dirty="0">
                      <a:solidFill>
                        <a:schemeClr val="accent1">
                          <a:lumMod val="50000"/>
                        </a:schemeClr>
                      </a:solidFill>
                      <a:latin typeface="Calibri" pitchFamily="34" charset="0"/>
                      <a:cs typeface="Arial" pitchFamily="34" charset="0"/>
                    </a:rPr>
                    <a:t>هضبة حضرموت</a:t>
                  </a:r>
                  <a:endParaRPr lang="ar-SA" sz="1400" dirty="0">
                    <a:solidFill>
                      <a:schemeClr val="accent1">
                        <a:lumMod val="50000"/>
                      </a:schemeClr>
                    </a:solidFill>
                    <a:latin typeface="Arial" pitchFamily="34" charset="0"/>
                    <a:cs typeface="Arial" pitchFamily="34" charset="0"/>
                  </a:endParaRPr>
                </a:p>
              </p:txBody>
            </p:sp>
          </p:grpSp>
          <p:grpSp>
            <p:nvGrpSpPr>
              <p:cNvPr id="46" name="مجموعة 45"/>
              <p:cNvGrpSpPr/>
              <p:nvPr/>
            </p:nvGrpSpPr>
            <p:grpSpPr>
              <a:xfrm>
                <a:off x="107777" y="4896594"/>
                <a:ext cx="1728192" cy="1809667"/>
                <a:chOff x="3843724" y="4530734"/>
                <a:chExt cx="1728192" cy="1809667"/>
              </a:xfrm>
            </p:grpSpPr>
            <p:sp>
              <p:nvSpPr>
                <p:cNvPr id="47" name="Text Box 26"/>
                <p:cNvSpPr txBox="1">
                  <a:spLocks noChangeArrowheads="1"/>
                </p:cNvSpPr>
                <p:nvPr/>
              </p:nvSpPr>
              <p:spPr bwMode="auto">
                <a:xfrm flipH="1">
                  <a:off x="4059748" y="4891627"/>
                  <a:ext cx="1447029" cy="1448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just" defTabSz="766816" rtl="1" fontAlgn="base">
                    <a:spcBef>
                      <a:spcPct val="0"/>
                    </a:spcBef>
                    <a:spcAft>
                      <a:spcPct val="0"/>
                    </a:spcAft>
                  </a:pPr>
                  <a:r>
                    <a:rPr lang="ar-SA" sz="1100" b="1" dirty="0">
                      <a:solidFill>
                        <a:srgbClr val="000000"/>
                      </a:solidFill>
                      <a:latin typeface="Calibri" pitchFamily="34" charset="0"/>
                      <a:cs typeface="Arial" pitchFamily="34" charset="0"/>
                    </a:rPr>
                    <a:t>وتتميز بالاستواء العام والانحدار التدريجي وتوجد بها بعض </a:t>
                  </a:r>
                  <a:r>
                    <a:rPr lang="ar-SA" sz="1100" b="1" dirty="0">
                      <a:solidFill>
                        <a:srgbClr val="000000"/>
                      </a:solidFill>
                      <a:latin typeface="Calibri" pitchFamily="34" charset="0"/>
                      <a:cs typeface="Arial" pitchFamily="34" charset="0"/>
                    </a:rPr>
                    <a:t>المنخفضات كمنخفض </a:t>
                  </a:r>
                  <a:r>
                    <a:rPr lang="ar-SA" sz="1100" b="1" dirty="0" err="1">
                      <a:solidFill>
                        <a:srgbClr val="000000"/>
                      </a:solidFill>
                      <a:latin typeface="Calibri" pitchFamily="34" charset="0"/>
                      <a:cs typeface="Arial" pitchFamily="34" charset="0"/>
                    </a:rPr>
                    <a:t>البسكرة</a:t>
                  </a:r>
                  <a:r>
                    <a:rPr lang="ar-SA" sz="1100" b="1" dirty="0" smtClean="0">
                      <a:solidFill>
                        <a:srgbClr val="000000"/>
                      </a:solidFill>
                      <a:latin typeface="Calibri" pitchFamily="34" charset="0"/>
                      <a:cs typeface="Arial" pitchFamily="34" charset="0"/>
                    </a:rPr>
                    <a:t>،</a:t>
                  </a:r>
                  <a:r>
                    <a:rPr lang="ar-EG" sz="1100" b="1" dirty="0" smtClean="0">
                      <a:solidFill>
                        <a:srgbClr val="000000"/>
                      </a:solidFill>
                      <a:latin typeface="Calibri" pitchFamily="34" charset="0"/>
                      <a:cs typeface="Arial" pitchFamily="34" charset="0"/>
                    </a:rPr>
                    <a:t> </a:t>
                  </a:r>
                  <a:r>
                    <a:rPr lang="ar-SA" sz="1100" b="1" dirty="0" smtClean="0">
                      <a:solidFill>
                        <a:srgbClr val="000000"/>
                      </a:solidFill>
                      <a:latin typeface="Calibri" pitchFamily="34" charset="0"/>
                      <a:cs typeface="Arial" pitchFamily="34" charset="0"/>
                    </a:rPr>
                    <a:t>ومنخفض </a:t>
                  </a:r>
                  <a:r>
                    <a:rPr lang="ar-SA" sz="1100" b="1" dirty="0">
                      <a:solidFill>
                        <a:srgbClr val="000000"/>
                      </a:solidFill>
                      <a:latin typeface="Calibri" pitchFamily="34" charset="0"/>
                      <a:cs typeface="Arial" pitchFamily="34" charset="0"/>
                    </a:rPr>
                    <a:t>الجوف، وحوض السودان </a:t>
                  </a:r>
                  <a:r>
                    <a:rPr lang="ar-SA" sz="1100" b="1" dirty="0" smtClean="0">
                      <a:solidFill>
                        <a:srgbClr val="000000"/>
                      </a:solidFill>
                      <a:latin typeface="Calibri" pitchFamily="34" charset="0"/>
                      <a:cs typeface="Arial" pitchFamily="34" charset="0"/>
                    </a:rPr>
                    <a:t>والواحات </a:t>
                  </a:r>
                  <a:r>
                    <a:rPr lang="ar-SA" sz="1100" b="1" dirty="0">
                      <a:solidFill>
                        <a:srgbClr val="000000"/>
                      </a:solidFill>
                      <a:latin typeface="Calibri" pitchFamily="34" charset="0"/>
                      <a:cs typeface="Arial" pitchFamily="34" charset="0"/>
                    </a:rPr>
                    <a:t>مثل </a:t>
                  </a:r>
                  <a:r>
                    <a:rPr lang="ar-SA" sz="1100" b="1" dirty="0">
                      <a:solidFill>
                        <a:srgbClr val="000000"/>
                      </a:solidFill>
                      <a:latin typeface="Calibri" pitchFamily="34" charset="0"/>
                      <a:cs typeface="Arial" pitchFamily="34" charset="0"/>
                    </a:rPr>
                    <a:t>واحة </a:t>
                  </a:r>
                  <a:r>
                    <a:rPr lang="ar-SA" sz="1100" b="1" dirty="0" err="1">
                      <a:solidFill>
                        <a:srgbClr val="000000"/>
                      </a:solidFill>
                      <a:latin typeface="Calibri" pitchFamily="34" charset="0"/>
                      <a:cs typeface="Arial" pitchFamily="34" charset="0"/>
                    </a:rPr>
                    <a:t>سيو</a:t>
                  </a:r>
                  <a:r>
                    <a:rPr lang="ar-SA" sz="1000" dirty="0" err="1">
                      <a:solidFill>
                        <a:srgbClr val="000000"/>
                      </a:solidFill>
                      <a:latin typeface="Calibri" pitchFamily="34" charset="0"/>
                      <a:cs typeface="Arial" pitchFamily="34" charset="0"/>
                    </a:rPr>
                    <a:t>ة</a:t>
                  </a:r>
                  <a:endParaRPr lang="ar-SA" sz="3400" dirty="0">
                    <a:latin typeface="Arial" pitchFamily="34" charset="0"/>
                    <a:cs typeface="Arial" pitchFamily="34" charset="0"/>
                  </a:endParaRPr>
                </a:p>
              </p:txBody>
            </p:sp>
            <p:sp>
              <p:nvSpPr>
                <p:cNvPr id="48" name="AutoShape 24"/>
                <p:cNvSpPr>
                  <a:spLocks noChangeArrowheads="1"/>
                </p:cNvSpPr>
                <p:nvPr/>
              </p:nvSpPr>
              <p:spPr bwMode="auto">
                <a:xfrm flipH="1">
                  <a:off x="4000529" y="4530734"/>
                  <a:ext cx="1571387" cy="1809667"/>
                </a:xfrm>
                <a:prstGeom prst="roundRect">
                  <a:avLst>
                    <a:gd name="adj" fmla="val 4366"/>
                  </a:avLst>
                </a:prstGeom>
                <a:noFill/>
                <a:ln w="12700" algn="in">
                  <a:solidFill>
                    <a:srgbClr val="FF99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50" name="Text Box 23"/>
                <p:cNvSpPr txBox="1">
                  <a:spLocks noChangeArrowheads="1"/>
                </p:cNvSpPr>
                <p:nvPr/>
              </p:nvSpPr>
              <p:spPr bwMode="auto">
                <a:xfrm flipH="1">
                  <a:off x="3843724" y="4650099"/>
                  <a:ext cx="1714604" cy="3589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r" defTabSz="766816" rtl="1" fontAlgn="base">
                    <a:spcBef>
                      <a:spcPct val="0"/>
                    </a:spcBef>
                    <a:spcAft>
                      <a:spcPct val="0"/>
                    </a:spcAft>
                  </a:pPr>
                  <a:r>
                    <a:rPr lang="ar-SA" sz="1200" b="1" dirty="0">
                      <a:solidFill>
                        <a:schemeClr val="accent1">
                          <a:lumMod val="50000"/>
                        </a:schemeClr>
                      </a:solidFill>
                      <a:latin typeface="Calibri" pitchFamily="34" charset="0"/>
                      <a:cs typeface="Arial" pitchFamily="34" charset="0"/>
                    </a:rPr>
                    <a:t>هضبة أفريقيا </a:t>
                  </a:r>
                  <a:r>
                    <a:rPr lang="ar-EG" sz="1200" b="1" dirty="0" smtClean="0">
                      <a:solidFill>
                        <a:schemeClr val="accent1">
                          <a:lumMod val="50000"/>
                        </a:schemeClr>
                      </a:solidFill>
                      <a:latin typeface="Calibri" pitchFamily="34" charset="0"/>
                      <a:cs typeface="Arial" pitchFamily="34" charset="0"/>
                    </a:rPr>
                    <a:t>الشمالية</a:t>
                  </a:r>
                  <a:endParaRPr lang="ar-SA" sz="1200" dirty="0">
                    <a:solidFill>
                      <a:schemeClr val="accent1">
                        <a:lumMod val="50000"/>
                      </a:schemeClr>
                    </a:solidFill>
                    <a:latin typeface="Arial" pitchFamily="34" charset="0"/>
                    <a:cs typeface="Arial" pitchFamily="34" charset="0"/>
                  </a:endParaRPr>
                </a:p>
              </p:txBody>
            </p:sp>
          </p:grpSp>
          <p:cxnSp>
            <p:nvCxnSpPr>
              <p:cNvPr id="17" name="رابط كسهم مستقيم 16"/>
              <p:cNvCxnSpPr/>
              <p:nvPr/>
            </p:nvCxnSpPr>
            <p:spPr>
              <a:xfrm>
                <a:off x="1835969" y="3464446"/>
                <a:ext cx="5422115" cy="0"/>
              </a:xfrm>
              <a:prstGeom prst="straightConnector1">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رابط كسهم مستقيم 18"/>
              <p:cNvCxnSpPr/>
              <p:nvPr/>
            </p:nvCxnSpPr>
            <p:spPr>
              <a:xfrm flipH="1">
                <a:off x="7812633" y="4452323"/>
                <a:ext cx="2016032" cy="12223"/>
              </a:xfrm>
              <a:prstGeom prst="straightConnector1">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رابط كسهم مستقيم 24"/>
              <p:cNvCxnSpPr/>
              <p:nvPr/>
            </p:nvCxnSpPr>
            <p:spPr>
              <a:xfrm flipH="1">
                <a:off x="8460705" y="5400650"/>
                <a:ext cx="1380942" cy="0"/>
              </a:xfrm>
              <a:prstGeom prst="straightConnector1">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رابط كسهم مستقيم 53"/>
              <p:cNvCxnSpPr/>
              <p:nvPr/>
            </p:nvCxnSpPr>
            <p:spPr>
              <a:xfrm flipV="1">
                <a:off x="5076329" y="4536554"/>
                <a:ext cx="0" cy="1224000"/>
              </a:xfrm>
              <a:prstGeom prst="straightConnector1">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رابط مستقيم 57"/>
              <p:cNvCxnSpPr>
                <a:stCxn id="48" idx="1"/>
              </p:cNvCxnSpPr>
              <p:nvPr/>
            </p:nvCxnSpPr>
            <p:spPr>
              <a:xfrm flipV="1">
                <a:off x="1835969" y="5729522"/>
                <a:ext cx="3240000" cy="7190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6" name="مستطيل 5"/>
            <p:cNvSpPr/>
            <p:nvPr/>
          </p:nvSpPr>
          <p:spPr>
            <a:xfrm>
              <a:off x="7164561" y="4103095"/>
              <a:ext cx="504056" cy="217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pic>
        <p:nvPicPr>
          <p:cNvPr id="6146" name="Picture 2" descr="E:\الجيومورفولوجيا\pic\Iهضبة نجد.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0388" y="1427014"/>
            <a:ext cx="1549760" cy="1417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109651"/>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32" y="48"/>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11" name="Text Box 26"/>
            <p:cNvSpPr txBox="1">
              <a:spLocks noChangeArrowheads="1"/>
            </p:cNvSpPr>
            <p:nvPr/>
          </p:nvSpPr>
          <p:spPr bwMode="auto">
            <a:xfrm flipH="1">
              <a:off x="106914945" y="108461478"/>
              <a:ext cx="6404654" cy="285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fontAlgn="base">
                <a:spcBef>
                  <a:spcPct val="0"/>
                </a:spcBef>
                <a:spcAft>
                  <a:spcPts val="587"/>
                </a:spcAft>
              </a:pPr>
              <a:r>
                <a:rPr lang="ar-SA" sz="2400" b="1" dirty="0">
                  <a:solidFill>
                    <a:srgbClr val="000000"/>
                  </a:solidFill>
                  <a:latin typeface="Franklin Gothic Book" pitchFamily="34" charset="0"/>
                  <a:cs typeface="Arial" pitchFamily="34" charset="0"/>
                </a:rPr>
                <a:t>ثالثا : </a:t>
              </a:r>
              <a:r>
                <a:rPr lang="ar-SA" sz="2400" b="1" dirty="0" smtClean="0">
                  <a:solidFill>
                    <a:srgbClr val="000000"/>
                  </a:solidFill>
                  <a:latin typeface="Franklin Gothic Book" pitchFamily="34" charset="0"/>
                  <a:cs typeface="Arial" pitchFamily="34" charset="0"/>
                </a:rPr>
                <a:t>السهول</a:t>
              </a:r>
              <a:r>
                <a:rPr lang="ar-SA" sz="2000" dirty="0" smtClean="0">
                  <a:solidFill>
                    <a:srgbClr val="000000"/>
                  </a:solidFill>
                  <a:latin typeface="Franklin Gothic Book" pitchFamily="34" charset="0"/>
                  <a:cs typeface="Arial" pitchFamily="34" charset="0"/>
                </a:rPr>
                <a:t>.</a:t>
              </a:r>
              <a:endParaRPr lang="ar-SA" sz="2000" dirty="0">
                <a:solidFill>
                  <a:srgbClr val="000000"/>
                </a:solidFill>
                <a:latin typeface="Franklin Gothic Book" pitchFamily="34" charset="0"/>
                <a:cs typeface="Arial" pitchFamily="34" charset="0"/>
              </a:endParaRPr>
            </a:p>
            <a:p>
              <a:pPr defTabSz="766816" fontAlgn="base">
                <a:spcBef>
                  <a:spcPct val="0"/>
                </a:spcBef>
                <a:spcAft>
                  <a:spcPts val="587"/>
                </a:spcAft>
              </a:pPr>
              <a:r>
                <a:rPr lang="ar-SA" sz="2000" dirty="0">
                  <a:solidFill>
                    <a:srgbClr val="000000"/>
                  </a:solidFill>
                  <a:latin typeface="Franklin Gothic Book" pitchFamily="34" charset="0"/>
                  <a:cs typeface="Arial" pitchFamily="34" charset="0"/>
                </a:rPr>
                <a:t>.</a:t>
              </a:r>
              <a:endParaRPr lang="ar-SA" sz="2000" dirty="0">
                <a:solidFill>
                  <a:srgbClr val="000000"/>
                </a:solidFill>
                <a:latin typeface="Franklin Gothic Book" pitchFamily="34" charset="0"/>
                <a:cs typeface="Arial"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rtl="1" fontAlgn="base">
                <a:spcBef>
                  <a:spcPct val="0"/>
                </a:spcBef>
                <a:spcAft>
                  <a:spcPct val="0"/>
                </a:spcAft>
              </a:pPr>
              <a:r>
                <a:rPr lang="ar-EG"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ال</a:t>
              </a:r>
              <a:r>
                <a:rPr lang="ar-SA"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أشكال </a:t>
              </a:r>
              <a:r>
                <a:rPr lang="ar-EG" sz="3600" cap="all" dirty="0" smtClean="0">
                  <a:solidFill>
                    <a:srgbClr val="4E3B30"/>
                  </a:solidFill>
                  <a:effectLst>
                    <a:reflection blurRad="12700" stA="48000" endA="300" endPos="55000" dir="5400000" sy="-90000" algn="bl" rotWithShape="0"/>
                  </a:effectLst>
                  <a:latin typeface="Arial" pitchFamily="34" charset="0"/>
                  <a:ea typeface="+mj-ea"/>
                  <a:cs typeface="Arial" pitchFamily="34" charset="0"/>
                </a:rPr>
                <a:t>التضاريسية للأراضي العربية</a:t>
              </a:r>
              <a:endParaRPr lang="ar-SA" sz="2300" dirty="0">
                <a:solidFill>
                  <a:srgbClr val="FFFFFF"/>
                </a:solidFill>
                <a:latin typeface="Franklin Gothic Heavy" pitchFamily="34" charset="0"/>
                <a:cs typeface="Arial"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grpSp>
      <p:sp>
        <p:nvSpPr>
          <p:cNvPr id="29" name="AutoShape 35"/>
          <p:cNvSpPr>
            <a:spLocks noChangeArrowheads="1"/>
          </p:cNvSpPr>
          <p:nvPr/>
        </p:nvSpPr>
        <p:spPr bwMode="auto">
          <a:xfrm>
            <a:off x="82949" y="1375131"/>
            <a:ext cx="8810861" cy="5417143"/>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p>
        </p:txBody>
      </p:sp>
      <p:grpSp>
        <p:nvGrpSpPr>
          <p:cNvPr id="6" name="مجموعة 5"/>
          <p:cNvGrpSpPr/>
          <p:nvPr/>
        </p:nvGrpSpPr>
        <p:grpSpPr>
          <a:xfrm>
            <a:off x="7454014" y="2635743"/>
            <a:ext cx="1385355" cy="3947023"/>
            <a:chOff x="940320" y="5284569"/>
            <a:chExt cx="2762004" cy="2017285"/>
          </a:xfrm>
        </p:grpSpPr>
        <p:sp>
          <p:nvSpPr>
            <p:cNvPr id="56" name="Rectangle 12"/>
            <p:cNvSpPr>
              <a:spLocks noChangeArrowheads="1"/>
            </p:cNvSpPr>
            <p:nvPr/>
          </p:nvSpPr>
          <p:spPr bwMode="auto">
            <a:xfrm flipH="1">
              <a:off x="940320" y="5284569"/>
              <a:ext cx="2762004" cy="280370"/>
            </a:xfrm>
            <a:prstGeom prst="rect">
              <a:avLst/>
            </a:prstGeom>
            <a:solidFill>
              <a:schemeClr val="accent3">
                <a:lumMod val="75000"/>
              </a:schemeClr>
            </a:solidFill>
            <a:ln>
              <a:noFill/>
            </a:ln>
            <a:effectLst/>
            <a:extLst/>
          </p:spPr>
          <p:txBody>
            <a:bodyPr vert="horz" wrap="square" lIns="36576" tIns="36576" rIns="36576" bIns="36576" numCol="1" anchor="t" anchorCtr="0" compatLnSpc="1">
              <a:prstTxWarp prst="textNoShape">
                <a:avLst/>
              </a:prstTxWarp>
            </a:bodyPr>
            <a:lstStyle/>
            <a:p>
              <a:endParaRPr lang="ar-SA"/>
            </a:p>
          </p:txBody>
        </p:sp>
        <p:sp>
          <p:nvSpPr>
            <p:cNvPr id="57" name="Rectangle 13"/>
            <p:cNvSpPr>
              <a:spLocks noChangeArrowheads="1"/>
            </p:cNvSpPr>
            <p:nvPr/>
          </p:nvSpPr>
          <p:spPr bwMode="auto">
            <a:xfrm flipH="1">
              <a:off x="940320" y="5549544"/>
              <a:ext cx="2762004" cy="1752310"/>
            </a:xfrm>
            <a:prstGeom prst="rect">
              <a:avLst/>
            </a:prstGeom>
            <a:solidFill>
              <a:srgbClr val="CCCCCC"/>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59" name="Text Box 14"/>
            <p:cNvSpPr txBox="1">
              <a:spLocks noChangeArrowheads="1"/>
            </p:cNvSpPr>
            <p:nvPr/>
          </p:nvSpPr>
          <p:spPr bwMode="auto">
            <a:xfrm flipH="1">
              <a:off x="1038287" y="5302349"/>
              <a:ext cx="2613005" cy="24744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rtl="1" fontAlgn="base">
                <a:spcBef>
                  <a:spcPct val="0"/>
                </a:spcBef>
                <a:spcAft>
                  <a:spcPct val="0"/>
                </a:spcAft>
              </a:pPr>
              <a:r>
                <a:rPr lang="ar-SA" sz="1700" b="1" dirty="0">
                  <a:solidFill>
                    <a:srgbClr val="FFFFFF"/>
                  </a:solidFill>
                  <a:latin typeface="Franklin Gothic Heavy" pitchFamily="34" charset="0"/>
                  <a:cs typeface="Arial" pitchFamily="34" charset="0"/>
                </a:rPr>
                <a:t>السهول الساحلية</a:t>
              </a:r>
              <a:endParaRPr lang="ar-SA" sz="3700" b="1" dirty="0">
                <a:latin typeface="Arial" pitchFamily="34" charset="0"/>
                <a:cs typeface="Arial" pitchFamily="34" charset="0"/>
              </a:endParaRPr>
            </a:p>
          </p:txBody>
        </p:sp>
        <p:sp>
          <p:nvSpPr>
            <p:cNvPr id="52" name="Text Box 15"/>
            <p:cNvSpPr txBox="1">
              <a:spLocks noChangeArrowheads="1"/>
            </p:cNvSpPr>
            <p:nvPr/>
          </p:nvSpPr>
          <p:spPr bwMode="auto">
            <a:xfrm flipH="1">
              <a:off x="1038287" y="5586719"/>
              <a:ext cx="2613006" cy="17151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just" defTabSz="766816" rtl="1" fontAlgn="base">
                <a:spcBef>
                  <a:spcPct val="0"/>
                </a:spcBef>
                <a:spcAft>
                  <a:spcPct val="0"/>
                </a:spcAft>
              </a:pPr>
              <a:r>
                <a:rPr lang="ar-SA" sz="1300" b="1" dirty="0">
                  <a:solidFill>
                    <a:srgbClr val="000000"/>
                  </a:solidFill>
                  <a:latin typeface="Franklin Gothic Demi" pitchFamily="34" charset="0"/>
                  <a:cs typeface="Arial" pitchFamily="34" charset="0"/>
                </a:rPr>
                <a:t>يمتاز الوطن العربي </a:t>
              </a:r>
              <a:r>
                <a:rPr lang="ar-SA" sz="1300" b="1" dirty="0" smtClean="0">
                  <a:solidFill>
                    <a:srgbClr val="000000"/>
                  </a:solidFill>
                  <a:latin typeface="Franklin Gothic Demi" pitchFamily="34" charset="0"/>
                  <a:cs typeface="Arial" pitchFamily="34" charset="0"/>
                </a:rPr>
                <a:t>ب</a:t>
              </a:r>
              <a:r>
                <a:rPr lang="ar-EG" sz="1300" b="1" dirty="0" smtClean="0">
                  <a:solidFill>
                    <a:srgbClr val="000000"/>
                  </a:solidFill>
                  <a:latin typeface="Franklin Gothic Demi" pitchFamily="34" charset="0"/>
                  <a:cs typeface="Arial" pitchFamily="34" charset="0"/>
                </a:rPr>
                <a:t>ال</a:t>
              </a:r>
              <a:r>
                <a:rPr lang="ar-SA" sz="1300" b="1" dirty="0" smtClean="0">
                  <a:solidFill>
                    <a:srgbClr val="000000"/>
                  </a:solidFill>
                  <a:latin typeface="Franklin Gothic Demi" pitchFamily="34" charset="0"/>
                  <a:cs typeface="Arial" pitchFamily="34" charset="0"/>
                </a:rPr>
                <a:t>سهول </a:t>
              </a:r>
              <a:r>
                <a:rPr lang="ar-SA" sz="1300" b="1" dirty="0">
                  <a:solidFill>
                    <a:srgbClr val="000000"/>
                  </a:solidFill>
                  <a:latin typeface="Franklin Gothic Demi" pitchFamily="34" charset="0"/>
                  <a:cs typeface="Arial" pitchFamily="34" charset="0"/>
                </a:rPr>
                <a:t>الساحلية الطويلة التي تختلف فيما بينها من حيث الخصائص الطبيعية فبعضها يتسع ليصل إلى عشرات الكيلو مترات  مثل السهول المحاذية للمحيط الأطلسي في المغرب وتضيق في الأماكن التي تقترب فيها الجبال من الساحل  مثل سواحل الجزائر والمغرب المطلة على البحر </a:t>
              </a:r>
              <a:r>
                <a:rPr lang="ar-SA" sz="1300" b="1" dirty="0" smtClean="0">
                  <a:solidFill>
                    <a:srgbClr val="000000"/>
                  </a:solidFill>
                  <a:latin typeface="Franklin Gothic Demi" pitchFamily="34" charset="0"/>
                  <a:cs typeface="Arial" pitchFamily="34" charset="0"/>
                </a:rPr>
                <a:t>المتوسط</a:t>
              </a:r>
              <a:r>
                <a:rPr lang="ar-EG" sz="1300" b="1" dirty="0" smtClean="0">
                  <a:solidFill>
                    <a:srgbClr val="000000"/>
                  </a:solidFill>
                  <a:latin typeface="Franklin Gothic Demi" pitchFamily="34" charset="0"/>
                  <a:cs typeface="Arial" pitchFamily="34" charset="0"/>
                </a:rPr>
                <a:t>.</a:t>
              </a:r>
              <a:endParaRPr lang="ar-SA" sz="4000" b="1" dirty="0">
                <a:latin typeface="Arial" pitchFamily="34" charset="0"/>
                <a:cs typeface="Arial" pitchFamily="34" charset="0"/>
              </a:endParaRPr>
            </a:p>
          </p:txBody>
        </p:sp>
      </p:grpSp>
      <p:grpSp>
        <p:nvGrpSpPr>
          <p:cNvPr id="61" name="مجموعة 60"/>
          <p:cNvGrpSpPr/>
          <p:nvPr/>
        </p:nvGrpSpPr>
        <p:grpSpPr>
          <a:xfrm>
            <a:off x="193791" y="1783453"/>
            <a:ext cx="1579305" cy="2468496"/>
            <a:chOff x="940320" y="5149933"/>
            <a:chExt cx="2762004" cy="1992260"/>
          </a:xfrm>
        </p:grpSpPr>
        <p:sp>
          <p:nvSpPr>
            <p:cNvPr id="63" name="Rectangle 12"/>
            <p:cNvSpPr>
              <a:spLocks noChangeArrowheads="1"/>
            </p:cNvSpPr>
            <p:nvPr/>
          </p:nvSpPr>
          <p:spPr bwMode="auto">
            <a:xfrm flipH="1">
              <a:off x="940320" y="5149933"/>
              <a:ext cx="2762004" cy="415067"/>
            </a:xfrm>
            <a:prstGeom prst="rect">
              <a:avLst/>
            </a:prstGeom>
            <a:solidFill>
              <a:schemeClr val="accent3">
                <a:lumMod val="75000"/>
              </a:schemeClr>
            </a:solidFill>
            <a:ln>
              <a:noFill/>
            </a:ln>
            <a:effectLst/>
            <a:extLst/>
          </p:spPr>
          <p:txBody>
            <a:bodyPr vert="horz" wrap="square" lIns="36576" tIns="36576" rIns="36576" bIns="36576" numCol="1" anchor="t" anchorCtr="0" compatLnSpc="1">
              <a:prstTxWarp prst="textNoShape">
                <a:avLst/>
              </a:prstTxWarp>
            </a:bodyPr>
            <a:lstStyle/>
            <a:p>
              <a:endParaRPr lang="ar-SA"/>
            </a:p>
          </p:txBody>
        </p:sp>
        <p:sp>
          <p:nvSpPr>
            <p:cNvPr id="66" name="Rectangle 13"/>
            <p:cNvSpPr>
              <a:spLocks noChangeArrowheads="1"/>
            </p:cNvSpPr>
            <p:nvPr/>
          </p:nvSpPr>
          <p:spPr bwMode="auto">
            <a:xfrm flipH="1">
              <a:off x="940320" y="5549550"/>
              <a:ext cx="2762004" cy="1592643"/>
            </a:xfrm>
            <a:prstGeom prst="rect">
              <a:avLst/>
            </a:prstGeom>
            <a:solidFill>
              <a:srgbClr val="CCCCCC"/>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68" name="Text Box 14"/>
            <p:cNvSpPr txBox="1">
              <a:spLocks noChangeArrowheads="1"/>
            </p:cNvSpPr>
            <p:nvPr/>
          </p:nvSpPr>
          <p:spPr bwMode="auto">
            <a:xfrm flipH="1">
              <a:off x="1038293" y="5149933"/>
              <a:ext cx="2613004" cy="3870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rtl="1" fontAlgn="base">
                <a:spcBef>
                  <a:spcPct val="0"/>
                </a:spcBef>
                <a:spcAft>
                  <a:spcPct val="0"/>
                </a:spcAft>
              </a:pPr>
              <a:r>
                <a:rPr lang="ar-SA" sz="1700" b="1" dirty="0">
                  <a:solidFill>
                    <a:srgbClr val="FFFFFF"/>
                  </a:solidFill>
                  <a:latin typeface="Franklin Gothic Heavy" pitchFamily="34" charset="0"/>
                  <a:cs typeface="Arial" pitchFamily="34" charset="0"/>
                </a:rPr>
                <a:t>السهول الفيضية </a:t>
              </a:r>
              <a:endParaRPr lang="ar-SA" sz="3700" b="1" dirty="0">
                <a:latin typeface="Arial" pitchFamily="34" charset="0"/>
                <a:cs typeface="Arial" pitchFamily="34" charset="0"/>
              </a:endParaRPr>
            </a:p>
          </p:txBody>
        </p:sp>
        <p:sp>
          <p:nvSpPr>
            <p:cNvPr id="69" name="Text Box 15"/>
            <p:cNvSpPr txBox="1">
              <a:spLocks noChangeArrowheads="1"/>
            </p:cNvSpPr>
            <p:nvPr/>
          </p:nvSpPr>
          <p:spPr bwMode="auto">
            <a:xfrm flipH="1">
              <a:off x="1038290" y="5586719"/>
              <a:ext cx="2613005" cy="150550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just" defTabSz="766816" rtl="1" fontAlgn="base">
                <a:spcBef>
                  <a:spcPct val="0"/>
                </a:spcBef>
                <a:spcAft>
                  <a:spcPct val="0"/>
                </a:spcAft>
              </a:pPr>
              <a:r>
                <a:rPr lang="ar-SA" sz="1300" b="1" dirty="0" smtClean="0">
                  <a:solidFill>
                    <a:srgbClr val="000000"/>
                  </a:solidFill>
                  <a:latin typeface="Franklin Gothic Demi" pitchFamily="34" charset="0"/>
                  <a:cs typeface="Arial" pitchFamily="34" charset="0"/>
                </a:rPr>
                <a:t>توجد </a:t>
              </a:r>
              <a:r>
                <a:rPr lang="ar-SA" sz="1300" b="1" dirty="0">
                  <a:solidFill>
                    <a:srgbClr val="000000"/>
                  </a:solidFill>
                  <a:latin typeface="Franklin Gothic Demi" pitchFamily="34" charset="0"/>
                  <a:cs typeface="Arial" pitchFamily="34" charset="0"/>
                </a:rPr>
                <a:t>على طول مجاري الأنهار كما في مصر والسودان على نهر النيل </a:t>
              </a:r>
            </a:p>
            <a:p>
              <a:pPr algn="just" defTabSz="766816" rtl="1" fontAlgn="base">
                <a:spcBef>
                  <a:spcPct val="0"/>
                </a:spcBef>
                <a:spcAft>
                  <a:spcPct val="0"/>
                </a:spcAft>
              </a:pPr>
              <a:r>
                <a:rPr lang="ar-SA" sz="1300" b="1" dirty="0">
                  <a:solidFill>
                    <a:srgbClr val="000000"/>
                  </a:solidFill>
                  <a:latin typeface="Franklin Gothic Demi" pitchFamily="34" charset="0"/>
                  <a:cs typeface="Arial" pitchFamily="34" charset="0"/>
                </a:rPr>
                <a:t>وكذلك سهول نهري دجلة والفرات بالعراق</a:t>
              </a:r>
            </a:p>
            <a:p>
              <a:pPr algn="just" defTabSz="766816" rtl="1" fontAlgn="base">
                <a:spcBef>
                  <a:spcPct val="0"/>
                </a:spcBef>
                <a:spcAft>
                  <a:spcPct val="0"/>
                </a:spcAft>
              </a:pPr>
              <a:r>
                <a:rPr lang="ar-SA" sz="1300" b="1" dirty="0">
                  <a:solidFill>
                    <a:srgbClr val="000000"/>
                  </a:solidFill>
                  <a:latin typeface="Franklin Gothic Demi" pitchFamily="34" charset="0"/>
                  <a:cs typeface="Arial" pitchFamily="34" charset="0"/>
                </a:rPr>
                <a:t>وتمتاز هذه السهول بتربتها الخصبة التي تتجدد بما يحمله النهر ويرسبه على جانبيه</a:t>
              </a:r>
              <a:endParaRPr lang="ar-SA" sz="4000" b="1" dirty="0">
                <a:latin typeface="Arial" pitchFamily="34" charset="0"/>
                <a:cs typeface="Arial" pitchFamily="34" charset="0"/>
              </a:endParaRPr>
            </a:p>
          </p:txBody>
        </p:sp>
      </p:grpSp>
      <p:grpSp>
        <p:nvGrpSpPr>
          <p:cNvPr id="70" name="مجموعة 69"/>
          <p:cNvGrpSpPr/>
          <p:nvPr/>
        </p:nvGrpSpPr>
        <p:grpSpPr>
          <a:xfrm>
            <a:off x="193791" y="4520462"/>
            <a:ext cx="1579305" cy="2091429"/>
            <a:chOff x="940320" y="5039187"/>
            <a:chExt cx="2762004" cy="2103006"/>
          </a:xfrm>
        </p:grpSpPr>
        <p:sp>
          <p:nvSpPr>
            <p:cNvPr id="71" name="Rectangle 12"/>
            <p:cNvSpPr>
              <a:spLocks noChangeArrowheads="1"/>
            </p:cNvSpPr>
            <p:nvPr/>
          </p:nvSpPr>
          <p:spPr bwMode="auto">
            <a:xfrm flipH="1">
              <a:off x="940320" y="5039187"/>
              <a:ext cx="2762004" cy="551608"/>
            </a:xfrm>
            <a:prstGeom prst="rect">
              <a:avLst/>
            </a:prstGeom>
            <a:solidFill>
              <a:schemeClr val="accent3">
                <a:lumMod val="75000"/>
              </a:schemeClr>
            </a:solidFill>
            <a:ln>
              <a:noFill/>
            </a:ln>
            <a:effectLst/>
            <a:extLst/>
          </p:spPr>
          <p:txBody>
            <a:bodyPr vert="horz" wrap="square" lIns="36576" tIns="36576" rIns="36576" bIns="36576" numCol="1" anchor="t" anchorCtr="0" compatLnSpc="1">
              <a:prstTxWarp prst="textNoShape">
                <a:avLst/>
              </a:prstTxWarp>
            </a:bodyPr>
            <a:lstStyle/>
            <a:p>
              <a:endParaRPr lang="ar-SA"/>
            </a:p>
          </p:txBody>
        </p:sp>
        <p:sp>
          <p:nvSpPr>
            <p:cNvPr id="72" name="Rectangle 13"/>
            <p:cNvSpPr>
              <a:spLocks noChangeArrowheads="1"/>
            </p:cNvSpPr>
            <p:nvPr/>
          </p:nvSpPr>
          <p:spPr bwMode="auto">
            <a:xfrm flipH="1">
              <a:off x="940320" y="5549550"/>
              <a:ext cx="2762004" cy="1592643"/>
            </a:xfrm>
            <a:prstGeom prst="rect">
              <a:avLst/>
            </a:prstGeom>
            <a:solidFill>
              <a:srgbClr val="CCCCCC"/>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73" name="Text Box 14"/>
            <p:cNvSpPr txBox="1">
              <a:spLocks noChangeArrowheads="1"/>
            </p:cNvSpPr>
            <p:nvPr/>
          </p:nvSpPr>
          <p:spPr bwMode="auto">
            <a:xfrm flipH="1">
              <a:off x="1038293" y="5098436"/>
              <a:ext cx="2613004" cy="43850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rtl="1" fontAlgn="base">
                <a:spcBef>
                  <a:spcPct val="0"/>
                </a:spcBef>
                <a:spcAft>
                  <a:spcPct val="0"/>
                </a:spcAft>
              </a:pPr>
              <a:r>
                <a:rPr lang="ar-SA" sz="1700" b="1" dirty="0">
                  <a:solidFill>
                    <a:srgbClr val="FFFFFF"/>
                  </a:solidFill>
                  <a:latin typeface="Franklin Gothic Heavy" pitchFamily="34" charset="0"/>
                  <a:cs typeface="Arial" pitchFamily="34" charset="0"/>
                </a:rPr>
                <a:t>السهول الداخلية</a:t>
              </a:r>
              <a:endParaRPr lang="ar-SA" sz="3700" b="1" dirty="0">
                <a:latin typeface="Arial" pitchFamily="34" charset="0"/>
                <a:cs typeface="Arial" pitchFamily="34" charset="0"/>
              </a:endParaRPr>
            </a:p>
          </p:txBody>
        </p:sp>
        <p:sp>
          <p:nvSpPr>
            <p:cNvPr id="74" name="Text Box 15"/>
            <p:cNvSpPr txBox="1">
              <a:spLocks noChangeArrowheads="1"/>
            </p:cNvSpPr>
            <p:nvPr/>
          </p:nvSpPr>
          <p:spPr bwMode="auto">
            <a:xfrm flipH="1">
              <a:off x="1038290" y="5586719"/>
              <a:ext cx="2613005" cy="150550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just" defTabSz="766816" rtl="1" fontAlgn="base">
                <a:spcBef>
                  <a:spcPct val="0"/>
                </a:spcBef>
                <a:spcAft>
                  <a:spcPct val="0"/>
                </a:spcAft>
              </a:pPr>
              <a:r>
                <a:rPr lang="ar-SA" sz="1300" b="1" dirty="0">
                  <a:solidFill>
                    <a:srgbClr val="000000"/>
                  </a:solidFill>
                  <a:latin typeface="Franklin Gothic Demi" pitchFamily="34" charset="0"/>
                  <a:cs typeface="Arial" pitchFamily="34" charset="0"/>
                </a:rPr>
                <a:t>ومنها سهول حوران وحمص وحماه وسط وشمالي سوريا </a:t>
              </a:r>
            </a:p>
            <a:p>
              <a:pPr algn="just" defTabSz="766816" rtl="1" fontAlgn="base">
                <a:spcBef>
                  <a:spcPct val="0"/>
                </a:spcBef>
                <a:spcAft>
                  <a:spcPct val="0"/>
                </a:spcAft>
              </a:pPr>
              <a:r>
                <a:rPr lang="ar-SA" sz="1300" b="1" dirty="0">
                  <a:solidFill>
                    <a:srgbClr val="000000"/>
                  </a:solidFill>
                  <a:latin typeface="Franklin Gothic Demi" pitchFamily="34" charset="0"/>
                  <a:cs typeface="Arial" pitchFamily="34" charset="0"/>
                </a:rPr>
                <a:t>وسهل مرج بن عامر في فلسطين </a:t>
              </a:r>
            </a:p>
            <a:p>
              <a:pPr algn="just" defTabSz="766816" rtl="1" fontAlgn="base">
                <a:spcBef>
                  <a:spcPct val="0"/>
                </a:spcBef>
                <a:spcAft>
                  <a:spcPct val="0"/>
                </a:spcAft>
              </a:pPr>
              <a:r>
                <a:rPr lang="ar-SA" sz="1300" b="1" dirty="0">
                  <a:solidFill>
                    <a:srgbClr val="000000"/>
                  </a:solidFill>
                  <a:latin typeface="Franklin Gothic Demi" pitchFamily="34" charset="0"/>
                  <a:cs typeface="Arial" pitchFamily="34" charset="0"/>
                </a:rPr>
                <a:t>وتمثل هذه السهول أراضي زراعية خصبة</a:t>
              </a:r>
              <a:endParaRPr lang="ar-SA" sz="4000" b="1" dirty="0">
                <a:latin typeface="Arial" pitchFamily="34" charset="0"/>
                <a:cs typeface="Arial" pitchFamily="34" charset="0"/>
              </a:endParaRPr>
            </a:p>
          </p:txBody>
        </p:sp>
      </p:grpSp>
      <p:pic>
        <p:nvPicPr>
          <p:cNvPr id="75" name="صورة 74"/>
          <p:cNvPicPr>
            <a:picLocks noChangeAspect="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1889201" y="2635744"/>
            <a:ext cx="5453818" cy="3879322"/>
          </a:xfrm>
          <a:prstGeom prst="roundRect">
            <a:avLst>
              <a:gd name="adj" fmla="val 6370"/>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76" name="مجموعة 75"/>
          <p:cNvGrpSpPr/>
          <p:nvPr/>
        </p:nvGrpSpPr>
        <p:grpSpPr>
          <a:xfrm>
            <a:off x="3878350" y="1556412"/>
            <a:ext cx="4876451" cy="754286"/>
            <a:chOff x="4971103" y="5507396"/>
            <a:chExt cx="2283834" cy="1396764"/>
          </a:xfrm>
        </p:grpSpPr>
        <p:sp>
          <p:nvSpPr>
            <p:cNvPr id="77" name="Line 13"/>
            <p:cNvSpPr>
              <a:spLocks noChangeShapeType="1"/>
            </p:cNvSpPr>
            <p:nvPr/>
          </p:nvSpPr>
          <p:spPr bwMode="auto">
            <a:xfrm flipH="1">
              <a:off x="7254937" y="5507396"/>
              <a:ext cx="0" cy="1396764"/>
            </a:xfrm>
            <a:prstGeom prst="line">
              <a:avLst/>
            </a:prstGeom>
            <a:noFill/>
            <a:ln w="3175" algn="ctr">
              <a:solidFill>
                <a:srgbClr val="3366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78" name="Line 14"/>
            <p:cNvSpPr>
              <a:spLocks noChangeShapeType="1"/>
            </p:cNvSpPr>
            <p:nvPr/>
          </p:nvSpPr>
          <p:spPr bwMode="auto">
            <a:xfrm flipH="1">
              <a:off x="4971103" y="5507396"/>
              <a:ext cx="2283834" cy="0"/>
            </a:xfrm>
            <a:prstGeom prst="line">
              <a:avLst/>
            </a:prstGeom>
            <a:noFill/>
            <a:ln w="3175" algn="ctr">
              <a:solidFill>
                <a:srgbClr val="3366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p>
          </p:txBody>
        </p:sp>
        <p:sp>
          <p:nvSpPr>
            <p:cNvPr id="79" name="Text Box 44"/>
            <p:cNvSpPr txBox="1">
              <a:spLocks noChangeArrowheads="1"/>
            </p:cNvSpPr>
            <p:nvPr/>
          </p:nvSpPr>
          <p:spPr bwMode="auto">
            <a:xfrm flipH="1">
              <a:off x="5034892" y="5788438"/>
              <a:ext cx="2104024" cy="949695"/>
            </a:xfrm>
            <a:prstGeom prst="rect">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0" numCol="1" anchor="t" anchorCtr="0" compatLnSpc="1">
              <a:prstTxWarp prst="textNoShape">
                <a:avLst/>
              </a:prstTxWarp>
            </a:bodyPr>
            <a:lstStyle/>
            <a:p>
              <a:pPr algn="r" defTabSz="766816" rtl="1" fontAlgn="base">
                <a:spcBef>
                  <a:spcPct val="0"/>
                </a:spcBef>
                <a:spcAft>
                  <a:spcPct val="0"/>
                </a:spcAft>
              </a:pPr>
              <a:r>
                <a:rPr lang="ar-SA" sz="2000" dirty="0">
                  <a:solidFill>
                    <a:srgbClr val="000000"/>
                  </a:solidFill>
                  <a:latin typeface="Franklin Gothic Medium Cond" pitchFamily="34" charset="0"/>
                  <a:cs typeface="Arial" pitchFamily="34" charset="0"/>
                </a:rPr>
                <a:t>تنقسم </a:t>
              </a:r>
              <a:r>
                <a:rPr lang="ar-SA" sz="2000" dirty="0" smtClean="0">
                  <a:solidFill>
                    <a:srgbClr val="000000"/>
                  </a:solidFill>
                  <a:latin typeface="Franklin Gothic Medium Cond" pitchFamily="34" charset="0"/>
                  <a:cs typeface="Arial" pitchFamily="34" charset="0"/>
                </a:rPr>
                <a:t>سهول </a:t>
              </a:r>
              <a:r>
                <a:rPr lang="ar-EG" sz="2000" dirty="0" smtClean="0">
                  <a:solidFill>
                    <a:srgbClr val="000000"/>
                  </a:solidFill>
                  <a:latin typeface="Franklin Gothic Medium Cond" pitchFamily="34" charset="0"/>
                  <a:cs typeface="Arial" pitchFamily="34" charset="0"/>
                </a:rPr>
                <a:t>الأراضي العربية </a:t>
              </a:r>
              <a:r>
                <a:rPr lang="ar-SA" sz="2000" dirty="0" smtClean="0">
                  <a:solidFill>
                    <a:srgbClr val="000000"/>
                  </a:solidFill>
                  <a:latin typeface="Franklin Gothic Medium Cond" pitchFamily="34" charset="0"/>
                  <a:cs typeface="Arial" pitchFamily="34" charset="0"/>
                </a:rPr>
                <a:t>إلى </a:t>
              </a:r>
              <a:r>
                <a:rPr lang="ar-SA" sz="2000" dirty="0">
                  <a:solidFill>
                    <a:srgbClr val="000000"/>
                  </a:solidFill>
                  <a:latin typeface="Franklin Gothic Medium Cond" pitchFamily="34" charset="0"/>
                  <a:cs typeface="Arial" pitchFamily="34" charset="0"/>
                </a:rPr>
                <a:t>ثلاثة أقسام </a:t>
              </a:r>
              <a:r>
                <a:rPr lang="ar-SA" sz="2000" dirty="0" smtClean="0">
                  <a:solidFill>
                    <a:srgbClr val="000000"/>
                  </a:solidFill>
                  <a:latin typeface="Franklin Gothic Medium Cond" pitchFamily="34" charset="0"/>
                  <a:cs typeface="Arial" pitchFamily="34" charset="0"/>
                </a:rPr>
                <a:t>:</a:t>
              </a:r>
              <a:endParaRPr lang="ar-SA" sz="5500" dirty="0">
                <a:latin typeface="Arial" pitchFamily="34" charset="0"/>
                <a:cs typeface="Arial" pitchFamily="34" charset="0"/>
              </a:endParaRPr>
            </a:p>
          </p:txBody>
        </p:sp>
      </p:grpSp>
      <p:pic>
        <p:nvPicPr>
          <p:cNvPr id="7170" name="Picture 2" descr="E:\الجيومورفولوجيا\pic\السهول الفيضية.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9982" y="1483548"/>
            <a:ext cx="1968367" cy="10793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4031941"/>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lstStyle/>
          <a:p>
            <a:pPr algn="ctr" rtl="1"/>
            <a:r>
              <a:rPr lang="ar-EG" dirty="0" smtClean="0">
                <a:latin typeface="Arial" pitchFamily="34" charset="0"/>
                <a:cs typeface="Arial" pitchFamily="34" charset="0"/>
              </a:rPr>
              <a:t>السهول الساحلية في شبه الجزيرة العربية</a:t>
            </a:r>
            <a:endParaRPr lang="en-US" dirty="0">
              <a:latin typeface="Arial" pitchFamily="34" charset="0"/>
              <a:cs typeface="Arial"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1371600"/>
            <a:ext cx="5562600" cy="5105400"/>
          </a:xfrm>
        </p:spPr>
      </p:pic>
    </p:spTree>
    <p:extLst>
      <p:ext uri="{BB962C8B-B14F-4D97-AF65-F5344CB8AC3E}">
        <p14:creationId xmlns:p14="http://schemas.microsoft.com/office/powerpoint/2010/main" val="5574042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90391"/>
            <a:ext cx="4419600" cy="707886"/>
          </a:xfrm>
          <a:prstGeom prst="rect">
            <a:avLst/>
          </a:prstGeom>
        </p:spPr>
        <p:txBody>
          <a:bodyPr wrap="square">
            <a:spAutoFit/>
          </a:bodyPr>
          <a:lstStyle/>
          <a:p>
            <a:pPr algn="ctr"/>
            <a:r>
              <a:rPr lang="en-US" sz="4000" b="1" dirty="0">
                <a:ln w="31550" cmpd="sng">
                  <a:gradFill>
                    <a:gsLst>
                      <a:gs pos="25000">
                        <a:srgbClr val="0F6FC6">
                          <a:shade val="25000"/>
                          <a:satMod val="190000"/>
                        </a:srgbClr>
                      </a:gs>
                      <a:gs pos="80000">
                        <a:srgbClr val="0F6FC6">
                          <a:tint val="75000"/>
                          <a:satMod val="190000"/>
                        </a:srgbClr>
                      </a:gs>
                    </a:gsLst>
                    <a:lin ang="5400000"/>
                  </a:gradFill>
                  <a:prstDash val="solid"/>
                </a:ln>
                <a:solidFill>
                  <a:srgbClr val="FFFFFF"/>
                </a:solidFill>
                <a:effectLst>
                  <a:outerShdw blurRad="41275" dist="12700" dir="12000000" algn="tl" rotWithShape="0">
                    <a:srgbClr val="000000">
                      <a:alpha val="40000"/>
                    </a:srgbClr>
                  </a:outerShdw>
                </a:effectLst>
              </a:rPr>
              <a:t>To Be Continued</a:t>
            </a:r>
          </a:p>
        </p:txBody>
      </p:sp>
    </p:spTree>
    <p:extLst>
      <p:ext uri="{BB962C8B-B14F-4D97-AF65-F5344CB8AC3E}">
        <p14:creationId xmlns:p14="http://schemas.microsoft.com/office/powerpoint/2010/main" val="235371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a:xfrm>
            <a:off x="341891" y="457200"/>
            <a:ext cx="8458200" cy="885371"/>
          </a:xfrm>
        </p:spPr>
        <p:txBody>
          <a:bodyPr>
            <a:normAutofit/>
          </a:bodyPr>
          <a:lstStyle/>
          <a:p>
            <a:pPr algn="ctr" rtl="1"/>
            <a:r>
              <a:rPr lang="ar-EG" dirty="0" smtClean="0">
                <a:latin typeface="Arial" pitchFamily="34" charset="0"/>
                <a:cs typeface="Arial" pitchFamily="34" charset="0"/>
              </a:rPr>
              <a:t>ال</a:t>
            </a:r>
            <a:r>
              <a:rPr lang="ar-SA" dirty="0" smtClean="0">
                <a:latin typeface="Arial" pitchFamily="34" charset="0"/>
                <a:cs typeface="Arial" pitchFamily="34" charset="0"/>
              </a:rPr>
              <a:t>أشكال </a:t>
            </a:r>
            <a:r>
              <a:rPr lang="ar-EG" dirty="0" smtClean="0">
                <a:latin typeface="Arial" pitchFamily="34" charset="0"/>
                <a:cs typeface="Arial" pitchFamily="34" charset="0"/>
              </a:rPr>
              <a:t>التضاريسية للأراضي العربية</a:t>
            </a:r>
            <a:endParaRPr lang="ar-SA" dirty="0">
              <a:latin typeface="Arial" pitchFamily="34" charset="0"/>
              <a:cs typeface="Arial" pitchFamily="34" charset="0"/>
            </a:endParaRPr>
          </a:p>
        </p:txBody>
      </p:sp>
      <p:pic>
        <p:nvPicPr>
          <p:cNvPr id="8" name="صورة 7"/>
          <p:cNvPicPr>
            <a:picLocks noChangeAspect="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609600" y="1342571"/>
            <a:ext cx="7746355" cy="4030979"/>
          </a:xfrm>
          <a:prstGeom prst="rect">
            <a:avLst/>
          </a:prstGeom>
        </p:spPr>
      </p:pic>
    </p:spTree>
    <p:extLst>
      <p:ext uri="{BB962C8B-B14F-4D97-AF65-F5344CB8AC3E}">
        <p14:creationId xmlns:p14="http://schemas.microsoft.com/office/powerpoint/2010/main" val="16063015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32" y="48"/>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6" name="Rectangle 21"/>
            <p:cNvSpPr>
              <a:spLocks noChangeArrowheads="1"/>
            </p:cNvSpPr>
            <p:nvPr/>
          </p:nvSpPr>
          <p:spPr bwMode="auto">
            <a:xfrm flipH="1">
              <a:off x="107072520" y="109145019"/>
              <a:ext cx="2274840" cy="2808529"/>
            </a:xfrm>
            <a:prstGeom prst="rect">
              <a:avLst/>
            </a:prstGeom>
            <a:solidFill>
              <a:srgbClr val="FFFFFF"/>
            </a:solidFill>
            <a:ln w="12700" algn="in">
              <a:solidFill>
                <a:srgbClr val="FF66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9" name="Text Box 24"/>
            <p:cNvSpPr txBox="1">
              <a:spLocks noChangeArrowheads="1"/>
            </p:cNvSpPr>
            <p:nvPr/>
          </p:nvSpPr>
          <p:spPr bwMode="auto">
            <a:xfrm flipH="1">
              <a:off x="107072520" y="109121540"/>
              <a:ext cx="2278057" cy="28320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just" defTabSz="766816" rtl="1" fontAlgn="base">
                <a:lnSpc>
                  <a:spcPct val="150000"/>
                </a:lnSpc>
                <a:spcBef>
                  <a:spcPct val="0"/>
                </a:spcBef>
                <a:spcAft>
                  <a:spcPct val="0"/>
                </a:spcAft>
              </a:pPr>
              <a:r>
                <a:rPr lang="ar-SA" sz="2000" b="1" dirty="0">
                  <a:solidFill>
                    <a:srgbClr val="000000"/>
                  </a:solidFill>
                  <a:latin typeface="Arial" pitchFamily="34" charset="0"/>
                  <a:cs typeface="Arial" pitchFamily="34" charset="0"/>
                </a:rPr>
                <a:t>تتنوع أشكال السطح في </a:t>
              </a:r>
              <a:r>
                <a:rPr lang="ar-EG" sz="2000" b="1" dirty="0" smtClean="0">
                  <a:solidFill>
                    <a:srgbClr val="000000"/>
                  </a:solidFill>
                  <a:latin typeface="Arial" pitchFamily="34" charset="0"/>
                  <a:cs typeface="Arial" pitchFamily="34" charset="0"/>
                </a:rPr>
                <a:t>الأراضي</a:t>
              </a:r>
              <a:r>
                <a:rPr lang="ar-SA" sz="2000" b="1" dirty="0" smtClean="0">
                  <a:solidFill>
                    <a:srgbClr val="000000"/>
                  </a:solidFill>
                  <a:latin typeface="Arial" pitchFamily="34" charset="0"/>
                  <a:cs typeface="Arial" pitchFamily="34" charset="0"/>
                </a:rPr>
                <a:t> العربي</a:t>
              </a:r>
              <a:r>
                <a:rPr lang="ar-EG" sz="2000" b="1" dirty="0" smtClean="0">
                  <a:solidFill>
                    <a:srgbClr val="000000"/>
                  </a:solidFill>
                  <a:latin typeface="Arial" pitchFamily="34" charset="0"/>
                  <a:cs typeface="Arial" pitchFamily="34" charset="0"/>
                </a:rPr>
                <a:t>ة</a:t>
              </a:r>
              <a:r>
                <a:rPr lang="ar-SA" sz="2000" b="1" dirty="0" smtClean="0">
                  <a:solidFill>
                    <a:srgbClr val="000000"/>
                  </a:solidFill>
                  <a:latin typeface="Arial" pitchFamily="34" charset="0"/>
                  <a:cs typeface="Arial" pitchFamily="34" charset="0"/>
                </a:rPr>
                <a:t> </a:t>
              </a:r>
              <a:r>
                <a:rPr lang="ar-SA" sz="2000" b="1" dirty="0">
                  <a:solidFill>
                    <a:srgbClr val="000000"/>
                  </a:solidFill>
                  <a:latin typeface="Arial" pitchFamily="34" charset="0"/>
                  <a:cs typeface="Arial" pitchFamily="34" charset="0"/>
                </a:rPr>
                <a:t>ما بين جبال وهضاب </a:t>
              </a:r>
              <a:r>
                <a:rPr lang="ar-SA" sz="2000" b="1" dirty="0" smtClean="0">
                  <a:solidFill>
                    <a:srgbClr val="000000"/>
                  </a:solidFill>
                  <a:latin typeface="Arial" pitchFamily="34" charset="0"/>
                  <a:cs typeface="Arial" pitchFamily="34" charset="0"/>
                </a:rPr>
                <a:t>وسهول </a:t>
              </a:r>
              <a:r>
                <a:rPr lang="ar-SA" sz="2000" b="1" dirty="0">
                  <a:solidFill>
                    <a:srgbClr val="000000"/>
                  </a:solidFill>
                  <a:latin typeface="Arial" pitchFamily="34" charset="0"/>
                  <a:cs typeface="Arial" pitchFamily="34" charset="0"/>
                </a:rPr>
                <a:t>ولذا </a:t>
              </a:r>
              <a:r>
                <a:rPr lang="ar-SA" sz="2000" b="1" dirty="0" smtClean="0">
                  <a:solidFill>
                    <a:srgbClr val="000000"/>
                  </a:solidFill>
                  <a:latin typeface="Arial" pitchFamily="34" charset="0"/>
                  <a:cs typeface="Arial" pitchFamily="34" charset="0"/>
                </a:rPr>
                <a:t>فتضاريسه</a:t>
              </a:r>
              <a:r>
                <a:rPr lang="ar-EG" sz="2000" b="1" dirty="0" smtClean="0">
                  <a:solidFill>
                    <a:srgbClr val="000000"/>
                  </a:solidFill>
                  <a:latin typeface="Arial" pitchFamily="34" charset="0"/>
                  <a:cs typeface="Arial" pitchFamily="34" charset="0"/>
                </a:rPr>
                <a:t>ا</a:t>
              </a:r>
              <a:r>
                <a:rPr lang="ar-SA" sz="2000" b="1" dirty="0" smtClean="0">
                  <a:solidFill>
                    <a:srgbClr val="000000"/>
                  </a:solidFill>
                  <a:latin typeface="Arial" pitchFamily="34" charset="0"/>
                  <a:cs typeface="Arial" pitchFamily="34" charset="0"/>
                </a:rPr>
                <a:t> </a:t>
              </a:r>
              <a:r>
                <a:rPr lang="ar-SA" sz="2000" b="1" dirty="0">
                  <a:solidFill>
                    <a:srgbClr val="000000"/>
                  </a:solidFill>
                  <a:latin typeface="Arial" pitchFamily="34" charset="0"/>
                  <a:cs typeface="Arial" pitchFamily="34" charset="0"/>
                </a:rPr>
                <a:t>متفاوتة الارتفاع </a:t>
              </a:r>
              <a:r>
                <a:rPr lang="ar-SA" sz="2000" b="1" dirty="0" smtClean="0">
                  <a:solidFill>
                    <a:srgbClr val="000000"/>
                  </a:solidFill>
                  <a:latin typeface="Arial" pitchFamily="34" charset="0"/>
                  <a:cs typeface="Arial" pitchFamily="34" charset="0"/>
                </a:rPr>
                <a:t>فمن </a:t>
              </a:r>
              <a:r>
                <a:rPr lang="ar-SA" sz="2000" b="1" dirty="0">
                  <a:solidFill>
                    <a:srgbClr val="000000"/>
                  </a:solidFill>
                  <a:latin typeface="Arial" pitchFamily="34" charset="0"/>
                  <a:cs typeface="Arial" pitchFamily="34" charset="0"/>
                </a:rPr>
                <a:t>منطقة غور الأردن أخفض منطقة على سطح الأرض ( 400 دون مستوى سطح البحر </a:t>
              </a:r>
              <a:r>
                <a:rPr lang="ar-SA" sz="2000" b="1" dirty="0" smtClean="0">
                  <a:solidFill>
                    <a:srgbClr val="000000"/>
                  </a:solidFill>
                  <a:latin typeface="Arial" pitchFamily="34" charset="0"/>
                  <a:cs typeface="Arial" pitchFamily="34" charset="0"/>
                </a:rPr>
                <a:t>)إلى </a:t>
              </a:r>
              <a:r>
                <a:rPr lang="ar-SA" sz="2000" b="1" dirty="0">
                  <a:solidFill>
                    <a:srgbClr val="000000"/>
                  </a:solidFill>
                  <a:latin typeface="Arial" pitchFamily="34" charset="0"/>
                  <a:cs typeface="Arial" pitchFamily="34" charset="0"/>
                </a:rPr>
                <a:t>جبال طوبقال في المغرب 4167م فوق سطح </a:t>
              </a:r>
              <a:r>
                <a:rPr lang="ar-SA" sz="2000" b="1" dirty="0" smtClean="0">
                  <a:solidFill>
                    <a:srgbClr val="000000"/>
                  </a:solidFill>
                  <a:latin typeface="Arial" pitchFamily="34" charset="0"/>
                  <a:cs typeface="Arial" pitchFamily="34" charset="0"/>
                </a:rPr>
                <a:t>البحر</a:t>
              </a:r>
              <a:r>
                <a:rPr lang="ar-EG" sz="2000" b="1" dirty="0" smtClean="0">
                  <a:solidFill>
                    <a:srgbClr val="000000"/>
                  </a:solidFill>
                  <a:latin typeface="Arial" pitchFamily="34" charset="0"/>
                  <a:cs typeface="Arial" pitchFamily="34" charset="0"/>
                </a:rPr>
                <a:t>.</a:t>
              </a:r>
              <a:r>
                <a:rPr lang="ar-SA" sz="2000" b="1" dirty="0" smtClean="0">
                  <a:solidFill>
                    <a:srgbClr val="000000"/>
                  </a:solidFill>
                  <a:latin typeface="Arial" pitchFamily="34" charset="0"/>
                  <a:cs typeface="Arial" pitchFamily="34" charset="0"/>
                </a:rPr>
                <a:t> </a:t>
              </a:r>
              <a:endParaRPr lang="ar-SA" sz="2000" b="1" dirty="0">
                <a:solidFill>
                  <a:srgbClr val="000000"/>
                </a:solidFill>
                <a:latin typeface="Arial" pitchFamily="34" charset="0"/>
                <a:cs typeface="Arial" pitchFamily="34" charset="0"/>
              </a:endParaRPr>
            </a:p>
            <a:p>
              <a:pPr algn="just" defTabSz="766816" rtl="1" fontAlgn="base">
                <a:spcBef>
                  <a:spcPct val="0"/>
                </a:spcBef>
                <a:spcAft>
                  <a:spcPct val="0"/>
                </a:spcAft>
              </a:pPr>
              <a:r>
                <a:rPr lang="ar-SA" sz="2000" b="1" dirty="0" smtClean="0">
                  <a:solidFill>
                    <a:srgbClr val="000000"/>
                  </a:solidFill>
                  <a:latin typeface="Arial" pitchFamily="34" charset="0"/>
                  <a:cs typeface="Arial" pitchFamily="34" charset="0"/>
                </a:rPr>
                <a:t>و</a:t>
              </a:r>
              <a:r>
                <a:rPr lang="ar-EG" sz="2000" b="1" dirty="0" smtClean="0">
                  <a:solidFill>
                    <a:srgbClr val="000000"/>
                  </a:solidFill>
                  <a:latin typeface="Arial" pitchFamily="34" charset="0"/>
                  <a:cs typeface="Arial" pitchFamily="34" charset="0"/>
                </a:rPr>
                <a:t>بوجه عام </a:t>
              </a:r>
              <a:r>
                <a:rPr lang="ar-SA" sz="2000" b="1" dirty="0" smtClean="0">
                  <a:solidFill>
                    <a:srgbClr val="000000"/>
                  </a:solidFill>
                  <a:latin typeface="Arial" pitchFamily="34" charset="0"/>
                  <a:cs typeface="Arial" pitchFamily="34" charset="0"/>
                </a:rPr>
                <a:t>تقسم </a:t>
              </a:r>
              <a:r>
                <a:rPr lang="ar-EG" sz="2000" b="1" dirty="0" smtClean="0">
                  <a:solidFill>
                    <a:srgbClr val="000000"/>
                  </a:solidFill>
                  <a:latin typeface="Arial" pitchFamily="34" charset="0"/>
                  <a:cs typeface="Arial" pitchFamily="34" charset="0"/>
                </a:rPr>
                <a:t>أشكال </a:t>
              </a:r>
              <a:r>
                <a:rPr lang="ar-SA" sz="2000" b="1" dirty="0" smtClean="0">
                  <a:solidFill>
                    <a:srgbClr val="000000"/>
                  </a:solidFill>
                  <a:latin typeface="Arial" pitchFamily="34" charset="0"/>
                  <a:cs typeface="Arial" pitchFamily="34" charset="0"/>
                </a:rPr>
                <a:t>السطح </a:t>
              </a:r>
              <a:r>
                <a:rPr lang="ar-SA" sz="2000" b="1" dirty="0">
                  <a:solidFill>
                    <a:srgbClr val="000000"/>
                  </a:solidFill>
                  <a:latin typeface="Arial" pitchFamily="34" charset="0"/>
                  <a:cs typeface="Arial" pitchFamily="34" charset="0"/>
                </a:rPr>
                <a:t>في </a:t>
              </a:r>
              <a:r>
                <a:rPr lang="ar-EG" sz="2000" b="1" dirty="0">
                  <a:solidFill>
                    <a:srgbClr val="000000"/>
                  </a:solidFill>
                  <a:latin typeface="Arial" pitchFamily="34" charset="0"/>
                  <a:cs typeface="Arial" pitchFamily="34" charset="0"/>
                </a:rPr>
                <a:t>الأراضي</a:t>
              </a:r>
              <a:r>
                <a:rPr lang="ar-SA" sz="2000" b="1" dirty="0">
                  <a:solidFill>
                    <a:srgbClr val="000000"/>
                  </a:solidFill>
                  <a:latin typeface="Arial" pitchFamily="34" charset="0"/>
                  <a:cs typeface="Arial" pitchFamily="34" charset="0"/>
                </a:rPr>
                <a:t> العربي</a:t>
              </a:r>
              <a:r>
                <a:rPr lang="ar-EG" sz="2000" b="1" dirty="0">
                  <a:solidFill>
                    <a:srgbClr val="000000"/>
                  </a:solidFill>
                  <a:latin typeface="Arial" pitchFamily="34" charset="0"/>
                  <a:cs typeface="Arial" pitchFamily="34" charset="0"/>
                </a:rPr>
                <a:t>ة </a:t>
              </a:r>
              <a:r>
                <a:rPr lang="ar-SA" sz="2000" b="1" dirty="0" smtClean="0">
                  <a:solidFill>
                    <a:srgbClr val="000000"/>
                  </a:solidFill>
                  <a:latin typeface="Arial" pitchFamily="34" charset="0"/>
                  <a:cs typeface="Arial" pitchFamily="34" charset="0"/>
                </a:rPr>
                <a:t>إلى </a:t>
              </a:r>
              <a:r>
                <a:rPr lang="ar-SA" sz="2000" b="1" dirty="0">
                  <a:solidFill>
                    <a:srgbClr val="000000"/>
                  </a:solidFill>
                  <a:latin typeface="Arial" pitchFamily="34" charset="0"/>
                  <a:cs typeface="Arial" pitchFamily="34" charset="0"/>
                </a:rPr>
                <a:t>الأقسام الرئيسية التالية : </a:t>
              </a:r>
              <a:r>
                <a:rPr lang="ar-SA" sz="2000" b="1" dirty="0" smtClean="0">
                  <a:solidFill>
                    <a:srgbClr val="000000"/>
                  </a:solidFill>
                  <a:latin typeface="Arial" pitchFamily="34" charset="0"/>
                  <a:cs typeface="Arial" pitchFamily="34" charset="0"/>
                </a:rPr>
                <a:t>الجبال</a:t>
              </a:r>
              <a:r>
                <a:rPr lang="ar-EG" sz="2000" b="1" dirty="0" smtClean="0">
                  <a:solidFill>
                    <a:srgbClr val="000000"/>
                  </a:solidFill>
                  <a:latin typeface="Arial" pitchFamily="34" charset="0"/>
                  <a:cs typeface="Arial" pitchFamily="34" charset="0"/>
                </a:rPr>
                <a:t> – </a:t>
              </a:r>
              <a:r>
                <a:rPr lang="ar-SA" sz="2000" b="1" dirty="0" smtClean="0">
                  <a:solidFill>
                    <a:srgbClr val="000000"/>
                  </a:solidFill>
                  <a:latin typeface="Arial" pitchFamily="34" charset="0"/>
                  <a:cs typeface="Arial" pitchFamily="34" charset="0"/>
                </a:rPr>
                <a:t>الهضاب</a:t>
              </a:r>
              <a:r>
                <a:rPr lang="ar-EG" sz="2000" b="1" dirty="0" smtClean="0">
                  <a:solidFill>
                    <a:srgbClr val="000000"/>
                  </a:solidFill>
                  <a:latin typeface="Arial" pitchFamily="34" charset="0"/>
                  <a:cs typeface="Arial" pitchFamily="34" charset="0"/>
                </a:rPr>
                <a:t> - </a:t>
              </a:r>
              <a:r>
                <a:rPr lang="ar-SA" sz="2000" b="1" dirty="0" smtClean="0">
                  <a:solidFill>
                    <a:srgbClr val="000000"/>
                  </a:solidFill>
                  <a:latin typeface="Arial" pitchFamily="34" charset="0"/>
                  <a:cs typeface="Arial" pitchFamily="34" charset="0"/>
                </a:rPr>
                <a:t>السهول</a:t>
              </a:r>
              <a:r>
                <a:rPr lang="ar-SA" sz="2000" dirty="0" smtClean="0">
                  <a:solidFill>
                    <a:srgbClr val="000000"/>
                  </a:solidFill>
                  <a:latin typeface="Franklin Gothic Medium Cond" pitchFamily="34" charset="0"/>
                </a:rPr>
                <a:t> </a:t>
              </a:r>
              <a:endParaRPr lang="ar-SA" sz="2000" dirty="0">
                <a:solidFill>
                  <a:srgbClr val="000000"/>
                </a:solidFill>
                <a:latin typeface="Franklin Gothic Medium Cond" pitchFamily="34" charset="0"/>
              </a:endParaRPr>
            </a:p>
            <a:p>
              <a:pPr defTabSz="766816" fontAlgn="base">
                <a:spcBef>
                  <a:spcPct val="0"/>
                </a:spcBef>
                <a:spcAft>
                  <a:spcPct val="0"/>
                </a:spcAft>
              </a:pPr>
              <a:r>
                <a:rPr lang="ar-SA" sz="1500" dirty="0">
                  <a:solidFill>
                    <a:srgbClr val="000000"/>
                  </a:solidFill>
                  <a:latin typeface="Franklin Gothic Medium Cond" pitchFamily="34" charset="0"/>
                </a:rPr>
                <a:t>‏</a:t>
              </a:r>
              <a:endParaRPr lang="ar-SA" sz="1500" dirty="0">
                <a:solidFill>
                  <a:prstClr val="black"/>
                </a:solidFill>
                <a:latin typeface="Arial" pitchFamily="34" charset="0"/>
              </a:endParaRPr>
            </a:p>
          </p:txBody>
        </p:sp>
        <p:sp>
          <p:nvSpPr>
            <p:cNvPr id="10" name="Text Box 25"/>
            <p:cNvSpPr txBox="1">
              <a:spLocks noChangeArrowheads="1"/>
            </p:cNvSpPr>
            <p:nvPr/>
          </p:nvSpPr>
          <p:spPr bwMode="auto">
            <a:xfrm flipH="1">
              <a:off x="107196911" y="108824934"/>
              <a:ext cx="2153667" cy="2966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rtl="1" fontAlgn="base">
                <a:spcBef>
                  <a:spcPct val="0"/>
                </a:spcBef>
                <a:spcAft>
                  <a:spcPct val="0"/>
                </a:spcAft>
              </a:pPr>
              <a:r>
                <a:rPr lang="ar-EG" sz="2300" b="1" dirty="0" smtClean="0">
                  <a:solidFill>
                    <a:srgbClr val="000000"/>
                  </a:solidFill>
                  <a:latin typeface="Arial" pitchFamily="34" charset="0"/>
                  <a:cs typeface="Arial" pitchFamily="34" charset="0"/>
                </a:rPr>
                <a:t>مقدمة</a:t>
              </a:r>
              <a:r>
                <a:rPr lang="ar-SA" sz="2300" b="1" dirty="0" smtClean="0">
                  <a:solidFill>
                    <a:srgbClr val="000000"/>
                  </a:solidFill>
                  <a:latin typeface="Arial" pitchFamily="34" charset="0"/>
                  <a:cs typeface="Arial" pitchFamily="34" charset="0"/>
                </a:rPr>
                <a:t> </a:t>
              </a:r>
              <a:endParaRPr lang="ar-SA" sz="3700" b="1" dirty="0">
                <a:solidFill>
                  <a:prstClr val="black"/>
                </a:solidFill>
                <a:latin typeface="Arial" pitchFamily="34" charset="0"/>
                <a:cs typeface="Arial"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pPr>
              <a:r>
                <a:rPr lang="ar-EG"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ال</a:t>
              </a:r>
              <a:r>
                <a:rPr lang="ar-SA"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أشكال </a:t>
              </a:r>
              <a:r>
                <a:rPr lang="ar-EG" sz="3600" cap="all" dirty="0" smtClean="0">
                  <a:solidFill>
                    <a:srgbClr val="4E3B30"/>
                  </a:solidFill>
                  <a:effectLst>
                    <a:reflection blurRad="12700" stA="48000" endA="300" endPos="55000" dir="5400000" sy="-90000" algn="bl" rotWithShape="0"/>
                  </a:effectLst>
                  <a:latin typeface="Arial" pitchFamily="34" charset="0"/>
                  <a:ea typeface="+mj-ea"/>
                  <a:cs typeface="Arial" pitchFamily="34" charset="0"/>
                </a:rPr>
                <a:t>التضاريسية للأراضي العربية</a:t>
              </a:r>
              <a:endParaRPr lang="ar-SA" sz="2300" dirty="0">
                <a:solidFill>
                  <a:srgbClr val="FFFFFF"/>
                </a:solidFill>
                <a:latin typeface="Franklin Gothic Heavy" pitchFamily="34" charset="0"/>
                <a:cs typeface="Arial"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pic>
        <p:nvPicPr>
          <p:cNvPr id="12" name="صورة 11"/>
          <p:cNvPicPr>
            <a:picLocks noChangeAspect="1"/>
          </p:cNvPicPr>
          <p:nvPr/>
        </p:nvPicPr>
        <p:blipFill rotWithShape="1">
          <a:blip r:embed="rId2">
            <a:extLst>
              <a:ext uri="{28A0092B-C50C-407E-A947-70E740481C1C}">
                <a14:useLocalDpi xmlns:a14="http://schemas.microsoft.com/office/drawing/2010/main" val="0"/>
              </a:ext>
            </a:extLst>
          </a:blip>
          <a:srcRect l="2439" t="3545" r="1850" b="1877"/>
          <a:stretch/>
        </p:blipFill>
        <p:spPr>
          <a:xfrm>
            <a:off x="3678309" y="1371628"/>
            <a:ext cx="5216479" cy="5006271"/>
          </a:xfrm>
          <a:prstGeom prst="rect">
            <a:avLst/>
          </a:prstGeom>
          <a:ln w="28575">
            <a:solidFill>
              <a:srgbClr val="FFC000"/>
            </a:solidFill>
          </a:ln>
        </p:spPr>
      </p:pic>
    </p:spTree>
    <p:extLst>
      <p:ext uri="{BB962C8B-B14F-4D97-AF65-F5344CB8AC3E}">
        <p14:creationId xmlns:p14="http://schemas.microsoft.com/office/powerpoint/2010/main" val="314441179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32" y="48"/>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1" name="Text Box 26"/>
            <p:cNvSpPr txBox="1">
              <a:spLocks noChangeArrowheads="1"/>
            </p:cNvSpPr>
            <p:nvPr/>
          </p:nvSpPr>
          <p:spPr bwMode="auto">
            <a:xfrm flipH="1">
              <a:off x="106955225" y="108461478"/>
              <a:ext cx="6364372" cy="285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rtl="1" fontAlgn="base">
                <a:spcBef>
                  <a:spcPct val="0"/>
                </a:spcBef>
                <a:spcAft>
                  <a:spcPts val="587"/>
                </a:spcAft>
              </a:pPr>
              <a:r>
                <a:rPr lang="ar-SA" sz="2800" b="1" dirty="0">
                  <a:solidFill>
                    <a:srgbClr val="000000"/>
                  </a:solidFill>
                  <a:latin typeface="Arial" pitchFamily="34" charset="0"/>
                  <a:cs typeface="Arial" pitchFamily="34" charset="0"/>
                </a:rPr>
                <a:t>أولا </a:t>
              </a:r>
              <a:r>
                <a:rPr lang="ar-SA" sz="2800" b="1" dirty="0">
                  <a:solidFill>
                    <a:srgbClr val="000000"/>
                  </a:solidFill>
                  <a:latin typeface="Arial" pitchFamily="34" charset="0"/>
                  <a:cs typeface="Arial" pitchFamily="34" charset="0"/>
                </a:rPr>
                <a:t>: </a:t>
              </a:r>
              <a:r>
                <a:rPr lang="ar-SA" sz="2800" b="1" dirty="0" smtClean="0">
                  <a:solidFill>
                    <a:srgbClr val="000000"/>
                  </a:solidFill>
                  <a:latin typeface="Arial" pitchFamily="34" charset="0"/>
                  <a:cs typeface="Arial" pitchFamily="34" charset="0"/>
                </a:rPr>
                <a:t>الجبال</a:t>
              </a:r>
              <a:endParaRPr lang="ar-SA" sz="2800" b="1" dirty="0">
                <a:solidFill>
                  <a:srgbClr val="000000"/>
                </a:solidFill>
                <a:latin typeface="Arial" pitchFamily="34" charset="0"/>
                <a:cs typeface="Arial" pitchFamily="34" charset="0"/>
              </a:endParaRPr>
            </a:p>
            <a:p>
              <a:pPr defTabSz="766816" fontAlgn="base">
                <a:spcBef>
                  <a:spcPct val="0"/>
                </a:spcBef>
                <a:spcAft>
                  <a:spcPts val="587"/>
                </a:spcAft>
              </a:pPr>
              <a:r>
                <a:rPr lang="ar-SA" sz="2000" dirty="0">
                  <a:solidFill>
                    <a:srgbClr val="000000"/>
                  </a:solidFill>
                  <a:latin typeface="Franklin Gothic Book" pitchFamily="34" charset="0"/>
                </a:rPr>
                <a:t>.</a:t>
              </a:r>
              <a:endParaRPr lang="ar-SA" sz="2000" dirty="0">
                <a:solidFill>
                  <a:srgbClr val="000000"/>
                </a:solidFill>
                <a:latin typeface="Franklin Gothic Book"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pPr>
              <a:r>
                <a:rPr lang="ar-EG"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ال</a:t>
              </a:r>
              <a:r>
                <a:rPr lang="ar-SA"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أشكال </a:t>
              </a:r>
              <a:r>
                <a:rPr lang="ar-EG" sz="3600" cap="all" dirty="0" smtClean="0">
                  <a:solidFill>
                    <a:srgbClr val="4E3B30"/>
                  </a:solidFill>
                  <a:effectLst>
                    <a:reflection blurRad="12700" stA="48000" endA="300" endPos="55000" dir="5400000" sy="-90000" algn="bl" rotWithShape="0"/>
                  </a:effectLst>
                  <a:latin typeface="Arial" pitchFamily="34" charset="0"/>
                  <a:ea typeface="+mj-ea"/>
                  <a:cs typeface="Arial" pitchFamily="34" charset="0"/>
                </a:rPr>
                <a:t>التضاريسية للأراضي العربية</a:t>
              </a:r>
              <a:endParaRPr lang="ar-SA" sz="2300" dirty="0">
                <a:solidFill>
                  <a:srgbClr val="FFFFFF"/>
                </a:solidFill>
                <a:latin typeface="Franklin Gothic Heavy" pitchFamily="34" charset="0"/>
                <a:cs typeface="Arial"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26" name="AutoShape 32"/>
          <p:cNvSpPr>
            <a:spLocks noChangeArrowheads="1"/>
          </p:cNvSpPr>
          <p:nvPr/>
        </p:nvSpPr>
        <p:spPr bwMode="auto">
          <a:xfrm flipH="1">
            <a:off x="122743" y="3566159"/>
            <a:ext cx="7033922" cy="1156260"/>
          </a:xfrm>
          <a:prstGeom prst="roundRect">
            <a:avLst>
              <a:gd name="adj" fmla="val 8556"/>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7" name="AutoShape 33"/>
          <p:cNvSpPr>
            <a:spLocks noChangeArrowheads="1"/>
          </p:cNvSpPr>
          <p:nvPr/>
        </p:nvSpPr>
        <p:spPr bwMode="auto">
          <a:xfrm flipH="1">
            <a:off x="122743" y="4830405"/>
            <a:ext cx="7033922" cy="1911942"/>
          </a:xfrm>
          <a:prstGeom prst="roundRect">
            <a:avLst>
              <a:gd name="adj" fmla="val 5292"/>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9" name="AutoShape 35"/>
          <p:cNvSpPr>
            <a:spLocks noChangeArrowheads="1"/>
          </p:cNvSpPr>
          <p:nvPr/>
        </p:nvSpPr>
        <p:spPr bwMode="auto">
          <a:xfrm>
            <a:off x="2320478" y="1467792"/>
            <a:ext cx="6594669" cy="5354162"/>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0" name="Line 36"/>
          <p:cNvSpPr>
            <a:spLocks noChangeShapeType="1"/>
          </p:cNvSpPr>
          <p:nvPr/>
        </p:nvSpPr>
        <p:spPr bwMode="auto">
          <a:xfrm flipV="1">
            <a:off x="134466" y="1445431"/>
            <a:ext cx="0" cy="47610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3" name="Rectangle 39"/>
          <p:cNvSpPr>
            <a:spLocks noChangeArrowheads="1"/>
          </p:cNvSpPr>
          <p:nvPr/>
        </p:nvSpPr>
        <p:spPr bwMode="auto">
          <a:xfrm>
            <a:off x="2353044" y="1404812"/>
            <a:ext cx="6293430" cy="54411"/>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4" name="Line 40"/>
          <p:cNvSpPr>
            <a:spLocks noChangeShapeType="1"/>
          </p:cNvSpPr>
          <p:nvPr/>
        </p:nvSpPr>
        <p:spPr bwMode="auto">
          <a:xfrm>
            <a:off x="134467" y="1467792"/>
            <a:ext cx="8545155"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49" name="Text Box 55"/>
          <p:cNvSpPr txBox="1">
            <a:spLocks noChangeArrowheads="1"/>
          </p:cNvSpPr>
          <p:nvPr/>
        </p:nvSpPr>
        <p:spPr bwMode="auto">
          <a:xfrm flipH="1">
            <a:off x="239974" y="3740158"/>
            <a:ext cx="1957775" cy="1027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ctr"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2300" b="1" dirty="0">
                <a:solidFill>
                  <a:srgbClr val="000000"/>
                </a:solidFill>
                <a:latin typeface="Arial" pitchFamily="34" charset="0"/>
                <a:cs typeface="Arial" pitchFamily="34" charset="0"/>
              </a:rPr>
              <a:t>جبال أطلس</a:t>
            </a:r>
            <a:r>
              <a:rPr lang="ar-SA" sz="2300" b="1" dirty="0">
                <a:solidFill>
                  <a:srgbClr val="000000"/>
                </a:solidFill>
                <a:latin typeface="Lucida Sans Typewriter" pitchFamily="49" charset="0"/>
              </a:rPr>
              <a:t>‏</a:t>
            </a:r>
            <a:endParaRPr lang="ar-SA" sz="3000" dirty="0">
              <a:solidFill>
                <a:prstClr val="black"/>
              </a:solidFill>
              <a:latin typeface="Arial" pitchFamily="34" charset="0"/>
            </a:endParaRPr>
          </a:p>
        </p:txBody>
      </p:sp>
      <p:sp>
        <p:nvSpPr>
          <p:cNvPr id="53" name="Text Box 59"/>
          <p:cNvSpPr txBox="1">
            <a:spLocks noChangeArrowheads="1"/>
          </p:cNvSpPr>
          <p:nvPr/>
        </p:nvSpPr>
        <p:spPr bwMode="auto">
          <a:xfrm flipH="1">
            <a:off x="470884" y="6532533"/>
            <a:ext cx="1465400" cy="1929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جبال أطلس</a:t>
            </a:r>
            <a:r>
              <a:rPr lang="ar-SA" sz="1200" dirty="0">
                <a:solidFill>
                  <a:prstClr val="black"/>
                </a:solidFill>
                <a:latin typeface="Tw Cen MT Condensed Extra Bold" pitchFamily="34" charset="0"/>
              </a:rPr>
              <a:t>‏</a:t>
            </a:r>
          </a:p>
        </p:txBody>
      </p:sp>
      <p:sp>
        <p:nvSpPr>
          <p:cNvPr id="51" name="Text Box 57"/>
          <p:cNvSpPr txBox="1">
            <a:spLocks noChangeArrowheads="1"/>
          </p:cNvSpPr>
          <p:nvPr/>
        </p:nvSpPr>
        <p:spPr bwMode="auto">
          <a:xfrm flipH="1">
            <a:off x="239974" y="3287265"/>
            <a:ext cx="1790133" cy="2788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اعلى قمة اطلس الكبير قمة طوبقال</a:t>
            </a:r>
            <a:endParaRPr lang="ar-SA" sz="3400" b="1" dirty="0">
              <a:solidFill>
                <a:prstClr val="black"/>
              </a:solidFill>
              <a:latin typeface="Arial" pitchFamily="34" charset="0"/>
              <a:cs typeface="Arial" pitchFamily="34" charset="0"/>
            </a:endParaRPr>
          </a:p>
        </p:txBody>
      </p:sp>
      <p:pic>
        <p:nvPicPr>
          <p:cNvPr id="6" name="صورة 5"/>
          <p:cNvPicPr>
            <a:picLocks/>
          </p:cNvPicPr>
          <p:nvPr/>
        </p:nvPicPr>
        <p:blipFill>
          <a:blip r:embed="rId3">
            <a:extLst>
              <a:ext uri="{28A0092B-C50C-407E-A947-70E740481C1C}">
                <a14:useLocalDpi xmlns:a14="http://schemas.microsoft.com/office/drawing/2010/main" val="0"/>
              </a:ext>
            </a:extLst>
          </a:blip>
          <a:stretch>
            <a:fillRect/>
          </a:stretch>
        </p:blipFill>
        <p:spPr>
          <a:xfrm>
            <a:off x="2418042" y="3146940"/>
            <a:ext cx="4571673" cy="3482063"/>
          </a:xfrm>
          <a:prstGeom prst="roundRect">
            <a:avLst>
              <a:gd name="adj" fmla="val 5299"/>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صورة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397479" y="1536371"/>
            <a:ext cx="2022619" cy="1440000"/>
          </a:xfrm>
          <a:prstGeom prst="roundRect">
            <a:avLst>
              <a:gd name="adj" fmla="val 1120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صورة 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38370" y="1645945"/>
            <a:ext cx="2133447" cy="1611429"/>
          </a:xfrm>
          <a:prstGeom prst="roundRect">
            <a:avLst>
              <a:gd name="adj" fmla="val 10451"/>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 name="Picture 2"/>
          <p:cNvPicPr>
            <a:picLocks noChangeArrowheads="1"/>
          </p:cNvPicPr>
          <p:nvPr/>
        </p:nvPicPr>
        <p:blipFill rotWithShape="1">
          <a:blip r:embed="rId6">
            <a:extLst>
              <a:ext uri="{28A0092B-C50C-407E-A947-70E740481C1C}">
                <a14:useLocalDpi xmlns:a14="http://schemas.microsoft.com/office/drawing/2010/main" val="0"/>
              </a:ext>
            </a:extLst>
          </a:blip>
          <a:srcRect l="70330" t="4544" r="4217" b="4453"/>
          <a:stretch/>
        </p:blipFill>
        <p:spPr bwMode="auto">
          <a:xfrm>
            <a:off x="7010497" y="1577366"/>
            <a:ext cx="1856376" cy="5142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عنصر نائب للنص 8"/>
          <p:cNvSpPr txBox="1">
            <a:spLocks/>
          </p:cNvSpPr>
          <p:nvPr/>
        </p:nvSpPr>
        <p:spPr>
          <a:xfrm>
            <a:off x="7038407" y="1852162"/>
            <a:ext cx="1828466" cy="4388571"/>
          </a:xfrm>
          <a:prstGeom prst="rect">
            <a:avLst/>
          </a:prstGeom>
          <a:ln>
            <a:solidFill>
              <a:schemeClr val="accent1"/>
            </a:solidFill>
          </a:ln>
        </p:spPr>
        <p:txBody>
          <a:bodyPr lIns="76682" tIns="38341" rIns="76682" bIns="38341"/>
          <a:lstStyle>
            <a:lvl1pPr marL="408874" indent="-408874" algn="r" defTabSz="1090331" rtl="1" eaLnBrk="1" latinLnBrk="0" hangingPunct="1">
              <a:spcBef>
                <a:spcPct val="20000"/>
              </a:spcBef>
              <a:buFont typeface="Arial" pitchFamily="34" charset="0"/>
              <a:buChar char="•"/>
              <a:defRPr sz="3800" kern="1200">
                <a:solidFill>
                  <a:schemeClr val="tx1"/>
                </a:solidFill>
                <a:latin typeface="+mn-lt"/>
                <a:ea typeface="+mn-ea"/>
                <a:cs typeface="+mn-cs"/>
              </a:defRPr>
            </a:lvl1pPr>
            <a:lvl2pPr marL="885894" indent="-340728" algn="r" defTabSz="1090331" rtl="1" eaLnBrk="1" latinLnBrk="0" hangingPunct="1">
              <a:spcBef>
                <a:spcPct val="20000"/>
              </a:spcBef>
              <a:buFont typeface="Arial" pitchFamily="34" charset="0"/>
              <a:buChar char="–"/>
              <a:defRPr sz="3300" kern="1200">
                <a:solidFill>
                  <a:schemeClr val="tx1"/>
                </a:solidFill>
                <a:latin typeface="+mn-lt"/>
                <a:ea typeface="+mn-ea"/>
                <a:cs typeface="+mn-cs"/>
              </a:defRPr>
            </a:lvl2pPr>
            <a:lvl3pPr marL="1362913" indent="-272583" algn="r" defTabSz="1090331" rtl="1" eaLnBrk="1" latinLnBrk="0" hangingPunct="1">
              <a:spcBef>
                <a:spcPct val="20000"/>
              </a:spcBef>
              <a:buFont typeface="Arial" pitchFamily="34" charset="0"/>
              <a:buChar char="•"/>
              <a:defRPr sz="2900" kern="1200">
                <a:solidFill>
                  <a:schemeClr val="tx1"/>
                </a:solidFill>
                <a:latin typeface="+mn-lt"/>
                <a:ea typeface="+mn-ea"/>
                <a:cs typeface="+mn-cs"/>
              </a:defRPr>
            </a:lvl3pPr>
            <a:lvl4pPr marL="1908078"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4pPr>
            <a:lvl5pPr marL="245324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5pPr>
            <a:lvl6pPr marL="2998409"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6pPr>
            <a:lvl7pPr marL="354357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7pPr>
            <a:lvl8pPr marL="4088740"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8pPr>
            <a:lvl9pPr marL="4633905"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algn="just" defTabSz="766816" fontAlgn="base">
              <a:spcBef>
                <a:spcPct val="0"/>
              </a:spcBef>
              <a:spcAft>
                <a:spcPts val="671"/>
              </a:spcAft>
              <a:buNone/>
            </a:pPr>
            <a:r>
              <a:rPr lang="ar-SA" sz="1600" b="1" dirty="0">
                <a:solidFill>
                  <a:srgbClr val="000000"/>
                </a:solidFill>
                <a:latin typeface="Arial" pitchFamily="34" charset="0"/>
                <a:cs typeface="Arial" pitchFamily="34" charset="0"/>
              </a:rPr>
              <a:t>وتتألف من عدة سلاسل جبلية ممتدة في كل من </a:t>
            </a:r>
            <a:r>
              <a:rPr lang="ar-SA" sz="1600" b="1" dirty="0" smtClean="0">
                <a:solidFill>
                  <a:srgbClr val="000000"/>
                </a:solidFill>
                <a:latin typeface="Arial" pitchFamily="34" charset="0"/>
                <a:cs typeface="Arial" pitchFamily="34" charset="0"/>
              </a:rPr>
              <a:t>تونس</a:t>
            </a:r>
            <a:r>
              <a:rPr lang="ar-EG" sz="1600" b="1" dirty="0" smtClean="0">
                <a:solidFill>
                  <a:srgbClr val="000000"/>
                </a:solidFill>
                <a:latin typeface="Arial" pitchFamily="34" charset="0"/>
                <a:cs typeface="Arial" pitchFamily="34" charset="0"/>
              </a:rPr>
              <a:t> </a:t>
            </a:r>
            <a:r>
              <a:rPr lang="ar-SA" sz="1600" b="1" dirty="0" smtClean="0">
                <a:solidFill>
                  <a:srgbClr val="000000"/>
                </a:solidFill>
                <a:latin typeface="Arial" pitchFamily="34" charset="0"/>
                <a:cs typeface="Arial" pitchFamily="34" charset="0"/>
              </a:rPr>
              <a:t>الجزائر</a:t>
            </a:r>
            <a:r>
              <a:rPr lang="ar-EG" sz="1600" b="1" dirty="0" smtClean="0">
                <a:solidFill>
                  <a:srgbClr val="000000"/>
                </a:solidFill>
                <a:latin typeface="Arial" pitchFamily="34" charset="0"/>
                <a:cs typeface="Arial" pitchFamily="34" charset="0"/>
              </a:rPr>
              <a:t> </a:t>
            </a:r>
            <a:r>
              <a:rPr lang="ar-SA" sz="1600" b="1" dirty="0" smtClean="0">
                <a:solidFill>
                  <a:srgbClr val="000000"/>
                </a:solidFill>
                <a:latin typeface="Arial" pitchFamily="34" charset="0"/>
                <a:cs typeface="Arial" pitchFamily="34" charset="0"/>
              </a:rPr>
              <a:t>المغرب </a:t>
            </a:r>
            <a:r>
              <a:rPr lang="ar-SA" sz="1600" b="1" dirty="0">
                <a:solidFill>
                  <a:srgbClr val="000000"/>
                </a:solidFill>
                <a:latin typeface="Arial" pitchFamily="34" charset="0"/>
                <a:cs typeface="Arial" pitchFamily="34" charset="0"/>
              </a:rPr>
              <a:t>بموازاة  البحر المتوسط، وذلك من الجنوب ‏الغربي عند ساحل المحيط باتجاه الشمال الشرقي، وترتفع في </a:t>
            </a:r>
            <a:r>
              <a:rPr lang="ar-SA" sz="1600" b="1" dirty="0" smtClean="0">
                <a:solidFill>
                  <a:srgbClr val="000000"/>
                </a:solidFill>
                <a:latin typeface="Arial" pitchFamily="34" charset="0"/>
                <a:cs typeface="Arial" pitchFamily="34" charset="0"/>
              </a:rPr>
              <a:t>الغرب </a:t>
            </a:r>
            <a:r>
              <a:rPr lang="ar-SA" sz="1600" b="1" dirty="0">
                <a:solidFill>
                  <a:srgbClr val="000000"/>
                </a:solidFill>
                <a:latin typeface="Arial" pitchFamily="34" charset="0"/>
                <a:cs typeface="Arial" pitchFamily="34" charset="0"/>
              </a:rPr>
              <a:t>إلى أكثر من ‏‏4000م بينما لا تتجاوز في أقصى الشرق 2000م، وتتألف من سلاسل </a:t>
            </a:r>
            <a:r>
              <a:rPr lang="ar-SA" sz="1600" b="1" dirty="0">
                <a:solidFill>
                  <a:srgbClr val="FF0000"/>
                </a:solidFill>
                <a:latin typeface="Arial" pitchFamily="34" charset="0"/>
                <a:cs typeface="Arial" pitchFamily="34" charset="0"/>
              </a:rPr>
              <a:t>جبال أطلس ‏</a:t>
            </a:r>
            <a:r>
              <a:rPr lang="ar-SA" sz="1600" b="1" dirty="0" smtClean="0">
                <a:solidFill>
                  <a:srgbClr val="FF0000"/>
                </a:solidFill>
                <a:latin typeface="Arial" pitchFamily="34" charset="0"/>
                <a:cs typeface="Arial" pitchFamily="34" charset="0"/>
              </a:rPr>
              <a:t>التل أطلس الصحراء</a:t>
            </a:r>
            <a:r>
              <a:rPr lang="ar-EG" sz="1600" b="1" dirty="0" smtClean="0">
                <a:solidFill>
                  <a:srgbClr val="FF0000"/>
                </a:solidFill>
                <a:latin typeface="Arial" pitchFamily="34" charset="0"/>
                <a:cs typeface="Arial" pitchFamily="34" charset="0"/>
              </a:rPr>
              <a:t> </a:t>
            </a:r>
            <a:r>
              <a:rPr lang="ar-SA" sz="1600" b="1" dirty="0" smtClean="0">
                <a:solidFill>
                  <a:srgbClr val="FF0000"/>
                </a:solidFill>
                <a:latin typeface="Arial" pitchFamily="34" charset="0"/>
                <a:cs typeface="Arial" pitchFamily="34" charset="0"/>
              </a:rPr>
              <a:t> </a:t>
            </a:r>
            <a:r>
              <a:rPr lang="ar-SA" sz="1600" b="1" dirty="0">
                <a:solidFill>
                  <a:srgbClr val="FF0000"/>
                </a:solidFill>
                <a:latin typeface="Arial" pitchFamily="34" charset="0"/>
                <a:cs typeface="Arial" pitchFamily="34" charset="0"/>
              </a:rPr>
              <a:t>وأطلس </a:t>
            </a:r>
            <a:r>
              <a:rPr lang="ar-SA" sz="1600" b="1" dirty="0" smtClean="0">
                <a:solidFill>
                  <a:srgbClr val="FF0000"/>
                </a:solidFill>
                <a:latin typeface="Arial" pitchFamily="34" charset="0"/>
                <a:cs typeface="Arial" pitchFamily="34" charset="0"/>
              </a:rPr>
              <a:t>العظمى</a:t>
            </a:r>
            <a:r>
              <a:rPr lang="ar-EG" sz="1600" b="1" dirty="0" smtClean="0">
                <a:solidFill>
                  <a:srgbClr val="FF0000"/>
                </a:solidFill>
                <a:latin typeface="Arial" pitchFamily="34" charset="0"/>
                <a:cs typeface="Arial" pitchFamily="34" charset="0"/>
              </a:rPr>
              <a:t>- </a:t>
            </a:r>
            <a:r>
              <a:rPr lang="ar-SA" sz="1600" b="1" dirty="0" smtClean="0">
                <a:solidFill>
                  <a:srgbClr val="FF0000"/>
                </a:solidFill>
                <a:latin typeface="Arial" pitchFamily="34" charset="0"/>
                <a:cs typeface="Arial" pitchFamily="34" charset="0"/>
              </a:rPr>
              <a:t>أطلس الداخلية</a:t>
            </a:r>
            <a:r>
              <a:rPr lang="ar-SA" sz="1600" b="1" dirty="0" smtClean="0">
                <a:solidFill>
                  <a:srgbClr val="000000"/>
                </a:solidFill>
                <a:latin typeface="Arial" pitchFamily="34" charset="0"/>
                <a:cs typeface="Arial" pitchFamily="34" charset="0"/>
              </a:rPr>
              <a:t> وتعد</a:t>
            </a:r>
            <a:r>
              <a:rPr lang="ar-EG" sz="1600" b="1" dirty="0" smtClean="0">
                <a:solidFill>
                  <a:srgbClr val="000000"/>
                </a:solidFill>
                <a:latin typeface="Arial" pitchFamily="34" charset="0"/>
                <a:cs typeface="Arial" pitchFamily="34" charset="0"/>
              </a:rPr>
              <a:t> </a:t>
            </a:r>
            <a:r>
              <a:rPr lang="ar-SA" sz="1600" b="1" dirty="0" smtClean="0">
                <a:solidFill>
                  <a:srgbClr val="000000"/>
                </a:solidFill>
                <a:latin typeface="Arial" pitchFamily="34" charset="0"/>
                <a:cs typeface="Arial" pitchFamily="34" charset="0"/>
              </a:rPr>
              <a:t>قمة</a:t>
            </a:r>
            <a:r>
              <a:rPr lang="ar-EG" sz="1600" b="1" dirty="0" smtClean="0">
                <a:solidFill>
                  <a:srgbClr val="000000"/>
                </a:solidFill>
                <a:latin typeface="Arial" pitchFamily="34" charset="0"/>
                <a:cs typeface="Arial" pitchFamily="34" charset="0"/>
              </a:rPr>
              <a:t> </a:t>
            </a:r>
            <a:r>
              <a:rPr lang="ar-SA" sz="1600" b="1" dirty="0" smtClean="0">
                <a:solidFill>
                  <a:srgbClr val="000000"/>
                </a:solidFill>
                <a:latin typeface="Arial" pitchFamily="34" charset="0"/>
                <a:cs typeface="Arial" pitchFamily="34" charset="0"/>
              </a:rPr>
              <a:t>طوبقال ‏‏4165م</a:t>
            </a:r>
            <a:r>
              <a:rPr lang="ar-EG" sz="1600" b="1" dirty="0" smtClean="0">
                <a:solidFill>
                  <a:srgbClr val="000000"/>
                </a:solidFill>
                <a:latin typeface="Arial" pitchFamily="34" charset="0"/>
                <a:cs typeface="Arial" pitchFamily="34" charset="0"/>
              </a:rPr>
              <a:t> </a:t>
            </a:r>
            <a:r>
              <a:rPr lang="ar-SA" sz="1600" b="1" dirty="0" smtClean="0">
                <a:solidFill>
                  <a:srgbClr val="000000"/>
                </a:solidFill>
                <a:latin typeface="Arial" pitchFamily="34" charset="0"/>
                <a:cs typeface="Arial" pitchFamily="34" charset="0"/>
              </a:rPr>
              <a:t>الواقعة </a:t>
            </a:r>
            <a:r>
              <a:rPr lang="ar-SA" sz="1600" b="1" dirty="0">
                <a:solidFill>
                  <a:srgbClr val="000000"/>
                </a:solidFill>
                <a:latin typeface="Arial" pitchFamily="34" charset="0"/>
                <a:cs typeface="Arial" pitchFamily="34" charset="0"/>
              </a:rPr>
              <a:t>جنوب مدينة مراكش أعلى قمم جبال أطلس كما أنها أعلى قمة </a:t>
            </a:r>
            <a:r>
              <a:rPr lang="ar-EG" sz="1600" b="1" dirty="0" smtClean="0">
                <a:solidFill>
                  <a:srgbClr val="000000"/>
                </a:solidFill>
                <a:latin typeface="Arial" pitchFamily="34" charset="0"/>
                <a:cs typeface="Arial" pitchFamily="34" charset="0"/>
              </a:rPr>
              <a:t>علي مستوي الأراضي العربية</a:t>
            </a:r>
            <a:r>
              <a:rPr lang="ar-SA" sz="1600" b="1" dirty="0" smtClean="0">
                <a:solidFill>
                  <a:srgbClr val="000000"/>
                </a:solidFill>
                <a:latin typeface="Arial" pitchFamily="34" charset="0"/>
                <a:cs typeface="Arial" pitchFamily="34" charset="0"/>
              </a:rPr>
              <a:t>، </a:t>
            </a:r>
            <a:endParaRPr lang="ar-SA" sz="1600" b="1" dirty="0">
              <a:solidFill>
                <a:srgbClr val="000000"/>
              </a:solidFill>
              <a:latin typeface="Arial" pitchFamily="34" charset="0"/>
              <a:cs typeface="Arial" pitchFamily="34" charset="0"/>
            </a:endParaRPr>
          </a:p>
          <a:p>
            <a:endParaRPr lang="ar-SA" dirty="0">
              <a:solidFill>
                <a:prstClr val="black"/>
              </a:solidFill>
            </a:endParaRPr>
          </a:p>
        </p:txBody>
      </p:sp>
      <p:pic>
        <p:nvPicPr>
          <p:cNvPr id="1026" name="Picture 2" descr="E:\الجيومورفولوجيا\جبال أطلس.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370" y="4887972"/>
            <a:ext cx="2130429" cy="160032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الجيومورفولوجيا\pic\جبال أطلس 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25146" y="1562222"/>
            <a:ext cx="2457642" cy="1399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9253958"/>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32" y="48"/>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1" name="Text Box 26"/>
            <p:cNvSpPr txBox="1">
              <a:spLocks noChangeArrowheads="1"/>
            </p:cNvSpPr>
            <p:nvPr/>
          </p:nvSpPr>
          <p:spPr bwMode="auto">
            <a:xfrm flipH="1">
              <a:off x="106955225" y="108461478"/>
              <a:ext cx="6364372" cy="285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fontAlgn="base">
                <a:spcBef>
                  <a:spcPct val="0"/>
                </a:spcBef>
                <a:spcAft>
                  <a:spcPts val="587"/>
                </a:spcAft>
              </a:pPr>
              <a:r>
                <a:rPr lang="ar-SA" sz="2000" b="1" dirty="0" smtClean="0">
                  <a:solidFill>
                    <a:srgbClr val="000000"/>
                  </a:solidFill>
                  <a:latin typeface="Arial" pitchFamily="34" charset="0"/>
                  <a:cs typeface="Arial" pitchFamily="34" charset="0"/>
                </a:rPr>
                <a:t>الجبال </a:t>
              </a:r>
              <a:r>
                <a:rPr lang="ar-SA" sz="2000" b="1" dirty="0">
                  <a:solidFill>
                    <a:srgbClr val="000000"/>
                  </a:solidFill>
                  <a:latin typeface="Arial" pitchFamily="34" charset="0"/>
                  <a:cs typeface="Arial" pitchFamily="34" charset="0"/>
                </a:rPr>
                <a:t>في </a:t>
              </a:r>
              <a:r>
                <a:rPr lang="ar-EG" sz="2000" b="1" dirty="0" smtClean="0">
                  <a:solidFill>
                    <a:srgbClr val="000000"/>
                  </a:solidFill>
                  <a:latin typeface="Arial" pitchFamily="34" charset="0"/>
                  <a:cs typeface="Arial" pitchFamily="34" charset="0"/>
                </a:rPr>
                <a:t>شبه الجزيرة العربية</a:t>
              </a:r>
              <a:endParaRPr lang="ar-SA" sz="2000" b="1" dirty="0">
                <a:solidFill>
                  <a:srgbClr val="000000"/>
                </a:solidFill>
                <a:latin typeface="Arial" pitchFamily="34" charset="0"/>
                <a:cs typeface="Arial" pitchFamily="34" charset="0"/>
              </a:endParaRPr>
            </a:p>
            <a:p>
              <a:pPr defTabSz="766816" fontAlgn="base">
                <a:spcBef>
                  <a:spcPct val="0"/>
                </a:spcBef>
                <a:spcAft>
                  <a:spcPts val="587"/>
                </a:spcAft>
              </a:pPr>
              <a:r>
                <a:rPr lang="ar-SA" sz="2000" dirty="0">
                  <a:solidFill>
                    <a:srgbClr val="000000"/>
                  </a:solidFill>
                  <a:latin typeface="Franklin Gothic Book" pitchFamily="34" charset="0"/>
                </a:rPr>
                <a:t>.</a:t>
              </a:r>
              <a:endParaRPr lang="ar-SA" sz="2000" dirty="0">
                <a:solidFill>
                  <a:srgbClr val="000000"/>
                </a:solidFill>
                <a:latin typeface="Franklin Gothic Book"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pPr>
              <a:r>
                <a:rPr lang="ar-EG"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ال</a:t>
              </a:r>
              <a:r>
                <a:rPr lang="ar-SA"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أشكال </a:t>
              </a:r>
              <a:r>
                <a:rPr lang="ar-EG" sz="3600" cap="all" dirty="0" smtClean="0">
                  <a:solidFill>
                    <a:srgbClr val="4E3B30"/>
                  </a:solidFill>
                  <a:effectLst>
                    <a:reflection blurRad="12700" stA="48000" endA="300" endPos="55000" dir="5400000" sy="-90000" algn="bl" rotWithShape="0"/>
                  </a:effectLst>
                  <a:latin typeface="Arial" pitchFamily="34" charset="0"/>
                  <a:ea typeface="+mj-ea"/>
                  <a:cs typeface="Arial" pitchFamily="34" charset="0"/>
                </a:rPr>
                <a:t>التضاريسية للأراضي العربية</a:t>
              </a:r>
              <a:endParaRPr lang="ar-SA" sz="2300" dirty="0">
                <a:solidFill>
                  <a:srgbClr val="FFFFFF"/>
                </a:solidFill>
                <a:latin typeface="Franklin Gothic Heavy" pitchFamily="34" charset="0"/>
                <a:cs typeface="Arial"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26" name="AutoShape 32"/>
          <p:cNvSpPr>
            <a:spLocks noChangeArrowheads="1"/>
          </p:cNvSpPr>
          <p:nvPr/>
        </p:nvSpPr>
        <p:spPr bwMode="auto">
          <a:xfrm flipH="1">
            <a:off x="122743" y="3566159"/>
            <a:ext cx="7033922" cy="1156260"/>
          </a:xfrm>
          <a:prstGeom prst="roundRect">
            <a:avLst>
              <a:gd name="adj" fmla="val 8556"/>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7" name="AutoShape 33"/>
          <p:cNvSpPr>
            <a:spLocks noChangeArrowheads="1"/>
          </p:cNvSpPr>
          <p:nvPr/>
        </p:nvSpPr>
        <p:spPr bwMode="auto">
          <a:xfrm flipH="1">
            <a:off x="122743" y="4830405"/>
            <a:ext cx="7033922" cy="1911942"/>
          </a:xfrm>
          <a:prstGeom prst="roundRect">
            <a:avLst>
              <a:gd name="adj" fmla="val 5292"/>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9" name="AutoShape 35"/>
          <p:cNvSpPr>
            <a:spLocks noChangeArrowheads="1"/>
          </p:cNvSpPr>
          <p:nvPr/>
        </p:nvSpPr>
        <p:spPr bwMode="auto">
          <a:xfrm>
            <a:off x="2320478" y="1467792"/>
            <a:ext cx="6594669" cy="5354162"/>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0" name="Line 36"/>
          <p:cNvSpPr>
            <a:spLocks noChangeShapeType="1"/>
          </p:cNvSpPr>
          <p:nvPr/>
        </p:nvSpPr>
        <p:spPr bwMode="auto">
          <a:xfrm flipV="1">
            <a:off x="134466" y="1445431"/>
            <a:ext cx="0" cy="47610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3" name="Rectangle 39"/>
          <p:cNvSpPr>
            <a:spLocks noChangeArrowheads="1"/>
          </p:cNvSpPr>
          <p:nvPr/>
        </p:nvSpPr>
        <p:spPr bwMode="auto">
          <a:xfrm>
            <a:off x="2353044" y="1404812"/>
            <a:ext cx="6293430" cy="54411"/>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4" name="Line 40"/>
          <p:cNvSpPr>
            <a:spLocks noChangeShapeType="1"/>
          </p:cNvSpPr>
          <p:nvPr/>
        </p:nvSpPr>
        <p:spPr bwMode="auto">
          <a:xfrm>
            <a:off x="134467" y="1467792"/>
            <a:ext cx="8545155"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49" name="Text Box 55"/>
          <p:cNvSpPr txBox="1">
            <a:spLocks noChangeArrowheads="1"/>
          </p:cNvSpPr>
          <p:nvPr/>
        </p:nvSpPr>
        <p:spPr bwMode="auto">
          <a:xfrm flipH="1">
            <a:off x="239974" y="3740158"/>
            <a:ext cx="1957775" cy="1027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ctr"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2300" b="1" dirty="0">
                <a:solidFill>
                  <a:srgbClr val="000000"/>
                </a:solidFill>
                <a:latin typeface="Arial" pitchFamily="34" charset="0"/>
                <a:cs typeface="Arial" pitchFamily="34" charset="0"/>
              </a:rPr>
              <a:t>جبال </a:t>
            </a:r>
            <a:r>
              <a:rPr lang="ar-SA" sz="2300" b="1" dirty="0">
                <a:solidFill>
                  <a:srgbClr val="000000"/>
                </a:solidFill>
                <a:latin typeface="Arial" pitchFamily="34" charset="0"/>
                <a:cs typeface="Arial" pitchFamily="34" charset="0"/>
              </a:rPr>
              <a:t>الحجاز</a:t>
            </a:r>
            <a:endParaRPr lang="ar-SA" sz="3000" dirty="0">
              <a:solidFill>
                <a:prstClr val="black"/>
              </a:solidFill>
              <a:latin typeface="Arial" pitchFamily="34" charset="0"/>
              <a:cs typeface="Arial" pitchFamily="34" charset="0"/>
            </a:endParaRPr>
          </a:p>
        </p:txBody>
      </p:sp>
      <p:sp>
        <p:nvSpPr>
          <p:cNvPr id="53" name="Text Box 59"/>
          <p:cNvSpPr txBox="1">
            <a:spLocks noChangeArrowheads="1"/>
          </p:cNvSpPr>
          <p:nvPr/>
        </p:nvSpPr>
        <p:spPr bwMode="auto">
          <a:xfrm flipH="1">
            <a:off x="486162" y="6549160"/>
            <a:ext cx="1465400" cy="1929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جبل النبي شعيب</a:t>
            </a:r>
            <a:endParaRPr lang="ar-SA" sz="1200" b="1" dirty="0">
              <a:solidFill>
                <a:prstClr val="black"/>
              </a:solidFill>
              <a:latin typeface="Arial" pitchFamily="34" charset="0"/>
              <a:cs typeface="Arial" pitchFamily="34" charset="0"/>
            </a:endParaRPr>
          </a:p>
        </p:txBody>
      </p:sp>
      <p:sp>
        <p:nvSpPr>
          <p:cNvPr id="51" name="Text Box 57"/>
          <p:cNvSpPr txBox="1">
            <a:spLocks noChangeArrowheads="1"/>
          </p:cNvSpPr>
          <p:nvPr/>
        </p:nvSpPr>
        <p:spPr bwMode="auto">
          <a:xfrm flipH="1">
            <a:off x="239974" y="3287265"/>
            <a:ext cx="1790133" cy="2788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جبال الحجاز</a:t>
            </a:r>
            <a:endParaRPr lang="ar-SA" sz="3400" b="1" dirty="0">
              <a:solidFill>
                <a:prstClr val="black"/>
              </a:solidFill>
              <a:latin typeface="Arial" pitchFamily="34" charset="0"/>
              <a:cs typeface="Arial" pitchFamily="34" charset="0"/>
            </a:endParaRPr>
          </a:p>
        </p:txBody>
      </p:sp>
      <p:pic>
        <p:nvPicPr>
          <p:cNvPr id="14" name="صورة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8370" y="1611842"/>
            <a:ext cx="2105740" cy="1680000"/>
          </a:xfrm>
          <a:prstGeom prst="roundRect">
            <a:avLst>
              <a:gd name="adj" fmla="val 5032"/>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صورة 1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3975" y="4869160"/>
            <a:ext cx="2078033" cy="1680000"/>
          </a:xfrm>
          <a:prstGeom prst="roundRect">
            <a:avLst>
              <a:gd name="adj" fmla="val 6404"/>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صورة 1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396923" y="3291842"/>
            <a:ext cx="4571673" cy="3460582"/>
          </a:xfrm>
          <a:prstGeom prst="roundRect">
            <a:avLst>
              <a:gd name="adj" fmla="val 3276"/>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8" name="مجموعة 27"/>
          <p:cNvGrpSpPr/>
          <p:nvPr/>
        </p:nvGrpSpPr>
        <p:grpSpPr>
          <a:xfrm>
            <a:off x="7010497" y="1577366"/>
            <a:ext cx="1856376" cy="5142857"/>
            <a:chOff x="9108777" y="1656234"/>
            <a:chExt cx="2412000" cy="5400000"/>
          </a:xfrm>
        </p:grpSpPr>
        <p:pic>
          <p:nvPicPr>
            <p:cNvPr id="31" name="Picture 2"/>
            <p:cNvPicPr>
              <a:picLocks noChangeArrowheads="1"/>
            </p:cNvPicPr>
            <p:nvPr/>
          </p:nvPicPr>
          <p:blipFill rotWithShape="1">
            <a:blip r:embed="rId6">
              <a:extLst>
                <a:ext uri="{28A0092B-C50C-407E-A947-70E740481C1C}">
                  <a14:useLocalDpi xmlns:a14="http://schemas.microsoft.com/office/drawing/2010/main" val="0"/>
                </a:ext>
              </a:extLst>
            </a:blip>
            <a:srcRect l="70330" t="4544" r="4217" b="4453"/>
            <a:stretch/>
          </p:blipFill>
          <p:spPr bwMode="auto">
            <a:xfrm>
              <a:off x="9108777" y="1656234"/>
              <a:ext cx="2412000" cy="54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عنصر نائب للنص 8"/>
            <p:cNvSpPr txBox="1">
              <a:spLocks/>
            </p:cNvSpPr>
            <p:nvPr/>
          </p:nvSpPr>
          <p:spPr>
            <a:xfrm>
              <a:off x="9145041" y="1944770"/>
              <a:ext cx="2304000" cy="4608000"/>
            </a:xfrm>
            <a:prstGeom prst="rect">
              <a:avLst/>
            </a:prstGeom>
            <a:ln>
              <a:solidFill>
                <a:schemeClr val="accent1"/>
              </a:solidFill>
            </a:ln>
          </p:spPr>
          <p:txBody>
            <a:bodyPr/>
            <a:lstStyle>
              <a:lvl1pPr marL="408874" indent="-408874" algn="r" defTabSz="1090331" rtl="1" eaLnBrk="1" latinLnBrk="0" hangingPunct="1">
                <a:spcBef>
                  <a:spcPct val="20000"/>
                </a:spcBef>
                <a:buFont typeface="Arial" pitchFamily="34" charset="0"/>
                <a:buChar char="•"/>
                <a:defRPr sz="3800" kern="1200">
                  <a:solidFill>
                    <a:schemeClr val="tx1"/>
                  </a:solidFill>
                  <a:latin typeface="+mn-lt"/>
                  <a:ea typeface="+mn-ea"/>
                  <a:cs typeface="+mn-cs"/>
                </a:defRPr>
              </a:lvl1pPr>
              <a:lvl2pPr marL="885894" indent="-340728" algn="r" defTabSz="1090331" rtl="1" eaLnBrk="1" latinLnBrk="0" hangingPunct="1">
                <a:spcBef>
                  <a:spcPct val="20000"/>
                </a:spcBef>
                <a:buFont typeface="Arial" pitchFamily="34" charset="0"/>
                <a:buChar char="–"/>
                <a:defRPr sz="3300" kern="1200">
                  <a:solidFill>
                    <a:schemeClr val="tx1"/>
                  </a:solidFill>
                  <a:latin typeface="+mn-lt"/>
                  <a:ea typeface="+mn-ea"/>
                  <a:cs typeface="+mn-cs"/>
                </a:defRPr>
              </a:lvl2pPr>
              <a:lvl3pPr marL="1362913" indent="-272583" algn="r" defTabSz="1090331" rtl="1" eaLnBrk="1" latinLnBrk="0" hangingPunct="1">
                <a:spcBef>
                  <a:spcPct val="20000"/>
                </a:spcBef>
                <a:buFont typeface="Arial" pitchFamily="34" charset="0"/>
                <a:buChar char="•"/>
                <a:defRPr sz="2900" kern="1200">
                  <a:solidFill>
                    <a:schemeClr val="tx1"/>
                  </a:solidFill>
                  <a:latin typeface="+mn-lt"/>
                  <a:ea typeface="+mn-ea"/>
                  <a:cs typeface="+mn-cs"/>
                </a:defRPr>
              </a:lvl3pPr>
              <a:lvl4pPr marL="1908078"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4pPr>
              <a:lvl5pPr marL="245324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5pPr>
              <a:lvl6pPr marL="2998409"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6pPr>
              <a:lvl7pPr marL="354357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7pPr>
              <a:lvl8pPr marL="4088740"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8pPr>
              <a:lvl9pPr marL="4633905"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algn="just" defTabSz="766816" fontAlgn="base">
                <a:spcBef>
                  <a:spcPct val="0"/>
                </a:spcBef>
                <a:spcAft>
                  <a:spcPts val="671"/>
                </a:spcAft>
                <a:buNone/>
              </a:pPr>
              <a:r>
                <a:rPr lang="ar-SA" sz="1600" b="1" dirty="0" smtClean="0">
                  <a:solidFill>
                    <a:srgbClr val="000000"/>
                  </a:solidFill>
                  <a:latin typeface="Arial" pitchFamily="34" charset="0"/>
                  <a:cs typeface="Arial" pitchFamily="34" charset="0"/>
                </a:rPr>
                <a:t>وتمتد </a:t>
              </a:r>
              <a:r>
                <a:rPr lang="ar-SA" sz="1600" b="1" dirty="0">
                  <a:solidFill>
                    <a:srgbClr val="000000"/>
                  </a:solidFill>
                  <a:latin typeface="Arial" pitchFamily="34" charset="0"/>
                  <a:cs typeface="Arial" pitchFamily="34" charset="0"/>
                </a:rPr>
                <a:t>بمحاذاة الساحل الشرقي للبحر الأحمر من رأس خليج العقبة في الشمال حتى ‏عدن في الجنوب متماشية مع أخدود البحر الأحمر </a:t>
              </a:r>
              <a:r>
                <a:rPr lang="ar-SA" sz="1600" b="1" dirty="0" smtClean="0">
                  <a:solidFill>
                    <a:srgbClr val="000000"/>
                  </a:solidFill>
                  <a:latin typeface="Arial" pitchFamily="34" charset="0"/>
                  <a:cs typeface="Arial" pitchFamily="34" charset="0"/>
                </a:rPr>
                <a:t>وأغلبها </a:t>
              </a:r>
              <a:r>
                <a:rPr lang="ar-SA" sz="1600" b="1" dirty="0">
                  <a:solidFill>
                    <a:srgbClr val="000000"/>
                  </a:solidFill>
                  <a:latin typeface="Arial" pitchFamily="34" charset="0"/>
                  <a:cs typeface="Arial" pitchFamily="34" charset="0"/>
                </a:rPr>
                <a:t>في السعودية  وتأخذ عدة تسميات منها </a:t>
              </a:r>
              <a:r>
                <a:rPr lang="ar-SA" sz="1600" b="1" dirty="0">
                  <a:solidFill>
                    <a:srgbClr val="FF0000"/>
                  </a:solidFill>
                  <a:latin typeface="Arial" pitchFamily="34" charset="0"/>
                  <a:cs typeface="Arial" pitchFamily="34" charset="0"/>
                </a:rPr>
                <a:t>جبال السراة وجبال الحجاز وجبال عسير ومرتفعات اليمن </a:t>
              </a:r>
              <a:r>
                <a:rPr lang="ar-SA" sz="1600" b="1" dirty="0">
                  <a:solidFill>
                    <a:srgbClr val="000000"/>
                  </a:solidFill>
                  <a:latin typeface="Arial" pitchFamily="34" charset="0"/>
                  <a:cs typeface="Arial" pitchFamily="34" charset="0"/>
                </a:rPr>
                <a:t>‏‏.‏</a:t>
              </a:r>
            </a:p>
            <a:p>
              <a:pPr marL="0" indent="0" algn="just" defTabSz="766816" fontAlgn="base">
                <a:spcBef>
                  <a:spcPct val="0"/>
                </a:spcBef>
                <a:spcAft>
                  <a:spcPts val="671"/>
                </a:spcAft>
                <a:buNone/>
              </a:pPr>
              <a:r>
                <a:rPr lang="ar-SA" sz="1600" b="1" dirty="0">
                  <a:solidFill>
                    <a:srgbClr val="000000"/>
                  </a:solidFill>
                  <a:latin typeface="Arial" pitchFamily="34" charset="0"/>
                  <a:cs typeface="Arial" pitchFamily="34" charset="0"/>
                </a:rPr>
                <a:t>وتتفاوت في الارتفاع ‏، وبها أعلى قمة في شبة الجزيرة العربية </a:t>
              </a:r>
              <a:r>
                <a:rPr lang="ar-SA" sz="1600" b="1" dirty="0">
                  <a:solidFill>
                    <a:srgbClr val="FF0000"/>
                  </a:solidFill>
                  <a:latin typeface="Arial" pitchFamily="34" charset="0"/>
                  <a:cs typeface="Arial" pitchFamily="34" charset="0"/>
                </a:rPr>
                <a:t>جبل النبي شعيب</a:t>
              </a:r>
              <a:r>
                <a:rPr lang="ar-SA" sz="1600" b="1" dirty="0">
                  <a:solidFill>
                    <a:srgbClr val="000000"/>
                  </a:solidFill>
                  <a:latin typeface="Arial" pitchFamily="34" charset="0"/>
                  <a:cs typeface="Arial" pitchFamily="34" charset="0"/>
                </a:rPr>
                <a:t> قرب صنعاء 3670م فوق سطح </a:t>
              </a:r>
              <a:r>
                <a:rPr lang="ar-SA" sz="1600" b="1" dirty="0" smtClean="0">
                  <a:solidFill>
                    <a:srgbClr val="000000"/>
                  </a:solidFill>
                  <a:latin typeface="Arial" pitchFamily="34" charset="0"/>
                  <a:cs typeface="Arial" pitchFamily="34" charset="0"/>
                </a:rPr>
                <a:t>البحر</a:t>
              </a:r>
              <a:r>
                <a:rPr lang="ar-EG" sz="1600" b="1" dirty="0" smtClean="0">
                  <a:solidFill>
                    <a:srgbClr val="000000"/>
                  </a:solidFill>
                  <a:latin typeface="Arial" pitchFamily="34" charset="0"/>
                  <a:cs typeface="Arial" pitchFamily="34" charset="0"/>
                </a:rPr>
                <a:t>.</a:t>
              </a:r>
              <a:endParaRPr lang="ar-SA" sz="1600" b="1" dirty="0">
                <a:solidFill>
                  <a:srgbClr val="000000"/>
                </a:solidFill>
                <a:latin typeface="Arial" pitchFamily="34" charset="0"/>
                <a:cs typeface="Arial" pitchFamily="34" charset="0"/>
              </a:endParaRPr>
            </a:p>
          </p:txBody>
        </p:sp>
      </p:grpSp>
      <p:pic>
        <p:nvPicPr>
          <p:cNvPr id="2050" name="Picture 2" descr="E:\الجيومورفولوجيا\pic\جبال الحجاز.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2759" y="1567935"/>
            <a:ext cx="2227147" cy="165532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الجيومورفولوجيا\pic\جبال الحجاز وعسير.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3528" y="1577366"/>
            <a:ext cx="2113050" cy="165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014807"/>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32" y="48"/>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1" name="Text Box 26"/>
            <p:cNvSpPr txBox="1">
              <a:spLocks noChangeArrowheads="1"/>
            </p:cNvSpPr>
            <p:nvPr/>
          </p:nvSpPr>
          <p:spPr bwMode="auto">
            <a:xfrm flipH="1">
              <a:off x="106965438" y="108461478"/>
              <a:ext cx="6354160" cy="285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lvl="0" algn="ctr" defTabSz="766816" fontAlgn="base">
                <a:spcBef>
                  <a:spcPct val="0"/>
                </a:spcBef>
                <a:spcAft>
                  <a:spcPts val="587"/>
                </a:spcAft>
              </a:pPr>
              <a:r>
                <a:rPr lang="ar-SA" sz="2000" b="1" dirty="0">
                  <a:solidFill>
                    <a:srgbClr val="000000"/>
                  </a:solidFill>
                  <a:latin typeface="Arial" pitchFamily="34" charset="0"/>
                  <a:cs typeface="Arial" pitchFamily="34" charset="0"/>
                </a:rPr>
                <a:t>الجبال في </a:t>
              </a:r>
              <a:r>
                <a:rPr lang="ar-EG" sz="2000" b="1" dirty="0">
                  <a:solidFill>
                    <a:srgbClr val="000000"/>
                  </a:solidFill>
                  <a:latin typeface="Arial" pitchFamily="34" charset="0"/>
                  <a:cs typeface="Arial" pitchFamily="34" charset="0"/>
                </a:rPr>
                <a:t>شبه الجزيرة العربية</a:t>
              </a:r>
              <a:endParaRPr lang="ar-SA" sz="2000" b="1" dirty="0">
                <a:solidFill>
                  <a:srgbClr val="000000"/>
                </a:solidFill>
                <a:latin typeface="Arial" pitchFamily="34" charset="0"/>
                <a:cs typeface="Arial" pitchFamily="34" charset="0"/>
              </a:endParaRPr>
            </a:p>
            <a:p>
              <a:pPr defTabSz="766816" fontAlgn="base">
                <a:spcBef>
                  <a:spcPct val="0"/>
                </a:spcBef>
                <a:spcAft>
                  <a:spcPts val="587"/>
                </a:spcAft>
              </a:pPr>
              <a:r>
                <a:rPr lang="ar-SA" sz="2000" dirty="0" smtClean="0">
                  <a:solidFill>
                    <a:srgbClr val="000000"/>
                  </a:solidFill>
                  <a:latin typeface="Franklin Gothic Book" pitchFamily="34" charset="0"/>
                </a:rPr>
                <a:t>.</a:t>
              </a:r>
              <a:endParaRPr lang="ar-SA" sz="2000" dirty="0">
                <a:solidFill>
                  <a:srgbClr val="000000"/>
                </a:solidFill>
                <a:latin typeface="Franklin Gothic Book"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pPr>
              <a:r>
                <a:rPr lang="ar-EG"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ال</a:t>
              </a:r>
              <a:r>
                <a:rPr lang="ar-SA"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أشكال </a:t>
              </a:r>
              <a:r>
                <a:rPr lang="ar-EG" sz="3600" cap="all" dirty="0" smtClean="0">
                  <a:solidFill>
                    <a:srgbClr val="4E3B30"/>
                  </a:solidFill>
                  <a:effectLst>
                    <a:reflection blurRad="12700" stA="48000" endA="300" endPos="55000" dir="5400000" sy="-90000" algn="bl" rotWithShape="0"/>
                  </a:effectLst>
                  <a:latin typeface="Arial" pitchFamily="34" charset="0"/>
                  <a:ea typeface="+mj-ea"/>
                  <a:cs typeface="Arial" pitchFamily="34" charset="0"/>
                </a:rPr>
                <a:t>التضاريسية للأراضي العربية</a:t>
              </a:r>
              <a:endParaRPr lang="ar-SA" sz="2300" dirty="0">
                <a:solidFill>
                  <a:srgbClr val="FFFFFF"/>
                </a:solidFill>
                <a:latin typeface="Franklin Gothic Heavy" pitchFamily="34" charset="0"/>
                <a:cs typeface="Arial"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26" name="AutoShape 32"/>
          <p:cNvSpPr>
            <a:spLocks noChangeArrowheads="1"/>
          </p:cNvSpPr>
          <p:nvPr/>
        </p:nvSpPr>
        <p:spPr bwMode="auto">
          <a:xfrm flipH="1">
            <a:off x="122743" y="3566159"/>
            <a:ext cx="7033922" cy="1156260"/>
          </a:xfrm>
          <a:prstGeom prst="roundRect">
            <a:avLst>
              <a:gd name="adj" fmla="val 8556"/>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7" name="AutoShape 33"/>
          <p:cNvSpPr>
            <a:spLocks noChangeArrowheads="1"/>
          </p:cNvSpPr>
          <p:nvPr/>
        </p:nvSpPr>
        <p:spPr bwMode="auto">
          <a:xfrm flipH="1">
            <a:off x="122743" y="4830405"/>
            <a:ext cx="7033922" cy="1911942"/>
          </a:xfrm>
          <a:prstGeom prst="roundRect">
            <a:avLst>
              <a:gd name="adj" fmla="val 5292"/>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9" name="AutoShape 35"/>
          <p:cNvSpPr>
            <a:spLocks noChangeArrowheads="1"/>
          </p:cNvSpPr>
          <p:nvPr/>
        </p:nvSpPr>
        <p:spPr bwMode="auto">
          <a:xfrm>
            <a:off x="2320478" y="1467792"/>
            <a:ext cx="6594669" cy="5354162"/>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0" name="Line 36"/>
          <p:cNvSpPr>
            <a:spLocks noChangeShapeType="1"/>
          </p:cNvSpPr>
          <p:nvPr/>
        </p:nvSpPr>
        <p:spPr bwMode="auto">
          <a:xfrm flipV="1">
            <a:off x="134466" y="1445431"/>
            <a:ext cx="0" cy="47610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3" name="Rectangle 39"/>
          <p:cNvSpPr>
            <a:spLocks noChangeArrowheads="1"/>
          </p:cNvSpPr>
          <p:nvPr/>
        </p:nvSpPr>
        <p:spPr bwMode="auto">
          <a:xfrm>
            <a:off x="2353044" y="1404812"/>
            <a:ext cx="6293430" cy="54411"/>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4" name="Line 40"/>
          <p:cNvSpPr>
            <a:spLocks noChangeShapeType="1"/>
          </p:cNvSpPr>
          <p:nvPr/>
        </p:nvSpPr>
        <p:spPr bwMode="auto">
          <a:xfrm>
            <a:off x="134467" y="1467792"/>
            <a:ext cx="8545155"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49" name="Text Box 55"/>
          <p:cNvSpPr txBox="1">
            <a:spLocks noChangeArrowheads="1"/>
          </p:cNvSpPr>
          <p:nvPr/>
        </p:nvSpPr>
        <p:spPr bwMode="auto">
          <a:xfrm flipH="1">
            <a:off x="239974" y="3740158"/>
            <a:ext cx="1957775" cy="1027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ctr"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2300" b="1" dirty="0">
                <a:solidFill>
                  <a:srgbClr val="000000"/>
                </a:solidFill>
                <a:latin typeface="Arial" pitchFamily="34" charset="0"/>
                <a:cs typeface="Arial" pitchFamily="34" charset="0"/>
              </a:rPr>
              <a:t>جبال عمان واليمن</a:t>
            </a:r>
            <a:endParaRPr lang="ar-SA" sz="3000" b="1" dirty="0">
              <a:solidFill>
                <a:prstClr val="black"/>
              </a:solidFill>
              <a:latin typeface="Arial" pitchFamily="34" charset="0"/>
              <a:cs typeface="Arial" pitchFamily="34" charset="0"/>
            </a:endParaRPr>
          </a:p>
        </p:txBody>
      </p:sp>
      <p:sp>
        <p:nvSpPr>
          <p:cNvPr id="53" name="Text Box 59"/>
          <p:cNvSpPr txBox="1">
            <a:spLocks noChangeArrowheads="1"/>
          </p:cNvSpPr>
          <p:nvPr/>
        </p:nvSpPr>
        <p:spPr bwMode="auto">
          <a:xfrm flipH="1">
            <a:off x="486162" y="6549408"/>
            <a:ext cx="1465400" cy="1929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Tw Cen MT Condensed Extra Bold" pitchFamily="34" charset="0"/>
              </a:rPr>
              <a:t>جبال ظفار</a:t>
            </a:r>
            <a:endParaRPr lang="ar-SA" sz="1200" b="1" dirty="0">
              <a:solidFill>
                <a:prstClr val="black"/>
              </a:solidFill>
              <a:latin typeface="Tw Cen MT Condensed Extra Bold" pitchFamily="34" charset="0"/>
            </a:endParaRPr>
          </a:p>
        </p:txBody>
      </p:sp>
      <p:sp>
        <p:nvSpPr>
          <p:cNvPr id="51" name="Text Box 57"/>
          <p:cNvSpPr txBox="1">
            <a:spLocks noChangeArrowheads="1"/>
          </p:cNvSpPr>
          <p:nvPr/>
        </p:nvSpPr>
        <p:spPr bwMode="auto">
          <a:xfrm flipH="1">
            <a:off x="239974" y="3287265"/>
            <a:ext cx="1790133" cy="2788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جبال اليمن</a:t>
            </a:r>
            <a:endParaRPr lang="ar-SA" sz="3400" b="1" dirty="0">
              <a:solidFill>
                <a:prstClr val="black"/>
              </a:solidFill>
              <a:latin typeface="Arial" pitchFamily="34" charset="0"/>
              <a:cs typeface="Arial" pitchFamily="34" charset="0"/>
            </a:endParaRPr>
          </a:p>
        </p:txBody>
      </p:sp>
      <p:pic>
        <p:nvPicPr>
          <p:cNvPr id="8" name="صورة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83114" y="1543255"/>
            <a:ext cx="1967205" cy="1611429"/>
          </a:xfrm>
          <a:prstGeom prst="roundRect">
            <a:avLst>
              <a:gd name="adj" fmla="val 7278"/>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صورة 8"/>
          <p:cNvPicPr>
            <a:picLocks/>
          </p:cNvPicPr>
          <p:nvPr/>
        </p:nvPicPr>
        <p:blipFill rotWithShape="1">
          <a:blip r:embed="rId4">
            <a:extLst>
              <a:ext uri="{28A0092B-C50C-407E-A947-70E740481C1C}">
                <a14:useLocalDpi xmlns:a14="http://schemas.microsoft.com/office/drawing/2010/main" val="0"/>
              </a:ext>
            </a:extLst>
          </a:blip>
          <a:srcRect l="2363" t="28710" b="2159"/>
          <a:stretch/>
        </p:blipFill>
        <p:spPr>
          <a:xfrm>
            <a:off x="2355184" y="3255063"/>
            <a:ext cx="4627087" cy="3465731"/>
          </a:xfrm>
          <a:prstGeom prst="roundRect">
            <a:avLst>
              <a:gd name="adj" fmla="val 8310"/>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صورة 11"/>
          <p:cNvPicPr>
            <a:picLocks/>
          </p:cNvPicPr>
          <p:nvPr/>
        </p:nvPicPr>
        <p:blipFill>
          <a:blip r:embed="rId5">
            <a:extLst>
              <a:ext uri="{28A0092B-C50C-407E-A947-70E740481C1C}">
                <a14:useLocalDpi xmlns:a14="http://schemas.microsoft.com/office/drawing/2010/main" val="0"/>
              </a:ext>
            </a:extLst>
          </a:blip>
          <a:stretch>
            <a:fillRect/>
          </a:stretch>
        </p:blipFill>
        <p:spPr>
          <a:xfrm>
            <a:off x="134467" y="1611865"/>
            <a:ext cx="2133447" cy="1680000"/>
          </a:xfrm>
          <a:prstGeom prst="roundRect">
            <a:avLst>
              <a:gd name="adj" fmla="val 5758"/>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8" name="صورة 17"/>
          <p:cNvPicPr>
            <a:picLocks/>
          </p:cNvPicPr>
          <p:nvPr/>
        </p:nvPicPr>
        <p:blipFill>
          <a:blip r:embed="rId6">
            <a:extLst>
              <a:ext uri="{28A0092B-C50C-407E-A947-70E740481C1C}">
                <a14:useLocalDpi xmlns:a14="http://schemas.microsoft.com/office/drawing/2010/main" val="0"/>
              </a:ext>
            </a:extLst>
          </a:blip>
          <a:stretch>
            <a:fillRect/>
          </a:stretch>
        </p:blipFill>
        <p:spPr>
          <a:xfrm>
            <a:off x="152421" y="4869160"/>
            <a:ext cx="2133447" cy="1714286"/>
          </a:xfrm>
          <a:prstGeom prst="roundRect">
            <a:avLst>
              <a:gd name="adj" fmla="val 4790"/>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8" name="مجموعة 27"/>
          <p:cNvGrpSpPr/>
          <p:nvPr/>
        </p:nvGrpSpPr>
        <p:grpSpPr>
          <a:xfrm>
            <a:off x="7010497" y="1577366"/>
            <a:ext cx="1856376" cy="5142857"/>
            <a:chOff x="9108777" y="1656234"/>
            <a:chExt cx="2412000" cy="5400000"/>
          </a:xfrm>
        </p:grpSpPr>
        <p:pic>
          <p:nvPicPr>
            <p:cNvPr id="31" name="Picture 2"/>
            <p:cNvPicPr>
              <a:picLocks noChangeArrowheads="1"/>
            </p:cNvPicPr>
            <p:nvPr/>
          </p:nvPicPr>
          <p:blipFill rotWithShape="1">
            <a:blip r:embed="rId7">
              <a:extLst>
                <a:ext uri="{28A0092B-C50C-407E-A947-70E740481C1C}">
                  <a14:useLocalDpi xmlns:a14="http://schemas.microsoft.com/office/drawing/2010/main" val="0"/>
                </a:ext>
              </a:extLst>
            </a:blip>
            <a:srcRect l="70330" t="4544" r="4217" b="4453"/>
            <a:stretch/>
          </p:blipFill>
          <p:spPr bwMode="auto">
            <a:xfrm>
              <a:off x="9108777" y="1656234"/>
              <a:ext cx="2412000" cy="54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عنصر نائب للنص 8"/>
            <p:cNvSpPr txBox="1">
              <a:spLocks/>
            </p:cNvSpPr>
            <p:nvPr/>
          </p:nvSpPr>
          <p:spPr>
            <a:xfrm>
              <a:off x="9145041" y="1944770"/>
              <a:ext cx="2304000" cy="4608000"/>
            </a:xfrm>
            <a:prstGeom prst="rect">
              <a:avLst/>
            </a:prstGeom>
            <a:ln>
              <a:solidFill>
                <a:schemeClr val="accent1"/>
              </a:solidFill>
            </a:ln>
          </p:spPr>
          <p:txBody>
            <a:bodyPr/>
            <a:lstStyle>
              <a:lvl1pPr marL="408874" indent="-408874" algn="r" defTabSz="1090331" rtl="1" eaLnBrk="1" latinLnBrk="0" hangingPunct="1">
                <a:spcBef>
                  <a:spcPct val="20000"/>
                </a:spcBef>
                <a:buFont typeface="Arial" pitchFamily="34" charset="0"/>
                <a:buChar char="•"/>
                <a:defRPr sz="3800" kern="1200">
                  <a:solidFill>
                    <a:schemeClr val="tx1"/>
                  </a:solidFill>
                  <a:latin typeface="+mn-lt"/>
                  <a:ea typeface="+mn-ea"/>
                  <a:cs typeface="+mn-cs"/>
                </a:defRPr>
              </a:lvl1pPr>
              <a:lvl2pPr marL="885894" indent="-340728" algn="r" defTabSz="1090331" rtl="1" eaLnBrk="1" latinLnBrk="0" hangingPunct="1">
                <a:spcBef>
                  <a:spcPct val="20000"/>
                </a:spcBef>
                <a:buFont typeface="Arial" pitchFamily="34" charset="0"/>
                <a:buChar char="–"/>
                <a:defRPr sz="3300" kern="1200">
                  <a:solidFill>
                    <a:schemeClr val="tx1"/>
                  </a:solidFill>
                  <a:latin typeface="+mn-lt"/>
                  <a:ea typeface="+mn-ea"/>
                  <a:cs typeface="+mn-cs"/>
                </a:defRPr>
              </a:lvl2pPr>
              <a:lvl3pPr marL="1362913" indent="-272583" algn="r" defTabSz="1090331" rtl="1" eaLnBrk="1" latinLnBrk="0" hangingPunct="1">
                <a:spcBef>
                  <a:spcPct val="20000"/>
                </a:spcBef>
                <a:buFont typeface="Arial" pitchFamily="34" charset="0"/>
                <a:buChar char="•"/>
                <a:defRPr sz="2900" kern="1200">
                  <a:solidFill>
                    <a:schemeClr val="tx1"/>
                  </a:solidFill>
                  <a:latin typeface="+mn-lt"/>
                  <a:ea typeface="+mn-ea"/>
                  <a:cs typeface="+mn-cs"/>
                </a:defRPr>
              </a:lvl3pPr>
              <a:lvl4pPr marL="1908078"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4pPr>
              <a:lvl5pPr marL="245324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5pPr>
              <a:lvl6pPr marL="2998409"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6pPr>
              <a:lvl7pPr marL="354357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7pPr>
              <a:lvl8pPr marL="4088740"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8pPr>
              <a:lvl9pPr marL="4633905"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algn="just" defTabSz="766816" fontAlgn="base">
                <a:spcBef>
                  <a:spcPct val="0"/>
                </a:spcBef>
                <a:spcAft>
                  <a:spcPts val="671"/>
                </a:spcAft>
                <a:buNone/>
              </a:pPr>
              <a:r>
                <a:rPr lang="ar-SA" sz="1400" b="1" dirty="0">
                  <a:solidFill>
                    <a:srgbClr val="000000"/>
                  </a:solidFill>
                  <a:latin typeface="Arial" pitchFamily="34" charset="0"/>
                  <a:cs typeface="Arial" pitchFamily="34" charset="0"/>
                </a:rPr>
                <a:t>وتمتد </a:t>
              </a:r>
              <a:r>
                <a:rPr lang="ar-SA" sz="1400" b="1" dirty="0">
                  <a:solidFill>
                    <a:srgbClr val="000000"/>
                  </a:solidFill>
                  <a:latin typeface="Arial" pitchFamily="34" charset="0"/>
                  <a:cs typeface="Arial" pitchFamily="34" charset="0"/>
                </a:rPr>
                <a:t>بمحاذاة ساحل بحر العرب وتكون مرتفعة في اليمن ويقل ارتفاعها باتجاه الشرق نحو دولة عمان حيث </a:t>
              </a:r>
              <a:r>
                <a:rPr lang="ar-SA" sz="1400" b="1" dirty="0">
                  <a:solidFill>
                    <a:srgbClr val="000000"/>
                  </a:solidFill>
                  <a:latin typeface="Arial" pitchFamily="34" charset="0"/>
                  <a:cs typeface="Arial" pitchFamily="34" charset="0"/>
                </a:rPr>
                <a:t>تظهر هناك </a:t>
              </a:r>
              <a:r>
                <a:rPr lang="ar-SA" sz="1400" b="1" dirty="0">
                  <a:solidFill>
                    <a:srgbClr val="FF0000"/>
                  </a:solidFill>
                  <a:latin typeface="Arial" pitchFamily="34" charset="0"/>
                  <a:cs typeface="Arial" pitchFamily="34" charset="0"/>
                </a:rPr>
                <a:t>جبال ظفار </a:t>
              </a:r>
              <a:r>
                <a:rPr lang="ar-SA" sz="1400" b="1" dirty="0">
                  <a:solidFill>
                    <a:srgbClr val="000000"/>
                  </a:solidFill>
                  <a:latin typeface="Arial" pitchFamily="34" charset="0"/>
                  <a:cs typeface="Arial" pitchFamily="34" charset="0"/>
                </a:rPr>
                <a:t>والتي  تمتد من الشرق إلى الغرب بطول 400 كم وتواجه بحر </a:t>
              </a:r>
              <a:r>
                <a:rPr lang="ar-SA" sz="1400" b="1" dirty="0" smtClean="0">
                  <a:solidFill>
                    <a:srgbClr val="000000"/>
                  </a:solidFill>
                  <a:latin typeface="Arial" pitchFamily="34" charset="0"/>
                  <a:cs typeface="Arial" pitchFamily="34" charset="0"/>
                </a:rPr>
                <a:t>العرب</a:t>
              </a:r>
              <a:r>
                <a:rPr lang="ar-EG" sz="1400" b="1" dirty="0" smtClean="0">
                  <a:solidFill>
                    <a:srgbClr val="000000"/>
                  </a:solidFill>
                  <a:latin typeface="Arial" pitchFamily="34" charset="0"/>
                  <a:cs typeface="Arial" pitchFamily="34" charset="0"/>
                </a:rPr>
                <a:t>.</a:t>
              </a:r>
              <a:endParaRPr lang="ar-SA" sz="1400" b="1" dirty="0">
                <a:solidFill>
                  <a:srgbClr val="000000"/>
                </a:solidFill>
                <a:latin typeface="Arial" pitchFamily="34" charset="0"/>
                <a:cs typeface="Arial" pitchFamily="34" charset="0"/>
              </a:endParaRPr>
            </a:p>
            <a:p>
              <a:pPr marL="0" indent="0" algn="just" defTabSz="766816" fontAlgn="base">
                <a:spcBef>
                  <a:spcPct val="0"/>
                </a:spcBef>
                <a:spcAft>
                  <a:spcPts val="671"/>
                </a:spcAft>
                <a:buNone/>
              </a:pPr>
              <a:r>
                <a:rPr lang="ar-SA" sz="1400" b="1" dirty="0">
                  <a:solidFill>
                    <a:srgbClr val="000000"/>
                  </a:solidFill>
                  <a:latin typeface="Arial" pitchFamily="34" charset="0"/>
                  <a:cs typeface="Arial" pitchFamily="34" charset="0"/>
                </a:rPr>
                <a:t>وفي شرق عمان جبال تشرف على خليج عمان من ناحية الشرق وعلى الربع الخالي من ناحية </a:t>
              </a:r>
              <a:r>
                <a:rPr lang="ar-SA" sz="1400" b="1" dirty="0" smtClean="0">
                  <a:solidFill>
                    <a:srgbClr val="000000"/>
                  </a:solidFill>
                  <a:latin typeface="Arial" pitchFamily="34" charset="0"/>
                  <a:cs typeface="Arial" pitchFamily="34" charset="0"/>
                </a:rPr>
                <a:t>الغرب،</a:t>
              </a:r>
              <a:r>
                <a:rPr lang="ar-EG" sz="1400" b="1" dirty="0" smtClean="0">
                  <a:solidFill>
                    <a:srgbClr val="000000"/>
                  </a:solidFill>
                  <a:latin typeface="Arial" pitchFamily="34" charset="0"/>
                  <a:cs typeface="Arial" pitchFamily="34" charset="0"/>
                </a:rPr>
                <a:t> </a:t>
              </a:r>
              <a:r>
                <a:rPr lang="ar-SA" sz="1400" b="1" dirty="0" smtClean="0">
                  <a:solidFill>
                    <a:srgbClr val="000000"/>
                  </a:solidFill>
                  <a:latin typeface="Arial" pitchFamily="34" charset="0"/>
                  <a:cs typeface="Arial" pitchFamily="34" charset="0"/>
                </a:rPr>
                <a:t>وتتكون </a:t>
              </a:r>
              <a:r>
                <a:rPr lang="ar-SA" sz="1400" b="1" dirty="0">
                  <a:solidFill>
                    <a:srgbClr val="000000"/>
                  </a:solidFill>
                  <a:latin typeface="Arial" pitchFamily="34" charset="0"/>
                  <a:cs typeface="Arial" pitchFamily="34" charset="0"/>
                </a:rPr>
                <a:t>من عدة أقواس ويشكل </a:t>
              </a:r>
              <a:r>
                <a:rPr lang="ar-SA" sz="1400" b="1" dirty="0">
                  <a:solidFill>
                    <a:srgbClr val="FF0000"/>
                  </a:solidFill>
                  <a:latin typeface="Arial" pitchFamily="34" charset="0"/>
                  <a:cs typeface="Arial" pitchFamily="34" charset="0"/>
                </a:rPr>
                <a:t>الجبل الأخضر </a:t>
              </a:r>
              <a:r>
                <a:rPr lang="ar-SA" sz="1400" b="1" dirty="0">
                  <a:solidFill>
                    <a:srgbClr val="000000"/>
                  </a:solidFill>
                  <a:latin typeface="Arial" pitchFamily="34" charset="0"/>
                  <a:cs typeface="Arial" pitchFamily="34" charset="0"/>
                </a:rPr>
                <a:t>مركزها ويصل ارتفاعه إلى (3000م).</a:t>
              </a:r>
              <a:r>
                <a:rPr lang="ar-SA" sz="1400" b="1" dirty="0" smtClean="0">
                  <a:solidFill>
                    <a:srgbClr val="000000"/>
                  </a:solidFill>
                  <a:latin typeface="Arial" pitchFamily="34" charset="0"/>
                  <a:cs typeface="Arial" pitchFamily="34" charset="0"/>
                </a:rPr>
                <a:t>‏</a:t>
              </a:r>
              <a:r>
                <a:rPr lang="ar-EG" sz="1400" b="1" dirty="0" smtClean="0">
                  <a:solidFill>
                    <a:srgbClr val="000000"/>
                  </a:solidFill>
                  <a:latin typeface="Arial" pitchFamily="34" charset="0"/>
                  <a:cs typeface="Arial" pitchFamily="34" charset="0"/>
                </a:rPr>
                <a:t> </a:t>
              </a:r>
              <a:r>
                <a:rPr lang="ar-SA" sz="1400" b="1" dirty="0" smtClean="0">
                  <a:solidFill>
                    <a:srgbClr val="000000"/>
                  </a:solidFill>
                  <a:latin typeface="Arial" pitchFamily="34" charset="0"/>
                  <a:cs typeface="Arial" pitchFamily="34" charset="0"/>
                </a:rPr>
                <a:t>ويصل </a:t>
              </a:r>
              <a:r>
                <a:rPr lang="ar-SA" sz="1400" b="1" dirty="0">
                  <a:solidFill>
                    <a:srgbClr val="000000"/>
                  </a:solidFill>
                  <a:latin typeface="Arial" pitchFamily="34" charset="0"/>
                  <a:cs typeface="Arial" pitchFamily="34" charset="0"/>
                </a:rPr>
                <a:t>باقي ارتفاع جبل عمان الالتوائية إلى 2000 متر ، وتتدرج في الانحدار نحو الداخل .‏</a:t>
              </a:r>
              <a:endParaRPr lang="ar-SA" sz="1400" dirty="0">
                <a:solidFill>
                  <a:srgbClr val="000000"/>
                </a:solidFill>
                <a:latin typeface="Arial" pitchFamily="34" charset="0"/>
                <a:cs typeface="Arial" pitchFamily="34" charset="0"/>
              </a:endParaRPr>
            </a:p>
          </p:txBody>
        </p:sp>
      </p:grpSp>
      <p:pic>
        <p:nvPicPr>
          <p:cNvPr id="3074" name="Picture 2" descr="E:\الجيومورفولوجيا\pic\الأخضر عمان.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1422" y="1577367"/>
            <a:ext cx="2459222" cy="1577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15857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32" y="48"/>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1" name="Text Box 26"/>
            <p:cNvSpPr txBox="1">
              <a:spLocks noChangeArrowheads="1"/>
            </p:cNvSpPr>
            <p:nvPr/>
          </p:nvSpPr>
          <p:spPr bwMode="auto">
            <a:xfrm flipH="1">
              <a:off x="106970238" y="108461478"/>
              <a:ext cx="6349359" cy="285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rtl="1" fontAlgn="base">
                <a:spcBef>
                  <a:spcPct val="0"/>
                </a:spcBef>
                <a:spcAft>
                  <a:spcPts val="587"/>
                </a:spcAft>
              </a:pPr>
              <a:r>
                <a:rPr lang="ar-SA" sz="2000" b="1" dirty="0" smtClean="0">
                  <a:solidFill>
                    <a:srgbClr val="000000"/>
                  </a:solidFill>
                  <a:latin typeface="Arial" pitchFamily="34" charset="0"/>
                  <a:cs typeface="Arial" pitchFamily="34" charset="0"/>
                </a:rPr>
                <a:t>الجبال </a:t>
              </a:r>
              <a:r>
                <a:rPr lang="ar-SA" sz="2000" b="1" dirty="0">
                  <a:solidFill>
                    <a:srgbClr val="000000"/>
                  </a:solidFill>
                  <a:latin typeface="Arial" pitchFamily="34" charset="0"/>
                  <a:cs typeface="Arial" pitchFamily="34" charset="0"/>
                </a:rPr>
                <a:t>في </a:t>
              </a:r>
              <a:r>
                <a:rPr lang="ar-EG" sz="2000" b="1" dirty="0" smtClean="0">
                  <a:solidFill>
                    <a:srgbClr val="000000"/>
                  </a:solidFill>
                  <a:latin typeface="Arial" pitchFamily="34" charset="0"/>
                  <a:cs typeface="Arial" pitchFamily="34" charset="0"/>
                </a:rPr>
                <a:t>العراق</a:t>
              </a:r>
              <a:endParaRPr lang="ar-SA" sz="2000" b="1" dirty="0">
                <a:solidFill>
                  <a:srgbClr val="000000"/>
                </a:solidFill>
                <a:latin typeface="Arial" pitchFamily="34" charset="0"/>
                <a:cs typeface="Arial" pitchFamily="34" charset="0"/>
              </a:endParaRPr>
            </a:p>
            <a:p>
              <a:pPr defTabSz="766816" fontAlgn="base">
                <a:spcBef>
                  <a:spcPct val="0"/>
                </a:spcBef>
                <a:spcAft>
                  <a:spcPts val="587"/>
                </a:spcAft>
              </a:pPr>
              <a:r>
                <a:rPr lang="ar-SA" sz="2000" dirty="0">
                  <a:solidFill>
                    <a:srgbClr val="000000"/>
                  </a:solidFill>
                  <a:latin typeface="Franklin Gothic Book" pitchFamily="34" charset="0"/>
                </a:rPr>
                <a:t>.</a:t>
              </a:r>
              <a:endParaRPr lang="ar-SA" sz="2000" dirty="0">
                <a:solidFill>
                  <a:srgbClr val="000000"/>
                </a:solidFill>
                <a:latin typeface="Franklin Gothic Book"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pPr>
              <a:r>
                <a:rPr lang="ar-EG"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ال</a:t>
              </a:r>
              <a:r>
                <a:rPr lang="ar-SA"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أشكال </a:t>
              </a:r>
              <a:r>
                <a:rPr lang="ar-EG" sz="3600" cap="all" dirty="0" smtClean="0">
                  <a:solidFill>
                    <a:srgbClr val="4E3B30"/>
                  </a:solidFill>
                  <a:effectLst>
                    <a:reflection blurRad="12700" stA="48000" endA="300" endPos="55000" dir="5400000" sy="-90000" algn="bl" rotWithShape="0"/>
                  </a:effectLst>
                  <a:latin typeface="Arial" pitchFamily="34" charset="0"/>
                  <a:ea typeface="+mj-ea"/>
                  <a:cs typeface="Arial" pitchFamily="34" charset="0"/>
                </a:rPr>
                <a:t>التضاريسية للأراضي العربية</a:t>
              </a:r>
              <a:endParaRPr lang="ar-SA" sz="2300" dirty="0">
                <a:solidFill>
                  <a:srgbClr val="FFFFFF"/>
                </a:solidFill>
                <a:latin typeface="Franklin Gothic Heavy" pitchFamily="34" charset="0"/>
                <a:cs typeface="Arial"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26" name="AutoShape 32"/>
          <p:cNvSpPr>
            <a:spLocks noChangeArrowheads="1"/>
          </p:cNvSpPr>
          <p:nvPr/>
        </p:nvSpPr>
        <p:spPr bwMode="auto">
          <a:xfrm flipH="1">
            <a:off x="122743" y="3566159"/>
            <a:ext cx="7033922" cy="1156260"/>
          </a:xfrm>
          <a:prstGeom prst="roundRect">
            <a:avLst>
              <a:gd name="adj" fmla="val 8556"/>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7" name="AutoShape 33"/>
          <p:cNvSpPr>
            <a:spLocks noChangeArrowheads="1"/>
          </p:cNvSpPr>
          <p:nvPr/>
        </p:nvSpPr>
        <p:spPr bwMode="auto">
          <a:xfrm flipH="1">
            <a:off x="122743" y="4830405"/>
            <a:ext cx="7033922" cy="1911942"/>
          </a:xfrm>
          <a:prstGeom prst="roundRect">
            <a:avLst>
              <a:gd name="adj" fmla="val 5292"/>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9" name="AutoShape 35"/>
          <p:cNvSpPr>
            <a:spLocks noChangeArrowheads="1"/>
          </p:cNvSpPr>
          <p:nvPr/>
        </p:nvSpPr>
        <p:spPr bwMode="auto">
          <a:xfrm>
            <a:off x="2320478" y="1467792"/>
            <a:ext cx="6594669" cy="5354162"/>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0" name="Line 36"/>
          <p:cNvSpPr>
            <a:spLocks noChangeShapeType="1"/>
          </p:cNvSpPr>
          <p:nvPr/>
        </p:nvSpPr>
        <p:spPr bwMode="auto">
          <a:xfrm flipV="1">
            <a:off x="134466" y="1445431"/>
            <a:ext cx="0" cy="47610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3" name="Rectangle 39"/>
          <p:cNvSpPr>
            <a:spLocks noChangeArrowheads="1"/>
          </p:cNvSpPr>
          <p:nvPr/>
        </p:nvSpPr>
        <p:spPr bwMode="auto">
          <a:xfrm>
            <a:off x="2353044" y="1404812"/>
            <a:ext cx="6293430" cy="54411"/>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4" name="Line 40"/>
          <p:cNvSpPr>
            <a:spLocks noChangeShapeType="1"/>
          </p:cNvSpPr>
          <p:nvPr/>
        </p:nvSpPr>
        <p:spPr bwMode="auto">
          <a:xfrm>
            <a:off x="134467" y="1467792"/>
            <a:ext cx="8545155"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49" name="Text Box 55"/>
          <p:cNvSpPr txBox="1">
            <a:spLocks noChangeArrowheads="1"/>
          </p:cNvSpPr>
          <p:nvPr/>
        </p:nvSpPr>
        <p:spPr bwMode="auto">
          <a:xfrm flipH="1">
            <a:off x="239974" y="3740158"/>
            <a:ext cx="1957775" cy="1027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ctr"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2300" b="1" dirty="0">
                <a:solidFill>
                  <a:srgbClr val="000000"/>
                </a:solidFill>
                <a:latin typeface="Arial" pitchFamily="34" charset="0"/>
                <a:cs typeface="Arial" pitchFamily="34" charset="0"/>
              </a:rPr>
              <a:t>جبال كردستان</a:t>
            </a:r>
          </a:p>
        </p:txBody>
      </p:sp>
      <p:sp>
        <p:nvSpPr>
          <p:cNvPr id="53" name="Text Box 59"/>
          <p:cNvSpPr txBox="1">
            <a:spLocks noChangeArrowheads="1"/>
          </p:cNvSpPr>
          <p:nvPr/>
        </p:nvSpPr>
        <p:spPr bwMode="auto">
          <a:xfrm flipH="1">
            <a:off x="486162" y="6527855"/>
            <a:ext cx="1465400" cy="1929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جبال كردستان</a:t>
            </a:r>
          </a:p>
        </p:txBody>
      </p:sp>
      <p:sp>
        <p:nvSpPr>
          <p:cNvPr id="51" name="Text Box 57"/>
          <p:cNvSpPr txBox="1">
            <a:spLocks noChangeArrowheads="1"/>
          </p:cNvSpPr>
          <p:nvPr/>
        </p:nvSpPr>
        <p:spPr bwMode="auto">
          <a:xfrm flipH="1">
            <a:off x="239974" y="3287265"/>
            <a:ext cx="1790133" cy="2788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جبال كردستان</a:t>
            </a:r>
            <a:endParaRPr lang="ar-SA" sz="3400" b="1" dirty="0">
              <a:solidFill>
                <a:prstClr val="black"/>
              </a:solidFill>
              <a:latin typeface="Arial" pitchFamily="34" charset="0"/>
              <a:cs typeface="Arial" pitchFamily="34" charset="0"/>
            </a:endParaRPr>
          </a:p>
        </p:txBody>
      </p:sp>
      <p:pic>
        <p:nvPicPr>
          <p:cNvPr id="6" name="صورة 5"/>
          <p:cNvPicPr>
            <a:picLocks/>
          </p:cNvPicPr>
          <p:nvPr/>
        </p:nvPicPr>
        <p:blipFill rotWithShape="1">
          <a:blip r:embed="rId3">
            <a:extLst>
              <a:ext uri="{28A0092B-C50C-407E-A947-70E740481C1C}">
                <a14:useLocalDpi xmlns:a14="http://schemas.microsoft.com/office/drawing/2010/main" val="0"/>
              </a:ext>
            </a:extLst>
          </a:blip>
          <a:srcRect l="24991" t="-581" r="27893" b="50581"/>
          <a:stretch/>
        </p:blipFill>
        <p:spPr>
          <a:xfrm>
            <a:off x="2385541" y="1543255"/>
            <a:ext cx="2075619" cy="1611429"/>
          </a:xfrm>
          <a:prstGeom prst="roundRect">
            <a:avLst>
              <a:gd name="adj" fmla="val 960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صورة 9"/>
          <p:cNvPicPr>
            <a:picLocks/>
          </p:cNvPicPr>
          <p:nvPr/>
        </p:nvPicPr>
        <p:blipFill rotWithShape="1">
          <a:blip r:embed="rId4">
            <a:extLst>
              <a:ext uri="{28A0092B-C50C-407E-A947-70E740481C1C}">
                <a14:useLocalDpi xmlns:a14="http://schemas.microsoft.com/office/drawing/2010/main" val="0"/>
              </a:ext>
            </a:extLst>
          </a:blip>
          <a:srcRect l="64082" t="2262" r="14926" b="63401"/>
          <a:stretch/>
        </p:blipFill>
        <p:spPr>
          <a:xfrm>
            <a:off x="2415142" y="3360794"/>
            <a:ext cx="4571673" cy="3360000"/>
          </a:xfrm>
          <a:prstGeom prst="roundRect">
            <a:avLst>
              <a:gd name="adj" fmla="val 5127"/>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صورة 13"/>
          <p:cNvPicPr>
            <a:picLocks/>
          </p:cNvPicPr>
          <p:nvPr/>
        </p:nvPicPr>
        <p:blipFill rotWithShape="1">
          <a:blip r:embed="rId5">
            <a:extLst>
              <a:ext uri="{28A0092B-C50C-407E-A947-70E740481C1C}">
                <a14:useLocalDpi xmlns:a14="http://schemas.microsoft.com/office/drawing/2010/main" val="0"/>
              </a:ext>
            </a:extLst>
          </a:blip>
          <a:srcRect t="-1" b="2957"/>
          <a:stretch/>
        </p:blipFill>
        <p:spPr>
          <a:xfrm>
            <a:off x="159026" y="1645945"/>
            <a:ext cx="2105740" cy="1611429"/>
          </a:xfrm>
          <a:prstGeom prst="roundRect">
            <a:avLst>
              <a:gd name="adj" fmla="val 6816"/>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صورة 1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3790" y="4869160"/>
            <a:ext cx="2078033" cy="1680000"/>
          </a:xfrm>
          <a:prstGeom prst="roundRect">
            <a:avLst>
              <a:gd name="adj" fmla="val 7018"/>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8" name="مجموعة 27"/>
          <p:cNvGrpSpPr/>
          <p:nvPr/>
        </p:nvGrpSpPr>
        <p:grpSpPr>
          <a:xfrm>
            <a:off x="7010496" y="1577366"/>
            <a:ext cx="1904650" cy="5142857"/>
            <a:chOff x="9108777" y="1656234"/>
            <a:chExt cx="2474723" cy="5400000"/>
          </a:xfrm>
        </p:grpSpPr>
        <p:pic>
          <p:nvPicPr>
            <p:cNvPr id="31" name="Picture 2"/>
            <p:cNvPicPr>
              <a:picLocks noChangeArrowheads="1"/>
            </p:cNvPicPr>
            <p:nvPr/>
          </p:nvPicPr>
          <p:blipFill rotWithShape="1">
            <a:blip r:embed="rId7">
              <a:extLst>
                <a:ext uri="{28A0092B-C50C-407E-A947-70E740481C1C}">
                  <a14:useLocalDpi xmlns:a14="http://schemas.microsoft.com/office/drawing/2010/main" val="0"/>
                </a:ext>
              </a:extLst>
            </a:blip>
            <a:srcRect l="70330" t="4544" r="4217" b="4453"/>
            <a:stretch/>
          </p:blipFill>
          <p:spPr bwMode="auto">
            <a:xfrm>
              <a:off x="9108777" y="1656234"/>
              <a:ext cx="2412000" cy="54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عنصر نائب للنص 8"/>
            <p:cNvSpPr txBox="1">
              <a:spLocks/>
            </p:cNvSpPr>
            <p:nvPr/>
          </p:nvSpPr>
          <p:spPr>
            <a:xfrm>
              <a:off x="9145041" y="1944770"/>
              <a:ext cx="2438459" cy="4608000"/>
            </a:xfrm>
            <a:prstGeom prst="rect">
              <a:avLst/>
            </a:prstGeom>
            <a:ln>
              <a:solidFill>
                <a:schemeClr val="accent1"/>
              </a:solidFill>
            </a:ln>
          </p:spPr>
          <p:txBody>
            <a:bodyPr/>
            <a:lstStyle>
              <a:lvl1pPr marL="408874" indent="-408874" algn="r" defTabSz="1090331" rtl="1" eaLnBrk="1" latinLnBrk="0" hangingPunct="1">
                <a:spcBef>
                  <a:spcPct val="20000"/>
                </a:spcBef>
                <a:buFont typeface="Arial" pitchFamily="34" charset="0"/>
                <a:buChar char="•"/>
                <a:defRPr sz="3800" kern="1200">
                  <a:solidFill>
                    <a:schemeClr val="tx1"/>
                  </a:solidFill>
                  <a:latin typeface="+mn-lt"/>
                  <a:ea typeface="+mn-ea"/>
                  <a:cs typeface="+mn-cs"/>
                </a:defRPr>
              </a:lvl1pPr>
              <a:lvl2pPr marL="885894" indent="-340728" algn="r" defTabSz="1090331" rtl="1" eaLnBrk="1" latinLnBrk="0" hangingPunct="1">
                <a:spcBef>
                  <a:spcPct val="20000"/>
                </a:spcBef>
                <a:buFont typeface="Arial" pitchFamily="34" charset="0"/>
                <a:buChar char="–"/>
                <a:defRPr sz="3300" kern="1200">
                  <a:solidFill>
                    <a:schemeClr val="tx1"/>
                  </a:solidFill>
                  <a:latin typeface="+mn-lt"/>
                  <a:ea typeface="+mn-ea"/>
                  <a:cs typeface="+mn-cs"/>
                </a:defRPr>
              </a:lvl2pPr>
              <a:lvl3pPr marL="1362913" indent="-272583" algn="r" defTabSz="1090331" rtl="1" eaLnBrk="1" latinLnBrk="0" hangingPunct="1">
                <a:spcBef>
                  <a:spcPct val="20000"/>
                </a:spcBef>
                <a:buFont typeface="Arial" pitchFamily="34" charset="0"/>
                <a:buChar char="•"/>
                <a:defRPr sz="2900" kern="1200">
                  <a:solidFill>
                    <a:schemeClr val="tx1"/>
                  </a:solidFill>
                  <a:latin typeface="+mn-lt"/>
                  <a:ea typeface="+mn-ea"/>
                  <a:cs typeface="+mn-cs"/>
                </a:defRPr>
              </a:lvl3pPr>
              <a:lvl4pPr marL="1908078"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4pPr>
              <a:lvl5pPr marL="245324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5pPr>
              <a:lvl6pPr marL="2998409"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6pPr>
              <a:lvl7pPr marL="354357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7pPr>
              <a:lvl8pPr marL="4088740"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8pPr>
              <a:lvl9pPr marL="4633905"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algn="just" defTabSz="766816" fontAlgn="base">
                <a:spcBef>
                  <a:spcPct val="0"/>
                </a:spcBef>
                <a:spcAft>
                  <a:spcPts val="671"/>
                </a:spcAft>
                <a:buNone/>
              </a:pPr>
              <a:r>
                <a:rPr lang="ar-SA" sz="1600" b="1" dirty="0" smtClean="0">
                  <a:solidFill>
                    <a:srgbClr val="000000"/>
                  </a:solidFill>
                  <a:latin typeface="Arial" pitchFamily="34" charset="0"/>
                  <a:cs typeface="Arial" pitchFamily="34" charset="0"/>
                </a:rPr>
                <a:t>تقع </a:t>
              </a:r>
              <a:r>
                <a:rPr lang="ar-SA" sz="1600" b="1" dirty="0">
                  <a:solidFill>
                    <a:srgbClr val="000000"/>
                  </a:solidFill>
                  <a:latin typeface="Arial" pitchFamily="34" charset="0"/>
                  <a:cs typeface="Arial" pitchFamily="34" charset="0"/>
                </a:rPr>
                <a:t>في شمال العراق </a:t>
              </a:r>
              <a:r>
                <a:rPr lang="ar-SA" sz="1600" b="1" dirty="0" smtClean="0">
                  <a:solidFill>
                    <a:srgbClr val="000000"/>
                  </a:solidFill>
                  <a:latin typeface="Arial" pitchFamily="34" charset="0"/>
                  <a:cs typeface="Arial" pitchFamily="34" charset="0"/>
                </a:rPr>
                <a:t>و</a:t>
              </a:r>
              <a:r>
                <a:rPr lang="ar-EG" sz="1600" b="1" dirty="0">
                  <a:solidFill>
                    <a:srgbClr val="000000"/>
                  </a:solidFill>
                  <a:latin typeface="Arial" pitchFamily="34" charset="0"/>
                  <a:cs typeface="Arial" pitchFamily="34" charset="0"/>
                </a:rPr>
                <a:t>ا</a:t>
              </a:r>
              <a:r>
                <a:rPr lang="ar-SA" sz="1600" b="1" dirty="0" err="1" smtClean="0">
                  <a:solidFill>
                    <a:srgbClr val="000000"/>
                  </a:solidFill>
                  <a:latin typeface="Arial" pitchFamily="34" charset="0"/>
                  <a:cs typeface="Arial" pitchFamily="34" charset="0"/>
                </a:rPr>
                <a:t>متداد</a:t>
              </a:r>
              <a:r>
                <a:rPr lang="ar-SA" sz="1600" b="1" dirty="0" smtClean="0">
                  <a:solidFill>
                    <a:srgbClr val="000000"/>
                  </a:solidFill>
                  <a:latin typeface="Arial" pitchFamily="34" charset="0"/>
                  <a:cs typeface="Arial" pitchFamily="34" charset="0"/>
                </a:rPr>
                <a:t> </a:t>
              </a:r>
              <a:r>
                <a:rPr lang="ar-SA" sz="1600" b="1" dirty="0">
                  <a:solidFill>
                    <a:srgbClr val="000000"/>
                  </a:solidFill>
                  <a:latin typeface="Arial" pitchFamily="34" charset="0"/>
                  <a:cs typeface="Arial" pitchFamily="34" charset="0"/>
                </a:rPr>
                <a:t>لجبال ‏</a:t>
              </a:r>
              <a:r>
                <a:rPr lang="ar-SA" sz="1600" b="1" dirty="0" err="1">
                  <a:solidFill>
                    <a:srgbClr val="000000"/>
                  </a:solidFill>
                  <a:latin typeface="Arial" pitchFamily="34" charset="0"/>
                  <a:cs typeface="Arial" pitchFamily="34" charset="0"/>
                </a:rPr>
                <a:t>زاجروس</a:t>
              </a:r>
              <a:r>
                <a:rPr lang="ar-SA" sz="1600" b="1" dirty="0">
                  <a:solidFill>
                    <a:srgbClr val="000000"/>
                  </a:solidFill>
                  <a:latin typeface="Arial" pitchFamily="34" charset="0"/>
                  <a:cs typeface="Arial" pitchFamily="34" charset="0"/>
                </a:rPr>
                <a:t> </a:t>
              </a:r>
              <a:r>
                <a:rPr lang="ar-SA" sz="1600" b="1" dirty="0" smtClean="0">
                  <a:solidFill>
                    <a:srgbClr val="000000"/>
                  </a:solidFill>
                  <a:latin typeface="Arial" pitchFamily="34" charset="0"/>
                  <a:cs typeface="Arial" pitchFamily="34" charset="0"/>
                </a:rPr>
                <a:t> </a:t>
              </a:r>
              <a:r>
                <a:rPr lang="ar-SA" sz="1600" b="1" dirty="0">
                  <a:solidFill>
                    <a:srgbClr val="000000"/>
                  </a:solidFill>
                  <a:latin typeface="Arial" pitchFamily="34" charset="0"/>
                  <a:cs typeface="Arial" pitchFamily="34" charset="0"/>
                </a:rPr>
                <a:t>وتبلغ أعلى ارتفاع لها في قمة جبل. </a:t>
              </a:r>
              <a:r>
                <a:rPr lang="ar-SA" sz="1600" b="1" dirty="0">
                  <a:solidFill>
                    <a:srgbClr val="000000"/>
                  </a:solidFill>
                  <a:latin typeface="Arial" pitchFamily="34" charset="0"/>
                  <a:cs typeface="Arial" pitchFamily="34" charset="0"/>
                </a:rPr>
                <a:t>‏</a:t>
              </a:r>
            </a:p>
            <a:p>
              <a:pPr marL="0" indent="0" algn="just" defTabSz="766816" fontAlgn="base">
                <a:spcBef>
                  <a:spcPct val="0"/>
                </a:spcBef>
                <a:spcAft>
                  <a:spcPts val="671"/>
                </a:spcAft>
                <a:buNone/>
              </a:pPr>
              <a:r>
                <a:rPr lang="ar-SA" sz="1600" b="1" dirty="0">
                  <a:solidFill>
                    <a:srgbClr val="FF0000"/>
                  </a:solidFill>
                  <a:latin typeface="Arial" pitchFamily="34" charset="0"/>
                  <a:cs typeface="Arial" pitchFamily="34" charset="0"/>
                </a:rPr>
                <a:t>جبل شيخا دار </a:t>
              </a:r>
              <a:r>
                <a:rPr lang="ar-SA" sz="1600" b="1" dirty="0">
                  <a:solidFill>
                    <a:srgbClr val="000000"/>
                  </a:solidFill>
                  <a:latin typeface="Arial" pitchFamily="34" charset="0"/>
                  <a:cs typeface="Arial" pitchFamily="34" charset="0"/>
                </a:rPr>
                <a:t>وهو أعلى جبال العراق يبلغ ارتفاع الجبل 3611 متراً فوق مستوى سطح البحر. ويقع قرب ‏قرية </a:t>
              </a:r>
              <a:r>
                <a:rPr lang="ar-SA" sz="1600" b="1" dirty="0" err="1">
                  <a:solidFill>
                    <a:srgbClr val="000000"/>
                  </a:solidFill>
                  <a:latin typeface="Arial" pitchFamily="34" charset="0"/>
                  <a:cs typeface="Arial" pitchFamily="34" charset="0"/>
                </a:rPr>
                <a:t>كوندا</a:t>
              </a:r>
              <a:r>
                <a:rPr lang="ar-SA" sz="1600" b="1" dirty="0">
                  <a:solidFill>
                    <a:srgbClr val="000000"/>
                  </a:solidFill>
                  <a:latin typeface="Arial" pitchFamily="34" charset="0"/>
                  <a:cs typeface="Arial" pitchFamily="34" charset="0"/>
                </a:rPr>
                <a:t> زور في محافظة </a:t>
              </a:r>
              <a:r>
                <a:rPr lang="ar-SA" sz="1600" b="1" dirty="0" smtClean="0">
                  <a:solidFill>
                    <a:srgbClr val="000000"/>
                  </a:solidFill>
                  <a:latin typeface="Arial" pitchFamily="34" charset="0"/>
                  <a:cs typeface="Arial" pitchFamily="34" charset="0"/>
                </a:rPr>
                <a:t>أربيل</a:t>
              </a:r>
              <a:endParaRPr lang="ar-SA" sz="1600" b="1" dirty="0">
                <a:solidFill>
                  <a:srgbClr val="000000"/>
                </a:solidFill>
                <a:latin typeface="Arial" pitchFamily="34" charset="0"/>
                <a:cs typeface="Arial" pitchFamily="34" charset="0"/>
              </a:endParaRPr>
            </a:p>
            <a:p>
              <a:pPr marL="0" indent="0" algn="just" defTabSz="766816" fontAlgn="base">
                <a:spcBef>
                  <a:spcPct val="0"/>
                </a:spcBef>
                <a:spcAft>
                  <a:spcPts val="671"/>
                </a:spcAft>
                <a:buNone/>
              </a:pPr>
              <a:r>
                <a:rPr lang="ar-SA" sz="1600" b="1" dirty="0">
                  <a:solidFill>
                    <a:srgbClr val="FF0000"/>
                  </a:solidFill>
                  <a:latin typeface="Arial" pitchFamily="34" charset="0"/>
                  <a:cs typeface="Arial" pitchFamily="34" charset="0"/>
                </a:rPr>
                <a:t>‏ جبل </a:t>
              </a:r>
              <a:r>
                <a:rPr lang="ar-SA" sz="1600" b="1" dirty="0" err="1">
                  <a:solidFill>
                    <a:srgbClr val="FF0000"/>
                  </a:solidFill>
                  <a:latin typeface="Arial" pitchFamily="34" charset="0"/>
                  <a:cs typeface="Arial" pitchFamily="34" charset="0"/>
                </a:rPr>
                <a:t>هلكورد</a:t>
              </a:r>
              <a:r>
                <a:rPr lang="ar-SA" sz="1600" b="1" dirty="0">
                  <a:solidFill>
                    <a:srgbClr val="FF0000"/>
                  </a:solidFill>
                  <a:latin typeface="Arial" pitchFamily="34" charset="0"/>
                  <a:cs typeface="Arial" pitchFamily="34" charset="0"/>
                </a:rPr>
                <a:t> </a:t>
              </a:r>
              <a:r>
                <a:rPr lang="ar-SA" sz="1600" b="1" dirty="0">
                  <a:solidFill>
                    <a:srgbClr val="000000"/>
                  </a:solidFill>
                  <a:latin typeface="Arial" pitchFamily="34" charset="0"/>
                  <a:cs typeface="Arial" pitchFamily="34" charset="0"/>
                </a:rPr>
                <a:t>وهو ثاني أعلى قمم الجبال في العراق بارتفاع 3607 فوق مستوى سطح البحر ويقع ضمن ‏سلسلة جبال </a:t>
              </a:r>
              <a:r>
                <a:rPr lang="ar-SA" sz="1600" b="1" dirty="0" smtClean="0">
                  <a:solidFill>
                    <a:srgbClr val="000000"/>
                  </a:solidFill>
                  <a:latin typeface="Arial" pitchFamily="34" charset="0"/>
                  <a:cs typeface="Arial" pitchFamily="34" charset="0"/>
                </a:rPr>
                <a:t>حصا</a:t>
              </a:r>
              <a:r>
                <a:rPr lang="ar-EG" sz="1600" b="1" dirty="0" smtClean="0">
                  <a:solidFill>
                    <a:srgbClr val="000000"/>
                  </a:solidFill>
                  <a:latin typeface="Arial" pitchFamily="34" charset="0"/>
                  <a:cs typeface="Arial" pitchFamily="34" charset="0"/>
                </a:rPr>
                <a:t> </a:t>
              </a:r>
              <a:r>
                <a:rPr lang="ar-SA" sz="1600" b="1" dirty="0" smtClean="0">
                  <a:solidFill>
                    <a:srgbClr val="000000"/>
                  </a:solidFill>
                  <a:latin typeface="Arial" pitchFamily="34" charset="0"/>
                  <a:cs typeface="Arial" pitchFamily="34" charset="0"/>
                </a:rPr>
                <a:t>روست </a:t>
              </a:r>
              <a:r>
                <a:rPr lang="ar-SA" sz="1600" b="1" dirty="0">
                  <a:solidFill>
                    <a:srgbClr val="000000"/>
                  </a:solidFill>
                  <a:latin typeface="Arial" pitchFamily="34" charset="0"/>
                  <a:cs typeface="Arial" pitchFamily="34" charset="0"/>
                </a:rPr>
                <a:t>قرب الحدود مع إيران</a:t>
              </a:r>
            </a:p>
          </p:txBody>
        </p:sp>
      </p:grpSp>
      <p:pic>
        <p:nvPicPr>
          <p:cNvPr id="4098" name="Picture 2" descr="E:\الجيومورفولوجيا\pic\جبال العراق.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11548" y="1543255"/>
            <a:ext cx="2458813" cy="1685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723704"/>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32" y="48"/>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1" name="Text Box 26"/>
            <p:cNvSpPr txBox="1">
              <a:spLocks noChangeArrowheads="1"/>
            </p:cNvSpPr>
            <p:nvPr/>
          </p:nvSpPr>
          <p:spPr bwMode="auto">
            <a:xfrm flipH="1">
              <a:off x="106985938" y="108461478"/>
              <a:ext cx="6333660" cy="285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fontAlgn="base">
                <a:spcBef>
                  <a:spcPct val="0"/>
                </a:spcBef>
                <a:spcAft>
                  <a:spcPts val="587"/>
                </a:spcAft>
              </a:pPr>
              <a:r>
                <a:rPr lang="ar-SA" sz="2000" b="1" dirty="0" smtClean="0">
                  <a:solidFill>
                    <a:srgbClr val="000000"/>
                  </a:solidFill>
                  <a:latin typeface="Arial" pitchFamily="34" charset="0"/>
                  <a:cs typeface="Arial" pitchFamily="34" charset="0"/>
                </a:rPr>
                <a:t>الجبال </a:t>
              </a:r>
              <a:r>
                <a:rPr lang="ar-SA" sz="2000" b="1" dirty="0">
                  <a:solidFill>
                    <a:srgbClr val="000000"/>
                  </a:solidFill>
                  <a:latin typeface="Arial" pitchFamily="34" charset="0"/>
                  <a:cs typeface="Arial" pitchFamily="34" charset="0"/>
                </a:rPr>
                <a:t>في </a:t>
              </a:r>
              <a:r>
                <a:rPr lang="ar-EG" sz="2000" b="1" dirty="0" smtClean="0">
                  <a:solidFill>
                    <a:srgbClr val="000000"/>
                  </a:solidFill>
                  <a:latin typeface="Arial" pitchFamily="34" charset="0"/>
                  <a:cs typeface="Arial" pitchFamily="34" charset="0"/>
                </a:rPr>
                <a:t>بلاد الشام</a:t>
              </a:r>
              <a:endParaRPr lang="ar-SA" sz="2000" b="1" dirty="0">
                <a:solidFill>
                  <a:srgbClr val="000000"/>
                </a:solidFill>
                <a:latin typeface="Arial" pitchFamily="34" charset="0"/>
                <a:cs typeface="Arial" pitchFamily="34" charset="0"/>
              </a:endParaRPr>
            </a:p>
            <a:p>
              <a:pPr defTabSz="766816" fontAlgn="base">
                <a:spcBef>
                  <a:spcPct val="0"/>
                </a:spcBef>
                <a:spcAft>
                  <a:spcPts val="587"/>
                </a:spcAft>
              </a:pPr>
              <a:r>
                <a:rPr lang="ar-SA" sz="2000" dirty="0">
                  <a:solidFill>
                    <a:srgbClr val="000000"/>
                  </a:solidFill>
                  <a:latin typeface="Franklin Gothic Book" pitchFamily="34" charset="0"/>
                </a:rPr>
                <a:t>.</a:t>
              </a:r>
              <a:endParaRPr lang="ar-SA" sz="2000" dirty="0">
                <a:solidFill>
                  <a:srgbClr val="000000"/>
                </a:solidFill>
                <a:latin typeface="Franklin Gothic Book"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pPr>
              <a:r>
                <a:rPr lang="ar-EG"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ال</a:t>
              </a:r>
              <a:r>
                <a:rPr lang="ar-SA"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أشكال </a:t>
              </a:r>
              <a:r>
                <a:rPr lang="ar-EG" sz="3600" cap="all" dirty="0" smtClean="0">
                  <a:solidFill>
                    <a:srgbClr val="4E3B30"/>
                  </a:solidFill>
                  <a:effectLst>
                    <a:reflection blurRad="12700" stA="48000" endA="300" endPos="55000" dir="5400000" sy="-90000" algn="bl" rotWithShape="0"/>
                  </a:effectLst>
                  <a:latin typeface="Arial" pitchFamily="34" charset="0"/>
                  <a:ea typeface="+mj-ea"/>
                  <a:cs typeface="Arial" pitchFamily="34" charset="0"/>
                </a:rPr>
                <a:t>التضاريسية للأراضي العربية</a:t>
              </a:r>
              <a:endParaRPr lang="ar-SA" sz="2300" dirty="0">
                <a:solidFill>
                  <a:srgbClr val="FFFFFF"/>
                </a:solidFill>
                <a:latin typeface="Franklin Gothic Heavy" pitchFamily="34" charset="0"/>
                <a:cs typeface="Arial"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26" name="AutoShape 32"/>
          <p:cNvSpPr>
            <a:spLocks noChangeArrowheads="1"/>
          </p:cNvSpPr>
          <p:nvPr/>
        </p:nvSpPr>
        <p:spPr bwMode="auto">
          <a:xfrm flipH="1">
            <a:off x="122743" y="3566159"/>
            <a:ext cx="7033922" cy="1156260"/>
          </a:xfrm>
          <a:prstGeom prst="roundRect">
            <a:avLst>
              <a:gd name="adj" fmla="val 8556"/>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7" name="AutoShape 33"/>
          <p:cNvSpPr>
            <a:spLocks noChangeArrowheads="1"/>
          </p:cNvSpPr>
          <p:nvPr/>
        </p:nvSpPr>
        <p:spPr bwMode="auto">
          <a:xfrm flipH="1">
            <a:off x="122743" y="4830405"/>
            <a:ext cx="7033922" cy="1911942"/>
          </a:xfrm>
          <a:prstGeom prst="roundRect">
            <a:avLst>
              <a:gd name="adj" fmla="val 5292"/>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9" name="AutoShape 35"/>
          <p:cNvSpPr>
            <a:spLocks noChangeArrowheads="1"/>
          </p:cNvSpPr>
          <p:nvPr/>
        </p:nvSpPr>
        <p:spPr bwMode="auto">
          <a:xfrm>
            <a:off x="2320478" y="1467792"/>
            <a:ext cx="6649706" cy="5354162"/>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0" name="Line 36"/>
          <p:cNvSpPr>
            <a:spLocks noChangeShapeType="1"/>
          </p:cNvSpPr>
          <p:nvPr/>
        </p:nvSpPr>
        <p:spPr bwMode="auto">
          <a:xfrm flipV="1">
            <a:off x="134466" y="1445431"/>
            <a:ext cx="0" cy="47610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3" name="Rectangle 39"/>
          <p:cNvSpPr>
            <a:spLocks noChangeArrowheads="1"/>
          </p:cNvSpPr>
          <p:nvPr/>
        </p:nvSpPr>
        <p:spPr bwMode="auto">
          <a:xfrm>
            <a:off x="2353044" y="1404812"/>
            <a:ext cx="6293430" cy="54411"/>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4" name="Line 40"/>
          <p:cNvSpPr>
            <a:spLocks noChangeShapeType="1"/>
          </p:cNvSpPr>
          <p:nvPr/>
        </p:nvSpPr>
        <p:spPr bwMode="auto">
          <a:xfrm>
            <a:off x="134467" y="1467792"/>
            <a:ext cx="8545155"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49" name="Text Box 55"/>
          <p:cNvSpPr txBox="1">
            <a:spLocks noChangeArrowheads="1"/>
          </p:cNvSpPr>
          <p:nvPr/>
        </p:nvSpPr>
        <p:spPr bwMode="auto">
          <a:xfrm flipH="1">
            <a:off x="239974" y="3740158"/>
            <a:ext cx="1957775" cy="1027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ctr"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2300" b="1" dirty="0">
                <a:solidFill>
                  <a:srgbClr val="000000"/>
                </a:solidFill>
                <a:latin typeface="Arial" pitchFamily="34" charset="0"/>
                <a:cs typeface="Arial" pitchFamily="34" charset="0"/>
              </a:rPr>
              <a:t>جبال الشام </a:t>
            </a:r>
            <a:r>
              <a:rPr lang="ar-SA" sz="2300" b="1" dirty="0">
                <a:solidFill>
                  <a:srgbClr val="000000"/>
                </a:solidFill>
                <a:latin typeface="Lucida Sans Typewriter" pitchFamily="49" charset="0"/>
              </a:rPr>
              <a:t>‏</a:t>
            </a:r>
          </a:p>
        </p:txBody>
      </p:sp>
      <p:sp>
        <p:nvSpPr>
          <p:cNvPr id="53" name="Text Box 59"/>
          <p:cNvSpPr txBox="1">
            <a:spLocks noChangeArrowheads="1"/>
          </p:cNvSpPr>
          <p:nvPr/>
        </p:nvSpPr>
        <p:spPr bwMode="auto">
          <a:xfrm flipH="1">
            <a:off x="486162" y="6549160"/>
            <a:ext cx="1465400" cy="1929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Tw Cen MT Condensed Extra Bold" pitchFamily="34" charset="0"/>
              </a:rPr>
              <a:t>جبال </a:t>
            </a:r>
            <a:r>
              <a:rPr lang="ar-SA" sz="1200" b="1" dirty="0">
                <a:solidFill>
                  <a:prstClr val="black"/>
                </a:solidFill>
                <a:latin typeface="Tw Cen MT Condensed Extra Bold" pitchFamily="34" charset="0"/>
              </a:rPr>
              <a:t>الشام</a:t>
            </a:r>
            <a:endParaRPr lang="ar-SA" sz="1200" b="1" dirty="0">
              <a:solidFill>
                <a:prstClr val="black"/>
              </a:solidFill>
              <a:latin typeface="Tw Cen MT Condensed Extra Bold" pitchFamily="34" charset="0"/>
            </a:endParaRPr>
          </a:p>
        </p:txBody>
      </p:sp>
      <p:sp>
        <p:nvSpPr>
          <p:cNvPr id="51" name="Text Box 57"/>
          <p:cNvSpPr txBox="1">
            <a:spLocks noChangeArrowheads="1"/>
          </p:cNvSpPr>
          <p:nvPr/>
        </p:nvSpPr>
        <p:spPr bwMode="auto">
          <a:xfrm flipH="1">
            <a:off x="239974" y="3287265"/>
            <a:ext cx="1790133" cy="2788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جبال الشام</a:t>
            </a:r>
            <a:endParaRPr lang="ar-SA" sz="3400" b="1" dirty="0">
              <a:solidFill>
                <a:prstClr val="black"/>
              </a:solidFill>
              <a:latin typeface="Arial" pitchFamily="34" charset="0"/>
              <a:cs typeface="Arial" pitchFamily="34" charset="0"/>
            </a:endParaRPr>
          </a:p>
        </p:txBody>
      </p:sp>
      <p:pic>
        <p:nvPicPr>
          <p:cNvPr id="8" name="صورة 7"/>
          <p:cNvPicPr>
            <a:picLocks/>
          </p:cNvPicPr>
          <p:nvPr/>
        </p:nvPicPr>
        <p:blipFill rotWithShape="1">
          <a:blip r:embed="rId3">
            <a:extLst>
              <a:ext uri="{28A0092B-C50C-407E-A947-70E740481C1C}">
                <a14:useLocalDpi xmlns:a14="http://schemas.microsoft.com/office/drawing/2010/main" val="0"/>
              </a:ext>
            </a:extLst>
          </a:blip>
          <a:srcRect l="11531" t="8459" r="53720" b="41425"/>
          <a:stretch/>
        </p:blipFill>
        <p:spPr>
          <a:xfrm>
            <a:off x="2380935" y="1543088"/>
            <a:ext cx="2133447" cy="1817143"/>
          </a:xfrm>
          <a:prstGeom prst="roundRect">
            <a:avLst>
              <a:gd name="adj" fmla="val 687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صورة 8"/>
          <p:cNvPicPr>
            <a:picLocks/>
          </p:cNvPicPr>
          <p:nvPr/>
        </p:nvPicPr>
        <p:blipFill rotWithShape="1">
          <a:blip r:embed="rId4">
            <a:extLst>
              <a:ext uri="{28A0092B-C50C-407E-A947-70E740481C1C}">
                <a14:useLocalDpi xmlns:a14="http://schemas.microsoft.com/office/drawing/2010/main" val="0"/>
              </a:ext>
            </a:extLst>
          </a:blip>
          <a:srcRect l="1812" t="1594" r="1859" b="992"/>
          <a:stretch/>
        </p:blipFill>
        <p:spPr>
          <a:xfrm>
            <a:off x="2411061" y="3497580"/>
            <a:ext cx="4405430" cy="3148050"/>
          </a:xfrm>
          <a:prstGeom prst="roundRect">
            <a:avLst>
              <a:gd name="adj" fmla="val 5780"/>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صورة 11"/>
          <p:cNvPicPr>
            <a:picLocks/>
          </p:cNvPicPr>
          <p:nvPr/>
        </p:nvPicPr>
        <p:blipFill>
          <a:blip r:embed="rId5">
            <a:extLst>
              <a:ext uri="{28A0092B-C50C-407E-A947-70E740481C1C}">
                <a14:useLocalDpi xmlns:a14="http://schemas.microsoft.com/office/drawing/2010/main" val="0"/>
              </a:ext>
            </a:extLst>
          </a:blip>
          <a:stretch>
            <a:fillRect/>
          </a:stretch>
        </p:blipFill>
        <p:spPr>
          <a:xfrm>
            <a:off x="166311" y="1617979"/>
            <a:ext cx="2105740" cy="1645714"/>
          </a:xfrm>
          <a:prstGeom prst="roundRect">
            <a:avLst>
              <a:gd name="adj" fmla="val 10770"/>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صورة 16"/>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80626" y="4869160"/>
            <a:ext cx="2105740" cy="1680000"/>
          </a:xfrm>
          <a:prstGeom prst="roundRect">
            <a:avLst>
              <a:gd name="adj" fmla="val 7552"/>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8" name="مجموعة 27"/>
          <p:cNvGrpSpPr/>
          <p:nvPr/>
        </p:nvGrpSpPr>
        <p:grpSpPr>
          <a:xfrm>
            <a:off x="6844234" y="1543659"/>
            <a:ext cx="2125949" cy="5245714"/>
            <a:chOff x="9108777" y="1656234"/>
            <a:chExt cx="2467617" cy="5400000"/>
          </a:xfrm>
        </p:grpSpPr>
        <p:pic>
          <p:nvPicPr>
            <p:cNvPr id="31" name="Picture 2"/>
            <p:cNvPicPr>
              <a:picLocks noChangeArrowheads="1"/>
            </p:cNvPicPr>
            <p:nvPr/>
          </p:nvPicPr>
          <p:blipFill rotWithShape="1">
            <a:blip r:embed="rId7">
              <a:extLst>
                <a:ext uri="{28A0092B-C50C-407E-A947-70E740481C1C}">
                  <a14:useLocalDpi xmlns:a14="http://schemas.microsoft.com/office/drawing/2010/main" val="0"/>
                </a:ext>
              </a:extLst>
            </a:blip>
            <a:srcRect l="70330" t="4544" r="4217" b="4453"/>
            <a:stretch/>
          </p:blipFill>
          <p:spPr bwMode="auto">
            <a:xfrm>
              <a:off x="9108777" y="1656234"/>
              <a:ext cx="2412000" cy="54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عنصر نائب للنص 8"/>
            <p:cNvSpPr txBox="1">
              <a:spLocks/>
            </p:cNvSpPr>
            <p:nvPr/>
          </p:nvSpPr>
          <p:spPr>
            <a:xfrm>
              <a:off x="9145041" y="1800172"/>
              <a:ext cx="2431353" cy="5008784"/>
            </a:xfrm>
            <a:prstGeom prst="rect">
              <a:avLst/>
            </a:prstGeom>
            <a:ln>
              <a:solidFill>
                <a:schemeClr val="accent1"/>
              </a:solidFill>
            </a:ln>
          </p:spPr>
          <p:txBody>
            <a:bodyPr/>
            <a:lstStyle>
              <a:lvl1pPr marL="408874" indent="-408874" algn="r" defTabSz="1090331" rtl="1" eaLnBrk="1" latinLnBrk="0" hangingPunct="1">
                <a:spcBef>
                  <a:spcPct val="20000"/>
                </a:spcBef>
                <a:buFont typeface="Arial" pitchFamily="34" charset="0"/>
                <a:buChar char="•"/>
                <a:defRPr sz="3800" kern="1200">
                  <a:solidFill>
                    <a:schemeClr val="tx1"/>
                  </a:solidFill>
                  <a:latin typeface="+mn-lt"/>
                  <a:ea typeface="+mn-ea"/>
                  <a:cs typeface="+mn-cs"/>
                </a:defRPr>
              </a:lvl1pPr>
              <a:lvl2pPr marL="885894" indent="-340728" algn="r" defTabSz="1090331" rtl="1" eaLnBrk="1" latinLnBrk="0" hangingPunct="1">
                <a:spcBef>
                  <a:spcPct val="20000"/>
                </a:spcBef>
                <a:buFont typeface="Arial" pitchFamily="34" charset="0"/>
                <a:buChar char="–"/>
                <a:defRPr sz="3300" kern="1200">
                  <a:solidFill>
                    <a:schemeClr val="tx1"/>
                  </a:solidFill>
                  <a:latin typeface="+mn-lt"/>
                  <a:ea typeface="+mn-ea"/>
                  <a:cs typeface="+mn-cs"/>
                </a:defRPr>
              </a:lvl2pPr>
              <a:lvl3pPr marL="1362913" indent="-272583" algn="r" defTabSz="1090331" rtl="1" eaLnBrk="1" latinLnBrk="0" hangingPunct="1">
                <a:spcBef>
                  <a:spcPct val="20000"/>
                </a:spcBef>
                <a:buFont typeface="Arial" pitchFamily="34" charset="0"/>
                <a:buChar char="•"/>
                <a:defRPr sz="2900" kern="1200">
                  <a:solidFill>
                    <a:schemeClr val="tx1"/>
                  </a:solidFill>
                  <a:latin typeface="+mn-lt"/>
                  <a:ea typeface="+mn-ea"/>
                  <a:cs typeface="+mn-cs"/>
                </a:defRPr>
              </a:lvl3pPr>
              <a:lvl4pPr marL="1908078"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4pPr>
              <a:lvl5pPr marL="245324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5pPr>
              <a:lvl6pPr marL="2998409"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6pPr>
              <a:lvl7pPr marL="354357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7pPr>
              <a:lvl8pPr marL="4088740"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8pPr>
              <a:lvl9pPr marL="4633905"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algn="just" defTabSz="766816" fontAlgn="base">
                <a:spcBef>
                  <a:spcPct val="0"/>
                </a:spcBef>
                <a:spcAft>
                  <a:spcPts val="671"/>
                </a:spcAft>
                <a:buNone/>
              </a:pPr>
              <a:r>
                <a:rPr lang="ar-SA" sz="1300" b="1" dirty="0">
                  <a:solidFill>
                    <a:srgbClr val="000000"/>
                  </a:solidFill>
                  <a:latin typeface="Arial" pitchFamily="34" charset="0"/>
                  <a:cs typeface="Arial" pitchFamily="34" charset="0"/>
                </a:rPr>
                <a:t>تمتد بلاد الشام من سلسلة جبال طوروس في الشمال إلى شبه جزيرة سيناء في الجنوب. </a:t>
              </a:r>
              <a:r>
                <a:rPr lang="ar-SA" sz="1300" b="1" dirty="0" err="1" smtClean="0">
                  <a:solidFill>
                    <a:srgbClr val="000000"/>
                  </a:solidFill>
                  <a:latin typeface="Arial" pitchFamily="34" charset="0"/>
                  <a:cs typeface="Arial" pitchFamily="34" charset="0"/>
                </a:rPr>
                <a:t>تت</a:t>
              </a:r>
              <a:r>
                <a:rPr lang="ar-EG" sz="1300" b="1" dirty="0" smtClean="0">
                  <a:solidFill>
                    <a:srgbClr val="000000"/>
                  </a:solidFill>
                  <a:latin typeface="Arial" pitchFamily="34" charset="0"/>
                  <a:cs typeface="Arial" pitchFamily="34" charset="0"/>
                </a:rPr>
                <a:t>صف</a:t>
              </a:r>
              <a:r>
                <a:rPr lang="ar-SA" sz="1300" b="1" dirty="0" smtClean="0">
                  <a:solidFill>
                    <a:srgbClr val="000000"/>
                  </a:solidFill>
                  <a:latin typeface="Arial" pitchFamily="34" charset="0"/>
                  <a:cs typeface="Arial" pitchFamily="34" charset="0"/>
                </a:rPr>
                <a:t> </a:t>
              </a:r>
              <a:r>
                <a:rPr lang="ar-SA" sz="1300" b="1" dirty="0">
                  <a:solidFill>
                    <a:srgbClr val="000000"/>
                  </a:solidFill>
                  <a:latin typeface="Arial" pitchFamily="34" charset="0"/>
                  <a:cs typeface="Arial" pitchFamily="34" charset="0"/>
                </a:rPr>
                <a:t>هذه </a:t>
              </a:r>
              <a:r>
                <a:rPr lang="ar-SA" sz="1300" b="1" dirty="0" smtClean="0">
                  <a:solidFill>
                    <a:srgbClr val="000000"/>
                  </a:solidFill>
                  <a:latin typeface="Arial" pitchFamily="34" charset="0"/>
                  <a:cs typeface="Arial" pitchFamily="34" charset="0"/>
                </a:rPr>
                <a:t>الأرض</a:t>
              </a:r>
              <a:r>
                <a:rPr lang="ar-EG" sz="1300" b="1" dirty="0" smtClean="0">
                  <a:solidFill>
                    <a:srgbClr val="000000"/>
                  </a:solidFill>
                  <a:latin typeface="Arial" pitchFamily="34" charset="0"/>
                  <a:cs typeface="Arial" pitchFamily="34" charset="0"/>
                </a:rPr>
                <a:t>ي</a:t>
              </a:r>
              <a:r>
                <a:rPr lang="ar-SA" sz="1300" b="1" dirty="0" smtClean="0">
                  <a:solidFill>
                    <a:srgbClr val="000000"/>
                  </a:solidFill>
                  <a:latin typeface="Arial" pitchFamily="34" charset="0"/>
                  <a:cs typeface="Arial" pitchFamily="34" charset="0"/>
                </a:rPr>
                <a:t> </a:t>
              </a:r>
              <a:r>
                <a:rPr lang="ar-SA" sz="1300" b="1" dirty="0">
                  <a:solidFill>
                    <a:srgbClr val="000000"/>
                  </a:solidFill>
                  <a:latin typeface="Arial" pitchFamily="34" charset="0"/>
                  <a:cs typeface="Arial" pitchFamily="34" charset="0"/>
                </a:rPr>
                <a:t>‏بسلسلتي جبال متوازيتين (غربية وشرقية) </a:t>
              </a:r>
              <a:r>
                <a:rPr lang="ar-SA" sz="1300" b="1" dirty="0" err="1">
                  <a:solidFill>
                    <a:srgbClr val="000000"/>
                  </a:solidFill>
                  <a:latin typeface="Arial" pitchFamily="34" charset="0"/>
                  <a:cs typeface="Arial" pitchFamily="34" charset="0"/>
                </a:rPr>
                <a:t>تشقانها</a:t>
              </a:r>
              <a:r>
                <a:rPr lang="ar-SA" sz="1300" b="1" dirty="0">
                  <a:solidFill>
                    <a:srgbClr val="000000"/>
                  </a:solidFill>
                  <a:latin typeface="Arial" pitchFamily="34" charset="0"/>
                  <a:cs typeface="Arial" pitchFamily="34" charset="0"/>
                </a:rPr>
                <a:t> من الشمال إلى الجنوب بالتوازي مع الخط الساحلي.</a:t>
              </a:r>
              <a:r>
                <a:rPr lang="ar-SA" sz="1300" b="1" dirty="0">
                  <a:solidFill>
                    <a:srgbClr val="000000"/>
                  </a:solidFill>
                  <a:latin typeface="Arial" pitchFamily="34" charset="0"/>
                  <a:cs typeface="Arial" pitchFamily="34" charset="0"/>
                </a:rPr>
                <a:t>‏ تبدأ </a:t>
              </a:r>
              <a:r>
                <a:rPr lang="ar-SA" sz="1300" b="1" dirty="0">
                  <a:solidFill>
                    <a:srgbClr val="000000"/>
                  </a:solidFill>
                  <a:latin typeface="Arial" pitchFamily="34" charset="0"/>
                  <a:cs typeface="Arial" pitchFamily="34" charset="0"/>
                </a:rPr>
                <a:t>السلسلة الغربية الساحلية شمالاً عند ملتقى جبال طوروس مع جبال </a:t>
              </a:r>
              <a:r>
                <a:rPr lang="ar-SA" sz="1300" b="1" dirty="0" err="1">
                  <a:solidFill>
                    <a:srgbClr val="000000"/>
                  </a:solidFill>
                  <a:latin typeface="Arial" pitchFamily="34" charset="0"/>
                  <a:cs typeface="Arial" pitchFamily="34" charset="0"/>
                </a:rPr>
                <a:t>الأمانوس</a:t>
              </a:r>
              <a:r>
                <a:rPr lang="ar-SA" sz="1300" b="1" dirty="0">
                  <a:solidFill>
                    <a:srgbClr val="000000"/>
                  </a:solidFill>
                  <a:latin typeface="Arial" pitchFamily="34" charset="0"/>
                  <a:cs typeface="Arial" pitchFamily="34" charset="0"/>
                </a:rPr>
                <a:t> في منطقة النهر الأبيض قرب ‏مرعش. </a:t>
              </a:r>
              <a:r>
                <a:rPr lang="ar-SA" sz="1300" b="1" dirty="0">
                  <a:solidFill>
                    <a:srgbClr val="000000"/>
                  </a:solidFill>
                  <a:latin typeface="Arial" pitchFamily="34" charset="0"/>
                  <a:cs typeface="Arial" pitchFamily="34" charset="0"/>
                </a:rPr>
                <a:t>وتستمر </a:t>
              </a:r>
              <a:r>
                <a:rPr lang="ar-SA" sz="1300" b="1" dirty="0" err="1" smtClean="0">
                  <a:solidFill>
                    <a:srgbClr val="000000"/>
                  </a:solidFill>
                  <a:latin typeface="Arial" pitchFamily="34" charset="0"/>
                  <a:cs typeface="Arial" pitchFamily="34" charset="0"/>
                </a:rPr>
                <a:t>الأمانوس</a:t>
              </a:r>
              <a:r>
                <a:rPr lang="ar-SA" sz="1300" b="1" dirty="0" smtClean="0">
                  <a:solidFill>
                    <a:srgbClr val="000000"/>
                  </a:solidFill>
                  <a:latin typeface="Arial" pitchFamily="34" charset="0"/>
                  <a:cs typeface="Arial" pitchFamily="34" charset="0"/>
                </a:rPr>
                <a:t> </a:t>
              </a:r>
              <a:r>
                <a:rPr lang="ar-SA" sz="1300" b="1" dirty="0">
                  <a:solidFill>
                    <a:srgbClr val="000000"/>
                  </a:solidFill>
                  <a:latin typeface="Arial" pitchFamily="34" charset="0"/>
                  <a:cs typeface="Arial" pitchFamily="34" charset="0"/>
                </a:rPr>
                <a:t>إلى مصب نهر العاصي في خليج السويدية، وأقصى ارتفاع لها هو </a:t>
              </a:r>
              <a:r>
                <a:rPr lang="ar-SA" sz="1300" b="1" dirty="0">
                  <a:solidFill>
                    <a:srgbClr val="000000"/>
                  </a:solidFill>
                  <a:latin typeface="Arial" pitchFamily="34" charset="0"/>
                  <a:cs typeface="Arial" pitchFamily="34" charset="0"/>
                </a:rPr>
                <a:t>2240م</a:t>
              </a:r>
              <a:r>
                <a:rPr lang="ar-SA" sz="1300" b="1" dirty="0">
                  <a:solidFill>
                    <a:srgbClr val="000000"/>
                  </a:solidFill>
                  <a:latin typeface="Arial" pitchFamily="34" charset="0"/>
                  <a:cs typeface="Arial" pitchFamily="34" charset="0"/>
                </a:rPr>
                <a:t>. ‏ثم تمتد سلسلة مكملة </a:t>
              </a:r>
              <a:r>
                <a:rPr lang="ar-SA" sz="1300" b="1" dirty="0" smtClean="0">
                  <a:solidFill>
                    <a:srgbClr val="000000"/>
                  </a:solidFill>
                  <a:latin typeface="Arial" pitchFamily="34" charset="0"/>
                  <a:cs typeface="Arial" pitchFamily="34" charset="0"/>
                </a:rPr>
                <a:t>له</a:t>
              </a:r>
              <a:r>
                <a:rPr lang="ar-EG" sz="1300" b="1" dirty="0" smtClean="0">
                  <a:solidFill>
                    <a:srgbClr val="000000"/>
                  </a:solidFill>
                  <a:latin typeface="Arial" pitchFamily="34" charset="0"/>
                  <a:cs typeface="Arial" pitchFamily="34" charset="0"/>
                </a:rPr>
                <a:t>ا</a:t>
              </a:r>
              <a:r>
                <a:rPr lang="ar-SA" sz="1300" b="1" dirty="0" smtClean="0">
                  <a:solidFill>
                    <a:srgbClr val="000000"/>
                  </a:solidFill>
                  <a:latin typeface="Arial" pitchFamily="34" charset="0"/>
                  <a:cs typeface="Arial" pitchFamily="34" charset="0"/>
                </a:rPr>
                <a:t> </a:t>
              </a:r>
              <a:r>
                <a:rPr lang="ar-SA" sz="1300" b="1" dirty="0">
                  <a:solidFill>
                    <a:srgbClr val="000000"/>
                  </a:solidFill>
                  <a:latin typeface="Arial" pitchFamily="34" charset="0"/>
                  <a:cs typeface="Arial" pitchFamily="34" charset="0"/>
                </a:rPr>
                <a:t>من مصب العاصي إلى نهر الكبير الجنوبي وتعرف </a:t>
              </a:r>
              <a:r>
                <a:rPr lang="ar-SA" sz="1300" b="1" dirty="0" smtClean="0">
                  <a:solidFill>
                    <a:srgbClr val="000000"/>
                  </a:solidFill>
                  <a:latin typeface="Arial" pitchFamily="34" charset="0"/>
                  <a:cs typeface="Arial" pitchFamily="34" charset="0"/>
                </a:rPr>
                <a:t>بسلسلة </a:t>
              </a:r>
              <a:r>
                <a:rPr lang="ar-SA" sz="1300" b="1" dirty="0">
                  <a:solidFill>
                    <a:srgbClr val="000000"/>
                  </a:solidFill>
                  <a:latin typeface="Arial" pitchFamily="34" charset="0"/>
                  <a:cs typeface="Arial" pitchFamily="34" charset="0"/>
                </a:rPr>
                <a:t>جبال ‏النصيرية. يفصل سهل عكار جبال النصيرية عن امتدادها الجنوبي في جبل لبنان، وفي جبل لبنان سقف الشام ‏وأعلى جباله </a:t>
              </a:r>
              <a:r>
                <a:rPr lang="ar-SA" sz="1300" b="1" dirty="0" smtClean="0">
                  <a:solidFill>
                    <a:srgbClr val="000000"/>
                  </a:solidFill>
                  <a:latin typeface="Arial" pitchFamily="34" charset="0"/>
                  <a:cs typeface="Arial" pitchFamily="34" charset="0"/>
                </a:rPr>
                <a:t>ذروته </a:t>
              </a:r>
              <a:r>
                <a:rPr lang="ar-SA" sz="1300" b="1" dirty="0">
                  <a:solidFill>
                    <a:srgbClr val="000000"/>
                  </a:solidFill>
                  <a:latin typeface="Arial" pitchFamily="34" charset="0"/>
                  <a:cs typeface="Arial" pitchFamily="34" charset="0"/>
                </a:rPr>
                <a:t>بارتفاع 3088 م في قرنة </a:t>
              </a:r>
              <a:r>
                <a:rPr lang="ar-SA" sz="1300" b="1" dirty="0" err="1">
                  <a:solidFill>
                    <a:srgbClr val="000000"/>
                  </a:solidFill>
                  <a:latin typeface="Arial" pitchFamily="34" charset="0"/>
                  <a:cs typeface="Arial" pitchFamily="34" charset="0"/>
                </a:rPr>
                <a:t>السودا</a:t>
              </a:r>
              <a:r>
                <a:rPr lang="ar-SA" sz="1300" b="1" dirty="0">
                  <a:solidFill>
                    <a:srgbClr val="000000"/>
                  </a:solidFill>
                  <a:latin typeface="Arial" pitchFamily="34" charset="0"/>
                  <a:cs typeface="Arial" pitchFamily="34" charset="0"/>
                </a:rPr>
                <a:t>. بالاتجاه جنوبًا تبدأ الجبال بالابتعاد عن البحر ‏وبالانخفاض تدريجيًا، فتبلغ أعلى قمة في الجليل </a:t>
              </a:r>
              <a:r>
                <a:rPr lang="ar-SA" sz="1300" b="1" dirty="0">
                  <a:solidFill>
                    <a:srgbClr val="000000"/>
                  </a:solidFill>
                  <a:latin typeface="Arial" pitchFamily="34" charset="0"/>
                  <a:cs typeface="Arial" pitchFamily="34" charset="0"/>
                </a:rPr>
                <a:t> (جبل </a:t>
              </a:r>
              <a:r>
                <a:rPr lang="ar-SA" sz="1300" b="1" dirty="0" err="1">
                  <a:solidFill>
                    <a:srgbClr val="000000"/>
                  </a:solidFill>
                  <a:latin typeface="Arial" pitchFamily="34" charset="0"/>
                  <a:cs typeface="Arial" pitchFamily="34" charset="0"/>
                </a:rPr>
                <a:t>الجرمق</a:t>
              </a:r>
              <a:r>
                <a:rPr lang="ar-SA" sz="1300" b="1" dirty="0">
                  <a:solidFill>
                    <a:srgbClr val="000000"/>
                  </a:solidFill>
                  <a:latin typeface="Arial" pitchFamily="34" charset="0"/>
                  <a:cs typeface="Arial" pitchFamily="34" charset="0"/>
                </a:rPr>
                <a:t>) 1208‏</a:t>
              </a:r>
            </a:p>
          </p:txBody>
        </p:sp>
      </p:grpSp>
      <p:pic>
        <p:nvPicPr>
          <p:cNvPr id="5122" name="Picture 2" descr="E:\الجيومورفولوجيا\pic\جبال لبنان.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3776" y="1580593"/>
            <a:ext cx="2175006" cy="1846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2041547"/>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32" y="48"/>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1" name="Text Box 26"/>
            <p:cNvSpPr txBox="1">
              <a:spLocks noChangeArrowheads="1"/>
            </p:cNvSpPr>
            <p:nvPr/>
          </p:nvSpPr>
          <p:spPr bwMode="auto">
            <a:xfrm flipH="1">
              <a:off x="106952389" y="108461478"/>
              <a:ext cx="6367209" cy="285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rtl="1" fontAlgn="base">
                <a:spcBef>
                  <a:spcPct val="0"/>
                </a:spcBef>
                <a:spcAft>
                  <a:spcPts val="587"/>
                </a:spcAft>
              </a:pPr>
              <a:r>
                <a:rPr lang="ar-SA" sz="2000" b="1" dirty="0">
                  <a:solidFill>
                    <a:srgbClr val="000000"/>
                  </a:solidFill>
                  <a:latin typeface="Arial" pitchFamily="34" charset="0"/>
                  <a:cs typeface="Arial" pitchFamily="34" charset="0"/>
                </a:rPr>
                <a:t>جبال البحر الأحمر شرقي مصر </a:t>
              </a:r>
              <a:r>
                <a:rPr lang="ar-SA" sz="2000" b="1" dirty="0" smtClean="0">
                  <a:solidFill>
                    <a:srgbClr val="000000"/>
                  </a:solidFill>
                  <a:latin typeface="Arial" pitchFamily="34" charset="0"/>
                  <a:cs typeface="Arial" pitchFamily="34" charset="0"/>
                </a:rPr>
                <a:t>والسودان</a:t>
              </a:r>
              <a:endParaRPr lang="ar-SA" sz="2000" dirty="0">
                <a:solidFill>
                  <a:srgbClr val="000000"/>
                </a:solidFill>
                <a:latin typeface="Franklin Gothic Book"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pPr>
              <a:r>
                <a:rPr lang="ar-EG"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ال</a:t>
              </a:r>
              <a:r>
                <a:rPr lang="ar-SA" sz="3600" cap="all" dirty="0">
                  <a:solidFill>
                    <a:srgbClr val="4E3B30"/>
                  </a:solidFill>
                  <a:effectLst>
                    <a:reflection blurRad="12700" stA="48000" endA="300" endPos="55000" dir="5400000" sy="-90000" algn="bl" rotWithShape="0"/>
                  </a:effectLst>
                  <a:latin typeface="Arial" pitchFamily="34" charset="0"/>
                  <a:ea typeface="+mj-ea"/>
                  <a:cs typeface="Arial" pitchFamily="34" charset="0"/>
                </a:rPr>
                <a:t>أشكال </a:t>
              </a:r>
              <a:r>
                <a:rPr lang="ar-EG" sz="3600" cap="all" dirty="0" smtClean="0">
                  <a:solidFill>
                    <a:srgbClr val="4E3B30"/>
                  </a:solidFill>
                  <a:effectLst>
                    <a:reflection blurRad="12700" stA="48000" endA="300" endPos="55000" dir="5400000" sy="-90000" algn="bl" rotWithShape="0"/>
                  </a:effectLst>
                  <a:latin typeface="Arial" pitchFamily="34" charset="0"/>
                  <a:ea typeface="+mj-ea"/>
                  <a:cs typeface="Arial" pitchFamily="34" charset="0"/>
                </a:rPr>
                <a:t>التضاريسية للأراضي العربية</a:t>
              </a:r>
              <a:endParaRPr lang="ar-SA" sz="2300" dirty="0">
                <a:solidFill>
                  <a:srgbClr val="FFFFFF"/>
                </a:solidFill>
                <a:latin typeface="Franklin Gothic Heavy" pitchFamily="34" charset="0"/>
                <a:cs typeface="Arial"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endParaRPr>
            </a:p>
          </p:txBody>
        </p:sp>
      </p:grpSp>
      <p:sp>
        <p:nvSpPr>
          <p:cNvPr id="26" name="AutoShape 32"/>
          <p:cNvSpPr>
            <a:spLocks noChangeArrowheads="1"/>
          </p:cNvSpPr>
          <p:nvPr/>
        </p:nvSpPr>
        <p:spPr bwMode="auto">
          <a:xfrm flipH="1">
            <a:off x="122743" y="3566159"/>
            <a:ext cx="7033922" cy="1156260"/>
          </a:xfrm>
          <a:prstGeom prst="roundRect">
            <a:avLst>
              <a:gd name="adj" fmla="val 8556"/>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7" name="AutoShape 33"/>
          <p:cNvSpPr>
            <a:spLocks noChangeArrowheads="1"/>
          </p:cNvSpPr>
          <p:nvPr/>
        </p:nvSpPr>
        <p:spPr bwMode="auto">
          <a:xfrm flipH="1">
            <a:off x="122743" y="4830405"/>
            <a:ext cx="7033922" cy="1911942"/>
          </a:xfrm>
          <a:prstGeom prst="roundRect">
            <a:avLst>
              <a:gd name="adj" fmla="val 5292"/>
            </a:avLst>
          </a:prstGeom>
          <a:solidFill>
            <a:schemeClr val="bg1"/>
          </a:solidFill>
          <a:ln w="9525" algn="in">
            <a:solidFill>
              <a:srgbClr val="FFCC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29" name="AutoShape 35"/>
          <p:cNvSpPr>
            <a:spLocks noChangeArrowheads="1"/>
          </p:cNvSpPr>
          <p:nvPr/>
        </p:nvSpPr>
        <p:spPr bwMode="auto">
          <a:xfrm>
            <a:off x="2320478" y="1467792"/>
            <a:ext cx="6594669" cy="5354162"/>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0" name="Line 36"/>
          <p:cNvSpPr>
            <a:spLocks noChangeShapeType="1"/>
          </p:cNvSpPr>
          <p:nvPr/>
        </p:nvSpPr>
        <p:spPr bwMode="auto">
          <a:xfrm flipV="1">
            <a:off x="134466" y="1445431"/>
            <a:ext cx="0" cy="47610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3" name="Rectangle 39"/>
          <p:cNvSpPr>
            <a:spLocks noChangeArrowheads="1"/>
          </p:cNvSpPr>
          <p:nvPr/>
        </p:nvSpPr>
        <p:spPr bwMode="auto">
          <a:xfrm>
            <a:off x="2353044" y="1404812"/>
            <a:ext cx="6293430" cy="54411"/>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34" name="Line 40"/>
          <p:cNvSpPr>
            <a:spLocks noChangeShapeType="1"/>
          </p:cNvSpPr>
          <p:nvPr/>
        </p:nvSpPr>
        <p:spPr bwMode="auto">
          <a:xfrm>
            <a:off x="134467" y="1467792"/>
            <a:ext cx="8545155"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endParaRPr>
          </a:p>
        </p:txBody>
      </p:sp>
      <p:sp>
        <p:nvSpPr>
          <p:cNvPr id="49" name="Text Box 55"/>
          <p:cNvSpPr txBox="1">
            <a:spLocks noChangeArrowheads="1"/>
          </p:cNvSpPr>
          <p:nvPr/>
        </p:nvSpPr>
        <p:spPr bwMode="auto">
          <a:xfrm flipH="1">
            <a:off x="239974" y="3740158"/>
            <a:ext cx="1957775" cy="1027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ctr"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2000" b="1" dirty="0">
                <a:solidFill>
                  <a:srgbClr val="000000"/>
                </a:solidFill>
                <a:latin typeface="Arial" pitchFamily="34" charset="0"/>
                <a:cs typeface="Arial" pitchFamily="34" charset="0"/>
              </a:rPr>
              <a:t>جبال </a:t>
            </a:r>
            <a:r>
              <a:rPr lang="ar-SA" sz="2000" b="1" dirty="0">
                <a:solidFill>
                  <a:srgbClr val="000000"/>
                </a:solidFill>
                <a:latin typeface="Arial" pitchFamily="34" charset="0"/>
                <a:cs typeface="Arial" pitchFamily="34" charset="0"/>
              </a:rPr>
              <a:t>البحر الأحمر </a:t>
            </a:r>
            <a:r>
              <a:rPr lang="ar-SA" sz="2000" b="1" dirty="0" smtClean="0">
                <a:solidFill>
                  <a:srgbClr val="000000"/>
                </a:solidFill>
                <a:latin typeface="Lucida Sans Typewriter" pitchFamily="49" charset="0"/>
              </a:rPr>
              <a:t>‏</a:t>
            </a:r>
            <a:endParaRPr lang="ar-SA" sz="2000" b="1" dirty="0">
              <a:solidFill>
                <a:srgbClr val="000000"/>
              </a:solidFill>
              <a:latin typeface="Lucida Sans Typewriter" pitchFamily="49" charset="0"/>
            </a:endParaRPr>
          </a:p>
        </p:txBody>
      </p:sp>
      <p:sp>
        <p:nvSpPr>
          <p:cNvPr id="53" name="Text Box 59"/>
          <p:cNvSpPr txBox="1">
            <a:spLocks noChangeArrowheads="1"/>
          </p:cNvSpPr>
          <p:nvPr/>
        </p:nvSpPr>
        <p:spPr bwMode="auto">
          <a:xfrm flipH="1">
            <a:off x="478342" y="6549389"/>
            <a:ext cx="1465400" cy="1929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جبال البحر الأحمر</a:t>
            </a:r>
          </a:p>
        </p:txBody>
      </p:sp>
      <p:sp>
        <p:nvSpPr>
          <p:cNvPr id="51" name="Text Box 57"/>
          <p:cNvSpPr txBox="1">
            <a:spLocks noChangeArrowheads="1"/>
          </p:cNvSpPr>
          <p:nvPr/>
        </p:nvSpPr>
        <p:spPr bwMode="auto">
          <a:xfrm flipH="1">
            <a:off x="239974" y="3287265"/>
            <a:ext cx="1790133" cy="2788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353" tIns="30353" rIns="30353" bIns="3035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ctr" defTabSz="766816" fontAlgn="base">
              <a:spcBef>
                <a:spcPct val="0"/>
              </a:spcBef>
              <a:spcAft>
                <a:spcPct val="0"/>
              </a:spcAft>
            </a:pPr>
            <a:r>
              <a:rPr lang="ar-SA" sz="1200" b="1" dirty="0">
                <a:solidFill>
                  <a:prstClr val="black"/>
                </a:solidFill>
                <a:latin typeface="Arial" pitchFamily="34" charset="0"/>
                <a:cs typeface="Arial" pitchFamily="34" charset="0"/>
              </a:rPr>
              <a:t>جبال البحر الأحمر</a:t>
            </a:r>
            <a:endParaRPr lang="ar-SA" sz="3400" b="1" dirty="0">
              <a:solidFill>
                <a:prstClr val="black"/>
              </a:solidFill>
              <a:latin typeface="Arial" pitchFamily="34" charset="0"/>
              <a:cs typeface="Arial" pitchFamily="34" charset="0"/>
            </a:endParaRPr>
          </a:p>
        </p:txBody>
      </p:sp>
      <p:pic>
        <p:nvPicPr>
          <p:cNvPr id="10" name="صورة 9"/>
          <p:cNvPicPr>
            <a:picLocks/>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3648" t="3763" r="3464" b="6261"/>
          <a:stretch/>
        </p:blipFill>
        <p:spPr>
          <a:xfrm>
            <a:off x="2392453" y="1699584"/>
            <a:ext cx="3934409" cy="5052745"/>
          </a:xfrm>
          <a:prstGeom prst="roundRect">
            <a:avLst>
              <a:gd name="adj" fmla="val 5196"/>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صورة 1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58172" y="1543301"/>
            <a:ext cx="2105740" cy="1714286"/>
          </a:xfrm>
          <a:prstGeom prst="roundRect">
            <a:avLst>
              <a:gd name="adj" fmla="val 6400"/>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صورة 1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4024" y="4869389"/>
            <a:ext cx="2078033" cy="1680000"/>
          </a:xfrm>
          <a:prstGeom prst="roundRect">
            <a:avLst>
              <a:gd name="adj" fmla="val 3969"/>
            </a:avLst>
          </a:prstGeom>
          <a:ln>
            <a:solidFill>
              <a:srgbClr val="FFC0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8" name="مجموعة 27"/>
          <p:cNvGrpSpPr/>
          <p:nvPr/>
        </p:nvGrpSpPr>
        <p:grpSpPr>
          <a:xfrm>
            <a:off x="6345452" y="1475087"/>
            <a:ext cx="2438226" cy="5314286"/>
            <a:chOff x="9108777" y="1656234"/>
            <a:chExt cx="2412000" cy="5400000"/>
          </a:xfrm>
        </p:grpSpPr>
        <p:pic>
          <p:nvPicPr>
            <p:cNvPr id="31" name="Picture 2"/>
            <p:cNvPicPr>
              <a:picLocks noChangeArrowheads="1"/>
            </p:cNvPicPr>
            <p:nvPr/>
          </p:nvPicPr>
          <p:blipFill rotWithShape="1">
            <a:blip r:embed="rId7">
              <a:extLst>
                <a:ext uri="{28A0092B-C50C-407E-A947-70E740481C1C}">
                  <a14:useLocalDpi xmlns:a14="http://schemas.microsoft.com/office/drawing/2010/main" val="0"/>
                </a:ext>
              </a:extLst>
            </a:blip>
            <a:srcRect l="70330" t="4544" r="4217" b="4453"/>
            <a:stretch/>
          </p:blipFill>
          <p:spPr bwMode="auto">
            <a:xfrm>
              <a:off x="9108777" y="1656234"/>
              <a:ext cx="2412000" cy="54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عنصر نائب للنص 8"/>
            <p:cNvSpPr txBox="1">
              <a:spLocks/>
            </p:cNvSpPr>
            <p:nvPr/>
          </p:nvSpPr>
          <p:spPr>
            <a:xfrm>
              <a:off x="9145041" y="1944770"/>
              <a:ext cx="2304000" cy="4608000"/>
            </a:xfrm>
            <a:prstGeom prst="rect">
              <a:avLst/>
            </a:prstGeom>
            <a:ln>
              <a:solidFill>
                <a:schemeClr val="accent1"/>
              </a:solidFill>
            </a:ln>
          </p:spPr>
          <p:txBody>
            <a:bodyPr/>
            <a:lstStyle>
              <a:lvl1pPr marL="408874" indent="-408874" algn="r" defTabSz="1090331" rtl="1" eaLnBrk="1" latinLnBrk="0" hangingPunct="1">
                <a:spcBef>
                  <a:spcPct val="20000"/>
                </a:spcBef>
                <a:buFont typeface="Arial" pitchFamily="34" charset="0"/>
                <a:buChar char="•"/>
                <a:defRPr sz="3800" kern="1200">
                  <a:solidFill>
                    <a:schemeClr val="tx1"/>
                  </a:solidFill>
                  <a:latin typeface="+mn-lt"/>
                  <a:ea typeface="+mn-ea"/>
                  <a:cs typeface="+mn-cs"/>
                </a:defRPr>
              </a:lvl1pPr>
              <a:lvl2pPr marL="885894" indent="-340728" algn="r" defTabSz="1090331" rtl="1" eaLnBrk="1" latinLnBrk="0" hangingPunct="1">
                <a:spcBef>
                  <a:spcPct val="20000"/>
                </a:spcBef>
                <a:buFont typeface="Arial" pitchFamily="34" charset="0"/>
                <a:buChar char="–"/>
                <a:defRPr sz="3300" kern="1200">
                  <a:solidFill>
                    <a:schemeClr val="tx1"/>
                  </a:solidFill>
                  <a:latin typeface="+mn-lt"/>
                  <a:ea typeface="+mn-ea"/>
                  <a:cs typeface="+mn-cs"/>
                </a:defRPr>
              </a:lvl2pPr>
              <a:lvl3pPr marL="1362913" indent="-272583" algn="r" defTabSz="1090331" rtl="1" eaLnBrk="1" latinLnBrk="0" hangingPunct="1">
                <a:spcBef>
                  <a:spcPct val="20000"/>
                </a:spcBef>
                <a:buFont typeface="Arial" pitchFamily="34" charset="0"/>
                <a:buChar char="•"/>
                <a:defRPr sz="2900" kern="1200">
                  <a:solidFill>
                    <a:schemeClr val="tx1"/>
                  </a:solidFill>
                  <a:latin typeface="+mn-lt"/>
                  <a:ea typeface="+mn-ea"/>
                  <a:cs typeface="+mn-cs"/>
                </a:defRPr>
              </a:lvl3pPr>
              <a:lvl4pPr marL="1908078"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4pPr>
              <a:lvl5pPr marL="245324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5pPr>
              <a:lvl6pPr marL="2998409"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6pPr>
              <a:lvl7pPr marL="3543574"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7pPr>
              <a:lvl8pPr marL="4088740"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8pPr>
              <a:lvl9pPr marL="4633905" indent="-272583" algn="r" defTabSz="1090331" rtl="1"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indent="0" algn="just" defTabSz="766816" fontAlgn="base">
                <a:spcBef>
                  <a:spcPct val="0"/>
                </a:spcBef>
                <a:spcAft>
                  <a:spcPts val="671"/>
                </a:spcAft>
                <a:buNone/>
              </a:pPr>
              <a:r>
                <a:rPr lang="ar-SA" sz="1400" b="1" dirty="0" smtClean="0">
                  <a:solidFill>
                    <a:srgbClr val="000000"/>
                  </a:solidFill>
                  <a:latin typeface="Arial" pitchFamily="34" charset="0"/>
                  <a:cs typeface="Arial" pitchFamily="34" charset="0"/>
                </a:rPr>
                <a:t>وتمتد </a:t>
              </a:r>
              <a:r>
                <a:rPr lang="ar-SA" sz="1400" b="1" dirty="0">
                  <a:solidFill>
                    <a:srgbClr val="000000"/>
                  </a:solidFill>
                  <a:latin typeface="Arial" pitchFamily="34" charset="0"/>
                  <a:cs typeface="Arial" pitchFamily="34" charset="0"/>
                </a:rPr>
                <a:t>من رأس خليج السويس حتى هضبة الحبشة في </a:t>
              </a:r>
              <a:r>
                <a:rPr lang="ar-SA" sz="1400" b="1" dirty="0" smtClean="0">
                  <a:solidFill>
                    <a:srgbClr val="000000"/>
                  </a:solidFill>
                  <a:latin typeface="Arial" pitchFamily="34" charset="0"/>
                  <a:cs typeface="Arial" pitchFamily="34" charset="0"/>
                </a:rPr>
                <a:t>الجنوب،</a:t>
              </a:r>
              <a:r>
                <a:rPr lang="ar-EG" sz="1400" b="1" dirty="0" smtClean="0">
                  <a:solidFill>
                    <a:srgbClr val="000000"/>
                  </a:solidFill>
                  <a:latin typeface="Arial" pitchFamily="34" charset="0"/>
                  <a:cs typeface="Arial" pitchFamily="34" charset="0"/>
                </a:rPr>
                <a:t> </a:t>
              </a:r>
              <a:r>
                <a:rPr lang="ar-SA" sz="1400" b="1" dirty="0" smtClean="0">
                  <a:solidFill>
                    <a:srgbClr val="000000"/>
                  </a:solidFill>
                  <a:latin typeface="Arial" pitchFamily="34" charset="0"/>
                  <a:cs typeface="Arial" pitchFamily="34" charset="0"/>
                </a:rPr>
                <a:t>ويبلغ </a:t>
              </a:r>
              <a:r>
                <a:rPr lang="ar-SA" sz="1400" b="1" dirty="0">
                  <a:solidFill>
                    <a:srgbClr val="000000"/>
                  </a:solidFill>
                  <a:latin typeface="Arial" pitchFamily="34" charset="0"/>
                  <a:cs typeface="Arial" pitchFamily="34" charset="0"/>
                </a:rPr>
                <a:t>متوسط ارتفاعها ‏نحو(900م)،وتظهر بعض القمم الجبلية </a:t>
              </a:r>
              <a:r>
                <a:rPr lang="ar-SA" sz="1400" b="1" dirty="0" smtClean="0">
                  <a:solidFill>
                    <a:srgbClr val="000000"/>
                  </a:solidFill>
                  <a:latin typeface="Arial" pitchFamily="34" charset="0"/>
                  <a:cs typeface="Arial" pitchFamily="34" charset="0"/>
                </a:rPr>
                <a:t>مثل</a:t>
              </a:r>
              <a:r>
                <a:rPr lang="ar-EG" sz="1400" b="1" dirty="0" smtClean="0">
                  <a:solidFill>
                    <a:srgbClr val="000000"/>
                  </a:solidFill>
                  <a:latin typeface="Arial" pitchFamily="34" charset="0"/>
                  <a:cs typeface="Arial" pitchFamily="34" charset="0"/>
                </a:rPr>
                <a:t>:</a:t>
              </a:r>
              <a:endParaRPr lang="ar-SA" sz="1400" b="1" dirty="0">
                <a:solidFill>
                  <a:srgbClr val="000000"/>
                </a:solidFill>
                <a:latin typeface="Arial" pitchFamily="34" charset="0"/>
                <a:cs typeface="Arial" pitchFamily="34" charset="0"/>
              </a:endParaRPr>
            </a:p>
            <a:p>
              <a:pPr marL="0" indent="0" algn="just" defTabSz="766816" fontAlgn="base">
                <a:spcBef>
                  <a:spcPct val="0"/>
                </a:spcBef>
                <a:spcAft>
                  <a:spcPts val="671"/>
                </a:spcAft>
                <a:buNone/>
              </a:pPr>
              <a:r>
                <a:rPr lang="ar-SA" sz="1400" b="1" dirty="0">
                  <a:solidFill>
                    <a:srgbClr val="000000"/>
                  </a:solidFill>
                  <a:latin typeface="Arial" pitchFamily="34" charset="0"/>
                  <a:cs typeface="Arial" pitchFamily="34" charset="0"/>
                </a:rPr>
                <a:t> </a:t>
              </a:r>
              <a:r>
                <a:rPr lang="ar-SA" sz="1400" b="1" dirty="0">
                  <a:solidFill>
                    <a:srgbClr val="FF0000"/>
                  </a:solidFill>
                  <a:latin typeface="Arial" pitchFamily="34" charset="0"/>
                  <a:cs typeface="Arial" pitchFamily="34" charset="0"/>
                </a:rPr>
                <a:t>جبل الشايب </a:t>
              </a:r>
              <a:r>
                <a:rPr lang="ar-SA" sz="1400" b="1" dirty="0">
                  <a:solidFill>
                    <a:srgbClr val="000000"/>
                  </a:solidFill>
                  <a:latin typeface="Arial" pitchFamily="34" charset="0"/>
                  <a:cs typeface="Arial" pitchFamily="34" charset="0"/>
                </a:rPr>
                <a:t>(2181م)</a:t>
              </a:r>
            </a:p>
            <a:p>
              <a:pPr marL="0" indent="0" algn="just" defTabSz="766816" fontAlgn="base">
                <a:spcBef>
                  <a:spcPct val="0"/>
                </a:spcBef>
                <a:spcAft>
                  <a:spcPts val="671"/>
                </a:spcAft>
                <a:buNone/>
              </a:pPr>
              <a:r>
                <a:rPr lang="ar-SA" sz="1400" b="1" dirty="0">
                  <a:solidFill>
                    <a:srgbClr val="000000"/>
                  </a:solidFill>
                  <a:latin typeface="Arial" pitchFamily="34" charset="0"/>
                  <a:cs typeface="Arial" pitchFamily="34" charset="0"/>
                </a:rPr>
                <a:t> </a:t>
              </a:r>
              <a:r>
                <a:rPr lang="ar-SA" sz="1400" b="1" dirty="0" smtClean="0">
                  <a:solidFill>
                    <a:srgbClr val="FF0000"/>
                  </a:solidFill>
                  <a:latin typeface="Arial" pitchFamily="34" charset="0"/>
                  <a:cs typeface="Arial" pitchFamily="34" charset="0"/>
                </a:rPr>
                <a:t>جبل </a:t>
              </a:r>
              <a:r>
                <a:rPr lang="ar-SA" sz="1400" b="1" dirty="0">
                  <a:solidFill>
                    <a:srgbClr val="FF0000"/>
                  </a:solidFill>
                  <a:latin typeface="Arial" pitchFamily="34" charset="0"/>
                  <a:cs typeface="Arial" pitchFamily="34" charset="0"/>
                </a:rPr>
                <a:t>‏حماطة </a:t>
              </a:r>
              <a:r>
                <a:rPr lang="ar-SA" sz="1400" b="1" dirty="0">
                  <a:solidFill>
                    <a:srgbClr val="000000"/>
                  </a:solidFill>
                  <a:latin typeface="Arial" pitchFamily="34" charset="0"/>
                  <a:cs typeface="Arial" pitchFamily="34" charset="0"/>
                </a:rPr>
                <a:t>(1978م)</a:t>
              </a:r>
            </a:p>
            <a:p>
              <a:pPr marL="0" indent="0" algn="just" defTabSz="766816" fontAlgn="base">
                <a:spcBef>
                  <a:spcPct val="0"/>
                </a:spcBef>
                <a:spcAft>
                  <a:spcPts val="671"/>
                </a:spcAft>
                <a:buNone/>
              </a:pPr>
              <a:r>
                <a:rPr lang="ar-SA" sz="1400" b="1" dirty="0">
                  <a:solidFill>
                    <a:srgbClr val="000000"/>
                  </a:solidFill>
                  <a:latin typeface="Arial" pitchFamily="34" charset="0"/>
                  <a:cs typeface="Arial" pitchFamily="34" charset="0"/>
                </a:rPr>
                <a:t> وتتخللها العديد من الوديان كأودية طرفة وحوف وقنا والحمامات ‏وعربة، وتشابه تكوينات جبال سيناء تكوين جبال البحر الأحمر.‏</a:t>
              </a:r>
            </a:p>
          </p:txBody>
        </p:sp>
      </p:grpSp>
      <p:pic>
        <p:nvPicPr>
          <p:cNvPr id="6" name="صورة 5"/>
          <p:cNvPicPr>
            <a:picLocks/>
          </p:cNvPicPr>
          <p:nvPr/>
        </p:nvPicPr>
        <p:blipFill rotWithShape="1">
          <a:blip r:embed="rId8" cstate="print">
            <a:extLst>
              <a:ext uri="{28A0092B-C50C-407E-A947-70E740481C1C}">
                <a14:useLocalDpi xmlns:a14="http://schemas.microsoft.com/office/drawing/2010/main" val="0"/>
              </a:ext>
            </a:extLst>
          </a:blip>
          <a:srcRect l="6067" r="20545" b="13546"/>
          <a:stretch/>
        </p:blipFill>
        <p:spPr>
          <a:xfrm>
            <a:off x="6456280" y="4432971"/>
            <a:ext cx="2216569" cy="1682403"/>
          </a:xfrm>
          <a:prstGeom prst="roundRect">
            <a:avLst>
              <a:gd name="adj" fmla="val 6426"/>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3890622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TotalTime>
  <Words>949</Words>
  <Application>Microsoft Office PowerPoint</Application>
  <PresentationFormat>On-screen Show (4:3)</PresentationFormat>
  <Paragraphs>91</Paragraphs>
  <Slides>13</Slides>
  <Notes>9</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Trek</vt:lpstr>
      <vt:lpstr>PowerPoint Presentation</vt:lpstr>
      <vt:lpstr>الأشكال التضاريسية للأراضي العربية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السهول الساحلية في شبه الجزيرة العربية</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10</cp:revision>
  <dcterms:created xsi:type="dcterms:W3CDTF">2016-11-08T19:00:43Z</dcterms:created>
  <dcterms:modified xsi:type="dcterms:W3CDTF">2016-11-08T20:34:43Z</dcterms:modified>
</cp:coreProperties>
</file>