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68" d="100"/>
          <a:sy n="68" d="100"/>
        </p:scale>
        <p:origin x="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4/17/2016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50905"/>
            <a:ext cx="8824456" cy="1373070"/>
          </a:xfrm>
        </p:spPr>
        <p:txBody>
          <a:bodyPr/>
          <a:lstStyle/>
          <a:p>
            <a:pPr algn="ctr"/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lab6</a:t>
            </a:r>
            <a:b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Gamma-glutamyl Transferase ( ϒ-gt)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 Determenation Of Gamma-glutamyl Transferase ( ϒ-gt) in serum or plasma by colorimetric method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89095" y="3242821"/>
            <a:ext cx="206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Daheeya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>
                <a:solidFill>
                  <a:srgbClr val="FFC000"/>
                </a:solidFill>
              </a:rPr>
              <a:t>ALEnazi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52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Principle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ϒ-</a:t>
            </a:r>
            <a:r>
              <a:rPr lang="en-US" dirty="0" err="1"/>
              <a:t>Glutamyl</a:t>
            </a:r>
            <a:r>
              <a:rPr lang="en-US" dirty="0"/>
              <a:t>-p-</a:t>
            </a:r>
            <a:r>
              <a:rPr lang="en-US" dirty="0" err="1"/>
              <a:t>nitroanilide</a:t>
            </a:r>
            <a:r>
              <a:rPr lang="en-US" dirty="0"/>
              <a:t> + </a:t>
            </a:r>
            <a:r>
              <a:rPr lang="en-US" dirty="0" err="1"/>
              <a:t>Glycylglycine</a:t>
            </a:r>
            <a:r>
              <a:rPr lang="en-US" dirty="0"/>
              <a:t>      </a:t>
            </a:r>
            <a:r>
              <a:rPr lang="el-GR" dirty="0"/>
              <a:t>ϒ-</a:t>
            </a:r>
            <a:r>
              <a:rPr lang="en-US" dirty="0"/>
              <a:t>GT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l-GR" dirty="0"/>
              <a:t>ϒ-</a:t>
            </a:r>
            <a:r>
              <a:rPr lang="en-US" dirty="0" err="1"/>
              <a:t>Glutamyl-glycylglycine</a:t>
            </a:r>
            <a:r>
              <a:rPr lang="en-US" dirty="0"/>
              <a:t> + p-</a:t>
            </a:r>
            <a:r>
              <a:rPr lang="en-US" dirty="0" err="1"/>
              <a:t>nitroaniline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sz="2800" dirty="0"/>
              <a:t>Enzyme activity is proportional to the increase in absorbance of nitroaniline at 405 nm.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532776" y="2620651"/>
            <a:ext cx="1564849" cy="16025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64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Clinical Diagnosis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21031"/>
            <a:ext cx="9613861" cy="461913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l-GR" sz="3000" b="1" u="sng" dirty="0">
                <a:solidFill>
                  <a:srgbClr val="00B0F0"/>
                </a:solidFill>
              </a:rPr>
              <a:t>ϒ-</a:t>
            </a:r>
            <a:r>
              <a:rPr lang="en-US" sz="3000" b="1" u="sng" dirty="0">
                <a:solidFill>
                  <a:srgbClr val="00B0F0"/>
                </a:solidFill>
              </a:rPr>
              <a:t>GT is elevated in: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Viral hepatitis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Chronic and active hepatitis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Cirrhosis of liver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Acute pancreatitis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Malignancy in liver or pancreas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Alcoholism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AMI and DM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Acute cholecystitis </a:t>
            </a:r>
          </a:p>
          <a:p>
            <a:pPr marL="0" indent="0">
              <a:buNone/>
            </a:pPr>
            <a:r>
              <a:rPr lang="en-US" sz="3000" b="1" u="sng" dirty="0">
                <a:solidFill>
                  <a:srgbClr val="FFC000"/>
                </a:solidFill>
                <a:effectLst/>
              </a:rPr>
              <a:t>NO</a:t>
            </a:r>
            <a:r>
              <a:rPr lang="en-US" sz="3000" dirty="0"/>
              <a:t> clinical significance for the reduction of the enzyme.</a:t>
            </a:r>
          </a:p>
          <a:p>
            <a:pPr marL="0" indent="0">
              <a:buNone/>
            </a:pPr>
            <a:r>
              <a:rPr lang="en-US" sz="30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2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Procedure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67606273"/>
                  </p:ext>
                </p:extLst>
              </p:nvPr>
            </p:nvGraphicFramePr>
            <p:xfrm>
              <a:off x="681038" y="2336798"/>
              <a:ext cx="9613900" cy="30638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06950">
                      <a:extLst>
                        <a:ext uri="{9D8B030D-6E8A-4147-A177-3AD203B41FA5}">
                          <a16:colId xmlns:a16="http://schemas.microsoft.com/office/drawing/2014/main" val="3993363176"/>
                        </a:ext>
                      </a:extLst>
                    </a:gridCol>
                    <a:gridCol w="4806950">
                      <a:extLst>
                        <a:ext uri="{9D8B030D-6E8A-4147-A177-3AD203B41FA5}">
                          <a16:colId xmlns:a16="http://schemas.microsoft.com/office/drawing/2014/main" val="880922174"/>
                        </a:ext>
                      </a:extLst>
                    </a:gridCol>
                  </a:tblGrid>
                  <a:tr h="632779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WR</a:t>
                          </a:r>
                          <a:r>
                            <a:rPr lang="en-US" sz="2800" baseline="0" dirty="0"/>
                            <a:t> -ml</a:t>
                          </a:r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626286"/>
                      </a:ext>
                    </a:extLst>
                  </a:tr>
                  <a:tr h="632779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Sample µl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726813"/>
                      </a:ext>
                    </a:extLst>
                  </a:tr>
                  <a:tr h="1092193">
                    <a:tc gridSpan="2">
                      <a:txBody>
                        <a:bodyPr/>
                        <a:lstStyle/>
                        <a:p>
                          <a:pPr marL="514350" indent="-514350">
                            <a:buFont typeface="+mj-lt"/>
                            <a:buAutoNum type="arabicPeriod"/>
                          </a:pPr>
                          <a:r>
                            <a:rPr lang="en-US" sz="2800" dirty="0"/>
                            <a:t>Mix and incubate for</a:t>
                          </a:r>
                          <a:r>
                            <a:rPr lang="en-US" sz="2800" baseline="0" dirty="0"/>
                            <a:t> 30 sec then read 1</a:t>
                          </a:r>
                          <a:r>
                            <a:rPr lang="en-US" sz="2800" baseline="30000" dirty="0"/>
                            <a:t>st</a:t>
                          </a:r>
                          <a:r>
                            <a:rPr lang="en-US" sz="2800" baseline="0" dirty="0"/>
                            <a:t> absorbance at 405 nm.</a:t>
                          </a:r>
                        </a:p>
                        <a:p>
                          <a:pPr marL="514350" indent="-514350">
                            <a:buFont typeface="+mj-lt"/>
                            <a:buAutoNum type="arabicPeriod"/>
                          </a:pPr>
                          <a:r>
                            <a:rPr lang="en-US" sz="2800" baseline="0" dirty="0"/>
                            <a:t>Read other absorbance for 2 min. intervals.</a:t>
                          </a:r>
                        </a:p>
                        <a:p>
                          <a:pPr marL="514350" indent="-514350">
                            <a:buFont typeface="+mj-lt"/>
                            <a:buAutoNum type="arabicPeriod"/>
                          </a:pPr>
                          <a:r>
                            <a:rPr lang="en-US" sz="2800" baseline="0" dirty="0"/>
                            <a:t>Then </a:t>
                          </a:r>
                          <a:r>
                            <a:rPr lang="en-US" sz="2800" i="0" baseline="0" dirty="0"/>
                            <a:t>calculate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800" b="0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800" b="0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en-US" sz="2800" b="0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2800" b="0" i="0" baseline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min</m:t>
                              </m:r>
                            </m:oMath>
                          </a14:m>
                          <a:r>
                            <a:rPr lang="en-US" sz="2800" i="0" dirty="0"/>
                            <a:t>.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64122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67606273"/>
                  </p:ext>
                </p:extLst>
              </p:nvPr>
            </p:nvGraphicFramePr>
            <p:xfrm>
              <a:off x="681038" y="2336798"/>
              <a:ext cx="9613900" cy="306387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06950">
                      <a:extLst>
                        <a:ext uri="{9D8B030D-6E8A-4147-A177-3AD203B41FA5}">
                          <a16:colId xmlns:a16="http://schemas.microsoft.com/office/drawing/2014/main" val="3993363176"/>
                        </a:ext>
                      </a:extLst>
                    </a:gridCol>
                    <a:gridCol w="4806950">
                      <a:extLst>
                        <a:ext uri="{9D8B030D-6E8A-4147-A177-3AD203B41FA5}">
                          <a16:colId xmlns:a16="http://schemas.microsoft.com/office/drawing/2014/main" val="880922174"/>
                        </a:ext>
                      </a:extLst>
                    </a:gridCol>
                  </a:tblGrid>
                  <a:tr h="632779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WR</a:t>
                          </a:r>
                          <a:r>
                            <a:rPr lang="en-US" sz="2800" baseline="0" dirty="0"/>
                            <a:t> -ml</a:t>
                          </a:r>
                          <a:endParaRPr lang="en-US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626286"/>
                      </a:ext>
                    </a:extLst>
                  </a:tr>
                  <a:tr h="632779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Sample µl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726813"/>
                      </a:ext>
                    </a:extLst>
                  </a:tr>
                  <a:tr h="179832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3" t="-73559" r="-253" b="-983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6412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2607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Calculation and Normal range: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b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 </m:t>
                    </m:r>
                    <m:r>
                      <a:rPr lang="en-US" sz="28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800" b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𝑚𝑖𝑛</m:t>
                    </m:r>
                  </m:oMath>
                </a14:m>
                <a:r>
                  <a:rPr lang="en-US" sz="2800" dirty="0">
                    <a:effectLst/>
                  </a:rPr>
                  <a:t> X 2121 = activity of </a:t>
                </a:r>
                <a:r>
                  <a:rPr lang="it-IT" sz="2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ϒ-gt in U/L</a:t>
                </a:r>
              </a:p>
              <a:p>
                <a:pPr marL="0" indent="0">
                  <a:buNone/>
                </a:pPr>
                <a:endParaRPr lang="it-IT" sz="2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it-IT" sz="2800" b="1" u="sng" dirty="0">
                    <a:solidFill>
                      <a:srgbClr val="FFC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 range at 25 C:</a:t>
                </a:r>
              </a:p>
              <a:p>
                <a:pPr marL="0" indent="0">
                  <a:buNone/>
                </a:pPr>
                <a:r>
                  <a:rPr lang="it-IT" sz="2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Men 6-28 U/L</a:t>
                </a:r>
              </a:p>
              <a:p>
                <a:pPr marL="0" indent="0">
                  <a:buNone/>
                </a:pPr>
                <a:r>
                  <a:rPr lang="it-IT" sz="2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Wemon 4-18 U/L</a:t>
                </a:r>
              </a:p>
              <a:p>
                <a:pPr marL="0" indent="0">
                  <a:buNone/>
                </a:pPr>
                <a:endParaRPr lang="it-IT" sz="280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32" t="-2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331211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152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Cambria Math</vt:lpstr>
      <vt:lpstr>Times New Roman</vt:lpstr>
      <vt:lpstr>Trebuchet MS</vt:lpstr>
      <vt:lpstr>Berlin</vt:lpstr>
      <vt:lpstr> lab6  Gamma-glutamyl Transferase ( ϒ-gt)</vt:lpstr>
      <vt:lpstr>Principle </vt:lpstr>
      <vt:lpstr>Clinical Diagnosis </vt:lpstr>
      <vt:lpstr>Procedure</vt:lpstr>
      <vt:lpstr>Calculation and Normal range: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lab6  Gamma-glutamyl Transferase ( ϒ-gt)</dc:title>
  <dc:creator>TooT</dc:creator>
  <cp:lastModifiedBy>TooT</cp:lastModifiedBy>
  <cp:revision>4</cp:revision>
  <dcterms:created xsi:type="dcterms:W3CDTF">2016-04-17T15:32:08Z</dcterms:created>
  <dcterms:modified xsi:type="dcterms:W3CDTF">2016-04-17T16:03:49Z</dcterms:modified>
</cp:coreProperties>
</file>