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7" r:id="rId5"/>
    <p:sldId id="288" r:id="rId6"/>
    <p:sldId id="264" r:id="rId7"/>
    <p:sldId id="265" r:id="rId8"/>
    <p:sldId id="289" r:id="rId9"/>
    <p:sldId id="290" r:id="rId10"/>
    <p:sldId id="266" r:id="rId11"/>
    <p:sldId id="291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99" r:id="rId23"/>
    <p:sldId id="297" r:id="rId24"/>
    <p:sldId id="298" r:id="rId25"/>
    <p:sldId id="279" r:id="rId26"/>
    <p:sldId id="280" r:id="rId27"/>
    <p:sldId id="281" r:id="rId28"/>
    <p:sldId id="293" r:id="rId29"/>
    <p:sldId id="294" r:id="rId30"/>
    <p:sldId id="295" r:id="rId31"/>
    <p:sldId id="282" r:id="rId32"/>
    <p:sldId id="283" r:id="rId33"/>
    <p:sldId id="284" r:id="rId34"/>
    <p:sldId id="285" r:id="rId35"/>
    <p:sldId id="286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611F-2F82-4C2D-8A9E-DBAB26D570B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18B37-07DC-446F-B714-B70E1503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9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70A46A-B4D7-4799-96E0-A91330F9FFEE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F3F1FA-A9FE-4CD7-917A-51310304B616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80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36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99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59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322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05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6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0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2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30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44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19F3-EDC5-48EC-8B99-3D037163904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0ADD-94FD-48F5-96A2-48A4AF7F8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255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cancer/default.htm" TargetMode="External"/><Relationship Id="rId2" Type="http://schemas.openxmlformats.org/officeDocument/2006/relationships/hyperlink" Target="http://www.webmd.com/cancer/stomach-gastric-canc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md.com/digestive-disorders/picture-of-the-stomach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arthritis/about-inflammation" TargetMode="External"/><Relationship Id="rId2" Type="http://schemas.openxmlformats.org/officeDocument/2006/relationships/hyperlink" Target="http://www.webmd.com/cancer/ss/does-this-cause-canc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md.com/cancer/rm-quiz-cancer-myths-facts" TargetMode="External"/><Relationship Id="rId5" Type="http://schemas.openxmlformats.org/officeDocument/2006/relationships/hyperlink" Target="http://www.webmd.com/a-to-z-guides/understanding-anemia-basics" TargetMode="External"/><Relationship Id="rId4" Type="http://schemas.openxmlformats.org/officeDocument/2006/relationships/hyperlink" Target="http://www.webmd.com/digestive-disorders/digestive-diseases-gastrit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Regions_of_stomach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Muscle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diet/am-i-obese" TargetMode="External"/><Relationship Id="rId2" Type="http://schemas.openxmlformats.org/officeDocument/2006/relationships/hyperlink" Target="http://www.webmd.com/smoking-cessation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md.com/diet/obesity/video/obesity-risk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VjXuyM6xk" TargetMode="External"/><Relationship Id="rId2" Type="http://schemas.openxmlformats.org/officeDocument/2006/relationships/hyperlink" Target="https://www.youtube.com/watch?v=LKuNokt9B1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Gastric Secretion</a:t>
            </a:r>
            <a:endParaRPr lang="en-US" sz="72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797357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10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9448800" cy="6553200"/>
          </a:xfrm>
        </p:spPr>
        <p:txBody>
          <a:bodyPr>
            <a:normAutofit/>
          </a:bodyPr>
          <a:lstStyle/>
          <a:p>
            <a:pPr marL="539496" indent="-4572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 exocrine secretions of the gastric cells, </a:t>
            </a:r>
          </a:p>
          <a:p>
            <a:pPr marL="82296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together with large amount of water form a highly</a:t>
            </a:r>
          </a:p>
          <a:p>
            <a:pPr marL="82296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acidic solution known as gastric juice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4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457200"/>
            <a:ext cx="88392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CN" sz="4000" b="1" dirty="0" smtClean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altLang="zh-CN" sz="4000" b="1" u="sng" dirty="0" smtClean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Composition of gastric secretions</a:t>
            </a:r>
          </a:p>
          <a:p>
            <a:pPr algn="ctr" eaLnBrk="1" hangingPunct="1">
              <a:buFontTx/>
              <a:buNone/>
            </a:pPr>
            <a:endParaRPr lang="en-US" altLang="zh-CN" sz="4000" b="1" u="sng" dirty="0" smtClean="0">
              <a:solidFill>
                <a:srgbClr val="FF0066"/>
              </a:solidFill>
              <a:latin typeface="Times New Roman" pitchFamily="18" charset="0"/>
              <a:ea typeface="SimSun" pitchFamily="2" charset="-122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   Gastric juice is a mixture of water ,</a:t>
            </a:r>
            <a:r>
              <a:rPr lang="en-US" altLang="zh-CN" sz="2800" dirty="0" err="1" smtClean="0">
                <a:latin typeface="Times New Roman" pitchFamily="18" charset="0"/>
                <a:ea typeface="SimSun" pitchFamily="2" charset="-122"/>
              </a:rPr>
              <a:t>HCl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, electrolytes</a:t>
            </a:r>
          </a:p>
          <a:p>
            <a:pPr marL="0" indent="0"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       and organic substances.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gastric juice is 97-99% water 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remainder consist of inorganic salts ,and                     organic components that include ,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digestive enzymes               </a:t>
            </a:r>
          </a:p>
          <a:p>
            <a:pPr marL="82296" indent="0" eaLnBrk="1" hangingPunct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(e.g., pepsin).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7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مستطيل 1"/>
          <p:cNvSpPr>
            <a:spLocks noChangeArrowheads="1"/>
          </p:cNvSpPr>
          <p:nvPr/>
        </p:nvSpPr>
        <p:spPr bwMode="auto">
          <a:xfrm>
            <a:off x="213360" y="685800"/>
            <a:ext cx="8915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Basic Mechanism of Hydrochloric Acid Secretion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parietal cells secrete hydrochloric acid with a pH of approximately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0.8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this PH the hydrogen ion concentration is about four million times that of the arterial blood.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04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مستطيل 1"/>
          <p:cNvSpPr>
            <a:spLocks noChangeArrowheads="1"/>
          </p:cNvSpPr>
          <p:nvPr/>
        </p:nvSpPr>
        <p:spPr bwMode="auto">
          <a:xfrm>
            <a:off x="685800" y="838200"/>
            <a:ext cx="78708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Calibri" pitchFamily="34" charset="0"/>
                <a:cs typeface="+mj-cs"/>
              </a:rPr>
              <a:t>As a result </a:t>
            </a:r>
            <a:r>
              <a:rPr lang="en-US" sz="2800" u="sng" dirty="0">
                <a:latin typeface="Calibri" pitchFamily="34" charset="0"/>
                <a:cs typeface="+mj-cs"/>
              </a:rPr>
              <a:t>of contact with </a:t>
            </a:r>
            <a:r>
              <a:rPr lang="en-US" sz="2800" dirty="0">
                <a:latin typeface="Calibri" pitchFamily="34" charset="0"/>
                <a:cs typeface="+mj-cs"/>
              </a:rPr>
              <a:t>gastric HCI, proteins are 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cs typeface="+mj-cs"/>
              </a:rPr>
              <a:t>denatured</a:t>
            </a:r>
            <a:r>
              <a:rPr lang="en-US" sz="2800" dirty="0">
                <a:latin typeface="Calibri" pitchFamily="34" charset="0"/>
                <a:cs typeface="+mj-cs"/>
              </a:rPr>
              <a:t>; </a:t>
            </a:r>
            <a:r>
              <a:rPr lang="en-US" sz="2800" dirty="0" err="1">
                <a:latin typeface="Calibri" pitchFamily="34" charset="0"/>
                <a:cs typeface="+mj-cs"/>
              </a:rPr>
              <a:t>i.e</a:t>
            </a:r>
            <a:r>
              <a:rPr lang="en-US" sz="2800" dirty="0">
                <a:latin typeface="Calibri" pitchFamily="34" charset="0"/>
                <a:cs typeface="+mj-cs"/>
              </a:rPr>
              <a:t>, the tertiary protein structure is lost </a:t>
            </a:r>
            <a:r>
              <a:rPr lang="en-US" sz="2800" dirty="0" smtClean="0">
                <a:latin typeface="Calibri" pitchFamily="34" charset="0"/>
                <a:cs typeface="+mj-cs"/>
              </a:rPr>
              <a:t>as a result </a:t>
            </a:r>
            <a:r>
              <a:rPr lang="en-US" sz="2800" dirty="0">
                <a:latin typeface="Calibri" pitchFamily="34" charset="0"/>
                <a:cs typeface="+mj-cs"/>
              </a:rPr>
              <a:t>of the destruction of hydrogen bonds.  </a:t>
            </a:r>
          </a:p>
          <a:p>
            <a:pPr eaLnBrk="0" hangingPunct="0"/>
            <a:endParaRPr lang="en-US" sz="2800" dirty="0">
              <a:latin typeface="Calibri" pitchFamily="34" charset="0"/>
              <a:cs typeface="+mj-cs"/>
            </a:endParaRPr>
          </a:p>
          <a:p>
            <a:pPr eaLnBrk="0" hangingPunct="0"/>
            <a:r>
              <a:rPr lang="en-US" sz="2800" dirty="0">
                <a:latin typeface="Calibri" pitchFamily="34" charset="0"/>
                <a:cs typeface="+mj-cs"/>
              </a:rPr>
              <a:t>This allows the polypeptide chain to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+mj-cs"/>
              </a:rPr>
              <a:t>unfold</a:t>
            </a:r>
            <a:r>
              <a:rPr lang="en-US" sz="2800" dirty="0">
                <a:latin typeface="Calibri" pitchFamily="34" charset="0"/>
                <a:cs typeface="+mj-cs"/>
              </a:rPr>
              <a:t> , making it more accessible to the actions  of </a:t>
            </a:r>
            <a:r>
              <a:rPr lang="en-US" sz="2800" dirty="0" err="1">
                <a:latin typeface="Calibri" pitchFamily="34" charset="0"/>
                <a:cs typeface="+mj-cs"/>
              </a:rPr>
              <a:t>proteolytic</a:t>
            </a:r>
            <a:r>
              <a:rPr lang="en-US" sz="2800" dirty="0">
                <a:latin typeface="Calibri" pitchFamily="34" charset="0"/>
                <a:cs typeface="+mj-cs"/>
              </a:rPr>
              <a:t> enzymes (proteases). </a:t>
            </a:r>
          </a:p>
          <a:p>
            <a:pPr eaLnBrk="0" hangingPunct="0"/>
            <a:endParaRPr lang="en-US" sz="2800" dirty="0">
              <a:solidFill>
                <a:srgbClr val="0070C0"/>
              </a:solidFill>
              <a:latin typeface="Calibri" pitchFamily="34" charset="0"/>
              <a:cs typeface="+mj-cs"/>
            </a:endParaRP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+mj-cs"/>
              </a:rPr>
              <a:t>The low pH also has the effect of destroying most microorganisms entering the gastrointestinal tract</a:t>
            </a:r>
            <a:r>
              <a:rPr lang="en-US" sz="2800" dirty="0">
                <a:latin typeface="Calibri" pitchFamily="34" charset="0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2556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مستطيل 1"/>
          <p:cNvSpPr>
            <a:spLocks noChangeArrowheads="1"/>
          </p:cNvSpPr>
          <p:nvPr/>
        </p:nvSpPr>
        <p:spPr bwMode="auto">
          <a:xfrm>
            <a:off x="250825" y="228600"/>
            <a:ext cx="864235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+mj-cs"/>
              </a:rPr>
              <a:t>Secretion of Pepsin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+mj-cs"/>
              </a:rPr>
              <a:t>. </a:t>
            </a:r>
            <a:endParaRPr lang="en-US" sz="2400" b="1" dirty="0" smtClean="0">
              <a:solidFill>
                <a:srgbClr val="0070C0"/>
              </a:solidFill>
              <a:latin typeface="Calibri" pitchFamily="34" charset="0"/>
              <a:cs typeface="+mj-cs"/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+mj-cs"/>
              </a:rPr>
              <a:t> 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+mj-cs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cs typeface="Times New Roman" pitchFamily="18" charset="0"/>
              </a:rPr>
              <a:t>The principal enzyme secreted by the peptic cells is pepsin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cs typeface="Times New Roman" pitchFamily="18" charset="0"/>
              </a:rPr>
              <a:t>This is formed inside the cells in the form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of </a:t>
            </a:r>
            <a:r>
              <a:rPr lang="en-US" sz="2400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pepsinogen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which has </a:t>
            </a:r>
            <a:r>
              <a:rPr lang="en-US" sz="2400" dirty="0">
                <a:solidFill>
                  <a:srgbClr val="FF0066"/>
                </a:solidFill>
                <a:latin typeface="Calibri" pitchFamily="34" charset="0"/>
                <a:cs typeface="Times New Roman" pitchFamily="18" charset="0"/>
              </a:rPr>
              <a:t>no digestive activity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.  However, once pepsinogen is secreted and comes in contact with previously formed pepsin in the presence of hydrochloric acid, it is immediately activated to form active pepsin.</a:t>
            </a:r>
          </a:p>
          <a:p>
            <a:pPr eaLnBrk="0" hangingPunct="0"/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cs typeface="Times New Roman" pitchFamily="18" charset="0"/>
              </a:rPr>
              <a:t>Pepsin is an active </a:t>
            </a:r>
            <a:r>
              <a:rPr lang="en-US" sz="2400" dirty="0" err="1">
                <a:latin typeface="Calibri" pitchFamily="34" charset="0"/>
                <a:cs typeface="Times New Roman" pitchFamily="18" charset="0"/>
              </a:rPr>
              <a:t>proteolytic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enzyme (for digesting proteins) in a highly acid medium (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optimum pH = 2.0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), but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above a pH of about 5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it has little </a:t>
            </a:r>
            <a:r>
              <a:rPr lang="en-US" sz="2400" dirty="0" err="1">
                <a:latin typeface="Calibri" pitchFamily="34" charset="0"/>
                <a:cs typeface="Times New Roman" pitchFamily="18" charset="0"/>
              </a:rPr>
              <a:t>proteolytic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activity and soon becomes completely inactivated. </a:t>
            </a:r>
          </a:p>
          <a:p>
            <a:pPr eaLnBrk="0" hangingPunct="0"/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cs typeface="Times New Roman" pitchFamily="18" charset="0"/>
              </a:rPr>
              <a:t> Therefore, hydrochloric acid secretion is just </a:t>
            </a:r>
            <a:r>
              <a:rPr lang="en-US" sz="2400" u="sng" dirty="0">
                <a:latin typeface="Calibri" pitchFamily="34" charset="0"/>
                <a:cs typeface="Times New Roman" pitchFamily="18" charset="0"/>
              </a:rPr>
              <a:t>as necessary as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pepsin secretion for protein digestion in the stomach.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45219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مستطيل 1"/>
          <p:cNvSpPr>
            <a:spLocks noChangeArrowheads="1"/>
          </p:cNvSpPr>
          <p:nvPr/>
        </p:nvSpPr>
        <p:spPr bwMode="auto">
          <a:xfrm>
            <a:off x="285750" y="381000"/>
            <a:ext cx="820896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Rennin (</a:t>
            </a:r>
            <a:r>
              <a:rPr lang="en-US" sz="2800" b="1" u="sng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Chymosin</a:t>
            </a:r>
            <a:r>
              <a:rPr lang="en-US" sz="2800" b="1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Rennet)</a:t>
            </a:r>
          </a:p>
          <a:p>
            <a:pPr eaLnBrk="0" hangingPunct="0"/>
            <a:r>
              <a:rPr lang="en-US" sz="2800" b="1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Coagulates Milk</a:t>
            </a:r>
            <a:endParaRPr lang="en-US" sz="2800" u="sng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cs typeface="Times New Roman" pitchFamily="18" charset="0"/>
              </a:rPr>
              <a:t>Rennin is important in the digestive process of infants because </a:t>
            </a:r>
          </a:p>
          <a:p>
            <a:pPr eaLnBrk="0" hangingPunct="0"/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it prevents the rapid passage of milk from the stomach.</a:t>
            </a:r>
          </a:p>
          <a:p>
            <a:pPr eaLnBrk="0" hangingPunct="0"/>
            <a:endParaRPr lang="en-US" sz="2400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In the presence of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calcium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, rennin changes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the casein of milk irreversibly to a </a:t>
            </a:r>
            <a:r>
              <a:rPr lang="en-US" sz="2400" b="1" dirty="0" err="1">
                <a:latin typeface="Calibri" pitchFamily="34" charset="0"/>
                <a:cs typeface="Times New Roman" pitchFamily="18" charset="0"/>
              </a:rPr>
              <a:t>paracasein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which is then acted on by pepsin.</a:t>
            </a:r>
          </a:p>
          <a:p>
            <a:pPr eaLnBrk="0" hangingPunct="0"/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Rennin is reported to be absent from the stomach of adults.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43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مستطيل 1"/>
          <p:cNvSpPr>
            <a:spLocks noChangeArrowheads="1"/>
          </p:cNvSpPr>
          <p:nvPr/>
        </p:nvSpPr>
        <p:spPr bwMode="auto">
          <a:xfrm>
            <a:off x="250825" y="260350"/>
            <a:ext cx="8137525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Secretion of Mucus in the Stomach. </a:t>
            </a:r>
          </a:p>
          <a:p>
            <a:pPr eaLnBrk="0" hangingPunct="0"/>
            <a:r>
              <a:rPr lang="en-US" sz="2400" b="1" u="sng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 The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pyloric glands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are structurally similar to the gastric glands, but contain very few peptic and parietal cells. </a:t>
            </a:r>
          </a:p>
          <a:p>
            <a:pPr eaLnBrk="0" hangingPunct="0"/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Instead,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they contain </a:t>
            </a:r>
            <a:r>
              <a:rPr lang="en-US" sz="2400" dirty="0">
                <a:solidFill>
                  <a:srgbClr val="FF0066"/>
                </a:solidFill>
                <a:latin typeface="Calibri" pitchFamily="34" charset="0"/>
                <a:cs typeface="Times New Roman" pitchFamily="18" charset="0"/>
              </a:rPr>
              <a:t>mainly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mucous cells that are identical with the mucous neck cells of the gastric glands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400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These cells secrete a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thin mucus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u="sng" dirty="0">
                <a:latin typeface="Calibri" pitchFamily="34" charset="0"/>
                <a:cs typeface="Times New Roman" pitchFamily="18" charset="0"/>
              </a:rPr>
              <a:t>which protects the stomach wall from digestion by the gastric enzymes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4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In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addition,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the surface of the stomach mucosa between the gastric and pyloric glands has a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continuous layer of mucous cells that secrete large quantities of a far more 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viscid and alkaline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mucus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that coats the mucosa with a mucous gel layer over 1 mm. thick,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thus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providing a major shell of protection for the stomach wall as well as contributing to lubrication of  food transport.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530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848600" cy="6705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HCl</a:t>
            </a:r>
            <a:endParaRPr lang="en-US" altLang="zh-CN" sz="2800" b="1" u="sng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 converts pepsinogen to pepsin for chemical digestion 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 provides optimal pH environment for pepsin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 destroys some bacteria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 promotes the absorption of  Fe</a:t>
            </a:r>
            <a:r>
              <a:rPr lang="en-US" altLang="zh-CN" sz="2800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US" altLang="zh-CN" sz="2800" baseline="30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</a:t>
            </a:r>
          </a:p>
          <a:p>
            <a:pPr>
              <a:lnSpc>
                <a:spcPct val="110000"/>
              </a:lnSpc>
              <a:buNone/>
            </a:pPr>
            <a:endParaRPr lang="en-US" altLang="zh-CN" sz="2800" i="1" baseline="30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Pepsinogen 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(precursor of pepsin)</a:t>
            </a:r>
          </a:p>
          <a:p>
            <a:pPr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digestion of 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proteins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28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Mucus</a:t>
            </a:r>
          </a:p>
          <a:p>
            <a:pPr>
              <a:buNone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forms a protective barrier</a:t>
            </a:r>
            <a:endParaRPr lang="en-US" altLang="zh-CN" sz="2800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Intrinsic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factor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intestinal absorption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vitamin B12.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507413" cy="11430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Regulation of Gastric Secretion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" y="1524000"/>
            <a:ext cx="8229600" cy="4857750"/>
          </a:xfrm>
        </p:spPr>
        <p:txBody>
          <a:bodyPr/>
          <a:lstStyle/>
          <a:p>
            <a:pPr marL="82296" indent="0" eaLnBrk="1" hangingPunct="1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Neural and hormonal mechanisms regulate the </a:t>
            </a:r>
          </a:p>
          <a:p>
            <a:pPr marL="82296" indent="0" eaLnBrk="1" hangingPunct="1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release of gastric juice.</a:t>
            </a:r>
          </a:p>
          <a:p>
            <a:pPr marL="82296" indent="0" eaLnBrk="1" hangingPunct="1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 eaLnBrk="1" hangingPunct="1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Regulation of gastric secretion is divided into three</a:t>
            </a:r>
          </a:p>
          <a:p>
            <a:pPr marL="82296" indent="0" eaLnBrk="1" hangingPunct="1"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phases: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The cephalic phase</a:t>
            </a:r>
          </a:p>
          <a:p>
            <a:pPr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 - The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gastric phase</a:t>
            </a:r>
          </a:p>
          <a:p>
            <a:pPr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The intestinal phase</a:t>
            </a:r>
          </a:p>
          <a:p>
            <a:pPr marL="82296" indent="0" eaLnBrk="1" hangingPunct="1">
              <a:buNone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426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8839200" cy="6858000"/>
          </a:xfrm>
        </p:spPr>
        <p:txBody>
          <a:bodyPr>
            <a:normAutofit fontScale="92500"/>
          </a:bodyPr>
          <a:lstStyle/>
          <a:p>
            <a:r>
              <a:rPr lang="en-GB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GB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cephalic phase: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  smelling, chewing, and swallowing food sends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impulses via specific nerves to the stomach.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-This cause acid secretion from parietal cells and 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gastrin release from G cells (in which gastrin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indirectly stimulating parietal cell acid secretion). </a:t>
            </a:r>
          </a:p>
          <a:p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GB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gastric phase</a:t>
            </a:r>
          </a:p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is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mainly result of gastric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distention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(when food enter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stomach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-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Distention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of the stomach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stimulates the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parietal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cells.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intestinal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responds to arriving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chyme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moderates gastric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activity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884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" y="152400"/>
            <a:ext cx="9525000" cy="65532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  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Gastric secretion</a:t>
            </a:r>
          </a:p>
          <a:p>
            <a:pPr marL="82296" indent="0" algn="ctr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539496" indent="-457200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Gastric </a:t>
            </a:r>
            <a:r>
              <a:rPr lang="en-GB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secretion (Gastric juice):</a:t>
            </a: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The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digestive fluid secreted by the glands of the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stomach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., a thin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colorless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acidic liquid containing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primarily </a:t>
            </a: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hydrochloric acid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pepsinogen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and intrinsic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factor </a:t>
            </a:r>
            <a:r>
              <a:rPr lang="en-GB" sz="2800" u="sng" dirty="0">
                <a:latin typeface="Times New Roman" pitchFamily="18" charset="0"/>
                <a:cs typeface="Times New Roman" pitchFamily="18" charset="0"/>
              </a:rPr>
              <a:t>plus mucus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Gastric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juice convert the gastric contents to a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semiliquid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mass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GB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chyme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PH is low, about 0.7 -3.8</a:t>
            </a:r>
          </a:p>
        </p:txBody>
      </p:sp>
    </p:spTree>
    <p:extLst>
      <p:ext uri="{BB962C8B-B14F-4D97-AF65-F5344CB8AC3E}">
        <p14:creationId xmlns="" xmlns:p14="http://schemas.microsoft.com/office/powerpoint/2010/main" val="4983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685800"/>
            <a:ext cx="7488238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ea typeface="Times New Roman" pitchFamily="18" charset="0"/>
                <a:cs typeface="+mj-cs"/>
              </a:rPr>
              <a:t>Stimulation of Gastric secretion by </a:t>
            </a:r>
            <a:r>
              <a:rPr lang="en-US" sz="3200" b="1" dirty="0" err="1">
                <a:solidFill>
                  <a:srgbClr val="FF0066"/>
                </a:solidFill>
                <a:latin typeface="Calibri" pitchFamily="34" charset="0"/>
                <a:ea typeface="Times New Roman" pitchFamily="18" charset="0"/>
                <a:cs typeface="+mj-cs"/>
              </a:rPr>
              <a:t>Gastrin</a:t>
            </a:r>
            <a:endParaRPr lang="en-US" sz="3200" b="1" dirty="0">
              <a:solidFill>
                <a:srgbClr val="FF0066"/>
              </a:solidFill>
              <a:latin typeface="Calibri" pitchFamily="34" charset="0"/>
              <a:ea typeface="Times New Roman" pitchFamily="18" charset="0"/>
              <a:cs typeface="+mj-cs"/>
            </a:endParaRPr>
          </a:p>
          <a:p>
            <a:pPr eaLnBrk="0" hangingPunct="0">
              <a:defRPr/>
            </a:pPr>
            <a:endParaRPr lang="en-US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When food enters the stomach, or when the nerves are stimulated, the </a:t>
            </a:r>
            <a:r>
              <a:rPr lang="en-US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antral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portion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of the stomach mucosa secretes the hormone </a:t>
            </a:r>
            <a:r>
              <a:rPr lang="en-US" sz="2400" dirty="0" err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gastrin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 large polypeptide.</a:t>
            </a:r>
          </a:p>
          <a:p>
            <a:pPr eaLnBrk="0" hangingPunct="0">
              <a:defRPr/>
            </a:pPr>
            <a:endParaRPr lang="en-US" sz="24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The food causes release of this hormone in two ways: </a:t>
            </a:r>
          </a:p>
          <a:p>
            <a:pPr marL="457200" indent="-457200" eaLnBrk="0" hangingPunct="0">
              <a:buFontTx/>
              <a:buAutoNum type="arabicParenBoth"/>
              <a:defRPr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The actual bulk of the food distends the stomach, and this causes the hormone to be released.</a:t>
            </a:r>
          </a:p>
          <a:p>
            <a:pPr marL="457200" indent="-457200" eaLnBrk="0" hangingPunct="0">
              <a:buFontTx/>
              <a:buAutoNum type="arabicParenBoth"/>
              <a:defRPr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Certain substances – such as, partially digested proteins,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caffeine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, and so forth – also cause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gastrin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to be liberated from the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antral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mucosa.</a:t>
            </a:r>
          </a:p>
        </p:txBody>
      </p:sp>
    </p:spTree>
    <p:extLst>
      <p:ext uri="{BB962C8B-B14F-4D97-AF65-F5344CB8AC3E}">
        <p14:creationId xmlns="" xmlns:p14="http://schemas.microsoft.com/office/powerpoint/2010/main" val="1442347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مستطيل 1"/>
          <p:cNvSpPr>
            <a:spLocks noChangeArrowheads="1"/>
          </p:cNvSpPr>
          <p:nvPr/>
        </p:nvSpPr>
        <p:spPr bwMode="auto">
          <a:xfrm>
            <a:off x="900113" y="981075"/>
            <a:ext cx="74882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Times New Roman" pitchFamily="18" charset="0"/>
              </a:rPr>
              <a:t>Gastrin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is absorbed into the blood and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carried out into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the gastric glands, where it stimulates mainly the parietal cells but to a slight extent the peptic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(Chief) cells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also. </a:t>
            </a:r>
          </a:p>
          <a:p>
            <a:pPr eaLnBrk="0" hangingPunct="0"/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 The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parietal cells increase their rate of hydrochloric acid secretion as much as eight-fold, and the peptic cells increase their rate of enzyme secretion two-to four-fold.</a:t>
            </a:r>
          </a:p>
          <a:p>
            <a:pPr eaLnBrk="0" hangingPunct="0"/>
            <a:endParaRPr lang="en-US" sz="2400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Histamine, present in gastric mucosal cells also stimulates acid secretion.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81858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6845249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8686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cs typeface="+mj-cs"/>
              </a:rPr>
              <a:t>Acid gastric reflux ( heart burn)</a:t>
            </a:r>
            <a:endParaRPr lang="ar-SA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458200" cy="69249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cs typeface="+mj-cs"/>
              </a:rPr>
              <a:t>Too much acid gives a feeling of heart burn know as acid gastric reflux</a:t>
            </a:r>
          </a:p>
          <a:p>
            <a:endParaRPr lang="en-US" sz="2800" dirty="0" smtClean="0"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cs typeface="+mj-cs"/>
              </a:rPr>
              <a:t> There is back flow of stomach content (acid) upward into esophagus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+mj-cs"/>
              </a:rPr>
              <a:t>    </a:t>
            </a:r>
            <a:r>
              <a:rPr lang="en-US" sz="2800" b="1" dirty="0" smtClean="0">
                <a:solidFill>
                  <a:srgbClr val="0070C0"/>
                </a:solidFill>
                <a:cs typeface="+mj-cs"/>
              </a:rPr>
              <a:t>symptoms: </a:t>
            </a:r>
            <a:r>
              <a:rPr lang="en-US" sz="2800" dirty="0" smtClean="0">
                <a:cs typeface="+mj-cs"/>
              </a:rPr>
              <a:t>pain and </a:t>
            </a:r>
            <a:r>
              <a:rPr lang="en-US" sz="2800" dirty="0" smtClean="0">
                <a:cs typeface="+mj-cs"/>
              </a:rPr>
              <a:t>inflammation.</a:t>
            </a:r>
            <a:endParaRPr lang="en-US" sz="2800" dirty="0" smtClean="0">
              <a:cs typeface="+mj-cs"/>
            </a:endParaRPr>
          </a:p>
          <a:p>
            <a:endParaRPr lang="en-US" sz="2800" dirty="0" smtClean="0"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cs typeface="+mj-cs"/>
              </a:rPr>
              <a:t>Gerd</a:t>
            </a:r>
            <a:r>
              <a:rPr lang="en-US" sz="2800" dirty="0" smtClean="0">
                <a:cs typeface="+mj-cs"/>
              </a:rPr>
              <a:t>: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Reflux </a:t>
            </a:r>
            <a:r>
              <a:rPr lang="en-US" sz="2800" dirty="0" smtClean="0">
                <a:cs typeface="+mj-cs"/>
              </a:rPr>
              <a:t>Disorder</a:t>
            </a:r>
          </a:p>
          <a:p>
            <a:r>
              <a:rPr lang="en-US" sz="2800" dirty="0" smtClean="0">
                <a:cs typeface="+mj-cs"/>
              </a:rPr>
              <a:t>    ( extreme reflux)</a:t>
            </a:r>
          </a:p>
          <a:p>
            <a:endParaRPr lang="en-US" sz="2800" dirty="0" smtClean="0"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cs typeface="+mj-cs"/>
              </a:rPr>
              <a:t> Can be associated with certain food, medication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cs typeface="+mj-cs"/>
              </a:rPr>
              <a:t> 20</a:t>
            </a:r>
            <a:r>
              <a:rPr lang="en-US" sz="2800" dirty="0" smtClean="0">
                <a:cs typeface="+mj-cs"/>
              </a:rPr>
              <a:t>% of adult have heart burn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077200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400" dirty="0" smtClean="0">
                <a:solidFill>
                  <a:srgbClr val="FF0066"/>
                </a:solidFill>
                <a:cs typeface="+mj-cs"/>
              </a:rPr>
              <a:t>Treatment</a:t>
            </a:r>
          </a:p>
          <a:p>
            <a:pPr algn="ctr"/>
            <a:endParaRPr lang="en-US" dirty="0" smtClean="0">
              <a:cs typeface="+mj-cs"/>
            </a:endParaRPr>
          </a:p>
          <a:p>
            <a:pPr algn="ctr"/>
            <a:endParaRPr lang="en-US" dirty="0" smtClean="0">
              <a:cs typeface="+mj-cs"/>
            </a:endParaRPr>
          </a:p>
          <a:p>
            <a:pPr algn="ctr"/>
            <a:endParaRPr lang="en-US" dirty="0" smtClean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cs typeface="+mj-cs"/>
              </a:rPr>
              <a:t> 1- </a:t>
            </a:r>
            <a:r>
              <a:rPr lang="en-US" sz="2800" dirty="0" smtClean="0">
                <a:cs typeface="+mj-cs"/>
              </a:rPr>
              <a:t>Prevent acid from being secreted </a:t>
            </a:r>
          </a:p>
          <a:p>
            <a:endParaRPr lang="en-US" sz="2800" dirty="0" smtClean="0"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cs typeface="+mj-cs"/>
              </a:rPr>
              <a:t> antacid          </a:t>
            </a:r>
            <a:r>
              <a:rPr lang="en-US" sz="2800" dirty="0" smtClean="0">
                <a:cs typeface="+mj-cs"/>
              </a:rPr>
              <a:t>main ingredient (Mg</a:t>
            </a:r>
            <a:r>
              <a:rPr lang="en-US" sz="2800" dirty="0" smtClean="0">
                <a:cs typeface="+mj-cs"/>
              </a:rPr>
              <a:t>⁺² </a:t>
            </a:r>
            <a:r>
              <a:rPr lang="en-US" sz="2800" dirty="0" smtClean="0">
                <a:cs typeface="+mj-cs"/>
              </a:rPr>
              <a:t>) </a:t>
            </a:r>
          </a:p>
          <a:p>
            <a:r>
              <a:rPr lang="en-US" sz="2800" dirty="0" smtClean="0">
                <a:cs typeface="+mj-cs"/>
              </a:rPr>
              <a:t> </a:t>
            </a:r>
            <a:r>
              <a:rPr lang="en-US" sz="2800" dirty="0" smtClean="0">
                <a:cs typeface="+mj-cs"/>
              </a:rPr>
              <a:t>neutralize  the acid by increasing  the PH to 3 </a:t>
            </a:r>
          </a:p>
          <a:p>
            <a:r>
              <a:rPr lang="en-US" sz="2800" dirty="0" smtClean="0">
                <a:cs typeface="+mj-cs"/>
              </a:rPr>
              <a:t>( short acting)  </a:t>
            </a:r>
          </a:p>
          <a:p>
            <a:endParaRPr lang="en-US" sz="2800" dirty="0" smtClean="0">
              <a:cs typeface="+mj-cs"/>
            </a:endParaRPr>
          </a:p>
          <a:p>
            <a:endParaRPr lang="en-US" sz="2800" dirty="0" smtClean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cs typeface="+mj-cs"/>
              </a:rPr>
              <a:t> 2- </a:t>
            </a:r>
            <a:r>
              <a:rPr lang="en-US" sz="2800" dirty="0" smtClean="0">
                <a:cs typeface="+mj-cs"/>
              </a:rPr>
              <a:t>Long Acting Medication </a:t>
            </a:r>
            <a:endParaRPr lang="ar-SA" sz="2800" dirty="0"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2819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04800" y="15240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Peptic ulcers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Erosions of the mucous membranes of the stomach or      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duodenum produced by action of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marL="82296" indent="0" eaLnBrk="1" hangingPunct="1"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Ulcers can be caused by: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• Infection with a type of bacteria called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      Helicobacter pylori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H.pylori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• Use of anti-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inflamatory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drugs such as aspirin.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 • 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umors 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0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eptic-ulcer-diagram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21555" cy="59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26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04800" y="22860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When symptoms occur, they may include: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 burning pain in the middle or upper stomach between  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meals or at night.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- Nausea, vomiting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-In severe cases: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-dark or black stool (due to bleeding)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- severe pain in the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to upper abdomen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it can be treated by: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By medicines:     • to kill the H. Pylori bacteria (if present)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 • to reduce acid levels in the stomach.   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2286000" y="51054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286000" y="5105400"/>
            <a:ext cx="35877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9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Peptic Carcinoma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Stomach cancer</a:t>
            </a:r>
            <a:r>
              <a:rPr lang="en-US" dirty="0" smtClean="0"/>
              <a:t> begins when </a:t>
            </a:r>
            <a:r>
              <a:rPr lang="en-US" dirty="0" smtClean="0">
                <a:hlinkClick r:id="rId3"/>
              </a:rPr>
              <a:t>cancer</a:t>
            </a:r>
            <a:r>
              <a:rPr lang="en-US" dirty="0" smtClean="0"/>
              <a:t> cells form in the inner lining of your </a:t>
            </a:r>
            <a:r>
              <a:rPr lang="en-US" dirty="0" smtClean="0">
                <a:hlinkClick r:id="rId4"/>
              </a:rPr>
              <a:t>stomach</a:t>
            </a:r>
            <a:r>
              <a:rPr lang="en-US" dirty="0" smtClean="0"/>
              <a:t>. These cells can grow into a tumor. Also called gastric cancer, the disease usually grows slowly over many years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Causes Stomach Cancer?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Scientists don’t know exactly what makes </a:t>
            </a:r>
            <a:r>
              <a:rPr lang="en-US" dirty="0" smtClean="0">
                <a:hlinkClick r:id="rId2"/>
              </a:rPr>
              <a:t>cancer</a:t>
            </a:r>
            <a:r>
              <a:rPr lang="en-US" dirty="0" smtClean="0"/>
              <a:t> cells start growing in the stomach. But they do know a few things that can raise your risk for the disease. </a:t>
            </a:r>
          </a:p>
          <a:p>
            <a:pPr marL="514350" indent="-514350">
              <a:buAutoNum type="arabicPeriod"/>
            </a:pPr>
            <a:r>
              <a:rPr lang="en-US" dirty="0" smtClean="0"/>
              <a:t>Infection with a common bacteria, </a:t>
            </a:r>
            <a:r>
              <a:rPr lang="en-US" i="1" dirty="0" smtClean="0"/>
              <a:t>H. pylori</a:t>
            </a:r>
            <a:r>
              <a:rPr lang="en-US" dirty="0" smtClean="0"/>
              <a:t>, which causes ulcers.</a:t>
            </a:r>
          </a:p>
          <a:p>
            <a:pPr marL="514350" indent="-514350"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Inflammation</a:t>
            </a:r>
            <a:r>
              <a:rPr lang="en-US" dirty="0" smtClean="0"/>
              <a:t> in your gut called </a:t>
            </a:r>
            <a:r>
              <a:rPr lang="en-US" dirty="0" smtClean="0">
                <a:hlinkClick r:id="rId4"/>
              </a:rPr>
              <a:t>gastritis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 Long-lasting </a:t>
            </a:r>
            <a:r>
              <a:rPr lang="en-US" dirty="0" smtClean="0">
                <a:hlinkClick r:id="rId5"/>
              </a:rPr>
              <a:t>anemia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Growths in your stomach called polyps also can make you more likely to get </a:t>
            </a:r>
            <a:r>
              <a:rPr lang="en-US" dirty="0" smtClean="0">
                <a:hlinkClick r:id="rId6"/>
              </a:rPr>
              <a:t>cancer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صورة 2" descr="http://upload.wikimedia.org/wikipedia/commons/thumb/2/29/Regions_of_stomach.svg/300px-Regions_of_stomach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6409"/>
            <a:ext cx="5410200" cy="51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مستطيل 3"/>
          <p:cNvSpPr>
            <a:spLocks noChangeArrowheads="1"/>
          </p:cNvSpPr>
          <p:nvPr/>
        </p:nvSpPr>
        <p:spPr bwMode="auto">
          <a:xfrm>
            <a:off x="235585" y="6150610"/>
            <a:ext cx="364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Times New Roman" pitchFamily="18" charset="0"/>
              </a:rPr>
              <a:t>The stomach is divided into 4 section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7652" name="صورة 4" descr="http://www.vivo.colostate.edu/hbooks/pathphys/digestion/stomach/anatom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6" y="1804988"/>
            <a:ext cx="3594734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04800" y="152400"/>
            <a:ext cx="864235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The stomach is a small, 'J'-shaped pouch with walls made of thick, elastic </a:t>
            </a:r>
            <a:r>
              <a:rPr lang="en-US" sz="2800" u="sng" dirty="0">
                <a:solidFill>
                  <a:srgbClr val="0070C0"/>
                </a:solidFill>
                <a:latin typeface="+mn-lt"/>
                <a:cs typeface="+mn-cs"/>
                <a:hlinkClick r:id="rId5" tooltip="Muscle"/>
              </a:rPr>
              <a:t>muscles</a:t>
            </a:r>
            <a:r>
              <a:rPr lang="en-US" sz="2800" dirty="0">
                <a:solidFill>
                  <a:srgbClr val="0070C0"/>
                </a:solidFill>
                <a:latin typeface="+mn-lt"/>
                <a:cs typeface="+mn-cs"/>
              </a:rPr>
              <a:t>, which stores and helps break down food</a:t>
            </a:r>
            <a:endParaRPr lang="ar-SA" sz="28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Other things that seem to play a role in raising the risk include: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Smoking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Being </a:t>
            </a:r>
            <a:r>
              <a:rPr lang="en-US" dirty="0" smtClean="0">
                <a:hlinkClick r:id="rId3"/>
              </a:rPr>
              <a:t>overweight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obese</a:t>
            </a:r>
            <a:endParaRPr lang="en-US" dirty="0" smtClean="0"/>
          </a:p>
          <a:p>
            <a:r>
              <a:rPr lang="en-US" dirty="0" smtClean="0"/>
              <a:t>A diet high in smoked, pickled, or salty foods</a:t>
            </a:r>
          </a:p>
          <a:p>
            <a:r>
              <a:rPr lang="en-US" dirty="0" smtClean="0"/>
              <a:t>Stomach surgery for an ulcer </a:t>
            </a:r>
          </a:p>
          <a:p>
            <a:r>
              <a:rPr lang="en-US" dirty="0" smtClean="0"/>
              <a:t>Certain </a:t>
            </a:r>
            <a:r>
              <a:rPr lang="en-US" dirty="0" smtClean="0"/>
              <a:t>genes</a:t>
            </a:r>
          </a:p>
          <a:p>
            <a:r>
              <a:rPr lang="en-US" dirty="0" smtClean="0"/>
              <a:t>Working in coal, metal, timber, or rubber industries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rts-of-the-Stom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86"/>
          <a:stretch>
            <a:fillRect/>
          </a:stretch>
        </p:blipFill>
        <p:spPr bwMode="auto">
          <a:xfrm>
            <a:off x="1579563" y="762000"/>
            <a:ext cx="59832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07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2532" name="Picture 4" descr="stomach%20histology%20diagram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55"/>
          <a:stretch>
            <a:fillRect/>
          </a:stretch>
        </p:blipFill>
        <p:spPr bwMode="auto">
          <a:xfrm>
            <a:off x="0" y="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75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852488"/>
            <a:ext cx="72485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5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18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4" b="16667"/>
          <a:stretch>
            <a:fillRect/>
          </a:stretch>
        </p:blipFill>
        <p:spPr bwMode="auto">
          <a:xfrm>
            <a:off x="1476375" y="981075"/>
            <a:ext cx="6477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7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eptic-ulcer-diagram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250"/>
            <a:ext cx="67691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8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https://www.youtube.com/watch?v=LKuNokt9B1Q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https://www.youtube.com/watch?v=lnVjXuyM6xk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inner surface of the stomach is thrown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Into long folds called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rogue.</a:t>
            </a:r>
          </a:p>
          <a:p>
            <a:pPr marL="82296" indent="0">
              <a:buNone/>
            </a:pP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Microscopic examination of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gastric mucosa shows that is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likewise folded.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openings of these folds 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the stomach lumen are called</a:t>
            </a:r>
          </a:p>
          <a:p>
            <a:pPr marL="539496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gastric pits.</a:t>
            </a:r>
          </a:p>
          <a:p>
            <a:pPr marL="82296" indent="0">
              <a:buNone/>
            </a:pPr>
            <a:endParaRPr lang="en-US" sz="28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that line the folds deeper in the mucosa secrete various products into the stomach, these cells form the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exocrine gastric glands.</a:t>
            </a:r>
          </a:p>
        </p:txBody>
      </p:sp>
      <p:pic>
        <p:nvPicPr>
          <p:cNvPr id="1026" name="Picture 2" descr="http://www.exploringnature.org/graphics/glossary/Sto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749239" cy="3360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encrypted-tbn3.gstatic.com/images?q=tbn:ANd9GcTmK5SFT4iH2FKNYTRsrVgGLP0IndMvo2HFJZsbHywVNoxuBG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288568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067800" cy="7239000"/>
          </a:xfrm>
        </p:spPr>
        <p:txBody>
          <a:bodyPr>
            <a:normAutofit fontScale="85000" lnSpcReduction="20000"/>
          </a:bodyPr>
          <a:lstStyle/>
          <a:p>
            <a:pPr marL="539496" indent="-457200">
              <a:buFontTx/>
              <a:buChar char="-"/>
            </a:pPr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Gastric </a:t>
            </a: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glands </a:t>
            </a:r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several types of cells that secrete different </a:t>
            </a:r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products:</a:t>
            </a:r>
          </a:p>
          <a:p>
            <a:pPr marL="82296" indent="0">
              <a:buNone/>
            </a:pPr>
            <a:endParaRPr lang="en-US" sz="3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● Goblet cells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secrete mucus</a:t>
            </a:r>
          </a:p>
          <a:p>
            <a:pPr marL="82296" indent="0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Parietal cells: 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principally 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secrete hydrochloric 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>
              <a:lnSpc>
                <a:spcPct val="80000"/>
              </a:lnSpc>
              <a:buNone/>
            </a:pP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0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3000" dirty="0">
                <a:latin typeface="Times New Roman" pitchFamily="18" charset="0"/>
                <a:cs typeface="Times New Roman" pitchFamily="18" charset="0"/>
              </a:rPr>
              <a:t>intrinsic factor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GB" sz="3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3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3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unction </a:t>
            </a:r>
            <a:r>
              <a:rPr lang="en-GB" sz="3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30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GB" sz="30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GB" sz="30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3000" i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Makes gastric juice very acidic</a:t>
            </a:r>
            <a:endParaRPr lang="en-GB" sz="3000" i="1" u="sng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2-This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acid is important for activation of pepsinogen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          ( Pepsin is more active at pH  about  2.0 .)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3 - inactivation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ingested microorganisms such as bacteria.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4 -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Denatures ingested proteins (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alter the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tertiary structure) 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   so they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digestible.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intrinsic factor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 glycoprotein secreted by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parietal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cells that is necessary for intestinal absorption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vitamin B12.</a:t>
            </a:r>
            <a:endParaRPr lang="en-GB" sz="3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9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86800" cy="6705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●</a:t>
            </a:r>
            <a:r>
              <a:rPr lang="en-US" sz="2800" b="1" dirty="0" smtClean="0">
                <a:latin typeface="Times New Roman"/>
                <a:cs typeface="Times New Roman"/>
              </a:rPr>
              <a:t>Chief cells: </a:t>
            </a:r>
            <a:r>
              <a:rPr lang="en-US" sz="2800" dirty="0" smtClean="0">
                <a:latin typeface="Times New Roman"/>
                <a:cs typeface="Times New Roman"/>
              </a:rPr>
              <a:t>secrete 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pepsinogen 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Once secreted, pepsinogen is activated by stomach acid into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protease pepsin, which is largely responsible for the stomach's ability to initiate digestion of proteins.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b="1" dirty="0">
                <a:latin typeface="Times New Roman"/>
                <a:cs typeface="Times New Roman"/>
              </a:rPr>
              <a:t>G cells: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Secrete the hormone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the blood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Gastrin is a hormone that stimulate acid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secretion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stomach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800" b="1" dirty="0">
                <a:latin typeface="Times New Roman"/>
                <a:cs typeface="Times New Roman"/>
              </a:rPr>
              <a:t>D cells: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secrete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hormone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somatostatin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8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astric-glands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90391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44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1-15-GastricJuiceSecret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5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1680</Words>
  <Application>Microsoft Office PowerPoint</Application>
  <PresentationFormat>On-screen Show (4:3)</PresentationFormat>
  <Paragraphs>222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Gastric Secretion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Regulation of Gastric Secretion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Peptic Carcinoma</vt:lpstr>
      <vt:lpstr>What Causes Stomach Cancer? </vt:lpstr>
      <vt:lpstr>Other things that seem to play a role in raising the risk include: 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Albity</dc:creator>
  <cp:lastModifiedBy>aalbity</cp:lastModifiedBy>
  <cp:revision>39</cp:revision>
  <dcterms:created xsi:type="dcterms:W3CDTF">2016-02-15T09:56:25Z</dcterms:created>
  <dcterms:modified xsi:type="dcterms:W3CDTF">2016-02-22T06:51:39Z</dcterms:modified>
</cp:coreProperties>
</file>