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87" r:id="rId5"/>
    <p:sldId id="288" r:id="rId6"/>
    <p:sldId id="264" r:id="rId7"/>
    <p:sldId id="265" r:id="rId8"/>
    <p:sldId id="289" r:id="rId9"/>
    <p:sldId id="290" r:id="rId10"/>
    <p:sldId id="266" r:id="rId11"/>
    <p:sldId id="291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99" r:id="rId23"/>
    <p:sldId id="297" r:id="rId24"/>
    <p:sldId id="298" r:id="rId25"/>
    <p:sldId id="279" r:id="rId26"/>
    <p:sldId id="280" r:id="rId27"/>
    <p:sldId id="281" r:id="rId28"/>
    <p:sldId id="293" r:id="rId29"/>
    <p:sldId id="294" r:id="rId30"/>
    <p:sldId id="295" r:id="rId31"/>
    <p:sldId id="282" r:id="rId32"/>
    <p:sldId id="283" r:id="rId33"/>
    <p:sldId id="284" r:id="rId34"/>
    <p:sldId id="285" r:id="rId35"/>
    <p:sldId id="286" r:id="rId36"/>
    <p:sldId id="292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6611F-2F82-4C2D-8A9E-DBAB26D570B4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18B37-07DC-446F-B714-B70E15031E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9904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A70A46A-B4D7-4799-96E0-A91330F9FFEE}" type="slidenum">
              <a:rPr lang="en-GB" smtClean="0"/>
              <a:pPr eaLnBrk="1" hangingPunct="1"/>
              <a:t>18</a:t>
            </a:fld>
            <a:endParaRPr lang="en-GB" smtClean="0"/>
          </a:p>
        </p:txBody>
      </p:sp>
      <p:sp>
        <p:nvSpPr>
          <p:cNvPr id="7168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0F3F1FA-A9FE-4CD7-917A-51310304B616}" type="slidenum">
              <a:rPr lang="en-US" sz="1200"/>
              <a:pPr algn="r" eaLnBrk="1" hangingPunct="1"/>
              <a:t>18</a:t>
            </a:fld>
            <a:endParaRPr lang="en-US" sz="1200"/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819F3-EDC5-48EC-8B99-3D037163904E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F0ADD-94FD-48F5-96A2-48A4AF7F84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8805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819F3-EDC5-48EC-8B99-3D037163904E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F0ADD-94FD-48F5-96A2-48A4AF7F84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76364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819F3-EDC5-48EC-8B99-3D037163904E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F0ADD-94FD-48F5-96A2-48A4AF7F84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28998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819F3-EDC5-48EC-8B99-3D037163904E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F0ADD-94FD-48F5-96A2-48A4AF7F84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45595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819F3-EDC5-48EC-8B99-3D037163904E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F0ADD-94FD-48F5-96A2-48A4AF7F84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63220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819F3-EDC5-48EC-8B99-3D037163904E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F0ADD-94FD-48F5-96A2-48A4AF7F84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60050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819F3-EDC5-48EC-8B99-3D037163904E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F0ADD-94FD-48F5-96A2-48A4AF7F84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3562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819F3-EDC5-48EC-8B99-3D037163904E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F0ADD-94FD-48F5-96A2-48A4AF7F84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9045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819F3-EDC5-48EC-8B99-3D037163904E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F0ADD-94FD-48F5-96A2-48A4AF7F84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2223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819F3-EDC5-48EC-8B99-3D037163904E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F0ADD-94FD-48F5-96A2-48A4AF7F84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62304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819F3-EDC5-48EC-8B99-3D037163904E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F0ADD-94FD-48F5-96A2-48A4AF7F84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44446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819F3-EDC5-48EC-8B99-3D037163904E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F0ADD-94FD-48F5-96A2-48A4AF7F84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52559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bmd.com/cancer/default.htm" TargetMode="External"/><Relationship Id="rId2" Type="http://schemas.openxmlformats.org/officeDocument/2006/relationships/hyperlink" Target="http://www.webmd.com/cancer/stomach-gastric-cance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ebmd.com/digestive-disorders/picture-of-the-stomach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bmd.com/arthritis/about-inflammation" TargetMode="External"/><Relationship Id="rId2" Type="http://schemas.openxmlformats.org/officeDocument/2006/relationships/hyperlink" Target="http://www.webmd.com/cancer/ss/does-this-cause-cance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ebmd.com/cancer/rm-quiz-cancer-myths-facts" TargetMode="External"/><Relationship Id="rId5" Type="http://schemas.openxmlformats.org/officeDocument/2006/relationships/hyperlink" Target="http://www.webmd.com/a-to-z-guides/understanding-anemia-basics" TargetMode="External"/><Relationship Id="rId4" Type="http://schemas.openxmlformats.org/officeDocument/2006/relationships/hyperlink" Target="http://www.webmd.com/digestive-disorders/digestive-diseases-gastriti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en.wikipedia.org/wiki/File:Regions_of_stomach.svg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en.wikipedia.org/wiki/Muscle" TargetMode="Externa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bmd.com/diet/am-i-obese" TargetMode="External"/><Relationship Id="rId2" Type="http://schemas.openxmlformats.org/officeDocument/2006/relationships/hyperlink" Target="http://www.webmd.com/smoking-cessation/default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ebmd.com/diet/obesity/video/obesity-risks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nVjXuyM6xk" TargetMode="External"/><Relationship Id="rId2" Type="http://schemas.openxmlformats.org/officeDocument/2006/relationships/hyperlink" Target="https://www.youtube.com/watch?v=LKuNokt9B1Q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dirty="0" smtClean="0"/>
              <a:t>Gastric Secretion</a:t>
            </a:r>
            <a:endParaRPr lang="en-US" sz="7200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2667000"/>
            <a:ext cx="4797357" cy="3352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04104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905000"/>
            <a:ext cx="9448800" cy="6553200"/>
          </a:xfrm>
        </p:spPr>
        <p:txBody>
          <a:bodyPr>
            <a:normAutofit/>
          </a:bodyPr>
          <a:lstStyle/>
          <a:p>
            <a:pPr marL="539496" indent="-457200"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 The exocrine secretions of the gastric cells, </a:t>
            </a:r>
          </a:p>
          <a:p>
            <a:pPr marL="82296" indent="0"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together with large amount of water form a highly</a:t>
            </a:r>
          </a:p>
          <a:p>
            <a:pPr marL="82296" indent="0"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acidic solution known as gastric juice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745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457200"/>
            <a:ext cx="8839200" cy="6858000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en-US" altLang="zh-CN" sz="4000" b="1" dirty="0" smtClean="0">
                <a:latin typeface="Times New Roman" pitchFamily="18" charset="0"/>
                <a:ea typeface="SimSun" pitchFamily="2" charset="-122"/>
              </a:rPr>
              <a:t>   </a:t>
            </a:r>
            <a:r>
              <a:rPr lang="en-US" altLang="zh-CN" sz="4000" b="1" u="sng" dirty="0" smtClean="0">
                <a:solidFill>
                  <a:srgbClr val="FF0066"/>
                </a:solidFill>
                <a:latin typeface="Times New Roman" pitchFamily="18" charset="0"/>
                <a:ea typeface="SimSun" pitchFamily="2" charset="-122"/>
              </a:rPr>
              <a:t>Composition of gastric secretions</a:t>
            </a:r>
          </a:p>
          <a:p>
            <a:pPr algn="ctr" eaLnBrk="1" hangingPunct="1">
              <a:buFontTx/>
              <a:buNone/>
            </a:pPr>
            <a:endParaRPr lang="en-US" altLang="zh-CN" sz="4000" b="1" u="sng" dirty="0" smtClean="0">
              <a:solidFill>
                <a:srgbClr val="FF0066"/>
              </a:solidFill>
              <a:latin typeface="Times New Roman" pitchFamily="18" charset="0"/>
              <a:ea typeface="SimSun" pitchFamily="2" charset="-122"/>
            </a:endParaRPr>
          </a:p>
          <a:p>
            <a:r>
              <a:rPr lang="en-US" altLang="zh-CN" sz="2800" dirty="0" smtClean="0">
                <a:latin typeface="Times New Roman" pitchFamily="18" charset="0"/>
                <a:ea typeface="SimSun" pitchFamily="2" charset="-122"/>
              </a:rPr>
              <a:t>    Gastric juice is a mixture of water ,</a:t>
            </a:r>
            <a:r>
              <a:rPr lang="en-US" altLang="zh-CN" sz="2800" dirty="0" err="1" smtClean="0">
                <a:latin typeface="Times New Roman" pitchFamily="18" charset="0"/>
                <a:ea typeface="SimSun" pitchFamily="2" charset="-122"/>
              </a:rPr>
              <a:t>HCl</a:t>
            </a:r>
            <a:r>
              <a:rPr lang="en-US" altLang="zh-CN" sz="2800" dirty="0" smtClean="0">
                <a:latin typeface="Times New Roman" pitchFamily="18" charset="0"/>
                <a:ea typeface="SimSun" pitchFamily="2" charset="-122"/>
              </a:rPr>
              <a:t> , electrolytes</a:t>
            </a:r>
          </a:p>
          <a:p>
            <a:pPr marL="0" indent="0">
              <a:buNone/>
            </a:pPr>
            <a:r>
              <a:rPr lang="en-US" altLang="zh-CN" sz="2800" dirty="0">
                <a:latin typeface="Times New Roman" pitchFamily="18" charset="0"/>
                <a:ea typeface="SimSun" pitchFamily="2" charset="-122"/>
              </a:rPr>
              <a:t> </a:t>
            </a:r>
            <a:r>
              <a:rPr lang="en-US" altLang="zh-CN" sz="2800" dirty="0" smtClean="0">
                <a:latin typeface="Times New Roman" pitchFamily="18" charset="0"/>
                <a:ea typeface="SimSun" pitchFamily="2" charset="-122"/>
              </a:rPr>
              <a:t>        and organic substances.</a:t>
            </a:r>
          </a:p>
          <a:p>
            <a:pPr marL="539496" indent="-4572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The gastric juice is 97-99% water </a:t>
            </a:r>
          </a:p>
          <a:p>
            <a:pPr marL="539496" indent="-4572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remainder consist of inorganic salts ,and                     organic components that include ,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mucin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digestive enzymes               </a:t>
            </a:r>
          </a:p>
          <a:p>
            <a:pPr marL="82296" indent="0" eaLnBrk="1" hangingPunct="1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(e.g., pepsin).</a:t>
            </a:r>
          </a:p>
          <a:p>
            <a:pPr eaLnBrk="1" hangingPunct="1">
              <a:buFontTx/>
              <a:buNone/>
            </a:pPr>
            <a:endParaRPr lang="en-US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678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مستطيل 1"/>
          <p:cNvSpPr>
            <a:spLocks noChangeArrowheads="1"/>
          </p:cNvSpPr>
          <p:nvPr/>
        </p:nvSpPr>
        <p:spPr bwMode="auto">
          <a:xfrm>
            <a:off x="213360" y="685800"/>
            <a:ext cx="8915400" cy="360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sz="32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Basic Mechanism of Hydrochloric Acid Secretion</a:t>
            </a:r>
            <a:r>
              <a:rPr lang="en-US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0" hangingPunct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parietal cells secrete hydrochloric acid with a pH of approximately </a:t>
            </a:r>
            <a:r>
              <a:rPr lang="en-US" sz="28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0.8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0" hangingPunct="0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At this PH the hydrogen ion concentration is about four million times that of the arterial blood.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10497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مستطيل 1"/>
          <p:cNvSpPr>
            <a:spLocks noChangeArrowheads="1"/>
          </p:cNvSpPr>
          <p:nvPr/>
        </p:nvSpPr>
        <p:spPr bwMode="auto">
          <a:xfrm>
            <a:off x="685800" y="838200"/>
            <a:ext cx="7870825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sz="2800" dirty="0">
                <a:latin typeface="Calibri" pitchFamily="34" charset="0"/>
                <a:cs typeface="+mj-cs"/>
              </a:rPr>
              <a:t>As a result </a:t>
            </a:r>
            <a:r>
              <a:rPr lang="en-US" sz="2800" u="sng" dirty="0">
                <a:latin typeface="Calibri" pitchFamily="34" charset="0"/>
                <a:cs typeface="+mj-cs"/>
              </a:rPr>
              <a:t>of contact with </a:t>
            </a:r>
            <a:r>
              <a:rPr lang="en-US" sz="2800" dirty="0">
                <a:latin typeface="Calibri" pitchFamily="34" charset="0"/>
                <a:cs typeface="+mj-cs"/>
              </a:rPr>
              <a:t>gastric HCI, proteins are </a:t>
            </a:r>
            <a:r>
              <a:rPr lang="en-US" sz="2800" b="1" dirty="0">
                <a:solidFill>
                  <a:srgbClr val="0070C0"/>
                </a:solidFill>
                <a:latin typeface="Calibri" pitchFamily="34" charset="0"/>
                <a:cs typeface="+mj-cs"/>
              </a:rPr>
              <a:t>denatured</a:t>
            </a:r>
            <a:r>
              <a:rPr lang="en-US" sz="2800" dirty="0">
                <a:latin typeface="Calibri" pitchFamily="34" charset="0"/>
                <a:cs typeface="+mj-cs"/>
              </a:rPr>
              <a:t>; </a:t>
            </a:r>
            <a:r>
              <a:rPr lang="en-US" sz="2800" dirty="0" err="1">
                <a:latin typeface="Calibri" pitchFamily="34" charset="0"/>
                <a:cs typeface="+mj-cs"/>
              </a:rPr>
              <a:t>i.e</a:t>
            </a:r>
            <a:r>
              <a:rPr lang="en-US" sz="2800" dirty="0">
                <a:latin typeface="Calibri" pitchFamily="34" charset="0"/>
                <a:cs typeface="+mj-cs"/>
              </a:rPr>
              <a:t>, the tertiary protein structure is lost </a:t>
            </a:r>
            <a:r>
              <a:rPr lang="en-US" sz="2800" dirty="0" smtClean="0">
                <a:latin typeface="Calibri" pitchFamily="34" charset="0"/>
                <a:cs typeface="+mj-cs"/>
              </a:rPr>
              <a:t>as a result </a:t>
            </a:r>
            <a:r>
              <a:rPr lang="en-US" sz="2800" dirty="0">
                <a:latin typeface="Calibri" pitchFamily="34" charset="0"/>
                <a:cs typeface="+mj-cs"/>
              </a:rPr>
              <a:t>of the destruction of hydrogen bonds.  </a:t>
            </a:r>
          </a:p>
          <a:p>
            <a:pPr eaLnBrk="0" hangingPunct="0"/>
            <a:endParaRPr lang="en-US" sz="2800" dirty="0">
              <a:latin typeface="Calibri" pitchFamily="34" charset="0"/>
              <a:cs typeface="+mj-cs"/>
            </a:endParaRPr>
          </a:p>
          <a:p>
            <a:pPr eaLnBrk="0" hangingPunct="0"/>
            <a:r>
              <a:rPr lang="en-US" sz="2800" dirty="0">
                <a:latin typeface="Calibri" pitchFamily="34" charset="0"/>
                <a:cs typeface="+mj-cs"/>
              </a:rPr>
              <a:t>This allows the polypeptide chain to </a:t>
            </a:r>
            <a:r>
              <a:rPr lang="en-US" sz="2800" dirty="0">
                <a:solidFill>
                  <a:srgbClr val="0070C0"/>
                </a:solidFill>
                <a:latin typeface="Calibri" pitchFamily="34" charset="0"/>
                <a:cs typeface="+mj-cs"/>
              </a:rPr>
              <a:t>unfold</a:t>
            </a:r>
            <a:r>
              <a:rPr lang="en-US" sz="2800" dirty="0">
                <a:latin typeface="Calibri" pitchFamily="34" charset="0"/>
                <a:cs typeface="+mj-cs"/>
              </a:rPr>
              <a:t> , making it more accessible to the actions  of </a:t>
            </a:r>
            <a:r>
              <a:rPr lang="en-US" sz="2800" dirty="0" err="1">
                <a:latin typeface="Calibri" pitchFamily="34" charset="0"/>
                <a:cs typeface="+mj-cs"/>
              </a:rPr>
              <a:t>proteolytic</a:t>
            </a:r>
            <a:r>
              <a:rPr lang="en-US" sz="2800" dirty="0">
                <a:latin typeface="Calibri" pitchFamily="34" charset="0"/>
                <a:cs typeface="+mj-cs"/>
              </a:rPr>
              <a:t> enzymes (proteases). </a:t>
            </a:r>
          </a:p>
          <a:p>
            <a:pPr eaLnBrk="0" hangingPunct="0"/>
            <a:endParaRPr lang="en-US" sz="2800" dirty="0">
              <a:solidFill>
                <a:srgbClr val="0070C0"/>
              </a:solidFill>
              <a:latin typeface="Calibri" pitchFamily="34" charset="0"/>
              <a:cs typeface="+mj-cs"/>
            </a:endParaRPr>
          </a:p>
          <a:p>
            <a:pPr marL="457200" indent="-457200" eaLnBrk="0" hangingPunct="0">
              <a:buFont typeface="Wingdings" pitchFamily="2" charset="2"/>
              <a:buChar char="Ø"/>
            </a:pPr>
            <a:r>
              <a:rPr lang="en-US" sz="2800" dirty="0">
                <a:solidFill>
                  <a:srgbClr val="0070C0"/>
                </a:solidFill>
                <a:latin typeface="Calibri" pitchFamily="34" charset="0"/>
                <a:cs typeface="+mj-cs"/>
              </a:rPr>
              <a:t>The low pH also has the effect of destroying most microorganisms entering the gastrointestinal tract</a:t>
            </a:r>
            <a:r>
              <a:rPr lang="en-US" sz="2800" dirty="0">
                <a:latin typeface="Calibri" pitchFamily="34" charset="0"/>
                <a:cs typeface="+mj-cs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825564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مستطيل 1"/>
          <p:cNvSpPr>
            <a:spLocks noChangeArrowheads="1"/>
          </p:cNvSpPr>
          <p:nvPr/>
        </p:nvSpPr>
        <p:spPr bwMode="auto">
          <a:xfrm>
            <a:off x="250825" y="228600"/>
            <a:ext cx="8642350" cy="624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4000" b="1" dirty="0">
                <a:solidFill>
                  <a:srgbClr val="0070C0"/>
                </a:solidFill>
                <a:latin typeface="Calibri" pitchFamily="34" charset="0"/>
                <a:cs typeface="+mj-cs"/>
              </a:rPr>
              <a:t>Secretion of Pepsin</a:t>
            </a:r>
            <a:r>
              <a:rPr lang="en-US" sz="2400" b="1" dirty="0">
                <a:solidFill>
                  <a:srgbClr val="0070C0"/>
                </a:solidFill>
                <a:latin typeface="Calibri" pitchFamily="34" charset="0"/>
                <a:cs typeface="+mj-cs"/>
              </a:rPr>
              <a:t>. </a:t>
            </a:r>
            <a:endParaRPr lang="en-US" sz="2400" b="1" dirty="0" smtClean="0">
              <a:solidFill>
                <a:srgbClr val="0070C0"/>
              </a:solidFill>
              <a:latin typeface="Calibri" pitchFamily="34" charset="0"/>
              <a:cs typeface="+mj-cs"/>
            </a:endParaRPr>
          </a:p>
          <a:p>
            <a:pPr algn="ctr" eaLnBrk="0" hangingPunct="0"/>
            <a:r>
              <a:rPr lang="en-US" sz="2400" b="1" dirty="0" smtClean="0">
                <a:solidFill>
                  <a:srgbClr val="0070C0"/>
                </a:solidFill>
                <a:latin typeface="Calibri" pitchFamily="34" charset="0"/>
                <a:cs typeface="+mj-cs"/>
              </a:rPr>
              <a:t> </a:t>
            </a:r>
            <a:endParaRPr lang="en-US" sz="2400" b="1" dirty="0">
              <a:solidFill>
                <a:srgbClr val="0070C0"/>
              </a:solidFill>
              <a:latin typeface="Calibri" pitchFamily="34" charset="0"/>
              <a:cs typeface="+mj-cs"/>
            </a:endParaRPr>
          </a:p>
          <a:p>
            <a:pPr eaLnBrk="0" hangingPunct="0"/>
            <a:r>
              <a:rPr lang="en-US" sz="2400" dirty="0">
                <a:latin typeface="Calibri" pitchFamily="34" charset="0"/>
                <a:cs typeface="Times New Roman" pitchFamily="18" charset="0"/>
              </a:rPr>
              <a:t>The principal enzyme secreted by the peptic cells is pepsin</a:t>
            </a:r>
            <a:r>
              <a:rPr lang="en-US" sz="2400" dirty="0" smtClean="0">
                <a:latin typeface="Calibri" pitchFamily="34" charset="0"/>
                <a:cs typeface="Times New Roman" pitchFamily="18" charset="0"/>
              </a:rPr>
              <a:t>.</a:t>
            </a:r>
          </a:p>
          <a:p>
            <a:pPr eaLnBrk="0" hangingPunct="0"/>
            <a:endParaRPr lang="en-US" sz="2400" dirty="0">
              <a:latin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2400" dirty="0">
                <a:latin typeface="Calibri" pitchFamily="34" charset="0"/>
                <a:cs typeface="Times New Roman" pitchFamily="18" charset="0"/>
              </a:rPr>
              <a:t>This is formed inside the cells in the form </a:t>
            </a:r>
            <a:r>
              <a:rPr lang="en-US" sz="2400" dirty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of </a:t>
            </a:r>
            <a:r>
              <a:rPr lang="en-US" sz="2400" u="sng" dirty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pepsinogen</a:t>
            </a:r>
            <a:r>
              <a:rPr lang="en-US" sz="2400" dirty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, 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which has </a:t>
            </a:r>
            <a:r>
              <a:rPr lang="en-US" sz="2400" dirty="0">
                <a:solidFill>
                  <a:srgbClr val="FF0066"/>
                </a:solidFill>
                <a:latin typeface="Calibri" pitchFamily="34" charset="0"/>
                <a:cs typeface="Times New Roman" pitchFamily="18" charset="0"/>
              </a:rPr>
              <a:t>no digestive activity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.  However, once pepsinogen is secreted and comes in contact with previously formed pepsin in the presence of hydrochloric acid, it is immediately activated to form active pepsin.</a:t>
            </a:r>
          </a:p>
          <a:p>
            <a:pPr eaLnBrk="0" hangingPunct="0"/>
            <a:endParaRPr lang="en-US" sz="2400" dirty="0">
              <a:latin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2400" dirty="0">
                <a:latin typeface="Calibri" pitchFamily="34" charset="0"/>
                <a:cs typeface="Times New Roman" pitchFamily="18" charset="0"/>
              </a:rPr>
              <a:t>Pepsin is an active </a:t>
            </a:r>
            <a:r>
              <a:rPr lang="en-US" sz="2400" dirty="0" err="1">
                <a:latin typeface="Calibri" pitchFamily="34" charset="0"/>
                <a:cs typeface="Times New Roman" pitchFamily="18" charset="0"/>
              </a:rPr>
              <a:t>proteolytic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 enzyme (for digesting proteins) in a highly acid medium (</a:t>
            </a:r>
            <a:r>
              <a:rPr lang="en-US" sz="2400" dirty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optimum pH = 2.0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), but </a:t>
            </a:r>
            <a:r>
              <a:rPr lang="en-US" sz="2400" dirty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above a pH of about 5 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it has little </a:t>
            </a:r>
            <a:r>
              <a:rPr lang="en-US" sz="2400" dirty="0" err="1">
                <a:latin typeface="Calibri" pitchFamily="34" charset="0"/>
                <a:cs typeface="Times New Roman" pitchFamily="18" charset="0"/>
              </a:rPr>
              <a:t>proteolytic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 activity and soon becomes completely inactivated. </a:t>
            </a:r>
          </a:p>
          <a:p>
            <a:pPr eaLnBrk="0" hangingPunct="0"/>
            <a:endParaRPr lang="en-US" sz="2400" dirty="0">
              <a:latin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2400" dirty="0">
                <a:latin typeface="Calibri" pitchFamily="34" charset="0"/>
                <a:cs typeface="Times New Roman" pitchFamily="18" charset="0"/>
              </a:rPr>
              <a:t> Therefore, hydrochloric acid secretion is just </a:t>
            </a:r>
            <a:r>
              <a:rPr lang="en-US" sz="2400" u="sng" dirty="0">
                <a:latin typeface="Calibri" pitchFamily="34" charset="0"/>
                <a:cs typeface="Times New Roman" pitchFamily="18" charset="0"/>
              </a:rPr>
              <a:t>as necessary as 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pepsin secretion for protein digestion in the stomach.</a:t>
            </a:r>
            <a:r>
              <a:rPr lang="en-US" sz="2400" b="1" dirty="0">
                <a:latin typeface="Calibri" pitchFamily="34" charset="0"/>
                <a:cs typeface="Times New Roman" pitchFamily="18" charset="0"/>
              </a:rPr>
              <a:t>  </a:t>
            </a:r>
          </a:p>
        </p:txBody>
      </p:sp>
    </p:spTree>
    <p:extLst>
      <p:ext uri="{BB962C8B-B14F-4D97-AF65-F5344CB8AC3E}">
        <p14:creationId xmlns="" xmlns:p14="http://schemas.microsoft.com/office/powerpoint/2010/main" val="1452195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مستطيل 1"/>
          <p:cNvSpPr>
            <a:spLocks noChangeArrowheads="1"/>
          </p:cNvSpPr>
          <p:nvPr/>
        </p:nvSpPr>
        <p:spPr bwMode="auto">
          <a:xfrm>
            <a:off x="285750" y="381000"/>
            <a:ext cx="8208963" cy="39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sz="2800" b="1" u="sng" dirty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Rennin (</a:t>
            </a:r>
            <a:r>
              <a:rPr lang="en-US" sz="2800" b="1" u="sng" dirty="0" err="1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Chymosin</a:t>
            </a:r>
            <a:r>
              <a:rPr lang="en-US" sz="2800" b="1" u="sng" dirty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, Rennet)</a:t>
            </a:r>
          </a:p>
          <a:p>
            <a:pPr eaLnBrk="0" hangingPunct="0"/>
            <a:r>
              <a:rPr lang="en-US" sz="2800" b="1" u="sng" dirty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Coagulates Milk</a:t>
            </a:r>
            <a:endParaRPr lang="en-US" sz="2800" u="sng" dirty="0">
              <a:solidFill>
                <a:srgbClr val="0070C0"/>
              </a:solidFill>
              <a:latin typeface="Calibri" pitchFamily="34" charset="0"/>
              <a:cs typeface="Times New Roman" pitchFamily="18" charset="0"/>
            </a:endParaRPr>
          </a:p>
          <a:p>
            <a:pPr eaLnBrk="0" hangingPunct="0"/>
            <a:endParaRPr lang="en-US" sz="2400" b="1" dirty="0">
              <a:latin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2400" dirty="0">
                <a:latin typeface="Calibri" pitchFamily="34" charset="0"/>
                <a:cs typeface="Times New Roman" pitchFamily="18" charset="0"/>
              </a:rPr>
              <a:t>Rennin is important in the digestive process of infants because </a:t>
            </a:r>
          </a:p>
          <a:p>
            <a:pPr eaLnBrk="0" hangingPunct="0"/>
            <a:r>
              <a:rPr lang="en-US" sz="2400" dirty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it prevents the rapid passage of milk from the stomach.</a:t>
            </a:r>
          </a:p>
          <a:p>
            <a:pPr eaLnBrk="0" hangingPunct="0"/>
            <a:endParaRPr lang="en-US" sz="2400" dirty="0">
              <a:solidFill>
                <a:srgbClr val="FFFF00"/>
              </a:solidFill>
              <a:latin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2400" dirty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In the presence of 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calcium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, rennin changes</a:t>
            </a:r>
            <a:r>
              <a:rPr lang="en-US" sz="24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the casein of milk irreversibly to a </a:t>
            </a:r>
            <a:r>
              <a:rPr lang="en-US" sz="2400" b="1" dirty="0" err="1">
                <a:latin typeface="Calibri" pitchFamily="34" charset="0"/>
                <a:cs typeface="Times New Roman" pitchFamily="18" charset="0"/>
              </a:rPr>
              <a:t>paracasein</a:t>
            </a:r>
            <a:r>
              <a:rPr lang="en-US" sz="2400" b="1" dirty="0">
                <a:latin typeface="Calibri" pitchFamily="34" charset="0"/>
                <a:cs typeface="Times New Roman" pitchFamily="18" charset="0"/>
              </a:rPr>
              <a:t>, 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 which is then acted on by pepsin.</a:t>
            </a:r>
          </a:p>
          <a:p>
            <a:pPr eaLnBrk="0" hangingPunct="0"/>
            <a:endParaRPr lang="en-US" sz="2400" dirty="0">
              <a:latin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2400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Rennin is reported to be absent from the stomach of adults.</a:t>
            </a:r>
            <a:endParaRPr lang="en-US" sz="2400" b="1" dirty="0">
              <a:solidFill>
                <a:srgbClr val="0070C0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84381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مستطيل 1"/>
          <p:cNvSpPr>
            <a:spLocks noChangeArrowheads="1"/>
          </p:cNvSpPr>
          <p:nvPr/>
        </p:nvSpPr>
        <p:spPr bwMode="auto">
          <a:xfrm>
            <a:off x="250825" y="260350"/>
            <a:ext cx="8137525" cy="6494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sz="3200" b="1" u="sng" dirty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Secretion of Mucus in the Stomach. </a:t>
            </a:r>
          </a:p>
          <a:p>
            <a:pPr eaLnBrk="0" hangingPunct="0"/>
            <a:r>
              <a:rPr lang="en-US" sz="2400" b="1" u="sng" dirty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 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US" sz="2400" b="1" dirty="0" smtClean="0">
                <a:latin typeface="Calibri" pitchFamily="34" charset="0"/>
                <a:cs typeface="Times New Roman" pitchFamily="18" charset="0"/>
              </a:rPr>
              <a:t> The </a:t>
            </a:r>
            <a:r>
              <a:rPr lang="en-US" sz="2400" b="1" dirty="0">
                <a:latin typeface="Calibri" pitchFamily="34" charset="0"/>
                <a:cs typeface="Times New Roman" pitchFamily="18" charset="0"/>
              </a:rPr>
              <a:t>pyloric glands 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are structurally similar to the gastric glands, but contain very few peptic and parietal cells. </a:t>
            </a:r>
          </a:p>
          <a:p>
            <a:pPr eaLnBrk="0" hangingPunct="0"/>
            <a:r>
              <a:rPr lang="en-US" sz="2400" dirty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 Instead, 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they contain </a:t>
            </a:r>
            <a:r>
              <a:rPr lang="en-US" sz="2400" dirty="0">
                <a:solidFill>
                  <a:srgbClr val="FF0066"/>
                </a:solidFill>
                <a:latin typeface="Calibri" pitchFamily="34" charset="0"/>
                <a:cs typeface="Times New Roman" pitchFamily="18" charset="0"/>
              </a:rPr>
              <a:t>mainly 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mucous cells that are identical with the mucous neck cells of the gastric glands</a:t>
            </a:r>
            <a:r>
              <a:rPr lang="en-US" sz="2400" dirty="0" smtClean="0">
                <a:latin typeface="Calibri" pitchFamily="34" charset="0"/>
                <a:cs typeface="Times New Roman" pitchFamily="18" charset="0"/>
              </a:rPr>
              <a:t>.</a:t>
            </a:r>
          </a:p>
          <a:p>
            <a:pPr eaLnBrk="0" hangingPunct="0"/>
            <a:endParaRPr lang="en-US" sz="2400" dirty="0" smtClean="0"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  <a:cs typeface="Times New Roman" pitchFamily="18" charset="0"/>
              </a:rPr>
              <a:t>  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These cells secrete a 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thin mucus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, </a:t>
            </a:r>
            <a:r>
              <a:rPr lang="en-US" sz="2400" u="sng" dirty="0">
                <a:latin typeface="Calibri" pitchFamily="34" charset="0"/>
                <a:cs typeface="Times New Roman" pitchFamily="18" charset="0"/>
              </a:rPr>
              <a:t>which protects the stomach wall from digestion by the gastric enzymes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.</a:t>
            </a:r>
          </a:p>
          <a:p>
            <a:pPr eaLnBrk="0" hangingPunct="0"/>
            <a:endParaRPr lang="en-US" sz="2400" dirty="0">
              <a:solidFill>
                <a:srgbClr val="0070C0"/>
              </a:solidFill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 In </a:t>
            </a:r>
            <a:r>
              <a:rPr lang="en-US" sz="2400" dirty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addition, 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the surface of the stomach mucosa between the gastric and pyloric glands has a </a:t>
            </a:r>
            <a:r>
              <a:rPr lang="en-US" sz="2400" dirty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continuous layer of mucous cells that secrete large quantities of a far more </a:t>
            </a:r>
            <a:r>
              <a:rPr lang="en-US" sz="2400" i="1" dirty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viscid and alkaline </a:t>
            </a:r>
            <a:r>
              <a:rPr lang="en-US" sz="2400" dirty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mucus 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that coats the mucosa with a mucous gel layer over 1 mm. thick, </a:t>
            </a:r>
            <a:r>
              <a:rPr lang="en-US" sz="2400" b="1" dirty="0">
                <a:latin typeface="Calibri" pitchFamily="34" charset="0"/>
                <a:cs typeface="Times New Roman" pitchFamily="18" charset="0"/>
              </a:rPr>
              <a:t>thus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 providing a major shell of protection for the stomach wall as well as contributing to lubrication of  food transport.</a:t>
            </a:r>
          </a:p>
        </p:txBody>
      </p:sp>
    </p:spTree>
    <p:extLst>
      <p:ext uri="{BB962C8B-B14F-4D97-AF65-F5344CB8AC3E}">
        <p14:creationId xmlns="" xmlns:p14="http://schemas.microsoft.com/office/powerpoint/2010/main" val="17553041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52400"/>
            <a:ext cx="7848600" cy="67056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US" altLang="zh-CN" sz="2800" b="1" dirty="0" smtClean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en-US" altLang="zh-CN" sz="2800" b="1" u="sng" dirty="0" err="1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HCl</a:t>
            </a:r>
            <a:endParaRPr lang="en-US" altLang="zh-CN" sz="2800" b="1" u="sng" dirty="0">
              <a:solidFill>
                <a:srgbClr val="0070C0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en-US" altLang="zh-CN" sz="28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• converts pepsinogen to pepsin for chemical digestion </a:t>
            </a:r>
          </a:p>
          <a:p>
            <a:pPr>
              <a:lnSpc>
                <a:spcPct val="110000"/>
              </a:lnSpc>
              <a:buNone/>
            </a:pPr>
            <a:r>
              <a:rPr lang="en-US" altLang="zh-CN" sz="28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• provides optimal pH environment for pepsin</a:t>
            </a:r>
          </a:p>
          <a:p>
            <a:pPr>
              <a:lnSpc>
                <a:spcPct val="110000"/>
              </a:lnSpc>
              <a:buNone/>
            </a:pPr>
            <a:r>
              <a:rPr lang="en-US" altLang="zh-CN" sz="28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• destroys some bacteria</a:t>
            </a:r>
          </a:p>
          <a:p>
            <a:pPr>
              <a:lnSpc>
                <a:spcPct val="110000"/>
              </a:lnSpc>
              <a:buNone/>
            </a:pPr>
            <a:r>
              <a:rPr lang="en-US" altLang="zh-CN" sz="28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• promotes the absorption of  Fe</a:t>
            </a:r>
            <a:r>
              <a:rPr lang="en-US" altLang="zh-CN" sz="2800" baseline="300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</a:t>
            </a:r>
            <a:r>
              <a:rPr lang="en-US" altLang="zh-CN" sz="2800" baseline="30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+</a:t>
            </a:r>
          </a:p>
          <a:p>
            <a:pPr>
              <a:lnSpc>
                <a:spcPct val="110000"/>
              </a:lnSpc>
              <a:buNone/>
            </a:pPr>
            <a:endParaRPr lang="en-US" altLang="zh-CN" sz="2800" i="1" baseline="30000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altLang="zh-CN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en-US" altLang="zh-CN" sz="2800" b="1" dirty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Pepsinogen </a:t>
            </a:r>
            <a:r>
              <a:rPr lang="en-US" altLang="zh-CN" sz="28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(precursor of pepsin)</a:t>
            </a:r>
          </a:p>
          <a:p>
            <a:pPr>
              <a:buNone/>
            </a:pPr>
            <a:r>
              <a:rPr lang="en-US" altLang="zh-CN" sz="28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  digestion of </a:t>
            </a:r>
            <a:r>
              <a:rPr lang="en-US" altLang="zh-CN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proteins</a:t>
            </a:r>
          </a:p>
          <a:p>
            <a:pPr>
              <a:buNone/>
            </a:pPr>
            <a:r>
              <a:rPr lang="en-US" altLang="zh-CN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endParaRPr lang="en-US" altLang="zh-CN" sz="2800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altLang="zh-CN" sz="28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en-US" altLang="zh-CN" sz="2800" b="1" dirty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Mucus</a:t>
            </a:r>
          </a:p>
          <a:p>
            <a:pPr>
              <a:buNone/>
            </a:pPr>
            <a:r>
              <a:rPr lang="en-US" altLang="zh-CN" sz="28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  forms a protective barrier</a:t>
            </a:r>
            <a:endParaRPr lang="en-US" altLang="zh-CN" sz="2800" i="1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en-US" altLang="zh-CN" sz="2800" b="1" dirty="0" smtClean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Intrinsic </a:t>
            </a:r>
            <a:r>
              <a:rPr lang="en-US" altLang="zh-CN" sz="2800" b="1" dirty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factor</a:t>
            </a:r>
            <a:r>
              <a:rPr lang="en-US" altLang="zh-CN" sz="2800" dirty="0">
                <a:solidFill>
                  <a:srgbClr val="0070C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</a:p>
          <a:p>
            <a:pPr lvl="1">
              <a:lnSpc>
                <a:spcPct val="80000"/>
              </a:lnSpc>
              <a:buNone/>
            </a:pPr>
            <a:r>
              <a:rPr lang="en-US" altLang="zh-CN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for intestinal absorption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vitamin B12.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310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507413" cy="1143000"/>
          </a:xfrm>
        </p:spPr>
        <p:txBody>
          <a:bodyPr/>
          <a:lstStyle/>
          <a:p>
            <a:pPr algn="ctr" eaLnBrk="1" hangingPunct="1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3200" b="1" u="sng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Regulation of Gastric Secretion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" y="1524000"/>
            <a:ext cx="8229600" cy="4857750"/>
          </a:xfrm>
        </p:spPr>
        <p:txBody>
          <a:bodyPr/>
          <a:lstStyle/>
          <a:p>
            <a:pPr marL="82296" indent="0" eaLnBrk="1" hangingPunct="1">
              <a:buNone/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Neural and hormonal mechanisms regulate the </a:t>
            </a:r>
          </a:p>
          <a:p>
            <a:pPr marL="82296" indent="0" eaLnBrk="1" hangingPunct="1">
              <a:buNone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release of gastric juice.</a:t>
            </a:r>
          </a:p>
          <a:p>
            <a:pPr marL="82296" indent="0" eaLnBrk="1" hangingPunct="1">
              <a:buNone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82296" indent="0" eaLnBrk="1" hangingPunct="1">
              <a:buNone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Regulation of gastric secretion is divided into three</a:t>
            </a:r>
          </a:p>
          <a:p>
            <a:pPr marL="82296" indent="0" eaLnBrk="1" hangingPunct="1">
              <a:buNone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phases:</a:t>
            </a:r>
          </a:p>
          <a:p>
            <a:pPr>
              <a:buNone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- </a:t>
            </a: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The cephalic phase</a:t>
            </a:r>
          </a:p>
          <a:p>
            <a:pPr>
              <a:buNone/>
            </a:pP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    - The </a:t>
            </a: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gastric phase</a:t>
            </a:r>
          </a:p>
          <a:p>
            <a:pPr>
              <a:buNone/>
            </a:pP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    - </a:t>
            </a: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The intestinal phase</a:t>
            </a:r>
          </a:p>
          <a:p>
            <a:pPr marL="82296" indent="0" eaLnBrk="1" hangingPunct="1">
              <a:buNone/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 eaLnBrk="1" hangingPunct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6426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228600"/>
            <a:ext cx="8839200" cy="6858000"/>
          </a:xfrm>
        </p:spPr>
        <p:txBody>
          <a:bodyPr>
            <a:normAutofit fontScale="92500"/>
          </a:bodyPr>
          <a:lstStyle/>
          <a:p>
            <a:r>
              <a:rPr lang="en-GB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GB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cephalic phase:</a:t>
            </a:r>
          </a:p>
          <a:p>
            <a:pPr eaLnBrk="1" hangingPunct="1">
              <a:buFontTx/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-  smelling, chewing, and swallowing food sends  </a:t>
            </a:r>
          </a:p>
          <a:p>
            <a:pPr eaLnBrk="1" hangingPunct="1">
              <a:buFontTx/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 impulses via specific nerves to the stomach.</a:t>
            </a:r>
          </a:p>
          <a:p>
            <a:pPr eaLnBrk="1" hangingPunct="1">
              <a:buFontTx/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-This cause acid secretion from parietal cells and   </a:t>
            </a:r>
          </a:p>
          <a:p>
            <a:pPr eaLnBrk="1" hangingPunct="1">
              <a:buFontTx/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 gastrin release from G cells (in which gastrin</a:t>
            </a:r>
          </a:p>
          <a:p>
            <a:pPr eaLnBrk="1" hangingPunct="1">
              <a:buFontTx/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 indirectly stimulating parietal cell acid secretion). </a:t>
            </a:r>
          </a:p>
          <a:p>
            <a:r>
              <a:rPr lang="en-GB" sz="2800" b="1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GB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The </a:t>
            </a:r>
            <a:r>
              <a:rPr lang="en-GB" sz="2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gastric phase</a:t>
            </a:r>
          </a:p>
          <a:p>
            <a:pPr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 is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mainly result of gastric </a:t>
            </a:r>
            <a:r>
              <a:rPr lang="en-GB" sz="2800" dirty="0" err="1" smtClean="0">
                <a:latin typeface="Times New Roman" pitchFamily="18" charset="0"/>
                <a:cs typeface="Times New Roman" pitchFamily="18" charset="0"/>
              </a:rPr>
              <a:t>distention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(when food enter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stomach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-</a:t>
            </a:r>
            <a:r>
              <a:rPr lang="en-GB" sz="2800" dirty="0" err="1">
                <a:latin typeface="Times New Roman" pitchFamily="18" charset="0"/>
                <a:cs typeface="Times New Roman" pitchFamily="18" charset="0"/>
              </a:rPr>
              <a:t>Distention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of the stomach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stimulates the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parietal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cells. 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intestinal </a:t>
            </a:r>
            <a:r>
              <a:rPr lang="en-US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phase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responds to arriving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chyme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and moderates gastric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activity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298843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" y="152400"/>
            <a:ext cx="9525000" cy="655320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en-US" sz="4000" dirty="0" smtClean="0">
                <a:solidFill>
                  <a:srgbClr val="FF0066"/>
                </a:solidFill>
              </a:rPr>
              <a:t>  </a:t>
            </a:r>
            <a:r>
              <a:rPr lang="en-US" sz="4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Gastric secretion</a:t>
            </a:r>
          </a:p>
          <a:p>
            <a:pPr marL="82296" indent="0" algn="ctr">
              <a:buNone/>
            </a:pP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  <a:p>
            <a:pPr marL="539496" indent="-457200"/>
            <a:r>
              <a:rPr lang="en-GB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Gastric </a:t>
            </a:r>
            <a:r>
              <a:rPr lang="en-GB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secretion (Gastric juice):</a:t>
            </a:r>
          </a:p>
          <a:p>
            <a:pPr marL="82296" indent="0"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The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digestive fluid secreted by the glands of the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82296" indent="0"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stomach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., a thin </a:t>
            </a:r>
            <a:r>
              <a:rPr lang="en-GB" sz="2800" dirty="0" err="1">
                <a:latin typeface="Times New Roman" pitchFamily="18" charset="0"/>
                <a:cs typeface="Times New Roman" pitchFamily="18" charset="0"/>
              </a:rPr>
              <a:t>colorless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, acidic liquid containing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82296" indent="0"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primarily </a:t>
            </a:r>
            <a:r>
              <a:rPr lang="en-GB" sz="2800" u="sng" dirty="0">
                <a:latin typeface="Times New Roman" pitchFamily="18" charset="0"/>
                <a:cs typeface="Times New Roman" pitchFamily="18" charset="0"/>
              </a:rPr>
              <a:t>hydrochloric acid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800" u="sng" dirty="0">
                <a:latin typeface="Times New Roman" pitchFamily="18" charset="0"/>
                <a:cs typeface="Times New Roman" pitchFamily="18" charset="0"/>
              </a:rPr>
              <a:t>pepsinogen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800" u="sng" dirty="0">
                <a:latin typeface="Times New Roman" pitchFamily="18" charset="0"/>
                <a:cs typeface="Times New Roman" pitchFamily="18" charset="0"/>
              </a:rPr>
              <a:t>and intrinsic </a:t>
            </a:r>
            <a:r>
              <a:rPr lang="en-GB" sz="2800" u="sng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82296" indent="0"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GB" sz="2800" u="sng" dirty="0" smtClean="0">
                <a:latin typeface="Times New Roman" pitchFamily="18" charset="0"/>
                <a:cs typeface="Times New Roman" pitchFamily="18" charset="0"/>
              </a:rPr>
              <a:t>factor </a:t>
            </a:r>
            <a:r>
              <a:rPr lang="en-GB" sz="2800" u="sng" dirty="0">
                <a:latin typeface="Times New Roman" pitchFamily="18" charset="0"/>
                <a:cs typeface="Times New Roman" pitchFamily="18" charset="0"/>
              </a:rPr>
              <a:t>plus mucus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en-GB" sz="2800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Gastric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juice convert the gastric contents to a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82296" indent="0"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semiliquid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mass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called </a:t>
            </a:r>
            <a:r>
              <a:rPr lang="en-GB" sz="28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chyme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" indent="0"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82296" indent="0"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PH is low, about 0.7 -3.8</a:t>
            </a:r>
          </a:p>
        </p:txBody>
      </p:sp>
    </p:spTree>
    <p:extLst>
      <p:ext uri="{BB962C8B-B14F-4D97-AF65-F5344CB8AC3E}">
        <p14:creationId xmlns="" xmlns:p14="http://schemas.microsoft.com/office/powerpoint/2010/main" val="49832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62000" y="685800"/>
            <a:ext cx="7488238" cy="46474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FF0066"/>
                </a:solidFill>
                <a:latin typeface="Calibri" pitchFamily="34" charset="0"/>
                <a:ea typeface="Times New Roman" pitchFamily="18" charset="0"/>
                <a:cs typeface="+mj-cs"/>
              </a:rPr>
              <a:t>Stimulation of Gastric secretion by </a:t>
            </a:r>
            <a:r>
              <a:rPr lang="en-US" sz="3200" b="1" dirty="0" err="1">
                <a:solidFill>
                  <a:srgbClr val="FF0066"/>
                </a:solidFill>
                <a:latin typeface="Calibri" pitchFamily="34" charset="0"/>
                <a:ea typeface="Times New Roman" pitchFamily="18" charset="0"/>
                <a:cs typeface="+mj-cs"/>
              </a:rPr>
              <a:t>Gastrin</a:t>
            </a:r>
            <a:endParaRPr lang="en-US" sz="3200" b="1" dirty="0">
              <a:solidFill>
                <a:srgbClr val="FF0066"/>
              </a:solidFill>
              <a:latin typeface="Calibri" pitchFamily="34" charset="0"/>
              <a:ea typeface="Times New Roman" pitchFamily="18" charset="0"/>
              <a:cs typeface="+mj-cs"/>
            </a:endParaRPr>
          </a:p>
          <a:p>
            <a:pPr eaLnBrk="0" hangingPunct="0">
              <a:defRPr/>
            </a:pPr>
            <a:endParaRPr lang="en-US" sz="2400" dirty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en-US" sz="24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When food enters the stomach, or when the nerves are stimulated, the </a:t>
            </a:r>
            <a:r>
              <a:rPr lang="en-US" sz="2400" dirty="0" err="1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antral</a:t>
            </a:r>
            <a:r>
              <a:rPr lang="en-US" sz="2400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portion </a:t>
            </a:r>
            <a:r>
              <a:rPr lang="en-US" sz="24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of the stomach mucosa secretes the hormone </a:t>
            </a:r>
            <a:r>
              <a:rPr lang="en-US" sz="2400" dirty="0" err="1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gastrin</a:t>
            </a:r>
            <a:r>
              <a:rPr lang="en-US" sz="2400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lang="en-US" sz="2400" i="1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4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a large polypeptide.</a:t>
            </a:r>
          </a:p>
          <a:p>
            <a:pPr eaLnBrk="0" hangingPunct="0">
              <a:defRPr/>
            </a:pPr>
            <a:endParaRPr lang="en-US" sz="2400" dirty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eaLnBrk="0" hangingPunct="0">
              <a:buFont typeface="Wingdings" pitchFamily="2" charset="2"/>
              <a:buChar char="v"/>
              <a:defRPr/>
            </a:pPr>
            <a:r>
              <a:rPr lang="en-US" sz="2400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The food causes release of this hormone in two ways: </a:t>
            </a:r>
          </a:p>
          <a:p>
            <a:pPr marL="457200" indent="-457200" eaLnBrk="0" hangingPunct="0">
              <a:buFontTx/>
              <a:buAutoNum type="arabicParenBoth"/>
              <a:defRPr/>
            </a:pPr>
            <a:r>
              <a:rPr lang="en-US" sz="24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The actual bulk of the food distends the stomach, and this causes the hormone to be released.</a:t>
            </a:r>
          </a:p>
          <a:p>
            <a:pPr marL="457200" indent="-457200" eaLnBrk="0" hangingPunct="0">
              <a:buFontTx/>
              <a:buAutoNum type="arabicParenBoth"/>
              <a:defRPr/>
            </a:pPr>
            <a:r>
              <a:rPr lang="en-US" sz="24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Certain substances – such as, partially digested proteins, </a:t>
            </a:r>
            <a:r>
              <a:rPr lang="en-US" sz="24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caffeine</a:t>
            </a:r>
            <a:r>
              <a:rPr lang="en-US" sz="24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, and so forth – also cause </a:t>
            </a:r>
            <a:r>
              <a:rPr lang="en-US" sz="2400" dirty="0" err="1">
                <a:latin typeface="Calibri" pitchFamily="34" charset="0"/>
                <a:ea typeface="Times New Roman" pitchFamily="18" charset="0"/>
                <a:cs typeface="Arial" pitchFamily="34" charset="0"/>
              </a:rPr>
              <a:t>gastrin</a:t>
            </a:r>
            <a:r>
              <a:rPr lang="en-US" sz="24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 to be liberated from the </a:t>
            </a:r>
            <a:r>
              <a:rPr lang="en-US" sz="2400" dirty="0" err="1">
                <a:latin typeface="Calibri" pitchFamily="34" charset="0"/>
                <a:ea typeface="Times New Roman" pitchFamily="18" charset="0"/>
                <a:cs typeface="Arial" pitchFamily="34" charset="0"/>
              </a:rPr>
              <a:t>antral</a:t>
            </a:r>
            <a:r>
              <a:rPr lang="en-US" sz="24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 mucosa.</a:t>
            </a:r>
          </a:p>
        </p:txBody>
      </p:sp>
    </p:spTree>
    <p:extLst>
      <p:ext uri="{BB962C8B-B14F-4D97-AF65-F5344CB8AC3E}">
        <p14:creationId xmlns="" xmlns:p14="http://schemas.microsoft.com/office/powerpoint/2010/main" val="14423474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مستطيل 1"/>
          <p:cNvSpPr>
            <a:spLocks noChangeArrowheads="1"/>
          </p:cNvSpPr>
          <p:nvPr/>
        </p:nvSpPr>
        <p:spPr bwMode="auto">
          <a:xfrm>
            <a:off x="900113" y="981075"/>
            <a:ext cx="7488237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Courier New" pitchFamily="49" charset="0"/>
              <a:buChar char="o"/>
            </a:pPr>
            <a:r>
              <a:rPr lang="en-US" sz="24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Calibri" pitchFamily="34" charset="0"/>
                <a:cs typeface="Times New Roman" pitchFamily="18" charset="0"/>
              </a:rPr>
              <a:t>Gastrin</a:t>
            </a:r>
            <a:r>
              <a:rPr lang="en-US" sz="24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is absorbed into the blood and </a:t>
            </a:r>
            <a:r>
              <a:rPr lang="en-US" sz="2400" dirty="0" smtClean="0">
                <a:latin typeface="Calibri" pitchFamily="34" charset="0"/>
                <a:cs typeface="Times New Roman" pitchFamily="18" charset="0"/>
              </a:rPr>
              <a:t>carried out into 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the gastric glands, where it stimulates mainly the parietal cells but to a slight extent the peptic </a:t>
            </a:r>
            <a:r>
              <a:rPr lang="en-US" sz="2400" dirty="0" smtClean="0">
                <a:latin typeface="Calibri" pitchFamily="34" charset="0"/>
                <a:cs typeface="Times New Roman" pitchFamily="18" charset="0"/>
              </a:rPr>
              <a:t>(Chief) cells 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also. </a:t>
            </a:r>
          </a:p>
          <a:p>
            <a:pPr eaLnBrk="0" hangingPunct="0"/>
            <a:endParaRPr lang="en-US" sz="2400" dirty="0"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buFont typeface="Courier New" pitchFamily="49" charset="0"/>
              <a:buChar char="o"/>
            </a:pPr>
            <a:r>
              <a:rPr lang="en-US" sz="2400" dirty="0" smtClean="0">
                <a:latin typeface="Calibri" pitchFamily="34" charset="0"/>
                <a:cs typeface="Times New Roman" pitchFamily="18" charset="0"/>
              </a:rPr>
              <a:t> The 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parietal cells increase their rate of hydrochloric acid secretion as much as eight-fold, and the peptic cells increase their rate of enzyme secretion two-to four-fold.</a:t>
            </a:r>
          </a:p>
          <a:p>
            <a:pPr eaLnBrk="0" hangingPunct="0"/>
            <a:endParaRPr lang="en-US" sz="2400" dirty="0">
              <a:solidFill>
                <a:srgbClr val="0070C0"/>
              </a:solidFill>
              <a:latin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2400" dirty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Histamine, present in gastric mucosal cells also stimulates acid secretion.</a:t>
            </a:r>
          </a:p>
        </p:txBody>
      </p:sp>
    </p:spTree>
    <p:extLst>
      <p:ext uri="{BB962C8B-B14F-4D97-AF65-F5344CB8AC3E}">
        <p14:creationId xmlns="" xmlns:p14="http://schemas.microsoft.com/office/powerpoint/2010/main" val="28185822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c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143000"/>
            <a:ext cx="6845249" cy="42672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228600"/>
            <a:ext cx="86868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cs typeface="+mj-cs"/>
              </a:rPr>
              <a:t>Acid gastric reflux ( heart burn)</a:t>
            </a:r>
            <a:endParaRPr lang="ar-SA" sz="4000" dirty="0">
              <a:solidFill>
                <a:srgbClr val="FF0000"/>
              </a:solidFill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914400"/>
            <a:ext cx="8458200" cy="69249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cs typeface="+mj-cs"/>
              </a:rPr>
              <a:t>Too much acid gives a feeling of heart burn know as acid gastric reflux</a:t>
            </a:r>
          </a:p>
          <a:p>
            <a:endParaRPr lang="en-US" sz="2800" dirty="0" smtClean="0">
              <a:cs typeface="+mj-cs"/>
            </a:endParaRPr>
          </a:p>
          <a:p>
            <a:pPr>
              <a:buFont typeface="Wingdings" pitchFamily="2" charset="2"/>
              <a:buChar char="ü"/>
            </a:pPr>
            <a:r>
              <a:rPr lang="en-US" sz="2800" dirty="0" smtClean="0">
                <a:cs typeface="+mj-cs"/>
              </a:rPr>
              <a:t> There is back flow of stomach content (acid) upward into esophagus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cs typeface="+mj-cs"/>
              </a:rPr>
              <a:t>    </a:t>
            </a:r>
            <a:r>
              <a:rPr lang="en-US" sz="2800" b="1" dirty="0" smtClean="0">
                <a:solidFill>
                  <a:srgbClr val="0070C0"/>
                </a:solidFill>
                <a:cs typeface="+mj-cs"/>
              </a:rPr>
              <a:t>symptoms: </a:t>
            </a:r>
            <a:r>
              <a:rPr lang="en-US" sz="2800" dirty="0" smtClean="0">
                <a:cs typeface="+mj-cs"/>
              </a:rPr>
              <a:t>pain and </a:t>
            </a:r>
            <a:r>
              <a:rPr lang="en-US" sz="2800" dirty="0" smtClean="0">
                <a:cs typeface="+mj-cs"/>
              </a:rPr>
              <a:t>inflammation.</a:t>
            </a:r>
            <a:endParaRPr lang="en-US" sz="2800" dirty="0" smtClean="0">
              <a:cs typeface="+mj-cs"/>
            </a:endParaRPr>
          </a:p>
          <a:p>
            <a:endParaRPr lang="en-US" sz="2800" dirty="0" smtClean="0">
              <a:cs typeface="+mj-cs"/>
            </a:endParaRPr>
          </a:p>
          <a:p>
            <a:pPr>
              <a:buFont typeface="Wingdings" pitchFamily="2" charset="2"/>
              <a:buChar char="ü"/>
            </a:pPr>
            <a:r>
              <a:rPr lang="en-US" sz="2800" dirty="0" err="1" smtClean="0">
                <a:cs typeface="+mj-cs"/>
              </a:rPr>
              <a:t>Gerd</a:t>
            </a:r>
            <a:r>
              <a:rPr lang="en-US" sz="2800" dirty="0" smtClean="0">
                <a:cs typeface="+mj-cs"/>
              </a:rPr>
              <a:t>: </a:t>
            </a:r>
            <a:r>
              <a:rPr lang="en-US" sz="2800" dirty="0" err="1" smtClean="0"/>
              <a:t>Gastroesophageal</a:t>
            </a:r>
            <a:r>
              <a:rPr lang="en-US" sz="2800" dirty="0" smtClean="0"/>
              <a:t> Reflux </a:t>
            </a:r>
            <a:r>
              <a:rPr lang="en-US" sz="2800" dirty="0" smtClean="0">
                <a:cs typeface="+mj-cs"/>
              </a:rPr>
              <a:t>Disorder</a:t>
            </a:r>
          </a:p>
          <a:p>
            <a:r>
              <a:rPr lang="en-US" sz="2800" dirty="0" smtClean="0">
                <a:cs typeface="+mj-cs"/>
              </a:rPr>
              <a:t>    ( extreme reflux)</a:t>
            </a:r>
          </a:p>
          <a:p>
            <a:endParaRPr lang="en-US" sz="2800" dirty="0" smtClean="0">
              <a:cs typeface="+mj-cs"/>
            </a:endParaRPr>
          </a:p>
          <a:p>
            <a:pPr>
              <a:buFont typeface="Wingdings" pitchFamily="2" charset="2"/>
              <a:buChar char="ü"/>
            </a:pPr>
            <a:r>
              <a:rPr lang="en-US" sz="2800" dirty="0" smtClean="0">
                <a:cs typeface="+mj-cs"/>
              </a:rPr>
              <a:t> Can be associated with certain food, medication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>
                <a:cs typeface="+mj-cs"/>
              </a:rPr>
              <a:t> 20</a:t>
            </a:r>
            <a:r>
              <a:rPr lang="en-US" sz="2800" dirty="0" smtClean="0">
                <a:cs typeface="+mj-cs"/>
              </a:rPr>
              <a:t>% of adult have heart burn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52400"/>
            <a:ext cx="8077200" cy="5047536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en-US" sz="4400" dirty="0" smtClean="0">
                <a:solidFill>
                  <a:srgbClr val="FF0066"/>
                </a:solidFill>
                <a:cs typeface="+mj-cs"/>
              </a:rPr>
              <a:t>Treatment</a:t>
            </a:r>
          </a:p>
          <a:p>
            <a:pPr algn="ctr"/>
            <a:endParaRPr lang="en-US" dirty="0" smtClean="0">
              <a:cs typeface="+mj-cs"/>
            </a:endParaRPr>
          </a:p>
          <a:p>
            <a:pPr algn="ctr"/>
            <a:endParaRPr lang="en-US" dirty="0" smtClean="0">
              <a:cs typeface="+mj-cs"/>
            </a:endParaRPr>
          </a:p>
          <a:p>
            <a:pPr algn="ctr"/>
            <a:endParaRPr lang="en-US" dirty="0" smtClean="0">
              <a:cs typeface="+mj-cs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cs typeface="+mj-cs"/>
              </a:rPr>
              <a:t> 1- </a:t>
            </a:r>
            <a:r>
              <a:rPr lang="en-US" sz="2800" dirty="0" smtClean="0">
                <a:cs typeface="+mj-cs"/>
              </a:rPr>
              <a:t>Prevent acid from being secreted </a:t>
            </a:r>
          </a:p>
          <a:p>
            <a:endParaRPr lang="en-US" sz="2800" dirty="0" smtClean="0">
              <a:cs typeface="+mj-cs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cs typeface="+mj-cs"/>
              </a:rPr>
              <a:t> antacid          </a:t>
            </a:r>
            <a:r>
              <a:rPr lang="en-US" sz="2800" dirty="0" smtClean="0">
                <a:cs typeface="+mj-cs"/>
              </a:rPr>
              <a:t>main ingredient (Mg</a:t>
            </a:r>
            <a:r>
              <a:rPr lang="en-US" sz="2800" dirty="0" smtClean="0">
                <a:cs typeface="+mj-cs"/>
              </a:rPr>
              <a:t>⁺² </a:t>
            </a:r>
            <a:r>
              <a:rPr lang="en-US" sz="2800" dirty="0" smtClean="0">
                <a:cs typeface="+mj-cs"/>
              </a:rPr>
              <a:t>) </a:t>
            </a:r>
          </a:p>
          <a:p>
            <a:r>
              <a:rPr lang="en-US" sz="2800" dirty="0" smtClean="0">
                <a:cs typeface="+mj-cs"/>
              </a:rPr>
              <a:t> </a:t>
            </a:r>
            <a:r>
              <a:rPr lang="en-US" sz="2800" dirty="0" smtClean="0">
                <a:cs typeface="+mj-cs"/>
              </a:rPr>
              <a:t>neutralize  the acid by increasing  the PH to 3 </a:t>
            </a:r>
          </a:p>
          <a:p>
            <a:r>
              <a:rPr lang="en-US" sz="2800" dirty="0" smtClean="0">
                <a:cs typeface="+mj-cs"/>
              </a:rPr>
              <a:t>( short acting)  </a:t>
            </a:r>
          </a:p>
          <a:p>
            <a:endParaRPr lang="en-US" sz="2800" dirty="0" smtClean="0">
              <a:cs typeface="+mj-cs"/>
            </a:endParaRPr>
          </a:p>
          <a:p>
            <a:endParaRPr lang="en-US" sz="2800" dirty="0" smtClean="0">
              <a:cs typeface="+mj-cs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cs typeface="+mj-cs"/>
              </a:rPr>
              <a:t> 2- </a:t>
            </a:r>
            <a:r>
              <a:rPr lang="en-US" sz="2800" dirty="0" smtClean="0">
                <a:cs typeface="+mj-cs"/>
              </a:rPr>
              <a:t>Long Acting Medication </a:t>
            </a:r>
            <a:endParaRPr lang="ar-SA" sz="2800" dirty="0">
              <a:cs typeface="+mj-cs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057400" y="28194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6096000" y="28194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-304800" y="152400"/>
            <a:ext cx="9144000" cy="6858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 sz="2800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altLang="en-US" sz="5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Peptic ulcers</a:t>
            </a:r>
          </a:p>
          <a:p>
            <a:pPr eaLnBrk="1" hangingPunct="1">
              <a:buFontTx/>
              <a:buNone/>
            </a:pPr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           Erosions of the mucous membranes of the stomach or      </a:t>
            </a:r>
          </a:p>
          <a:p>
            <a:pPr eaLnBrk="1" hangingPunct="1">
              <a:buFontTx/>
              <a:buNone/>
            </a:pP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          duodenum produced by action of </a:t>
            </a:r>
            <a:r>
              <a:rPr lang="en-US" altLang="en-US" sz="2800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Tx/>
              <a:buNone/>
            </a:pPr>
            <a:endParaRPr lang="en-US" alt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altLang="en-US" sz="2800" b="1" i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altLang="en-US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Causes:</a:t>
            </a:r>
          </a:p>
          <a:p>
            <a:pPr marL="82296" indent="0" eaLnBrk="1" hangingPunct="1">
              <a:buNone/>
            </a:pPr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          Ulcers can be caused by:</a:t>
            </a:r>
          </a:p>
          <a:p>
            <a:pPr eaLnBrk="1" hangingPunct="1">
              <a:buFontTx/>
              <a:buNone/>
            </a:pPr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          • Infection with a type of bacteria called</a:t>
            </a:r>
          </a:p>
          <a:p>
            <a:pPr eaLnBrk="1" hangingPunct="1">
              <a:buFontTx/>
              <a:buNone/>
            </a:pPr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                Helicobacter pylori </a:t>
            </a:r>
            <a:r>
              <a:rPr lang="en-US" altLang="en-US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en-US" sz="2800" b="1" dirty="0" err="1" smtClean="0">
                <a:latin typeface="Times New Roman" pitchFamily="18" charset="0"/>
                <a:cs typeface="Times New Roman" pitchFamily="18" charset="0"/>
              </a:rPr>
              <a:t>H.pylori</a:t>
            </a:r>
            <a:r>
              <a:rPr lang="en-US" altLang="en-US" sz="2800" b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eaLnBrk="1" hangingPunct="1">
              <a:buFontTx/>
              <a:buNone/>
            </a:pPr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          • Use of anti-</a:t>
            </a:r>
            <a:r>
              <a:rPr lang="en-US" altLang="en-US" sz="2800" dirty="0" err="1" smtClean="0">
                <a:latin typeface="Times New Roman" pitchFamily="18" charset="0"/>
                <a:cs typeface="Times New Roman" pitchFamily="18" charset="0"/>
              </a:rPr>
              <a:t>inflamatory</a:t>
            </a:r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 drugs such as aspirin.</a:t>
            </a:r>
          </a:p>
          <a:p>
            <a:pPr eaLnBrk="1" hangingPunct="1">
              <a:buFontTx/>
              <a:buNone/>
            </a:pPr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          •  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umors </a:t>
            </a:r>
          </a:p>
          <a:p>
            <a:pPr eaLnBrk="1" hangingPunct="1">
              <a:buFontTx/>
              <a:buNone/>
            </a:pP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eaLnBrk="1" hangingPunct="1">
              <a:buFontTx/>
              <a:buNone/>
            </a:pPr>
            <a:endParaRPr lang="en-US" alt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Char char="-"/>
            </a:pPr>
            <a:endParaRPr lang="en-US" alt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006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 descr="peptic-ulcer-diagram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09600"/>
            <a:ext cx="7321555" cy="592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6267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-304800" y="22860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2800" b="1" i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GB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Symptoms:</a:t>
            </a:r>
          </a:p>
          <a:p>
            <a:pPr eaLnBrk="1" hangingPunct="1">
              <a:buFontTx/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 When symptoms occur, they may include:</a:t>
            </a:r>
          </a:p>
          <a:p>
            <a:pPr eaLnBrk="1" hangingPunct="1">
              <a:buFontTx/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- burning pain in the middle or upper stomach between    </a:t>
            </a:r>
          </a:p>
          <a:p>
            <a:pPr eaLnBrk="1" hangingPunct="1">
              <a:buFontTx/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 meals or at night.</a:t>
            </a:r>
          </a:p>
          <a:p>
            <a:pPr eaLnBrk="1" hangingPunct="1">
              <a:buFontTx/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- Nausea, vomiting</a:t>
            </a:r>
          </a:p>
          <a:p>
            <a:pPr eaLnBrk="1" hangingPunct="1">
              <a:buFontTx/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-In severe cases:</a:t>
            </a:r>
          </a:p>
          <a:p>
            <a:pPr eaLnBrk="1" hangingPunct="1">
              <a:buFontTx/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-dark or black stool (due to bleeding)</a:t>
            </a:r>
          </a:p>
          <a:p>
            <a:pPr eaLnBrk="1" hangingPunct="1">
              <a:buFontTx/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- severe pain in the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middle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to upper abdomen</a:t>
            </a:r>
          </a:p>
          <a:p>
            <a:pPr eaLnBrk="1" hangingPunct="1">
              <a:buFontTx/>
              <a:buNone/>
            </a:pPr>
            <a:r>
              <a:rPr lang="en-GB" sz="2800" b="1" i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GB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it can be treated by:</a:t>
            </a:r>
          </a:p>
          <a:p>
            <a:pPr eaLnBrk="1" hangingPunct="1">
              <a:buFontTx/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By medicines:     • to kill the H. Pylori bacteria (if present)</a:t>
            </a:r>
          </a:p>
          <a:p>
            <a:pPr eaLnBrk="1" hangingPunct="1">
              <a:buFontTx/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                        • to reduce acid levels in the stomach.   </a:t>
            </a:r>
          </a:p>
        </p:txBody>
      </p:sp>
      <p:sp>
        <p:nvSpPr>
          <p:cNvPr id="29699" name="Line 4"/>
          <p:cNvSpPr>
            <a:spLocks noChangeShapeType="1"/>
          </p:cNvSpPr>
          <p:nvPr/>
        </p:nvSpPr>
        <p:spPr bwMode="auto">
          <a:xfrm>
            <a:off x="2286000" y="5105400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0" name="Line 5"/>
          <p:cNvSpPr>
            <a:spLocks noChangeShapeType="1"/>
          </p:cNvSpPr>
          <p:nvPr/>
        </p:nvSpPr>
        <p:spPr bwMode="auto">
          <a:xfrm>
            <a:off x="2286000" y="5105400"/>
            <a:ext cx="358775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3397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Peptic Carcinoma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Stomach cancer</a:t>
            </a:r>
            <a:r>
              <a:rPr lang="en-US" dirty="0" smtClean="0"/>
              <a:t> begins when </a:t>
            </a:r>
            <a:r>
              <a:rPr lang="en-US" dirty="0" smtClean="0">
                <a:hlinkClick r:id="rId3"/>
              </a:rPr>
              <a:t>cancer</a:t>
            </a:r>
            <a:r>
              <a:rPr lang="en-US" dirty="0" smtClean="0"/>
              <a:t> cells form in the inner lining of your </a:t>
            </a:r>
            <a:r>
              <a:rPr lang="en-US" dirty="0" smtClean="0">
                <a:hlinkClick r:id="rId4"/>
              </a:rPr>
              <a:t>stomach</a:t>
            </a:r>
            <a:r>
              <a:rPr lang="en-US" dirty="0" smtClean="0"/>
              <a:t>. These cells can grow into a tumor. Also called gastric cancer, the disease usually grows slowly over many years</a:t>
            </a:r>
            <a:endParaRPr lang="ar-SA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What Causes Stomach Cancer?</a:t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Scientists don’t know exactly what makes </a:t>
            </a:r>
            <a:r>
              <a:rPr lang="en-US" dirty="0" smtClean="0">
                <a:hlinkClick r:id="rId2"/>
              </a:rPr>
              <a:t>cancer</a:t>
            </a:r>
            <a:r>
              <a:rPr lang="en-US" dirty="0" smtClean="0"/>
              <a:t> cells start growing in the stomach. But they do know a few things that can raise your risk for the disease. </a:t>
            </a:r>
          </a:p>
          <a:p>
            <a:pPr marL="514350" indent="-514350">
              <a:buAutoNum type="arabicPeriod"/>
            </a:pPr>
            <a:r>
              <a:rPr lang="en-US" dirty="0" smtClean="0"/>
              <a:t>Infection with a common bacteria, </a:t>
            </a:r>
            <a:r>
              <a:rPr lang="en-US" i="1" dirty="0" smtClean="0"/>
              <a:t>H. pylori</a:t>
            </a:r>
            <a:r>
              <a:rPr lang="en-US" dirty="0" smtClean="0"/>
              <a:t>, which causes ulcers.</a:t>
            </a:r>
          </a:p>
          <a:p>
            <a:pPr marL="514350" indent="-514350">
              <a:buAutoNum type="arabicPeriod"/>
            </a:pP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Inflammation</a:t>
            </a:r>
            <a:r>
              <a:rPr lang="en-US" dirty="0" smtClean="0"/>
              <a:t> in your gut called </a:t>
            </a:r>
            <a:r>
              <a:rPr lang="en-US" dirty="0" smtClean="0">
                <a:hlinkClick r:id="rId4"/>
              </a:rPr>
              <a:t>gastritis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smtClean="0"/>
              <a:t> Long-lasting </a:t>
            </a:r>
            <a:r>
              <a:rPr lang="en-US" dirty="0" smtClean="0">
                <a:hlinkClick r:id="rId5"/>
              </a:rPr>
              <a:t>anemia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smtClean="0"/>
              <a:t>Growths in your stomach called polyps also can make you more likely to get </a:t>
            </a:r>
            <a:r>
              <a:rPr lang="en-US" dirty="0" smtClean="0">
                <a:hlinkClick r:id="rId6"/>
              </a:rPr>
              <a:t>cancer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صورة 2" descr="http://upload.wikimedia.org/wikipedia/commons/thumb/2/29/Regions_of_stomach.svg/300px-Regions_of_stomach.svg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576409"/>
            <a:ext cx="5410200" cy="5129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مستطيل 3"/>
          <p:cNvSpPr>
            <a:spLocks noChangeArrowheads="1"/>
          </p:cNvSpPr>
          <p:nvPr/>
        </p:nvSpPr>
        <p:spPr bwMode="auto">
          <a:xfrm>
            <a:off x="235585" y="6150610"/>
            <a:ext cx="3646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cs typeface="Times New Roman" pitchFamily="18" charset="0"/>
              </a:rPr>
              <a:t>The stomach is divided into 4 section</a:t>
            </a:r>
            <a:endParaRPr lang="en-US" dirty="0">
              <a:cs typeface="Times New Roman" pitchFamily="18" charset="0"/>
            </a:endParaRPr>
          </a:p>
        </p:txBody>
      </p:sp>
      <p:pic>
        <p:nvPicPr>
          <p:cNvPr id="27652" name="صورة 4" descr="http://www.vivo.colostate.edu/hbooks/pathphys/digestion/stomach/anatomy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66" y="1804988"/>
            <a:ext cx="3594734" cy="299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304800" y="152400"/>
            <a:ext cx="8642350" cy="13849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0070C0"/>
                </a:solidFill>
                <a:latin typeface="+mn-lt"/>
                <a:cs typeface="+mn-cs"/>
              </a:rPr>
              <a:t>The stomach is a small, 'J'-shaped pouch with walls made of thick, elastic </a:t>
            </a:r>
            <a:r>
              <a:rPr lang="en-US" sz="2800" u="sng" dirty="0">
                <a:solidFill>
                  <a:srgbClr val="0070C0"/>
                </a:solidFill>
                <a:latin typeface="+mn-lt"/>
                <a:cs typeface="+mn-cs"/>
                <a:hlinkClick r:id="rId5" tooltip="Muscle"/>
              </a:rPr>
              <a:t>muscles</a:t>
            </a:r>
            <a:r>
              <a:rPr lang="en-US" sz="2800" dirty="0">
                <a:solidFill>
                  <a:srgbClr val="0070C0"/>
                </a:solidFill>
                <a:latin typeface="+mn-lt"/>
                <a:cs typeface="+mn-cs"/>
              </a:rPr>
              <a:t>, which stores and helps break down food</a:t>
            </a:r>
            <a:endParaRPr lang="ar-SA" sz="2800" dirty="0">
              <a:solidFill>
                <a:srgbClr val="0070C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92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Other things that seem to play a role in raising the risk include: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Smoking</a:t>
            </a:r>
            <a:r>
              <a:rPr lang="en-US" dirty="0" smtClean="0"/>
              <a:t> </a:t>
            </a:r>
          </a:p>
          <a:p>
            <a:r>
              <a:rPr lang="en-US" dirty="0" smtClean="0"/>
              <a:t>Being </a:t>
            </a:r>
            <a:r>
              <a:rPr lang="en-US" dirty="0" smtClean="0">
                <a:hlinkClick r:id="rId3"/>
              </a:rPr>
              <a:t>overweight</a:t>
            </a:r>
            <a:r>
              <a:rPr lang="en-US" dirty="0" smtClean="0"/>
              <a:t> or </a:t>
            </a:r>
            <a:r>
              <a:rPr lang="en-US" dirty="0" smtClean="0">
                <a:hlinkClick r:id="rId4"/>
              </a:rPr>
              <a:t>obese</a:t>
            </a:r>
            <a:endParaRPr lang="en-US" dirty="0" smtClean="0"/>
          </a:p>
          <a:p>
            <a:r>
              <a:rPr lang="en-US" dirty="0" smtClean="0"/>
              <a:t>A diet high in smoked, pickled, or salty foods</a:t>
            </a:r>
          </a:p>
          <a:p>
            <a:r>
              <a:rPr lang="en-US" dirty="0" smtClean="0"/>
              <a:t>Stomach surgery for an ulcer </a:t>
            </a:r>
          </a:p>
          <a:p>
            <a:r>
              <a:rPr lang="en-US" dirty="0" smtClean="0"/>
              <a:t>Certain </a:t>
            </a:r>
            <a:r>
              <a:rPr lang="en-US" dirty="0" smtClean="0"/>
              <a:t>genes</a:t>
            </a:r>
          </a:p>
          <a:p>
            <a:r>
              <a:rPr lang="en-US" dirty="0" smtClean="0"/>
              <a:t>Working in coal, metal, timber, or rubber industries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Parts-of-the-Stomac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6786"/>
          <a:stretch>
            <a:fillRect/>
          </a:stretch>
        </p:blipFill>
        <p:spPr bwMode="auto">
          <a:xfrm>
            <a:off x="1579563" y="762000"/>
            <a:ext cx="5983287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1074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ar-SA" smtClean="0"/>
          </a:p>
        </p:txBody>
      </p:sp>
      <p:pic>
        <p:nvPicPr>
          <p:cNvPr id="22532" name="Picture 4" descr="stomach%20histology%20diagram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5455"/>
          <a:stretch>
            <a:fillRect/>
          </a:stretch>
        </p:blipFill>
        <p:spPr bwMode="auto">
          <a:xfrm>
            <a:off x="0" y="0"/>
            <a:ext cx="9144000" cy="648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5752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38" y="852488"/>
            <a:ext cx="7248525" cy="51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1152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9" descr="18_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334" b="16667"/>
          <a:stretch>
            <a:fillRect/>
          </a:stretch>
        </p:blipFill>
        <p:spPr bwMode="auto">
          <a:xfrm>
            <a:off x="1476375" y="981075"/>
            <a:ext cx="6477000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2769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peptic-ulcer-diagram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76250"/>
            <a:ext cx="6769100" cy="54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486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https://www.youtube.com/watch?v=LKuNokt9B1Q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https://www.youtube.com/watch?v=lnVjXuyM6xk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609600"/>
            <a:ext cx="86868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496" indent="-4572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inner surface of the stomach is thrown</a:t>
            </a:r>
          </a:p>
          <a:p>
            <a:pPr marL="82296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Into long folds called 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rogue.</a:t>
            </a:r>
          </a:p>
          <a:p>
            <a:pPr marL="82296" indent="0">
              <a:buNone/>
            </a:pPr>
            <a:endParaRPr lang="en-US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Microscopic examination of</a:t>
            </a:r>
          </a:p>
          <a:p>
            <a:pPr marL="539496" indent="-4572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the gastric mucosa shows that is</a:t>
            </a:r>
          </a:p>
          <a:p>
            <a:pPr marL="539496" indent="-4572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likewise folded.</a:t>
            </a:r>
          </a:p>
          <a:p>
            <a:pPr marL="539496" indent="-4572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openings of these folds </a:t>
            </a:r>
          </a:p>
          <a:p>
            <a:pPr marL="539496" indent="-4572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into the stomach lumen are called</a:t>
            </a:r>
          </a:p>
          <a:p>
            <a:pPr marL="539496" indent="-4572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gastric pits.</a:t>
            </a:r>
          </a:p>
          <a:p>
            <a:pPr marL="82296" indent="0">
              <a:buNone/>
            </a:pPr>
            <a:endParaRPr lang="en-US" sz="2800" u="sng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cells that line the folds deeper in the mucosa secrete various products into the stomach, these cells form the </a:t>
            </a:r>
            <a:r>
              <a:rPr lang="en-US" sz="28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exocrine gastric glands.</a:t>
            </a:r>
          </a:p>
        </p:txBody>
      </p:sp>
      <p:pic>
        <p:nvPicPr>
          <p:cNvPr id="1026" name="Picture 2" descr="http://www.exploringnature.org/graphics/glossary/Stoma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447800"/>
            <a:ext cx="3749239" cy="33609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s://encrypted-tbn3.gstatic.com/images?q=tbn:ANd9GcTmK5SFT4iH2FKNYTRsrVgGLP0IndMvo2HFJZsbHywVNoxuBG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04800"/>
            <a:ext cx="4288568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228600"/>
            <a:ext cx="9067800" cy="7239000"/>
          </a:xfrm>
        </p:spPr>
        <p:txBody>
          <a:bodyPr>
            <a:normAutofit fontScale="85000" lnSpcReduction="20000"/>
          </a:bodyPr>
          <a:lstStyle/>
          <a:p>
            <a:pPr marL="539496" indent="-457200">
              <a:buFontTx/>
              <a:buChar char="-"/>
            </a:pPr>
            <a:r>
              <a:rPr lang="en-US" sz="3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Gastric </a:t>
            </a:r>
            <a:r>
              <a:rPr lang="en-US" sz="30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glands </a:t>
            </a:r>
            <a:r>
              <a:rPr lang="en-US" sz="3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contain </a:t>
            </a:r>
            <a:r>
              <a:rPr lang="en-US" sz="30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several types of cells that secrete different </a:t>
            </a:r>
            <a:r>
              <a:rPr lang="en-US" sz="3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products:</a:t>
            </a:r>
          </a:p>
          <a:p>
            <a:pPr marL="82296" indent="0">
              <a:buNone/>
            </a:pPr>
            <a:endParaRPr lang="en-US" sz="3000" b="1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● Goblet cells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: secrete mucus</a:t>
            </a:r>
          </a:p>
          <a:p>
            <a:pPr marL="82296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Parietal cells: </a:t>
            </a:r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principally </a:t>
            </a:r>
            <a:r>
              <a:rPr lang="en-GB" sz="3000" dirty="0">
                <a:latin typeface="Times New Roman" pitchFamily="18" charset="0"/>
                <a:cs typeface="Times New Roman" pitchFamily="18" charset="0"/>
              </a:rPr>
              <a:t>secrete hydrochloric </a:t>
            </a:r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acid</a:t>
            </a:r>
          </a:p>
          <a:p>
            <a:pPr>
              <a:lnSpc>
                <a:spcPct val="80000"/>
              </a:lnSpc>
              <a:buNone/>
            </a:pPr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GB" sz="3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3000" dirty="0" err="1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GB" sz="3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GB" sz="3000" dirty="0">
                <a:latin typeface="Times New Roman" pitchFamily="18" charset="0"/>
                <a:cs typeface="Times New Roman" pitchFamily="18" charset="0"/>
              </a:rPr>
              <a:t>intrinsic factor</a:t>
            </a:r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buNone/>
            </a:pPr>
            <a:endParaRPr lang="en-GB" sz="30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GB" sz="3000" b="1" i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GB" sz="30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unction </a:t>
            </a:r>
            <a:r>
              <a:rPr lang="en-GB" sz="3000" b="1" i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GB" sz="3000" b="1" i="1" u="sng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GB" sz="3000" b="1" i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80000"/>
              </a:lnSpc>
              <a:buNone/>
            </a:pPr>
            <a:r>
              <a:rPr lang="en-GB" sz="3000" i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GB" sz="3000" i="1" dirty="0" smtClean="0"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altLang="en-US" sz="3000" dirty="0">
                <a:latin typeface="Times New Roman" pitchFamily="18" charset="0"/>
                <a:cs typeface="Times New Roman" pitchFamily="18" charset="0"/>
              </a:rPr>
              <a:t>Makes gastric juice very acidic</a:t>
            </a:r>
            <a:endParaRPr lang="en-GB" sz="3000" i="1" u="sng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2-This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acid is important for activation of pepsinogen </a:t>
            </a:r>
          </a:p>
          <a:p>
            <a:pPr>
              <a:lnSpc>
                <a:spcPct val="80000"/>
              </a:lnSpc>
              <a:buNone/>
            </a:pPr>
            <a:r>
              <a:rPr lang="en-US" altLang="en-US" sz="3000" dirty="0">
                <a:latin typeface="Times New Roman" pitchFamily="18" charset="0"/>
                <a:cs typeface="Times New Roman" pitchFamily="18" charset="0"/>
              </a:rPr>
              <a:t>           ( Pepsin is more active at pH  about  2.0 .)</a:t>
            </a:r>
          </a:p>
          <a:p>
            <a:pPr lvl="1">
              <a:lnSpc>
                <a:spcPct val="80000"/>
              </a:lnSpc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3 - inactivation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of ingested microorganisms such as bacteria.</a:t>
            </a:r>
          </a:p>
          <a:p>
            <a:pPr lvl="1">
              <a:lnSpc>
                <a:spcPct val="80000"/>
              </a:lnSpc>
              <a:buNone/>
            </a:pPr>
            <a:r>
              <a:rPr lang="en-US" altLang="en-US" sz="3000" dirty="0" smtClean="0">
                <a:latin typeface="Times New Roman" pitchFamily="18" charset="0"/>
                <a:cs typeface="Times New Roman" pitchFamily="18" charset="0"/>
              </a:rPr>
              <a:t> 4 - </a:t>
            </a:r>
            <a:r>
              <a:rPr lang="en-US" altLang="en-US" sz="3000" dirty="0">
                <a:latin typeface="Times New Roman" pitchFamily="18" charset="0"/>
                <a:cs typeface="Times New Roman" pitchFamily="18" charset="0"/>
              </a:rPr>
              <a:t>Denatures ingested proteins (</a:t>
            </a:r>
            <a:r>
              <a:rPr lang="en-US" altLang="en-US" sz="3000" dirty="0" smtClean="0">
                <a:latin typeface="Times New Roman" pitchFamily="18" charset="0"/>
                <a:cs typeface="Times New Roman" pitchFamily="18" charset="0"/>
              </a:rPr>
              <a:t>alter the </a:t>
            </a:r>
            <a:r>
              <a:rPr lang="en-US" altLang="en-US" sz="3000" dirty="0">
                <a:latin typeface="Times New Roman" pitchFamily="18" charset="0"/>
                <a:cs typeface="Times New Roman" pitchFamily="18" charset="0"/>
              </a:rPr>
              <a:t>tertiary structure) </a:t>
            </a:r>
            <a:r>
              <a:rPr lang="en-US" alt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lnSpc>
                <a:spcPct val="80000"/>
              </a:lnSpc>
              <a:buNone/>
            </a:pPr>
            <a:r>
              <a:rPr lang="en-US" altLang="en-US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3000" dirty="0" smtClean="0">
                <a:latin typeface="Times New Roman" pitchFamily="18" charset="0"/>
                <a:cs typeface="Times New Roman" pitchFamily="18" charset="0"/>
              </a:rPr>
              <a:t>    so they </a:t>
            </a:r>
            <a:r>
              <a:rPr lang="en-US" altLang="en-US" sz="3000" dirty="0">
                <a:latin typeface="Times New Roman" pitchFamily="18" charset="0"/>
                <a:cs typeface="Times New Roman" pitchFamily="18" charset="0"/>
              </a:rPr>
              <a:t>become </a:t>
            </a:r>
            <a:r>
              <a:rPr lang="en-US" altLang="en-US" sz="3000" dirty="0" smtClean="0">
                <a:latin typeface="Times New Roman" pitchFamily="18" charset="0"/>
                <a:cs typeface="Times New Roman" pitchFamily="18" charset="0"/>
              </a:rPr>
              <a:t>more </a:t>
            </a:r>
            <a:r>
              <a:rPr lang="en-US" altLang="en-US" sz="3000" dirty="0">
                <a:latin typeface="Times New Roman" pitchFamily="18" charset="0"/>
                <a:cs typeface="Times New Roman" pitchFamily="18" charset="0"/>
              </a:rPr>
              <a:t>digestible.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lnSpc>
                <a:spcPct val="80000"/>
              </a:lnSpc>
              <a:buNone/>
            </a:pPr>
            <a:endParaRPr lang="en-US" sz="3000" i="1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30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en-US" sz="30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intrinsic factor</a:t>
            </a:r>
            <a:r>
              <a:rPr lang="en-US" sz="3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a glycoprotein secreted by 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parietal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cells that is necessary for intestinal absorption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1">
              <a:lnSpc>
                <a:spcPct val="80000"/>
              </a:lnSpc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vitamin B12.</a:t>
            </a:r>
            <a:endParaRPr lang="en-GB" sz="3000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2966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228600"/>
            <a:ext cx="8686800" cy="6705600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en-US" dirty="0" smtClean="0">
                <a:latin typeface="Times New Roman"/>
                <a:cs typeface="Times New Roman"/>
              </a:rPr>
              <a:t>●</a:t>
            </a:r>
            <a:r>
              <a:rPr lang="en-US" sz="2800" b="1" dirty="0" smtClean="0">
                <a:latin typeface="Times New Roman"/>
                <a:cs typeface="Times New Roman"/>
              </a:rPr>
              <a:t>Chief cells: </a:t>
            </a:r>
            <a:r>
              <a:rPr lang="en-US" sz="2800" dirty="0" smtClean="0">
                <a:latin typeface="Times New Roman"/>
                <a:cs typeface="Times New Roman"/>
              </a:rPr>
              <a:t>secrete </a:t>
            </a:r>
            <a:r>
              <a:rPr lang="en-US" sz="28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pepsinogen </a:t>
            </a:r>
          </a:p>
          <a:p>
            <a:pPr marL="82296" lvl="1" indent="0">
              <a:spcBef>
                <a:spcPts val="600"/>
              </a:spcBef>
              <a:buSzPct val="80000"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Once secreted, pepsinogen is activated by stomach acid into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active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protease pepsin, which is largely responsible for the stomach's ability to initiate digestion of proteins.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82296" lvl="1" indent="0">
              <a:spcBef>
                <a:spcPts val="600"/>
              </a:spcBef>
              <a:buSzPct val="80000"/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82296" lvl="1" indent="0">
              <a:spcBef>
                <a:spcPts val="600"/>
              </a:spcBef>
              <a:buSzPct val="80000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en-US" sz="2800" b="1" dirty="0">
                <a:latin typeface="Times New Roman"/>
                <a:cs typeface="Times New Roman"/>
              </a:rPr>
              <a:t>G cells: </a:t>
            </a:r>
            <a:endParaRPr lang="en-US" sz="2800" b="1" dirty="0" smtClean="0">
              <a:latin typeface="Times New Roman"/>
              <a:cs typeface="Times New Roman"/>
            </a:endParaRPr>
          </a:p>
          <a:p>
            <a:pPr marL="82296" lvl="1" indent="0">
              <a:spcBef>
                <a:spcPts val="600"/>
              </a:spcBef>
              <a:buSzPct val="80000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Secrete the hormone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gastrin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into the blood</a:t>
            </a:r>
          </a:p>
          <a:p>
            <a:pPr marL="82296" lvl="1" indent="0">
              <a:spcBef>
                <a:spcPts val="600"/>
              </a:spcBef>
              <a:buSzPct val="80000"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ar-SA" dirty="0">
                <a:latin typeface="Times New Roman" pitchFamily="18" charset="0"/>
                <a:cs typeface="Times New Roman" pitchFamily="18" charset="0"/>
              </a:rPr>
              <a:t>Gastrin is a hormone that stimulate acid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secretion </a:t>
            </a:r>
            <a:r>
              <a:rPr lang="ar-SA" dirty="0">
                <a:latin typeface="Times New Roman" pitchFamily="18" charset="0"/>
                <a:cs typeface="Times New Roman" pitchFamily="18" charset="0"/>
              </a:rPr>
              <a:t>by the 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stomach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  <a:p>
            <a:pPr marL="82296" lvl="1" indent="0">
              <a:spcBef>
                <a:spcPts val="600"/>
              </a:spcBef>
              <a:buSzPct val="80000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82296" lvl="1" indent="0">
              <a:spcBef>
                <a:spcPts val="600"/>
              </a:spcBef>
              <a:buSzPct val="80000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en-US" sz="2800" b="1" dirty="0">
                <a:latin typeface="Times New Roman"/>
                <a:cs typeface="Times New Roman"/>
              </a:rPr>
              <a:t>D cells: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endParaRPr lang="en-US" sz="2800" dirty="0" smtClean="0">
              <a:latin typeface="Times New Roman"/>
              <a:cs typeface="Times New Roman"/>
            </a:endParaRPr>
          </a:p>
          <a:p>
            <a:pPr marL="82296" lvl="1" indent="0">
              <a:spcBef>
                <a:spcPts val="600"/>
              </a:spcBef>
              <a:buSzPct val="80000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secrete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hormone </a:t>
            </a:r>
            <a:r>
              <a:rPr lang="en-US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somatostatin</a:t>
            </a:r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" lvl="1" indent="0">
              <a:spcBef>
                <a:spcPts val="600"/>
              </a:spcBef>
              <a:buSzPct val="80000"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7180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gastric-glands1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33375"/>
            <a:ext cx="5903912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50445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41-15-GastricJuiceSecret-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71500"/>
            <a:ext cx="8001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4563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1680</Words>
  <Application>Microsoft Office PowerPoint</Application>
  <PresentationFormat>On-screen Show (4:3)</PresentationFormat>
  <Paragraphs>222</Paragraphs>
  <Slides>36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Gastric Secretion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        Regulation of Gastric Secretion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Peptic Carcinoma</vt:lpstr>
      <vt:lpstr>What Causes Stomach Cancer? </vt:lpstr>
      <vt:lpstr>Other things that seem to play a role in raising the risk include: </vt:lpstr>
      <vt:lpstr>Slide 31</vt:lpstr>
      <vt:lpstr>Slide 32</vt:lpstr>
      <vt:lpstr>Slide 33</vt:lpstr>
      <vt:lpstr>Slide 34</vt:lpstr>
      <vt:lpstr>Slide 35</vt:lpstr>
      <vt:lpstr>Slide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Amal Albity</dc:creator>
  <cp:lastModifiedBy>aalbity</cp:lastModifiedBy>
  <cp:revision>39</cp:revision>
  <dcterms:created xsi:type="dcterms:W3CDTF">2016-02-15T09:56:25Z</dcterms:created>
  <dcterms:modified xsi:type="dcterms:W3CDTF">2016-02-22T06:51:39Z</dcterms:modified>
</cp:coreProperties>
</file>