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44"/>
  </p:notesMasterIdLst>
  <p:sldIdLst>
    <p:sldId id="259" r:id="rId2"/>
    <p:sldId id="306" r:id="rId3"/>
    <p:sldId id="308" r:id="rId4"/>
    <p:sldId id="311" r:id="rId5"/>
    <p:sldId id="312" r:id="rId6"/>
    <p:sldId id="314" r:id="rId7"/>
    <p:sldId id="319" r:id="rId8"/>
    <p:sldId id="315" r:id="rId9"/>
    <p:sldId id="339" r:id="rId10"/>
    <p:sldId id="316" r:id="rId11"/>
    <p:sldId id="317" r:id="rId12"/>
    <p:sldId id="325" r:id="rId13"/>
    <p:sldId id="324" r:id="rId14"/>
    <p:sldId id="318" r:id="rId15"/>
    <p:sldId id="329" r:id="rId16"/>
    <p:sldId id="331" r:id="rId17"/>
    <p:sldId id="332" r:id="rId18"/>
    <p:sldId id="346" r:id="rId19"/>
    <p:sldId id="344" r:id="rId20"/>
    <p:sldId id="347" r:id="rId21"/>
    <p:sldId id="340" r:id="rId22"/>
    <p:sldId id="342" r:id="rId23"/>
    <p:sldId id="313" r:id="rId24"/>
    <p:sldId id="328" r:id="rId25"/>
    <p:sldId id="275" r:id="rId26"/>
    <p:sldId id="349" r:id="rId27"/>
    <p:sldId id="333" r:id="rId28"/>
    <p:sldId id="343" r:id="rId29"/>
    <p:sldId id="276" r:id="rId30"/>
    <p:sldId id="348" r:id="rId31"/>
    <p:sldId id="278" r:id="rId32"/>
    <p:sldId id="336" r:id="rId33"/>
    <p:sldId id="338" r:id="rId34"/>
    <p:sldId id="351" r:id="rId35"/>
    <p:sldId id="350" r:id="rId36"/>
    <p:sldId id="352" r:id="rId37"/>
    <p:sldId id="297" r:id="rId38"/>
    <p:sldId id="298" r:id="rId39"/>
    <p:sldId id="353" r:id="rId40"/>
    <p:sldId id="299" r:id="rId41"/>
    <p:sldId id="300" r:id="rId42"/>
    <p:sldId id="355"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0000"/>
    <a:srgbClr val="FF0000"/>
    <a:srgbClr val="0066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175" autoAdjust="0"/>
    <p:restoredTop sz="94660"/>
  </p:normalViewPr>
  <p:slideViewPr>
    <p:cSldViewPr>
      <p:cViewPr>
        <p:scale>
          <a:sx n="101" d="100"/>
          <a:sy n="101" d="100"/>
        </p:scale>
        <p:origin x="-2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498575-FDE1-4445-814B-F306D5EACD29}" type="datetimeFigureOut">
              <a:rPr lang="en-US" smtClean="0"/>
              <a:pPr/>
              <a:t>10/10/2015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AA19A3-921E-4077-9134-5615833BA958}" type="slidenum">
              <a:rPr lang="en-US" smtClean="0"/>
              <a:pPr/>
              <a:t>‹#›</a:t>
            </a:fld>
            <a:endParaRPr lang="en-US"/>
          </a:p>
        </p:txBody>
      </p:sp>
    </p:spTree>
    <p:extLst>
      <p:ext uri="{BB962C8B-B14F-4D97-AF65-F5344CB8AC3E}">
        <p14:creationId xmlns:p14="http://schemas.microsoft.com/office/powerpoint/2010/main" xmlns="" val="2561602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W1faSbFuLl8" TargetMode="External"/><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medicinenet.com/images/slideshow/abdominal-pain-in-children-s17-photo-of-doctor-examining-stomach-of-girl.jp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Title 1"/>
          <p:cNvSpPr>
            <a:spLocks noGrp="1"/>
          </p:cNvSpPr>
          <p:nvPr>
            <p:ph type="title" idx="4294967295"/>
          </p:nvPr>
        </p:nvSpPr>
        <p:spPr>
          <a:xfrm>
            <a:off x="0" y="2057400"/>
            <a:ext cx="8229600" cy="1143000"/>
          </a:xfrm>
        </p:spPr>
        <p:txBody>
          <a:bodyPr>
            <a:normAutofit fontScale="90000"/>
          </a:bodyPr>
          <a:lstStyle/>
          <a:p>
            <a:r>
              <a:rPr lang="en-US" dirty="0" smtClean="0"/>
              <a:t/>
            </a:r>
            <a:br>
              <a:rPr lang="en-US" dirty="0" smtClean="0"/>
            </a:br>
            <a:endParaRPr lang="en-US" dirty="0"/>
          </a:p>
        </p:txBody>
      </p:sp>
      <p:sp>
        <p:nvSpPr>
          <p:cNvPr id="5" name="Rectangle 4"/>
          <p:cNvSpPr/>
          <p:nvPr/>
        </p:nvSpPr>
        <p:spPr>
          <a:xfrm>
            <a:off x="228600" y="685800"/>
            <a:ext cx="8458200" cy="1323439"/>
          </a:xfrm>
          <a:prstGeom prst="rect">
            <a:avLst/>
          </a:prstGeom>
        </p:spPr>
        <p:txBody>
          <a:bodyPr wrap="square">
            <a:spAutoFit/>
          </a:bodyPr>
          <a:lstStyle/>
          <a:p>
            <a:pPr algn="ctr"/>
            <a:r>
              <a:rPr lang="en-AU" sz="4000" b="1" i="1" dirty="0" smtClean="0">
                <a:latin typeface="Times New Roman" pitchFamily="18" charset="0"/>
                <a:cs typeface="Times New Roman" pitchFamily="18" charset="0"/>
              </a:rPr>
              <a:t>Care of patients with </a:t>
            </a:r>
          </a:p>
          <a:p>
            <a:pPr algn="ctr"/>
            <a:r>
              <a:rPr lang="en-AU" sz="4000" b="1" i="1" dirty="0" smtClean="0">
                <a:latin typeface="Times New Roman" pitchFamily="18" charset="0"/>
                <a:cs typeface="Times New Roman" pitchFamily="18" charset="0"/>
              </a:rPr>
              <a:t>Gastrointestinal system disorders</a:t>
            </a:r>
            <a:endParaRPr lang="en-US" sz="40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0418" name="Picture 2" descr="http://1.bp.blogspot.com/_KDAyB9jeH9w/Soq3rGHUS6I/AAAAAAAADSc/0xZqpfkLhNE/s320/endo.jp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5" name="Rectangle 4"/>
          <p:cNvSpPr/>
          <p:nvPr/>
        </p:nvSpPr>
        <p:spPr>
          <a:xfrm>
            <a:off x="3810000" y="6248400"/>
            <a:ext cx="4953000" cy="369332"/>
          </a:xfrm>
          <a:prstGeom prst="rect">
            <a:avLst/>
          </a:prstGeom>
        </p:spPr>
        <p:txBody>
          <a:bodyPr wrap="square">
            <a:spAutoFit/>
          </a:bodyPr>
          <a:lstStyle/>
          <a:p>
            <a:r>
              <a:rPr lang="en-US" b="1" i="1" u="sng" dirty="0" smtClean="0">
                <a:hlinkClick r:id="rId3"/>
              </a:rPr>
              <a:t>http://www.youtube.com/watch?v=W1faSbFuLl8</a:t>
            </a:r>
            <a:r>
              <a:rPr lang="en-US" b="1" i="1" u="sng" dirty="0" smtClean="0"/>
              <a:t> </a:t>
            </a:r>
            <a:endParaRPr lang="en-US" b="1" i="1" u="sng"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swgispecialists.com/images/Capsule_endoscopy.jpg"/>
          <p:cNvPicPr>
            <a:picLocks noChangeAspect="1" noChangeArrowheads="1"/>
          </p:cNvPicPr>
          <p:nvPr/>
        </p:nvPicPr>
        <p:blipFill>
          <a:blip r:embed="rId2" cstate="print"/>
          <a:srcRect/>
          <a:stretch>
            <a:fillRect/>
          </a:stretch>
        </p:blipFill>
        <p:spPr bwMode="auto">
          <a:xfrm>
            <a:off x="0" y="0"/>
            <a:ext cx="9144000" cy="1600200"/>
          </a:xfrm>
          <a:prstGeom prst="rect">
            <a:avLst/>
          </a:prstGeom>
          <a:ln>
            <a:noFill/>
          </a:ln>
          <a:effectLst>
            <a:softEdge rad="112500"/>
          </a:effectLst>
        </p:spPr>
      </p:pic>
      <p:sp>
        <p:nvSpPr>
          <p:cNvPr id="3" name="Content Placeholder 2"/>
          <p:cNvSpPr>
            <a:spLocks noGrp="1"/>
          </p:cNvSpPr>
          <p:nvPr>
            <p:ph idx="1"/>
          </p:nvPr>
        </p:nvSpPr>
        <p:spPr>
          <a:xfrm>
            <a:off x="228600" y="1600200"/>
            <a:ext cx="8610600" cy="4953000"/>
          </a:xfrm>
        </p:spPr>
        <p:txBody>
          <a:bodyPr>
            <a:normAutofit fontScale="77500" lnSpcReduction="20000"/>
          </a:bodyPr>
          <a:lstStyle/>
          <a:p>
            <a:pPr>
              <a:lnSpc>
                <a:spcPct val="120000"/>
              </a:lnSpc>
              <a:buClr>
                <a:srgbClr val="FF0000"/>
              </a:buClr>
              <a:buFont typeface="Wingdings" pitchFamily="2" charset="2"/>
              <a:buChar char="Ø"/>
            </a:pPr>
            <a:r>
              <a:rPr lang="en-US" sz="3100" dirty="0" smtClean="0"/>
              <a:t>Capsule endoscopy utilizes an ingestible camera device rather than an endoscope.</a:t>
            </a:r>
          </a:p>
          <a:p>
            <a:pPr>
              <a:lnSpc>
                <a:spcPct val="120000"/>
              </a:lnSpc>
              <a:buClr>
                <a:srgbClr val="FF0000"/>
              </a:buClr>
              <a:buNone/>
            </a:pPr>
            <a:endParaRPr lang="en-US" sz="3100" dirty="0" smtClean="0"/>
          </a:p>
          <a:p>
            <a:pPr lvl="0">
              <a:lnSpc>
                <a:spcPct val="120000"/>
              </a:lnSpc>
              <a:buClr>
                <a:srgbClr val="FF0000"/>
              </a:buClr>
              <a:buFont typeface="Wingdings" pitchFamily="2" charset="2"/>
              <a:buChar char="Ø"/>
            </a:pPr>
            <a:r>
              <a:rPr lang="en-US" sz="3100" dirty="0" smtClean="0"/>
              <a:t>The procedure involves swallowing a capsule (camera device), which passes through the digestive system while taking pictures of the intestine.</a:t>
            </a:r>
          </a:p>
          <a:p>
            <a:pPr lvl="0">
              <a:lnSpc>
                <a:spcPct val="120000"/>
              </a:lnSpc>
              <a:buClr>
                <a:srgbClr val="FF0000"/>
              </a:buClr>
              <a:buNone/>
            </a:pPr>
            <a:endParaRPr lang="en-US" sz="3100" dirty="0" smtClean="0"/>
          </a:p>
          <a:p>
            <a:pPr>
              <a:lnSpc>
                <a:spcPct val="120000"/>
              </a:lnSpc>
              <a:buClr>
                <a:srgbClr val="FF0000"/>
              </a:buClr>
              <a:buFont typeface="Wingdings" pitchFamily="2" charset="2"/>
              <a:buChar char="Ø"/>
            </a:pPr>
            <a:r>
              <a:rPr lang="en-US" sz="3100" dirty="0" smtClean="0"/>
              <a:t>capsule (About the size of a large vitamin capsule) that takes multiple digital photos of the small bowel. The images are transmitted via small sensors attached to the abdomen with adhesive stickers or transmitted wirelessly from the capsule to recording device belted to the patient's waist.</a:t>
            </a:r>
          </a:p>
          <a:p>
            <a:pPr>
              <a:buClr>
                <a:srgbClr val="FF0000"/>
              </a:buClr>
              <a:buNone/>
            </a:pPr>
            <a:endParaRPr lang="en-US" sz="3000" dirty="0" smtClean="0"/>
          </a:p>
          <a:p>
            <a:pPr>
              <a:buClr>
                <a:srgbClr val="FF0000"/>
              </a:buClr>
              <a:buFont typeface="Wingdings" pitchFamily="2" charset="2"/>
              <a:buChar char="Ø"/>
            </a:pPr>
            <a:endParaRPr lang="en-US" dirty="0" smtClean="0"/>
          </a:p>
          <a:p>
            <a:pPr lvl="0">
              <a:buClr>
                <a:srgbClr val="FF0000"/>
              </a:buClr>
              <a:buFont typeface="Wingdings" pitchFamily="2" charset="2"/>
              <a:buChar char="Ø"/>
            </a:pPr>
            <a:endParaRPr lang="en-US" dirty="0" smtClean="0"/>
          </a:p>
          <a:p>
            <a:endParaRPr lang="en-US" dirty="0"/>
          </a:p>
        </p:txBody>
      </p:sp>
      <p:sp>
        <p:nvSpPr>
          <p:cNvPr id="7" name="Title 1"/>
          <p:cNvSpPr>
            <a:spLocks noGrp="1"/>
          </p:cNvSpPr>
          <p:nvPr>
            <p:ph type="title"/>
          </p:nvPr>
        </p:nvSpPr>
        <p:spPr>
          <a:xfrm>
            <a:off x="381000" y="990600"/>
            <a:ext cx="5029200" cy="639762"/>
          </a:xfrm>
          <a:effectLst>
            <a:innerShdw blurRad="63500" dist="50800" dir="13500000">
              <a:prstClr val="black">
                <a:alpha val="50000"/>
              </a:prstClr>
            </a:innerShdw>
          </a:effectLst>
        </p:spPr>
        <p:txBody>
          <a:bodyPr>
            <a:normAutofit fontScale="90000"/>
          </a:bodyPr>
          <a:lstStyle/>
          <a:p>
            <a:pPr algn="l"/>
            <a:r>
              <a:rPr lang="en-US" sz="5300" b="1" i="1" u="sng" dirty="0" smtClean="0">
                <a:solidFill>
                  <a:srgbClr val="FF0000"/>
                </a:solidFill>
                <a:effectLst>
                  <a:outerShdw blurRad="38100" dist="38100" dir="2700000" algn="tl">
                    <a:srgbClr val="000000">
                      <a:alpha val="43137"/>
                    </a:srgbClr>
                  </a:outerShdw>
                </a:effectLst>
              </a:rPr>
              <a:t>Capsule Endoscopy</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2057400"/>
            <a:ext cx="8229600" cy="4525963"/>
          </a:xfrm>
        </p:spPr>
        <p:txBody>
          <a:bodyPr>
            <a:normAutofit/>
          </a:bodyPr>
          <a:lstStyle/>
          <a:p>
            <a:pPr>
              <a:buClr>
                <a:srgbClr val="FF0000"/>
              </a:buClr>
              <a:buFont typeface="Wingdings" pitchFamily="2" charset="2"/>
              <a:buChar char="Ø"/>
            </a:pPr>
            <a:endParaRPr lang="en-US" sz="2600" dirty="0" smtClean="0"/>
          </a:p>
        </p:txBody>
      </p:sp>
      <p:pic>
        <p:nvPicPr>
          <p:cNvPr id="6" name="Picture 4" descr="http://www.olympus-europa.com/corporate/rmt/media/corporate_1/press_images/medical/endocapsule/2-2-endocapsule1_900x500.jpg"/>
          <p:cNvPicPr>
            <a:picLocks noChangeAspect="1" noChangeArrowheads="1"/>
          </p:cNvPicPr>
          <p:nvPr/>
        </p:nvPicPr>
        <p:blipFill>
          <a:blip r:embed="rId2" cstate="print"/>
          <a:srcRect/>
          <a:stretch>
            <a:fillRect/>
          </a:stretch>
        </p:blipFill>
        <p:spPr bwMode="auto">
          <a:xfrm>
            <a:off x="4648200" y="1143000"/>
            <a:ext cx="3581400" cy="4724400"/>
          </a:xfrm>
          <a:prstGeom prst="rect">
            <a:avLst/>
          </a:prstGeom>
          <a:ln>
            <a:noFill/>
          </a:ln>
          <a:effectLst>
            <a:softEdge rad="112500"/>
          </a:effectLst>
        </p:spPr>
      </p:pic>
      <p:pic>
        <p:nvPicPr>
          <p:cNvPr id="8" name="Picture 2" descr="http://www.sciencephoto.com/image/272373/350wm/M4400191-Pill_camera_endoscopy-SPL.jpg"/>
          <p:cNvPicPr>
            <a:picLocks noChangeAspect="1" noChangeArrowheads="1"/>
          </p:cNvPicPr>
          <p:nvPr/>
        </p:nvPicPr>
        <p:blipFill>
          <a:blip r:embed="rId3" cstate="print"/>
          <a:srcRect/>
          <a:stretch>
            <a:fillRect/>
          </a:stretch>
        </p:blipFill>
        <p:spPr bwMode="auto">
          <a:xfrm>
            <a:off x="381000" y="1143000"/>
            <a:ext cx="3733800" cy="4724400"/>
          </a:xfrm>
          <a:prstGeom prst="rect">
            <a:avLst/>
          </a:prstGeom>
          <a:ln>
            <a:noFill/>
          </a:ln>
          <a:effectLst>
            <a:softEdge rad="112500"/>
          </a:effectLst>
        </p:spPr>
      </p:pic>
      <p:sp>
        <p:nvSpPr>
          <p:cNvPr id="9" name="Title 8"/>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133600"/>
            <a:ext cx="8686800" cy="3785652"/>
          </a:xfrm>
          <a:prstGeom prst="rect">
            <a:avLst/>
          </a:prstGeom>
        </p:spPr>
        <p:txBody>
          <a:bodyPr wrap="square">
            <a:spAutoFit/>
          </a:bodyPr>
          <a:lstStyle/>
          <a:p>
            <a:pPr>
              <a:buClr>
                <a:srgbClr val="FF0000"/>
              </a:buClr>
              <a:buFont typeface="Wingdings" pitchFamily="2" charset="2"/>
              <a:buChar char="Ø"/>
            </a:pPr>
            <a:r>
              <a:rPr lang="en-US" sz="2400" dirty="0" smtClean="0"/>
              <a:t>The small bowel is about 6 meters long and the </a:t>
            </a:r>
            <a:r>
              <a:rPr lang="en-US" sz="2400" u="sng" dirty="0" smtClean="0"/>
              <a:t>capsule takes about 8 hours to </a:t>
            </a:r>
            <a:r>
              <a:rPr lang="en-US" sz="2400" dirty="0" smtClean="0"/>
              <a:t>travel through it</a:t>
            </a:r>
          </a:p>
          <a:p>
            <a:pPr>
              <a:buClr>
                <a:srgbClr val="FF0000"/>
              </a:buClr>
            </a:pPr>
            <a:endParaRPr lang="en-US" sz="2400" dirty="0" smtClean="0"/>
          </a:p>
          <a:p>
            <a:pPr>
              <a:buClr>
                <a:srgbClr val="FF0000"/>
              </a:buClr>
              <a:buFont typeface="Wingdings" pitchFamily="2" charset="2"/>
              <a:buChar char="Ø"/>
            </a:pPr>
            <a:r>
              <a:rPr lang="en-US" sz="2400" dirty="0" smtClean="0"/>
              <a:t>After approximately 8 hours, the recording device is removed, the physician downloads image data from the recorder to a PC and views the images to make a diagnosis. No sedation or anesthetic is required.</a:t>
            </a:r>
          </a:p>
          <a:p>
            <a:pPr>
              <a:buClr>
                <a:srgbClr val="FF0000"/>
              </a:buClr>
              <a:buFont typeface="Wingdings" pitchFamily="2" charset="2"/>
              <a:buChar char="Ø"/>
            </a:pPr>
            <a:endParaRPr lang="en-US" sz="2400" dirty="0" smtClean="0"/>
          </a:p>
          <a:p>
            <a:pPr>
              <a:buClr>
                <a:srgbClr val="FF0000"/>
              </a:buClr>
              <a:buFont typeface="Wingdings" pitchFamily="2" charset="2"/>
              <a:buChar char="Ø"/>
            </a:pPr>
            <a:r>
              <a:rPr lang="en-US" sz="2400" dirty="0" smtClean="0"/>
              <a:t>The capsule will be excreted naturally through the digestive tract.</a:t>
            </a:r>
          </a:p>
          <a:p>
            <a:pPr>
              <a:buClr>
                <a:srgbClr val="FF0000"/>
              </a:buClr>
            </a:pPr>
            <a:endParaRPr lang="en-US" sz="2400" dirty="0" smtClean="0"/>
          </a:p>
        </p:txBody>
      </p:sp>
      <p:pic>
        <p:nvPicPr>
          <p:cNvPr id="6" name="Picture 2" descr="http://www.swgispecialists.com/images/Capsule_endoscopy.jpg"/>
          <p:cNvPicPr>
            <a:picLocks noChangeAspect="1" noChangeArrowheads="1"/>
          </p:cNvPicPr>
          <p:nvPr/>
        </p:nvPicPr>
        <p:blipFill>
          <a:blip r:embed="rId2" cstate="print"/>
          <a:srcRect/>
          <a:stretch>
            <a:fillRect/>
          </a:stretch>
        </p:blipFill>
        <p:spPr bwMode="auto">
          <a:xfrm>
            <a:off x="0" y="0"/>
            <a:ext cx="9144000" cy="1981200"/>
          </a:xfrm>
          <a:prstGeom prst="rect">
            <a:avLst/>
          </a:prstGeom>
          <a:ln>
            <a:noFill/>
          </a:ln>
          <a:effectLst>
            <a:softEdge rad="112500"/>
          </a:effectLst>
        </p:spPr>
      </p:pic>
      <p:sp>
        <p:nvSpPr>
          <p:cNvPr id="7" name="Title 1"/>
          <p:cNvSpPr>
            <a:spLocks noGrp="1"/>
          </p:cNvSpPr>
          <p:nvPr>
            <p:ph type="title"/>
          </p:nvPr>
        </p:nvSpPr>
        <p:spPr>
          <a:xfrm>
            <a:off x="457200" y="1295400"/>
            <a:ext cx="5029200" cy="639762"/>
          </a:xfrm>
          <a:effectLst>
            <a:innerShdw blurRad="63500" dist="50800" dir="13500000">
              <a:prstClr val="black">
                <a:alpha val="50000"/>
              </a:prstClr>
            </a:innerShdw>
          </a:effectLst>
        </p:spPr>
        <p:txBody>
          <a:bodyPr>
            <a:normAutofit fontScale="90000"/>
          </a:bodyPr>
          <a:lstStyle/>
          <a:p>
            <a:pPr algn="l"/>
            <a:r>
              <a:rPr lang="en-US" sz="5300" b="1" i="1" u="sng" dirty="0" smtClean="0">
                <a:solidFill>
                  <a:srgbClr val="FF0000"/>
                </a:solidFill>
                <a:effectLst>
                  <a:outerShdw blurRad="38100" dist="38100" dir="2700000" algn="tl">
                    <a:srgbClr val="000000">
                      <a:alpha val="43137"/>
                    </a:srgbClr>
                  </a:outerShdw>
                </a:effectLst>
              </a:rPr>
              <a:t>Capsule Endoscopy</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7"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Indications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43000"/>
            <a:ext cx="8229600" cy="4983163"/>
          </a:xfrm>
        </p:spPr>
        <p:txBody>
          <a:bodyPr>
            <a:normAutofit fontScale="70000" lnSpcReduction="20000"/>
          </a:bodyPr>
          <a:lstStyle/>
          <a:p>
            <a:pPr>
              <a:lnSpc>
                <a:spcPct val="120000"/>
              </a:lnSpc>
              <a:buClr>
                <a:srgbClr val="FF0000"/>
              </a:buClr>
              <a:buFont typeface="Wingdings" pitchFamily="2" charset="2"/>
              <a:buChar char="Ø"/>
            </a:pPr>
            <a:r>
              <a:rPr lang="en-US" dirty="0" err="1" smtClean="0"/>
              <a:t>Dysphagia</a:t>
            </a:r>
            <a:r>
              <a:rPr lang="en-US" dirty="0" smtClean="0"/>
              <a:t>.</a:t>
            </a:r>
          </a:p>
          <a:p>
            <a:pPr>
              <a:lnSpc>
                <a:spcPct val="120000"/>
              </a:lnSpc>
              <a:buClr>
                <a:srgbClr val="FF0000"/>
              </a:buClr>
              <a:buFont typeface="Wingdings" pitchFamily="2" charset="2"/>
              <a:buChar char="Ø"/>
            </a:pPr>
            <a:r>
              <a:rPr lang="en-US" dirty="0" smtClean="0"/>
              <a:t>Esophageal reflux symptoms that persist or recur despite appropriate therapy.</a:t>
            </a:r>
          </a:p>
          <a:p>
            <a:pPr>
              <a:lnSpc>
                <a:spcPct val="120000"/>
              </a:lnSpc>
              <a:buClr>
                <a:srgbClr val="FF0000"/>
              </a:buClr>
              <a:buFont typeface="Wingdings" pitchFamily="2" charset="2"/>
              <a:buChar char="Ø"/>
            </a:pPr>
            <a:r>
              <a:rPr lang="en-US" dirty="0" smtClean="0"/>
              <a:t>Persistent vomiting of unknown cause.</a:t>
            </a:r>
          </a:p>
          <a:p>
            <a:pPr>
              <a:lnSpc>
                <a:spcPct val="120000"/>
              </a:lnSpc>
              <a:buClr>
                <a:srgbClr val="FF0000"/>
              </a:buClr>
              <a:buFont typeface="Wingdings" pitchFamily="2" charset="2"/>
              <a:buChar char="Ø"/>
            </a:pPr>
            <a:r>
              <a:rPr lang="en-US" dirty="0" smtClean="0"/>
              <a:t>For confirmation and specific </a:t>
            </a:r>
            <a:r>
              <a:rPr lang="en-US" dirty="0" err="1" smtClean="0"/>
              <a:t>histologic</a:t>
            </a:r>
            <a:r>
              <a:rPr lang="en-US" dirty="0" smtClean="0"/>
              <a:t> diagnosis of </a:t>
            </a:r>
            <a:r>
              <a:rPr lang="en-US" dirty="0" err="1" smtClean="0"/>
              <a:t>radiologically</a:t>
            </a:r>
            <a:r>
              <a:rPr lang="en-US" dirty="0" smtClean="0"/>
              <a:t> demonstrated lesions</a:t>
            </a:r>
          </a:p>
          <a:p>
            <a:pPr>
              <a:lnSpc>
                <a:spcPct val="120000"/>
              </a:lnSpc>
              <a:buClr>
                <a:srgbClr val="FF0000"/>
              </a:buClr>
              <a:buFont typeface="Wingdings" pitchFamily="2" charset="2"/>
              <a:buChar char="Ø"/>
            </a:pPr>
            <a:r>
              <a:rPr lang="en-US" dirty="0" smtClean="0"/>
              <a:t>In patients with active GI bleeding or recent bleeding.</a:t>
            </a:r>
          </a:p>
          <a:p>
            <a:pPr>
              <a:lnSpc>
                <a:spcPct val="120000"/>
              </a:lnSpc>
              <a:buClr>
                <a:srgbClr val="FF0000"/>
              </a:buClr>
              <a:buFont typeface="Wingdings" pitchFamily="2" charset="2"/>
              <a:buChar char="Ø"/>
            </a:pPr>
            <a:r>
              <a:rPr lang="en-US" dirty="0" smtClean="0"/>
              <a:t>When sampling of tissue or fluid is indicated.</a:t>
            </a:r>
          </a:p>
          <a:p>
            <a:pPr>
              <a:lnSpc>
                <a:spcPct val="120000"/>
              </a:lnSpc>
              <a:buClr>
                <a:srgbClr val="FF0000"/>
              </a:buClr>
              <a:buFont typeface="Wingdings" pitchFamily="2" charset="2"/>
              <a:buChar char="Ø"/>
            </a:pPr>
            <a:r>
              <a:rPr lang="en-US" dirty="0" smtClean="0"/>
              <a:t>Treatment of bleeding lesions such as ulcers, tumors,</a:t>
            </a:r>
          </a:p>
          <a:p>
            <a:pPr>
              <a:lnSpc>
                <a:spcPct val="120000"/>
              </a:lnSpc>
              <a:buClr>
                <a:srgbClr val="FF0000"/>
              </a:buClr>
              <a:buFont typeface="Wingdings" pitchFamily="2" charset="2"/>
              <a:buChar char="Ø"/>
            </a:pPr>
            <a:r>
              <a:rPr lang="en-US" dirty="0" smtClean="0"/>
              <a:t>Removal of foreign bodies.</a:t>
            </a:r>
          </a:p>
          <a:p>
            <a:pPr>
              <a:lnSpc>
                <a:spcPct val="120000"/>
              </a:lnSpc>
              <a:buClr>
                <a:srgbClr val="FF0000"/>
              </a:buClr>
              <a:buFont typeface="Wingdings" pitchFamily="2" charset="2"/>
              <a:buChar char="Ø"/>
            </a:pPr>
            <a:r>
              <a:rPr lang="en-US" dirty="0" smtClean="0"/>
              <a:t>Placement of feeding or drainage tubes (</a:t>
            </a:r>
            <a:r>
              <a:rPr lang="en-US" dirty="0" err="1" smtClean="0"/>
              <a:t>eg</a:t>
            </a:r>
            <a:r>
              <a:rPr lang="en-US" dirty="0" smtClean="0"/>
              <a:t>, </a:t>
            </a:r>
            <a:r>
              <a:rPr lang="en-US" dirty="0" err="1" smtClean="0"/>
              <a:t>percutaneous</a:t>
            </a:r>
            <a:r>
              <a:rPr lang="en-US" dirty="0" smtClean="0"/>
              <a:t> endoscopic </a:t>
            </a:r>
            <a:r>
              <a:rPr lang="en-US" dirty="0" err="1" smtClean="0"/>
              <a:t>gastrostomy</a:t>
            </a:r>
            <a:r>
              <a:rPr lang="en-US" dirty="0" smtClean="0"/>
              <a:t>).</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Contraindications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buClr>
                <a:srgbClr val="FF0000"/>
              </a:buClr>
              <a:buFont typeface="Wingdings" pitchFamily="2" charset="2"/>
              <a:buChar char="Ø"/>
            </a:pPr>
            <a:r>
              <a:rPr lang="en-US" dirty="0" smtClean="0"/>
              <a:t>Acute MI</a:t>
            </a:r>
          </a:p>
          <a:p>
            <a:pPr>
              <a:buClr>
                <a:srgbClr val="FF0000"/>
              </a:buClr>
              <a:buFont typeface="Wingdings" pitchFamily="2" charset="2"/>
              <a:buChar char="Ø"/>
            </a:pPr>
            <a:r>
              <a:rPr lang="en-US" dirty="0" smtClean="0"/>
              <a:t>Peritonitis</a:t>
            </a:r>
          </a:p>
          <a:p>
            <a:pPr>
              <a:buClr>
                <a:srgbClr val="FF0000"/>
              </a:buClr>
              <a:buFont typeface="Wingdings" pitchFamily="2" charset="2"/>
              <a:buChar char="Ø"/>
            </a:pPr>
            <a:r>
              <a:rPr lang="en-US" dirty="0" smtClean="0"/>
              <a:t>Acute perforation</a:t>
            </a:r>
          </a:p>
          <a:p>
            <a:pPr>
              <a:buClr>
                <a:srgbClr val="FF0000"/>
              </a:buClr>
              <a:buFont typeface="Wingdings" pitchFamily="2" charset="2"/>
              <a:buChar char="Ø"/>
            </a:pPr>
            <a:r>
              <a:rPr lang="en-US" dirty="0" smtClean="0"/>
              <a:t>Patients who are taking anticoagulants</a:t>
            </a:r>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Complications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295400"/>
            <a:ext cx="8229600" cy="4983163"/>
          </a:xfrm>
        </p:spPr>
        <p:txBody>
          <a:bodyPr>
            <a:normAutofit fontScale="47500" lnSpcReduction="20000"/>
          </a:bodyPr>
          <a:lstStyle/>
          <a:p>
            <a:pPr>
              <a:lnSpc>
                <a:spcPct val="120000"/>
              </a:lnSpc>
              <a:buClr>
                <a:srgbClr val="FF0000"/>
              </a:buClr>
              <a:buFont typeface="Wingdings" pitchFamily="2" charset="2"/>
              <a:buChar char="Ø"/>
            </a:pPr>
            <a:r>
              <a:rPr lang="en-US" sz="4500" dirty="0" smtClean="0"/>
              <a:t>Cardiopulmonary complications related to sedation and analgesia are the most common types of complications seen with diagnostic endoscopy .</a:t>
            </a:r>
          </a:p>
          <a:p>
            <a:pPr>
              <a:lnSpc>
                <a:spcPct val="120000"/>
              </a:lnSpc>
              <a:buClr>
                <a:srgbClr val="FF0000"/>
              </a:buClr>
              <a:buNone/>
            </a:pPr>
            <a:endParaRPr lang="en-US" sz="4500" dirty="0" smtClean="0"/>
          </a:p>
          <a:p>
            <a:pPr>
              <a:lnSpc>
                <a:spcPct val="120000"/>
              </a:lnSpc>
              <a:buClr>
                <a:srgbClr val="FF0000"/>
              </a:buClr>
              <a:buFont typeface="Wingdings" pitchFamily="2" charset="2"/>
              <a:buChar char="Ø"/>
            </a:pPr>
            <a:r>
              <a:rPr lang="en-US" sz="4500" dirty="0" smtClean="0"/>
              <a:t>Aspiration pneumonia ( Aspiration of gastric contents into the lungs is common, pneumonia and may result in death).</a:t>
            </a:r>
          </a:p>
          <a:p>
            <a:pPr>
              <a:lnSpc>
                <a:spcPct val="120000"/>
              </a:lnSpc>
              <a:buClr>
                <a:srgbClr val="FF0000"/>
              </a:buClr>
              <a:buFont typeface="Wingdings" pitchFamily="2" charset="2"/>
              <a:buChar char="Ø"/>
            </a:pPr>
            <a:endParaRPr lang="en-US" sz="4500" dirty="0" smtClean="0"/>
          </a:p>
          <a:p>
            <a:pPr>
              <a:lnSpc>
                <a:spcPct val="120000"/>
              </a:lnSpc>
              <a:buClr>
                <a:srgbClr val="FF0000"/>
              </a:buClr>
              <a:buFont typeface="Wingdings" pitchFamily="2" charset="2"/>
              <a:buChar char="Ø"/>
            </a:pPr>
            <a:r>
              <a:rPr lang="en-US" sz="4500" dirty="0" smtClean="0"/>
              <a:t>Infectious complications related to diagnostic endoscopy result either from the procedure itself or from the use of contaminated equipment. </a:t>
            </a:r>
          </a:p>
          <a:p>
            <a:pPr>
              <a:lnSpc>
                <a:spcPct val="120000"/>
              </a:lnSpc>
              <a:buClr>
                <a:srgbClr val="FF0000"/>
              </a:buClr>
              <a:buNone/>
            </a:pPr>
            <a:endParaRPr lang="en-US" sz="4500" dirty="0" smtClean="0"/>
          </a:p>
          <a:p>
            <a:pPr>
              <a:lnSpc>
                <a:spcPct val="120000"/>
              </a:lnSpc>
              <a:buClr>
                <a:srgbClr val="FF0000"/>
              </a:buClr>
              <a:buFont typeface="Wingdings" pitchFamily="2" charset="2"/>
              <a:buChar char="Ø"/>
            </a:pPr>
            <a:r>
              <a:rPr lang="en-US" sz="4500" dirty="0" smtClean="0"/>
              <a:t>Perforation. </a:t>
            </a:r>
          </a:p>
          <a:p>
            <a:pPr>
              <a:lnSpc>
                <a:spcPct val="120000"/>
              </a:lnSpc>
              <a:buClr>
                <a:srgbClr val="FF0000"/>
              </a:buClr>
              <a:buNone/>
            </a:pPr>
            <a:endParaRPr lang="en-US" sz="4500" dirty="0" smtClean="0"/>
          </a:p>
          <a:p>
            <a:pPr>
              <a:lnSpc>
                <a:spcPct val="120000"/>
              </a:lnSpc>
              <a:buClr>
                <a:srgbClr val="FF0000"/>
              </a:buClr>
              <a:buFont typeface="Wingdings" pitchFamily="2" charset="2"/>
              <a:buChar char="Ø"/>
            </a:pPr>
            <a:r>
              <a:rPr lang="en-US" sz="4500" dirty="0" smtClean="0"/>
              <a:t>Bleeding can result from injury to gastric or abdominal wall vessels. </a:t>
            </a:r>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b="1" i="1" u="sng" dirty="0" smtClean="0">
                <a:solidFill>
                  <a:srgbClr val="FF0000"/>
                </a:solidFill>
                <a:effectLst>
                  <a:outerShdw blurRad="38100" dist="38100" dir="2700000" algn="tl">
                    <a:srgbClr val="000000">
                      <a:alpha val="43137"/>
                    </a:srgbClr>
                  </a:outerShdw>
                </a:effectLst>
              </a:rPr>
              <a:t>Nursing interventions</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990600"/>
            <a:ext cx="8229600" cy="5562600"/>
          </a:xfrm>
        </p:spPr>
        <p:txBody>
          <a:bodyPr>
            <a:normAutofit fontScale="70000" lnSpcReduction="20000"/>
          </a:bodyPr>
          <a:lstStyle/>
          <a:p>
            <a:pPr marL="514350" indent="-514350">
              <a:buClr>
                <a:srgbClr val="00B050"/>
              </a:buClr>
              <a:buFont typeface="Wingdings" pitchFamily="2" charset="2"/>
              <a:buChar char="Ø"/>
            </a:pPr>
            <a:r>
              <a:rPr lang="en-US" b="1" u="sng" dirty="0" smtClean="0">
                <a:solidFill>
                  <a:srgbClr val="00B050"/>
                </a:solidFill>
                <a:effectLst>
                  <a:outerShdw blurRad="38100" dist="38100" dir="2700000" algn="tl">
                    <a:srgbClr val="000000">
                      <a:alpha val="43137"/>
                    </a:srgbClr>
                  </a:outerShdw>
                </a:effectLst>
              </a:rPr>
              <a:t>Before the procedure </a:t>
            </a:r>
          </a:p>
          <a:p>
            <a:pPr marL="514350" indent="-514350">
              <a:buNone/>
            </a:pPr>
            <a:endParaRPr lang="en-US" b="1" u="sng" dirty="0" smtClean="0">
              <a:solidFill>
                <a:srgbClr val="00B050"/>
              </a:solidFill>
              <a:effectLst>
                <a:outerShdw blurRad="38100" dist="38100" dir="2700000" algn="tl">
                  <a:srgbClr val="000000">
                    <a:alpha val="43137"/>
                  </a:srgbClr>
                </a:outerShdw>
              </a:effectLst>
            </a:endParaRPr>
          </a:p>
          <a:p>
            <a:pPr marL="514350" indent="-514350">
              <a:buFont typeface="+mj-lt"/>
              <a:buAutoNum type="arabicParenR"/>
            </a:pPr>
            <a:r>
              <a:rPr lang="en-US" dirty="0" smtClean="0"/>
              <a:t>Explain the following to the patient:</a:t>
            </a:r>
          </a:p>
          <a:p>
            <a:pPr marL="514350" indent="-514350">
              <a:buNone/>
            </a:pPr>
            <a:endParaRPr lang="en-US" dirty="0" smtClean="0"/>
          </a:p>
          <a:p>
            <a:pPr marL="971550" lvl="1" indent="-514350">
              <a:buFont typeface="+mj-lt"/>
              <a:buAutoNum type="arabicParenR"/>
            </a:pPr>
            <a:r>
              <a:rPr lang="en-US" dirty="0" smtClean="0"/>
              <a:t>The type of procedure to be performed on the patient, And advise that someone must accompany the patient to drive home due to the patient being sedated.</a:t>
            </a:r>
          </a:p>
          <a:p>
            <a:pPr marL="971550" lvl="1" indent="-514350">
              <a:buFont typeface="+mj-lt"/>
              <a:buAutoNum type="arabicParenR"/>
            </a:pPr>
            <a:endParaRPr lang="en-US" dirty="0" smtClean="0"/>
          </a:p>
          <a:p>
            <a:pPr marL="971550" lvl="1" indent="-514350">
              <a:buFont typeface="+mj-lt"/>
              <a:buAutoNum type="arabicParenR"/>
            </a:pPr>
            <a:r>
              <a:rPr lang="en-US" dirty="0" smtClean="0"/>
              <a:t>NPO for 8 to 12 hours before the procedure to prevent aspiration and allow for complete visualization of the stomach.</a:t>
            </a:r>
          </a:p>
          <a:p>
            <a:pPr marL="971550" lvl="1" indent="-514350">
              <a:buFont typeface="+mj-lt"/>
              <a:buAutoNum type="arabicParenR"/>
            </a:pPr>
            <a:endParaRPr lang="en-US" dirty="0" smtClean="0"/>
          </a:p>
          <a:p>
            <a:pPr marL="971550" lvl="1" indent="-514350">
              <a:buFont typeface="+mj-lt"/>
              <a:buAutoNum type="arabicParenR"/>
            </a:pPr>
            <a:r>
              <a:rPr lang="en-US" dirty="0" smtClean="0"/>
              <a:t>Remove dentures and partial plates to facilitate passing the scope and preventing injury.</a:t>
            </a:r>
          </a:p>
          <a:p>
            <a:pPr marL="971550" lvl="1" indent="-514350">
              <a:buFont typeface="+mj-lt"/>
              <a:buAutoNum type="arabicParenR"/>
            </a:pPr>
            <a:endParaRPr lang="en-US" dirty="0" smtClean="0"/>
          </a:p>
          <a:p>
            <a:pPr marL="971550" lvl="1" indent="-514350">
              <a:buFont typeface="+mj-lt"/>
              <a:buAutoNum type="arabicParenR"/>
            </a:pPr>
            <a:r>
              <a:rPr lang="en-US" dirty="0" smtClean="0"/>
              <a:t>Inform the health care provider of any known allergies and current medications. Medications may be held until after the test is completed.</a:t>
            </a:r>
          </a:p>
          <a:p>
            <a:pPr marL="514350" indent="-514350">
              <a:buClr>
                <a:srgbClr val="FF0000"/>
              </a:buClr>
              <a:buNone/>
            </a:pPr>
            <a:r>
              <a:rPr lang="en-US" dirty="0" smtClean="0"/>
              <a:t> </a:t>
            </a:r>
          </a:p>
          <a:p>
            <a:pPr>
              <a:buClr>
                <a:srgbClr val="FF0000"/>
              </a:buClr>
              <a:buFont typeface="Wingdings" pitchFamily="2" charset="2"/>
              <a:buChar char="Ø"/>
            </a:pPr>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477000"/>
          </a:xfrm>
        </p:spPr>
        <p:txBody>
          <a:bodyPr>
            <a:normAutofit lnSpcReduction="10000"/>
          </a:bodyPr>
          <a:lstStyle/>
          <a:p>
            <a:pPr lvl="0">
              <a:buNone/>
            </a:pPr>
            <a:r>
              <a:rPr lang="en-US" dirty="0" smtClean="0"/>
              <a:t> </a:t>
            </a:r>
          </a:p>
          <a:p>
            <a:pPr lvl="0">
              <a:buClr>
                <a:srgbClr val="00B050"/>
              </a:buClr>
              <a:buFont typeface="Wingdings" pitchFamily="2" charset="2"/>
              <a:buChar char="Ø"/>
            </a:pPr>
            <a:r>
              <a:rPr lang="en-US" sz="2600" dirty="0" smtClean="0"/>
              <a:t>Describe what will occur </a:t>
            </a:r>
            <a:r>
              <a:rPr lang="en-US" sz="2600" b="1" u="sng" dirty="0" smtClean="0">
                <a:solidFill>
                  <a:srgbClr val="00B050"/>
                </a:solidFill>
              </a:rPr>
              <a:t>during and after </a:t>
            </a:r>
            <a:r>
              <a:rPr lang="en-US" sz="2600" dirty="0" smtClean="0"/>
              <a:t>the procedure to the patient :</a:t>
            </a:r>
          </a:p>
          <a:p>
            <a:pPr lvl="0">
              <a:buNone/>
            </a:pPr>
            <a:endParaRPr lang="en-US" sz="2800" dirty="0" smtClean="0"/>
          </a:p>
          <a:p>
            <a:pPr marL="971550" lvl="1" indent="-514350">
              <a:buClr>
                <a:srgbClr val="00B050"/>
              </a:buClr>
              <a:buFont typeface="+mj-lt"/>
              <a:buAutoNum type="arabicParenR"/>
            </a:pPr>
            <a:r>
              <a:rPr lang="en-US" sz="2600" dirty="0" smtClean="0"/>
              <a:t>The throat will be anesthetized with a spray or gargle.</a:t>
            </a:r>
          </a:p>
          <a:p>
            <a:pPr marL="914400" lvl="1" indent="-457200">
              <a:buClr>
                <a:srgbClr val="00B050"/>
              </a:buClr>
              <a:buFont typeface="+mj-lt"/>
              <a:buAutoNum type="arabicParenR"/>
            </a:pPr>
            <a:endParaRPr lang="en-US" sz="2600" dirty="0" smtClean="0"/>
          </a:p>
          <a:p>
            <a:pPr marL="971550" lvl="1" indent="-514350">
              <a:buClr>
                <a:srgbClr val="00B050"/>
              </a:buClr>
              <a:buFont typeface="+mj-lt"/>
              <a:buAutoNum type="arabicParenR"/>
            </a:pPr>
            <a:r>
              <a:rPr lang="en-US" sz="2600" dirty="0" smtClean="0"/>
              <a:t>An I.V. sedative will be administered.</a:t>
            </a:r>
          </a:p>
          <a:p>
            <a:pPr marL="914400" lvl="1" indent="-457200">
              <a:buClr>
                <a:srgbClr val="00B050"/>
              </a:buClr>
              <a:buFont typeface="+mj-lt"/>
              <a:buAutoNum type="arabicParenR"/>
            </a:pPr>
            <a:endParaRPr lang="en-US" sz="2600" dirty="0" smtClean="0"/>
          </a:p>
          <a:p>
            <a:pPr marL="971550" lvl="1" indent="-514350">
              <a:buClr>
                <a:srgbClr val="00B050"/>
              </a:buClr>
              <a:buFont typeface="+mj-lt"/>
              <a:buAutoNum type="arabicParenR"/>
            </a:pPr>
            <a:r>
              <a:rPr lang="en-US" sz="2600" dirty="0" smtClean="0"/>
              <a:t>The patient will be positioned on the left side with a towel or basin at the mouth to catch secretions and to provide easy access for the endoscope.</a:t>
            </a:r>
          </a:p>
          <a:p>
            <a:pPr marL="914400" lvl="1" indent="-457200">
              <a:buClr>
                <a:srgbClr val="00B050"/>
              </a:buClr>
              <a:buFont typeface="+mj-lt"/>
              <a:buAutoNum type="arabicParenR"/>
            </a:pPr>
            <a:endParaRPr lang="en-US" sz="2600" dirty="0" smtClean="0"/>
          </a:p>
          <a:p>
            <a:pPr marL="971550" lvl="1" indent="-514350">
              <a:buClr>
                <a:srgbClr val="00B050"/>
              </a:buClr>
              <a:buFont typeface="+mj-lt"/>
              <a:buAutoNum type="arabicParenR"/>
            </a:pPr>
            <a:r>
              <a:rPr lang="en-US" sz="2600" dirty="0" smtClean="0"/>
              <a:t>A plastic mouthpiece will be used to help relax the jaw and protect the endoscope. Emphasize that this will not interfere with breathing.</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2" cstate="print"/>
          <a:srcRect/>
          <a:stretch>
            <a:fillRect/>
          </a:stretch>
        </p:blipFill>
        <p:spPr bwMode="auto">
          <a:xfrm flipH="1">
            <a:off x="0" y="-457200"/>
            <a:ext cx="1066800" cy="4572000"/>
          </a:xfrm>
          <a:prstGeom prst="rect">
            <a:avLst/>
          </a:prstGeom>
          <a:noFill/>
          <a:ln w="9525">
            <a:noFill/>
            <a:miter lim="800000"/>
            <a:headEnd/>
            <a:tailEnd/>
          </a:ln>
        </p:spPr>
      </p:pic>
      <p:sp>
        <p:nvSpPr>
          <p:cNvPr id="5" name="Content Placeholder 4"/>
          <p:cNvSpPr>
            <a:spLocks noGrp="1"/>
          </p:cNvSpPr>
          <p:nvPr>
            <p:ph idx="1"/>
          </p:nvPr>
        </p:nvSpPr>
        <p:spPr>
          <a:xfrm>
            <a:off x="914400" y="1752600"/>
            <a:ext cx="8229600" cy="5105400"/>
          </a:xfrm>
        </p:spPr>
        <p:txBody>
          <a:bodyPr>
            <a:normAutofit/>
          </a:bodyPr>
          <a:lstStyle/>
          <a:p>
            <a:pPr lvl="0">
              <a:buClr>
                <a:srgbClr val="CC0000"/>
              </a:buClr>
              <a:buFont typeface="Wingdings" pitchFamily="2" charset="2"/>
              <a:buChar char="Ø"/>
            </a:pPr>
            <a:r>
              <a:rPr lang="en-US" sz="3400" dirty="0" smtClean="0">
                <a:latin typeface="+mj-lt"/>
                <a:cs typeface="Arabic Typesetting" pitchFamily="66" charset="-78"/>
              </a:rPr>
              <a:t>Endoscopy. </a:t>
            </a:r>
          </a:p>
          <a:p>
            <a:pPr lvl="0">
              <a:buClr>
                <a:srgbClr val="CC0000"/>
              </a:buClr>
              <a:buFont typeface="Wingdings" pitchFamily="2" charset="2"/>
              <a:buChar char="Ø"/>
            </a:pPr>
            <a:r>
              <a:rPr lang="en-US" sz="3400" dirty="0" err="1" smtClean="0">
                <a:latin typeface="+mj-lt"/>
                <a:cs typeface="Arabic Typesetting" pitchFamily="66" charset="-78"/>
              </a:rPr>
              <a:t>Proctoscopy</a:t>
            </a:r>
            <a:r>
              <a:rPr lang="en-US" sz="3400" dirty="0" smtClean="0">
                <a:latin typeface="+mj-lt"/>
                <a:cs typeface="Arabic Typesetting" pitchFamily="66" charset="-78"/>
              </a:rPr>
              <a:t> .</a:t>
            </a:r>
          </a:p>
          <a:p>
            <a:pPr lvl="0">
              <a:buClr>
                <a:srgbClr val="CC0000"/>
              </a:buClr>
              <a:buFont typeface="Wingdings" pitchFamily="2" charset="2"/>
              <a:buChar char="Ø"/>
            </a:pPr>
            <a:r>
              <a:rPr lang="en-US" sz="3400" dirty="0" err="1" smtClean="0">
                <a:latin typeface="+mj-lt"/>
                <a:cs typeface="Arabic Typesetting" pitchFamily="66" charset="-78"/>
              </a:rPr>
              <a:t>Nasogatric</a:t>
            </a:r>
            <a:r>
              <a:rPr lang="en-US" sz="3400" dirty="0" smtClean="0">
                <a:latin typeface="+mj-lt"/>
                <a:cs typeface="Arabic Typesetting" pitchFamily="66" charset="-78"/>
              </a:rPr>
              <a:t> tube.</a:t>
            </a:r>
          </a:p>
          <a:p>
            <a:pPr lvl="0">
              <a:buClr>
                <a:srgbClr val="CC0000"/>
              </a:buClr>
              <a:buFont typeface="Wingdings" pitchFamily="2" charset="2"/>
              <a:buChar char="Ø"/>
            </a:pPr>
            <a:r>
              <a:rPr lang="en-US" sz="3400" dirty="0" smtClean="0">
                <a:latin typeface="+mj-lt"/>
                <a:cs typeface="Arabic Typesetting" pitchFamily="66" charset="-78"/>
              </a:rPr>
              <a:t>medications;  </a:t>
            </a:r>
          </a:p>
          <a:p>
            <a:pPr lvl="0">
              <a:buClr>
                <a:srgbClr val="CC0000"/>
              </a:buClr>
              <a:buNone/>
            </a:pPr>
            <a:r>
              <a:rPr lang="en-US" sz="3400" dirty="0" smtClean="0">
                <a:latin typeface="+mj-lt"/>
                <a:cs typeface="Arabic Typesetting" pitchFamily="66" charset="-78"/>
              </a:rPr>
              <a:t>                 </a:t>
            </a:r>
            <a:r>
              <a:rPr lang="en-US" sz="3400" dirty="0" smtClean="0">
                <a:solidFill>
                  <a:srgbClr val="CC0000"/>
                </a:solidFill>
                <a:latin typeface="+mj-lt"/>
                <a:cs typeface="Arabic Typesetting" pitchFamily="66" charset="-78"/>
              </a:rPr>
              <a:t>*</a:t>
            </a:r>
            <a:r>
              <a:rPr lang="en-AU" sz="2800" dirty="0" smtClean="0"/>
              <a:t> </a:t>
            </a:r>
            <a:r>
              <a:rPr lang="en-AU" sz="3400" dirty="0" smtClean="0"/>
              <a:t>Ranitidine</a:t>
            </a:r>
            <a:endParaRPr lang="en-US" sz="3400" dirty="0" smtClean="0">
              <a:latin typeface="+mj-lt"/>
              <a:cs typeface="Arabic Typesetting" pitchFamily="66" charset="-78"/>
            </a:endParaRPr>
          </a:p>
          <a:p>
            <a:pPr lvl="0">
              <a:buClr>
                <a:srgbClr val="CC0000"/>
              </a:buClr>
              <a:buNone/>
            </a:pPr>
            <a:r>
              <a:rPr lang="en-AU" sz="3400" dirty="0" smtClean="0">
                <a:latin typeface="+mj-lt"/>
                <a:cs typeface="Arabic Typesetting" pitchFamily="66" charset="-78"/>
              </a:rPr>
              <a:t>                 </a:t>
            </a:r>
            <a:r>
              <a:rPr lang="en-AU" sz="3400" dirty="0" smtClean="0">
                <a:solidFill>
                  <a:srgbClr val="CC0000"/>
                </a:solidFill>
                <a:latin typeface="+mj-lt"/>
                <a:cs typeface="Arabic Typesetting" pitchFamily="66" charset="-78"/>
              </a:rPr>
              <a:t>*</a:t>
            </a:r>
            <a:r>
              <a:rPr lang="en-AU" sz="3400" dirty="0" smtClean="0"/>
              <a:t>  </a:t>
            </a:r>
            <a:r>
              <a:rPr lang="en-AU" sz="3400" dirty="0" err="1" smtClean="0"/>
              <a:t>Metoclopramide</a:t>
            </a:r>
            <a:endParaRPr lang="en-AU" sz="3400" dirty="0" smtClean="0">
              <a:solidFill>
                <a:srgbClr val="FFC000"/>
              </a:solidFill>
              <a:latin typeface="+mj-lt"/>
              <a:cs typeface="Arabic Typesetting" pitchFamily="66" charset="-78"/>
            </a:endParaRPr>
          </a:p>
          <a:p>
            <a:pPr lvl="0">
              <a:buClr>
                <a:srgbClr val="CC0000"/>
              </a:buClr>
              <a:buNone/>
            </a:pPr>
            <a:r>
              <a:rPr lang="en-AU" sz="3400" dirty="0" smtClean="0">
                <a:solidFill>
                  <a:srgbClr val="FFC000"/>
                </a:solidFill>
                <a:latin typeface="+mj-lt"/>
                <a:cs typeface="Arabic Typesetting" pitchFamily="66" charset="-78"/>
              </a:rPr>
              <a:t>                 </a:t>
            </a:r>
            <a:r>
              <a:rPr lang="en-AU" sz="3400" dirty="0" smtClean="0">
                <a:solidFill>
                  <a:srgbClr val="CC0000"/>
                </a:solidFill>
                <a:latin typeface="+mj-lt"/>
                <a:cs typeface="Arabic Typesetting" pitchFamily="66" charset="-78"/>
              </a:rPr>
              <a:t>*</a:t>
            </a:r>
            <a:r>
              <a:rPr lang="en-AU" sz="3400" dirty="0" smtClean="0"/>
              <a:t> </a:t>
            </a:r>
            <a:r>
              <a:rPr lang="en-AU" sz="3400" dirty="0" err="1" smtClean="0"/>
              <a:t>Dolcolax</a:t>
            </a:r>
            <a:endParaRPr lang="en-US" sz="3400" dirty="0" smtClean="0">
              <a:latin typeface="+mj-lt"/>
              <a:cs typeface="Arabic Typesetting" pitchFamily="66" charset="-78"/>
            </a:endParaRPr>
          </a:p>
          <a:p>
            <a:pPr>
              <a:buNone/>
            </a:pPr>
            <a:endParaRPr lang="en-US" dirty="0"/>
          </a:p>
        </p:txBody>
      </p:sp>
      <p:sp>
        <p:nvSpPr>
          <p:cNvPr id="8" name="Left Arrow 7"/>
          <p:cNvSpPr/>
          <p:nvPr/>
        </p:nvSpPr>
        <p:spPr>
          <a:xfrm flipH="1">
            <a:off x="1066800" y="0"/>
            <a:ext cx="5638800" cy="1905000"/>
          </a:xfrm>
          <a:prstGeom prst="leftArrow">
            <a:avLst>
              <a:gd name="adj1" fmla="val 50000"/>
              <a:gd name="adj2" fmla="val 4254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4800" b="1" i="1" u="sng" dirty="0" smtClean="0">
                <a:solidFill>
                  <a:srgbClr val="CC0000"/>
                </a:solidFill>
                <a:effectLst>
                  <a:outerShdw blurRad="38100" dist="38100" dir="2700000" algn="tl">
                    <a:srgbClr val="000000">
                      <a:alpha val="43137"/>
                    </a:srgbClr>
                  </a:outerShdw>
                </a:effectLst>
              </a:rPr>
              <a:t>Outline ; </a:t>
            </a:r>
            <a:endParaRPr lang="en-US" sz="4800" b="1" i="1" u="sng" dirty="0">
              <a:solidFill>
                <a:srgbClr val="CC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8839200" cy="6477000"/>
          </a:xfrm>
        </p:spPr>
        <p:txBody>
          <a:bodyPr>
            <a:normAutofit/>
          </a:bodyPr>
          <a:lstStyle/>
          <a:p>
            <a:pPr lvl="0">
              <a:buNone/>
            </a:pPr>
            <a:r>
              <a:rPr lang="en-US" dirty="0" smtClean="0"/>
              <a:t> </a:t>
            </a:r>
          </a:p>
          <a:p>
            <a:pPr marL="971550" lvl="1" indent="-514350">
              <a:buClr>
                <a:srgbClr val="00B050"/>
              </a:buClr>
              <a:buFont typeface="+mj-lt"/>
              <a:buAutoNum type="arabicParenR" startAt="5"/>
            </a:pPr>
            <a:r>
              <a:rPr lang="en-US" sz="2400" dirty="0" smtClean="0"/>
              <a:t>The patient may be asked to swallow once while the endoscope is being advanced. Then the patient should not swallow, talk, or move tongue. Secretions should drain from the side of the mouth, and the mouth may be suctioned.</a:t>
            </a:r>
          </a:p>
          <a:p>
            <a:pPr marL="914400" lvl="1" indent="-457200">
              <a:buClr>
                <a:srgbClr val="00B050"/>
              </a:buClr>
              <a:buFont typeface="+mj-lt"/>
              <a:buAutoNum type="arabicParenR" startAt="5"/>
            </a:pPr>
            <a:endParaRPr lang="en-US" sz="2400" dirty="0" smtClean="0"/>
          </a:p>
          <a:p>
            <a:pPr marL="971550" lvl="1" indent="-514350">
              <a:buClr>
                <a:srgbClr val="00B050"/>
              </a:buClr>
              <a:buFont typeface="+mj-lt"/>
              <a:buAutoNum type="arabicParenR" startAt="5"/>
            </a:pPr>
            <a:r>
              <a:rPr lang="en-US" sz="2400" dirty="0" smtClean="0"/>
              <a:t>Air is inserted during the procedure to permit better visualization of the GI tract. Most of the air is removed at the end of the procedure. The patient may feel bloated, burp, or pass flatus from remaining air.</a:t>
            </a:r>
          </a:p>
          <a:p>
            <a:pPr lvl="1">
              <a:buNone/>
            </a:pPr>
            <a:endParaRPr lang="en-US" sz="2400"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buFont typeface="Wingdings" pitchFamily="2" charset="2"/>
              <a:buChar char="Ø"/>
            </a:pPr>
            <a:r>
              <a:rPr lang="en-US" sz="2800" b="1" u="sng" dirty="0" smtClean="0">
                <a:solidFill>
                  <a:srgbClr val="00B050"/>
                </a:solidFill>
                <a:effectLst>
                  <a:outerShdw blurRad="38100" dist="38100" dir="2700000" algn="tl">
                    <a:srgbClr val="000000">
                      <a:alpha val="43137"/>
                    </a:srgbClr>
                  </a:outerShdw>
                </a:effectLst>
              </a:rPr>
              <a:t>After the procedure</a:t>
            </a:r>
            <a:endParaRPr lang="en-US" sz="2800" b="1" u="sng" dirty="0">
              <a:solidFill>
                <a:srgbClr val="00B05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04800" y="609600"/>
            <a:ext cx="8229600" cy="3657600"/>
          </a:xfrm>
        </p:spPr>
        <p:txBody>
          <a:bodyPr>
            <a:noAutofit/>
          </a:bodyPr>
          <a:lstStyle/>
          <a:p>
            <a:pPr>
              <a:buNone/>
            </a:pPr>
            <a:endParaRPr lang="en-US" sz="2400" dirty="0" smtClean="0"/>
          </a:p>
          <a:p>
            <a:pPr marL="457200" indent="-457200">
              <a:buClr>
                <a:srgbClr val="00B050"/>
              </a:buClr>
              <a:buFont typeface="+mj-lt"/>
              <a:buAutoNum type="arabicParenR"/>
            </a:pPr>
            <a:r>
              <a:rPr lang="en-US" sz="2400" dirty="0" smtClean="0"/>
              <a:t>The nurse instructs the patient not to eat or drink until the gag reflex returns (in 1 to 2 hours), to prevent aspiration of food or fluids into the lungs. </a:t>
            </a:r>
          </a:p>
          <a:p>
            <a:pPr marL="457200" indent="-457200">
              <a:buClr>
                <a:srgbClr val="00B050"/>
              </a:buClr>
              <a:buFont typeface="+mj-lt"/>
              <a:buAutoNum type="arabicParenR"/>
            </a:pPr>
            <a:endParaRPr lang="en-US" sz="2400" dirty="0" smtClean="0"/>
          </a:p>
          <a:p>
            <a:pPr marL="457200" indent="-457200">
              <a:buClr>
                <a:srgbClr val="00B050"/>
              </a:buClr>
              <a:buFont typeface="+mj-lt"/>
              <a:buAutoNum type="arabicParenR"/>
            </a:pPr>
            <a:r>
              <a:rPr lang="en-US" sz="2400" dirty="0" smtClean="0"/>
              <a:t>The nurse assess or test gag reflex by placing a tongue blade onto the back of the throat to see whether gagging occurs.</a:t>
            </a:r>
          </a:p>
          <a:p>
            <a:pPr marL="457200" indent="-457200">
              <a:buClr>
                <a:srgbClr val="00B050"/>
              </a:buClr>
              <a:buFont typeface="+mj-lt"/>
              <a:buAutoNum type="arabicParenR"/>
            </a:pPr>
            <a:endParaRPr lang="en-US" sz="2400" dirty="0" smtClean="0"/>
          </a:p>
          <a:p>
            <a:pPr marL="457200" indent="-457200">
              <a:buClr>
                <a:srgbClr val="00B050"/>
              </a:buClr>
              <a:buFont typeface="+mj-lt"/>
              <a:buAutoNum type="arabicParenR"/>
            </a:pPr>
            <a:r>
              <a:rPr lang="en-US" sz="2400" dirty="0" smtClean="0"/>
              <a:t>After the patient’s gag reflex has returned, the nurse can offer saline gargle, and oral analgesics to relieve minor throat discomfort.</a:t>
            </a:r>
          </a:p>
          <a:p>
            <a:pPr marL="457200" indent="-457200">
              <a:buClr>
                <a:srgbClr val="00B050"/>
              </a:buClr>
              <a:buFont typeface="+mj-lt"/>
              <a:buAutoNum type="arabicParenR"/>
            </a:pPr>
            <a:endParaRPr lang="en-US" sz="2400" dirty="0" smtClean="0"/>
          </a:p>
          <a:p>
            <a:pPr marL="457200" indent="-457200">
              <a:buClr>
                <a:srgbClr val="00B050"/>
              </a:buClr>
              <a:buFont typeface="+mj-lt"/>
              <a:buAutoNum type="arabicParenR"/>
            </a:pPr>
            <a:r>
              <a:rPr lang="en-US" sz="2400" dirty="0" smtClean="0"/>
              <a:t>The nurse places the patient in the Simms position until he or she is awake and then places the patient in the semi-Fowler’s position until ready for discharge.</a:t>
            </a:r>
          </a:p>
          <a:p>
            <a:pPr marL="457200" indent="-457200">
              <a:buClr>
                <a:srgbClr val="00B050"/>
              </a:buClr>
              <a:buNone/>
            </a:pPr>
            <a:endParaRPr lang="en-US" sz="2400" dirty="0" smtClean="0"/>
          </a:p>
          <a:p>
            <a:pPr marL="457200" indent="-457200">
              <a:buClr>
                <a:srgbClr val="00B050"/>
              </a:buClr>
              <a:buFont typeface="+mj-lt"/>
              <a:buAutoNum type="arabicParenR"/>
            </a:pPr>
            <a:endParaRPr lang="en-US"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3657600"/>
          </a:xfrm>
        </p:spPr>
        <p:txBody>
          <a:bodyPr>
            <a:noAutofit/>
          </a:bodyPr>
          <a:lstStyle/>
          <a:p>
            <a:pPr marL="457200" indent="-457200">
              <a:buClr>
                <a:srgbClr val="00B050"/>
              </a:buClr>
              <a:buNone/>
            </a:pPr>
            <a:endParaRPr lang="en-US" sz="2400" dirty="0" smtClean="0"/>
          </a:p>
          <a:p>
            <a:pPr marL="457200" indent="-457200">
              <a:buClr>
                <a:srgbClr val="00B050"/>
              </a:buClr>
              <a:buFont typeface="+mj-lt"/>
              <a:buAutoNum type="arabicParenR" startAt="5"/>
            </a:pPr>
            <a:endParaRPr lang="en-US" sz="2400" dirty="0" smtClean="0"/>
          </a:p>
          <a:p>
            <a:pPr marL="457200" indent="-457200">
              <a:buClr>
                <a:srgbClr val="00B050"/>
              </a:buClr>
              <a:buFont typeface="+mj-lt"/>
              <a:buAutoNum type="arabicParenR" startAt="5"/>
            </a:pPr>
            <a:r>
              <a:rPr lang="en-US" sz="2400" dirty="0" smtClean="0"/>
              <a:t>observing for signs of perforation, such as pain, bleeding, unusual difficulty swallowing, and an elevated temperature.</a:t>
            </a:r>
          </a:p>
          <a:p>
            <a:pPr marL="457200" indent="-457200">
              <a:buClr>
                <a:srgbClr val="00B050"/>
              </a:buClr>
              <a:buFont typeface="+mj-lt"/>
              <a:buAutoNum type="arabicParenR" startAt="5"/>
            </a:pPr>
            <a:endParaRPr lang="en-US" sz="2400" dirty="0" smtClean="0"/>
          </a:p>
          <a:p>
            <a:pPr marL="457200" indent="-457200">
              <a:buClr>
                <a:srgbClr val="00B050"/>
              </a:buClr>
              <a:buFont typeface="+mj-lt"/>
              <a:buAutoNum type="arabicParenR" startAt="5"/>
            </a:pPr>
            <a:r>
              <a:rPr lang="en-US" sz="2400" dirty="0" smtClean="0"/>
              <a:t>Patients who were sedated for the procedure must stay on bed rest until fully alert.</a:t>
            </a:r>
          </a:p>
          <a:p>
            <a:pPr marL="457200" indent="-457200">
              <a:buClr>
                <a:srgbClr val="00B050"/>
              </a:buClr>
              <a:buFont typeface="+mj-lt"/>
              <a:buAutoNum type="arabicParenR" startAt="5"/>
            </a:pPr>
            <a:endParaRPr lang="en-US" sz="2400" dirty="0" smtClean="0"/>
          </a:p>
          <a:p>
            <a:pPr marL="457200" indent="-457200">
              <a:buClr>
                <a:srgbClr val="00B050"/>
              </a:buClr>
              <a:buFont typeface="+mj-lt"/>
              <a:buAutoNum type="arabicParenR" startAt="5"/>
            </a:pPr>
            <a:r>
              <a:rPr lang="en-US" sz="2400" dirty="0" smtClean="0"/>
              <a:t>he nurse monitors the pulse and blood pressure for changes that can occur with sedation. </a:t>
            </a:r>
          </a:p>
          <a:p>
            <a:pPr marL="457200" indent="-457200">
              <a:buClr>
                <a:srgbClr val="00B050"/>
              </a:buClr>
              <a:buFont typeface="+mj-lt"/>
              <a:buAutoNum type="arabicParenR" startAt="5"/>
            </a:pPr>
            <a:endParaRPr lang="en-US" sz="2400" dirty="0" smtClean="0"/>
          </a:p>
          <a:p>
            <a:pPr marL="457200" indent="-457200">
              <a:buClr>
                <a:srgbClr val="00B050"/>
              </a:buClr>
              <a:buFont typeface="+mj-lt"/>
              <a:buAutoNum type="arabicParenR" startAt="5"/>
            </a:pPr>
            <a:r>
              <a:rPr lang="en-US" sz="2400" dirty="0" smtClean="0"/>
              <a:t>The nurse instructs the patient not to drive for 10 to 12 hours if sedation was used.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9394" name="Picture 2" descr="http://www.altibbi.com/global/img/website/med/rectoscopy,-proctoscopy_def_6400_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Subtitle 8"/>
          <p:cNvSpPr txBox="1">
            <a:spLocks/>
          </p:cNvSpPr>
          <p:nvPr/>
        </p:nvSpPr>
        <p:spPr>
          <a:xfrm>
            <a:off x="381000" y="5257800"/>
            <a:ext cx="4267200" cy="137160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6600" b="1" i="1" dirty="0" err="1" smtClean="0">
                <a:solidFill>
                  <a:srgbClr val="FF0000"/>
                </a:solidFill>
                <a:effectLst>
                  <a:outerShdw blurRad="38100" dist="38100" dir="2700000" algn="tl">
                    <a:srgbClr val="000000">
                      <a:alpha val="43137"/>
                    </a:srgbClr>
                  </a:outerShdw>
                </a:effectLst>
              </a:rPr>
              <a:t>Proct</a:t>
            </a:r>
            <a:r>
              <a:rPr kumimoji="0" lang="en-US" sz="6600" b="1" i="1" u="none" strike="noStrike" kern="1200" cap="none" spc="0" normalizeH="0" baseline="0" noProof="0" dirty="0" err="1" smtClean="0">
                <a:ln>
                  <a:noFill/>
                </a:ln>
                <a:solidFill>
                  <a:srgbClr val="FF0000"/>
                </a:solidFill>
                <a:effectLst>
                  <a:outerShdw blurRad="38100" dist="38100" dir="2700000" algn="tl">
                    <a:srgbClr val="000000">
                      <a:alpha val="43137"/>
                    </a:srgbClr>
                  </a:outerShdw>
                </a:effectLst>
                <a:uLnTx/>
                <a:uFillTx/>
                <a:latin typeface="+mn-lt"/>
                <a:ea typeface="+mn-ea"/>
                <a:cs typeface="+mn-cs"/>
              </a:rPr>
              <a:t>oscopy</a:t>
            </a:r>
            <a:endParaRPr kumimoji="0" lang="en-US" sz="6600" b="1" i="1"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i="1" dirty="0" err="1" smtClean="0">
                <a:solidFill>
                  <a:srgbClr val="FF0000"/>
                </a:solidFill>
                <a:effectLst>
                  <a:outerShdw blurRad="38100" dist="38100" dir="2700000" algn="tl">
                    <a:srgbClr val="000000">
                      <a:alpha val="43137"/>
                    </a:srgbClr>
                  </a:outerShdw>
                </a:effectLst>
              </a:rPr>
              <a:t>Proctoscopy</a:t>
            </a:r>
            <a:endParaRPr lang="en-US" dirty="0"/>
          </a:p>
        </p:txBody>
      </p:sp>
      <p:sp>
        <p:nvSpPr>
          <p:cNvPr id="3" name="Content Placeholder 2"/>
          <p:cNvSpPr>
            <a:spLocks noGrp="1"/>
          </p:cNvSpPr>
          <p:nvPr>
            <p:ph idx="1"/>
          </p:nvPr>
        </p:nvSpPr>
        <p:spPr/>
        <p:txBody>
          <a:bodyPr>
            <a:normAutofit fontScale="77500" lnSpcReduction="20000"/>
          </a:bodyPr>
          <a:lstStyle/>
          <a:p>
            <a:pPr>
              <a:buClr>
                <a:srgbClr val="FF0000"/>
              </a:buClr>
              <a:buFont typeface="Wingdings" pitchFamily="2" charset="2"/>
              <a:buChar char="Ø"/>
            </a:pPr>
            <a:r>
              <a:rPr lang="en-US" sz="2800" dirty="0" smtClean="0"/>
              <a:t>The lower portion of the colon also can be viewed directly to evaluate rectal bleeding, acute or chronic diarrhea, or change in bowel patterns and to observe for ulceration, fissures, abscesses, tumors, polyps, or other pathologic processes. </a:t>
            </a:r>
          </a:p>
          <a:p>
            <a:pPr>
              <a:buClr>
                <a:srgbClr val="FF0000"/>
              </a:buClr>
              <a:buNone/>
            </a:pPr>
            <a:endParaRPr lang="en-US" sz="2800" dirty="0" smtClean="0"/>
          </a:p>
          <a:p>
            <a:r>
              <a:rPr lang="en-US" sz="2800" dirty="0" err="1" smtClean="0"/>
              <a:t>Proctoscopy</a:t>
            </a:r>
            <a:r>
              <a:rPr lang="en-US" sz="2800" dirty="0" smtClean="0"/>
              <a:t> is a diagnostic procedure used  to examine anal cavity, rectum or sigmoid colon (pelvic colon) through an instrument called </a:t>
            </a:r>
            <a:r>
              <a:rPr lang="en-US" sz="2800" dirty="0" err="1" smtClean="0"/>
              <a:t>proctoscope</a:t>
            </a:r>
            <a:r>
              <a:rPr lang="en-US" sz="2800" dirty="0" smtClean="0"/>
              <a:t>. </a:t>
            </a:r>
          </a:p>
          <a:p>
            <a:endParaRPr lang="en-US" sz="2800" dirty="0" smtClean="0"/>
          </a:p>
          <a:p>
            <a:r>
              <a:rPr lang="en-US" sz="2800" dirty="0" err="1" smtClean="0"/>
              <a:t>Proctoscope</a:t>
            </a:r>
            <a:r>
              <a:rPr lang="en-US" sz="2800" dirty="0" smtClean="0"/>
              <a:t> is a metal or plastic tube which is approximately 8 inch in diameter. </a:t>
            </a:r>
          </a:p>
          <a:p>
            <a:endParaRPr lang="en-US" sz="2800" dirty="0" smtClean="0"/>
          </a:p>
          <a:p>
            <a:r>
              <a:rPr lang="en-US" sz="2800" dirty="0" smtClean="0"/>
              <a:t>The procedure is usually done </a:t>
            </a:r>
            <a:r>
              <a:rPr lang="en-US" sz="2800" b="1" u="sng" dirty="0" smtClean="0"/>
              <a:t>to examine </a:t>
            </a:r>
            <a:r>
              <a:rPr lang="en-US" sz="2800" dirty="0" err="1" smtClean="0"/>
              <a:t>hameorrhoids</a:t>
            </a:r>
            <a:r>
              <a:rPr lang="en-US" sz="2800" dirty="0" smtClean="0"/>
              <a:t> or rectal polyps (overgrown tissues).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b="1" i="1" u="sng" dirty="0" smtClean="0">
                <a:solidFill>
                  <a:srgbClr val="FF0000"/>
                </a:solidFill>
                <a:effectLst>
                  <a:outerShdw blurRad="38100" dist="38100" dir="2700000" algn="tl">
                    <a:srgbClr val="000000">
                      <a:alpha val="43137"/>
                    </a:srgbClr>
                  </a:outerShdw>
                </a:effectLst>
              </a:rPr>
              <a:t>Procedure for </a:t>
            </a:r>
            <a:r>
              <a:rPr lang="en-US" b="1" i="1" u="sng" dirty="0" err="1" smtClean="0">
                <a:solidFill>
                  <a:srgbClr val="FF0000"/>
                </a:solidFill>
                <a:effectLst>
                  <a:outerShdw blurRad="38100" dist="38100" dir="2700000" algn="tl">
                    <a:srgbClr val="000000">
                      <a:alpha val="43137"/>
                    </a:srgbClr>
                  </a:outerShdw>
                </a:effectLst>
              </a:rPr>
              <a:t>proctoscopy</a:t>
            </a:r>
            <a:endParaRPr lang="en-US" dirty="0"/>
          </a:p>
        </p:txBody>
      </p:sp>
      <p:sp>
        <p:nvSpPr>
          <p:cNvPr id="3" name="Content Placeholder 2"/>
          <p:cNvSpPr>
            <a:spLocks noGrp="1"/>
          </p:cNvSpPr>
          <p:nvPr>
            <p:ph idx="1"/>
          </p:nvPr>
        </p:nvSpPr>
        <p:spPr/>
        <p:txBody>
          <a:bodyPr>
            <a:normAutofit fontScale="92500" lnSpcReduction="10000"/>
          </a:bodyPr>
          <a:lstStyle/>
          <a:p>
            <a:pPr>
              <a:buClr>
                <a:srgbClr val="FF0000"/>
              </a:buClr>
              <a:buFont typeface="Wingdings" pitchFamily="2" charset="2"/>
              <a:buChar char="Ø"/>
            </a:pPr>
            <a:r>
              <a:rPr lang="en-US" dirty="0" smtClean="0"/>
              <a:t>During the procedure the instrument is lubricated and is inserted into the rectum and air is gently pumped in which allows a clearer view of the interior part of the rectum. </a:t>
            </a:r>
          </a:p>
          <a:p>
            <a:pPr>
              <a:buClr>
                <a:srgbClr val="FF0000"/>
              </a:buClr>
              <a:buFont typeface="Wingdings" pitchFamily="2" charset="2"/>
              <a:buChar char="Ø"/>
            </a:pPr>
            <a:endParaRPr lang="en-US" dirty="0" smtClean="0"/>
          </a:p>
          <a:p>
            <a:pPr>
              <a:buClr>
                <a:srgbClr val="FF0000"/>
              </a:buClr>
              <a:buFont typeface="Wingdings" pitchFamily="2" charset="2"/>
              <a:buChar char="Ø"/>
            </a:pPr>
            <a:r>
              <a:rPr lang="en-US" dirty="0" smtClean="0"/>
              <a:t>The complete procedure takes around 5-10 minutes.</a:t>
            </a:r>
          </a:p>
          <a:p>
            <a:pPr>
              <a:buClr>
                <a:srgbClr val="FF0000"/>
              </a:buClr>
              <a:buFont typeface="Wingdings" pitchFamily="2" charset="2"/>
              <a:buChar char="Ø"/>
            </a:pPr>
            <a:endParaRPr lang="en-US" dirty="0" smtClean="0"/>
          </a:p>
          <a:p>
            <a:pPr>
              <a:buClr>
                <a:srgbClr val="FF0000"/>
              </a:buClr>
              <a:buFont typeface="Wingdings" pitchFamily="2" charset="2"/>
              <a:buChar char="Ø"/>
            </a:pPr>
            <a:r>
              <a:rPr lang="en-US" dirty="0" smtClean="0"/>
              <a:t>This procedure is usually uncomfortable</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29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5791200"/>
          </a:xfrm>
        </p:spPr>
        <p:txBody>
          <a:bodyPr>
            <a:normAutofit fontScale="92500" lnSpcReduction="20000"/>
          </a:bodyPr>
          <a:lstStyle/>
          <a:p>
            <a:pPr>
              <a:buNone/>
            </a:pPr>
            <a:r>
              <a:rPr lang="en-US" sz="3300" b="1" u="sng" dirty="0" smtClean="0">
                <a:solidFill>
                  <a:srgbClr val="FF0000"/>
                </a:solidFill>
                <a:effectLst>
                  <a:outerShdw blurRad="38100" dist="38100" dir="2700000" algn="tl">
                    <a:srgbClr val="000000">
                      <a:alpha val="43137"/>
                    </a:srgbClr>
                  </a:outerShdw>
                </a:effectLst>
              </a:rPr>
              <a:t>Indications:</a:t>
            </a:r>
          </a:p>
          <a:p>
            <a:pPr>
              <a:buNone/>
            </a:pPr>
            <a:endParaRPr lang="en-US" sz="3300" b="1" u="sng" dirty="0" smtClean="0">
              <a:solidFill>
                <a:srgbClr val="FF0000"/>
              </a:solidFill>
              <a:effectLst>
                <a:outerShdw blurRad="38100" dist="38100" dir="2700000" algn="tl">
                  <a:srgbClr val="000000">
                    <a:alpha val="43137"/>
                  </a:srgbClr>
                </a:outerShdw>
              </a:effectLst>
            </a:endParaRPr>
          </a:p>
          <a:p>
            <a:pPr marL="514350" indent="-514350">
              <a:buClr>
                <a:srgbClr val="FF0000"/>
              </a:buClr>
              <a:buFont typeface="+mj-lt"/>
              <a:buAutoNum type="arabicParenR"/>
            </a:pPr>
            <a:r>
              <a:rPr lang="en-US" sz="3000" dirty="0" smtClean="0"/>
              <a:t>To confirm radiographic findings. </a:t>
            </a:r>
          </a:p>
          <a:p>
            <a:pPr marL="514350" indent="-514350">
              <a:buClr>
                <a:srgbClr val="FF0000"/>
              </a:buClr>
              <a:buFont typeface="+mj-lt"/>
              <a:buAutoNum type="arabicParenR"/>
            </a:pPr>
            <a:r>
              <a:rPr lang="en-US" sz="3000" dirty="0" smtClean="0"/>
              <a:t>To obtain biopsy, cytology and culture specimens. </a:t>
            </a:r>
          </a:p>
          <a:p>
            <a:pPr marL="514350" indent="-514350">
              <a:buClr>
                <a:srgbClr val="FF0000"/>
              </a:buClr>
              <a:buFont typeface="+mj-lt"/>
              <a:buAutoNum type="arabicParenR"/>
            </a:pPr>
            <a:r>
              <a:rPr lang="en-US" sz="3000" dirty="0" smtClean="0"/>
              <a:t>To locate and coagulate bleeding points. </a:t>
            </a:r>
          </a:p>
          <a:p>
            <a:pPr marL="514350" indent="-514350">
              <a:buClr>
                <a:srgbClr val="FF0000"/>
              </a:buClr>
              <a:buFont typeface="+mj-lt"/>
              <a:buAutoNum type="arabicParenR"/>
            </a:pPr>
            <a:r>
              <a:rPr lang="en-US" sz="3000" dirty="0" smtClean="0"/>
              <a:t>To examine </a:t>
            </a:r>
            <a:r>
              <a:rPr lang="en-US" sz="3000" dirty="0" err="1" smtClean="0"/>
              <a:t>hameorrhoids</a:t>
            </a:r>
            <a:r>
              <a:rPr lang="en-US" sz="3000" dirty="0" smtClean="0"/>
              <a:t> </a:t>
            </a:r>
          </a:p>
          <a:p>
            <a:pPr>
              <a:buNone/>
            </a:pPr>
            <a:endParaRPr lang="en-US" dirty="0" smtClean="0"/>
          </a:p>
          <a:p>
            <a:pPr>
              <a:buNone/>
            </a:pPr>
            <a:r>
              <a:rPr lang="en-US" b="1" i="1" u="sng" dirty="0" smtClean="0">
                <a:solidFill>
                  <a:srgbClr val="FF0000"/>
                </a:solidFill>
                <a:effectLst>
                  <a:outerShdw blurRad="38100" dist="38100" dir="2700000" algn="tl">
                    <a:srgbClr val="000000">
                      <a:alpha val="43137"/>
                    </a:srgbClr>
                  </a:outerShdw>
                </a:effectLst>
              </a:rPr>
              <a:t>Contraindications:</a:t>
            </a:r>
          </a:p>
          <a:p>
            <a:pPr>
              <a:buNone/>
            </a:pPr>
            <a:endParaRPr lang="en-US" b="1" i="1" u="sng" dirty="0" smtClean="0">
              <a:solidFill>
                <a:srgbClr val="FF0000"/>
              </a:solidFill>
              <a:effectLst>
                <a:outerShdw blurRad="38100" dist="38100" dir="2700000" algn="tl">
                  <a:srgbClr val="000000">
                    <a:alpha val="43137"/>
                  </a:srgbClr>
                </a:outerShdw>
              </a:effectLst>
            </a:endParaRPr>
          </a:p>
          <a:p>
            <a:pPr marL="514350" indent="-514350">
              <a:buClr>
                <a:srgbClr val="FF0000"/>
              </a:buClr>
              <a:buFont typeface="+mj-lt"/>
              <a:buAutoNum type="arabicParenR"/>
            </a:pPr>
            <a:r>
              <a:rPr lang="en-US" sz="3000" dirty="0" smtClean="0"/>
              <a:t>Patients with a large aortic aneurysm. </a:t>
            </a:r>
          </a:p>
          <a:p>
            <a:pPr marL="514350" indent="-514350">
              <a:buClr>
                <a:srgbClr val="FF0000"/>
              </a:buClr>
              <a:buFont typeface="+mj-lt"/>
              <a:buAutoNum type="arabicParenR"/>
            </a:pPr>
            <a:r>
              <a:rPr lang="en-US" sz="3000" dirty="0" smtClean="0"/>
              <a:t>Patients with acute myocardial infarction. </a:t>
            </a:r>
          </a:p>
          <a:p>
            <a:pPr marL="514350" indent="-514350">
              <a:buClr>
                <a:srgbClr val="FF0000"/>
              </a:buClr>
              <a:buFont typeface="+mj-lt"/>
              <a:buAutoNum type="arabicParenR"/>
            </a:pPr>
            <a:r>
              <a:rPr lang="en-US" sz="3000" dirty="0" smtClean="0"/>
              <a:t>Patients with abnormal coagulation studies.</a:t>
            </a:r>
            <a:endParaRPr lang="en-US" sz="3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rmAutofit/>
          </a:bodyPr>
          <a:lstStyle/>
          <a:p>
            <a:pPr>
              <a:buNone/>
            </a:pPr>
            <a:r>
              <a:rPr lang="en-US" sz="2800" b="1" u="sng" dirty="0" smtClean="0">
                <a:solidFill>
                  <a:srgbClr val="FF0000"/>
                </a:solidFill>
              </a:rPr>
              <a:t>Complications that may arise after </a:t>
            </a:r>
            <a:r>
              <a:rPr lang="en-US" sz="2800" b="1" u="sng" dirty="0" err="1" smtClean="0">
                <a:solidFill>
                  <a:srgbClr val="FF0000"/>
                </a:solidFill>
              </a:rPr>
              <a:t>proctoscopy</a:t>
            </a:r>
            <a:r>
              <a:rPr lang="en-US" b="1" dirty="0" smtClean="0"/>
              <a:t/>
            </a:r>
            <a:br>
              <a:rPr lang="en-US" b="1" dirty="0" smtClean="0"/>
            </a:br>
            <a:endParaRPr lang="en-US" dirty="0" smtClean="0"/>
          </a:p>
          <a:p>
            <a:pPr>
              <a:buClr>
                <a:srgbClr val="FF0000"/>
              </a:buClr>
              <a:buFont typeface="Wingdings" pitchFamily="2" charset="2"/>
              <a:buChar char="Ø"/>
            </a:pPr>
            <a:r>
              <a:rPr lang="en-US" sz="2800" dirty="0" smtClean="0"/>
              <a:t>Bleeding .</a:t>
            </a:r>
          </a:p>
          <a:p>
            <a:pPr>
              <a:buClr>
                <a:srgbClr val="FF0000"/>
              </a:buClr>
              <a:buFont typeface="Wingdings" pitchFamily="2" charset="2"/>
              <a:buChar char="Ø"/>
            </a:pPr>
            <a:endParaRPr lang="en-US" sz="2800" dirty="0" smtClean="0"/>
          </a:p>
          <a:p>
            <a:pPr>
              <a:buClr>
                <a:srgbClr val="FF0000"/>
              </a:buClr>
              <a:buFont typeface="Wingdings" pitchFamily="2" charset="2"/>
              <a:buChar char="Ø"/>
            </a:pPr>
            <a:r>
              <a:rPr lang="en-US" sz="2800" dirty="0" smtClean="0"/>
              <a:t>Difficulty in urinating.</a:t>
            </a:r>
          </a:p>
          <a:p>
            <a:pPr>
              <a:buClr>
                <a:srgbClr val="FF0000"/>
              </a:buClr>
              <a:buNone/>
            </a:pPr>
            <a:endParaRPr lang="en-US" sz="2800" dirty="0" smtClean="0"/>
          </a:p>
          <a:p>
            <a:pPr>
              <a:buClr>
                <a:srgbClr val="FF0000"/>
              </a:buClr>
              <a:buFont typeface="Wingdings" pitchFamily="2" charset="2"/>
              <a:buChar char="Ø"/>
            </a:pPr>
            <a:r>
              <a:rPr lang="en-US" sz="2800" dirty="0" smtClean="0"/>
              <a:t>Sever pain</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752600"/>
            <a:ext cx="8229600" cy="4114800"/>
          </a:xfrm>
        </p:spPr>
        <p:txBody>
          <a:bodyPr>
            <a:normAutofit fontScale="92500" lnSpcReduction="10000"/>
          </a:bodyPr>
          <a:lstStyle/>
          <a:p>
            <a:pPr>
              <a:buClr>
                <a:srgbClr val="00B050"/>
              </a:buClr>
              <a:buFont typeface="Wingdings" pitchFamily="2" charset="2"/>
              <a:buChar char="Ø"/>
            </a:pPr>
            <a:r>
              <a:rPr lang="en-US" sz="2800" dirty="0" smtClean="0"/>
              <a:t>These examinations require only limited bowel preparation, including use an enema or laxative to empty the colon before the test is done.</a:t>
            </a:r>
          </a:p>
          <a:p>
            <a:pPr>
              <a:buNone/>
            </a:pPr>
            <a:r>
              <a:rPr lang="en-US" sz="2800" dirty="0" smtClean="0"/>
              <a:t> </a:t>
            </a:r>
          </a:p>
          <a:p>
            <a:pPr>
              <a:buNone/>
            </a:pPr>
            <a:r>
              <a:rPr lang="en-US" sz="2800" b="1" u="sng" dirty="0" smtClean="0">
                <a:solidFill>
                  <a:srgbClr val="00B050"/>
                </a:solidFill>
              </a:rPr>
              <a:t>During the procedure, </a:t>
            </a:r>
          </a:p>
          <a:p>
            <a:pPr>
              <a:buNone/>
            </a:pPr>
            <a:endParaRPr lang="en-US" sz="2800" b="1" u="sng" dirty="0" smtClean="0">
              <a:solidFill>
                <a:srgbClr val="00B050"/>
              </a:solidFill>
            </a:endParaRPr>
          </a:p>
          <a:p>
            <a:pPr>
              <a:buClr>
                <a:srgbClr val="00B050"/>
              </a:buClr>
              <a:buFont typeface="Wingdings" pitchFamily="2" charset="2"/>
              <a:buChar char="Ø"/>
            </a:pPr>
            <a:r>
              <a:rPr lang="en-US" sz="2800" dirty="0" smtClean="0"/>
              <a:t>the nurse monitors vital signs, skin color and temperature, pain tolerance.</a:t>
            </a:r>
          </a:p>
          <a:p>
            <a:pPr>
              <a:buNone/>
            </a:pPr>
            <a:r>
              <a:rPr lang="en-US" sz="4500" dirty="0" smtClean="0"/>
              <a:t> </a:t>
            </a:r>
          </a:p>
          <a:p>
            <a:endParaRPr lang="en-US" dirty="0"/>
          </a:p>
        </p:txBody>
      </p:sp>
      <p:sp>
        <p:nvSpPr>
          <p:cNvPr id="4"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Nursing interventions</a:t>
            </a:r>
            <a:endParaRPr lang="en-US"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A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r>
            <a:br>
              <a:rPr lang="en-A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en-A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Gastrointestinal system disorders</a:t>
            </a:r>
            <a:r>
              <a:rPr lang="en-US"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r>
            <a:br>
              <a:rPr lang="en-US"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endParaRPr lang="en-US" dirty="0">
              <a:solidFill>
                <a:srgbClr val="FF0000"/>
              </a:solidFill>
            </a:endParaRPr>
          </a:p>
        </p:txBody>
      </p:sp>
      <p:pic>
        <p:nvPicPr>
          <p:cNvPr id="3074" name="Picture 2" descr="http://img.webmd.com/dtmcms/live/webmd/consumer_assets/site_images/media/medical/hw/hwkb17_007_05.jpg"/>
          <p:cNvPicPr>
            <a:picLocks noChangeAspect="1" noChangeArrowheads="1"/>
          </p:cNvPicPr>
          <p:nvPr/>
        </p:nvPicPr>
        <p:blipFill>
          <a:blip r:embed="rId2" cstate="print"/>
          <a:srcRect/>
          <a:stretch>
            <a:fillRect/>
          </a:stretch>
        </p:blipFill>
        <p:spPr bwMode="auto">
          <a:xfrm>
            <a:off x="2133600" y="3796748"/>
            <a:ext cx="5105400" cy="3061252"/>
          </a:xfrm>
          <a:prstGeom prst="rect">
            <a:avLst/>
          </a:prstGeom>
          <a:ln>
            <a:noFill/>
          </a:ln>
          <a:effectLst>
            <a:softEdge rad="112500"/>
          </a:effectLst>
        </p:spPr>
      </p:pic>
      <p:sp>
        <p:nvSpPr>
          <p:cNvPr id="3" name="Content Placeholder 2"/>
          <p:cNvSpPr>
            <a:spLocks noGrp="1"/>
          </p:cNvSpPr>
          <p:nvPr>
            <p:ph idx="1"/>
          </p:nvPr>
        </p:nvSpPr>
        <p:spPr>
          <a:xfrm>
            <a:off x="381000" y="1143000"/>
            <a:ext cx="8610600" cy="4525963"/>
          </a:xfrm>
        </p:spPr>
        <p:txBody>
          <a:bodyPr>
            <a:noAutofit/>
          </a:bodyPr>
          <a:lstStyle/>
          <a:p>
            <a:pPr>
              <a:buClr>
                <a:srgbClr val="FF0000"/>
              </a:buClr>
              <a:buFont typeface="Wingdings" pitchFamily="2" charset="2"/>
              <a:buChar char="Ø"/>
            </a:pPr>
            <a:r>
              <a:rPr lang="en-US" sz="2400" dirty="0" smtClean="0"/>
              <a:t>Gastrointestinal (GI) tract disorders  are disorders of the digestive tract, which is sometimes called the Digestive diseases .</a:t>
            </a:r>
          </a:p>
          <a:p>
            <a:pPr>
              <a:buClr>
                <a:srgbClr val="FF0000"/>
              </a:buClr>
              <a:buFont typeface="Wingdings" pitchFamily="2" charset="2"/>
              <a:buChar char="Ø"/>
            </a:pPr>
            <a:endParaRPr lang="en-US" sz="2400" dirty="0" smtClean="0"/>
          </a:p>
          <a:p>
            <a:pPr>
              <a:buClr>
                <a:srgbClr val="FF0000"/>
              </a:buClr>
              <a:buFont typeface="Wingdings" pitchFamily="2" charset="2"/>
              <a:buChar char="Ø"/>
            </a:pPr>
            <a:r>
              <a:rPr lang="en-US" sz="2400" dirty="0" smtClean="0"/>
              <a:t>The GI system comprises the alimentary canal and its accessory organs, beginning at the mouth; extending through the pharynx, esophagus, stomach, small intestine, colon, rectum, and anal canal; and ending at the anus.</a:t>
            </a:r>
          </a:p>
          <a:p>
            <a:pPr>
              <a:buNone/>
            </a:pPr>
            <a:r>
              <a:rPr lang="en-US" sz="2400" dirty="0" smtClean="0"/>
              <a:t> </a:t>
            </a:r>
          </a:p>
          <a:p>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00600"/>
          </a:xfrm>
        </p:spPr>
        <p:txBody>
          <a:bodyPr>
            <a:normAutofit/>
          </a:bodyPr>
          <a:lstStyle/>
          <a:p>
            <a:pPr>
              <a:buNone/>
            </a:pPr>
            <a:r>
              <a:rPr lang="en-US" sz="4500" dirty="0" smtClean="0"/>
              <a:t> </a:t>
            </a:r>
            <a:r>
              <a:rPr lang="en-US" sz="3600" b="1" u="sng" dirty="0" smtClean="0">
                <a:solidFill>
                  <a:srgbClr val="00B050"/>
                </a:solidFill>
              </a:rPr>
              <a:t>After the procedure, </a:t>
            </a:r>
          </a:p>
          <a:p>
            <a:pPr>
              <a:buNone/>
            </a:pPr>
            <a:endParaRPr lang="en-US" sz="3600" b="1" u="sng" dirty="0" smtClean="0">
              <a:solidFill>
                <a:srgbClr val="00B050"/>
              </a:solidFill>
            </a:endParaRPr>
          </a:p>
          <a:p>
            <a:pPr marL="457200" indent="-457200">
              <a:buClr>
                <a:srgbClr val="00B050"/>
              </a:buClr>
              <a:buFont typeface="+mj-lt"/>
              <a:buAutoNum type="arabicParenR"/>
            </a:pPr>
            <a:r>
              <a:rPr lang="en-US" sz="2600" dirty="0" smtClean="0"/>
              <a:t>the nurse monitors the patient for rectal bleeding and signs of intestinal perforation (</a:t>
            </a:r>
            <a:r>
              <a:rPr lang="en-US" sz="2600" dirty="0" err="1" smtClean="0"/>
              <a:t>ie</a:t>
            </a:r>
            <a:r>
              <a:rPr lang="en-US" sz="2600" dirty="0" smtClean="0"/>
              <a:t>, fever, rectal drainage, abdominal distention, and pain). </a:t>
            </a:r>
          </a:p>
          <a:p>
            <a:pPr marL="457200" indent="-457200">
              <a:buClr>
                <a:srgbClr val="00B050"/>
              </a:buClr>
              <a:buFont typeface="+mj-lt"/>
              <a:buAutoNum type="arabicParenR"/>
            </a:pPr>
            <a:endParaRPr lang="en-US" sz="2600" dirty="0" smtClean="0"/>
          </a:p>
          <a:p>
            <a:pPr marL="457200" indent="-457200">
              <a:buClr>
                <a:srgbClr val="00B050"/>
              </a:buClr>
              <a:buFont typeface="+mj-lt"/>
              <a:buAutoNum type="arabicParenR"/>
            </a:pPr>
            <a:r>
              <a:rPr lang="en-US" sz="2600" dirty="0" smtClean="0"/>
              <a:t>On completion of the examination, the patient can resume regular activities and dietary practices.</a:t>
            </a:r>
          </a:p>
          <a:p>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atitesting.com/ati_next_gen/skillsmodules/content/nasogastric-intubation/images/NG_basics_irrigatio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381000" y="5105400"/>
            <a:ext cx="7772400" cy="1143000"/>
          </a:xfrm>
        </p:spPr>
        <p:txBody>
          <a:bodyPr>
            <a:normAutofit fontScale="90000"/>
          </a:bodyPr>
          <a:lstStyle/>
          <a:p>
            <a:r>
              <a:rPr lang="en-AU" sz="5400" b="1" i="1" u="sng" dirty="0" err="1" smtClean="0">
                <a:solidFill>
                  <a:srgbClr val="FF0000"/>
                </a:solidFill>
                <a:effectLst>
                  <a:outerShdw blurRad="38100" dist="38100" dir="2700000" algn="tl">
                    <a:srgbClr val="000000">
                      <a:alpha val="43137"/>
                    </a:srgbClr>
                  </a:outerShdw>
                </a:effectLst>
              </a:rPr>
              <a:t>Nasogastric</a:t>
            </a:r>
            <a:r>
              <a:rPr lang="en-AU" sz="5400" b="1" i="1" u="sng" dirty="0" smtClean="0">
                <a:solidFill>
                  <a:srgbClr val="FF0000"/>
                </a:solidFill>
                <a:effectLst>
                  <a:outerShdw blurRad="38100" dist="38100" dir="2700000" algn="tl">
                    <a:srgbClr val="000000">
                      <a:alpha val="43137"/>
                    </a:srgbClr>
                  </a:outerShdw>
                </a:effectLst>
              </a:rPr>
              <a:t> tube Feeding</a:t>
            </a:r>
            <a:br>
              <a:rPr lang="en-AU" sz="5400" b="1" i="1" u="sng" dirty="0" smtClean="0">
                <a:solidFill>
                  <a:srgbClr val="FF0000"/>
                </a:solidFill>
                <a:effectLst>
                  <a:outerShdw blurRad="38100" dist="38100" dir="2700000" algn="tl">
                    <a:srgbClr val="000000">
                      <a:alpha val="43137"/>
                    </a:srgbClr>
                  </a:outerShdw>
                </a:effectLst>
              </a:rPr>
            </a:br>
            <a:r>
              <a:rPr lang="en-AU" sz="5400" b="1" i="1" u="sng" dirty="0" smtClean="0">
                <a:solidFill>
                  <a:srgbClr val="FF0000"/>
                </a:solidFill>
                <a:effectLst>
                  <a:outerShdw blurRad="38100" dist="38100" dir="2700000" algn="tl">
                    <a:srgbClr val="000000">
                      <a:alpha val="43137"/>
                    </a:srgbClr>
                  </a:outerShdw>
                </a:effectLst>
              </a:rPr>
              <a:t>NGT </a:t>
            </a:r>
            <a:endParaRPr lang="en-US" sz="54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i="1" u="sng" dirty="0" err="1" smtClean="0">
                <a:solidFill>
                  <a:srgbClr val="FF0000"/>
                </a:solidFill>
              </a:rPr>
              <a:t>Nasogastric</a:t>
            </a:r>
            <a:r>
              <a:rPr lang="en-US" b="1" i="1" u="sng" dirty="0" smtClean="0">
                <a:solidFill>
                  <a:srgbClr val="FF0000"/>
                </a:solidFill>
              </a:rPr>
              <a:t>  tube (NGT)</a:t>
            </a:r>
            <a:r>
              <a:rPr lang="en-US" dirty="0" smtClean="0"/>
              <a:t>  </a:t>
            </a:r>
            <a:br>
              <a:rPr lang="en-US" dirty="0" smtClean="0"/>
            </a:br>
            <a:endParaRPr lang="en-US" dirty="0"/>
          </a:p>
        </p:txBody>
      </p:sp>
      <p:sp>
        <p:nvSpPr>
          <p:cNvPr id="3" name="Content Placeholder 2"/>
          <p:cNvSpPr>
            <a:spLocks noGrp="1"/>
          </p:cNvSpPr>
          <p:nvPr>
            <p:ph idx="1"/>
          </p:nvPr>
        </p:nvSpPr>
        <p:spPr>
          <a:xfrm>
            <a:off x="304800" y="1066800"/>
            <a:ext cx="8458200" cy="5486400"/>
          </a:xfrm>
        </p:spPr>
        <p:txBody>
          <a:bodyPr>
            <a:normAutofit fontScale="40000" lnSpcReduction="20000"/>
          </a:bodyPr>
          <a:lstStyle/>
          <a:p>
            <a:pPr>
              <a:buNone/>
            </a:pPr>
            <a:r>
              <a:rPr lang="en-US" sz="5900" b="1" i="1" u="sng" dirty="0" smtClean="0">
                <a:solidFill>
                  <a:srgbClr val="FF0000"/>
                </a:solidFill>
              </a:rPr>
              <a:t>(NGT )</a:t>
            </a:r>
            <a:r>
              <a:rPr lang="en-US" sz="5900" dirty="0" smtClean="0"/>
              <a:t>refers to the insertion of a tube through the </a:t>
            </a:r>
            <a:r>
              <a:rPr lang="en-US" sz="5900" dirty="0" err="1" smtClean="0"/>
              <a:t>nasopharynx</a:t>
            </a:r>
            <a:r>
              <a:rPr lang="en-US" sz="5900" dirty="0" smtClean="0"/>
              <a:t> </a:t>
            </a:r>
          </a:p>
          <a:p>
            <a:pPr>
              <a:buNone/>
            </a:pPr>
            <a:r>
              <a:rPr lang="en-US" sz="5900" dirty="0" smtClean="0"/>
              <a:t>into the stomach.</a:t>
            </a:r>
          </a:p>
          <a:p>
            <a:pPr>
              <a:buNone/>
            </a:pPr>
            <a:endParaRPr lang="en-US" sz="5900" dirty="0" smtClean="0"/>
          </a:p>
          <a:p>
            <a:pPr>
              <a:buNone/>
            </a:pPr>
            <a:r>
              <a:rPr lang="en-US" sz="5900" b="1" i="1" u="sng" dirty="0" smtClean="0">
                <a:solidFill>
                  <a:srgbClr val="00B050"/>
                </a:solidFill>
              </a:rPr>
              <a:t>Purposes of </a:t>
            </a:r>
            <a:r>
              <a:rPr lang="en-US" sz="5900" b="1" i="1" u="sng" dirty="0" err="1" smtClean="0">
                <a:solidFill>
                  <a:srgbClr val="00B050"/>
                </a:solidFill>
              </a:rPr>
              <a:t>Nasogastric</a:t>
            </a:r>
            <a:r>
              <a:rPr lang="en-US" sz="5900" b="1" i="1" u="sng" dirty="0" smtClean="0">
                <a:solidFill>
                  <a:srgbClr val="00B050"/>
                </a:solidFill>
              </a:rPr>
              <a:t> Intubation</a:t>
            </a:r>
          </a:p>
          <a:p>
            <a:pPr>
              <a:buNone/>
            </a:pPr>
            <a:endParaRPr lang="en-US" sz="5900" b="1" i="1" u="sng" dirty="0" smtClean="0">
              <a:solidFill>
                <a:srgbClr val="00B050"/>
              </a:solidFill>
            </a:endParaRPr>
          </a:p>
          <a:p>
            <a:pPr marL="514350" indent="-514350">
              <a:buClr>
                <a:srgbClr val="00B050"/>
              </a:buClr>
              <a:buFont typeface="+mj-lt"/>
              <a:buAutoNum type="arabicParenR"/>
            </a:pPr>
            <a:r>
              <a:rPr lang="en-US" sz="5900" dirty="0" smtClean="0"/>
              <a:t>Prevent or relieve nausea and vomiting after surgery or traumatic events by decompressing the stomach.</a:t>
            </a:r>
          </a:p>
          <a:p>
            <a:pPr marL="514350" indent="-514350">
              <a:buClr>
                <a:srgbClr val="00B050"/>
              </a:buClr>
              <a:buFont typeface="+mj-lt"/>
              <a:buAutoNum type="arabicParenR"/>
            </a:pPr>
            <a:endParaRPr lang="en-US" sz="5900" dirty="0" smtClean="0"/>
          </a:p>
          <a:p>
            <a:pPr marL="514350" indent="-514350">
              <a:buClr>
                <a:srgbClr val="00B050"/>
              </a:buClr>
              <a:buFont typeface="+mj-lt"/>
              <a:buAutoNum type="arabicParenR"/>
            </a:pPr>
            <a:r>
              <a:rPr lang="en-US" sz="5900" dirty="0" smtClean="0"/>
              <a:t>Irrigate the stomach (</a:t>
            </a:r>
            <a:r>
              <a:rPr lang="en-US" sz="5900" dirty="0" err="1" smtClean="0"/>
              <a:t>lavage</a:t>
            </a:r>
            <a:r>
              <a:rPr lang="en-US" sz="5900" dirty="0" smtClean="0"/>
              <a:t>) for active bleeding or poisoning.</a:t>
            </a:r>
          </a:p>
          <a:p>
            <a:pPr marL="514350" indent="-514350">
              <a:buClr>
                <a:srgbClr val="00B050"/>
              </a:buClr>
              <a:buFont typeface="+mj-lt"/>
              <a:buAutoNum type="arabicParenR"/>
            </a:pPr>
            <a:endParaRPr lang="en-US" sz="5900" dirty="0" smtClean="0"/>
          </a:p>
          <a:p>
            <a:pPr marL="514350" indent="-514350">
              <a:buClr>
                <a:srgbClr val="00B050"/>
              </a:buClr>
              <a:buFont typeface="+mj-lt"/>
              <a:buAutoNum type="arabicParenR"/>
            </a:pPr>
            <a:r>
              <a:rPr lang="en-US" sz="5900" dirty="0" smtClean="0"/>
              <a:t>Administer medications and feeding (</a:t>
            </a:r>
            <a:r>
              <a:rPr lang="en-US" sz="5900" dirty="0" err="1" smtClean="0"/>
              <a:t>gavage</a:t>
            </a:r>
            <a:r>
              <a:rPr lang="en-US" sz="5900" dirty="0" smtClean="0"/>
              <a:t>) directly into the GI tract.</a:t>
            </a:r>
          </a:p>
          <a:p>
            <a:pPr marL="514350" indent="-514350">
              <a:buClr>
                <a:srgbClr val="00B050"/>
              </a:buClr>
              <a:buFont typeface="+mj-lt"/>
              <a:buAutoNum type="arabicParenR"/>
            </a:pPr>
            <a:endParaRPr lang="en-US" sz="5900" dirty="0" smtClean="0"/>
          </a:p>
          <a:p>
            <a:pPr marL="514350" indent="-514350">
              <a:buClr>
                <a:srgbClr val="00B050"/>
              </a:buClr>
              <a:buFont typeface="+mj-lt"/>
              <a:buAutoNum type="arabicParenR"/>
            </a:pPr>
            <a:r>
              <a:rPr lang="en-US" sz="5900" dirty="0" smtClean="0"/>
              <a:t>Obtain a specimen of gastric contents </a:t>
            </a:r>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i="1" u="sng" dirty="0" smtClean="0">
                <a:solidFill>
                  <a:srgbClr val="FF0000"/>
                </a:solidFill>
                <a:effectLst>
                  <a:outerShdw blurRad="38100" dist="38100" dir="2700000" algn="tl">
                    <a:srgbClr val="000000">
                      <a:alpha val="43137"/>
                    </a:srgbClr>
                  </a:outerShdw>
                </a:effectLst>
              </a:rPr>
              <a:t>Procedure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990600"/>
            <a:ext cx="8229600" cy="5592763"/>
          </a:xfrm>
        </p:spPr>
        <p:txBody>
          <a:bodyPr>
            <a:normAutofit fontScale="70000" lnSpcReduction="20000"/>
          </a:bodyPr>
          <a:lstStyle/>
          <a:p>
            <a:pPr marL="514350" lvl="0" indent="-514350">
              <a:buClr>
                <a:srgbClr val="FF0000"/>
              </a:buClr>
              <a:buFont typeface="+mj-lt"/>
              <a:buAutoNum type="arabicParenR"/>
            </a:pPr>
            <a:r>
              <a:rPr lang="en-US" dirty="0" smtClean="0"/>
              <a:t>Gather equipment.</a:t>
            </a:r>
          </a:p>
          <a:p>
            <a:pPr marL="514350" lvl="0" indent="-514350">
              <a:buClr>
                <a:srgbClr val="FF0000"/>
              </a:buClr>
              <a:buFont typeface="+mj-lt"/>
              <a:buAutoNum type="arabicParenR"/>
            </a:pPr>
            <a:endParaRPr lang="en-US" dirty="0" smtClean="0"/>
          </a:p>
          <a:p>
            <a:pPr marL="514350" lvl="0" indent="-514350">
              <a:buClr>
                <a:srgbClr val="FF0000"/>
              </a:buClr>
              <a:buFont typeface="+mj-lt"/>
              <a:buAutoNum type="arabicParenR"/>
            </a:pPr>
            <a:r>
              <a:rPr lang="en-US" dirty="0" smtClean="0"/>
              <a:t>Don non-sterile gloves</a:t>
            </a:r>
          </a:p>
          <a:p>
            <a:pPr marL="514350" lvl="0" indent="-514350">
              <a:buClr>
                <a:srgbClr val="FF0000"/>
              </a:buClr>
              <a:buFont typeface="+mj-lt"/>
              <a:buAutoNum type="arabicParenR"/>
            </a:pPr>
            <a:endParaRPr lang="en-US" dirty="0" smtClean="0"/>
          </a:p>
          <a:p>
            <a:pPr marL="514350" lvl="0" indent="-514350">
              <a:buClr>
                <a:srgbClr val="FF0000"/>
              </a:buClr>
              <a:buFont typeface="+mj-lt"/>
              <a:buAutoNum type="arabicParenR"/>
            </a:pPr>
            <a:r>
              <a:rPr lang="en-US" dirty="0" smtClean="0"/>
              <a:t>Explain the procedure to the patient and show equipment</a:t>
            </a:r>
          </a:p>
          <a:p>
            <a:pPr marL="514350" lvl="0" indent="-514350">
              <a:buClr>
                <a:srgbClr val="FF0000"/>
              </a:buClr>
              <a:buFont typeface="+mj-lt"/>
              <a:buAutoNum type="arabicParenR"/>
            </a:pPr>
            <a:endParaRPr lang="en-US" dirty="0" smtClean="0"/>
          </a:p>
          <a:p>
            <a:pPr marL="514350" lvl="0" indent="-514350">
              <a:buClr>
                <a:srgbClr val="FF0000"/>
              </a:buClr>
              <a:buFont typeface="+mj-lt"/>
              <a:buAutoNum type="arabicParenR"/>
            </a:pPr>
            <a:r>
              <a:rPr lang="en-US" dirty="0" smtClean="0"/>
              <a:t>If possible, sit patient upright for optimal neck/stomach alignment </a:t>
            </a:r>
          </a:p>
          <a:p>
            <a:pPr marL="514350" lvl="0" indent="-514350">
              <a:buClr>
                <a:srgbClr val="FF0000"/>
              </a:buClr>
              <a:buFont typeface="+mj-lt"/>
              <a:buAutoNum type="arabicParenR"/>
            </a:pPr>
            <a:endParaRPr lang="en-US" dirty="0" smtClean="0"/>
          </a:p>
          <a:p>
            <a:pPr marL="514350" lvl="0" indent="-514350">
              <a:buClr>
                <a:srgbClr val="FF0000"/>
              </a:buClr>
              <a:buFont typeface="+mj-lt"/>
              <a:buAutoNum type="arabicParenR"/>
            </a:pPr>
            <a:r>
              <a:rPr lang="en-US" dirty="0" smtClean="0"/>
              <a:t>Examine nostrils for deformity/obstructions to determine best side for insertion</a:t>
            </a:r>
          </a:p>
          <a:p>
            <a:pPr marL="514350" lvl="0" indent="-514350">
              <a:buClr>
                <a:srgbClr val="FF0000"/>
              </a:buClr>
              <a:buFont typeface="+mj-lt"/>
              <a:buAutoNum type="arabicParenR"/>
            </a:pPr>
            <a:endParaRPr lang="en-US" dirty="0" smtClean="0"/>
          </a:p>
          <a:p>
            <a:pPr marL="514350" lvl="0" indent="-514350">
              <a:buClr>
                <a:srgbClr val="FF0000"/>
              </a:buClr>
              <a:buFont typeface="+mj-lt"/>
              <a:buAutoNum type="arabicParenR"/>
            </a:pPr>
            <a:r>
              <a:rPr lang="en-US" dirty="0" smtClean="0"/>
              <a:t>Measure tubing from bridge of nose to earlobe, then to the point halfway between the end of the sternum and the navel</a:t>
            </a:r>
          </a:p>
          <a:p>
            <a:pPr marL="514350" lvl="0" indent="-514350">
              <a:buClr>
                <a:srgbClr val="FF0000"/>
              </a:buClr>
              <a:buFont typeface="+mj-lt"/>
              <a:buAutoNum type="arabicParenR"/>
            </a:pPr>
            <a:endParaRPr lang="en-US" dirty="0" smtClean="0"/>
          </a:p>
          <a:p>
            <a:pPr marL="514350" lvl="0" indent="-514350">
              <a:buClr>
                <a:srgbClr val="FF0000"/>
              </a:buClr>
              <a:buFont typeface="+mj-lt"/>
              <a:buAutoNum type="arabicParenR"/>
            </a:pPr>
            <a:r>
              <a:rPr lang="en-US" dirty="0" smtClean="0"/>
              <a:t>Lubricate 2-4 inches of tube with lubricant. Pass tube via nostrils, past the pharynx into the esophagus and  then the stomach.</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Procedure </a:t>
            </a:r>
            <a:endParaRPr lang="en-US" b="1" i="1" u="sng"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371600"/>
            <a:ext cx="8229600" cy="5059363"/>
          </a:xfrm>
        </p:spPr>
        <p:txBody>
          <a:bodyPr>
            <a:normAutofit fontScale="62500" lnSpcReduction="20000"/>
          </a:bodyPr>
          <a:lstStyle/>
          <a:p>
            <a:pPr marL="514350" lvl="0" indent="-514350">
              <a:buClr>
                <a:srgbClr val="FF0000"/>
              </a:buClr>
              <a:buFont typeface="+mj-lt"/>
              <a:buAutoNum type="arabicParenR" startAt="8"/>
            </a:pPr>
            <a:r>
              <a:rPr lang="en-US" dirty="0" smtClean="0"/>
              <a:t>Instruct the patient to swallowing or sips small of water to enhance passage of tube into esophagus. If resistance is met, rotate tube slowly with downward advancement toward closes ear. Do not force.</a:t>
            </a:r>
          </a:p>
          <a:p>
            <a:pPr marL="514350" lvl="0" indent="-514350">
              <a:buClr>
                <a:srgbClr val="FF0000"/>
              </a:buClr>
              <a:buFont typeface="+mj-lt"/>
              <a:buAutoNum type="arabicParenR" startAt="8"/>
            </a:pPr>
            <a:endParaRPr lang="en-US" dirty="0" smtClean="0"/>
          </a:p>
          <a:p>
            <a:pPr marL="514350" lvl="0" indent="-514350">
              <a:buClr>
                <a:srgbClr val="FF0000"/>
              </a:buClr>
              <a:buFont typeface="+mj-lt"/>
              <a:buAutoNum type="arabicParenR" startAt="8"/>
            </a:pPr>
            <a:r>
              <a:rPr lang="en-US" dirty="0" smtClean="0"/>
              <a:t>Check for placement by attaching syringe to free end of the tube, aspirate sample of gastric contents. Do not inject an air bolus, as the best practice is to test the pH of the aspirated contents to ensure that the contents are acidic. The pH should be below 6. Obtain an x-ray to verify placement before instilling any feedings/medications or if you have concerns about the placement of the tube.</a:t>
            </a:r>
          </a:p>
          <a:p>
            <a:pPr marL="514350" lvl="0" indent="-514350">
              <a:buClr>
                <a:srgbClr val="FF0000"/>
              </a:buClr>
              <a:buFont typeface="+mj-lt"/>
              <a:buAutoNum type="arabicParenR" startAt="8"/>
            </a:pPr>
            <a:endParaRPr lang="en-US" dirty="0" smtClean="0"/>
          </a:p>
          <a:p>
            <a:pPr marL="514350" lvl="0" indent="-514350">
              <a:buClr>
                <a:srgbClr val="FF0000"/>
              </a:buClr>
              <a:buFont typeface="+mj-lt"/>
              <a:buAutoNum type="arabicParenR" startAt="8"/>
            </a:pPr>
            <a:r>
              <a:rPr lang="en-US" dirty="0" smtClean="0"/>
              <a:t>Secure tube with tape or commercially prepared tube holder.</a:t>
            </a:r>
          </a:p>
          <a:p>
            <a:pPr marL="514350" lvl="0" indent="-514350">
              <a:buClr>
                <a:srgbClr val="FF0000"/>
              </a:buClr>
              <a:buFont typeface="+mj-lt"/>
              <a:buAutoNum type="arabicParenR" startAt="8"/>
            </a:pPr>
            <a:endParaRPr lang="en-US" dirty="0" smtClean="0"/>
          </a:p>
          <a:p>
            <a:pPr marL="514350" lvl="0" indent="-514350">
              <a:buClr>
                <a:srgbClr val="FF0000"/>
              </a:buClr>
              <a:buFont typeface="+mj-lt"/>
              <a:buAutoNum type="arabicParenR" startAt="8"/>
            </a:pPr>
            <a:r>
              <a:rPr lang="en-US" dirty="0" smtClean="0"/>
              <a:t>Document the reason for the tube insertion, type &amp; size of tube, the nature and amount of aspirate, the type of suction and pressure setting if for suction, the nature and amount of drainage, and the effectiveness of the intervention.</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Nursing interventions</a:t>
            </a: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pPr marL="514350" indent="-514350">
              <a:buClr>
                <a:srgbClr val="FF0000"/>
              </a:buClr>
              <a:buFont typeface="+mj-lt"/>
              <a:buAutoNum type="arabicParenR"/>
            </a:pPr>
            <a:r>
              <a:rPr lang="en-US" dirty="0" smtClean="0"/>
              <a:t>Assure the patient that most discomfort he feels will lessen as he gets used to the tube.   </a:t>
            </a:r>
          </a:p>
          <a:p>
            <a:pPr marL="514350" indent="-514350">
              <a:buClr>
                <a:srgbClr val="FF0000"/>
              </a:buClr>
              <a:buFont typeface="+mj-lt"/>
              <a:buAutoNum type="arabicParenR"/>
            </a:pPr>
            <a:endParaRPr lang="en-US" dirty="0" smtClean="0"/>
          </a:p>
          <a:p>
            <a:pPr marL="514350" indent="-514350">
              <a:buClr>
                <a:srgbClr val="FF0000"/>
              </a:buClr>
              <a:buFont typeface="+mj-lt"/>
              <a:buAutoNum type="arabicParenR"/>
            </a:pPr>
            <a:r>
              <a:rPr lang="en-US" dirty="0" smtClean="0"/>
              <a:t> Irrigate the tube at regular intervals (every 2 hours unless otherwise indicated) with small volumes of prescribed fluid (To ensure the tube patency) .</a:t>
            </a:r>
          </a:p>
          <a:p>
            <a:pPr marL="514350" indent="-514350">
              <a:buClr>
                <a:srgbClr val="FF0000"/>
              </a:buClr>
              <a:buFont typeface="+mj-lt"/>
              <a:buAutoNum type="arabicParenR"/>
            </a:pPr>
            <a:endParaRPr lang="en-US" dirty="0" smtClean="0"/>
          </a:p>
          <a:p>
            <a:pPr marL="514350" indent="-514350">
              <a:buClr>
                <a:srgbClr val="FF0000"/>
              </a:buClr>
              <a:buFont typeface="+mj-lt"/>
              <a:buAutoNum type="arabicParenR"/>
            </a:pPr>
            <a:r>
              <a:rPr lang="en-US" dirty="0" smtClean="0"/>
              <a:t>Ensure that NGT in correct position  through  , inject air or aspirate stomach secretion.</a:t>
            </a:r>
          </a:p>
          <a:p>
            <a:pPr marL="514350" indent="-514350">
              <a:buClr>
                <a:srgbClr val="FF0000"/>
              </a:buClr>
              <a:buFont typeface="+mj-lt"/>
              <a:buAutoNum type="arabicParenR"/>
            </a:pPr>
            <a:endParaRPr lang="en-US" dirty="0" smtClean="0"/>
          </a:p>
          <a:p>
            <a:pPr marL="514350" indent="-514350">
              <a:buClr>
                <a:srgbClr val="FF0000"/>
              </a:buClr>
              <a:buFont typeface="+mj-lt"/>
              <a:buAutoNum type="arabicParenR"/>
            </a:pPr>
            <a:r>
              <a:rPr lang="en-US" dirty="0" smtClean="0"/>
              <a:t>Cleanse </a:t>
            </a:r>
            <a:r>
              <a:rPr lang="en-US" dirty="0" err="1" smtClean="0"/>
              <a:t>nares</a:t>
            </a:r>
            <a:r>
              <a:rPr lang="en-US" dirty="0" smtClean="0"/>
              <a:t> and provide mouth care every shift.</a:t>
            </a:r>
          </a:p>
          <a:p>
            <a:pPr marL="514350" indent="-514350">
              <a:buClr>
                <a:srgbClr val="FF0000"/>
              </a:buCl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solidFill>
                  <a:srgbClr val="FF0000"/>
                </a:solidFill>
                <a:effectLst>
                  <a:outerShdw blurRad="38100" dist="38100" dir="2700000" algn="tl">
                    <a:srgbClr val="000000">
                      <a:alpha val="43137"/>
                    </a:srgbClr>
                  </a:outerShdw>
                </a:effectLst>
              </a:rPr>
              <a:t>Nursing interventions</a:t>
            </a:r>
            <a:endParaRPr lang="en-US" dirty="0"/>
          </a:p>
        </p:txBody>
      </p:sp>
      <p:sp>
        <p:nvSpPr>
          <p:cNvPr id="3" name="Content Placeholder 2"/>
          <p:cNvSpPr>
            <a:spLocks noGrp="1"/>
          </p:cNvSpPr>
          <p:nvPr>
            <p:ph idx="1"/>
          </p:nvPr>
        </p:nvSpPr>
        <p:spPr>
          <a:xfrm>
            <a:off x="457200" y="1371600"/>
            <a:ext cx="8229600" cy="4830763"/>
          </a:xfrm>
        </p:spPr>
        <p:txBody>
          <a:bodyPr>
            <a:normAutofit fontScale="92500"/>
          </a:bodyPr>
          <a:lstStyle/>
          <a:p>
            <a:pPr marL="514350" indent="-514350">
              <a:buClr>
                <a:srgbClr val="FF0000"/>
              </a:buClr>
              <a:buFont typeface="+mj-lt"/>
              <a:buAutoNum type="arabicParenR" startAt="5"/>
            </a:pPr>
            <a:r>
              <a:rPr lang="en-US" dirty="0" smtClean="0"/>
              <a:t>Apply petroleum jelly to nostrils as needed, and assess for skin irritation or breakdown.</a:t>
            </a:r>
          </a:p>
          <a:p>
            <a:pPr marL="514350" indent="-514350">
              <a:buClr>
                <a:srgbClr val="FF0000"/>
              </a:buClr>
              <a:buFont typeface="+mj-lt"/>
              <a:buAutoNum type="arabicParenR" startAt="5"/>
            </a:pPr>
            <a:endParaRPr lang="en-US" dirty="0" smtClean="0"/>
          </a:p>
          <a:p>
            <a:pPr marL="514350" indent="-514350">
              <a:buClr>
                <a:srgbClr val="FF0000"/>
              </a:buClr>
              <a:buFont typeface="+mj-lt"/>
              <a:buAutoNum type="arabicParenR" startAt="5"/>
            </a:pPr>
            <a:r>
              <a:rPr lang="en-US" dirty="0" smtClean="0"/>
              <a:t>Keep head of bed elevated at least 30 degrees.</a:t>
            </a:r>
          </a:p>
          <a:p>
            <a:pPr marL="514350" indent="-514350">
              <a:buClr>
                <a:srgbClr val="FF0000"/>
              </a:buClr>
              <a:buFont typeface="+mj-lt"/>
              <a:buAutoNum type="arabicParenR" startAt="5"/>
            </a:pPr>
            <a:endParaRPr lang="en-US" dirty="0" smtClean="0"/>
          </a:p>
          <a:p>
            <a:pPr marL="514350" indent="-514350">
              <a:buClr>
                <a:srgbClr val="FF0000"/>
              </a:buClr>
              <a:buFont typeface="+mj-lt"/>
              <a:buAutoNum type="arabicParenR" startAt="5"/>
            </a:pPr>
            <a:r>
              <a:rPr lang="en-US" dirty="0" smtClean="0"/>
              <a:t>Record the time, type, and size of tube inserted. Document placement checks after each assessment, along with amount, color, consistency of drainage.</a:t>
            </a:r>
          </a:p>
          <a:p>
            <a:pPr marL="514350" indent="-514350">
              <a:buClr>
                <a:srgbClr val="FF0000"/>
              </a:buClr>
              <a:buFont typeface="+mj-lt"/>
              <a:buAutoNum type="arabicParenR" startAt="5"/>
            </a:pP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6" name="Picture 6" descr="http://www.edrugsearch.com/edsblog/wp-content/uploads/2013/03/How-to-Properly-Dispose-Of-Medications.png"/>
          <p:cNvPicPr>
            <a:picLocks noChangeAspect="1" noChangeArrowheads="1"/>
          </p:cNvPicPr>
          <p:nvPr/>
        </p:nvPicPr>
        <p:blipFill>
          <a:blip r:embed="rId2" cstate="print"/>
          <a:srcRect/>
          <a:stretch>
            <a:fillRect/>
          </a:stretch>
        </p:blipFill>
        <p:spPr bwMode="auto">
          <a:xfrm>
            <a:off x="228600" y="1905000"/>
            <a:ext cx="8610600" cy="4648200"/>
          </a:xfrm>
          <a:prstGeom prst="rect">
            <a:avLst/>
          </a:prstGeom>
          <a:ln>
            <a:noFill/>
          </a:ln>
          <a:effectLst>
            <a:softEdge rad="112500"/>
          </a:effectLst>
        </p:spPr>
      </p:pic>
      <p:sp>
        <p:nvSpPr>
          <p:cNvPr id="23555" name="Rectangle 4"/>
          <p:cNvSpPr>
            <a:spLocks noChangeArrowheads="1"/>
          </p:cNvSpPr>
          <p:nvPr/>
        </p:nvSpPr>
        <p:spPr bwMode="auto">
          <a:xfrm>
            <a:off x="2362200" y="762000"/>
            <a:ext cx="4603750" cy="1108075"/>
          </a:xfrm>
          <a:prstGeom prst="rect">
            <a:avLst/>
          </a:prstGeom>
          <a:noFill/>
          <a:ln w="9525">
            <a:noFill/>
            <a:miter lim="800000"/>
            <a:headEnd/>
            <a:tailEnd/>
          </a:ln>
        </p:spPr>
        <p:txBody>
          <a:bodyPr wrap="none">
            <a:spAutoFit/>
          </a:bodyPr>
          <a:lstStyle/>
          <a:p>
            <a:r>
              <a:rPr lang="en-US" sz="6600" b="1" u="sng" dirty="0">
                <a:solidFill>
                  <a:srgbClr val="FF0000"/>
                </a:solidFill>
                <a:latin typeface="Times New Roman" pitchFamily="18" charset="0"/>
                <a:cs typeface="Times New Roman" pitchFamily="18" charset="0"/>
              </a:rPr>
              <a:t>Medications</a:t>
            </a:r>
            <a:endParaRPr lang="en-US" sz="6600" u="sng"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7132867"/>
        </p:xfrm>
        <a:graphic>
          <a:graphicData uri="http://schemas.openxmlformats.org/drawingml/2006/table">
            <a:tbl>
              <a:tblPr firstRow="1" bandRow="1">
                <a:tableStyleId>{5C22544A-7EE6-4342-B048-85BDC9FD1C3A}</a:tableStyleId>
              </a:tblPr>
              <a:tblGrid>
                <a:gridCol w="2226365"/>
                <a:gridCol w="6917635"/>
              </a:tblGrid>
              <a:tr h="488570">
                <a:tc gridSpan="2">
                  <a:txBody>
                    <a:bodyPr/>
                    <a:lstStyle/>
                    <a:p>
                      <a:pPr algn="ctr"/>
                      <a:r>
                        <a:rPr lang="en-AU" sz="2400" b="1" kern="1200" dirty="0" smtClean="0">
                          <a:solidFill>
                            <a:schemeClr val="lt1"/>
                          </a:solidFill>
                          <a:latin typeface="+mn-lt"/>
                          <a:ea typeface="+mn-ea"/>
                          <a:cs typeface="+mn-cs"/>
                        </a:rPr>
                        <a:t>Ranitidine</a:t>
                      </a:r>
                    </a:p>
                  </a:txBody>
                  <a:tcPr/>
                </a:tc>
                <a:tc hMerge="1">
                  <a:txBody>
                    <a:bodyPr/>
                    <a:lstStyle/>
                    <a:p>
                      <a:endParaRPr lang="en-US"/>
                    </a:p>
                  </a:txBody>
                  <a:tcPr/>
                </a:tc>
              </a:tr>
              <a:tr h="416266">
                <a:tc>
                  <a:txBody>
                    <a:bodyPr/>
                    <a:lstStyle/>
                    <a:p>
                      <a:pPr eaLnBrk="1" hangingPunct="1"/>
                      <a:r>
                        <a:rPr lang="en-US" sz="2000" b="1" u="sng" dirty="0" smtClean="0">
                          <a:solidFill>
                            <a:srgbClr val="00B050"/>
                          </a:solidFill>
                          <a:latin typeface="Times New Roman" pitchFamily="18" charset="0"/>
                          <a:cs typeface="Times New Roman" pitchFamily="18" charset="0"/>
                        </a:rPr>
                        <a:t>Classification:  </a:t>
                      </a:r>
                      <a:r>
                        <a:rPr lang="en-US" sz="2000" dirty="0" smtClean="0">
                          <a:solidFill>
                            <a:srgbClr val="00B050"/>
                          </a:solidFill>
                          <a:latin typeface="Times New Roman" pitchFamily="18" charset="0"/>
                          <a:cs typeface="Times New Roman" pitchFamily="18" charset="0"/>
                        </a:rPr>
                        <a:t>	</a:t>
                      </a:r>
                    </a:p>
                  </a:txBody>
                  <a:tcPr/>
                </a:tc>
                <a:tc>
                  <a:txBody>
                    <a:bodyPr/>
                    <a:lstStyle/>
                    <a:p>
                      <a:pPr eaLnBrk="1" hangingPunct="1">
                        <a:buFont typeface="Wingdings" pitchFamily="2" charset="2"/>
                        <a:buNone/>
                      </a:pPr>
                      <a:r>
                        <a:rPr lang="en-US" sz="2000" b="0" i="0" kern="1200" dirty="0" smtClean="0">
                          <a:solidFill>
                            <a:schemeClr val="dk1"/>
                          </a:solidFill>
                          <a:latin typeface="+mn-lt"/>
                          <a:ea typeface="+mn-ea"/>
                          <a:cs typeface="+mn-cs"/>
                        </a:rPr>
                        <a:t>Histamine</a:t>
                      </a:r>
                      <a:endParaRPr lang="en-US" sz="2000" dirty="0" smtClean="0">
                        <a:latin typeface="Times New Roman" pitchFamily="18" charset="0"/>
                        <a:cs typeface="Times New Roman" pitchFamily="18" charset="0"/>
                      </a:endParaRPr>
                    </a:p>
                  </a:txBody>
                  <a:tcPr/>
                </a:tc>
              </a:tr>
              <a:tr h="1026408">
                <a:tc>
                  <a:txBody>
                    <a:bodyPr/>
                    <a:lstStyle/>
                    <a:p>
                      <a:r>
                        <a:rPr lang="en-US" sz="2000" b="1" u="sng" dirty="0" smtClean="0">
                          <a:solidFill>
                            <a:srgbClr val="00B050"/>
                          </a:solidFill>
                          <a:latin typeface="Times New Roman" pitchFamily="18" charset="0"/>
                          <a:cs typeface="Times New Roman" pitchFamily="18" charset="0"/>
                        </a:rPr>
                        <a:t>Action: </a:t>
                      </a:r>
                      <a:endParaRPr lang="en-US" sz="2000" dirty="0">
                        <a:solidFill>
                          <a:srgbClr val="00B05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kern="1200" dirty="0" smtClean="0">
                          <a:solidFill>
                            <a:schemeClr val="dk1"/>
                          </a:solidFill>
                          <a:latin typeface="+mn-lt"/>
                          <a:ea typeface="+mn-ea"/>
                          <a:cs typeface="+mn-cs"/>
                        </a:rPr>
                        <a:t>inhibiting basal gastric acid secretion and gastric acid secretion that is stimulated by food, insulin, histamine, cholinergic agonists, </a:t>
                      </a:r>
                      <a:r>
                        <a:rPr lang="en-US" sz="2000" b="0" i="0" kern="1200" dirty="0" err="1" smtClean="0">
                          <a:solidFill>
                            <a:schemeClr val="dk1"/>
                          </a:solidFill>
                          <a:latin typeface="+mn-lt"/>
                          <a:ea typeface="+mn-ea"/>
                          <a:cs typeface="+mn-cs"/>
                        </a:rPr>
                        <a:t>gastrin</a:t>
                      </a:r>
                      <a:r>
                        <a:rPr lang="en-US" sz="2000" b="0" i="0" kern="1200" dirty="0" smtClean="0">
                          <a:solidFill>
                            <a:schemeClr val="dk1"/>
                          </a:solidFill>
                          <a:latin typeface="+mn-lt"/>
                          <a:ea typeface="+mn-ea"/>
                          <a:cs typeface="+mn-cs"/>
                        </a:rPr>
                        <a:t>, </a:t>
                      </a:r>
                      <a:endParaRPr lang="en-US" sz="2000" dirty="0" smtClean="0">
                        <a:latin typeface="Times New Roman" pitchFamily="18" charset="0"/>
                        <a:cs typeface="Times New Roman" pitchFamily="18" charset="0"/>
                      </a:endParaRPr>
                    </a:p>
                  </a:txBody>
                  <a:tcPr/>
                </a:tc>
              </a:tr>
              <a:tr h="1950175">
                <a:tc>
                  <a:txBody>
                    <a:bodyPr/>
                    <a:lstStyle/>
                    <a:p>
                      <a:r>
                        <a:rPr lang="en-US" sz="2000" b="1" u="sng" dirty="0" smtClean="0">
                          <a:solidFill>
                            <a:srgbClr val="00B050"/>
                          </a:solidFill>
                          <a:latin typeface="Times New Roman" pitchFamily="18" charset="0"/>
                          <a:cs typeface="Times New Roman" pitchFamily="18" charset="0"/>
                        </a:rPr>
                        <a:t>Indications </a:t>
                      </a:r>
                      <a:endParaRPr lang="en-US" sz="2000" b="1" u="sng" dirty="0">
                        <a:solidFill>
                          <a:srgbClr val="00B050"/>
                        </a:solidFill>
                        <a:latin typeface="Times New Roman" pitchFamily="18" charset="0"/>
                        <a:cs typeface="Times New Roman" pitchFamily="18" charset="0"/>
                      </a:endParaRPr>
                    </a:p>
                  </a:txBody>
                  <a:tcPr/>
                </a:tc>
                <a:tc>
                  <a:txBody>
                    <a:bodyPr/>
                    <a:lstStyle/>
                    <a:p>
                      <a:pPr>
                        <a:buClr>
                          <a:srgbClr val="00B050"/>
                        </a:buClr>
                        <a:buFont typeface="Wingdings" pitchFamily="2" charset="2"/>
                        <a:buChar char="ü"/>
                      </a:pPr>
                      <a:r>
                        <a:rPr lang="en-US" sz="2000" b="0" i="0" kern="1200" dirty="0" smtClean="0">
                          <a:solidFill>
                            <a:schemeClr val="dk1"/>
                          </a:solidFill>
                          <a:latin typeface="+mn-lt"/>
                          <a:ea typeface="+mn-ea"/>
                          <a:cs typeface="+mn-cs"/>
                        </a:rPr>
                        <a:t>duodenal ulcer</a:t>
                      </a:r>
                    </a:p>
                    <a:p>
                      <a:pPr>
                        <a:buClr>
                          <a:srgbClr val="00B050"/>
                        </a:buClr>
                        <a:buFont typeface="Wingdings" pitchFamily="2" charset="2"/>
                        <a:buChar char="ü"/>
                      </a:pPr>
                      <a:r>
                        <a:rPr lang="en-US" sz="2000" b="0" i="0" kern="1200" dirty="0" smtClean="0">
                          <a:solidFill>
                            <a:schemeClr val="dk1"/>
                          </a:solidFill>
                          <a:latin typeface="+mn-lt"/>
                          <a:ea typeface="+mn-ea"/>
                          <a:cs typeface="+mn-cs"/>
                        </a:rPr>
                        <a:t>gastric ulcer</a:t>
                      </a:r>
                    </a:p>
                    <a:p>
                      <a:pPr>
                        <a:buClr>
                          <a:srgbClr val="00B050"/>
                        </a:buClr>
                        <a:buFont typeface="Wingdings" pitchFamily="2" charset="2"/>
                        <a:buChar char="ü"/>
                      </a:pPr>
                      <a:r>
                        <a:rPr lang="en-US" sz="2000" b="0" i="0" kern="1200" dirty="0" smtClean="0">
                          <a:solidFill>
                            <a:schemeClr val="dk1"/>
                          </a:solidFill>
                          <a:latin typeface="+mn-lt"/>
                          <a:ea typeface="+mn-ea"/>
                          <a:cs typeface="+mn-cs"/>
                        </a:rPr>
                        <a:t>Short-term treatment of </a:t>
                      </a:r>
                      <a:r>
                        <a:rPr lang="en-US" sz="2000" b="0" i="0" kern="1200" dirty="0" err="1" smtClean="0">
                          <a:solidFill>
                            <a:schemeClr val="dk1"/>
                          </a:solidFill>
                          <a:latin typeface="+mn-lt"/>
                          <a:ea typeface="+mn-ea"/>
                          <a:cs typeface="+mn-cs"/>
                        </a:rPr>
                        <a:t>gastroesophageal</a:t>
                      </a:r>
                      <a:r>
                        <a:rPr lang="en-US" sz="2000" b="0" i="0" kern="1200" dirty="0" smtClean="0">
                          <a:solidFill>
                            <a:schemeClr val="dk1"/>
                          </a:solidFill>
                          <a:latin typeface="+mn-lt"/>
                          <a:ea typeface="+mn-ea"/>
                          <a:cs typeface="+mn-cs"/>
                        </a:rPr>
                        <a:t> reflux disease (GERD)</a:t>
                      </a:r>
                    </a:p>
                    <a:p>
                      <a:pPr>
                        <a:buClr>
                          <a:srgbClr val="00B050"/>
                        </a:buClr>
                        <a:buFont typeface="Wingdings" pitchFamily="2" charset="2"/>
                        <a:buChar char="ü"/>
                      </a:pPr>
                      <a:r>
                        <a:rPr lang="en-US" sz="2000" b="0" i="0" kern="1200" dirty="0" err="1" smtClean="0">
                          <a:solidFill>
                            <a:schemeClr val="dk1"/>
                          </a:solidFill>
                          <a:latin typeface="+mn-lt"/>
                          <a:ea typeface="+mn-ea"/>
                          <a:cs typeface="+mn-cs"/>
                        </a:rPr>
                        <a:t>esophagitis</a:t>
                      </a:r>
                      <a:endParaRPr lang="en-US" sz="2000" b="0" i="0" kern="1200" dirty="0" smtClean="0">
                        <a:solidFill>
                          <a:schemeClr val="dk1"/>
                        </a:solidFill>
                        <a:latin typeface="+mn-lt"/>
                        <a:ea typeface="+mn-ea"/>
                        <a:cs typeface="+mn-cs"/>
                      </a:endParaRPr>
                    </a:p>
                    <a:p>
                      <a:pPr>
                        <a:buClr>
                          <a:srgbClr val="00B050"/>
                        </a:buClr>
                        <a:buFont typeface="Wingdings" pitchFamily="2" charset="2"/>
                        <a:buChar char="ü"/>
                      </a:pPr>
                      <a:r>
                        <a:rPr lang="en-US" sz="2000" b="0" i="0" kern="1200" dirty="0" smtClean="0">
                          <a:solidFill>
                            <a:schemeClr val="dk1"/>
                          </a:solidFill>
                          <a:latin typeface="+mn-lt"/>
                          <a:ea typeface="+mn-ea"/>
                          <a:cs typeface="+mn-cs"/>
                        </a:rPr>
                        <a:t>Treatment of heartburn.</a:t>
                      </a:r>
                    </a:p>
                    <a:p>
                      <a:pPr>
                        <a:buClr>
                          <a:srgbClr val="00B050"/>
                        </a:buClr>
                        <a:buFont typeface="Wingdings" pitchFamily="2" charset="2"/>
                        <a:buChar char="ü"/>
                      </a:pPr>
                      <a:r>
                        <a:rPr lang="en-US" sz="2000" b="1" i="0" kern="1200" dirty="0" smtClean="0">
                          <a:solidFill>
                            <a:schemeClr val="dk1"/>
                          </a:solidFill>
                          <a:latin typeface="+mn-lt"/>
                          <a:ea typeface="+mn-ea"/>
                          <a:cs typeface="+mn-cs"/>
                        </a:rPr>
                        <a:t> </a:t>
                      </a:r>
                    </a:p>
                  </a:txBody>
                  <a:tcPr/>
                </a:tc>
              </a:tr>
              <a:tr h="1026408">
                <a:tc>
                  <a:txBody>
                    <a:bodyPr/>
                    <a:lstStyle/>
                    <a:p>
                      <a:pPr>
                        <a:buClr>
                          <a:srgbClr val="00B050"/>
                        </a:buClr>
                        <a:buFont typeface="Wingdings" pitchFamily="2" charset="2"/>
                        <a:buChar char="ü"/>
                      </a:pPr>
                      <a:r>
                        <a:rPr lang="en-US" sz="2000" b="1" u="sng" dirty="0" smtClean="0">
                          <a:solidFill>
                            <a:srgbClr val="00B050"/>
                          </a:solidFill>
                          <a:latin typeface="Times New Roman" pitchFamily="18" charset="0"/>
                          <a:cs typeface="Times New Roman" pitchFamily="18" charset="0"/>
                        </a:rPr>
                        <a:t>contraindication</a:t>
                      </a:r>
                      <a:endParaRPr lang="en-US" sz="2000" b="1" u="sng" dirty="0">
                        <a:solidFill>
                          <a:srgbClr val="00B050"/>
                        </a:solidFill>
                        <a:latin typeface="Times New Roman" pitchFamily="18" charset="0"/>
                        <a:cs typeface="Times New Roman" pitchFamily="18" charset="0"/>
                      </a:endParaRPr>
                    </a:p>
                  </a:txBody>
                  <a:tcPr/>
                </a:tc>
                <a:tc>
                  <a:txBody>
                    <a:bodyPr/>
                    <a:lstStyle/>
                    <a:p>
                      <a:pPr>
                        <a:buClr>
                          <a:srgbClr val="00B050"/>
                        </a:buClr>
                        <a:buFont typeface="Wingdings" pitchFamily="2" charset="2"/>
                        <a:buChar char="ü"/>
                      </a:pPr>
                      <a:r>
                        <a:rPr lang="en-US" sz="2000" b="0" i="0" kern="1200" dirty="0" smtClean="0">
                          <a:solidFill>
                            <a:schemeClr val="dk1"/>
                          </a:solidFill>
                          <a:latin typeface="+mn-lt"/>
                          <a:ea typeface="+mn-ea"/>
                          <a:cs typeface="+mn-cs"/>
                        </a:rPr>
                        <a:t>allergy to ranitidine, </a:t>
                      </a:r>
                    </a:p>
                    <a:p>
                      <a:pPr>
                        <a:buClr>
                          <a:srgbClr val="00B050"/>
                        </a:buClr>
                        <a:buFont typeface="Wingdings" pitchFamily="2" charset="2"/>
                        <a:buChar char="ü"/>
                      </a:pPr>
                      <a:r>
                        <a:rPr lang="en-US" sz="2000" b="0" i="0" kern="1200" dirty="0" smtClean="0">
                          <a:solidFill>
                            <a:schemeClr val="dk1"/>
                          </a:solidFill>
                          <a:latin typeface="+mn-lt"/>
                          <a:ea typeface="+mn-ea"/>
                          <a:cs typeface="+mn-cs"/>
                        </a:rPr>
                        <a:t>lactation.</a:t>
                      </a:r>
                    </a:p>
                    <a:p>
                      <a:pPr>
                        <a:buClr>
                          <a:srgbClr val="00B050"/>
                        </a:buClr>
                        <a:buFont typeface="Wingdings" pitchFamily="2" charset="2"/>
                        <a:buChar char="ü"/>
                      </a:pPr>
                      <a:r>
                        <a:rPr lang="en-US" sz="2000" b="0" i="0" kern="1200" dirty="0" smtClean="0">
                          <a:solidFill>
                            <a:schemeClr val="dk1"/>
                          </a:solidFill>
                          <a:latin typeface="+mn-lt"/>
                          <a:ea typeface="+mn-ea"/>
                          <a:cs typeface="+mn-cs"/>
                        </a:rPr>
                        <a:t>impaired renal or hepatic function, pregnancy.</a:t>
                      </a:r>
                    </a:p>
                  </a:txBody>
                  <a:tcPr/>
                </a:tc>
              </a:tr>
              <a:tr h="19501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smtClean="0">
                          <a:solidFill>
                            <a:srgbClr val="00B050"/>
                          </a:solidFill>
                          <a:latin typeface="Times New Roman" pitchFamily="18" charset="0"/>
                          <a:cs typeface="Times New Roman" pitchFamily="18" charset="0"/>
                        </a:rPr>
                        <a:t>Side Effects:</a:t>
                      </a:r>
                      <a:endParaRPr lang="en-US" sz="2000" dirty="0" smtClean="0">
                        <a:solidFill>
                          <a:srgbClr val="00B050"/>
                        </a:solidFill>
                        <a:latin typeface="Times New Roman" pitchFamily="18" charset="0"/>
                        <a:cs typeface="Times New Roman" pitchFamily="18" charset="0"/>
                      </a:endParaRPr>
                    </a:p>
                    <a:p>
                      <a:endParaRPr lang="en-US" sz="2000" b="1" u="sng" dirty="0">
                        <a:solidFill>
                          <a:srgbClr val="00B050"/>
                        </a:solidFill>
                        <a:latin typeface="Times New Roman" pitchFamily="18" charset="0"/>
                        <a:cs typeface="Times New Roman" pitchFamily="18" charset="0"/>
                      </a:endParaRPr>
                    </a:p>
                  </a:txBody>
                  <a:tcPr/>
                </a:tc>
                <a:tc>
                  <a:txBody>
                    <a:bodyPr/>
                    <a:lstStyle/>
                    <a:p>
                      <a:r>
                        <a:rPr lang="en-US" sz="2000" b="1" i="0" kern="1200" dirty="0" smtClean="0">
                          <a:solidFill>
                            <a:schemeClr val="dk1"/>
                          </a:solidFill>
                          <a:latin typeface="+mn-lt"/>
                          <a:ea typeface="+mn-ea"/>
                          <a:cs typeface="+mn-cs"/>
                        </a:rPr>
                        <a:t>CNS:</a:t>
                      </a:r>
                      <a:r>
                        <a:rPr lang="en-US" sz="2000" b="0" i="0" kern="1200" dirty="0" smtClean="0">
                          <a:solidFill>
                            <a:schemeClr val="dk1"/>
                          </a:solidFill>
                          <a:latin typeface="+mn-lt"/>
                          <a:ea typeface="+mn-ea"/>
                          <a:cs typeface="+mn-cs"/>
                        </a:rPr>
                        <a:t> </a:t>
                      </a:r>
                      <a:r>
                        <a:rPr lang="en-US" sz="2000" b="0" i="1" kern="1200" dirty="0" smtClean="0">
                          <a:solidFill>
                            <a:schemeClr val="dk1"/>
                          </a:solidFill>
                          <a:latin typeface="+mn-lt"/>
                          <a:ea typeface="+mn-ea"/>
                          <a:cs typeface="+mn-cs"/>
                        </a:rPr>
                        <a:t>Headache,</a:t>
                      </a:r>
                      <a:r>
                        <a:rPr lang="en-US" sz="2000" b="0" i="0" kern="1200" dirty="0" smtClean="0">
                          <a:solidFill>
                            <a:schemeClr val="dk1"/>
                          </a:solidFill>
                          <a:latin typeface="+mn-lt"/>
                          <a:ea typeface="+mn-ea"/>
                          <a:cs typeface="+mn-cs"/>
                        </a:rPr>
                        <a:t> malaise, dizziness.</a:t>
                      </a:r>
                      <a:r>
                        <a:rPr lang="en-US" sz="2000" b="0" i="0" kern="1200" baseline="0" dirty="0" smtClean="0">
                          <a:solidFill>
                            <a:schemeClr val="dk1"/>
                          </a:solidFill>
                          <a:latin typeface="+mn-lt"/>
                          <a:ea typeface="+mn-ea"/>
                          <a:cs typeface="+mn-cs"/>
                        </a:rPr>
                        <a:t> </a:t>
                      </a:r>
                      <a:endParaRPr lang="en-US" sz="2000" b="0" i="0" kern="1200" dirty="0" smtClean="0">
                        <a:solidFill>
                          <a:schemeClr val="dk1"/>
                        </a:solidFill>
                        <a:latin typeface="+mn-lt"/>
                        <a:ea typeface="+mn-ea"/>
                        <a:cs typeface="+mn-cs"/>
                      </a:endParaRPr>
                    </a:p>
                    <a:p>
                      <a:r>
                        <a:rPr lang="en-US" sz="2000" b="1" i="0" kern="1200" dirty="0" smtClean="0">
                          <a:solidFill>
                            <a:schemeClr val="dk1"/>
                          </a:solidFill>
                          <a:latin typeface="+mn-lt"/>
                          <a:ea typeface="+mn-ea"/>
                          <a:cs typeface="+mn-cs"/>
                        </a:rPr>
                        <a:t>CV:</a:t>
                      </a:r>
                      <a:r>
                        <a:rPr lang="en-US" sz="2000" b="0" i="0" kern="1200" dirty="0" smtClean="0">
                          <a:solidFill>
                            <a:schemeClr val="dk1"/>
                          </a:solidFill>
                          <a:latin typeface="+mn-lt"/>
                          <a:ea typeface="+mn-ea"/>
                          <a:cs typeface="+mn-cs"/>
                        </a:rPr>
                        <a:t> Tachycardia, </a:t>
                      </a:r>
                      <a:r>
                        <a:rPr lang="en-US" sz="2000" b="0" i="0" kern="1200" dirty="0" err="1" smtClean="0">
                          <a:solidFill>
                            <a:schemeClr val="dk1"/>
                          </a:solidFill>
                          <a:latin typeface="+mn-lt"/>
                          <a:ea typeface="+mn-ea"/>
                          <a:cs typeface="+mn-cs"/>
                        </a:rPr>
                        <a:t>bradycardia</a:t>
                      </a:r>
                      <a:r>
                        <a:rPr lang="en-US" sz="2000" b="0" i="0" kern="1200" dirty="0" smtClean="0">
                          <a:solidFill>
                            <a:schemeClr val="dk1"/>
                          </a:solidFill>
                          <a:latin typeface="+mn-lt"/>
                          <a:ea typeface="+mn-ea"/>
                          <a:cs typeface="+mn-cs"/>
                        </a:rPr>
                        <a:t>.</a:t>
                      </a:r>
                      <a:r>
                        <a:rPr lang="en-US" sz="2000" b="0" i="0" kern="1200" baseline="0" dirty="0" smtClean="0">
                          <a:solidFill>
                            <a:schemeClr val="dk1"/>
                          </a:solidFill>
                          <a:latin typeface="+mn-lt"/>
                          <a:ea typeface="+mn-ea"/>
                          <a:cs typeface="+mn-cs"/>
                        </a:rPr>
                        <a:t> </a:t>
                      </a:r>
                      <a:endParaRPr lang="en-US" sz="2000" b="0" i="0" kern="1200" dirty="0" smtClean="0">
                        <a:solidFill>
                          <a:schemeClr val="dk1"/>
                        </a:solidFill>
                        <a:latin typeface="+mn-lt"/>
                        <a:ea typeface="+mn-ea"/>
                        <a:cs typeface="+mn-cs"/>
                      </a:endParaRPr>
                    </a:p>
                    <a:p>
                      <a:r>
                        <a:rPr lang="en-US" sz="2000" b="1" i="0" kern="1200" dirty="0" smtClean="0">
                          <a:solidFill>
                            <a:schemeClr val="dk1"/>
                          </a:solidFill>
                          <a:latin typeface="+mn-lt"/>
                          <a:ea typeface="+mn-ea"/>
                          <a:cs typeface="+mn-cs"/>
                        </a:rPr>
                        <a:t>Dermatologic:</a:t>
                      </a:r>
                      <a:r>
                        <a:rPr lang="en-US" sz="2000" b="0" i="0" kern="1200" dirty="0" smtClean="0">
                          <a:solidFill>
                            <a:schemeClr val="dk1"/>
                          </a:solidFill>
                          <a:latin typeface="+mn-lt"/>
                          <a:ea typeface="+mn-ea"/>
                          <a:cs typeface="+mn-cs"/>
                        </a:rPr>
                        <a:t> </a:t>
                      </a:r>
                      <a:r>
                        <a:rPr lang="en-US" sz="2000" b="0" i="1" kern="1200" dirty="0" smtClean="0">
                          <a:solidFill>
                            <a:schemeClr val="dk1"/>
                          </a:solidFill>
                          <a:latin typeface="+mn-lt"/>
                          <a:ea typeface="+mn-ea"/>
                          <a:cs typeface="+mn-cs"/>
                        </a:rPr>
                        <a:t>Rash,</a:t>
                      </a:r>
                      <a:r>
                        <a:rPr lang="en-US" sz="2000" b="0" i="0" kern="1200" dirty="0" smtClean="0">
                          <a:solidFill>
                            <a:schemeClr val="dk1"/>
                          </a:solidFill>
                          <a:latin typeface="+mn-lt"/>
                          <a:ea typeface="+mn-ea"/>
                          <a:cs typeface="+mn-cs"/>
                        </a:rPr>
                        <a:t> alopecia</a:t>
                      </a:r>
                    </a:p>
                    <a:p>
                      <a:r>
                        <a:rPr lang="en-US" sz="2000" b="1" i="0" kern="1200" dirty="0" smtClean="0">
                          <a:solidFill>
                            <a:schemeClr val="dk1"/>
                          </a:solidFill>
                          <a:latin typeface="+mn-lt"/>
                          <a:ea typeface="+mn-ea"/>
                          <a:cs typeface="+mn-cs"/>
                        </a:rPr>
                        <a:t>GI:</a:t>
                      </a:r>
                      <a:r>
                        <a:rPr lang="en-US" sz="2000" b="0" i="0" kern="1200" dirty="0" smtClean="0">
                          <a:solidFill>
                            <a:schemeClr val="dk1"/>
                          </a:solidFill>
                          <a:latin typeface="+mn-lt"/>
                          <a:ea typeface="+mn-ea"/>
                          <a:cs typeface="+mn-cs"/>
                        </a:rPr>
                        <a:t> </a:t>
                      </a:r>
                      <a:r>
                        <a:rPr lang="en-US" sz="2000" b="0" i="1" kern="1200" dirty="0" smtClean="0">
                          <a:solidFill>
                            <a:schemeClr val="dk1"/>
                          </a:solidFill>
                          <a:latin typeface="+mn-lt"/>
                          <a:ea typeface="+mn-ea"/>
                          <a:cs typeface="+mn-cs"/>
                        </a:rPr>
                        <a:t>Constipation, diarrhea, nausea, vomiting.</a:t>
                      </a:r>
                    </a:p>
                    <a:p>
                      <a:r>
                        <a:rPr lang="en-US" sz="2000" b="1" i="0" kern="1200" dirty="0" smtClean="0">
                          <a:solidFill>
                            <a:schemeClr val="dk1"/>
                          </a:solidFill>
                          <a:latin typeface="+mn-lt"/>
                          <a:ea typeface="+mn-ea"/>
                          <a:cs typeface="+mn-cs"/>
                        </a:rPr>
                        <a:t>Local:</a:t>
                      </a:r>
                      <a:r>
                        <a:rPr lang="en-US" sz="2000" b="0" i="0" kern="1200" dirty="0" smtClean="0">
                          <a:solidFill>
                            <a:schemeClr val="dk1"/>
                          </a:solidFill>
                          <a:latin typeface="+mn-lt"/>
                          <a:ea typeface="+mn-ea"/>
                          <a:cs typeface="+mn-cs"/>
                        </a:rPr>
                        <a:t> </a:t>
                      </a:r>
                      <a:r>
                        <a:rPr lang="en-US" sz="2000" b="0" i="1" kern="1200" dirty="0" smtClean="0">
                          <a:solidFill>
                            <a:schemeClr val="dk1"/>
                          </a:solidFill>
                          <a:latin typeface="+mn-lt"/>
                          <a:ea typeface="+mn-ea"/>
                          <a:cs typeface="+mn-cs"/>
                        </a:rPr>
                        <a:t>Pain at IM site, local burning or itching at IV site</a:t>
                      </a:r>
                      <a:endParaRPr lang="en-US" sz="2000" b="0" i="0" kern="1200" dirty="0" smtClean="0">
                        <a:solidFill>
                          <a:schemeClr val="dk1"/>
                        </a:solidFill>
                        <a:latin typeface="+mn-lt"/>
                        <a:ea typeface="+mn-ea"/>
                        <a:cs typeface="+mn-cs"/>
                      </a:endParaRPr>
                    </a:p>
                    <a:p>
                      <a:pPr eaLnBrk="1" hangingPunct="1"/>
                      <a:endParaRPr lang="en-US" sz="2000" dirty="0" smtClean="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1"/>
          <a:ext cx="9144000" cy="6705599"/>
        </p:xfrm>
        <a:graphic>
          <a:graphicData uri="http://schemas.openxmlformats.org/drawingml/2006/table">
            <a:tbl>
              <a:tblPr firstRow="1" bandRow="1">
                <a:tableStyleId>{5C22544A-7EE6-4342-B048-85BDC9FD1C3A}</a:tableStyleId>
              </a:tblPr>
              <a:tblGrid>
                <a:gridCol w="2226365"/>
                <a:gridCol w="6917635"/>
              </a:tblGrid>
              <a:tr h="766354">
                <a:tc gridSpan="2">
                  <a:txBody>
                    <a:bodyPr/>
                    <a:lstStyle/>
                    <a:p>
                      <a:pPr algn="ctr"/>
                      <a:r>
                        <a:rPr lang="en-AU" sz="1800" b="1" kern="1200" dirty="0" smtClean="0">
                          <a:solidFill>
                            <a:schemeClr val="lt1"/>
                          </a:solidFill>
                          <a:latin typeface="+mn-lt"/>
                          <a:ea typeface="+mn-ea"/>
                          <a:cs typeface="+mn-cs"/>
                        </a:rPr>
                        <a:t>Ranitidine</a:t>
                      </a:r>
                    </a:p>
                    <a:p>
                      <a:pPr algn="ctr"/>
                      <a:endParaRPr lang="en-US" sz="2400" dirty="0"/>
                    </a:p>
                  </a:txBody>
                  <a:tcPr/>
                </a:tc>
                <a:tc hMerge="1">
                  <a:txBody>
                    <a:bodyPr/>
                    <a:lstStyle/>
                    <a:p>
                      <a:endParaRPr lang="en-US"/>
                    </a:p>
                  </a:txBody>
                  <a:tcPr/>
                </a:tc>
              </a:tr>
              <a:tr h="23309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u="sng" dirty="0" smtClean="0">
                          <a:solidFill>
                            <a:srgbClr val="00B050"/>
                          </a:solidFill>
                          <a:latin typeface="Times New Roman" pitchFamily="18" charset="0"/>
                          <a:cs typeface="Times New Roman" pitchFamily="18" charset="0"/>
                        </a:rPr>
                        <a:t>Nursing Considerations:</a:t>
                      </a:r>
                      <a:endParaRPr lang="en-US" sz="1800" u="sng" dirty="0" smtClean="0">
                        <a:solidFill>
                          <a:srgbClr val="00B050"/>
                        </a:solidFill>
                        <a:latin typeface="Times New Roman" pitchFamily="18" charset="0"/>
                        <a:cs typeface="Times New Roman" pitchFamily="18" charset="0"/>
                      </a:endParaRPr>
                    </a:p>
                    <a:p>
                      <a:endParaRPr lang="en-US" sz="1800" b="1" u="sng" dirty="0">
                        <a:solidFill>
                          <a:srgbClr val="00B050"/>
                        </a:solidFill>
                        <a:latin typeface="Times New Roman" pitchFamily="18" charset="0"/>
                        <a:cs typeface="Times New Roman" pitchFamily="18" charset="0"/>
                      </a:endParaRPr>
                    </a:p>
                  </a:txBody>
                  <a:tcPr/>
                </a:tc>
                <a:tc>
                  <a:txBody>
                    <a:bodyPr/>
                    <a:lstStyle/>
                    <a:p>
                      <a:pPr>
                        <a:buClr>
                          <a:srgbClr val="00B050"/>
                        </a:buClr>
                        <a:buFont typeface="Wingdings" pitchFamily="2" charset="2"/>
                        <a:buChar char="ü"/>
                      </a:pPr>
                      <a:r>
                        <a:rPr lang="en-US" sz="2000" b="0" i="0" kern="1200" dirty="0" smtClean="0">
                          <a:solidFill>
                            <a:schemeClr val="dk1"/>
                          </a:solidFill>
                          <a:latin typeface="+mn-lt"/>
                          <a:ea typeface="+mn-ea"/>
                          <a:cs typeface="+mn-cs"/>
                        </a:rPr>
                        <a:t>Administer oral drug with meals and at bedtime.</a:t>
                      </a:r>
                    </a:p>
                    <a:p>
                      <a:pPr>
                        <a:buClr>
                          <a:srgbClr val="00B050"/>
                        </a:buClr>
                        <a:buFont typeface="Wingdings" pitchFamily="2" charset="2"/>
                        <a:buChar char="ü"/>
                      </a:pPr>
                      <a:r>
                        <a:rPr lang="en-US" sz="2000" b="0" i="0" kern="1200" dirty="0" smtClean="0">
                          <a:solidFill>
                            <a:schemeClr val="dk1"/>
                          </a:solidFill>
                          <a:latin typeface="+mn-lt"/>
                          <a:ea typeface="+mn-ea"/>
                          <a:cs typeface="+mn-cs"/>
                        </a:rPr>
                        <a:t>Decrease doses in renal and liver failure.</a:t>
                      </a:r>
                    </a:p>
                    <a:p>
                      <a:pPr>
                        <a:buClr>
                          <a:srgbClr val="00B050"/>
                        </a:buClr>
                        <a:buFont typeface="Wingdings" pitchFamily="2" charset="2"/>
                        <a:buChar char="ü"/>
                      </a:pPr>
                      <a:r>
                        <a:rPr lang="en-US" sz="2000" b="0" i="0" kern="1200" dirty="0" smtClean="0">
                          <a:solidFill>
                            <a:schemeClr val="dk1"/>
                          </a:solidFill>
                          <a:latin typeface="+mn-lt"/>
                          <a:ea typeface="+mn-ea"/>
                          <a:cs typeface="+mn-cs"/>
                        </a:rPr>
                        <a:t>Administer IM dose undiluted, deep into large muscle group.</a:t>
                      </a:r>
                    </a:p>
                    <a:p>
                      <a:pPr>
                        <a:buClr>
                          <a:srgbClr val="00B050"/>
                        </a:buClr>
                        <a:buFont typeface="Wingdings" pitchFamily="2" charset="2"/>
                        <a:buChar char="ü"/>
                      </a:pPr>
                      <a:r>
                        <a:rPr lang="en-US" sz="2000" b="0" i="0" kern="1200" dirty="0" smtClean="0">
                          <a:solidFill>
                            <a:schemeClr val="dk1"/>
                          </a:solidFill>
                          <a:latin typeface="+mn-lt"/>
                          <a:ea typeface="+mn-ea"/>
                          <a:cs typeface="+mn-cs"/>
                        </a:rPr>
                        <a:t>Arrange for regular follow-up, including blood tests, to evaluate effect . </a:t>
                      </a:r>
                    </a:p>
                    <a:p>
                      <a:pPr>
                        <a:buClr>
                          <a:srgbClr val="00B050"/>
                        </a:buClr>
                        <a:buFont typeface="Wingdings" pitchFamily="2" charset="2"/>
                        <a:buNone/>
                      </a:pPr>
                      <a:endParaRPr lang="en-US" sz="2000" b="0" i="0" kern="1200" dirty="0" smtClean="0">
                        <a:solidFill>
                          <a:schemeClr val="dk1"/>
                        </a:solidFill>
                        <a:latin typeface="+mn-lt"/>
                        <a:ea typeface="+mn-ea"/>
                        <a:cs typeface="+mn-cs"/>
                      </a:endParaRPr>
                    </a:p>
                  </a:txBody>
                  <a:tcPr/>
                </a:tc>
              </a:tr>
              <a:tr h="3608251">
                <a:tc>
                  <a:txBody>
                    <a:bodyPr/>
                    <a:lstStyle/>
                    <a:p>
                      <a:r>
                        <a:rPr lang="en-US" sz="1800" b="1" u="sng" dirty="0" smtClean="0">
                          <a:solidFill>
                            <a:srgbClr val="00B050"/>
                          </a:solidFill>
                          <a:latin typeface="Times New Roman" pitchFamily="18" charset="0"/>
                          <a:cs typeface="Times New Roman" pitchFamily="18" charset="0"/>
                        </a:rPr>
                        <a:t>Patient teaching </a:t>
                      </a:r>
                      <a:endParaRPr lang="en-US" sz="1800" b="1" u="sng" dirty="0">
                        <a:solidFill>
                          <a:srgbClr val="00B050"/>
                        </a:solidFill>
                        <a:latin typeface="Times New Roman" pitchFamily="18" charset="0"/>
                        <a:cs typeface="Times New Roman" pitchFamily="18" charset="0"/>
                      </a:endParaRPr>
                    </a:p>
                  </a:txBody>
                  <a:tcPr/>
                </a:tc>
                <a:tc>
                  <a:txBody>
                    <a:bodyPr/>
                    <a:lstStyle/>
                    <a:p>
                      <a:pPr>
                        <a:buClr>
                          <a:srgbClr val="00B050"/>
                        </a:buClr>
                        <a:buFont typeface="Wingdings" pitchFamily="2" charset="2"/>
                        <a:buChar char="ü"/>
                      </a:pPr>
                      <a:r>
                        <a:rPr lang="en-US" sz="2000" b="0" i="0" kern="1200" dirty="0" smtClean="0">
                          <a:solidFill>
                            <a:schemeClr val="dk1"/>
                          </a:solidFill>
                          <a:latin typeface="+mn-lt"/>
                          <a:ea typeface="+mn-ea"/>
                          <a:cs typeface="+mn-cs"/>
                        </a:rPr>
                        <a:t>Take drug with meals and at bedtime. </a:t>
                      </a:r>
                    </a:p>
                    <a:p>
                      <a:pPr>
                        <a:buClr>
                          <a:srgbClr val="00B050"/>
                        </a:buClr>
                        <a:buFont typeface="Wingdings" pitchFamily="2" charset="2"/>
                        <a:buChar char="ü"/>
                      </a:pPr>
                      <a:r>
                        <a:rPr lang="en-US" sz="2000" b="0" i="0" kern="1200" dirty="0" smtClean="0">
                          <a:solidFill>
                            <a:schemeClr val="dk1"/>
                          </a:solidFill>
                          <a:latin typeface="+mn-lt"/>
                          <a:ea typeface="+mn-ea"/>
                          <a:cs typeface="+mn-cs"/>
                        </a:rPr>
                        <a:t>Have regular medical follow-up care to evaluate your response.</a:t>
                      </a:r>
                    </a:p>
                    <a:p>
                      <a:pPr>
                        <a:buClr>
                          <a:srgbClr val="00B050"/>
                        </a:buClr>
                        <a:buFont typeface="Wingdings" pitchFamily="2" charset="2"/>
                        <a:buChar char="ü"/>
                      </a:pPr>
                      <a:r>
                        <a:rPr lang="en-US" sz="2000" b="0" i="0" kern="1200" dirty="0" smtClean="0">
                          <a:solidFill>
                            <a:schemeClr val="dk1"/>
                          </a:solidFill>
                          <a:latin typeface="+mn-lt"/>
                          <a:ea typeface="+mn-ea"/>
                          <a:cs typeface="+mn-cs"/>
                        </a:rPr>
                        <a:t>These side effects may occur: </a:t>
                      </a:r>
                    </a:p>
                    <a:p>
                      <a:pPr>
                        <a:buClr>
                          <a:srgbClr val="00B050"/>
                        </a:buClr>
                        <a:buFont typeface="Wingdings" pitchFamily="2" charset="2"/>
                        <a:buChar char="ü"/>
                      </a:pPr>
                      <a:r>
                        <a:rPr lang="en-US" sz="2000" b="0" i="0" kern="1200" dirty="0" smtClean="0">
                          <a:solidFill>
                            <a:schemeClr val="dk1"/>
                          </a:solidFill>
                          <a:latin typeface="+mn-lt"/>
                          <a:ea typeface="+mn-ea"/>
                          <a:cs typeface="+mn-cs"/>
                        </a:rPr>
                        <a:t>Constipation or diarrhea (request aid from your health care provider)</a:t>
                      </a:r>
                    </a:p>
                    <a:p>
                      <a:pPr>
                        <a:buClr>
                          <a:srgbClr val="00B050"/>
                        </a:buClr>
                        <a:buFont typeface="Wingdings" pitchFamily="2" charset="2"/>
                        <a:buChar char="ü"/>
                      </a:pPr>
                      <a:r>
                        <a:rPr lang="en-US" sz="2000" b="0" i="0" kern="1200" dirty="0" smtClean="0">
                          <a:solidFill>
                            <a:schemeClr val="dk1"/>
                          </a:solidFill>
                          <a:latin typeface="+mn-lt"/>
                          <a:ea typeface="+mn-ea"/>
                          <a:cs typeface="+mn-cs"/>
                        </a:rPr>
                        <a:t>nausea, vomiting (take drug with meals)</a:t>
                      </a:r>
                    </a:p>
                    <a:p>
                      <a:pPr>
                        <a:buClr>
                          <a:srgbClr val="00B050"/>
                        </a:buClr>
                        <a:buFont typeface="Wingdings" pitchFamily="2" charset="2"/>
                        <a:buChar char="ü"/>
                      </a:pPr>
                      <a:r>
                        <a:rPr lang="en-US" sz="2000" b="0" i="0" kern="1200" dirty="0" smtClean="0">
                          <a:solidFill>
                            <a:schemeClr val="dk1"/>
                          </a:solidFill>
                          <a:latin typeface="+mn-lt"/>
                          <a:ea typeface="+mn-ea"/>
                          <a:cs typeface="+mn-cs"/>
                        </a:rPr>
                        <a:t>headache (adjust lights and temperature and avoid noise).</a:t>
                      </a:r>
                    </a:p>
                    <a:p>
                      <a:pPr>
                        <a:buClr>
                          <a:srgbClr val="00B050"/>
                        </a:buClr>
                        <a:buFont typeface="Wingdings" pitchFamily="2" charset="2"/>
                        <a:buChar char="ü"/>
                      </a:pPr>
                      <a:r>
                        <a:rPr lang="en-US" sz="2000" b="0" i="0" kern="1200" dirty="0" smtClean="0">
                          <a:solidFill>
                            <a:schemeClr val="dk1"/>
                          </a:solidFill>
                          <a:latin typeface="+mn-lt"/>
                          <a:ea typeface="+mn-ea"/>
                          <a:cs typeface="+mn-cs"/>
                        </a:rPr>
                        <a:t>Report fever, unusual bruising or bleeding, severe headache, muscle or joint pain.</a:t>
                      </a:r>
                    </a:p>
                    <a:p>
                      <a:pPr>
                        <a:buClr>
                          <a:srgbClr val="00B050"/>
                        </a:buClr>
                        <a:buFont typeface="Wingdings" pitchFamily="2" charset="2"/>
                        <a:buNone/>
                      </a:pPr>
                      <a:endParaRPr lang="en-US" sz="2000" b="0" i="0" kern="1200" dirty="0" smtClean="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8458200" cy="5440363"/>
          </a:xfrm>
        </p:spPr>
        <p:txBody>
          <a:bodyPr>
            <a:normAutofit fontScale="70000" lnSpcReduction="20000"/>
          </a:bodyPr>
          <a:lstStyle/>
          <a:p>
            <a:pPr marL="514350" indent="-514350">
              <a:lnSpc>
                <a:spcPct val="120000"/>
              </a:lnSpc>
              <a:buClr>
                <a:srgbClr val="FF0000"/>
              </a:buClr>
              <a:buFont typeface="Wingdings" pitchFamily="2" charset="2"/>
              <a:buChar char="Ø"/>
            </a:pPr>
            <a:r>
              <a:rPr lang="en-US" sz="3400" dirty="0" smtClean="0"/>
              <a:t>The GI system is responsible for the following essential bodily functions: ingestion , absorption of nutrients into the bloodstream, and elimination of waste products from the body .</a:t>
            </a:r>
          </a:p>
          <a:p>
            <a:pPr marL="514350" indent="-514350">
              <a:lnSpc>
                <a:spcPct val="120000"/>
              </a:lnSpc>
              <a:buClr>
                <a:srgbClr val="FF0000"/>
              </a:buClr>
              <a:buNone/>
            </a:pPr>
            <a:endParaRPr lang="en-US" sz="3400" dirty="0" smtClean="0"/>
          </a:p>
          <a:p>
            <a:pPr marL="514350" indent="-514350">
              <a:lnSpc>
                <a:spcPct val="120000"/>
              </a:lnSpc>
              <a:buClr>
                <a:srgbClr val="FF0000"/>
              </a:buClr>
              <a:buFont typeface="Wingdings" pitchFamily="2" charset="2"/>
              <a:buChar char="Ø"/>
            </a:pPr>
            <a:r>
              <a:rPr lang="en-US" sz="3400" dirty="0" smtClean="0"/>
              <a:t>Some common problems include ;</a:t>
            </a:r>
          </a:p>
          <a:p>
            <a:pPr lvl="1">
              <a:lnSpc>
                <a:spcPct val="120000"/>
              </a:lnSpc>
              <a:buClr>
                <a:srgbClr val="FF0000"/>
              </a:buClr>
            </a:pPr>
            <a:r>
              <a:rPr lang="en-US" sz="3000" dirty="0" smtClean="0"/>
              <a:t> </a:t>
            </a:r>
            <a:r>
              <a:rPr lang="en-US" sz="3000" dirty="0" err="1" smtClean="0"/>
              <a:t>Gastroesophageal</a:t>
            </a:r>
            <a:r>
              <a:rPr lang="en-US" sz="3000" dirty="0" smtClean="0"/>
              <a:t> reflux disease (GERD), peptic ulcer disease. </a:t>
            </a:r>
          </a:p>
          <a:p>
            <a:pPr lvl="1">
              <a:lnSpc>
                <a:spcPct val="120000"/>
              </a:lnSpc>
              <a:buClr>
                <a:srgbClr val="FF0000"/>
              </a:buClr>
            </a:pPr>
            <a:r>
              <a:rPr lang="en-US" sz="3000" dirty="0" smtClean="0"/>
              <a:t>Rectal problems, such as  hemorrhoids.  </a:t>
            </a:r>
          </a:p>
          <a:p>
            <a:pPr lvl="1">
              <a:lnSpc>
                <a:spcPct val="120000"/>
              </a:lnSpc>
              <a:buClr>
                <a:srgbClr val="FF0000"/>
              </a:buClr>
            </a:pPr>
            <a:r>
              <a:rPr lang="en-US" sz="3000" dirty="0" smtClean="0"/>
              <a:t>Liver problems, such as hepatitis B or hepatitis C, liver failure.</a:t>
            </a:r>
          </a:p>
          <a:p>
            <a:pPr lvl="1">
              <a:lnSpc>
                <a:spcPct val="120000"/>
              </a:lnSpc>
              <a:buClr>
                <a:srgbClr val="FF0000"/>
              </a:buClr>
            </a:pPr>
            <a:r>
              <a:rPr lang="en-US" sz="3000" dirty="0" smtClean="0"/>
              <a:t>Pancreatitis  </a:t>
            </a:r>
          </a:p>
          <a:p>
            <a:pPr lvl="1">
              <a:lnSpc>
                <a:spcPct val="120000"/>
              </a:lnSpc>
              <a:buClr>
                <a:srgbClr val="FF0000"/>
              </a:buClr>
              <a:buNone/>
            </a:pPr>
            <a:endParaRPr lang="en-US" sz="3000" dirty="0" smtClean="0"/>
          </a:p>
          <a:p>
            <a:pPr>
              <a:lnSpc>
                <a:spcPct val="120000"/>
              </a:lnSpc>
              <a:buClr>
                <a:srgbClr val="FF0000"/>
              </a:buClr>
              <a:buFont typeface="Wingdings" pitchFamily="2" charset="2"/>
              <a:buChar char="Ø"/>
            </a:pPr>
            <a:r>
              <a:rPr lang="en-US" sz="3400" dirty="0" smtClean="0"/>
              <a:t>Tests for digestive problems can include </a:t>
            </a:r>
            <a:r>
              <a:rPr lang="en-AU" sz="3400" dirty="0" err="1" smtClean="0"/>
              <a:t>Proctoscopy</a:t>
            </a:r>
            <a:r>
              <a:rPr lang="en-US" sz="3400" dirty="0" smtClean="0"/>
              <a:t>, upper GI endoscopy, </a:t>
            </a:r>
            <a:r>
              <a:rPr lang="en-US" sz="3400" dirty="0" err="1" smtClean="0"/>
              <a:t>cholangiopancreatography</a:t>
            </a:r>
            <a:r>
              <a:rPr lang="en-US" sz="3400" dirty="0" smtClean="0"/>
              <a:t> . </a:t>
            </a:r>
          </a:p>
          <a:p>
            <a:pPr>
              <a:buNone/>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firstRow="1" bandRow="1">
                <a:tableStyleId>{00A15C55-8517-42AA-B614-E9B94910E393}</a:tableStyleId>
              </a:tblPr>
              <a:tblGrid>
                <a:gridCol w="2226365"/>
                <a:gridCol w="6917635"/>
              </a:tblGrid>
              <a:tr h="482958">
                <a:tc gridSpan="2">
                  <a:txBody>
                    <a:bodyPr/>
                    <a:lstStyle/>
                    <a:p>
                      <a:pPr algn="ctr"/>
                      <a:r>
                        <a:rPr lang="en-AU" sz="2400" kern="1200" dirty="0" err="1" smtClean="0"/>
                        <a:t>Metoclopramide</a:t>
                      </a:r>
                      <a:endParaRPr lang="en-US" sz="3200" dirty="0"/>
                    </a:p>
                  </a:txBody>
                  <a:tcPr/>
                </a:tc>
                <a:tc hMerge="1">
                  <a:txBody>
                    <a:bodyPr/>
                    <a:lstStyle/>
                    <a:p>
                      <a:endParaRPr lang="en-US"/>
                    </a:p>
                  </a:txBody>
                  <a:tcPr/>
                </a:tc>
              </a:tr>
              <a:tr h="418563">
                <a:tc>
                  <a:txBody>
                    <a:bodyPr/>
                    <a:lstStyle/>
                    <a:p>
                      <a:pPr eaLnBrk="1" hangingPunct="1"/>
                      <a:r>
                        <a:rPr lang="en-US" sz="2000" b="1" i="0" u="sng" dirty="0" smtClean="0">
                          <a:solidFill>
                            <a:srgbClr val="00B050"/>
                          </a:solidFill>
                        </a:rPr>
                        <a:t>Classification:  </a:t>
                      </a:r>
                      <a:r>
                        <a:rPr lang="en-US" sz="2000" b="1" i="0" dirty="0" smtClean="0">
                          <a:solidFill>
                            <a:srgbClr val="00B050"/>
                          </a:solidFill>
                        </a:rPr>
                        <a:t>	</a:t>
                      </a:r>
                      <a:endParaRPr lang="en-US" sz="2000" b="1" i="0" dirty="0" smtClean="0">
                        <a:solidFill>
                          <a:srgbClr val="00B050"/>
                        </a:solidFill>
                        <a:latin typeface="Times New Roman" pitchFamily="18" charset="0"/>
                        <a:cs typeface="Times New Roman" pitchFamily="18" charset="0"/>
                      </a:endParaRPr>
                    </a:p>
                  </a:txBody>
                  <a:tcPr/>
                </a:tc>
                <a:tc>
                  <a:txBody>
                    <a:bodyPr/>
                    <a:lstStyle/>
                    <a:p>
                      <a:pPr eaLnBrk="1" hangingPunct="1">
                        <a:buFont typeface="Wingdings" pitchFamily="2" charset="2"/>
                        <a:buNone/>
                      </a:pPr>
                      <a:r>
                        <a:rPr lang="en-US" sz="2000" b="0" i="0" kern="1200" dirty="0" smtClean="0">
                          <a:solidFill>
                            <a:schemeClr val="dk1"/>
                          </a:solidFill>
                          <a:latin typeface="+mn-lt"/>
                          <a:ea typeface="+mn-ea"/>
                          <a:cs typeface="+mn-cs"/>
                        </a:rPr>
                        <a:t>Antiemetic</a:t>
                      </a:r>
                      <a:endParaRPr lang="en-US" sz="2000" dirty="0" smtClean="0">
                        <a:latin typeface="Times New Roman" pitchFamily="18" charset="0"/>
                        <a:cs typeface="Times New Roman" pitchFamily="18" charset="0"/>
                      </a:endParaRPr>
                    </a:p>
                  </a:txBody>
                  <a:tcPr/>
                </a:tc>
              </a:tr>
              <a:tr h="740535">
                <a:tc>
                  <a:txBody>
                    <a:bodyPr/>
                    <a:lstStyle/>
                    <a:p>
                      <a:r>
                        <a:rPr lang="en-US" sz="2000" b="1" i="0" u="sng" dirty="0" smtClean="0">
                          <a:solidFill>
                            <a:srgbClr val="00B050"/>
                          </a:solidFill>
                        </a:rPr>
                        <a:t>Action: </a:t>
                      </a:r>
                      <a:endParaRPr lang="en-US" sz="2000" b="1" i="0" dirty="0">
                        <a:solidFill>
                          <a:srgbClr val="00B05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kern="1200" dirty="0" smtClean="0">
                          <a:solidFill>
                            <a:schemeClr val="dk1"/>
                          </a:solidFill>
                          <a:latin typeface="+mn-lt"/>
                          <a:ea typeface="+mn-ea"/>
                          <a:cs typeface="+mn-cs"/>
                        </a:rPr>
                        <a:t>increases lower esophageal sphincter pressure; , accelerates gastric emptying and intestinal transit. </a:t>
                      </a:r>
                      <a:endParaRPr lang="en-US" sz="2000" dirty="0" smtClean="0">
                        <a:latin typeface="Times New Roman" pitchFamily="18" charset="0"/>
                        <a:cs typeface="Times New Roman" pitchFamily="18" charset="0"/>
                      </a:endParaRPr>
                    </a:p>
                  </a:txBody>
                  <a:tcPr/>
                </a:tc>
              </a:tr>
              <a:tr h="1384479">
                <a:tc>
                  <a:txBody>
                    <a:bodyPr/>
                    <a:lstStyle/>
                    <a:p>
                      <a:r>
                        <a:rPr lang="en-US" sz="2000" b="1" i="0" u="sng" dirty="0" smtClean="0">
                          <a:solidFill>
                            <a:srgbClr val="00B050"/>
                          </a:solidFill>
                        </a:rPr>
                        <a:t>Indications </a:t>
                      </a:r>
                      <a:endParaRPr lang="en-US" sz="2000" b="1" i="0" u="sng" dirty="0">
                        <a:solidFill>
                          <a:srgbClr val="00B05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n-US" sz="2000" b="0" i="0" kern="1200" dirty="0" smtClean="0">
                          <a:solidFill>
                            <a:schemeClr val="dk1"/>
                          </a:solidFill>
                          <a:latin typeface="+mn-lt"/>
                          <a:ea typeface="+mn-ea"/>
                          <a:cs typeface="+mn-cs"/>
                        </a:rPr>
                        <a:t>Prevention of nausea and vomiting associated with </a:t>
                      </a:r>
                      <a:r>
                        <a:rPr lang="en-US" sz="2000" b="0" i="0" kern="1200" dirty="0" err="1" smtClean="0">
                          <a:solidFill>
                            <a:schemeClr val="dk1"/>
                          </a:solidFill>
                          <a:latin typeface="+mn-lt"/>
                          <a:ea typeface="+mn-ea"/>
                          <a:cs typeface="+mn-cs"/>
                        </a:rPr>
                        <a:t>emetogenic</a:t>
                      </a:r>
                      <a:r>
                        <a:rPr lang="en-US" sz="2000" b="0" i="0" kern="1200" dirty="0" smtClean="0">
                          <a:solidFill>
                            <a:schemeClr val="dk1"/>
                          </a:solidFill>
                          <a:latin typeface="+mn-lt"/>
                          <a:ea typeface="+mn-ea"/>
                          <a:cs typeface="+mn-cs"/>
                        </a:rPr>
                        <a:t> cancer chemotherapy</a:t>
                      </a:r>
                    </a:p>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n-US" sz="2000" b="0" i="0" kern="1200" dirty="0" smtClean="0">
                          <a:solidFill>
                            <a:schemeClr val="dk1"/>
                          </a:solidFill>
                          <a:latin typeface="+mn-lt"/>
                          <a:ea typeface="+mn-ea"/>
                          <a:cs typeface="+mn-cs"/>
                        </a:rPr>
                        <a:t>Prophylaxis of postoperative nausea and vomiting when </a:t>
                      </a:r>
                      <a:r>
                        <a:rPr lang="en-US" sz="2000" b="0" i="0" kern="1200" dirty="0" err="1" smtClean="0">
                          <a:solidFill>
                            <a:schemeClr val="dk1"/>
                          </a:solidFill>
                          <a:latin typeface="+mn-lt"/>
                          <a:ea typeface="+mn-ea"/>
                          <a:cs typeface="+mn-cs"/>
                        </a:rPr>
                        <a:t>nasogastric</a:t>
                      </a:r>
                      <a:r>
                        <a:rPr lang="en-US" sz="2000" b="0" i="0" kern="1200" dirty="0" smtClean="0">
                          <a:solidFill>
                            <a:schemeClr val="dk1"/>
                          </a:solidFill>
                          <a:latin typeface="+mn-lt"/>
                          <a:ea typeface="+mn-ea"/>
                          <a:cs typeface="+mn-cs"/>
                        </a:rPr>
                        <a:t> suction is undesirable</a:t>
                      </a:r>
                      <a:endParaRPr lang="en-US" sz="2000" dirty="0" smtClean="0">
                        <a:latin typeface="Times New Roman" pitchFamily="18" charset="0"/>
                        <a:cs typeface="Times New Roman" pitchFamily="18" charset="0"/>
                      </a:endParaRPr>
                    </a:p>
                  </a:txBody>
                  <a:tcPr/>
                </a:tc>
              </a:tr>
              <a:tr h="740535">
                <a:tc>
                  <a:txBody>
                    <a:bodyPr/>
                    <a:lstStyle/>
                    <a:p>
                      <a:r>
                        <a:rPr lang="en-US" sz="2000" b="1" i="0" u="sng" dirty="0" smtClean="0">
                          <a:solidFill>
                            <a:srgbClr val="00B050"/>
                          </a:solidFill>
                        </a:rPr>
                        <a:t>contraindications</a:t>
                      </a:r>
                      <a:endParaRPr lang="en-US" sz="2000" b="1" i="0" u="sng" dirty="0">
                        <a:solidFill>
                          <a:srgbClr val="00B050"/>
                        </a:solidFill>
                        <a:latin typeface="Times New Roman" pitchFamily="18" charset="0"/>
                        <a:cs typeface="Times New Roman" pitchFamily="18" charset="0"/>
                      </a:endParaRPr>
                    </a:p>
                  </a:txBody>
                  <a:tcPr/>
                </a:tc>
                <a:tc>
                  <a:txBody>
                    <a:bodyPr/>
                    <a:lstStyle/>
                    <a:p>
                      <a:pPr>
                        <a:buFont typeface="Wingdings" pitchFamily="2" charset="2"/>
                        <a:buChar char="ü"/>
                      </a:pPr>
                      <a:r>
                        <a:rPr lang="en-US" sz="2000" b="0" i="0" kern="1200" dirty="0" smtClean="0">
                          <a:solidFill>
                            <a:schemeClr val="dk1"/>
                          </a:solidFill>
                          <a:latin typeface="+mn-lt"/>
                          <a:ea typeface="+mn-ea"/>
                          <a:cs typeface="+mn-cs"/>
                        </a:rPr>
                        <a:t>Contraindicated with allergy to </a:t>
                      </a:r>
                      <a:r>
                        <a:rPr lang="en-US" sz="2000" b="0" i="0" kern="1200" dirty="0" err="1" smtClean="0">
                          <a:solidFill>
                            <a:schemeClr val="dk1"/>
                          </a:solidFill>
                          <a:latin typeface="+mn-lt"/>
                          <a:ea typeface="+mn-ea"/>
                          <a:cs typeface="+mn-cs"/>
                        </a:rPr>
                        <a:t>metoclopramide</a:t>
                      </a:r>
                      <a:endParaRPr lang="en-US" sz="2000" b="0" i="0" kern="1200" dirty="0" smtClean="0">
                        <a:solidFill>
                          <a:schemeClr val="dk1"/>
                        </a:solidFill>
                        <a:latin typeface="+mn-lt"/>
                        <a:ea typeface="+mn-ea"/>
                        <a:cs typeface="+mn-cs"/>
                      </a:endParaRPr>
                    </a:p>
                    <a:p>
                      <a:pPr>
                        <a:buFont typeface="Wingdings" pitchFamily="2" charset="2"/>
                        <a:buChar char="ü"/>
                      </a:pPr>
                      <a:r>
                        <a:rPr lang="en-US" sz="2000" b="0" i="0" kern="1200" dirty="0" smtClean="0">
                          <a:solidFill>
                            <a:schemeClr val="dk1"/>
                          </a:solidFill>
                          <a:latin typeface="+mn-lt"/>
                          <a:ea typeface="+mn-ea"/>
                          <a:cs typeface="+mn-cs"/>
                        </a:rPr>
                        <a:t>GI hemorrhage</a:t>
                      </a:r>
                      <a:endParaRPr lang="en-US" sz="2000" dirty="0">
                        <a:latin typeface="Times New Roman" pitchFamily="18" charset="0"/>
                        <a:cs typeface="Times New Roman" pitchFamily="18" charset="0"/>
                      </a:endParaRPr>
                    </a:p>
                  </a:txBody>
                  <a:tcPr/>
                </a:tc>
              </a:tr>
              <a:tr h="13844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i="0" u="sng" dirty="0" smtClean="0">
                          <a:solidFill>
                            <a:srgbClr val="00B050"/>
                          </a:solidFill>
                        </a:rPr>
                        <a:t>Side Effects:</a:t>
                      </a:r>
                      <a:endParaRPr lang="en-US" sz="2000" b="1" i="0" dirty="0" smtClean="0">
                        <a:solidFill>
                          <a:srgbClr val="00B050"/>
                        </a:solidFill>
                      </a:endParaRPr>
                    </a:p>
                    <a:p>
                      <a:endParaRPr lang="en-US" sz="2000" b="1" i="0" u="sng" dirty="0">
                        <a:solidFill>
                          <a:srgbClr val="00B050"/>
                        </a:solidFill>
                        <a:latin typeface="Times New Roman" pitchFamily="18" charset="0"/>
                        <a:cs typeface="Times New Roman" pitchFamily="18" charset="0"/>
                      </a:endParaRPr>
                    </a:p>
                  </a:txBody>
                  <a:tcPr/>
                </a:tc>
                <a:tc>
                  <a:txBody>
                    <a:bodyPr/>
                    <a:lstStyle/>
                    <a:p>
                      <a:r>
                        <a:rPr lang="en-US" sz="2000" b="0" i="0" kern="1200" dirty="0" smtClean="0">
                          <a:solidFill>
                            <a:schemeClr val="dk1"/>
                          </a:solidFill>
                          <a:latin typeface="+mn-lt"/>
                          <a:ea typeface="+mn-ea"/>
                          <a:cs typeface="+mn-cs"/>
                        </a:rPr>
                        <a:t> </a:t>
                      </a:r>
                      <a:r>
                        <a:rPr lang="en-US" sz="2000" b="1" i="0" kern="1200" dirty="0" smtClean="0">
                          <a:solidFill>
                            <a:schemeClr val="dk1"/>
                          </a:solidFill>
                          <a:latin typeface="+mn-lt"/>
                          <a:ea typeface="+mn-ea"/>
                          <a:cs typeface="+mn-cs"/>
                        </a:rPr>
                        <a:t>CNS: </a:t>
                      </a:r>
                      <a:r>
                        <a:rPr lang="en-US" sz="2000" b="0" i="1" kern="1200" dirty="0" smtClean="0">
                          <a:solidFill>
                            <a:schemeClr val="dk1"/>
                          </a:solidFill>
                          <a:latin typeface="+mn-lt"/>
                          <a:ea typeface="+mn-ea"/>
                          <a:cs typeface="+mn-cs"/>
                        </a:rPr>
                        <a:t>Restlessness, drowsiness, fatigue</a:t>
                      </a:r>
                      <a:r>
                        <a:rPr lang="en-US" sz="2000" b="0" i="0" kern="1200" dirty="0" smtClean="0">
                          <a:solidFill>
                            <a:schemeClr val="dk1"/>
                          </a:solidFill>
                          <a:latin typeface="+mn-lt"/>
                          <a:ea typeface="+mn-ea"/>
                          <a:cs typeface="+mn-cs"/>
                        </a:rPr>
                        <a:t>, anxiety</a:t>
                      </a:r>
                    </a:p>
                    <a:p>
                      <a:r>
                        <a:rPr lang="en-US" sz="2000" b="0" i="0" kern="1200" baseline="0" dirty="0" smtClean="0">
                          <a:solidFill>
                            <a:schemeClr val="dk1"/>
                          </a:solidFill>
                          <a:latin typeface="+mn-lt"/>
                          <a:ea typeface="+mn-ea"/>
                          <a:cs typeface="+mn-cs"/>
                        </a:rPr>
                        <a:t> </a:t>
                      </a:r>
                      <a:r>
                        <a:rPr lang="en-US" sz="2000" b="1" i="0" kern="1200" dirty="0" smtClean="0">
                          <a:solidFill>
                            <a:schemeClr val="dk1"/>
                          </a:solidFill>
                          <a:latin typeface="+mn-lt"/>
                          <a:ea typeface="+mn-ea"/>
                          <a:cs typeface="+mn-cs"/>
                        </a:rPr>
                        <a:t>CV: </a:t>
                      </a:r>
                      <a:r>
                        <a:rPr lang="en-US" sz="2000" b="0" i="0" kern="1200" dirty="0" smtClean="0">
                          <a:solidFill>
                            <a:schemeClr val="dk1"/>
                          </a:solidFill>
                          <a:latin typeface="+mn-lt"/>
                          <a:ea typeface="+mn-ea"/>
                          <a:cs typeface="+mn-cs"/>
                        </a:rPr>
                        <a:t>Transient hypertension</a:t>
                      </a:r>
                    </a:p>
                    <a:p>
                      <a:r>
                        <a:rPr lang="en-US" sz="2000" b="0" i="0" kern="1200" baseline="0" dirty="0" smtClean="0">
                          <a:solidFill>
                            <a:schemeClr val="dk1"/>
                          </a:solidFill>
                          <a:latin typeface="+mn-lt"/>
                          <a:ea typeface="+mn-ea"/>
                          <a:cs typeface="+mn-cs"/>
                        </a:rPr>
                        <a:t> </a:t>
                      </a:r>
                      <a:r>
                        <a:rPr lang="en-US" sz="2000" b="1" i="0" kern="1200" dirty="0" smtClean="0">
                          <a:solidFill>
                            <a:schemeClr val="dk1"/>
                          </a:solidFill>
                          <a:latin typeface="+mn-lt"/>
                          <a:ea typeface="+mn-ea"/>
                          <a:cs typeface="+mn-cs"/>
                        </a:rPr>
                        <a:t>GI: </a:t>
                      </a:r>
                      <a:r>
                        <a:rPr lang="en-US" sz="2000" b="0" i="1" kern="1200" dirty="0" smtClean="0">
                          <a:solidFill>
                            <a:schemeClr val="dk1"/>
                          </a:solidFill>
                          <a:latin typeface="+mn-lt"/>
                          <a:ea typeface="+mn-ea"/>
                          <a:cs typeface="+mn-cs"/>
                        </a:rPr>
                        <a:t>Nausea, diarrhea</a:t>
                      </a:r>
                      <a:endParaRPr lang="en-US" sz="2000" b="0" i="0" kern="1200" dirty="0" smtClean="0">
                        <a:solidFill>
                          <a:schemeClr val="dk1"/>
                        </a:solidFill>
                        <a:latin typeface="+mn-lt"/>
                        <a:ea typeface="+mn-ea"/>
                        <a:cs typeface="+mn-cs"/>
                      </a:endParaRPr>
                    </a:p>
                    <a:p>
                      <a:pPr eaLnBrk="1" hangingPunct="1"/>
                      <a:endParaRPr lang="en-US" sz="2000" dirty="0" smtClean="0">
                        <a:latin typeface="Times New Roman" pitchFamily="18" charset="0"/>
                        <a:cs typeface="Times New Roman" pitchFamily="18" charset="0"/>
                      </a:endParaRPr>
                    </a:p>
                  </a:txBody>
                  <a:tcPr/>
                </a:tc>
              </a:tr>
              <a:tr h="17064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i="0" u="sng" dirty="0" smtClean="0">
                          <a:solidFill>
                            <a:srgbClr val="00B050"/>
                          </a:solidFill>
                        </a:rPr>
                        <a:t>Nursing Considerations:</a:t>
                      </a:r>
                    </a:p>
                    <a:p>
                      <a:endParaRPr lang="en-US" sz="2000" b="1" i="0" u="sng" dirty="0">
                        <a:solidFill>
                          <a:srgbClr val="00B050"/>
                        </a:solidFill>
                        <a:latin typeface="Times New Roman" pitchFamily="18" charset="0"/>
                        <a:cs typeface="Times New Roman" pitchFamily="18" charset="0"/>
                      </a:endParaRPr>
                    </a:p>
                  </a:txBody>
                  <a:tcPr/>
                </a:tc>
                <a:tc>
                  <a:txBody>
                    <a:bodyPr/>
                    <a:lstStyle/>
                    <a:p>
                      <a:r>
                        <a:rPr lang="en-US" sz="2000" b="0" i="0" kern="1200" dirty="0" smtClean="0">
                          <a:solidFill>
                            <a:schemeClr val="dk1"/>
                          </a:solidFill>
                          <a:latin typeface="+mn-lt"/>
                          <a:ea typeface="+mn-ea"/>
                          <a:cs typeface="+mn-cs"/>
                        </a:rPr>
                        <a:t> Monitor BP carefully during IV administration.</a:t>
                      </a:r>
                    </a:p>
                    <a:p>
                      <a:r>
                        <a:rPr lang="en-US" sz="2000" b="0" i="0" kern="1200" dirty="0" smtClean="0">
                          <a:solidFill>
                            <a:schemeClr val="dk1"/>
                          </a:solidFill>
                          <a:latin typeface="+mn-lt"/>
                          <a:ea typeface="+mn-ea"/>
                          <a:cs typeface="+mn-cs"/>
                        </a:rPr>
                        <a:t> Monitor diabetic patients, arrange for alteration in insulin dose or Have </a:t>
                      </a:r>
                      <a:r>
                        <a:rPr lang="en-US" sz="2000" b="0" i="0" kern="1200" dirty="0" err="1" smtClean="0">
                          <a:solidFill>
                            <a:schemeClr val="dk1"/>
                          </a:solidFill>
                          <a:latin typeface="+mn-lt"/>
                          <a:ea typeface="+mn-ea"/>
                          <a:cs typeface="+mn-cs"/>
                        </a:rPr>
                        <a:t>phentolamine</a:t>
                      </a:r>
                      <a:r>
                        <a:rPr lang="en-US" sz="2000" b="0" i="0" kern="1200" dirty="0" smtClean="0">
                          <a:solidFill>
                            <a:schemeClr val="dk1"/>
                          </a:solidFill>
                          <a:latin typeface="+mn-lt"/>
                          <a:ea typeface="+mn-ea"/>
                          <a:cs typeface="+mn-cs"/>
                        </a:rPr>
                        <a:t> readily available in case of hypertensive crisis.</a:t>
                      </a:r>
                    </a:p>
                    <a:p>
                      <a:pPr eaLnBrk="1" hangingPunct="1"/>
                      <a:endParaRPr lang="en-US" sz="2000" dirty="0" smtClean="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 y="0"/>
          <a:ext cx="9144000" cy="6861998"/>
        </p:xfrm>
        <a:graphic>
          <a:graphicData uri="http://schemas.openxmlformats.org/drawingml/2006/table">
            <a:tbl>
              <a:tblPr firstRow="1" bandRow="1">
                <a:tableStyleId>{F5AB1C69-6EDB-4FF4-983F-18BD219EF322}</a:tableStyleId>
              </a:tblPr>
              <a:tblGrid>
                <a:gridCol w="2226365"/>
                <a:gridCol w="6917635"/>
              </a:tblGrid>
              <a:tr h="562131">
                <a:tc gridSpan="2">
                  <a:txBody>
                    <a:bodyPr/>
                    <a:lstStyle/>
                    <a:p>
                      <a:pPr algn="ctr"/>
                      <a:r>
                        <a:rPr lang="en-US" sz="2400" b="1" i="0" kern="1200" dirty="0" err="1" smtClean="0">
                          <a:solidFill>
                            <a:schemeClr val="lt1"/>
                          </a:solidFill>
                          <a:latin typeface="+mn-lt"/>
                          <a:ea typeface="+mn-ea"/>
                          <a:cs typeface="+mn-cs"/>
                        </a:rPr>
                        <a:t>Dulcolax</a:t>
                      </a:r>
                      <a:r>
                        <a:rPr lang="en-US" sz="2400" b="1" i="0" kern="1200" dirty="0" smtClean="0">
                          <a:solidFill>
                            <a:schemeClr val="lt1"/>
                          </a:solidFill>
                          <a:latin typeface="+mn-lt"/>
                          <a:ea typeface="+mn-ea"/>
                          <a:cs typeface="+mn-cs"/>
                        </a:rPr>
                        <a:t> </a:t>
                      </a:r>
                    </a:p>
                  </a:txBody>
                  <a:tcPr/>
                </a:tc>
                <a:tc hMerge="1">
                  <a:txBody>
                    <a:bodyPr/>
                    <a:lstStyle/>
                    <a:p>
                      <a:endParaRPr lang="en-US"/>
                    </a:p>
                  </a:txBody>
                  <a:tcPr/>
                </a:tc>
              </a:tr>
              <a:tr h="487180">
                <a:tc>
                  <a:txBody>
                    <a:bodyPr/>
                    <a:lstStyle/>
                    <a:p>
                      <a:pPr eaLnBrk="1" hangingPunct="1"/>
                      <a:r>
                        <a:rPr lang="en-US" sz="2000" b="1" u="sng" dirty="0" smtClean="0">
                          <a:solidFill>
                            <a:srgbClr val="00B050"/>
                          </a:solidFill>
                        </a:rPr>
                        <a:t>Classification:  	</a:t>
                      </a:r>
                      <a:endParaRPr lang="en-US" sz="2000" b="1" u="sng" dirty="0" smtClean="0">
                        <a:solidFill>
                          <a:srgbClr val="00B050"/>
                        </a:solidFill>
                        <a:latin typeface="Times New Roman" pitchFamily="18" charset="0"/>
                        <a:cs typeface="Times New Roman" pitchFamily="18" charset="0"/>
                      </a:endParaRPr>
                    </a:p>
                  </a:txBody>
                  <a:tcPr/>
                </a:tc>
                <a:tc>
                  <a:txBody>
                    <a:bodyPr/>
                    <a:lstStyle/>
                    <a:p>
                      <a:pPr eaLnBrk="1" hangingPunct="1">
                        <a:buFont typeface="Wingdings" pitchFamily="2" charset="2"/>
                        <a:buNone/>
                      </a:pPr>
                      <a:r>
                        <a:rPr lang="en-US" sz="2000" b="0" i="0" kern="1200" dirty="0" smtClean="0">
                          <a:solidFill>
                            <a:schemeClr val="dk1"/>
                          </a:solidFill>
                          <a:latin typeface="+mn-lt"/>
                          <a:ea typeface="+mn-ea"/>
                          <a:cs typeface="+mn-cs"/>
                        </a:rPr>
                        <a:t> laxative</a:t>
                      </a:r>
                      <a:endParaRPr lang="en-US" sz="2000" dirty="0" smtClean="0">
                        <a:latin typeface="Times New Roman" pitchFamily="18" charset="0"/>
                        <a:cs typeface="Times New Roman" pitchFamily="18" charset="0"/>
                      </a:endParaRPr>
                    </a:p>
                  </a:txBody>
                  <a:tcPr/>
                </a:tc>
              </a:tr>
              <a:tr h="1236689">
                <a:tc>
                  <a:txBody>
                    <a:bodyPr/>
                    <a:lstStyle/>
                    <a:p>
                      <a:r>
                        <a:rPr lang="en-US" sz="2000" b="1" u="sng" dirty="0" smtClean="0">
                          <a:solidFill>
                            <a:srgbClr val="00B050"/>
                          </a:solidFill>
                        </a:rPr>
                        <a:t>Action: </a:t>
                      </a:r>
                      <a:endParaRPr lang="en-US" sz="2000" b="1" u="sng" dirty="0">
                        <a:solidFill>
                          <a:srgbClr val="00B05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kern="1200" dirty="0" smtClean="0">
                          <a:solidFill>
                            <a:schemeClr val="dk1"/>
                          </a:solidFill>
                          <a:latin typeface="+mn-lt"/>
                          <a:ea typeface="+mn-ea"/>
                          <a:cs typeface="+mn-cs"/>
                        </a:rPr>
                        <a:t>It acts directly on the bowels, stimulating the bowel muscles (</a:t>
                      </a:r>
                      <a:r>
                        <a:rPr lang="en-US" sz="2000" b="0" i="0" kern="1200" dirty="0" err="1" smtClean="0">
                          <a:solidFill>
                            <a:schemeClr val="dk1"/>
                          </a:solidFill>
                          <a:latin typeface="+mn-lt"/>
                          <a:ea typeface="+mn-ea"/>
                          <a:cs typeface="+mn-cs"/>
                        </a:rPr>
                        <a:t>Perstalsis</a:t>
                      </a:r>
                      <a:r>
                        <a:rPr lang="en-US" sz="2000" b="0" i="0" kern="1200" dirty="0" smtClean="0">
                          <a:solidFill>
                            <a:schemeClr val="dk1"/>
                          </a:solidFill>
                          <a:latin typeface="+mn-lt"/>
                          <a:ea typeface="+mn-ea"/>
                          <a:cs typeface="+mn-cs"/>
                        </a:rPr>
                        <a:t>)</a:t>
                      </a:r>
                      <a:r>
                        <a:rPr lang="en-US" sz="2000" b="0" i="0" kern="1200" baseline="0" dirty="0" smtClean="0">
                          <a:solidFill>
                            <a:schemeClr val="dk1"/>
                          </a:solidFill>
                          <a:latin typeface="+mn-lt"/>
                          <a:ea typeface="+mn-ea"/>
                          <a:cs typeface="+mn-cs"/>
                        </a:rPr>
                        <a:t> </a:t>
                      </a:r>
                      <a:r>
                        <a:rPr lang="en-US" sz="2000" b="0" i="0" kern="1200" dirty="0" smtClean="0">
                          <a:solidFill>
                            <a:schemeClr val="dk1"/>
                          </a:solidFill>
                          <a:latin typeface="+mn-lt"/>
                          <a:ea typeface="+mn-ea"/>
                          <a:cs typeface="+mn-cs"/>
                        </a:rPr>
                        <a:t> to cause a bowel movement and evacuate the colon</a:t>
                      </a:r>
                      <a:r>
                        <a:rPr lang="en-US" sz="2000" b="0" i="0" kern="1200" baseline="0" dirty="0" smtClean="0">
                          <a:solidFill>
                            <a:schemeClr val="dk1"/>
                          </a:solidFill>
                          <a:latin typeface="+mn-lt"/>
                          <a:ea typeface="+mn-ea"/>
                          <a:cs typeface="+mn-cs"/>
                        </a:rPr>
                        <a:t> </a:t>
                      </a:r>
                      <a:r>
                        <a:rPr lang="en-US" sz="2000" b="0" i="0" kern="1200" dirty="0" smtClean="0">
                          <a:solidFill>
                            <a:schemeClr val="dk1"/>
                          </a:solidFill>
                          <a:latin typeface="+mn-lt"/>
                          <a:ea typeface="+mn-ea"/>
                          <a:cs typeface="+mn-cs"/>
                        </a:rPr>
                        <a:t>.</a:t>
                      </a:r>
                      <a:endParaRPr lang="en-US" sz="2000" dirty="0" smtClean="0">
                        <a:latin typeface="Times New Roman" pitchFamily="18" charset="0"/>
                        <a:cs typeface="Times New Roman" pitchFamily="18" charset="0"/>
                      </a:endParaRPr>
                    </a:p>
                  </a:txBody>
                  <a:tcPr/>
                </a:tc>
              </a:tr>
              <a:tr h="487180">
                <a:tc>
                  <a:txBody>
                    <a:bodyPr/>
                    <a:lstStyle/>
                    <a:p>
                      <a:r>
                        <a:rPr lang="en-US" sz="2000" b="1" u="sng" dirty="0" smtClean="0">
                          <a:solidFill>
                            <a:srgbClr val="00B050"/>
                          </a:solidFill>
                        </a:rPr>
                        <a:t>Indications </a:t>
                      </a:r>
                      <a:endParaRPr lang="en-US" sz="2000" b="1" u="sng" dirty="0">
                        <a:solidFill>
                          <a:srgbClr val="00B050"/>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n-US" sz="2000" b="0" i="0" kern="1200" dirty="0" smtClean="0">
                          <a:solidFill>
                            <a:schemeClr val="dk1"/>
                          </a:solidFill>
                          <a:latin typeface="+mn-lt"/>
                          <a:ea typeface="+mn-ea"/>
                          <a:cs typeface="+mn-cs"/>
                        </a:rPr>
                        <a:t>to treat constipation</a:t>
                      </a:r>
                      <a:endParaRPr lang="en-US" sz="2000" dirty="0" smtClean="0">
                        <a:latin typeface="Times New Roman" pitchFamily="18" charset="0"/>
                        <a:cs typeface="Times New Roman" pitchFamily="18" charset="0"/>
                      </a:endParaRPr>
                    </a:p>
                  </a:txBody>
                  <a:tcPr/>
                </a:tc>
              </a:tr>
              <a:tr h="1236689">
                <a:tc>
                  <a:txBody>
                    <a:bodyPr/>
                    <a:lstStyle/>
                    <a:p>
                      <a:r>
                        <a:rPr lang="en-US" sz="2000" b="1" u="sng" dirty="0" smtClean="0">
                          <a:solidFill>
                            <a:srgbClr val="00B050"/>
                          </a:solidFill>
                        </a:rPr>
                        <a:t>contraindications</a:t>
                      </a:r>
                      <a:endParaRPr lang="en-US" sz="2000" b="1" u="sng" dirty="0">
                        <a:solidFill>
                          <a:srgbClr val="00B050"/>
                        </a:solidFill>
                        <a:latin typeface="Times New Roman" pitchFamily="18" charset="0"/>
                        <a:cs typeface="Times New Roman" pitchFamily="18" charset="0"/>
                      </a:endParaRPr>
                    </a:p>
                  </a:txBody>
                  <a:tcPr/>
                </a:tc>
                <a:tc>
                  <a:txBody>
                    <a:bodyPr/>
                    <a:lstStyle/>
                    <a:p>
                      <a:pPr>
                        <a:buClr>
                          <a:srgbClr val="00B050"/>
                        </a:buClr>
                        <a:buFont typeface="Wingdings" pitchFamily="2" charset="2"/>
                        <a:buChar char="ü"/>
                      </a:pPr>
                      <a:r>
                        <a:rPr lang="en-US" sz="2000" b="0" i="0" kern="1200" dirty="0" smtClean="0">
                          <a:solidFill>
                            <a:schemeClr val="dk1"/>
                          </a:solidFill>
                          <a:latin typeface="+mn-lt"/>
                          <a:ea typeface="+mn-ea"/>
                          <a:cs typeface="+mn-cs"/>
                        </a:rPr>
                        <a:t>allergic to any ingredient in </a:t>
                      </a:r>
                      <a:r>
                        <a:rPr lang="en-US" sz="2000" b="0" i="0" kern="1200" dirty="0" err="1" smtClean="0">
                          <a:solidFill>
                            <a:schemeClr val="dk1"/>
                          </a:solidFill>
                          <a:latin typeface="+mn-lt"/>
                          <a:ea typeface="+mn-ea"/>
                          <a:cs typeface="+mn-cs"/>
                        </a:rPr>
                        <a:t>Dulcolax</a:t>
                      </a:r>
                      <a:r>
                        <a:rPr lang="en-US" sz="2000" b="0" i="0" kern="1200" dirty="0" smtClean="0">
                          <a:solidFill>
                            <a:schemeClr val="dk1"/>
                          </a:solidFill>
                          <a:latin typeface="+mn-lt"/>
                          <a:ea typeface="+mn-ea"/>
                          <a:cs typeface="+mn-cs"/>
                        </a:rPr>
                        <a:t>.</a:t>
                      </a:r>
                    </a:p>
                    <a:p>
                      <a:pPr>
                        <a:buClr>
                          <a:srgbClr val="00B050"/>
                        </a:buClr>
                        <a:buFont typeface="Wingdings" pitchFamily="2" charset="2"/>
                        <a:buChar char="ü"/>
                      </a:pPr>
                      <a:r>
                        <a:rPr lang="en-US" sz="2000" b="0" i="0" kern="1200" dirty="0" smtClean="0">
                          <a:solidFill>
                            <a:schemeClr val="dk1"/>
                          </a:solidFill>
                          <a:latin typeface="+mn-lt"/>
                          <a:ea typeface="+mn-ea"/>
                          <a:cs typeface="+mn-cs"/>
                        </a:rPr>
                        <a:t>severe stomach pain; appendicitis.</a:t>
                      </a:r>
                    </a:p>
                    <a:p>
                      <a:pPr>
                        <a:buClr>
                          <a:srgbClr val="00B050"/>
                        </a:buClr>
                        <a:buFont typeface="Wingdings" pitchFamily="2" charset="2"/>
                        <a:buChar char="ü"/>
                      </a:pPr>
                      <a:r>
                        <a:rPr lang="en-US" sz="2000" b="0" i="0" kern="1200" dirty="0" smtClean="0">
                          <a:solidFill>
                            <a:schemeClr val="dk1"/>
                          </a:solidFill>
                          <a:latin typeface="+mn-lt"/>
                          <a:ea typeface="+mn-ea"/>
                          <a:cs typeface="+mn-cs"/>
                        </a:rPr>
                        <a:t>stomach, intestinal, or rectal bleeding.</a:t>
                      </a:r>
                      <a:endParaRPr lang="en-US" sz="2000" dirty="0">
                        <a:latin typeface="Times New Roman" pitchFamily="18" charset="0"/>
                        <a:cs typeface="Times New Roman" pitchFamily="18" charset="0"/>
                      </a:endParaRPr>
                    </a:p>
                  </a:txBody>
                  <a:tcPr/>
                </a:tc>
              </a:tr>
              <a:tr h="12366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smtClean="0">
                          <a:solidFill>
                            <a:srgbClr val="00B050"/>
                          </a:solidFill>
                        </a:rPr>
                        <a:t>Side Effects:</a:t>
                      </a:r>
                    </a:p>
                    <a:p>
                      <a:endParaRPr lang="en-US" sz="2000" b="1" u="sng" dirty="0">
                        <a:solidFill>
                          <a:srgbClr val="00B050"/>
                        </a:solidFill>
                        <a:latin typeface="Times New Roman" pitchFamily="18" charset="0"/>
                        <a:cs typeface="Times New Roman" pitchFamily="18" charset="0"/>
                      </a:endParaRPr>
                    </a:p>
                  </a:txBody>
                  <a:tcPr/>
                </a:tc>
                <a:tc>
                  <a:txBody>
                    <a:bodyPr/>
                    <a:lstStyle/>
                    <a:p>
                      <a:pPr>
                        <a:buClr>
                          <a:srgbClr val="00B050"/>
                        </a:buClr>
                        <a:buFont typeface="Wingdings" pitchFamily="2" charset="2"/>
                        <a:buChar char="ü"/>
                      </a:pPr>
                      <a:r>
                        <a:rPr lang="en-US" sz="2000" b="0" i="0" kern="1200" dirty="0" smtClean="0">
                          <a:solidFill>
                            <a:schemeClr val="dk1"/>
                          </a:solidFill>
                          <a:latin typeface="+mn-lt"/>
                          <a:ea typeface="+mn-ea"/>
                          <a:cs typeface="+mn-cs"/>
                        </a:rPr>
                        <a:t> abdominal </a:t>
                      </a:r>
                      <a:r>
                        <a:rPr lang="en-US" sz="2000" b="0" i="0" u="none" kern="1200" dirty="0" smtClean="0">
                          <a:solidFill>
                            <a:schemeClr val="dk1"/>
                          </a:solidFill>
                          <a:latin typeface="+mn-lt"/>
                          <a:ea typeface="+mn-ea"/>
                          <a:cs typeface="+mn-cs"/>
                        </a:rPr>
                        <a:t>cramping, diarrhea, nausea, vomiting</a:t>
                      </a:r>
                    </a:p>
                    <a:p>
                      <a:pPr>
                        <a:buClr>
                          <a:srgbClr val="00B050"/>
                        </a:buClr>
                        <a:buFont typeface="Wingdings" pitchFamily="2" charset="2"/>
                        <a:buChar char="ü"/>
                      </a:pPr>
                      <a:r>
                        <a:rPr lang="en-US" sz="2000" b="0" i="0" u="none" kern="1200" dirty="0" smtClean="0">
                          <a:solidFill>
                            <a:schemeClr val="dk1"/>
                          </a:solidFill>
                          <a:latin typeface="+mn-lt"/>
                          <a:ea typeface="+mn-ea"/>
                          <a:cs typeface="+mn-cs"/>
                        </a:rPr>
                        <a:t> fluid and electrolyte imbalance.</a:t>
                      </a:r>
                    </a:p>
                    <a:p>
                      <a:pPr>
                        <a:buClr>
                          <a:srgbClr val="00B050"/>
                        </a:buClr>
                        <a:buFont typeface="Wingdings" pitchFamily="2" charset="2"/>
                        <a:buChar char="ü"/>
                      </a:pPr>
                      <a:endParaRPr lang="en-US" sz="2000" b="0" i="0" kern="1200" dirty="0" smtClean="0">
                        <a:solidFill>
                          <a:schemeClr val="dk1"/>
                        </a:solidFill>
                        <a:latin typeface="+mn-lt"/>
                        <a:ea typeface="+mn-ea"/>
                        <a:cs typeface="+mn-cs"/>
                      </a:endParaRPr>
                    </a:p>
                  </a:txBody>
                  <a:tcPr/>
                </a:tc>
              </a:tr>
              <a:tr h="16114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smtClean="0">
                          <a:solidFill>
                            <a:srgbClr val="00B050"/>
                          </a:solidFill>
                        </a:rPr>
                        <a:t>Nursing Considerations:</a:t>
                      </a:r>
                    </a:p>
                    <a:p>
                      <a:endParaRPr lang="en-US" sz="2000" b="1" u="sng" dirty="0">
                        <a:solidFill>
                          <a:srgbClr val="00B050"/>
                        </a:solidFill>
                        <a:latin typeface="Times New Roman" pitchFamily="18" charset="0"/>
                        <a:cs typeface="Times New Roman" pitchFamily="18" charset="0"/>
                      </a:endParaRPr>
                    </a:p>
                  </a:txBody>
                  <a:tcPr/>
                </a:tc>
                <a:tc>
                  <a:txBody>
                    <a:bodyPr/>
                    <a:lstStyle/>
                    <a:p>
                      <a:pPr eaLnBrk="1" hangingPunct="1">
                        <a:buClr>
                          <a:srgbClr val="00B050"/>
                        </a:buClr>
                        <a:buFont typeface="Wingdings" pitchFamily="2" charset="2"/>
                        <a:buChar char="ü"/>
                      </a:pPr>
                      <a:r>
                        <a:rPr lang="en-US" sz="2000" b="0" i="0" kern="1200" dirty="0" smtClean="0">
                          <a:solidFill>
                            <a:schemeClr val="dk1"/>
                          </a:solidFill>
                          <a:latin typeface="+mn-lt"/>
                          <a:ea typeface="+mn-ea"/>
                          <a:cs typeface="+mn-cs"/>
                        </a:rPr>
                        <a:t>Assess for allergy to the drug, stomach pain, N/V, sudden change in bowel habits lasting &gt;2 weeks.</a:t>
                      </a:r>
                    </a:p>
                    <a:p>
                      <a:pPr eaLnBrk="1" hangingPunct="1">
                        <a:buClr>
                          <a:srgbClr val="00B050"/>
                        </a:buClr>
                        <a:buFont typeface="Wingdings" pitchFamily="2" charset="2"/>
                        <a:buChar char="ü"/>
                      </a:pPr>
                      <a:r>
                        <a:rPr lang="en-US" sz="2000" b="0" i="0" kern="1200" dirty="0" smtClean="0">
                          <a:solidFill>
                            <a:schemeClr val="dk1"/>
                          </a:solidFill>
                          <a:latin typeface="+mn-lt"/>
                          <a:ea typeface="+mn-ea"/>
                          <a:cs typeface="+mn-cs"/>
                        </a:rPr>
                        <a:t>Monitor for rectal bleeding, for no bowel movement, stomach discomfort.</a:t>
                      </a:r>
                      <a:r>
                        <a:rPr lang="en-US" sz="2000" b="0" i="0" kern="1200" baseline="0" dirty="0" smtClean="0">
                          <a:solidFill>
                            <a:schemeClr val="dk1"/>
                          </a:solidFill>
                          <a:latin typeface="+mn-lt"/>
                          <a:ea typeface="+mn-ea"/>
                          <a:cs typeface="+mn-cs"/>
                        </a:rPr>
                        <a:t> </a:t>
                      </a:r>
                    </a:p>
                    <a:p>
                      <a:pPr eaLnBrk="1" hangingPunct="1">
                        <a:buClr>
                          <a:srgbClr val="00B050"/>
                        </a:buClr>
                        <a:buFont typeface="Wingdings" pitchFamily="2" charset="2"/>
                        <a:buChar char="ü"/>
                      </a:pPr>
                      <a:r>
                        <a:rPr lang="en-US" sz="2000" b="0" i="0" kern="1200" baseline="0" dirty="0" smtClean="0">
                          <a:solidFill>
                            <a:schemeClr val="dk1"/>
                          </a:solidFill>
                          <a:latin typeface="+mn-lt"/>
                          <a:ea typeface="+mn-ea"/>
                          <a:cs typeface="+mn-cs"/>
                        </a:rPr>
                        <a:t>Monitor  fluid and electrolyte regularly . </a:t>
                      </a:r>
                      <a:endParaRPr lang="en-US" sz="2000" dirty="0" smtClean="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www.dianamarinova.com/wp-content/uploads/2013/08/Questions-to-Clients-Why-Bother-Addressing-The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endParaRPr lang="en-US"/>
          </a:p>
        </p:txBody>
      </p:sp>
      <p:pic>
        <p:nvPicPr>
          <p:cNvPr id="58370" name="Picture 2" descr="http://www.surgerylaparoscopic.co.uk/website/wp-content/uploads/2011/10/endoscopy.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9" name="Subtitle 8"/>
          <p:cNvSpPr>
            <a:spLocks noGrp="1"/>
          </p:cNvSpPr>
          <p:nvPr>
            <p:ph type="subTitle" idx="1"/>
          </p:nvPr>
        </p:nvSpPr>
        <p:spPr>
          <a:xfrm>
            <a:off x="304800" y="5257800"/>
            <a:ext cx="4267200" cy="1371600"/>
          </a:xfrm>
        </p:spPr>
        <p:txBody>
          <a:bodyPr/>
          <a:lstStyle/>
          <a:p>
            <a:pPr algn="l"/>
            <a:r>
              <a:rPr lang="en-US" sz="6600" b="1" i="1" dirty="0" smtClean="0">
                <a:solidFill>
                  <a:srgbClr val="FF0000"/>
                </a:solidFill>
                <a:effectLst>
                  <a:outerShdw blurRad="38100" dist="38100" dir="2700000" algn="tl">
                    <a:srgbClr val="000000">
                      <a:alpha val="43137"/>
                    </a:srgbClr>
                  </a:outerShdw>
                </a:effectLst>
              </a:rPr>
              <a:t>Endoscopy</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FF0000"/>
                </a:solidFill>
                <a:effectLst>
                  <a:outerShdw blurRad="38100" dist="38100" dir="2700000" algn="tl">
                    <a:srgbClr val="000000">
                      <a:alpha val="43137"/>
                    </a:srgbClr>
                  </a:outerShdw>
                </a:effectLst>
              </a:rPr>
              <a:t>Endoscopy procedure </a:t>
            </a:r>
            <a:endParaRPr lang="en-US" dirty="0"/>
          </a:p>
        </p:txBody>
      </p:sp>
      <p:sp>
        <p:nvSpPr>
          <p:cNvPr id="3" name="Content Placeholder 2"/>
          <p:cNvSpPr>
            <a:spLocks noGrp="1"/>
          </p:cNvSpPr>
          <p:nvPr>
            <p:ph idx="1"/>
          </p:nvPr>
        </p:nvSpPr>
        <p:spPr>
          <a:xfrm>
            <a:off x="228600" y="1524000"/>
            <a:ext cx="8686800" cy="4953000"/>
          </a:xfrm>
        </p:spPr>
        <p:txBody>
          <a:bodyPr>
            <a:normAutofit/>
          </a:bodyPr>
          <a:lstStyle/>
          <a:p>
            <a:pPr>
              <a:buFont typeface="Wingdings" pitchFamily="2" charset="2"/>
              <a:buChar char="Ø"/>
            </a:pPr>
            <a:r>
              <a:rPr lang="en-US" sz="2400" dirty="0" smtClean="0"/>
              <a:t>Endoscopy is a nonsurgical procedure used to examine a person's digestive tract. </a:t>
            </a:r>
          </a:p>
          <a:p>
            <a:pPr>
              <a:buNone/>
            </a:pPr>
            <a:endParaRPr lang="en-US" sz="2400" dirty="0" smtClean="0"/>
          </a:p>
          <a:p>
            <a:pPr>
              <a:buFont typeface="Wingdings" pitchFamily="2" charset="2"/>
              <a:buChar char="Ø"/>
            </a:pPr>
            <a:r>
              <a:rPr lang="en-US" sz="2400" dirty="0" smtClean="0"/>
              <a:t>Endoscopy is the use of a flexible tube with a light and camera attached to it, to visualize the GI tract and to perform certain diagnostic and therapeutic procedures.</a:t>
            </a:r>
          </a:p>
          <a:p>
            <a:pPr>
              <a:buNone/>
            </a:pPr>
            <a:endParaRPr lang="en-US" sz="2400" dirty="0" smtClean="0"/>
          </a:p>
          <a:p>
            <a:pPr>
              <a:buFont typeface="Wingdings" pitchFamily="2" charset="2"/>
              <a:buChar char="Ø"/>
            </a:pPr>
            <a:r>
              <a:rPr lang="en-US" sz="2400" dirty="0" smtClean="0"/>
              <a:t>Images of digestive tract are produced through a video screen monitor.</a:t>
            </a:r>
          </a:p>
          <a:p>
            <a:pPr>
              <a:buNone/>
            </a:pPr>
            <a:endParaRPr lang="en-US" sz="2400" dirty="0" smtClean="0"/>
          </a:p>
          <a:p>
            <a:pPr>
              <a:buFont typeface="Wingdings" pitchFamily="2" charset="2"/>
              <a:buChar char="Ø"/>
            </a:pPr>
            <a:r>
              <a:rPr lang="en-US" sz="2400" dirty="0" smtClean="0"/>
              <a:t>The endoscope can be inserted through the rectum or mouth, depending on which portion of the GI tract is to be viewed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latesthealthtips.com/wp-content/uploads/2011/07/Gas-Trouble11.jpg"/>
          <p:cNvPicPr>
            <a:picLocks noChangeAspect="1" noChangeArrowheads="1"/>
          </p:cNvPicPr>
          <p:nvPr/>
        </p:nvPicPr>
        <p:blipFill>
          <a:blip r:embed="rId2" cstate="print"/>
          <a:srcRect/>
          <a:stretch>
            <a:fillRect/>
          </a:stretch>
        </p:blipFill>
        <p:spPr bwMode="auto">
          <a:xfrm>
            <a:off x="0" y="1295400"/>
            <a:ext cx="3333750" cy="2171701"/>
          </a:xfrm>
          <a:prstGeom prst="rect">
            <a:avLst/>
          </a:prstGeom>
          <a:noFill/>
        </p:spPr>
      </p:pic>
      <p:pic>
        <p:nvPicPr>
          <p:cNvPr id="1028" name="Picture 4" descr="http://www.mayoclinic.org/~/media/kcms/gbs/patient%20consumer/images/2013/11/15/17/39/ca00083_%20ds00095_%20ds00099_%20ds00242_%20ds00301_%20ds00319_%20ds00488_%20ds00500_%20ds00763_%20ds00820_%20ds00967_%20my00138_im04428_mcdc7_endoscopythu_jpg.ashx"/>
          <p:cNvPicPr>
            <a:picLocks noChangeAspect="1" noChangeArrowheads="1"/>
          </p:cNvPicPr>
          <p:nvPr/>
        </p:nvPicPr>
        <p:blipFill>
          <a:blip r:embed="rId3" cstate="print"/>
          <a:srcRect/>
          <a:stretch>
            <a:fillRect/>
          </a:stretch>
        </p:blipFill>
        <p:spPr bwMode="auto">
          <a:xfrm>
            <a:off x="0" y="-152400"/>
            <a:ext cx="9144000" cy="7010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038600"/>
          </a:xfrm>
        </p:spPr>
        <p:txBody>
          <a:bodyPr>
            <a:normAutofit lnSpcReduction="10000"/>
          </a:bodyPr>
          <a:lstStyle/>
          <a:p>
            <a:pPr>
              <a:buFont typeface="Wingdings" pitchFamily="2" charset="2"/>
              <a:buChar char="Ø"/>
            </a:pPr>
            <a:r>
              <a:rPr lang="en-US" sz="2400" dirty="0" smtClean="0"/>
              <a:t>During an upper endoscopy, an endoscope </a:t>
            </a:r>
            <a:r>
              <a:rPr lang="en-US" sz="2400" dirty="0" err="1" smtClean="0"/>
              <a:t>endoscope</a:t>
            </a:r>
            <a:r>
              <a:rPr lang="en-US" sz="2400" dirty="0" smtClean="0"/>
              <a:t> is lubricated with</a:t>
            </a:r>
          </a:p>
          <a:p>
            <a:pPr>
              <a:buNone/>
            </a:pPr>
            <a:r>
              <a:rPr lang="en-US" sz="2400" dirty="0" smtClean="0"/>
              <a:t>a water-soluble lubricant and passed smoothly and slowly along</a:t>
            </a:r>
          </a:p>
          <a:p>
            <a:pPr>
              <a:buNone/>
            </a:pPr>
            <a:r>
              <a:rPr lang="en-US" sz="2400" dirty="0" smtClean="0"/>
              <a:t>the back of the mouth and down into the esophagus allowing the doctor to view the esophagus, stomach, and upper part of the small intestine.</a:t>
            </a:r>
          </a:p>
          <a:p>
            <a:pPr>
              <a:buNone/>
            </a:pPr>
            <a:endParaRPr lang="en-US" sz="2400" dirty="0" smtClean="0"/>
          </a:p>
          <a:p>
            <a:pPr>
              <a:buFont typeface="Wingdings" pitchFamily="2" charset="2"/>
              <a:buChar char="Ø"/>
            </a:pPr>
            <a:r>
              <a:rPr lang="en-US" sz="2400" dirty="0" smtClean="0"/>
              <a:t>Endoscopes contain multipurpose channels that allow for air insufflations, irrigation, fluid aspiration, and the passage of special instruments.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marL="457200" indent="-457200">
              <a:buFont typeface="Wingdings" pitchFamily="2" charset="2"/>
              <a:buChar char="Ø"/>
            </a:pPr>
            <a:endParaRPr lang="en-US" sz="2400" dirty="0" smtClean="0"/>
          </a:p>
          <a:p>
            <a:pPr marL="457200" indent="-457200">
              <a:buFont typeface="Wingdings" pitchFamily="2" charset="2"/>
              <a:buChar char="Ø"/>
            </a:pPr>
            <a:r>
              <a:rPr lang="en-US" sz="2400" dirty="0" smtClean="0"/>
              <a:t>Therapeutic endoscopy can be used to remove common bile duct stones, dilate strictures, and treat gastric bleeding and esophageal </a:t>
            </a:r>
            <a:r>
              <a:rPr lang="en-US" sz="2400" dirty="0" err="1" smtClean="0"/>
              <a:t>varices</a:t>
            </a:r>
            <a:r>
              <a:rPr lang="en-US" sz="2400" dirty="0" smtClean="0"/>
              <a:t>.</a:t>
            </a:r>
          </a:p>
          <a:p>
            <a:pPr marL="457200" indent="-457200">
              <a:buFont typeface="Wingdings" pitchFamily="2" charset="2"/>
              <a:buChar char="Ø"/>
            </a:pPr>
            <a:endParaRPr lang="en-US" sz="2400" dirty="0" smtClean="0"/>
          </a:p>
          <a:p>
            <a:pPr marL="457200" indent="-457200">
              <a:buFont typeface="Wingdings" pitchFamily="2" charset="2"/>
              <a:buChar char="Ø"/>
            </a:pPr>
            <a:r>
              <a:rPr lang="en-US" sz="2400" dirty="0" smtClean="0"/>
              <a:t>The patient wears a mouth guard to keep from biting the scope.</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10107</TotalTime>
  <Words>1928</Words>
  <Application>Microsoft Office PowerPoint</Application>
  <PresentationFormat>عرض على الشاشة (3:4)‏</PresentationFormat>
  <Paragraphs>298</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Office Theme</vt:lpstr>
      <vt:lpstr> </vt:lpstr>
      <vt:lpstr>الشريحة 2</vt:lpstr>
      <vt:lpstr> Gastrointestinal system disorders </vt:lpstr>
      <vt:lpstr>الشريحة 4</vt:lpstr>
      <vt:lpstr>الشريحة 5</vt:lpstr>
      <vt:lpstr>Endoscopy procedure </vt:lpstr>
      <vt:lpstr>الشريحة 7</vt:lpstr>
      <vt:lpstr>الشريحة 8</vt:lpstr>
      <vt:lpstr>الشريحة 9</vt:lpstr>
      <vt:lpstr>الشريحة 10</vt:lpstr>
      <vt:lpstr>Capsule Endoscopy </vt:lpstr>
      <vt:lpstr>الشريحة 12</vt:lpstr>
      <vt:lpstr>Capsule Endoscopy </vt:lpstr>
      <vt:lpstr>الشريحة 14</vt:lpstr>
      <vt:lpstr>Indications </vt:lpstr>
      <vt:lpstr>Contraindications </vt:lpstr>
      <vt:lpstr>Complications </vt:lpstr>
      <vt:lpstr>Nursing interventions</vt:lpstr>
      <vt:lpstr>الشريحة 19</vt:lpstr>
      <vt:lpstr>الشريحة 20</vt:lpstr>
      <vt:lpstr>After the procedure</vt:lpstr>
      <vt:lpstr>الشريحة 22</vt:lpstr>
      <vt:lpstr>الشريحة 23</vt:lpstr>
      <vt:lpstr>Proctoscopy</vt:lpstr>
      <vt:lpstr>Procedure for proctoscopy</vt:lpstr>
      <vt:lpstr>الشريحة 26</vt:lpstr>
      <vt:lpstr>الشريحة 27</vt:lpstr>
      <vt:lpstr>الشريحة 28</vt:lpstr>
      <vt:lpstr>Nursing interventions</vt:lpstr>
      <vt:lpstr>الشريحة 30</vt:lpstr>
      <vt:lpstr>Nasogastric tube Feeding NGT </vt:lpstr>
      <vt:lpstr>Nasogastric  tube (NGT)   </vt:lpstr>
      <vt:lpstr>Procedure </vt:lpstr>
      <vt:lpstr>Procedure </vt:lpstr>
      <vt:lpstr>Nursing interventions</vt:lpstr>
      <vt:lpstr>Nursing interventions</vt:lpstr>
      <vt:lpstr>الشريحة 37</vt:lpstr>
      <vt:lpstr>الشريحة 38</vt:lpstr>
      <vt:lpstr>الشريحة 39</vt:lpstr>
      <vt:lpstr>الشريحة 40</vt:lpstr>
      <vt:lpstr>الشريحة 41</vt:lpstr>
      <vt:lpstr>الشريحة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Electroencephalogram  (EEG)</dc:title>
  <dc:creator>USER1</dc:creator>
  <cp:lastModifiedBy>DELL</cp:lastModifiedBy>
  <cp:revision>55</cp:revision>
  <dcterms:created xsi:type="dcterms:W3CDTF">2006-08-16T00:00:00Z</dcterms:created>
  <dcterms:modified xsi:type="dcterms:W3CDTF">2015-10-10T08:21:24Z</dcterms:modified>
</cp:coreProperties>
</file>