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قطع افتراضي" id="{64C29BDA-5266-49DC-8014-336E6C7CFAED}">
          <p14:sldIdLst>
            <p14:sldId id="256"/>
          </p14:sldIdLst>
        </p14:section>
        <p14:section name="مقطع بدون عنوان" id="{FEA655AA-1AE2-4323-9448-FE60DC778848}">
          <p14:sldIdLst>
            <p14:sldId id="257"/>
            <p14:sldId id="259"/>
            <p14:sldId id="258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 horzBarState="maximized">
    <p:restoredLeft sz="65441" autoAdjust="0"/>
    <p:restoredTop sz="86323" autoAdjust="0"/>
  </p:normalViewPr>
  <p:slideViewPr>
    <p:cSldViewPr>
      <p:cViewPr>
        <p:scale>
          <a:sx n="80" d="100"/>
          <a:sy n="80" d="100"/>
        </p:scale>
        <p:origin x="-1722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تخطيط مخص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840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B8ABB09-4A1D-463E-8065-109CC2B7EFAA}" type="datetimeFigureOut">
              <a:rPr lang="ar-SA" smtClean="0"/>
              <a:t>21/04/1435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1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543800" cy="2160240"/>
          </a:xfrm>
        </p:spPr>
        <p:txBody>
          <a:bodyPr/>
          <a:lstStyle/>
          <a:p>
            <a:pPr algn="ctr"/>
            <a:r>
              <a:rPr lang="en-US" sz="4400" dirty="0" err="1"/>
              <a:t>Exp</a:t>
            </a:r>
            <a:r>
              <a:rPr lang="en-US" sz="4400" dirty="0"/>
              <a:t> #1           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Glucose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27584" y="3140968"/>
            <a:ext cx="6858000" cy="990600"/>
          </a:xfrm>
        </p:spPr>
        <p:txBody>
          <a:bodyPr/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Quantitative</a:t>
            </a:r>
            <a:r>
              <a:rPr lang="en-US" b="1" spc="19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determination </a:t>
            </a:r>
            <a:r>
              <a:rPr lang="en-US" b="1" spc="105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of</a:t>
            </a:r>
            <a:r>
              <a:rPr lang="en-US" b="1" spc="19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glucose</a:t>
            </a:r>
            <a:r>
              <a:rPr lang="en-US" b="1" spc="22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in </a:t>
            </a:r>
            <a:r>
              <a:rPr lang="en-US" b="1" spc="4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serum</a:t>
            </a:r>
            <a:r>
              <a:rPr lang="en-US" b="1" spc="205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or</a:t>
            </a:r>
            <a:r>
              <a:rPr lang="en-US" b="1" spc="175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plasma </a:t>
            </a: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59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-171400"/>
            <a:ext cx="7543800" cy="6336704"/>
          </a:xfrm>
        </p:spPr>
        <p:txBody>
          <a:bodyPr/>
          <a:lstStyle/>
          <a:p>
            <a:pPr marL="0" indent="0" algn="l">
              <a:buNone/>
            </a:pPr>
            <a:r>
              <a:rPr lang="en-US" sz="3200" b="1" dirty="0">
                <a:solidFill>
                  <a:srgbClr val="C00000"/>
                </a:solidFill>
              </a:rPr>
              <a:t>Fasting plasma glucose (FPG) versus oral glucose tolerance test (OGTT</a:t>
            </a:r>
            <a:r>
              <a:rPr lang="en-US" sz="3200" b="1" dirty="0" smtClean="0">
                <a:solidFill>
                  <a:srgbClr val="C00000"/>
                </a:solidFill>
              </a:rPr>
              <a:t>):</a:t>
            </a:r>
          </a:p>
          <a:p>
            <a:pPr marL="0" indent="0" algn="l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OGTT </a:t>
            </a:r>
            <a:r>
              <a:rPr lang="en-US" dirty="0">
                <a:solidFill>
                  <a:schemeClr val="tx1"/>
                </a:solidFill>
              </a:rPr>
              <a:t>is performed by serial measurement of plasma glucose before and after a specific amount of glucose is given orally.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 Although OGTT is more sensitive than FPG, it is affected by a large number of factors that result in poor reproducibility. 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Therefore</a:t>
            </a:r>
            <a:r>
              <a:rPr lang="en-US" dirty="0">
                <a:solidFill>
                  <a:schemeClr val="tx1"/>
                </a:solidFill>
              </a:rPr>
              <a:t>, an OGTT is rarely necessary for the diagnosis of DM.</a:t>
            </a:r>
          </a:p>
          <a:p>
            <a:pPr marL="0" indent="0" algn="l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64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79504"/>
          </a:xfrm>
        </p:spPr>
        <p:txBody>
          <a:bodyPr/>
          <a:lstStyle/>
          <a:p>
            <a:pPr marL="0" indent="0" algn="l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*Whole </a:t>
            </a:r>
            <a:r>
              <a:rPr lang="en-US" sz="3200" b="1" dirty="0">
                <a:solidFill>
                  <a:srgbClr val="C00000"/>
                </a:solidFill>
              </a:rPr>
              <a:t>blood versus plasma glucose: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Most </a:t>
            </a:r>
            <a:r>
              <a:rPr lang="en-US" dirty="0">
                <a:solidFill>
                  <a:schemeClr val="tx1"/>
                </a:solidFill>
              </a:rPr>
              <a:t>lab instruments measures plasma </a:t>
            </a:r>
            <a:r>
              <a:rPr lang="en-US" dirty="0" smtClean="0">
                <a:solidFill>
                  <a:schemeClr val="tx1"/>
                </a:solidFill>
              </a:rPr>
              <a:t>glucose, the results is more </a:t>
            </a:r>
            <a:r>
              <a:rPr lang="en-US" dirty="0">
                <a:solidFill>
                  <a:schemeClr val="tx1"/>
                </a:solidFill>
              </a:rPr>
              <a:t>reliable 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It is 10-15% higher than whole blood glucose, since RBC contain less water per unit volume than plasma.</a:t>
            </a:r>
          </a:p>
          <a:p>
            <a:pPr marL="0" indent="0" algn="l">
              <a:buNone/>
            </a:pPr>
            <a:endParaRPr lang="en-US" sz="3200" b="1" dirty="0" smtClean="0">
              <a:solidFill>
                <a:srgbClr val="C00000"/>
              </a:solidFill>
            </a:endParaRPr>
          </a:p>
          <a:p>
            <a:pPr marL="0" indent="0" algn="l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*Capillary </a:t>
            </a:r>
            <a:r>
              <a:rPr lang="en-US" sz="3200" b="1" dirty="0">
                <a:solidFill>
                  <a:srgbClr val="C00000"/>
                </a:solidFill>
              </a:rPr>
              <a:t>versus venous plasma glucose</a:t>
            </a:r>
            <a:r>
              <a:rPr lang="en-US" sz="3200" b="1" dirty="0" smtClean="0">
                <a:solidFill>
                  <a:srgbClr val="C00000"/>
                </a:solidFill>
              </a:rPr>
              <a:t>: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There </a:t>
            </a:r>
            <a:r>
              <a:rPr lang="en-US" dirty="0">
                <a:solidFill>
                  <a:schemeClr val="tx1"/>
                </a:solidFill>
              </a:rPr>
              <a:t>is little difference </a:t>
            </a:r>
            <a:r>
              <a:rPr lang="en-US" dirty="0" smtClean="0">
                <a:solidFill>
                  <a:schemeClr val="tx1"/>
                </a:solidFill>
              </a:rPr>
              <a:t>between them .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in </a:t>
            </a:r>
            <a:r>
              <a:rPr lang="en-US" dirty="0">
                <a:solidFill>
                  <a:schemeClr val="tx1"/>
                </a:solidFill>
              </a:rPr>
              <a:t>hyperglycemia, capillary plasma glucose may be significantly higher than venous plasma glucose.</a:t>
            </a:r>
          </a:p>
          <a:p>
            <a:pPr marL="0" indent="0" algn="l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4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-171400"/>
            <a:ext cx="7543800" cy="4743400"/>
          </a:xfrm>
        </p:spPr>
        <p:txBody>
          <a:bodyPr/>
          <a:lstStyle/>
          <a:p>
            <a:pPr marL="0" indent="0" algn="l">
              <a:buNone/>
            </a:pPr>
            <a:r>
              <a:rPr lang="en-US" sz="3200" b="1" dirty="0">
                <a:solidFill>
                  <a:srgbClr val="C00000"/>
                </a:solidFill>
              </a:rPr>
              <a:t>Hemoglobin A1C (glycosylated Hemoglobin):</a:t>
            </a:r>
          </a:p>
          <a:p>
            <a:pPr marL="0" indent="0" algn="l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Whole blood sample used </a:t>
            </a:r>
            <a:r>
              <a:rPr lang="en-US" dirty="0">
                <a:solidFill>
                  <a:schemeClr val="tx1"/>
                </a:solidFill>
              </a:rPr>
              <a:t>to monitor the degree of the control of blood glucose level during the past 2 </a:t>
            </a:r>
            <a:r>
              <a:rPr lang="en-US" dirty="0" smtClean="0">
                <a:solidFill>
                  <a:schemeClr val="tx1"/>
                </a:solidFill>
              </a:rPr>
              <a:t>months</a:t>
            </a:r>
          </a:p>
          <a:p>
            <a:pPr marL="0" indent="0" algn="l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284982"/>
            <a:ext cx="2736304" cy="2843993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46327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755576" y="2348880"/>
            <a:ext cx="7848872" cy="3816424"/>
          </a:xfrm>
        </p:spPr>
        <p:txBody>
          <a:bodyPr>
            <a:normAutofit/>
          </a:bodyPr>
          <a:lstStyle/>
          <a:p>
            <a:endParaRPr lang="ar-SA" sz="1200" dirty="0"/>
          </a:p>
        </p:txBody>
      </p:sp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762000" y="476672"/>
            <a:ext cx="7543800" cy="568863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Glucose is a major carbohydrate </a:t>
            </a:r>
            <a:r>
              <a:rPr lang="en-US" dirty="0" smtClean="0">
                <a:solidFill>
                  <a:schemeClr val="tx1"/>
                </a:solidFill>
              </a:rPr>
              <a:t>present in </a:t>
            </a:r>
            <a:r>
              <a:rPr lang="en-US" dirty="0">
                <a:solidFill>
                  <a:schemeClr val="tx1"/>
                </a:solidFill>
              </a:rPr>
              <a:t>the peripheral </a:t>
            </a:r>
            <a:r>
              <a:rPr lang="en-US" dirty="0" smtClean="0">
                <a:solidFill>
                  <a:schemeClr val="tx1"/>
                </a:solidFill>
              </a:rPr>
              <a:t>blood </a:t>
            </a:r>
            <a:r>
              <a:rPr lang="en-US" dirty="0">
                <a:solidFill>
                  <a:schemeClr val="tx1"/>
                </a:solidFill>
              </a:rPr>
              <a:t>. The oxidation of glucose is the major source of cellular energy in the body. Glucose </a:t>
            </a:r>
            <a:r>
              <a:rPr lang="en-US" dirty="0" smtClean="0">
                <a:solidFill>
                  <a:schemeClr val="tx1"/>
                </a:solidFill>
              </a:rPr>
              <a:t>determinations help to</a:t>
            </a:r>
            <a:r>
              <a:rPr lang="ar-SA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diagnose </a:t>
            </a:r>
            <a:r>
              <a:rPr lang="en-US" dirty="0">
                <a:solidFill>
                  <a:schemeClr val="tx1"/>
                </a:solidFill>
              </a:rPr>
              <a:t>and </a:t>
            </a:r>
            <a:r>
              <a:rPr lang="en-US" dirty="0" smtClean="0">
                <a:solidFill>
                  <a:schemeClr val="tx1"/>
                </a:solidFill>
              </a:rPr>
              <a:t>treat the diabetes mellitus(D.M).</a:t>
            </a:r>
          </a:p>
          <a:p>
            <a:pPr marL="0" indent="0" algn="l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The blood glucose level is normally maintained within a narrow range under various conditions by hormones ,such as insulin, glucagon, or epinephrine.</a:t>
            </a:r>
          </a:p>
          <a:p>
            <a:pPr marL="0" indent="0" algn="l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Patients </a:t>
            </a:r>
            <a:r>
              <a:rPr lang="en-US" dirty="0">
                <a:solidFill>
                  <a:schemeClr val="tx1"/>
                </a:solidFill>
              </a:rPr>
              <a:t>with diabetes demonstrate an inability to produce </a:t>
            </a:r>
            <a:r>
              <a:rPr lang="en-US" dirty="0" smtClean="0">
                <a:solidFill>
                  <a:schemeClr val="tx1"/>
                </a:solidFill>
              </a:rPr>
              <a:t>insulin.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Clinical diagnosis should not be made on a single test </a:t>
            </a:r>
            <a:r>
              <a:rPr lang="en-US" dirty="0" smtClean="0">
                <a:solidFill>
                  <a:schemeClr val="tx1"/>
                </a:solidFill>
              </a:rPr>
              <a:t>result.</a:t>
            </a:r>
            <a:endParaRPr lang="en-US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82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755576" y="0"/>
            <a:ext cx="6781800" cy="1600200"/>
          </a:xfrm>
        </p:spPr>
        <p:txBody>
          <a:bodyPr/>
          <a:lstStyle/>
          <a:p>
            <a:r>
              <a:rPr lang="en-US" dirty="0" smtClean="0"/>
              <a:t>Clinical significant: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755576" y="548680"/>
            <a:ext cx="7543800" cy="5479504"/>
          </a:xfrm>
        </p:spPr>
        <p:txBody>
          <a:bodyPr/>
          <a:lstStyle/>
          <a:p>
            <a:pPr marL="0" indent="0" algn="l">
              <a:buNone/>
            </a:pPr>
            <a:r>
              <a:rPr lang="en-US" b="1" dirty="0" smtClean="0">
                <a:solidFill>
                  <a:srgbClr val="C00000"/>
                </a:solidFill>
              </a:rPr>
              <a:t>Elevated glucose associated with: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pancreatitis</a:t>
            </a:r>
            <a:r>
              <a:rPr lang="en-US" dirty="0">
                <a:solidFill>
                  <a:schemeClr val="tx1"/>
                </a:solidFill>
              </a:rPr>
              <a:t>, pituitary or thyroid dysfunction, renal failure and liver </a:t>
            </a:r>
            <a:r>
              <a:rPr lang="en-US" dirty="0" smtClean="0">
                <a:solidFill>
                  <a:schemeClr val="tx1"/>
                </a:solidFill>
              </a:rPr>
              <a:t>disease</a:t>
            </a:r>
          </a:p>
          <a:p>
            <a:pPr marL="0" indent="0" algn="l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b="1" dirty="0" smtClean="0">
                <a:solidFill>
                  <a:srgbClr val="C00000"/>
                </a:solidFill>
              </a:rPr>
              <a:t>Low glucose associated with: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insulinoma,  hypopituitarism ,  </a:t>
            </a:r>
            <a:r>
              <a:rPr lang="en-US" dirty="0" smtClean="0">
                <a:solidFill>
                  <a:schemeClr val="tx1"/>
                </a:solidFill>
              </a:rPr>
              <a:t>neoplasms,   </a:t>
            </a:r>
            <a:r>
              <a:rPr lang="en-US" dirty="0">
                <a:solidFill>
                  <a:schemeClr val="tx1"/>
                </a:solidFill>
              </a:rPr>
              <a:t>or </a:t>
            </a:r>
            <a:r>
              <a:rPr lang="en-US" dirty="0" smtClean="0">
                <a:solidFill>
                  <a:schemeClr val="tx1"/>
                </a:solidFill>
              </a:rPr>
              <a:t>insulin hypoglycemia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0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683568" y="9128"/>
            <a:ext cx="6781800" cy="1600200"/>
          </a:xfrm>
        </p:spPr>
        <p:txBody>
          <a:bodyPr/>
          <a:lstStyle/>
          <a:p>
            <a:r>
              <a:rPr lang="en-US" dirty="0" smtClean="0"/>
              <a:t>Principle: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>
          <a:xfrm>
            <a:off x="755576" y="1340768"/>
            <a:ext cx="7543800" cy="4471392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Glucose+O</a:t>
            </a:r>
            <a:r>
              <a:rPr lang="en-US" sz="1800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+H</a:t>
            </a:r>
            <a:r>
              <a:rPr lang="en-US" sz="1600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O    </a:t>
            </a:r>
            <a:r>
              <a:rPr lang="en-US" dirty="0" smtClean="0">
                <a:solidFill>
                  <a:schemeClr val="tx1"/>
                </a:solidFill>
              </a:rPr>
              <a:t>         </a:t>
            </a:r>
            <a:r>
              <a:rPr lang="en-US" dirty="0" err="1">
                <a:solidFill>
                  <a:schemeClr val="tx1"/>
                </a:solidFill>
              </a:rPr>
              <a:t>Gluconic</a:t>
            </a:r>
            <a:r>
              <a:rPr lang="en-US" dirty="0">
                <a:solidFill>
                  <a:schemeClr val="tx1"/>
                </a:solidFill>
              </a:rPr>
              <a:t> acid +</a:t>
            </a:r>
            <a:r>
              <a:rPr lang="en-US" dirty="0" smtClean="0">
                <a:solidFill>
                  <a:schemeClr val="tx1"/>
                </a:solidFill>
              </a:rPr>
              <a:t>H</a:t>
            </a:r>
            <a:r>
              <a:rPr lang="en-US" sz="18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O</a:t>
            </a:r>
            <a:r>
              <a:rPr lang="en-US" sz="1800" dirty="0" smtClean="0">
                <a:solidFill>
                  <a:schemeClr val="tx1"/>
                </a:solidFill>
              </a:rPr>
              <a:t>2</a:t>
            </a:r>
          </a:p>
          <a:p>
            <a:pPr marL="0" indent="0" algn="l"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0" lvl="0" indent="0" algn="l">
              <a:buClr>
                <a:srgbClr val="7FD13B"/>
              </a:buClr>
              <a:buNone/>
            </a:pPr>
            <a:r>
              <a:rPr lang="en-US" dirty="0" smtClean="0">
                <a:solidFill>
                  <a:schemeClr val="tx1"/>
                </a:solidFill>
              </a:rPr>
              <a:t>H</a:t>
            </a:r>
            <a:r>
              <a:rPr lang="en-US" sz="18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O</a:t>
            </a:r>
            <a:r>
              <a:rPr lang="en-US" sz="18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+4 </a:t>
            </a:r>
            <a:r>
              <a:rPr lang="en-US" dirty="0" err="1" smtClean="0">
                <a:solidFill>
                  <a:schemeClr val="tx1"/>
                </a:solidFill>
              </a:rPr>
              <a:t>aminoantipyrine</a:t>
            </a:r>
            <a:r>
              <a:rPr lang="en-US" dirty="0" smtClean="0">
                <a:solidFill>
                  <a:schemeClr val="tx1"/>
                </a:solidFill>
              </a:rPr>
              <a:t> +</a:t>
            </a:r>
            <a:r>
              <a:rPr lang="en-US" dirty="0">
                <a:solidFill>
                  <a:schemeClr val="tx1"/>
                </a:solidFill>
              </a:rPr>
              <a:t>PHBS        </a:t>
            </a:r>
            <a:r>
              <a:rPr lang="en-US" dirty="0" smtClean="0">
                <a:solidFill>
                  <a:schemeClr val="tx1"/>
                </a:solidFill>
              </a:rPr>
              <a:t>    </a:t>
            </a:r>
            <a:r>
              <a:rPr lang="en-US" dirty="0" err="1" smtClean="0">
                <a:solidFill>
                  <a:schemeClr val="tx1"/>
                </a:solidFill>
              </a:rPr>
              <a:t>quinoneimine</a:t>
            </a:r>
            <a:r>
              <a:rPr lang="en-US" dirty="0" smtClean="0">
                <a:solidFill>
                  <a:schemeClr val="tx1"/>
                </a:solidFill>
              </a:rPr>
              <a:t> dye(</a:t>
            </a:r>
            <a:r>
              <a:rPr lang="en-US" dirty="0" smtClean="0">
                <a:solidFill>
                  <a:srgbClr val="C00000"/>
                </a:solidFill>
              </a:rPr>
              <a:t>red color</a:t>
            </a:r>
            <a:r>
              <a:rPr lang="en-US" dirty="0" smtClean="0">
                <a:solidFill>
                  <a:schemeClr val="tx1"/>
                </a:solidFill>
              </a:rPr>
              <a:t>) +4H</a:t>
            </a:r>
            <a:r>
              <a:rPr lang="en-US" sz="18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O</a:t>
            </a:r>
            <a:endParaRPr lang="en-US" sz="1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 err="1">
                <a:solidFill>
                  <a:schemeClr val="tx1"/>
                </a:solidFill>
              </a:rPr>
              <a:t>quinoneimine</a:t>
            </a:r>
            <a:r>
              <a:rPr lang="en-US" dirty="0">
                <a:solidFill>
                  <a:schemeClr val="tx1"/>
                </a:solidFill>
              </a:rPr>
              <a:t> dye has an absorption maximum at 510 nm.  The amount of color produced is directly proportional </a:t>
            </a:r>
            <a:r>
              <a:rPr lang="en-US" dirty="0" smtClean="0">
                <a:solidFill>
                  <a:schemeClr val="tx1"/>
                </a:solidFill>
              </a:rPr>
              <a:t>to the </a:t>
            </a:r>
            <a:r>
              <a:rPr lang="en-US" dirty="0">
                <a:solidFill>
                  <a:schemeClr val="tx1"/>
                </a:solidFill>
              </a:rPr>
              <a:t>glucose content of the sample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6" name="سهم إلى اليمين 5"/>
          <p:cNvSpPr/>
          <p:nvPr/>
        </p:nvSpPr>
        <p:spPr>
          <a:xfrm>
            <a:off x="3336901" y="2077845"/>
            <a:ext cx="64807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TextBox 2"/>
          <p:cNvSpPr txBox="1"/>
          <p:nvPr/>
        </p:nvSpPr>
        <p:spPr>
          <a:xfrm>
            <a:off x="3165637" y="1731372"/>
            <a:ext cx="990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Lucida Sans Unicode"/>
              </a:rPr>
              <a:t>GOD</a:t>
            </a:r>
            <a:endParaRPr lang="ar-SA" b="1" dirty="0">
              <a:solidFill>
                <a:prstClr val="black"/>
              </a:solidFill>
              <a:latin typeface="Lucida Sans Unicode"/>
              <a:cs typeface="Arial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801342"/>
            <a:ext cx="682625" cy="10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6"/>
          <p:cNvSpPr txBox="1"/>
          <p:nvPr/>
        </p:nvSpPr>
        <p:spPr>
          <a:xfrm>
            <a:off x="4926260" y="2447061"/>
            <a:ext cx="838200" cy="3714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POD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93417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-459432"/>
            <a:ext cx="6781800" cy="160020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052736"/>
            <a:ext cx="7543800" cy="504056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chemeClr val="tx1"/>
                </a:solidFill>
              </a:rPr>
              <a:t>*GOD=glucose </a:t>
            </a:r>
            <a:r>
              <a:rPr lang="en-US" dirty="0">
                <a:solidFill>
                  <a:schemeClr val="tx1"/>
                </a:solidFill>
              </a:rPr>
              <a:t>oxidase 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dirty="0" smtClean="0">
                <a:solidFill>
                  <a:schemeClr val="tx1"/>
                </a:solidFill>
              </a:rPr>
              <a:t>*PHBS=p-</a:t>
            </a:r>
            <a:r>
              <a:rPr lang="en-US" dirty="0" err="1" smtClean="0">
                <a:solidFill>
                  <a:schemeClr val="tx1"/>
                </a:solidFill>
              </a:rPr>
              <a:t>hydroxybenzene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sulfona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dirty="0" smtClean="0">
                <a:solidFill>
                  <a:schemeClr val="tx1"/>
                </a:solidFill>
              </a:rPr>
              <a:t>*POD=peroxidase</a:t>
            </a:r>
          </a:p>
          <a:p>
            <a:pPr marL="0" indent="0" algn="l" rtl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*Specimen: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chemeClr val="tx1"/>
                </a:solidFill>
              </a:rPr>
              <a:t>Serum </a:t>
            </a:r>
            <a:r>
              <a:rPr lang="en-US" dirty="0">
                <a:solidFill>
                  <a:schemeClr val="tx1"/>
                </a:solidFill>
              </a:rPr>
              <a:t>or plasma </a:t>
            </a:r>
            <a:r>
              <a:rPr lang="en-US" dirty="0" smtClean="0">
                <a:solidFill>
                  <a:schemeClr val="tx1"/>
                </a:solidFill>
              </a:rPr>
              <a:t>or CSF</a:t>
            </a:r>
            <a:endParaRPr lang="en-US" dirty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dirty="0" smtClean="0">
                <a:solidFill>
                  <a:schemeClr val="tx1"/>
                </a:solidFill>
              </a:rPr>
              <a:t>Free of hemolysis or clot(glycolysis)</a:t>
            </a:r>
          </a:p>
          <a:p>
            <a:pPr marL="0" indent="0" algn="l" rtl="0">
              <a:buNone/>
            </a:pPr>
            <a:r>
              <a:rPr lang="en-US" dirty="0">
                <a:solidFill>
                  <a:schemeClr val="tx1"/>
                </a:solidFill>
              </a:rPr>
              <a:t>Stability: </a:t>
            </a:r>
            <a:r>
              <a:rPr lang="en-US" dirty="0" smtClean="0">
                <a:solidFill>
                  <a:schemeClr val="tx1"/>
                </a:solidFill>
              </a:rPr>
              <a:t>stable </a:t>
            </a:r>
            <a:r>
              <a:rPr lang="en-US" dirty="0">
                <a:solidFill>
                  <a:schemeClr val="tx1"/>
                </a:solidFill>
              </a:rPr>
              <a:t>at 2-8 </a:t>
            </a:r>
            <a:r>
              <a:rPr lang="en-US" dirty="0" smtClean="0">
                <a:solidFill>
                  <a:schemeClr val="tx1"/>
                </a:solidFill>
              </a:rPr>
              <a:t>ºC for one day. 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63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6781800" cy="1600200"/>
          </a:xfrm>
        </p:spPr>
        <p:txBody>
          <a:bodyPr/>
          <a:lstStyle/>
          <a:p>
            <a:r>
              <a:rPr lang="en-US" dirty="0" smtClean="0"/>
              <a:t>Procedure: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1556792"/>
            <a:ext cx="7543800" cy="3886200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1. Assays conditions:</a:t>
            </a:r>
          </a:p>
          <a:p>
            <a:pPr marL="0" indent="0" algn="l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Wavelength……………………..510 nm (490-550)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Cuvette…………………………….1 cm light path 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Temperature…………………….37 </a:t>
            </a:r>
            <a:r>
              <a:rPr lang="en-US" dirty="0" smtClean="0">
                <a:solidFill>
                  <a:schemeClr val="tx1"/>
                </a:solidFill>
              </a:rPr>
              <a:t>ºc</a:t>
            </a:r>
            <a:endParaRPr lang="en-US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2 .Adjust the instrument to zero with distilled water</a:t>
            </a:r>
          </a:p>
          <a:p>
            <a:pPr marL="0" indent="0" algn="l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09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-315416"/>
            <a:ext cx="7543800" cy="640871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it-IT" dirty="0">
                <a:solidFill>
                  <a:schemeClr val="tx1"/>
                </a:solidFill>
              </a:rPr>
              <a:t>3. Pipette into a </a:t>
            </a:r>
            <a:r>
              <a:rPr lang="it-IT" dirty="0" smtClean="0">
                <a:solidFill>
                  <a:schemeClr val="tx1"/>
                </a:solidFill>
              </a:rPr>
              <a:t>cuvette</a:t>
            </a:r>
          </a:p>
          <a:p>
            <a:pPr marL="0" indent="0" algn="l">
              <a:buNone/>
            </a:pPr>
            <a:endParaRPr lang="it-IT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it-IT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it-IT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it-IT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it-IT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it-IT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4. Mix and incubate for 10 min at </a:t>
            </a:r>
            <a:r>
              <a:rPr lang="en-US" dirty="0" smtClean="0">
                <a:solidFill>
                  <a:schemeClr val="tx1"/>
                </a:solidFill>
              </a:rPr>
              <a:t>37ºc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5. Read the absorbance (A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*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The color is stable for at </a:t>
            </a:r>
            <a:r>
              <a:rPr lang="en-US" dirty="0" smtClean="0">
                <a:solidFill>
                  <a:schemeClr val="tx1"/>
                </a:solidFill>
              </a:rPr>
              <a:t>least 30 min 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5413375" cy="2038407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620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6781800" cy="1600200"/>
          </a:xfrm>
        </p:spPr>
        <p:txBody>
          <a:bodyPr/>
          <a:lstStyle/>
          <a:p>
            <a:r>
              <a:rPr lang="en-US" dirty="0" smtClean="0"/>
              <a:t>Calculation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908720"/>
            <a:ext cx="7543800" cy="518457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(A)Sample   </a:t>
            </a:r>
            <a:r>
              <a:rPr lang="en-US" dirty="0">
                <a:solidFill>
                  <a:schemeClr val="tx1"/>
                </a:solidFill>
              </a:rPr>
              <a:t>x 100(</a:t>
            </a:r>
            <a:r>
              <a:rPr lang="en-US" dirty="0" err="1">
                <a:solidFill>
                  <a:schemeClr val="tx1"/>
                </a:solidFill>
              </a:rPr>
              <a:t>std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conc</a:t>
            </a:r>
            <a:r>
              <a:rPr lang="en-US" dirty="0">
                <a:solidFill>
                  <a:schemeClr val="tx1"/>
                </a:solidFill>
              </a:rPr>
              <a:t>)= mg/</a:t>
            </a:r>
            <a:r>
              <a:rPr lang="en-US" dirty="0" err="1">
                <a:solidFill>
                  <a:schemeClr val="tx1"/>
                </a:solidFill>
              </a:rPr>
              <a:t>dL</a:t>
            </a:r>
            <a:endParaRPr lang="en-US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(A)standard 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marL="0" indent="0" algn="l">
              <a:buNone/>
            </a:pPr>
            <a:r>
              <a:rPr lang="en-US" b="1" dirty="0">
                <a:solidFill>
                  <a:srgbClr val="C00000"/>
                </a:solidFill>
              </a:rPr>
              <a:t>Conversion factor: </a:t>
            </a:r>
            <a:r>
              <a:rPr lang="en-US" dirty="0">
                <a:solidFill>
                  <a:schemeClr val="tx1"/>
                </a:solidFill>
              </a:rPr>
              <a:t>mg/</a:t>
            </a:r>
            <a:r>
              <a:rPr lang="en-US" dirty="0" err="1">
                <a:solidFill>
                  <a:schemeClr val="tx1"/>
                </a:solidFill>
              </a:rPr>
              <a:t>dL</a:t>
            </a:r>
            <a:r>
              <a:rPr lang="en-US" dirty="0">
                <a:solidFill>
                  <a:schemeClr val="tx1"/>
                </a:solidFill>
              </a:rPr>
              <a:t> x </a:t>
            </a:r>
            <a:r>
              <a:rPr lang="en-US" dirty="0" smtClean="0">
                <a:solidFill>
                  <a:schemeClr val="tx1"/>
                </a:solidFill>
              </a:rPr>
              <a:t>0.0555=</a:t>
            </a:r>
            <a:r>
              <a:rPr lang="en-US" dirty="0" err="1" smtClean="0">
                <a:solidFill>
                  <a:schemeClr val="tx1"/>
                </a:solidFill>
              </a:rPr>
              <a:t>mmol</a:t>
            </a:r>
            <a:r>
              <a:rPr lang="en-US" dirty="0" smtClean="0">
                <a:solidFill>
                  <a:schemeClr val="tx1"/>
                </a:solidFill>
              </a:rPr>
              <a:t>/L</a:t>
            </a:r>
          </a:p>
          <a:p>
            <a:pPr marL="0" indent="0" algn="l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Normal Range: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Fasting…………………70-105 mg/</a:t>
            </a:r>
            <a:r>
              <a:rPr lang="en-US" dirty="0" err="1" smtClean="0">
                <a:solidFill>
                  <a:schemeClr val="tx1"/>
                </a:solidFill>
              </a:rPr>
              <a:t>dL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Or       ………………....3.9-5.8 </a:t>
            </a:r>
            <a:r>
              <a:rPr lang="en-US" dirty="0" err="1" smtClean="0">
                <a:solidFill>
                  <a:schemeClr val="tx1"/>
                </a:solidFill>
              </a:rPr>
              <a:t>mmol</a:t>
            </a:r>
            <a:r>
              <a:rPr lang="en-US" dirty="0" smtClean="0">
                <a:solidFill>
                  <a:schemeClr val="tx1"/>
                </a:solidFill>
              </a:rPr>
              <a:t>/L</a:t>
            </a:r>
            <a:endParaRPr lang="ar-SA" dirty="0">
              <a:solidFill>
                <a:schemeClr val="tx1"/>
              </a:solidFill>
            </a:endParaRPr>
          </a:p>
        </p:txBody>
      </p:sp>
      <p:cxnSp>
        <p:nvCxnSpPr>
          <p:cNvPr id="5" name="رابط مستقيم 4"/>
          <p:cNvCxnSpPr/>
          <p:nvPr/>
        </p:nvCxnSpPr>
        <p:spPr>
          <a:xfrm>
            <a:off x="899592" y="2420888"/>
            <a:ext cx="1368152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12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6781800" cy="1600200"/>
          </a:xfrm>
        </p:spPr>
        <p:txBody>
          <a:bodyPr/>
          <a:lstStyle/>
          <a:p>
            <a:r>
              <a:rPr lang="en-US" dirty="0" err="1" smtClean="0"/>
              <a:t>Limitaions</a:t>
            </a:r>
            <a:r>
              <a:rPr lang="en-US" dirty="0" smtClean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1772816"/>
            <a:ext cx="7543800" cy="439248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following  substances reportedly  cause decreased glucose values 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Ascorbic </a:t>
            </a:r>
            <a:r>
              <a:rPr lang="en-US" dirty="0">
                <a:solidFill>
                  <a:schemeClr val="tx1"/>
                </a:solidFill>
              </a:rPr>
              <a:t>Acid  when greater than 5 </a:t>
            </a:r>
            <a:r>
              <a:rPr lang="en-US" dirty="0" smtClean="0">
                <a:solidFill>
                  <a:schemeClr val="tx1"/>
                </a:solidFill>
              </a:rPr>
              <a:t>mg/</a:t>
            </a:r>
            <a:r>
              <a:rPr lang="en-US" dirty="0" err="1" smtClean="0">
                <a:solidFill>
                  <a:schemeClr val="tx1"/>
                </a:solidFill>
              </a:rPr>
              <a:t>dL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Hemoglobin  </a:t>
            </a:r>
            <a:r>
              <a:rPr lang="en-US" dirty="0">
                <a:solidFill>
                  <a:schemeClr val="tx1"/>
                </a:solidFill>
              </a:rPr>
              <a:t>when greater than 0.7 </a:t>
            </a:r>
            <a:r>
              <a:rPr lang="en-US" dirty="0" smtClean="0">
                <a:solidFill>
                  <a:schemeClr val="tx1"/>
                </a:solidFill>
              </a:rPr>
              <a:t>g/</a:t>
            </a:r>
            <a:r>
              <a:rPr lang="en-US" dirty="0" err="1" smtClean="0">
                <a:solidFill>
                  <a:schemeClr val="tx1"/>
                </a:solidFill>
              </a:rPr>
              <a:t>dL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Bilirubin  </a:t>
            </a:r>
            <a:r>
              <a:rPr lang="en-US" dirty="0">
                <a:solidFill>
                  <a:schemeClr val="tx1"/>
                </a:solidFill>
              </a:rPr>
              <a:t>when  greater </a:t>
            </a:r>
            <a:r>
              <a:rPr lang="en-US">
                <a:solidFill>
                  <a:schemeClr val="tx1"/>
                </a:solidFill>
              </a:rPr>
              <a:t>than  </a:t>
            </a:r>
            <a:r>
              <a:rPr lang="en-US" smtClean="0">
                <a:solidFill>
                  <a:schemeClr val="tx1"/>
                </a:solidFill>
              </a:rPr>
              <a:t>15 </a:t>
            </a:r>
            <a:r>
              <a:rPr lang="en-US" dirty="0" smtClean="0">
                <a:solidFill>
                  <a:schemeClr val="tx1"/>
                </a:solidFill>
              </a:rPr>
              <a:t>mg/</a:t>
            </a:r>
            <a:r>
              <a:rPr lang="en-US" dirty="0" err="1" smtClean="0">
                <a:solidFill>
                  <a:schemeClr val="tx1"/>
                </a:solidFill>
              </a:rPr>
              <a:t>dL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Uric </a:t>
            </a:r>
            <a:r>
              <a:rPr lang="en-US" dirty="0">
                <a:solidFill>
                  <a:schemeClr val="tx1"/>
                </a:solidFill>
              </a:rPr>
              <a:t>Acid when greater  than  2.0 </a:t>
            </a:r>
            <a:r>
              <a:rPr lang="en-US" dirty="0" smtClean="0">
                <a:solidFill>
                  <a:schemeClr val="tx1"/>
                </a:solidFill>
              </a:rPr>
              <a:t>mg/</a:t>
            </a:r>
            <a:r>
              <a:rPr lang="en-US" dirty="0" err="1" smtClean="0">
                <a:solidFill>
                  <a:schemeClr val="tx1"/>
                </a:solidFill>
              </a:rPr>
              <a:t>dL</a:t>
            </a:r>
            <a:endParaRPr lang="en-US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Cysteine when  greater than 10  mg/</a:t>
            </a:r>
            <a:r>
              <a:rPr lang="en-US" dirty="0" err="1" smtClean="0">
                <a:solidFill>
                  <a:schemeClr val="tx1"/>
                </a:solidFill>
              </a:rPr>
              <a:t>dL</a:t>
            </a:r>
            <a:endParaRPr lang="en-US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tx1"/>
                </a:solidFill>
              </a:rPr>
              <a:t>others</a:t>
            </a:r>
          </a:p>
          <a:p>
            <a:pPr marL="0" indent="0" algn="l">
              <a:buNone/>
            </a:pP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41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136</TotalTime>
  <Words>497</Words>
  <Application>Microsoft Office PowerPoint</Application>
  <PresentationFormat>عرض على الشاشة (3:4)‏</PresentationFormat>
  <Paragraphs>82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NewsPrint</vt:lpstr>
      <vt:lpstr>Exp #1             Glucose</vt:lpstr>
      <vt:lpstr>عرض تقديمي في PowerPoint</vt:lpstr>
      <vt:lpstr>Clinical significant:</vt:lpstr>
      <vt:lpstr>Principle:</vt:lpstr>
      <vt:lpstr>عرض تقديمي في PowerPoint</vt:lpstr>
      <vt:lpstr>Procedure:</vt:lpstr>
      <vt:lpstr>عرض تقديمي في PowerPoint</vt:lpstr>
      <vt:lpstr>Calculation</vt:lpstr>
      <vt:lpstr>Limitaions: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 #1                   Glucose</dc:title>
  <dc:creator>TOOT</dc:creator>
  <cp:lastModifiedBy>TOOT</cp:lastModifiedBy>
  <cp:revision>22</cp:revision>
  <dcterms:created xsi:type="dcterms:W3CDTF">2014-02-07T13:35:14Z</dcterms:created>
  <dcterms:modified xsi:type="dcterms:W3CDTF">2014-02-21T04:25:01Z</dcterms:modified>
</cp:coreProperties>
</file>