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84" r:id="rId2"/>
    <p:sldId id="285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57" r:id="rId12"/>
    <p:sldId id="286" r:id="rId13"/>
    <p:sldId id="291" r:id="rId14"/>
    <p:sldId id="271" r:id="rId15"/>
    <p:sldId id="287" r:id="rId16"/>
    <p:sldId id="288" r:id="rId17"/>
    <p:sldId id="289" r:id="rId18"/>
    <p:sldId id="283" r:id="rId19"/>
    <p:sldId id="292" r:id="rId20"/>
    <p:sldId id="293" r:id="rId21"/>
    <p:sldId id="294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62" autoAdjust="0"/>
    <p:restoredTop sz="90797" autoAdjust="0"/>
  </p:normalViewPr>
  <p:slideViewPr>
    <p:cSldViewPr>
      <p:cViewPr>
        <p:scale>
          <a:sx n="110" d="100"/>
          <a:sy n="110" d="100"/>
        </p:scale>
        <p:origin x="1288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0848924-F4C1-4B6C-BAA4-5E16C4D4F5D0}" type="datetimeFigureOut">
              <a:rPr lang="ar-SA" smtClean="0"/>
              <a:pPr/>
              <a:t>3 ربيع الأول، 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4FBEB2F-882A-474A-88F1-84321FCF0169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920465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805902-54F3-4E16-AA8C-BB6B583AD01C}" type="datetimeFigureOut">
              <a:rPr lang="en-US" smtClean="0"/>
              <a:pPr/>
              <a:t>12/2/16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292B73-F344-45BA-AC18-136FFF1B9E0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4671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F4F42A-E16B-4C45-8075-F13F1A370CA2}" type="slidenum">
              <a:rPr lang="ar-SA"/>
              <a:pPr/>
              <a:t>3</a:t>
            </a:fld>
            <a:endParaRPr lang="en-GB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399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292B73-F344-45BA-AC18-136FFF1B9E0E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09784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292B73-F344-45BA-AC18-136FFF1B9E0E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31208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8AB8B3-75C9-4A2F-80AD-A39F176D5169}" type="slidenum">
              <a:rPr lang="ar-SA"/>
              <a:pPr/>
              <a:t>14</a:t>
            </a:fld>
            <a:endParaRPr lang="en-GB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1901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8AB8B3-75C9-4A2F-80AD-A39F176D5169}" type="slidenum">
              <a:rPr lang="ar-SA"/>
              <a:pPr/>
              <a:t>15</a:t>
            </a:fld>
            <a:endParaRPr lang="en-GB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7321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8AB8B3-75C9-4A2F-80AD-A39F176D5169}" type="slidenum">
              <a:rPr lang="ar-SA"/>
              <a:pPr/>
              <a:t>16</a:t>
            </a:fld>
            <a:endParaRPr lang="en-GB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6747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292B73-F344-45BA-AC18-136FFF1B9E0E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9261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292B73-F344-45BA-AC18-136FFF1B9E0E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57628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292B73-F344-45BA-AC18-136FFF1B9E0E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9648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292B73-F344-45BA-AC18-136FFF1B9E0E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6894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A3EE14-0D89-4BAF-8260-4652756B3CC8}" type="slidenum">
              <a:rPr lang="ar-SA"/>
              <a:pPr/>
              <a:t>4</a:t>
            </a:fld>
            <a:endParaRPr lang="en-GB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9234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757BA9-DDC7-482A-AEAF-1556A9010820}" type="slidenum">
              <a:rPr lang="ar-SA"/>
              <a:pPr/>
              <a:t>5</a:t>
            </a:fld>
            <a:endParaRPr lang="en-GB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8410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BE8510-14E1-464B-B75F-64F6F49F7EC5}" type="slidenum">
              <a:rPr lang="ar-SA"/>
              <a:pPr/>
              <a:t>6</a:t>
            </a:fld>
            <a:endParaRPr lang="en-GB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1446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02361A-E2D2-4F6E-B0DD-BF8C3653EC3A}" type="slidenum">
              <a:rPr lang="ar-SA"/>
              <a:pPr/>
              <a:t>7</a:t>
            </a:fld>
            <a:endParaRPr lang="en-GB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1307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BBA008-27FC-49A6-8305-539C7B132A7C}" type="slidenum">
              <a:rPr lang="ar-SA"/>
              <a:pPr/>
              <a:t>8</a:t>
            </a:fld>
            <a:endParaRPr lang="en-GB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039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7374CF-0498-4459-A936-4D908C600CB5}" type="slidenum">
              <a:rPr lang="ar-SA"/>
              <a:pPr/>
              <a:t>9</a:t>
            </a:fld>
            <a:endParaRPr lang="en-GB"/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5924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F6750B-1DE1-49FC-9D7F-92B245AE359E}" type="slidenum">
              <a:rPr lang="ar-SA"/>
              <a:pPr/>
              <a:t>10</a:t>
            </a:fld>
            <a:endParaRPr lang="en-GB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7013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292B73-F344-45BA-AC18-136FFF1B9E0E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9202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1ECB-F36F-491C-9F10-CFE10616FEB5}" type="datetimeFigureOut">
              <a:rPr lang="en-US" smtClean="0"/>
              <a:pPr/>
              <a:t>12/2/16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07BE7-252C-4EA8-A131-667EA08F297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1ECB-F36F-491C-9F10-CFE10616FEB5}" type="datetimeFigureOut">
              <a:rPr lang="en-US" smtClean="0"/>
              <a:pPr/>
              <a:t>12/2/16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07BE7-252C-4EA8-A131-667EA08F297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1ECB-F36F-491C-9F10-CFE10616FEB5}" type="datetimeFigureOut">
              <a:rPr lang="en-US" smtClean="0"/>
              <a:pPr/>
              <a:t>12/2/16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07BE7-252C-4EA8-A131-667EA08F297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1ECB-F36F-491C-9F10-CFE10616FEB5}" type="datetimeFigureOut">
              <a:rPr lang="en-US" smtClean="0"/>
              <a:pPr/>
              <a:t>12/2/16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07BE7-252C-4EA8-A131-667EA08F297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1ECB-F36F-491C-9F10-CFE10616FEB5}" type="datetimeFigureOut">
              <a:rPr lang="en-US" smtClean="0"/>
              <a:pPr/>
              <a:t>12/2/16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07BE7-252C-4EA8-A131-667EA08F297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1ECB-F36F-491C-9F10-CFE10616FEB5}" type="datetimeFigureOut">
              <a:rPr lang="en-US" smtClean="0"/>
              <a:pPr/>
              <a:t>12/2/16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07BE7-252C-4EA8-A131-667EA08F297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1ECB-F36F-491C-9F10-CFE10616FEB5}" type="datetimeFigureOut">
              <a:rPr lang="en-US" smtClean="0"/>
              <a:pPr/>
              <a:t>12/2/16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07BE7-252C-4EA8-A131-667EA08F297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1ECB-F36F-491C-9F10-CFE10616FEB5}" type="datetimeFigureOut">
              <a:rPr lang="en-US" smtClean="0"/>
              <a:pPr/>
              <a:t>12/2/16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07BE7-252C-4EA8-A131-667EA08F297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1ECB-F36F-491C-9F10-CFE10616FEB5}" type="datetimeFigureOut">
              <a:rPr lang="en-US" smtClean="0"/>
              <a:pPr/>
              <a:t>12/2/16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07BE7-252C-4EA8-A131-667EA08F297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1ECB-F36F-491C-9F10-CFE10616FEB5}" type="datetimeFigureOut">
              <a:rPr lang="en-US" smtClean="0"/>
              <a:pPr/>
              <a:t>12/2/16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07BE7-252C-4EA8-A131-667EA08F297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1ECB-F36F-491C-9F10-CFE10616FEB5}" type="datetimeFigureOut">
              <a:rPr lang="en-US" smtClean="0"/>
              <a:pPr/>
              <a:t>12/2/16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07BE7-252C-4EA8-A131-667EA08F297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8D1ECB-F36F-491C-9F10-CFE10616FEB5}" type="datetimeFigureOut">
              <a:rPr lang="en-US" smtClean="0"/>
              <a:pPr/>
              <a:t>12/2/16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07BE7-252C-4EA8-A131-667EA08F297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2"/>
          <p:cNvSpPr txBox="1">
            <a:spLocks noChangeArrowheads="1"/>
          </p:cNvSpPr>
          <p:nvPr/>
        </p:nvSpPr>
        <p:spPr bwMode="auto">
          <a:xfrm>
            <a:off x="342900" y="1621249"/>
            <a:ext cx="80391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6000" b="1" dirty="0" smtClean="0"/>
              <a:t>Glycogen Metabolism</a:t>
            </a:r>
            <a:endParaRPr lang="en-US" sz="6000" b="1" dirty="0"/>
          </a:p>
        </p:txBody>
      </p:sp>
      <p:sp>
        <p:nvSpPr>
          <p:cNvPr id="2051" name="TextBox 3"/>
          <p:cNvSpPr txBox="1">
            <a:spLocks noChangeArrowheads="1"/>
          </p:cNvSpPr>
          <p:nvPr/>
        </p:nvSpPr>
        <p:spPr bwMode="auto">
          <a:xfrm>
            <a:off x="1411262" y="3798888"/>
            <a:ext cx="636116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latin typeface="Calibri" pitchFamily="34" charset="0"/>
              </a:rPr>
              <a:t>Clinical </a:t>
            </a:r>
            <a:r>
              <a:rPr lang="en-US" sz="2800" b="1" dirty="0">
                <a:latin typeface="Calibri" pitchFamily="34" charset="0"/>
              </a:rPr>
              <a:t>Chemistry Unit</a:t>
            </a:r>
          </a:p>
          <a:p>
            <a:pPr algn="ctr"/>
            <a:r>
              <a:rPr lang="en-US" sz="2800" b="1" dirty="0">
                <a:latin typeface="Calibri" pitchFamily="34" charset="0"/>
              </a:rPr>
              <a:t>Department of Pathology</a:t>
            </a:r>
          </a:p>
          <a:p>
            <a:pPr algn="ctr"/>
            <a:r>
              <a:rPr lang="en-US" sz="2800" b="1" dirty="0">
                <a:latin typeface="Calibri" pitchFamily="34" charset="0"/>
              </a:rPr>
              <a:t>College of Medicine, King Saud University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5"/>
          <p:cNvSpPr>
            <a:spLocks noGrp="1" noChangeArrowheads="1"/>
          </p:cNvSpPr>
          <p:nvPr>
            <p:ph type="title"/>
          </p:nvPr>
        </p:nvSpPr>
        <p:spPr>
          <a:xfrm>
            <a:off x="214282" y="274639"/>
            <a:ext cx="8572560" cy="1066800"/>
          </a:xfrm>
          <a:noFill/>
          <a:ln>
            <a:noFill/>
          </a:ln>
        </p:spPr>
        <p:txBody>
          <a:bodyPr>
            <a:normAutofit/>
          </a:bodyPr>
          <a:lstStyle/>
          <a:p>
            <a:r>
              <a:rPr lang="en-US" sz="3200" b="1" dirty="0" err="1" smtClean="0">
                <a:solidFill>
                  <a:srgbClr val="FF0000"/>
                </a:solidFill>
                <a:latin typeface="Verdana" pitchFamily="34" charset="0"/>
              </a:rPr>
              <a:t>Glycogenolysis</a:t>
            </a:r>
            <a:r>
              <a:rPr lang="en-US" sz="3200" b="1" dirty="0" smtClean="0">
                <a:solidFill>
                  <a:srgbClr val="FF0000"/>
                </a:solidFill>
                <a:latin typeface="Verdana" pitchFamily="34" charset="0"/>
              </a:rPr>
              <a:t/>
            </a:r>
            <a:br>
              <a:rPr lang="en-US" sz="3200" b="1" dirty="0" smtClean="0">
                <a:solidFill>
                  <a:srgbClr val="FF0000"/>
                </a:solidFill>
                <a:latin typeface="Verdana" pitchFamily="34" charset="0"/>
              </a:rPr>
            </a:br>
            <a:r>
              <a:rPr lang="en-US" sz="2000" dirty="0" smtClean="0">
                <a:solidFill>
                  <a:srgbClr val="FF0000"/>
                </a:solidFill>
                <a:latin typeface="Verdana" pitchFamily="34" charset="0"/>
              </a:rPr>
              <a:t>(B</a:t>
            </a:r>
            <a:r>
              <a:rPr lang="en-US" sz="2200" dirty="0" smtClean="0">
                <a:solidFill>
                  <a:srgbClr val="FF0000"/>
                </a:solidFill>
                <a:latin typeface="Verdana" pitchFamily="34" charset="0"/>
              </a:rPr>
              <a:t>reakdown of glycogen in skeletal muscles)</a:t>
            </a:r>
            <a:endParaRPr lang="en-US" sz="2200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250827" y="1484314"/>
            <a:ext cx="8536017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2000" dirty="0" smtClean="0">
                <a:solidFill>
                  <a:srgbClr val="FF0000"/>
                </a:solidFill>
                <a:latin typeface="Verdana" pitchFamily="34" charset="0"/>
              </a:rPr>
              <a:t>1- </a:t>
            </a:r>
            <a:r>
              <a:rPr lang="en-US" b="1" dirty="0" smtClean="0">
                <a:solidFill>
                  <a:srgbClr val="FF0000"/>
                </a:solidFill>
                <a:latin typeface="Arial Black" pitchFamily="34" charset="0"/>
              </a:rPr>
              <a:t>Shortening </a:t>
            </a:r>
            <a:r>
              <a:rPr lang="en-US" b="1" dirty="0">
                <a:solidFill>
                  <a:srgbClr val="FF0000"/>
                </a:solidFill>
                <a:latin typeface="Arial Black" pitchFamily="34" charset="0"/>
              </a:rPr>
              <a:t>of glycogen </a:t>
            </a:r>
            <a:r>
              <a:rPr lang="en-US" b="1" dirty="0" smtClean="0">
                <a:solidFill>
                  <a:srgbClr val="FF0000"/>
                </a:solidFill>
                <a:latin typeface="Arial Black" pitchFamily="34" charset="0"/>
              </a:rPr>
              <a:t>chain</a:t>
            </a:r>
            <a:r>
              <a:rPr lang="en-US" b="1" dirty="0" smtClean="0">
                <a:solidFill>
                  <a:srgbClr val="FF0000"/>
                </a:solidFill>
                <a:latin typeface="Verdana" pitchFamily="34" charset="0"/>
              </a:rPr>
              <a:t>: </a:t>
            </a:r>
            <a:r>
              <a:rPr lang="en-US" dirty="0" smtClean="0">
                <a:solidFill>
                  <a:srgbClr val="002060"/>
                </a:solidFill>
                <a:latin typeface="Verdana" pitchFamily="34" charset="0"/>
              </a:rPr>
              <a:t>by</a:t>
            </a:r>
            <a:r>
              <a:rPr lang="en-US" b="1" dirty="0" smtClean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lang="en-US" b="1" dirty="0" smtClean="0">
                <a:solidFill>
                  <a:srgbClr val="002060"/>
                </a:solidFill>
                <a:latin typeface="Verdana" pitchFamily="34" charset="0"/>
              </a:rPr>
              <a:t>glycogen </a:t>
            </a:r>
            <a:r>
              <a:rPr lang="en-US" b="1" dirty="0" err="1" smtClean="0">
                <a:solidFill>
                  <a:srgbClr val="002060"/>
                </a:solidFill>
                <a:latin typeface="Verdana" pitchFamily="34" charset="0"/>
              </a:rPr>
              <a:t>phosphorylase</a:t>
            </a:r>
            <a:endParaRPr lang="en-US" b="1" dirty="0" smtClean="0">
              <a:solidFill>
                <a:srgbClr val="002060"/>
              </a:solidFill>
              <a:latin typeface="Verdana" pitchFamily="34" charset="0"/>
            </a:endParaRPr>
          </a:p>
          <a:p>
            <a:pPr algn="l"/>
            <a:r>
              <a:rPr lang="en-US" sz="2000" b="1" dirty="0">
                <a:solidFill>
                  <a:srgbClr val="FF0000"/>
                </a:solidFill>
                <a:latin typeface="Verdana" pitchFamily="34" charset="0"/>
                <a:cs typeface="Arial" pitchFamily="34" charset="0"/>
              </a:rPr>
              <a:t>  </a:t>
            </a:r>
            <a:r>
              <a:rPr lang="en-US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Cleaving of </a:t>
            </a:r>
            <a:r>
              <a:rPr lang="en-US" sz="1600" dirty="0" smtClean="0">
                <a:solidFill>
                  <a:srgbClr val="0070C0"/>
                </a:solidFill>
                <a:latin typeface="Symbol" pitchFamily="18" charset="2"/>
                <a:cs typeface="Arial" pitchFamily="34" charset="0"/>
              </a:rPr>
              <a:t>a(</a:t>
            </a:r>
            <a:r>
              <a:rPr lang="en-US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1-4) bonds of the glycogen chain producing  glucose 1-phosphate</a:t>
            </a:r>
          </a:p>
          <a:p>
            <a:pPr algn="l"/>
            <a:r>
              <a:rPr lang="en-US" sz="16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en-US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Glucose 1-phosphate is converted  to </a:t>
            </a:r>
            <a:r>
              <a:rPr lang="en-US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glucose 6-phosphate </a:t>
            </a:r>
            <a:r>
              <a:rPr lang="en-US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(by </a:t>
            </a:r>
            <a:r>
              <a:rPr lang="en-US" sz="16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mutase</a:t>
            </a:r>
            <a:r>
              <a:rPr lang="en-US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enzyme)</a:t>
            </a:r>
            <a:endParaRPr lang="en-US" sz="16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l"/>
            <a:endParaRPr lang="en-US" sz="1600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b="1" dirty="0">
                <a:solidFill>
                  <a:srgbClr val="FF0000"/>
                </a:solidFill>
                <a:latin typeface="Verdana" pitchFamily="34" charset="0"/>
              </a:rPr>
              <a:t>2</a:t>
            </a:r>
            <a:r>
              <a:rPr lang="en-US" b="1" dirty="0" smtClean="0">
                <a:solidFill>
                  <a:srgbClr val="FF0000"/>
                </a:solidFill>
                <a:latin typeface="Verdana" pitchFamily="34" charset="0"/>
              </a:rPr>
              <a:t>- </a:t>
            </a:r>
            <a:r>
              <a:rPr lang="en-US" b="1" dirty="0" smtClean="0">
                <a:solidFill>
                  <a:srgbClr val="FF0000"/>
                </a:solidFill>
                <a:latin typeface="Arial Black" pitchFamily="34" charset="0"/>
              </a:rPr>
              <a:t>Removal of branches  </a:t>
            </a:r>
            <a:r>
              <a:rPr lang="en-US" sz="1600" b="1" dirty="0" smtClean="0">
                <a:solidFill>
                  <a:srgbClr val="FF0000"/>
                </a:solidFill>
                <a:latin typeface="Verdana" pitchFamily="34" charset="0"/>
              </a:rPr>
              <a:t>: </a:t>
            </a:r>
            <a:r>
              <a:rPr lang="en-US" sz="1600" dirty="0" smtClean="0">
                <a:solidFill>
                  <a:srgbClr val="002060"/>
                </a:solidFill>
                <a:latin typeface="Verdana" pitchFamily="34" charset="0"/>
              </a:rPr>
              <a:t>by</a:t>
            </a:r>
            <a:r>
              <a:rPr lang="en-US" sz="1600" b="1" dirty="0" smtClean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lang="en-US" sz="1600" b="1" dirty="0" err="1" smtClean="0">
                <a:solidFill>
                  <a:srgbClr val="002060"/>
                </a:solidFill>
                <a:latin typeface="Verdana" pitchFamily="34" charset="0"/>
              </a:rPr>
              <a:t>debranching</a:t>
            </a:r>
            <a:r>
              <a:rPr lang="en-US" sz="1600" b="1" dirty="0" smtClean="0">
                <a:solidFill>
                  <a:srgbClr val="002060"/>
                </a:solidFill>
                <a:latin typeface="Verdana" pitchFamily="34" charset="0"/>
              </a:rPr>
              <a:t> enzymes</a:t>
            </a:r>
          </a:p>
          <a:p>
            <a:r>
              <a:rPr lang="en-US" sz="1600" b="1" dirty="0">
                <a:solidFill>
                  <a:srgbClr val="002060"/>
                </a:solidFill>
                <a:latin typeface="Verdana" pitchFamily="34" charset="0"/>
                <a:cs typeface="Arial" pitchFamily="34" charset="0"/>
              </a:rPr>
              <a:t> </a:t>
            </a:r>
            <a:r>
              <a:rPr lang="en-US" sz="1600" b="1" dirty="0" smtClean="0">
                <a:solidFill>
                  <a:srgbClr val="002060"/>
                </a:solidFill>
                <a:latin typeface="Verdana" pitchFamily="34" charset="0"/>
                <a:cs typeface="Arial" pitchFamily="34" charset="0"/>
              </a:rPr>
              <a:t> </a:t>
            </a:r>
            <a:r>
              <a:rPr lang="en-US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Cleaving of </a:t>
            </a:r>
            <a:r>
              <a:rPr lang="en-US" sz="1600" dirty="0" smtClean="0">
                <a:solidFill>
                  <a:srgbClr val="0070C0"/>
                </a:solidFill>
                <a:latin typeface="Symbol" pitchFamily="18" charset="2"/>
                <a:cs typeface="Arial" pitchFamily="34" charset="0"/>
              </a:rPr>
              <a:t>a</a:t>
            </a:r>
            <a:r>
              <a:rPr lang="en-US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(1-6) bonds of the glycogen chain producing </a:t>
            </a:r>
            <a:r>
              <a:rPr lang="en-US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free glucose (few)</a:t>
            </a:r>
            <a:endParaRPr lang="en-US" sz="16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endParaRPr lang="en-US" sz="1600" b="1" u="sng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solidFill>
                  <a:srgbClr val="FF0000"/>
                </a:solidFill>
                <a:latin typeface="Arial Black" pitchFamily="34" charset="0"/>
              </a:rPr>
              <a:t>3-  Fate of glucose 6-phosphate (G-6-P):</a:t>
            </a:r>
          </a:p>
          <a:p>
            <a:endParaRPr lang="en-US" sz="1600" b="1" dirty="0" smtClean="0">
              <a:solidFill>
                <a:srgbClr val="FF0000"/>
              </a:solidFill>
              <a:latin typeface="Verdana" pitchFamily="34" charset="0"/>
            </a:endParaRPr>
          </a:p>
          <a:p>
            <a:r>
              <a:rPr lang="en-US" sz="1600" dirty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n-US" sz="1600" dirty="0" smtClean="0">
                <a:solidFill>
                  <a:srgbClr val="0070C0"/>
                </a:solidFill>
                <a:latin typeface="Verdana" pitchFamily="34" charset="0"/>
              </a:rPr>
              <a:t>   - G-6-P  is </a:t>
            </a:r>
            <a:r>
              <a:rPr lang="en-US" sz="1600" b="1" i="1" u="sng" dirty="0" smtClean="0">
                <a:solidFill>
                  <a:srgbClr val="002060"/>
                </a:solidFill>
                <a:latin typeface="Verdana" pitchFamily="34" charset="0"/>
              </a:rPr>
              <a:t>not</a:t>
            </a:r>
            <a:r>
              <a:rPr lang="en-US" sz="1600" dirty="0" smtClean="0">
                <a:solidFill>
                  <a:srgbClr val="0070C0"/>
                </a:solidFill>
                <a:latin typeface="Verdana" pitchFamily="34" charset="0"/>
              </a:rPr>
              <a:t> converted to free glucose</a:t>
            </a:r>
          </a:p>
          <a:p>
            <a:r>
              <a:rPr lang="en-US" sz="1600" dirty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n-US" sz="1600" dirty="0" smtClean="0">
                <a:solidFill>
                  <a:srgbClr val="0070C0"/>
                </a:solidFill>
                <a:latin typeface="Verdana" pitchFamily="34" charset="0"/>
              </a:rPr>
              <a:t>   </a:t>
            </a:r>
          </a:p>
          <a:p>
            <a:pPr marL="457200" indent="-457200"/>
            <a:r>
              <a:rPr lang="en-US" sz="1600" dirty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n-US" sz="1600" dirty="0" smtClean="0">
                <a:solidFill>
                  <a:srgbClr val="0070C0"/>
                </a:solidFill>
                <a:latin typeface="Verdana" pitchFamily="34" charset="0"/>
              </a:rPr>
              <a:t>   - It is used as a source of energy for skeletal muscles during muscular  exercise (by anaerobic </a:t>
            </a:r>
            <a:r>
              <a:rPr lang="en-US" sz="1600" dirty="0" err="1" smtClean="0">
                <a:solidFill>
                  <a:srgbClr val="0070C0"/>
                </a:solidFill>
                <a:latin typeface="Verdana" pitchFamily="34" charset="0"/>
              </a:rPr>
              <a:t>glycolysis</a:t>
            </a:r>
            <a:r>
              <a:rPr lang="en-US" sz="1600" dirty="0" smtClean="0">
                <a:solidFill>
                  <a:srgbClr val="0070C0"/>
                </a:solidFill>
                <a:latin typeface="Verdana" pitchFamily="34" charset="0"/>
              </a:rPr>
              <a:t> starting from G-6-P step)</a:t>
            </a:r>
          </a:p>
          <a:p>
            <a:pPr algn="l"/>
            <a:endParaRPr lang="en-US" sz="1600" dirty="0">
              <a:solidFill>
                <a:srgbClr val="000099"/>
              </a:solidFill>
              <a:latin typeface="Verdana" pitchFamily="34" charset="0"/>
            </a:endParaRPr>
          </a:p>
          <a:p>
            <a:pPr algn="l"/>
            <a:endParaRPr lang="en-US" sz="2000" dirty="0">
              <a:solidFill>
                <a:srgbClr val="000099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err="1" smtClean="0">
                <a:solidFill>
                  <a:srgbClr val="FF0000"/>
                </a:solidFill>
              </a:rPr>
              <a:t>Glycogenolysis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5" name="Picture 2" descr="D:\Arun-Backup\project\Ferrier\Image_Bank\image_bank\images\jpg\figure_11.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772816"/>
            <a:ext cx="3448050" cy="443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90376" y="3212976"/>
            <a:ext cx="18188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2060"/>
                </a:solidFill>
              </a:rPr>
              <a:t>(</a:t>
            </a:r>
            <a:r>
              <a:rPr lang="en-US" sz="1400" b="1" dirty="0" err="1" smtClean="0">
                <a:solidFill>
                  <a:srgbClr val="002060"/>
                </a:solidFill>
              </a:rPr>
              <a:t>Pyridoxal</a:t>
            </a:r>
            <a:r>
              <a:rPr lang="en-US" sz="1400" b="1" dirty="0" smtClean="0">
                <a:solidFill>
                  <a:srgbClr val="002060"/>
                </a:solidFill>
              </a:rPr>
              <a:t> phosphate)</a:t>
            </a:r>
            <a:endParaRPr lang="en-US" sz="1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err="1" smtClean="0">
                <a:solidFill>
                  <a:srgbClr val="FF0000"/>
                </a:solidFill>
              </a:rPr>
              <a:t>Glycogenolysis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6" name="Picture 2" descr="D:\Arun-Backup\project\Ferrier\Image_Bank\image_bank\images\jpg\figure_11.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8020" y="1567929"/>
            <a:ext cx="4274220" cy="50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err="1" smtClean="0">
                <a:solidFill>
                  <a:srgbClr val="FF0000"/>
                </a:solidFill>
              </a:rPr>
              <a:t>Glycogenolysis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0492" y="2564904"/>
            <a:ext cx="6563015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29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7" y="1916113"/>
            <a:ext cx="8569325" cy="4525963"/>
          </a:xfrm>
          <a:ln>
            <a:noFill/>
          </a:ln>
        </p:spPr>
        <p:txBody>
          <a:bodyPr/>
          <a:lstStyle/>
          <a:p>
            <a:pPr algn="ctr" rtl="0">
              <a:buFontTx/>
              <a:buNone/>
            </a:pPr>
            <a:endParaRPr lang="en-US" sz="2000" b="1" dirty="0" smtClean="0">
              <a:solidFill>
                <a:srgbClr val="0070C0"/>
              </a:solidFill>
              <a:latin typeface="Verdana" pitchFamily="34" charset="0"/>
            </a:endParaRPr>
          </a:p>
          <a:p>
            <a:pPr algn="ctr" rtl="0">
              <a:buFontTx/>
              <a:buNone/>
            </a:pPr>
            <a:r>
              <a:rPr lang="en-US" sz="2000" b="1" dirty="0" smtClean="0">
                <a:solidFill>
                  <a:srgbClr val="0070C0"/>
                </a:solidFill>
                <a:latin typeface="Verdana" pitchFamily="34" charset="0"/>
              </a:rPr>
              <a:t>Synthesis </a:t>
            </a:r>
            <a:r>
              <a:rPr lang="en-US" sz="2000" b="1" dirty="0">
                <a:solidFill>
                  <a:srgbClr val="0070C0"/>
                </a:solidFill>
                <a:latin typeface="Verdana" pitchFamily="34" charset="0"/>
              </a:rPr>
              <a:t>&amp; degradation of glycogen are tightly regulated</a:t>
            </a:r>
          </a:p>
          <a:p>
            <a:pPr algn="l" rtl="0">
              <a:buFontTx/>
              <a:buNone/>
            </a:pPr>
            <a:endParaRPr lang="en-US" sz="2400" b="1" dirty="0">
              <a:solidFill>
                <a:srgbClr val="0070C0"/>
              </a:solidFill>
              <a:latin typeface="Verdana" pitchFamily="34" charset="0"/>
            </a:endParaRPr>
          </a:p>
          <a:p>
            <a:pPr algn="l" rtl="0">
              <a:buNone/>
            </a:pPr>
            <a:r>
              <a:rPr lang="en-US" sz="2000" b="1" u="sng" dirty="0" smtClean="0">
                <a:solidFill>
                  <a:srgbClr val="FF0000"/>
                </a:solidFill>
                <a:latin typeface="Verdana" pitchFamily="34" charset="0"/>
              </a:rPr>
              <a:t>In </a:t>
            </a:r>
            <a:r>
              <a:rPr lang="en-US" sz="2000" b="1" u="sng" dirty="0">
                <a:solidFill>
                  <a:srgbClr val="FF0000"/>
                </a:solidFill>
                <a:latin typeface="Verdana" pitchFamily="34" charset="0"/>
              </a:rPr>
              <a:t>Skeletal Muscles:</a:t>
            </a:r>
          </a:p>
          <a:p>
            <a:pPr algn="l" rtl="0"/>
            <a:r>
              <a:rPr lang="en-US" sz="2400" dirty="0">
                <a:solidFill>
                  <a:srgbClr val="0070C0"/>
                </a:solidFill>
              </a:rPr>
              <a:t> </a:t>
            </a:r>
            <a:r>
              <a:rPr lang="en-US" sz="2000" dirty="0">
                <a:solidFill>
                  <a:srgbClr val="0070C0"/>
                </a:solidFill>
              </a:rPr>
              <a:t>Glycogen </a:t>
            </a:r>
            <a:r>
              <a:rPr lang="en-US" sz="2000" b="1" dirty="0">
                <a:solidFill>
                  <a:srgbClr val="0070C0"/>
                </a:solidFill>
              </a:rPr>
              <a:t>degradation</a:t>
            </a:r>
            <a:r>
              <a:rPr lang="en-US" sz="2000" dirty="0">
                <a:solidFill>
                  <a:srgbClr val="0070C0"/>
                </a:solidFill>
              </a:rPr>
              <a:t> occurs during </a:t>
            </a:r>
            <a:r>
              <a:rPr lang="en-US" sz="2000" b="1" dirty="0">
                <a:solidFill>
                  <a:srgbClr val="0070C0"/>
                </a:solidFill>
              </a:rPr>
              <a:t>active exercise</a:t>
            </a:r>
          </a:p>
          <a:p>
            <a:pPr algn="l" rtl="0"/>
            <a:r>
              <a:rPr lang="en-US" sz="2000" dirty="0">
                <a:solidFill>
                  <a:srgbClr val="0070C0"/>
                </a:solidFill>
              </a:rPr>
              <a:t> Glycogen </a:t>
            </a:r>
            <a:r>
              <a:rPr lang="en-US" sz="2000" b="1" dirty="0">
                <a:solidFill>
                  <a:srgbClr val="0070C0"/>
                </a:solidFill>
              </a:rPr>
              <a:t>synthesis</a:t>
            </a:r>
            <a:r>
              <a:rPr lang="en-US" sz="2000" dirty="0">
                <a:solidFill>
                  <a:srgbClr val="0070C0"/>
                </a:solidFill>
              </a:rPr>
              <a:t> begins when the </a:t>
            </a:r>
            <a:r>
              <a:rPr lang="en-US" sz="2000" b="1" dirty="0">
                <a:solidFill>
                  <a:srgbClr val="0070C0"/>
                </a:solidFill>
              </a:rPr>
              <a:t>muscle is at </a:t>
            </a:r>
            <a:r>
              <a:rPr lang="en-US" sz="2000" b="1" dirty="0" smtClean="0">
                <a:solidFill>
                  <a:srgbClr val="0070C0"/>
                </a:solidFill>
              </a:rPr>
              <a:t>rest</a:t>
            </a:r>
          </a:p>
          <a:p>
            <a:pPr algn="l" rtl="0"/>
            <a:endParaRPr lang="en-US" sz="2000" b="1" dirty="0" smtClean="0">
              <a:solidFill>
                <a:srgbClr val="0070C0"/>
              </a:solidFill>
            </a:endParaRPr>
          </a:p>
          <a:p>
            <a:pPr algn="l" rtl="0"/>
            <a:r>
              <a:rPr lang="en-US" sz="2000" b="1" dirty="0" smtClean="0">
                <a:solidFill>
                  <a:srgbClr val="0070C0"/>
                </a:solidFill>
              </a:rPr>
              <a:t>Regulation occurs by 2 mechanisms: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title"/>
          </p:nvPr>
        </p:nvSpPr>
        <p:spPr>
          <a:xfrm>
            <a:off x="285720" y="404814"/>
            <a:ext cx="8483630" cy="1368425"/>
          </a:xfrm>
          <a:noFill/>
          <a:ln w="19050">
            <a:noFill/>
          </a:ln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Verdana" pitchFamily="34" charset="0"/>
              </a:rPr>
              <a:t>Regulation of</a:t>
            </a:r>
            <a:r>
              <a:rPr lang="en-US" sz="2400" dirty="0" smtClean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Verdana" pitchFamily="34" charset="0"/>
              </a:rPr>
              <a:t/>
            </a:r>
            <a:br>
              <a:rPr lang="en-US" sz="2400" dirty="0">
                <a:solidFill>
                  <a:srgbClr val="FF0000"/>
                </a:solidFill>
                <a:latin typeface="Verdana" pitchFamily="34" charset="0"/>
              </a:rPr>
            </a:br>
            <a:r>
              <a:rPr lang="en-US" sz="2400" b="1" dirty="0" smtClean="0">
                <a:solidFill>
                  <a:srgbClr val="FF0000"/>
                </a:solidFill>
                <a:latin typeface="Verdana" pitchFamily="34" charset="0"/>
              </a:rPr>
              <a:t>Glycogen Metabolism</a:t>
            </a:r>
            <a:endParaRPr lang="en-US" sz="2400" b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76064" y="5036983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Verdana" pitchFamily="34" charset="0"/>
              </a:rPr>
              <a:t>1-</a:t>
            </a:r>
            <a:r>
              <a:rPr lang="en-US" b="1" dirty="0" smtClean="0">
                <a:latin typeface="Verdana" pitchFamily="34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Verdana" pitchFamily="34" charset="0"/>
              </a:rPr>
              <a:t>Allosteric</a:t>
            </a:r>
            <a:r>
              <a:rPr lang="en-US" b="1" dirty="0" smtClean="0">
                <a:solidFill>
                  <a:srgbClr val="FF0000"/>
                </a:solidFill>
                <a:latin typeface="Verdana" pitchFamily="34" charset="0"/>
              </a:rPr>
              <a:t> regulation</a:t>
            </a:r>
            <a:endParaRPr lang="en-US" b="1" dirty="0" smtClean="0">
              <a:latin typeface="Verdana" pitchFamily="34" charset="0"/>
            </a:endParaRPr>
          </a:p>
          <a:p>
            <a:endParaRPr lang="en-US" b="1" dirty="0" smtClean="0">
              <a:latin typeface="Verdana" pitchFamily="34" charset="0"/>
            </a:endParaRPr>
          </a:p>
          <a:p>
            <a:pPr marL="400050" indent="-400050"/>
            <a:r>
              <a:rPr lang="en-US" b="1" dirty="0" smtClean="0">
                <a:solidFill>
                  <a:srgbClr val="FF0000"/>
                </a:solidFill>
                <a:latin typeface="Verdana" pitchFamily="34" charset="0"/>
              </a:rPr>
              <a:t>2-</a:t>
            </a:r>
            <a:r>
              <a:rPr lang="en-US" b="1" dirty="0" smtClean="0">
                <a:latin typeface="Verdana" pitchFamily="34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Verdana" pitchFamily="34" charset="0"/>
              </a:rPr>
              <a:t> Hormonal regulation (Covalent modification) </a:t>
            </a:r>
            <a:endParaRPr lang="en-US" b="1" dirty="0" smtClean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2" name="Rectangle 4"/>
          <p:cNvSpPr>
            <a:spLocks noGrp="1" noChangeArrowheads="1"/>
          </p:cNvSpPr>
          <p:nvPr>
            <p:ph type="title"/>
          </p:nvPr>
        </p:nvSpPr>
        <p:spPr>
          <a:xfrm>
            <a:off x="285720" y="404814"/>
            <a:ext cx="8483630" cy="1368425"/>
          </a:xfrm>
          <a:noFill/>
          <a:ln w="19050">
            <a:noFill/>
          </a:ln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Verdana" pitchFamily="34" charset="0"/>
              </a:rPr>
              <a:t>Regulation of</a:t>
            </a:r>
            <a:r>
              <a:rPr lang="en-US" sz="2400" dirty="0" smtClean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Verdana" pitchFamily="34" charset="0"/>
              </a:rPr>
              <a:t>Glycogen Metabolism </a:t>
            </a:r>
            <a:br>
              <a:rPr lang="en-US" sz="2400" b="1" dirty="0" smtClean="0">
                <a:solidFill>
                  <a:srgbClr val="FF0000"/>
                </a:solidFill>
                <a:latin typeface="Verdana" pitchFamily="34" charset="0"/>
              </a:rPr>
            </a:br>
            <a:r>
              <a:rPr lang="en-US" sz="2400" b="1" dirty="0" smtClean="0">
                <a:solidFill>
                  <a:srgbClr val="FF0000"/>
                </a:solidFill>
                <a:latin typeface="Verdana" pitchFamily="34" charset="0"/>
              </a:rPr>
              <a:t>1. </a:t>
            </a:r>
            <a:r>
              <a:rPr lang="en-US" sz="2400" b="1" dirty="0" err="1" smtClean="0">
                <a:solidFill>
                  <a:srgbClr val="FF0000"/>
                </a:solidFill>
                <a:latin typeface="Verdana" pitchFamily="34" charset="0"/>
              </a:rPr>
              <a:t>Allosteric</a:t>
            </a:r>
            <a:r>
              <a:rPr lang="en-US" sz="2400" b="1" dirty="0" smtClean="0">
                <a:solidFill>
                  <a:srgbClr val="FF0000"/>
                </a:solidFill>
                <a:latin typeface="Verdana" pitchFamily="34" charset="0"/>
              </a:rPr>
              <a:t> Regulation</a:t>
            </a:r>
            <a:endParaRPr lang="en-US" sz="2400" b="1" dirty="0">
              <a:solidFill>
                <a:srgbClr val="FF0000"/>
              </a:solidFill>
              <a:latin typeface="Verdana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9243" y="2060848"/>
            <a:ext cx="5256584" cy="43495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2" name="Rectangle 4"/>
          <p:cNvSpPr>
            <a:spLocks noGrp="1" noChangeArrowheads="1"/>
          </p:cNvSpPr>
          <p:nvPr>
            <p:ph type="title"/>
          </p:nvPr>
        </p:nvSpPr>
        <p:spPr>
          <a:xfrm>
            <a:off x="285720" y="404815"/>
            <a:ext cx="4502304" cy="935954"/>
          </a:xfrm>
          <a:noFill/>
          <a:ln w="19050">
            <a:noFill/>
          </a:ln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Verdana" pitchFamily="34" charset="0"/>
              </a:rPr>
              <a:t>Regulation of</a:t>
            </a:r>
            <a:r>
              <a:rPr lang="en-US" sz="2400" dirty="0" smtClean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Verdana" pitchFamily="34" charset="0"/>
              </a:rPr>
              <a:t>Glycogen Metabolism </a:t>
            </a:r>
            <a:endParaRPr lang="en-US" sz="2400" b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5320" y="1844824"/>
            <a:ext cx="601286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Increase of calcium during muscle contraction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Formation of Ca</a:t>
            </a:r>
            <a:r>
              <a:rPr lang="en-US" sz="2400" b="1" baseline="30000" dirty="0" smtClean="0"/>
              <a:t>2+ </a:t>
            </a:r>
            <a:r>
              <a:rPr lang="en-US" sz="2400" b="1" dirty="0" smtClean="0"/>
              <a:t>-</a:t>
            </a:r>
            <a:r>
              <a:rPr lang="en-US" sz="2400" b="1" dirty="0" err="1" smtClean="0"/>
              <a:t>calmodulin</a:t>
            </a:r>
            <a:r>
              <a:rPr lang="en-US" sz="2400" b="1" dirty="0" smtClean="0"/>
              <a:t> complex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Activation of Ca</a:t>
            </a:r>
            <a:r>
              <a:rPr lang="en-US" sz="2400" b="1" baseline="30000" dirty="0" smtClean="0"/>
              <a:t>2+ </a:t>
            </a:r>
            <a:r>
              <a:rPr lang="en-US" sz="2400" b="1" dirty="0" smtClean="0"/>
              <a:t>-dependent enzymes, </a:t>
            </a:r>
          </a:p>
          <a:p>
            <a:r>
              <a:rPr lang="en-US" sz="2400" b="1" dirty="0" smtClean="0"/>
              <a:t>	e.g., glycogen </a:t>
            </a:r>
            <a:r>
              <a:rPr lang="en-US" sz="2400" b="1" dirty="0" err="1" smtClean="0"/>
              <a:t>phosphorylase</a:t>
            </a:r>
            <a:endParaRPr lang="en-US" sz="2400" b="1" dirty="0"/>
          </a:p>
        </p:txBody>
      </p:sp>
      <p:pic>
        <p:nvPicPr>
          <p:cNvPr id="5" name="Picture 2" descr="D:\Arun-Backup\project\Ferrier\Image_Bank\image_bank\images\jpg\figure_11.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88641"/>
            <a:ext cx="1904811" cy="6552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2"/>
          <p:cNvSpPr txBox="1">
            <a:spLocks noChangeArrowheads="1"/>
          </p:cNvSpPr>
          <p:nvPr/>
        </p:nvSpPr>
        <p:spPr bwMode="auto">
          <a:xfrm>
            <a:off x="1086738" y="404813"/>
            <a:ext cx="708482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200" b="1" dirty="0">
                <a:latin typeface="Calibri" pitchFamily="34" charset="0"/>
              </a:rPr>
              <a:t>Regulation of Glycogen </a:t>
            </a:r>
            <a:r>
              <a:rPr lang="en-US" sz="3200" b="1" dirty="0" smtClean="0">
                <a:latin typeface="Calibri" pitchFamily="34" charset="0"/>
              </a:rPr>
              <a:t>Metabolism:</a:t>
            </a:r>
          </a:p>
          <a:p>
            <a:pPr algn="ctr"/>
            <a:r>
              <a:rPr lang="en-US" sz="3200" b="1" dirty="0" smtClean="0">
                <a:latin typeface="Calibri" pitchFamily="34" charset="0"/>
              </a:rPr>
              <a:t> 2. Hormonal Regulation by Epinephrine</a:t>
            </a:r>
            <a:endParaRPr lang="en-US" sz="3200" b="1" dirty="0">
              <a:latin typeface="Calibri" pitchFamily="34" charset="0"/>
            </a:endParaRPr>
          </a:p>
        </p:txBody>
      </p:sp>
      <p:grpSp>
        <p:nvGrpSpPr>
          <p:cNvPr id="2" name="Group 29"/>
          <p:cNvGrpSpPr>
            <a:grpSpLocks/>
          </p:cNvGrpSpPr>
          <p:nvPr/>
        </p:nvGrpSpPr>
        <p:grpSpPr bwMode="auto">
          <a:xfrm>
            <a:off x="41275" y="1631950"/>
            <a:ext cx="8999538" cy="4764088"/>
            <a:chOff x="41267" y="1631950"/>
            <a:chExt cx="8999406" cy="4764544"/>
          </a:xfrm>
        </p:grpSpPr>
        <p:sp>
          <p:nvSpPr>
            <p:cNvPr id="4" name="TextBox 3"/>
            <p:cNvSpPr txBox="1"/>
            <p:nvPr/>
          </p:nvSpPr>
          <p:spPr>
            <a:xfrm>
              <a:off x="1450065" y="1631950"/>
              <a:ext cx="6099273" cy="193917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  <a:cs typeface="+mn-cs"/>
                </a:rPr>
                <a:t>Muscle contraction</a:t>
              </a:r>
              <a:endParaRPr lang="en-US" sz="24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  <a:cs typeface="+mn-cs"/>
                </a:rPr>
                <a:t>Epinephrine release</a:t>
              </a:r>
              <a:endParaRPr lang="en-US" sz="24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  <a:cs typeface="+mn-cs"/>
                </a:rPr>
                <a:t>Skeletal muscle: </a:t>
              </a:r>
              <a:r>
                <a:rPr lang="en-US" sz="2400" b="1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  <a:cs typeface="+mn-cs"/>
                </a:rPr>
                <a:t>Epinephrine/receptor </a:t>
              </a:r>
              <a:r>
                <a:rPr lang="en-US" sz="2400" b="1" dirty="0">
                  <a:solidFill>
                    <a:schemeClr val="accent2">
                      <a:lumMod val="75000"/>
                    </a:schemeClr>
                  </a:solidFill>
                  <a:latin typeface="+mn-lt"/>
                  <a:cs typeface="+mn-cs"/>
                </a:rPr>
                <a:t>binding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chemeClr val="accent1">
                      <a:lumMod val="75000"/>
                    </a:schemeClr>
                  </a:solidFill>
                  <a:latin typeface="+mn-lt"/>
                  <a:cs typeface="+mn-cs"/>
                </a:rPr>
                <a:t>Second messenger: </a:t>
              </a:r>
              <a:r>
                <a:rPr lang="en-US" sz="2400" b="1" dirty="0" err="1">
                  <a:solidFill>
                    <a:schemeClr val="accent2">
                      <a:lumMod val="75000"/>
                    </a:schemeClr>
                  </a:solidFill>
                  <a:latin typeface="+mn-lt"/>
                  <a:cs typeface="+mn-cs"/>
                </a:rPr>
                <a:t>cAMP</a:t>
              </a:r>
              <a:endParaRPr lang="en-US" sz="24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chemeClr val="accent1">
                      <a:lumMod val="75000"/>
                    </a:schemeClr>
                  </a:solidFill>
                  <a:latin typeface="+mn-lt"/>
                  <a:cs typeface="+mn-cs"/>
                </a:rPr>
                <a:t>Response: </a:t>
              </a:r>
              <a:r>
                <a:rPr lang="en-US" sz="2400" b="1" dirty="0">
                  <a:solidFill>
                    <a:schemeClr val="accent2">
                      <a:lumMod val="75000"/>
                    </a:schemeClr>
                  </a:solidFill>
                  <a:latin typeface="+mn-lt"/>
                  <a:cs typeface="+mn-cs"/>
                </a:rPr>
                <a:t>Enzyme </a:t>
              </a:r>
              <a:r>
                <a:rPr lang="en-US" sz="2400" b="1" dirty="0" err="1">
                  <a:solidFill>
                    <a:schemeClr val="accent2">
                      <a:lumMod val="75000"/>
                    </a:schemeClr>
                  </a:solidFill>
                  <a:latin typeface="+mn-lt"/>
                  <a:cs typeface="+mn-cs"/>
                </a:rPr>
                <a:t>phosphorylation</a:t>
              </a:r>
              <a:endParaRPr lang="en-US" sz="24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1267" y="4145204"/>
              <a:ext cx="3960755" cy="224652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b="1" dirty="0">
                  <a:solidFill>
                    <a:schemeClr val="accent2">
                      <a:lumMod val="75000"/>
                    </a:schemeClr>
                  </a:solidFill>
                  <a:latin typeface="+mn-lt"/>
                  <a:cs typeface="+mn-cs"/>
                </a:rPr>
                <a:t>Glycogen </a:t>
              </a:r>
              <a:r>
                <a:rPr lang="en-US" sz="2800" b="1" dirty="0" err="1">
                  <a:solidFill>
                    <a:schemeClr val="accent2">
                      <a:lumMod val="75000"/>
                    </a:schemeClr>
                  </a:solidFill>
                  <a:latin typeface="+mn-lt"/>
                  <a:cs typeface="+mn-cs"/>
                </a:rPr>
                <a:t>synthase</a:t>
              </a:r>
              <a:endParaRPr lang="en-US" sz="28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b="1" dirty="0">
                  <a:solidFill>
                    <a:schemeClr val="accent1">
                      <a:lumMod val="75000"/>
                    </a:schemeClr>
                  </a:solidFill>
                  <a:latin typeface="+mn-lt"/>
                  <a:cs typeface="+mn-cs"/>
                </a:rPr>
                <a:t>(Inactive form)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 dirty="0">
                <a:solidFill>
                  <a:schemeClr val="accent6"/>
                </a:solidFill>
                <a:latin typeface="+mn-lt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 dirty="0">
                <a:solidFill>
                  <a:srgbClr val="C00000"/>
                </a:solidFill>
                <a:latin typeface="+mn-lt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b="1" dirty="0">
                  <a:solidFill>
                    <a:srgbClr val="C00000"/>
                  </a:solidFill>
                  <a:latin typeface="+mn-lt"/>
                  <a:cs typeface="+mn-cs"/>
                </a:rPr>
                <a:t>Inhibition</a:t>
              </a:r>
              <a:r>
                <a:rPr lang="en-US" sz="2800" b="1" dirty="0">
                  <a:solidFill>
                    <a:schemeClr val="accent6"/>
                  </a:solidFill>
                  <a:latin typeface="+mn-lt"/>
                  <a:cs typeface="+mn-cs"/>
                </a:rPr>
                <a:t> </a:t>
              </a:r>
              <a:r>
                <a:rPr lang="en-US" sz="2800" b="1" dirty="0">
                  <a:solidFill>
                    <a:schemeClr val="accent1">
                      <a:lumMod val="75000"/>
                    </a:schemeClr>
                  </a:solidFill>
                  <a:latin typeface="+mn-lt"/>
                  <a:cs typeface="+mn-cs"/>
                </a:rPr>
                <a:t>of </a:t>
              </a:r>
              <a:r>
                <a:rPr lang="en-US" sz="2800" b="1" dirty="0" err="1">
                  <a:solidFill>
                    <a:schemeClr val="accent1">
                      <a:lumMod val="75000"/>
                    </a:schemeClr>
                  </a:solidFill>
                  <a:latin typeface="+mn-lt"/>
                  <a:cs typeface="+mn-cs"/>
                </a:rPr>
                <a:t>glycogenesis</a:t>
              </a:r>
              <a:endParaRPr lang="en-US" sz="2800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532239" y="4149966"/>
              <a:ext cx="4508434" cy="224652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b="1" dirty="0">
                  <a:solidFill>
                    <a:schemeClr val="accent2">
                      <a:lumMod val="75000"/>
                    </a:schemeClr>
                  </a:solidFill>
                  <a:latin typeface="+mn-lt"/>
                  <a:cs typeface="+mn-cs"/>
                </a:rPr>
                <a:t>Glycogen </a:t>
              </a:r>
              <a:r>
                <a:rPr lang="en-US" sz="2800" b="1" dirty="0" err="1">
                  <a:solidFill>
                    <a:schemeClr val="accent2">
                      <a:lumMod val="75000"/>
                    </a:schemeClr>
                  </a:solidFill>
                  <a:latin typeface="+mn-lt"/>
                  <a:cs typeface="+mn-cs"/>
                </a:rPr>
                <a:t>phosphorylase</a:t>
              </a:r>
              <a:endParaRPr lang="en-US" sz="28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b="1" dirty="0">
                  <a:solidFill>
                    <a:schemeClr val="accent1">
                      <a:lumMod val="75000"/>
                    </a:schemeClr>
                  </a:solidFill>
                  <a:latin typeface="+mn-lt"/>
                  <a:cs typeface="+mn-cs"/>
                </a:rPr>
                <a:t>(Active form)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 dirty="0">
                <a:solidFill>
                  <a:schemeClr val="accent6"/>
                </a:solidFill>
                <a:latin typeface="+mn-lt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 dirty="0">
                <a:solidFill>
                  <a:srgbClr val="C00000"/>
                </a:solidFill>
                <a:latin typeface="+mn-lt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b="1" dirty="0">
                  <a:solidFill>
                    <a:srgbClr val="C00000"/>
                  </a:solidFill>
                  <a:latin typeface="+mn-lt"/>
                  <a:cs typeface="+mn-cs"/>
                </a:rPr>
                <a:t>Stimulation</a:t>
              </a:r>
              <a:r>
                <a:rPr lang="en-US" sz="2800" b="1" dirty="0">
                  <a:solidFill>
                    <a:schemeClr val="accent6"/>
                  </a:solidFill>
                  <a:latin typeface="+mn-lt"/>
                  <a:cs typeface="+mn-cs"/>
                </a:rPr>
                <a:t> </a:t>
              </a:r>
              <a:r>
                <a:rPr lang="en-US" sz="2800" b="1" dirty="0">
                  <a:solidFill>
                    <a:schemeClr val="accent1">
                      <a:lumMod val="75000"/>
                    </a:schemeClr>
                  </a:solidFill>
                  <a:latin typeface="+mn-lt"/>
                  <a:cs typeface="+mn-cs"/>
                </a:rPr>
                <a:t>of </a:t>
              </a:r>
              <a:r>
                <a:rPr lang="en-US" sz="2800" b="1" dirty="0" err="1">
                  <a:solidFill>
                    <a:schemeClr val="accent1">
                      <a:lumMod val="75000"/>
                    </a:schemeClr>
                  </a:solidFill>
                  <a:latin typeface="+mn-lt"/>
                  <a:cs typeface="+mn-cs"/>
                </a:rPr>
                <a:t>glycogenolysis</a:t>
              </a:r>
              <a:endParaRPr lang="en-US" sz="2800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8" name="Rounded Rectangular Callout 7"/>
            <p:cNvSpPr/>
            <p:nvPr/>
          </p:nvSpPr>
          <p:spPr>
            <a:xfrm flipV="1">
              <a:off x="457186" y="4115038"/>
              <a:ext cx="2971756" cy="1143109"/>
            </a:xfrm>
            <a:prstGeom prst="wedgeRoundRectCallou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ounded Rectangular Callout 8"/>
            <p:cNvSpPr/>
            <p:nvPr/>
          </p:nvSpPr>
          <p:spPr>
            <a:xfrm flipH="1" flipV="1">
              <a:off x="4800522" y="4115038"/>
              <a:ext cx="3960755" cy="1124058"/>
            </a:xfrm>
            <a:prstGeom prst="wedgeRoundRectCallou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3" name="Group 17"/>
            <p:cNvGrpSpPr>
              <a:grpSpLocks/>
            </p:cNvGrpSpPr>
            <p:nvPr/>
          </p:nvGrpSpPr>
          <p:grpSpPr bwMode="auto">
            <a:xfrm>
              <a:off x="1066802" y="3276600"/>
              <a:ext cx="585907" cy="652894"/>
              <a:chOff x="1006676" y="3513139"/>
              <a:chExt cx="431801" cy="431800"/>
            </a:xfrm>
          </p:grpSpPr>
          <p:sp>
            <p:nvSpPr>
              <p:cNvPr id="10" name="Diamond 9"/>
              <p:cNvSpPr/>
              <p:nvPr/>
            </p:nvSpPr>
            <p:spPr>
              <a:xfrm>
                <a:off x="1006658" y="3513243"/>
                <a:ext cx="431707" cy="431556"/>
              </a:xfrm>
              <a:prstGeom prst="diamond">
                <a:avLst/>
              </a:prstGeom>
              <a:solidFill>
                <a:srgbClr val="FFFF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1522" name="TextBox 10"/>
              <p:cNvSpPr txBox="1">
                <a:spLocks noChangeArrowheads="1"/>
              </p:cNvSpPr>
              <p:nvPr/>
            </p:nvSpPr>
            <p:spPr bwMode="auto">
              <a:xfrm>
                <a:off x="1116560" y="3613931"/>
                <a:ext cx="227062" cy="2442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C00000"/>
                    </a:solidFill>
                    <a:latin typeface="Calibri" pitchFamily="34" charset="0"/>
                  </a:rPr>
                  <a:t>P</a:t>
                </a:r>
              </a:p>
            </p:txBody>
          </p:sp>
        </p:grpSp>
        <p:cxnSp>
          <p:nvCxnSpPr>
            <p:cNvPr id="16" name="Straight Arrow Connector 15"/>
            <p:cNvCxnSpPr/>
            <p:nvPr/>
          </p:nvCxnSpPr>
          <p:spPr>
            <a:xfrm rot="10800000" flipV="1">
              <a:off x="2916188" y="3608577"/>
              <a:ext cx="1223944" cy="431841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4549701" y="3608577"/>
              <a:ext cx="1144571" cy="438192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18"/>
            <p:cNvGrpSpPr>
              <a:grpSpLocks/>
            </p:cNvGrpSpPr>
            <p:nvPr/>
          </p:nvGrpSpPr>
          <p:grpSpPr bwMode="auto">
            <a:xfrm>
              <a:off x="7315200" y="3276600"/>
              <a:ext cx="585906" cy="652894"/>
              <a:chOff x="764580" y="3532188"/>
              <a:chExt cx="431800" cy="431800"/>
            </a:xfrm>
          </p:grpSpPr>
          <p:sp>
            <p:nvSpPr>
              <p:cNvPr id="22" name="Diamond 21"/>
              <p:cNvSpPr/>
              <p:nvPr/>
            </p:nvSpPr>
            <p:spPr>
              <a:xfrm>
                <a:off x="764495" y="3532292"/>
                <a:ext cx="431706" cy="431556"/>
              </a:xfrm>
              <a:prstGeom prst="diamond">
                <a:avLst/>
              </a:prstGeom>
              <a:solidFill>
                <a:srgbClr val="FFFF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1520" name="TextBox 10"/>
              <p:cNvSpPr txBox="1">
                <a:spLocks noChangeArrowheads="1"/>
              </p:cNvSpPr>
              <p:nvPr/>
            </p:nvSpPr>
            <p:spPr bwMode="auto">
              <a:xfrm>
                <a:off x="876895" y="3613929"/>
                <a:ext cx="227062" cy="2442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C00000"/>
                    </a:solidFill>
                    <a:latin typeface="Calibri" pitchFamily="34" charset="0"/>
                  </a:rPr>
                  <a:t>P</a:t>
                </a:r>
              </a:p>
            </p:txBody>
          </p:sp>
        </p:grpSp>
        <p:cxnSp>
          <p:nvCxnSpPr>
            <p:cNvPr id="29" name="Straight Arrow Connector 28"/>
            <p:cNvCxnSpPr/>
            <p:nvPr/>
          </p:nvCxnSpPr>
          <p:spPr>
            <a:xfrm rot="5400000">
              <a:off x="6555444" y="5638391"/>
              <a:ext cx="606483" cy="1588"/>
            </a:xfrm>
            <a:prstGeom prst="straightConnector1">
              <a:avLst/>
            </a:prstGeom>
            <a:ln w="317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" name="Straight Arrow Connector 19"/>
          <p:cNvCxnSpPr/>
          <p:nvPr/>
        </p:nvCxnSpPr>
        <p:spPr bwMode="auto">
          <a:xfrm rot="5400000">
            <a:off x="1601787" y="5637213"/>
            <a:ext cx="608013" cy="1588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GB" sz="2800" dirty="0" smtClean="0">
                <a:solidFill>
                  <a:srgbClr val="0070C0"/>
                </a:solidFill>
              </a:rPr>
              <a:t>    </a:t>
            </a:r>
          </a:p>
          <a:p>
            <a:pPr algn="ctr">
              <a:buNone/>
            </a:pPr>
            <a:endParaRPr lang="en-GB" sz="2800" b="1" dirty="0" smtClean="0">
              <a:solidFill>
                <a:srgbClr val="0070C0"/>
              </a:solidFill>
            </a:endParaRPr>
          </a:p>
          <a:p>
            <a:pPr algn="just">
              <a:buNone/>
            </a:pPr>
            <a:r>
              <a:rPr lang="en-GB" sz="2800" b="1" dirty="0" smtClean="0">
                <a:solidFill>
                  <a:srgbClr val="0070C0"/>
                </a:solidFill>
              </a:rPr>
              <a:t>A group of genetic diseases that result from a defect</a:t>
            </a:r>
          </a:p>
          <a:p>
            <a:pPr marL="0" indent="0" algn="just">
              <a:buNone/>
            </a:pPr>
            <a:r>
              <a:rPr lang="en-GB" sz="2800" b="1" dirty="0" smtClean="0">
                <a:solidFill>
                  <a:srgbClr val="0070C0"/>
                </a:solidFill>
              </a:rPr>
              <a:t>in an enzyme required for glycogen synthesis or degradation</a:t>
            </a:r>
          </a:p>
          <a:p>
            <a:pPr marL="0" indent="0" algn="just">
              <a:buNone/>
            </a:pPr>
            <a:r>
              <a:rPr lang="en-GB" sz="2800" b="1" dirty="0" smtClean="0">
                <a:solidFill>
                  <a:srgbClr val="0070C0"/>
                </a:solidFill>
              </a:rPr>
              <a:t>They result in:</a:t>
            </a:r>
          </a:p>
          <a:p>
            <a:pPr marL="0" indent="0" algn="just">
              <a:buNone/>
            </a:pPr>
            <a:r>
              <a:rPr lang="en-GB" sz="2800" b="1" dirty="0" smtClean="0">
                <a:solidFill>
                  <a:srgbClr val="0070C0"/>
                </a:solidFill>
              </a:rPr>
              <a:t> 	Formation of abnormal glycogen structure</a:t>
            </a:r>
          </a:p>
          <a:p>
            <a:pPr marL="0" indent="0" algn="just">
              <a:buNone/>
            </a:pPr>
            <a:r>
              <a:rPr lang="en-GB" sz="2800" b="1" dirty="0" smtClean="0">
                <a:solidFill>
                  <a:srgbClr val="0070C0"/>
                </a:solidFill>
              </a:rPr>
              <a:t>OR</a:t>
            </a:r>
          </a:p>
          <a:p>
            <a:pPr marL="914400" indent="-914400" algn="just">
              <a:buNone/>
            </a:pPr>
            <a:r>
              <a:rPr lang="en-GB" sz="2800" b="1" dirty="0" smtClean="0">
                <a:solidFill>
                  <a:srgbClr val="0070C0"/>
                </a:solidFill>
              </a:rPr>
              <a:t>	Excessive accumulation of normal glycogen in a specific tissue</a:t>
            </a:r>
            <a:endParaRPr lang="en-GB" sz="2800" b="1" dirty="0">
              <a:solidFill>
                <a:srgbClr val="0070C0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r>
              <a:rPr lang="en-GB" sz="4000" b="1" dirty="0" smtClean="0">
                <a:solidFill>
                  <a:srgbClr val="FF0000"/>
                </a:solidFill>
              </a:rPr>
              <a:t>Glycogen Storage Diseases (GSD)</a:t>
            </a:r>
            <a:endParaRPr lang="en-GB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D:\Arun-Backup\project\Ferrier\Image_Bank\image_bank\images\jpg\figure_11.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8746" y="1567929"/>
            <a:ext cx="3997470" cy="46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Oval 7"/>
          <p:cNvSpPr>
            <a:spLocks noChangeAspect="1"/>
          </p:cNvSpPr>
          <p:nvPr/>
        </p:nvSpPr>
        <p:spPr>
          <a:xfrm>
            <a:off x="2217874" y="2492896"/>
            <a:ext cx="2282118" cy="1656184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71472" y="770404"/>
            <a:ext cx="8158162" cy="71438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en-GB" sz="4000" b="1" dirty="0" smtClean="0">
                <a:solidFill>
                  <a:srgbClr val="FF0000"/>
                </a:solidFill>
              </a:rPr>
              <a:t>Glycogen Storage Diseases</a:t>
            </a:r>
            <a:br>
              <a:rPr lang="en-GB" sz="4000" b="1" dirty="0" smtClean="0">
                <a:solidFill>
                  <a:srgbClr val="FF0000"/>
                </a:solidFill>
              </a:rPr>
            </a:br>
            <a:r>
              <a:rPr lang="en-US" sz="4000" b="1" dirty="0" smtClean="0">
                <a:solidFill>
                  <a:srgbClr val="FF0000"/>
                </a:solidFill>
              </a:rPr>
              <a:t>GSD Type V  (Mc Ardle Syndrome)</a:t>
            </a:r>
            <a:br>
              <a:rPr lang="en-US" sz="4000" b="1" dirty="0" smtClean="0">
                <a:solidFill>
                  <a:srgbClr val="FF0000"/>
                </a:solidFill>
              </a:rPr>
            </a:br>
            <a:endParaRPr lang="en-GB" sz="4000" b="1" dirty="0">
              <a:solidFill>
                <a:srgbClr val="FF0000"/>
              </a:solidFill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755576" y="5805264"/>
            <a:ext cx="8143932" cy="120760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endParaRPr lang="en-US" sz="1800" b="1" dirty="0" smtClean="0">
              <a:solidFill>
                <a:schemeClr val="hlink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1600" b="1" dirty="0" smtClean="0"/>
          </a:p>
          <a:p>
            <a:pPr>
              <a:lnSpc>
                <a:spcPct val="80000"/>
              </a:lnSpc>
            </a:pPr>
            <a:r>
              <a:rPr lang="en-US" sz="1800" b="1" dirty="0" smtClean="0">
                <a:solidFill>
                  <a:srgbClr val="002060"/>
                </a:solidFill>
              </a:rPr>
              <a:t>Deficiency of skeletal muscle glycogen phosphorylase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7217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2"/>
          <p:cNvSpPr txBox="1">
            <a:spLocks noChangeArrowheads="1"/>
          </p:cNvSpPr>
          <p:nvPr/>
        </p:nvSpPr>
        <p:spPr bwMode="auto">
          <a:xfrm>
            <a:off x="340465" y="80618"/>
            <a:ext cx="80391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 dirty="0" smtClean="0"/>
              <a:t>Objectives:</a:t>
            </a:r>
            <a:endParaRPr lang="en-US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40465" y="864163"/>
            <a:ext cx="8280920" cy="5555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  <a:buClr>
                <a:srgbClr val="C00000"/>
              </a:buClr>
            </a:pPr>
            <a:r>
              <a:rPr lang="en-US" sz="2800" b="1" dirty="0" smtClean="0"/>
              <a:t> By the end of this lecture, students should be familiar with:</a:t>
            </a:r>
          </a:p>
          <a:p>
            <a:pPr marL="457200" indent="-457200">
              <a:spcAft>
                <a:spcPts val="1800"/>
              </a:spcAft>
              <a:buClr>
                <a:srgbClr val="C00000"/>
              </a:buClr>
              <a:buFont typeface="+mj-lt"/>
              <a:buAutoNum type="arabicPeriod"/>
            </a:pPr>
            <a:r>
              <a:rPr lang="en-US" sz="2800" b="1" dirty="0" smtClean="0"/>
              <a:t>The need to store carbohydrates in muscle</a:t>
            </a:r>
          </a:p>
          <a:p>
            <a:pPr marL="457200" indent="-457200">
              <a:spcAft>
                <a:spcPts val="1800"/>
              </a:spcAft>
              <a:buClr>
                <a:srgbClr val="C00000"/>
              </a:buClr>
              <a:buFont typeface="+mj-lt"/>
              <a:buAutoNum type="arabicPeriod"/>
            </a:pPr>
            <a:r>
              <a:rPr lang="en-US" sz="2800" b="1" dirty="0" smtClean="0"/>
              <a:t>The reason for carbohydrates to be stored as glycogen</a:t>
            </a:r>
          </a:p>
          <a:p>
            <a:pPr marL="457200" indent="-457200">
              <a:spcAft>
                <a:spcPts val="1800"/>
              </a:spcAft>
              <a:buClr>
                <a:srgbClr val="C00000"/>
              </a:buClr>
              <a:buFont typeface="+mj-lt"/>
              <a:buAutoNum type="arabicPeriod"/>
            </a:pPr>
            <a:r>
              <a:rPr lang="en-US" sz="2800" b="1" dirty="0" smtClean="0"/>
              <a:t>An overview of glycogen synthesis (Glycogenesis)</a:t>
            </a:r>
          </a:p>
          <a:p>
            <a:pPr marL="457200" indent="-457200">
              <a:spcAft>
                <a:spcPts val="1800"/>
              </a:spcAft>
              <a:buClr>
                <a:srgbClr val="C00000"/>
              </a:buClr>
              <a:buFont typeface="+mj-lt"/>
              <a:buAutoNum type="arabicPeriod"/>
            </a:pPr>
            <a:r>
              <a:rPr lang="en-US" sz="2800" b="1" dirty="0" smtClean="0"/>
              <a:t> An overview of glycogen breakdown (</a:t>
            </a:r>
            <a:r>
              <a:rPr lang="en-US" sz="2800" b="1" dirty="0" err="1" smtClean="0"/>
              <a:t>Glycogenolysis</a:t>
            </a:r>
            <a:r>
              <a:rPr lang="en-US" sz="2800" b="1" dirty="0" smtClean="0"/>
              <a:t>)</a:t>
            </a:r>
          </a:p>
          <a:p>
            <a:pPr marL="457200" indent="-457200">
              <a:spcAft>
                <a:spcPts val="1800"/>
              </a:spcAft>
              <a:buClr>
                <a:srgbClr val="C00000"/>
              </a:buClr>
              <a:buFont typeface="+mj-lt"/>
              <a:buAutoNum type="arabicPeriod"/>
            </a:pPr>
            <a:r>
              <a:rPr lang="en-US" sz="2800" b="1" dirty="0" smtClean="0"/>
              <a:t> Key elements in regulation of both </a:t>
            </a:r>
            <a:r>
              <a:rPr lang="en-US" sz="2800" b="1" dirty="0" err="1" smtClean="0"/>
              <a:t>Glycogenesis</a:t>
            </a:r>
            <a:r>
              <a:rPr lang="en-US" sz="2800" b="1" dirty="0" smtClean="0"/>
              <a:t> and </a:t>
            </a:r>
            <a:r>
              <a:rPr lang="en-US" sz="2800" b="1" dirty="0" err="1" smtClean="0"/>
              <a:t>Glycogenolysis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D:\Arun-Backup\project\Ferrier\Image_Bank\image_bank\images\jpg\figure_11.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521312"/>
            <a:ext cx="4028220" cy="47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Oval 10"/>
          <p:cNvSpPr/>
          <p:nvPr/>
        </p:nvSpPr>
        <p:spPr>
          <a:xfrm>
            <a:off x="4741303" y="1986198"/>
            <a:ext cx="1918929" cy="1586818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71472" y="770404"/>
            <a:ext cx="8158162" cy="71438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en-GB" sz="4000" b="1" dirty="0" smtClean="0">
                <a:solidFill>
                  <a:srgbClr val="FF0000"/>
                </a:solidFill>
              </a:rPr>
              <a:t>Glycogen Storage Diseases</a:t>
            </a:r>
            <a:br>
              <a:rPr lang="en-GB" sz="4000" b="1" dirty="0" smtClean="0">
                <a:solidFill>
                  <a:srgbClr val="FF0000"/>
                </a:solidFill>
              </a:rPr>
            </a:br>
            <a:r>
              <a:rPr lang="en-US" sz="4000" b="1" dirty="0" smtClean="0">
                <a:solidFill>
                  <a:srgbClr val="FF0000"/>
                </a:solidFill>
              </a:rPr>
              <a:t>GSD Type II  (POMPE DISEASE)</a:t>
            </a:r>
            <a:br>
              <a:rPr lang="en-US" sz="4000" b="1" dirty="0" smtClean="0">
                <a:solidFill>
                  <a:srgbClr val="FF0000"/>
                </a:solidFill>
              </a:rPr>
            </a:br>
            <a:endParaRPr lang="en-GB" sz="4000" b="1" dirty="0">
              <a:solidFill>
                <a:srgbClr val="FF0000"/>
              </a:solidFill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755576" y="5821795"/>
            <a:ext cx="8143932" cy="120760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endParaRPr lang="en-US" sz="1800" b="1" dirty="0" smtClean="0">
              <a:solidFill>
                <a:schemeClr val="hlink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1600" b="1" dirty="0" smtClean="0"/>
          </a:p>
          <a:p>
            <a:pPr>
              <a:lnSpc>
                <a:spcPct val="80000"/>
              </a:lnSpc>
            </a:pPr>
            <a:r>
              <a:rPr lang="en-US" sz="1800" b="1" dirty="0" smtClean="0">
                <a:solidFill>
                  <a:srgbClr val="002060"/>
                </a:solidFill>
              </a:rPr>
              <a:t>Deficiency of </a:t>
            </a:r>
            <a:r>
              <a:rPr lang="en-US" sz="1800" b="1" dirty="0" err="1" smtClean="0">
                <a:solidFill>
                  <a:srgbClr val="002060"/>
                </a:solidFill>
              </a:rPr>
              <a:t>Lysosomal</a:t>
            </a:r>
            <a:r>
              <a:rPr lang="en-US" sz="1800" b="1" dirty="0" smtClean="0">
                <a:solidFill>
                  <a:srgbClr val="002060"/>
                </a:solidFill>
              </a:rPr>
              <a:t> </a:t>
            </a:r>
            <a:r>
              <a:rPr lang="el-GR" sz="1800" b="1" dirty="0" smtClean="0">
                <a:solidFill>
                  <a:srgbClr val="002060"/>
                </a:solidFill>
              </a:rPr>
              <a:t>α</a:t>
            </a:r>
            <a:r>
              <a:rPr lang="en-US" sz="1800" b="1" dirty="0" smtClean="0">
                <a:solidFill>
                  <a:srgbClr val="002060"/>
                </a:solidFill>
              </a:rPr>
              <a:t>(1-4) </a:t>
            </a:r>
            <a:r>
              <a:rPr lang="en-US" sz="1800" b="1" dirty="0" err="1" smtClean="0">
                <a:solidFill>
                  <a:srgbClr val="002060"/>
                </a:solidFill>
              </a:rPr>
              <a:t>glucosidase</a:t>
            </a:r>
            <a:r>
              <a:rPr lang="en-US" sz="1800" b="1" dirty="0">
                <a:solidFill>
                  <a:srgbClr val="002060"/>
                </a:solidFill>
              </a:rPr>
              <a:t>.</a:t>
            </a:r>
            <a:endParaRPr lang="en-US" sz="1800" b="1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42457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71472" y="770404"/>
            <a:ext cx="8158162" cy="714380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Reference</a:t>
            </a:r>
            <a:endParaRPr lang="en-GB" sz="4000" b="1" dirty="0">
              <a:solidFill>
                <a:srgbClr val="FF0000"/>
              </a:solidFill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755576" y="1988840"/>
            <a:ext cx="8143932" cy="120760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525" indent="-9525">
              <a:lnSpc>
                <a:spcPct val="90000"/>
              </a:lnSpc>
              <a:buNone/>
              <a:defRPr/>
            </a:pPr>
            <a:r>
              <a:rPr lang="en-US" altLang="en-US" sz="2400" dirty="0">
                <a:solidFill>
                  <a:srgbClr val="0000CC"/>
                </a:solidFill>
              </a:rPr>
              <a:t>Lippincott’s Illustrated Reviews Biochemistry: Unit </a:t>
            </a:r>
            <a:r>
              <a:rPr lang="en-US" altLang="en-US" sz="2400" dirty="0" smtClean="0">
                <a:solidFill>
                  <a:srgbClr val="0000CC"/>
                </a:solidFill>
              </a:rPr>
              <a:t>II</a:t>
            </a:r>
            <a:r>
              <a:rPr lang="en-US" altLang="en-US" sz="2400" dirty="0">
                <a:solidFill>
                  <a:srgbClr val="0000CC"/>
                </a:solidFill>
              </a:rPr>
              <a:t>, Chapter </a:t>
            </a:r>
            <a:r>
              <a:rPr lang="en-US" altLang="en-US" sz="2400" dirty="0" smtClean="0">
                <a:solidFill>
                  <a:srgbClr val="0000CC"/>
                </a:solidFill>
              </a:rPr>
              <a:t>11, </a:t>
            </a:r>
            <a:r>
              <a:rPr lang="en-US" altLang="en-US" sz="2400" dirty="0">
                <a:solidFill>
                  <a:srgbClr val="0000CC"/>
                </a:solidFill>
              </a:rPr>
              <a:t>Pages </a:t>
            </a:r>
            <a:r>
              <a:rPr lang="en-US" altLang="en-US" sz="2400" dirty="0" smtClean="0">
                <a:solidFill>
                  <a:srgbClr val="0000CC"/>
                </a:solidFill>
              </a:rPr>
              <a:t>125 - 136.</a:t>
            </a:r>
            <a:endParaRPr lang="en-US" altLang="en-US" sz="24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292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196752"/>
            <a:ext cx="7858180" cy="4802207"/>
          </a:xfrm>
          <a:ln>
            <a:noFill/>
          </a:ln>
        </p:spPr>
        <p:txBody>
          <a:bodyPr>
            <a:noAutofit/>
          </a:bodyPr>
          <a:lstStyle/>
          <a:p>
            <a:pPr algn="l" rtl="0">
              <a:lnSpc>
                <a:spcPct val="80000"/>
              </a:lnSpc>
            </a:pPr>
            <a:endParaRPr lang="en-US" sz="2400" b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l" rtl="0">
              <a:lnSpc>
                <a:spcPct val="80000"/>
              </a:lnSpc>
            </a:pPr>
            <a:r>
              <a:rPr lang="en-US" sz="2400" b="1" dirty="0" smtClean="0">
                <a:solidFill>
                  <a:srgbClr val="FF0000"/>
                </a:solidFill>
                <a:latin typeface="Arial Black" pitchFamily="34" charset="0"/>
              </a:rPr>
              <a:t>Location of glycogen in the body</a:t>
            </a:r>
          </a:p>
          <a:p>
            <a:pPr algn="l" rtl="0">
              <a:lnSpc>
                <a:spcPct val="80000"/>
              </a:lnSpc>
              <a:buNone/>
            </a:pPr>
            <a:r>
              <a:rPr lang="en-US" sz="2000" b="1" dirty="0" smtClean="0">
                <a:solidFill>
                  <a:srgbClr val="002060"/>
                </a:solidFill>
              </a:rPr>
              <a:t>         </a:t>
            </a:r>
          </a:p>
          <a:p>
            <a:pPr algn="l" rtl="0">
              <a:lnSpc>
                <a:spcPct val="80000"/>
              </a:lnSpc>
              <a:buNone/>
            </a:pPr>
            <a:r>
              <a:rPr lang="en-US" sz="2000" b="1" dirty="0" smtClean="0">
                <a:solidFill>
                  <a:srgbClr val="002060"/>
                </a:solidFill>
              </a:rPr>
              <a:t>	</a:t>
            </a:r>
            <a:r>
              <a:rPr lang="en-US" sz="2800" b="1" dirty="0" smtClean="0">
                <a:solidFill>
                  <a:srgbClr val="002060"/>
                </a:solidFill>
              </a:rPr>
              <a:t>skeletal </a:t>
            </a:r>
            <a:r>
              <a:rPr lang="en-US" sz="2800" b="1" dirty="0">
                <a:solidFill>
                  <a:srgbClr val="002060"/>
                </a:solidFill>
              </a:rPr>
              <a:t>muscle &amp; </a:t>
            </a:r>
            <a:r>
              <a:rPr lang="en-US" sz="2800" b="1" dirty="0" smtClean="0">
                <a:solidFill>
                  <a:srgbClr val="002060"/>
                </a:solidFill>
              </a:rPr>
              <a:t>liver</a:t>
            </a:r>
          </a:p>
          <a:p>
            <a:pPr>
              <a:lnSpc>
                <a:spcPct val="80000"/>
              </a:lnSpc>
              <a:buNone/>
            </a:pPr>
            <a:r>
              <a:rPr lang="en-US" sz="2000" b="1" dirty="0" smtClean="0">
                <a:solidFill>
                  <a:srgbClr val="000099"/>
                </a:solidFill>
              </a:rPr>
              <a:t>               	400 g in </a:t>
            </a:r>
            <a:r>
              <a:rPr lang="en-US" sz="2000" b="1" dirty="0" smtClean="0">
                <a:solidFill>
                  <a:srgbClr val="FF0000"/>
                </a:solidFill>
              </a:rPr>
              <a:t>muscles</a:t>
            </a:r>
            <a:r>
              <a:rPr lang="en-US" sz="2000" b="1" dirty="0" smtClean="0">
                <a:solidFill>
                  <a:srgbClr val="000099"/>
                </a:solidFill>
              </a:rPr>
              <a:t> (1-2% of resting muscles weight)</a:t>
            </a:r>
          </a:p>
          <a:p>
            <a:pPr>
              <a:lnSpc>
                <a:spcPct val="80000"/>
              </a:lnSpc>
              <a:buNone/>
            </a:pPr>
            <a:r>
              <a:rPr lang="en-US" sz="2000" b="1" dirty="0" smtClean="0">
                <a:solidFill>
                  <a:srgbClr val="000099"/>
                </a:solidFill>
              </a:rPr>
              <a:t>        	100 g in </a:t>
            </a:r>
            <a:r>
              <a:rPr lang="en-US" sz="2000" b="1" dirty="0" smtClean="0">
                <a:solidFill>
                  <a:srgbClr val="FF0000"/>
                </a:solidFill>
              </a:rPr>
              <a:t>liver</a:t>
            </a:r>
            <a:r>
              <a:rPr lang="en-US" sz="2000" b="1" dirty="0" smtClean="0">
                <a:solidFill>
                  <a:srgbClr val="000099"/>
                </a:solidFill>
              </a:rPr>
              <a:t> (~ 10% of well-fed liver)</a:t>
            </a:r>
          </a:p>
          <a:p>
            <a:pPr>
              <a:lnSpc>
                <a:spcPct val="80000"/>
              </a:lnSpc>
              <a:buNone/>
            </a:pPr>
            <a:r>
              <a:rPr lang="en-US" sz="2000" b="1" dirty="0" smtClean="0">
                <a:solidFill>
                  <a:srgbClr val="000099"/>
                </a:solidFill>
              </a:rPr>
              <a:t>                         </a:t>
            </a:r>
            <a:endParaRPr lang="en-US" sz="2400" b="1" dirty="0">
              <a:solidFill>
                <a:srgbClr val="FF0000"/>
              </a:solidFill>
              <a:latin typeface="Arial Black" pitchFamily="34" charset="0"/>
            </a:endParaRPr>
          </a:p>
          <a:p>
            <a:pPr algn="l" rtl="0">
              <a:lnSpc>
                <a:spcPct val="80000"/>
              </a:lnSpc>
            </a:pPr>
            <a:r>
              <a:rPr lang="en-US" sz="2400" b="1" dirty="0" smtClean="0">
                <a:solidFill>
                  <a:srgbClr val="FF0000"/>
                </a:solidFill>
                <a:latin typeface="Arial Black" pitchFamily="34" charset="0"/>
              </a:rPr>
              <a:t>Functions of glycogen:</a:t>
            </a:r>
            <a:endParaRPr lang="en-US" sz="2400" b="1" dirty="0">
              <a:solidFill>
                <a:srgbClr val="FF0000"/>
              </a:solidFill>
              <a:latin typeface="Arial Black" pitchFamily="34" charset="0"/>
            </a:endParaRPr>
          </a:p>
          <a:p>
            <a:pPr algn="l" rtl="0">
              <a:lnSpc>
                <a:spcPct val="80000"/>
              </a:lnSpc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      Function </a:t>
            </a:r>
            <a:r>
              <a:rPr lang="en-US" sz="2400" b="1" dirty="0">
                <a:solidFill>
                  <a:srgbClr val="FF0000"/>
                </a:solidFill>
              </a:rPr>
              <a:t>of muscle glycogen</a:t>
            </a:r>
            <a:r>
              <a:rPr lang="en-US" sz="2000" b="1" dirty="0"/>
              <a:t>: </a:t>
            </a:r>
            <a:r>
              <a:rPr lang="en-US" sz="2000" b="1" dirty="0" smtClean="0"/>
              <a:t> </a:t>
            </a:r>
            <a:r>
              <a:rPr lang="en-US" sz="2000" b="1" dirty="0" smtClean="0">
                <a:solidFill>
                  <a:srgbClr val="002060"/>
                </a:solidFill>
              </a:rPr>
              <a:t>fuel </a:t>
            </a:r>
            <a:r>
              <a:rPr lang="en-US" sz="2000" b="1" dirty="0">
                <a:solidFill>
                  <a:srgbClr val="002060"/>
                </a:solidFill>
              </a:rPr>
              <a:t>reserve (ATP)  </a:t>
            </a:r>
            <a:endParaRPr lang="en-US" sz="2000" dirty="0">
              <a:solidFill>
                <a:srgbClr val="002060"/>
              </a:solidFill>
            </a:endParaRP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rgbClr val="002060"/>
                </a:solidFill>
              </a:rPr>
              <a:t>                                                         </a:t>
            </a:r>
            <a:r>
              <a:rPr lang="en-US" sz="2000" b="1" dirty="0" smtClean="0">
                <a:solidFill>
                  <a:srgbClr val="002060"/>
                </a:solidFill>
              </a:rPr>
              <a:t>               </a:t>
            </a:r>
            <a:r>
              <a:rPr lang="en-US" sz="2000" b="1" dirty="0">
                <a:solidFill>
                  <a:srgbClr val="002060"/>
                </a:solidFill>
              </a:rPr>
              <a:t>(during muscular exercise)</a:t>
            </a:r>
          </a:p>
          <a:p>
            <a:pPr algn="l" rtl="0">
              <a:lnSpc>
                <a:spcPct val="80000"/>
              </a:lnSpc>
            </a:pPr>
            <a:endParaRPr lang="en-US" sz="2000" dirty="0"/>
          </a:p>
          <a:p>
            <a:pPr algn="l" rtl="0">
              <a:lnSpc>
                <a:spcPct val="80000"/>
              </a:lnSpc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      Function </a:t>
            </a:r>
            <a:r>
              <a:rPr lang="en-US" sz="2400" b="1" dirty="0">
                <a:solidFill>
                  <a:srgbClr val="FF0000"/>
                </a:solidFill>
              </a:rPr>
              <a:t>of liver glycogen</a:t>
            </a:r>
            <a:r>
              <a:rPr lang="en-US" sz="2000" b="1" dirty="0"/>
              <a:t>:      </a:t>
            </a:r>
            <a:r>
              <a:rPr lang="en-US" sz="2000" b="1" dirty="0" smtClean="0"/>
              <a:t> </a:t>
            </a:r>
            <a:r>
              <a:rPr lang="en-US" sz="2000" b="1" dirty="0" smtClean="0">
                <a:solidFill>
                  <a:srgbClr val="002060"/>
                </a:solidFill>
              </a:rPr>
              <a:t>a </a:t>
            </a:r>
            <a:r>
              <a:rPr lang="en-US" sz="2000" b="1" dirty="0">
                <a:solidFill>
                  <a:srgbClr val="002060"/>
                </a:solidFill>
              </a:rPr>
              <a:t>source for blood glucose </a:t>
            </a:r>
            <a:endParaRPr lang="en-US" sz="2000" dirty="0">
              <a:solidFill>
                <a:srgbClr val="002060"/>
              </a:solidFill>
            </a:endParaRP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rgbClr val="002060"/>
                </a:solidFill>
              </a:rPr>
              <a:t>                                                         </a:t>
            </a:r>
            <a:r>
              <a:rPr lang="en-US" sz="2000" b="1" dirty="0" smtClean="0">
                <a:solidFill>
                  <a:srgbClr val="002060"/>
                </a:solidFill>
              </a:rPr>
              <a:t> (</a:t>
            </a:r>
            <a:r>
              <a:rPr lang="en-US" sz="2000" b="1" dirty="0">
                <a:solidFill>
                  <a:srgbClr val="002060"/>
                </a:solidFill>
              </a:rPr>
              <a:t>especially during early stages of fasting)</a:t>
            </a:r>
          </a:p>
          <a:p>
            <a:pPr algn="l" rtl="0">
              <a:lnSpc>
                <a:spcPct val="80000"/>
              </a:lnSpc>
              <a:buFontTx/>
              <a:buNone/>
            </a:pPr>
            <a:endParaRPr lang="en-US" sz="2000" dirty="0"/>
          </a:p>
          <a:p>
            <a:pPr algn="l" rtl="0">
              <a:lnSpc>
                <a:spcPct val="80000"/>
              </a:lnSpc>
            </a:pPr>
            <a:endParaRPr lang="en-US" sz="2000" b="1" dirty="0"/>
          </a:p>
          <a:p>
            <a:pPr algn="l" rtl="0">
              <a:lnSpc>
                <a:spcPct val="80000"/>
              </a:lnSpc>
              <a:buFontTx/>
              <a:buNone/>
            </a:pPr>
            <a:endParaRPr lang="en-US" sz="2000" dirty="0"/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b="1" dirty="0"/>
              <a:t>                         </a:t>
            </a:r>
            <a:endParaRPr lang="en-US" sz="2000" b="1" dirty="0">
              <a:solidFill>
                <a:srgbClr val="000099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6" y="571482"/>
            <a:ext cx="785818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FF0000"/>
                </a:solidFill>
              </a:rPr>
              <a:t>Location &amp;  Functions of Glycogen</a:t>
            </a:r>
            <a:endParaRPr lang="en-GB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Arun-Backup\project\Ferrier\Image_Bank\image_bank\images\jpg\figure_11.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052736"/>
            <a:ext cx="4198937" cy="459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571612"/>
            <a:ext cx="8607330" cy="5097747"/>
          </a:xfrm>
          <a:ln>
            <a:noFill/>
          </a:ln>
        </p:spPr>
        <p:txBody>
          <a:bodyPr>
            <a:noAutofit/>
          </a:bodyPr>
          <a:lstStyle/>
          <a:p>
            <a:pPr algn="l" rtl="0">
              <a:lnSpc>
                <a:spcPct val="80000"/>
              </a:lnSpc>
            </a:pPr>
            <a:r>
              <a:rPr lang="en-US" sz="2400" b="1" dirty="0" smtClean="0"/>
              <a:t> </a:t>
            </a:r>
            <a:r>
              <a:rPr lang="en-US" sz="2400" b="1" dirty="0"/>
              <a:t>Glycogen is a branched-chain </a:t>
            </a:r>
            <a:r>
              <a:rPr lang="en-US" sz="2400" b="1" dirty="0" err="1"/>
              <a:t>homopolysaccharide</a:t>
            </a:r>
            <a:r>
              <a:rPr lang="en-US" sz="2400" b="1" dirty="0"/>
              <a:t> made   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400" b="1" dirty="0"/>
              <a:t>      </a:t>
            </a:r>
            <a:r>
              <a:rPr lang="en-US" sz="2400" b="1" dirty="0" smtClean="0"/>
              <a:t> exclusively </a:t>
            </a:r>
            <a:r>
              <a:rPr lang="en-US" sz="2400" b="1" dirty="0"/>
              <a:t>from </a:t>
            </a:r>
            <a:r>
              <a:rPr lang="en-US" sz="2800" b="1" u="sng" dirty="0">
                <a:solidFill>
                  <a:srgbClr val="000099"/>
                </a:solidFill>
                <a:latin typeface="Symbol" pitchFamily="18" charset="2"/>
              </a:rPr>
              <a:t>a</a:t>
            </a:r>
            <a:r>
              <a:rPr lang="en-US" sz="2800" b="1" u="sng" dirty="0">
                <a:solidFill>
                  <a:srgbClr val="000099"/>
                </a:solidFill>
              </a:rPr>
              <a:t>- </a:t>
            </a:r>
            <a:r>
              <a:rPr lang="en-US" sz="2800" b="1" u="sng" dirty="0">
                <a:solidFill>
                  <a:srgbClr val="000099"/>
                </a:solidFill>
                <a:latin typeface="Verdana" pitchFamily="34" charset="0"/>
              </a:rPr>
              <a:t>D-glucose</a:t>
            </a:r>
            <a:endParaRPr lang="en-US" sz="2800" b="1" dirty="0">
              <a:solidFill>
                <a:srgbClr val="000099"/>
              </a:solidFill>
              <a:latin typeface="Verdana" pitchFamily="34" charset="0"/>
            </a:endParaRPr>
          </a:p>
          <a:p>
            <a:pPr algn="l" rtl="0">
              <a:lnSpc>
                <a:spcPct val="80000"/>
              </a:lnSpc>
            </a:pPr>
            <a:endParaRPr lang="en-US" sz="2400" b="1" dirty="0"/>
          </a:p>
          <a:p>
            <a:pPr algn="l" rtl="0">
              <a:lnSpc>
                <a:spcPct val="80000"/>
              </a:lnSpc>
            </a:pPr>
            <a:r>
              <a:rPr lang="en-US" sz="2400" b="1" dirty="0"/>
              <a:t> Glucose residues are bound by  </a:t>
            </a:r>
            <a:r>
              <a:rPr lang="en-US" sz="2400" b="1" dirty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sz="2400" b="1" dirty="0">
                <a:solidFill>
                  <a:srgbClr val="FF0000"/>
                </a:solidFill>
                <a:latin typeface="Verdana" pitchFamily="34" charset="0"/>
              </a:rPr>
              <a:t>(1 - 4) </a:t>
            </a:r>
            <a:r>
              <a:rPr lang="en-US" sz="2400" b="1" dirty="0" err="1" smtClean="0">
                <a:solidFill>
                  <a:srgbClr val="FF0000"/>
                </a:solidFill>
                <a:latin typeface="Verdana" pitchFamily="34" charset="0"/>
              </a:rPr>
              <a:t>glucosidic</a:t>
            </a:r>
            <a:r>
              <a:rPr lang="en-US" sz="2400" b="1" dirty="0" smtClean="0">
                <a:solidFill>
                  <a:srgbClr val="FF0000"/>
                </a:solidFill>
                <a:latin typeface="Verdana" pitchFamily="34" charset="0"/>
              </a:rPr>
              <a:t> linkage</a:t>
            </a:r>
            <a:endParaRPr lang="en-US" sz="2400" b="1" dirty="0">
              <a:solidFill>
                <a:srgbClr val="FF0000"/>
              </a:solidFill>
              <a:latin typeface="Verdana" pitchFamily="34" charset="0"/>
            </a:endParaRPr>
          </a:p>
          <a:p>
            <a:pPr algn="l" rtl="0">
              <a:lnSpc>
                <a:spcPct val="80000"/>
              </a:lnSpc>
              <a:buFontTx/>
              <a:buNone/>
            </a:pPr>
            <a:endParaRPr lang="en-US" sz="2400" b="1" dirty="0"/>
          </a:p>
          <a:p>
            <a:pPr>
              <a:lnSpc>
                <a:spcPct val="80000"/>
              </a:lnSpc>
            </a:pPr>
            <a:r>
              <a:rPr lang="en-US" sz="2400" b="1" dirty="0"/>
              <a:t> </a:t>
            </a:r>
            <a:r>
              <a:rPr lang="en-US" sz="2400" b="1" dirty="0" smtClean="0"/>
              <a:t>Branches </a:t>
            </a:r>
            <a:r>
              <a:rPr lang="en-US" sz="2400" b="1" dirty="0"/>
              <a:t>(every 8-10 residue) are linked by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sz="2400" b="1" dirty="0" smtClean="0">
                <a:solidFill>
                  <a:srgbClr val="FF0000"/>
                </a:solidFill>
                <a:latin typeface="Verdana" pitchFamily="34" charset="0"/>
              </a:rPr>
              <a:t>(1-6) </a:t>
            </a:r>
            <a:r>
              <a:rPr lang="en-US" sz="2400" b="1" dirty="0" err="1" smtClean="0">
                <a:solidFill>
                  <a:srgbClr val="FF0000"/>
                </a:solidFill>
                <a:latin typeface="Verdana" pitchFamily="34" charset="0"/>
              </a:rPr>
              <a:t>glucosidic</a:t>
            </a:r>
            <a:r>
              <a:rPr lang="en-US" sz="2400" b="1" dirty="0" smtClean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Verdana" pitchFamily="34" charset="0"/>
              </a:rPr>
              <a:t>linkage</a:t>
            </a:r>
            <a:endParaRPr lang="en-US" sz="2400" b="1" dirty="0">
              <a:latin typeface="Verdana" pitchFamily="34" charset="0"/>
            </a:endParaRPr>
          </a:p>
          <a:p>
            <a:pPr algn="l" rtl="0">
              <a:lnSpc>
                <a:spcPct val="80000"/>
              </a:lnSpc>
              <a:buFontTx/>
              <a:buNone/>
            </a:pPr>
            <a:endParaRPr lang="en-US" sz="2800" b="1" u="sng" dirty="0">
              <a:latin typeface="Verdana" pitchFamily="34" charset="0"/>
            </a:endParaRPr>
          </a:p>
          <a:p>
            <a:pPr algn="just" rtl="0">
              <a:lnSpc>
                <a:spcPct val="80000"/>
              </a:lnSpc>
            </a:pPr>
            <a:r>
              <a:rPr lang="en-US" sz="2400" b="1" dirty="0"/>
              <a:t> Glycogen is present in the </a:t>
            </a:r>
            <a:r>
              <a:rPr lang="en-US" sz="2800" b="1" u="sng" dirty="0">
                <a:solidFill>
                  <a:srgbClr val="000099"/>
                </a:solidFill>
                <a:latin typeface="Verdana" pitchFamily="34" charset="0"/>
              </a:rPr>
              <a:t>cytoplasm</a:t>
            </a:r>
            <a:r>
              <a:rPr lang="en-US" sz="2400" b="1" dirty="0"/>
              <a:t> in the form of granules </a:t>
            </a:r>
            <a:r>
              <a:rPr lang="en-US" sz="2400" b="1" dirty="0" smtClean="0"/>
              <a:t>which contain </a:t>
            </a:r>
            <a:r>
              <a:rPr lang="en-US" sz="2400" b="1" dirty="0"/>
              <a:t>most of the enzymes necessary for glycogen synthesis </a:t>
            </a:r>
            <a:r>
              <a:rPr lang="en-US" sz="2400" b="1" dirty="0" smtClean="0"/>
              <a:t>&amp; degradation</a:t>
            </a:r>
            <a:endParaRPr lang="en-US" sz="2400" b="1" dirty="0"/>
          </a:p>
          <a:p>
            <a:pPr>
              <a:lnSpc>
                <a:spcPct val="80000"/>
              </a:lnSpc>
            </a:pPr>
            <a:endParaRPr lang="en-US" sz="2400" b="1" dirty="0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500034" y="642919"/>
            <a:ext cx="8286808" cy="5847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  <a:latin typeface="Verdana" pitchFamily="34" charset="0"/>
              </a:rPr>
              <a:t>Structure </a:t>
            </a:r>
            <a:r>
              <a:rPr lang="en-US" sz="3200" b="1" dirty="0">
                <a:solidFill>
                  <a:srgbClr val="FF0000"/>
                </a:solidFill>
                <a:latin typeface="Verdana" pitchFamily="34" charset="0"/>
              </a:rPr>
              <a:t>of </a:t>
            </a:r>
            <a:r>
              <a:rPr lang="en-US" sz="3200" b="1" dirty="0" smtClean="0">
                <a:solidFill>
                  <a:srgbClr val="FF0000"/>
                </a:solidFill>
                <a:latin typeface="Verdana" pitchFamily="34" charset="0"/>
              </a:rPr>
              <a:t>Glycogen</a:t>
            </a:r>
            <a:endParaRPr lang="en-US" sz="3200" b="1" dirty="0">
              <a:solidFill>
                <a:srgbClr val="FF0000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785795"/>
            <a:ext cx="82296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Verdana" pitchFamily="34" charset="0"/>
              </a:rPr>
              <a:t>Structure </a:t>
            </a:r>
            <a:r>
              <a:rPr lang="en-US" sz="3200" b="1" dirty="0">
                <a:solidFill>
                  <a:srgbClr val="FF0000"/>
                </a:solidFill>
                <a:latin typeface="Verdana" pitchFamily="34" charset="0"/>
              </a:rPr>
              <a:t>of Glycogen</a:t>
            </a:r>
          </a:p>
        </p:txBody>
      </p:sp>
      <p:pic>
        <p:nvPicPr>
          <p:cNvPr id="4" name="Picture 2" descr="D:\Arun-Backup\project\Ferrier\Image_Bank\image_bank\images\jpg\figure_11.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7134" y="1844675"/>
            <a:ext cx="3321050" cy="465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128320"/>
            <a:ext cx="8280400" cy="3100880"/>
          </a:xfrm>
          <a:ln>
            <a:noFill/>
          </a:ln>
        </p:spPr>
        <p:txBody>
          <a:bodyPr>
            <a:normAutofit/>
          </a:bodyPr>
          <a:lstStyle/>
          <a:p>
            <a:pPr rtl="0">
              <a:lnSpc>
                <a:spcPct val="90000"/>
              </a:lnSpc>
              <a:buFontTx/>
              <a:buNone/>
            </a:pPr>
            <a:r>
              <a:rPr lang="en-US" sz="2800" b="1" dirty="0" err="1" smtClean="0">
                <a:solidFill>
                  <a:srgbClr val="FF0000"/>
                </a:solidFill>
                <a:latin typeface="Verdana" pitchFamily="34" charset="0"/>
              </a:rPr>
              <a:t>Glycogenesis</a:t>
            </a:r>
            <a:r>
              <a:rPr lang="en-US" sz="2800" b="1" dirty="0" smtClean="0">
                <a:solidFill>
                  <a:srgbClr val="FF0000"/>
                </a:solidFill>
                <a:latin typeface="Verdana" pitchFamily="34" charset="0"/>
              </a:rPr>
              <a:t>: </a:t>
            </a:r>
            <a:endParaRPr lang="en-US" sz="2800" b="1" dirty="0">
              <a:solidFill>
                <a:srgbClr val="FF0000"/>
              </a:solidFill>
              <a:latin typeface="Verdana" pitchFamily="34" charset="0"/>
            </a:endParaRPr>
          </a:p>
          <a:p>
            <a:pPr rtl="0">
              <a:lnSpc>
                <a:spcPct val="90000"/>
              </a:lnSpc>
              <a:buFontTx/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Verdana" pitchFamily="34" charset="0"/>
              </a:rPr>
              <a:t>		</a:t>
            </a:r>
            <a:r>
              <a:rPr lang="en-US" sz="2400" b="1" dirty="0" smtClean="0">
                <a:solidFill>
                  <a:srgbClr val="000099"/>
                </a:solidFill>
                <a:latin typeface="Verdana" pitchFamily="34" charset="0"/>
              </a:rPr>
              <a:t>Synthesis </a:t>
            </a:r>
            <a:r>
              <a:rPr lang="en-US" sz="2400" b="1" dirty="0">
                <a:solidFill>
                  <a:srgbClr val="000099"/>
                </a:solidFill>
                <a:latin typeface="Verdana" pitchFamily="34" charset="0"/>
              </a:rPr>
              <a:t>of Glycogen from </a:t>
            </a:r>
            <a:r>
              <a:rPr lang="en-US" sz="2400" b="1" dirty="0" smtClean="0">
                <a:solidFill>
                  <a:srgbClr val="000099"/>
                </a:solidFill>
                <a:latin typeface="Verdana" pitchFamily="34" charset="0"/>
              </a:rPr>
              <a:t>Glucose</a:t>
            </a:r>
            <a:endParaRPr lang="en-US" sz="2400" b="1" dirty="0">
              <a:solidFill>
                <a:srgbClr val="000099"/>
              </a:solidFill>
              <a:latin typeface="Verdana" pitchFamily="34" charset="0"/>
            </a:endParaRPr>
          </a:p>
          <a:p>
            <a:pPr algn="l" rtl="0">
              <a:lnSpc>
                <a:spcPct val="90000"/>
              </a:lnSpc>
              <a:buFontTx/>
              <a:buNone/>
            </a:pPr>
            <a:endParaRPr lang="en-US" sz="2400" dirty="0"/>
          </a:p>
          <a:p>
            <a:pPr rtl="0">
              <a:lnSpc>
                <a:spcPct val="90000"/>
              </a:lnSpc>
              <a:buFontTx/>
              <a:buNone/>
            </a:pPr>
            <a:endParaRPr lang="en-US" sz="2800" b="1" dirty="0" smtClean="0">
              <a:solidFill>
                <a:srgbClr val="FF0000"/>
              </a:solidFill>
              <a:latin typeface="Verdana" pitchFamily="34" charset="0"/>
              <a:cs typeface="Times New Roman" pitchFamily="18" charset="0"/>
            </a:endParaRPr>
          </a:p>
          <a:p>
            <a:pPr rtl="0">
              <a:lnSpc>
                <a:spcPct val="90000"/>
              </a:lnSpc>
              <a:buFontTx/>
              <a:buNone/>
            </a:pPr>
            <a:r>
              <a:rPr lang="en-US" sz="2800" b="1" dirty="0" err="1" smtClean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Glycogenolysis</a:t>
            </a:r>
            <a:r>
              <a:rPr lang="en-US" sz="2800" b="1" dirty="0" smtClean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:</a:t>
            </a:r>
            <a:endParaRPr lang="en-US" sz="2800" b="1" dirty="0">
              <a:solidFill>
                <a:srgbClr val="FF0000"/>
              </a:solidFill>
              <a:latin typeface="Verdana" pitchFamily="34" charset="0"/>
              <a:cs typeface="Times New Roman" pitchFamily="18" charset="0"/>
            </a:endParaRPr>
          </a:p>
          <a:p>
            <a:pPr rtl="0">
              <a:lnSpc>
                <a:spcPct val="90000"/>
              </a:lnSpc>
              <a:buFontTx/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		</a:t>
            </a:r>
            <a:r>
              <a:rPr lang="en-US" sz="2400" b="1" dirty="0" smtClean="0">
                <a:solidFill>
                  <a:srgbClr val="000099"/>
                </a:solidFill>
                <a:latin typeface="Verdana" pitchFamily="34" charset="0"/>
              </a:rPr>
              <a:t>Breakdown </a:t>
            </a:r>
            <a:r>
              <a:rPr lang="en-US" sz="2400" b="1" dirty="0">
                <a:solidFill>
                  <a:srgbClr val="000099"/>
                </a:solidFill>
                <a:latin typeface="Verdana" pitchFamily="34" charset="0"/>
              </a:rPr>
              <a:t>of Glycogen to </a:t>
            </a:r>
            <a:r>
              <a:rPr lang="en-US" sz="2400" b="1" dirty="0" smtClean="0">
                <a:solidFill>
                  <a:srgbClr val="000099"/>
                </a:solidFill>
                <a:latin typeface="Verdana" pitchFamily="34" charset="0"/>
              </a:rPr>
              <a:t>Glucose-6-phosphate</a:t>
            </a:r>
            <a:endParaRPr lang="en-US" sz="2800" dirty="0"/>
          </a:p>
          <a:p>
            <a:pPr algn="ctr" rtl="0">
              <a:lnSpc>
                <a:spcPct val="90000"/>
              </a:lnSpc>
            </a:pPr>
            <a:endParaRPr lang="en-US" sz="2000" b="1" dirty="0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571472" y="476249"/>
            <a:ext cx="821537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latin typeface="Verdana" pitchFamily="34" charset="0"/>
              </a:rPr>
              <a:t>Metabolism of </a:t>
            </a:r>
            <a:r>
              <a:rPr lang="en-US" sz="3200" b="1" dirty="0" smtClean="0">
                <a:solidFill>
                  <a:srgbClr val="FF0000"/>
                </a:solidFill>
                <a:latin typeface="Verdana" pitchFamily="34" charset="0"/>
              </a:rPr>
              <a:t>Glycogen in Skeletal Muscle</a:t>
            </a:r>
            <a:endParaRPr lang="en-US" sz="3200" b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1214414" y="1571612"/>
            <a:ext cx="6958036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1214414" y="3500439"/>
            <a:ext cx="6958036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500034" y="1611147"/>
            <a:ext cx="8464454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 rtl="0"/>
            <a:r>
              <a:rPr lang="en-US" sz="2800" b="1" dirty="0" smtClean="0">
                <a:solidFill>
                  <a:srgbClr val="C00000"/>
                </a:solidFill>
              </a:rPr>
              <a:t>1-  Building blocks: </a:t>
            </a:r>
            <a:r>
              <a:rPr lang="en-US" sz="2800" b="1" dirty="0" smtClean="0">
                <a:solidFill>
                  <a:srgbClr val="002060"/>
                </a:solidFill>
              </a:rPr>
              <a:t>UDP-GLUCOSE</a:t>
            </a:r>
          </a:p>
          <a:p>
            <a:pPr algn="l" rtl="0"/>
            <a:endParaRPr lang="en-US" sz="2000" b="1" dirty="0">
              <a:solidFill>
                <a:srgbClr val="002060"/>
              </a:solidFill>
            </a:endParaRPr>
          </a:p>
          <a:p>
            <a:pPr algn="l" rtl="0"/>
            <a:r>
              <a:rPr lang="en-US" sz="2800" b="1" dirty="0" smtClean="0">
                <a:solidFill>
                  <a:srgbClr val="C00000"/>
                </a:solidFill>
              </a:rPr>
              <a:t>2- Initiation of synthesis:</a:t>
            </a:r>
          </a:p>
          <a:p>
            <a:pPr algn="l" rtl="0"/>
            <a:r>
              <a:rPr lang="en-US" sz="2000" b="1" dirty="0"/>
              <a:t> </a:t>
            </a:r>
            <a:r>
              <a:rPr lang="en-US" sz="2000" b="1" dirty="0" smtClean="0"/>
              <a:t>            </a:t>
            </a:r>
          </a:p>
          <a:p>
            <a:r>
              <a:rPr lang="en-US" sz="2000" b="1" dirty="0"/>
              <a:t>  </a:t>
            </a:r>
            <a:r>
              <a:rPr lang="en-US" sz="2000" b="1" dirty="0" smtClean="0"/>
              <a:t>   </a:t>
            </a:r>
            <a:r>
              <a:rPr lang="en-US" sz="2800" b="1" dirty="0" smtClean="0">
                <a:solidFill>
                  <a:srgbClr val="002060"/>
                </a:solidFill>
              </a:rPr>
              <a:t>Elongation of pre-existing glycogen fragment      </a:t>
            </a:r>
          </a:p>
          <a:p>
            <a:pPr algn="l" rtl="0"/>
            <a:r>
              <a:rPr lang="en-US" sz="2800" b="1" dirty="0" smtClean="0"/>
              <a:t>    </a:t>
            </a:r>
            <a:r>
              <a:rPr lang="en-US" sz="2800" b="1" dirty="0" smtClean="0">
                <a:solidFill>
                  <a:srgbClr val="C00000"/>
                </a:solidFill>
              </a:rPr>
              <a:t>OR</a:t>
            </a:r>
          </a:p>
          <a:p>
            <a:pPr algn="l" rtl="0"/>
            <a:r>
              <a:rPr lang="en-US" sz="2800" b="1" dirty="0" smtClean="0"/>
              <a:t>   </a:t>
            </a:r>
            <a:r>
              <a:rPr lang="en-US" sz="2800" b="1" dirty="0" smtClean="0">
                <a:solidFill>
                  <a:srgbClr val="002060"/>
                </a:solidFill>
              </a:rPr>
              <a:t> The use of </a:t>
            </a:r>
            <a:r>
              <a:rPr lang="en-US" sz="2800" b="1" dirty="0" smtClean="0">
                <a:solidFill>
                  <a:srgbClr val="C00000"/>
                </a:solidFill>
              </a:rPr>
              <a:t>glycogen primer </a:t>
            </a:r>
            <a:r>
              <a:rPr lang="en-US" sz="2800" b="1" dirty="0" smtClean="0">
                <a:solidFill>
                  <a:srgbClr val="002060"/>
                </a:solidFill>
              </a:rPr>
              <a:t>(</a:t>
            </a:r>
            <a:r>
              <a:rPr lang="en-US" sz="2800" b="1" dirty="0" err="1" smtClean="0">
                <a:solidFill>
                  <a:srgbClr val="002060"/>
                </a:solidFill>
              </a:rPr>
              <a:t>glycogenin</a:t>
            </a:r>
            <a:r>
              <a:rPr lang="en-US" sz="2800" b="1" dirty="0" smtClean="0">
                <a:solidFill>
                  <a:srgbClr val="002060"/>
                </a:solidFill>
              </a:rPr>
              <a:t>)</a:t>
            </a:r>
          </a:p>
          <a:p>
            <a:pPr algn="l" rtl="0"/>
            <a:r>
              <a:rPr lang="en-US" sz="2000" b="1" dirty="0"/>
              <a:t> </a:t>
            </a:r>
            <a:r>
              <a:rPr lang="en-US" sz="2000" b="1" dirty="0" smtClean="0"/>
              <a:t>     </a:t>
            </a:r>
            <a:endParaRPr lang="en-US" sz="2000" b="1" dirty="0"/>
          </a:p>
          <a:p>
            <a:pPr algn="l" rtl="0"/>
            <a:r>
              <a:rPr lang="en-US" sz="2800" b="1" dirty="0">
                <a:solidFill>
                  <a:srgbClr val="C00000"/>
                </a:solidFill>
              </a:rPr>
              <a:t>3- </a:t>
            </a:r>
            <a:r>
              <a:rPr lang="en-US" sz="2800" b="1" dirty="0" smtClean="0">
                <a:solidFill>
                  <a:srgbClr val="C00000"/>
                </a:solidFill>
              </a:rPr>
              <a:t>ELONGATION: </a:t>
            </a:r>
            <a:r>
              <a:rPr lang="en-US" sz="2400" b="1" dirty="0" smtClean="0">
                <a:solidFill>
                  <a:srgbClr val="002060"/>
                </a:solidFill>
              </a:rPr>
              <a:t>Glycogen </a:t>
            </a:r>
            <a:r>
              <a:rPr lang="en-US" sz="2400" b="1" dirty="0" err="1" smtClean="0">
                <a:solidFill>
                  <a:srgbClr val="002060"/>
                </a:solidFill>
              </a:rPr>
              <a:t>synthase</a:t>
            </a:r>
            <a:r>
              <a:rPr lang="en-US" sz="2400" b="1" dirty="0" smtClean="0">
                <a:solidFill>
                  <a:srgbClr val="002060"/>
                </a:solidFill>
              </a:rPr>
              <a:t>   </a:t>
            </a:r>
            <a:r>
              <a:rPr lang="en-US" sz="2000" dirty="0" smtClean="0">
                <a:solidFill>
                  <a:srgbClr val="002060"/>
                </a:solidFill>
              </a:rPr>
              <a:t>(for  </a:t>
            </a:r>
            <a:r>
              <a:rPr lang="en-US" sz="2000" dirty="0" smtClean="0">
                <a:solidFill>
                  <a:srgbClr val="002060"/>
                </a:solidFill>
                <a:latin typeface="Symbol" pitchFamily="18" charset="2"/>
              </a:rPr>
              <a:t>a</a:t>
            </a:r>
            <a:r>
              <a:rPr lang="en-US" sz="2000" dirty="0" smtClean="0">
                <a:solidFill>
                  <a:srgbClr val="002060"/>
                </a:solidFill>
              </a:rPr>
              <a:t>1-4 linkages)  </a:t>
            </a:r>
            <a:endParaRPr lang="en-US" sz="2800" b="1" dirty="0" smtClean="0">
              <a:solidFill>
                <a:srgbClr val="C00000"/>
              </a:solidFill>
            </a:endParaRPr>
          </a:p>
          <a:p>
            <a:endParaRPr lang="en-US" sz="2800" b="1" dirty="0" smtClean="0">
              <a:solidFill>
                <a:srgbClr val="C00000"/>
              </a:solidFill>
            </a:endParaRPr>
          </a:p>
          <a:p>
            <a:endParaRPr lang="en-US" sz="2800" b="1" dirty="0" smtClean="0">
              <a:solidFill>
                <a:srgbClr val="C00000"/>
              </a:solidFill>
            </a:endParaRPr>
          </a:p>
          <a:p>
            <a:r>
              <a:rPr lang="en-US" sz="2800" b="1" dirty="0" smtClean="0">
                <a:solidFill>
                  <a:srgbClr val="C00000"/>
                </a:solidFill>
              </a:rPr>
              <a:t>4- BRANCHING:  </a:t>
            </a:r>
            <a:r>
              <a:rPr lang="en-US" sz="2000" b="1" dirty="0" smtClean="0">
                <a:solidFill>
                  <a:srgbClr val="002060"/>
                </a:solidFill>
              </a:rPr>
              <a:t>Branching enzyme </a:t>
            </a:r>
            <a:r>
              <a:rPr lang="en-US" sz="2000" dirty="0" smtClean="0">
                <a:solidFill>
                  <a:srgbClr val="002060"/>
                </a:solidFill>
              </a:rPr>
              <a:t>(for </a:t>
            </a:r>
            <a:r>
              <a:rPr lang="en-US" sz="2000" dirty="0" smtClean="0">
                <a:solidFill>
                  <a:srgbClr val="002060"/>
                </a:solidFill>
                <a:latin typeface="Symbol" pitchFamily="18" charset="2"/>
              </a:rPr>
              <a:t>a</a:t>
            </a:r>
            <a:r>
              <a:rPr lang="en-US" sz="2000" dirty="0" smtClean="0">
                <a:solidFill>
                  <a:srgbClr val="002060"/>
                </a:solidFill>
              </a:rPr>
              <a:t>1-6 linkages)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2" y="714356"/>
            <a:ext cx="8001056" cy="89255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FF0000"/>
                </a:solidFill>
                <a:latin typeface="Arial Black" pitchFamily="34" charset="0"/>
              </a:rPr>
              <a:t>GLYCOGENESIS</a:t>
            </a:r>
            <a:r>
              <a:rPr lang="en-GB" sz="3200" b="1" dirty="0" smtClean="0">
                <a:solidFill>
                  <a:srgbClr val="FF0000"/>
                </a:solidFill>
              </a:rPr>
              <a:t/>
            </a:r>
            <a:br>
              <a:rPr lang="en-GB" sz="3200" b="1" dirty="0" smtClean="0">
                <a:solidFill>
                  <a:srgbClr val="FF0000"/>
                </a:solidFill>
              </a:rPr>
            </a:br>
            <a:r>
              <a:rPr lang="en-GB" sz="2400" dirty="0" smtClean="0">
                <a:solidFill>
                  <a:srgbClr val="FF0000"/>
                </a:solidFill>
              </a:rPr>
              <a:t>(</a:t>
            </a:r>
            <a:r>
              <a:rPr lang="en-GB" sz="2400" i="1" dirty="0" smtClean="0">
                <a:solidFill>
                  <a:srgbClr val="FF0000"/>
                </a:solidFill>
              </a:rPr>
              <a:t>Synthesis </a:t>
            </a:r>
            <a:r>
              <a:rPr lang="en-GB" sz="2400" dirty="0" smtClean="0">
                <a:solidFill>
                  <a:srgbClr val="FF0000"/>
                </a:solidFill>
              </a:rPr>
              <a:t>of Glycogen in Skeletal Muscles)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5190291"/>
            <a:ext cx="83210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Glycogen </a:t>
            </a:r>
            <a:r>
              <a:rPr lang="en-US" sz="2400" dirty="0" err="1" smtClean="0"/>
              <a:t>synthase</a:t>
            </a:r>
            <a:r>
              <a:rPr lang="en-US" sz="2400" dirty="0" smtClean="0"/>
              <a:t> </a:t>
            </a:r>
            <a:r>
              <a:rPr lang="en-US" sz="2400" b="1" u="sng" dirty="0" smtClean="0">
                <a:solidFill>
                  <a:srgbClr val="C00000"/>
                </a:solidFill>
              </a:rPr>
              <a:t>cannot</a:t>
            </a:r>
            <a:r>
              <a:rPr lang="en-US" sz="2400" dirty="0" smtClean="0"/>
              <a:t> initiate synthesis but only elongates </a:t>
            </a:r>
          </a:p>
          <a:p>
            <a:r>
              <a:rPr lang="en-US" sz="2400" dirty="0" smtClean="0"/>
              <a:t>pre-existing glycogen fragment or glycogen primer (</a:t>
            </a:r>
            <a:r>
              <a:rPr lang="en-US" sz="2400" dirty="0" err="1" smtClean="0"/>
              <a:t>glycogenin</a:t>
            </a:r>
            <a:r>
              <a:rPr lang="en-US" sz="2400" dirty="0" smtClean="0"/>
              <a:t>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7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274639"/>
            <a:ext cx="8291512" cy="1143000"/>
          </a:xfrm>
          <a:noFill/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b="1">
                <a:solidFill>
                  <a:srgbClr val="FF0000"/>
                </a:solidFill>
              </a:rPr>
              <a:t>Synthesis of Glycogen</a:t>
            </a:r>
          </a:p>
        </p:txBody>
      </p:sp>
      <p:pic>
        <p:nvPicPr>
          <p:cNvPr id="4" name="Picture 2" descr="D:\Arun-Backup\project\Ferrier\Image_Bank\image_bank\images\jpg\figure_11.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628800"/>
            <a:ext cx="8382722" cy="489767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877</TotalTime>
  <Words>553</Words>
  <Application>Microsoft Macintosh PowerPoint</Application>
  <PresentationFormat>On-screen Show (4:3)</PresentationFormat>
  <Paragraphs>155</Paragraphs>
  <Slides>21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 Black</vt:lpstr>
      <vt:lpstr>Calibri</vt:lpstr>
      <vt:lpstr>Symbol</vt:lpstr>
      <vt:lpstr>Times New Roman</vt:lpstr>
      <vt:lpstr>Verdana</vt:lpstr>
      <vt:lpstr>Wingdings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Structure of Glycogen</vt:lpstr>
      <vt:lpstr>PowerPoint Presentation</vt:lpstr>
      <vt:lpstr>PowerPoint Presentation</vt:lpstr>
      <vt:lpstr>Synthesis of Glycogen</vt:lpstr>
      <vt:lpstr>Glycogenolysis (Breakdown of glycogen in skeletal muscles)</vt:lpstr>
      <vt:lpstr>Glycogenolysis</vt:lpstr>
      <vt:lpstr>Glycogenolysis</vt:lpstr>
      <vt:lpstr>Glycogenolysis</vt:lpstr>
      <vt:lpstr>Regulation of  Glycogen Metabolism</vt:lpstr>
      <vt:lpstr>Regulation of Glycogen Metabolism  1. Allosteric Regulation</vt:lpstr>
      <vt:lpstr>Regulation of Glycogen Metabolism </vt:lpstr>
      <vt:lpstr>PowerPoint Presentation</vt:lpstr>
      <vt:lpstr>Glycogen Storage Diseases (GSD)</vt:lpstr>
      <vt:lpstr>Glycogen Storage Diseases GSD Type V  (Mc Ardle Syndrome) </vt:lpstr>
      <vt:lpstr>Glycogen Storage Diseases GSD Type II  (POMPE DISEASE) </vt:lpstr>
      <vt:lpstr>Reference</vt:lpstr>
    </vt:vector>
  </TitlesOfParts>
  <Company>Hewlett-Packard</Company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Glycogen Metabolism</dc:title>
  <dc:creator>sherif</dc:creator>
  <cp:lastModifiedBy>Khalid Akkour</cp:lastModifiedBy>
  <cp:revision>73</cp:revision>
  <dcterms:created xsi:type="dcterms:W3CDTF">2010-04-14T08:40:42Z</dcterms:created>
  <dcterms:modified xsi:type="dcterms:W3CDTF">2016-12-02T14:51:22Z</dcterms:modified>
</cp:coreProperties>
</file>