
<file path=[Content_Types].xml><?xml version="1.0" encoding="utf-8"?>
<Types xmlns="http://schemas.openxmlformats.org/package/2006/content-types">
  <Default Extension="gif" ContentType="image/gif"/>
  <Default Extension="rels" ContentType="application/vnd.openxmlformats-package.relationships+xml"/>
  <Override PartName="/ppt/slides/slide14.xml" ContentType="application/vnd.openxmlformats-officedocument.presentationml.slide+xml"/>
  <Override PartName="/ppt/slideMasters/slideMaster2.xml" ContentType="application/vnd.openxmlformats-officedocument.presentationml.slideMaster+xml"/>
  <Override PartName="/ppt/media/audio4.bin" ContentType="audio/unknown"/>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slideLayouts/slideLayout16.xml" ContentType="application/vnd.openxmlformats-officedocument.presentationml.slideLayout+xml"/>
  <Override PartName="/ppt/slides/slide28.xml" ContentType="application/vnd.openxmlformats-officedocument.presentationml.slide+xml"/>
  <Override PartName="/ppt/slides/slide54.xml" ContentType="application/vnd.openxmlformats-officedocument.presentationml.slide+xml"/>
  <Override PartName="/ppt/media/audio14.bin" ContentType="audio/unknown"/>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media/audio3.bin" ContentType="audio/unknown"/>
  <Override PartName="/ppt/slides/slide44.xml" ContentType="application/vnd.openxmlformats-officedocument.presentationml.slide+xml"/>
  <Override PartName="/ppt/slideLayouts/slideLayout15.xml" ContentType="application/vnd.openxmlformats-officedocument.presentationml.slideLayout+xml"/>
  <Override PartName="/ppt/slides/slide27.xml" ContentType="application/vnd.openxmlformats-officedocument.presentationml.slide+xml"/>
  <Override PartName="/ppt/slides/slide53.xml" ContentType="application/vnd.openxmlformats-officedocument.presentationml.slide+xml"/>
  <Override PartName="/ppt/media/audio13.bin" ContentType="audio/unknown"/>
  <Override PartName="/ppt/slides/slide20.xml" ContentType="application/vnd.openxmlformats-officedocument.presentationml.slide+xml"/>
  <Override PartName="/ppt/slides/slide36.xml" ContentType="application/vnd.openxmlformats-officedocument.presentationml.slide+xml"/>
  <Override PartName="/ppt/slideLayouts/slideLayout24.xml" ContentType="application/vnd.openxmlformats-officedocument.presentationml.slideLayout+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media/audio9.bin" ContentType="audio/unknown"/>
  <Override PartName="/ppt/media/audio2.bin" ContentType="audio/unknown"/>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Layouts/slideLayout14.xml" ContentType="application/vnd.openxmlformats-officedocument.presentationml.slideLayout+xml"/>
  <Override PartName="/ppt/slides/slide52.xml" ContentType="application/vnd.openxmlformats-officedocument.presentationml.slide+xml"/>
  <Override PartName="/ppt/media/audio12.bin" ContentType="audio/unknown"/>
  <Override PartName="/ppt/slides/slide35.xml" ContentType="application/vnd.openxmlformats-officedocument.presentationml.slide+xml"/>
  <Override PartName="/ppt/slideLayouts/slideLayout23.xml" ContentType="application/vnd.openxmlformats-officedocument.presentationml.slideLayout+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media/audio8.bin" ContentType="audio/unknown"/>
  <Override PartName="/ppt/slides/slide49.xml" ContentType="application/vnd.openxmlformats-officedocument.presentationml.slide+xml"/>
  <Override PartName="/ppt/media/audio1.bin" ContentType="audio/unknown"/>
  <Override PartName="/ppt/slides/slide42.xml" ContentType="application/vnd.openxmlformats-officedocument.presentationml.slide+xml"/>
  <Override PartName="/ppt/media/audio18.bin" ContentType="audio/unknown"/>
  <Override PartName="/ppt/slideLayouts/slideLayout13.xml" ContentType="application/vnd.openxmlformats-officedocument.presentationml.slideLayout+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media/audio11.bin" ContentType="audio/unknown"/>
  <Override PartName="/ppt/slideLayouts/slideLayout9.xml" ContentType="application/vnd.openxmlformats-officedocument.presentationml.slideLayout+xml"/>
  <Override PartName="/ppt/slides/slide34.xml" ContentType="application/vnd.openxmlformats-officedocument.presentationml.slide+xml"/>
  <Override PartName="/ppt/slideLayouts/slideLayout22.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ppt/media/audio7.bin" ContentType="audio/unknown"/>
  <Default Extension="wmf" ContentType="image/x-wmf"/>
  <Override PartName="/ppt/slides/slide48.xml" ContentType="application/vnd.openxmlformats-officedocument.presentationml.slide+xml"/>
  <Override PartName="/docProps/app.xml" ContentType="application/vnd.openxmlformats-officedocument.extended-properties+xml"/>
  <Override PartName="/ppt/slideLayouts/slideLayout19.xml" ContentType="application/vnd.openxmlformats-officedocument.presentationml.slideLayout+xml"/>
  <Override PartName="/ppt/slides/slide41.xml" ContentType="application/vnd.openxmlformats-officedocument.presentationml.slide+xml"/>
  <Override PartName="/ppt/media/audio17.bin" ContentType="audio/unknown"/>
  <Override PartName="/ppt/slideLayouts/slideLayout12.xml" ContentType="application/vnd.openxmlformats-officedocument.presentationml.slideLayout+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media/audio10.bin" ContentType="audio/unknown"/>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media/audio6.bin" ContentType="audio/unknown"/>
  <Override PartName="/ppt/slides/slide47.xml" ContentType="application/vnd.openxmlformats-officedocument.presentationml.slide+xml"/>
  <Override PartName="/ppt/slideLayouts/slideLayout18.xml" ContentType="application/vnd.openxmlformats-officedocument.presentationml.slideLayout+xml"/>
  <Override PartName="/ppt/slides/slide40.xml" ContentType="application/vnd.openxmlformats-officedocument.presentationml.slide+xml"/>
  <Override PartName="/ppt/theme/theme2.xml" ContentType="application/vnd.openxmlformats-officedocument.theme+xml"/>
  <Override PartName="/ppt/media/audio16.bin" ContentType="audio/unknown"/>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slides/slide32.xml" ContentType="application/vnd.openxmlformats-officedocument.presentationml.slide+xml"/>
  <Override PartName="/ppt/slides/slide15.xml" ContentType="application/vnd.openxmlformats-officedocument.presentationml.slide+xml"/>
  <Override PartName="/ppt/media/audio5.bin" ContentType="audio/unknown"/>
  <Override PartName="/ppt/slides/slide46.xml" ContentType="application/vnd.openxmlformats-officedocument.presentationml.slide+xml"/>
  <Override PartName="/ppt/slideLayouts/slideLayout17.xml" ContentType="application/vnd.openxmlformats-officedocument.presentationml.slideLayout+xml"/>
  <Override PartName="/ppt/slides/slide29.xml" ContentType="application/vnd.openxmlformats-officedocument.presentationml.slide+xml"/>
  <Override PartName="/ppt/theme/theme1.xml" ContentType="application/vnd.openxmlformats-officedocument.theme+xml"/>
  <Override PartName="/ppt/media/audio15.bin" ContentType="audio/unknown"/>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2" r:id="rId1"/>
    <p:sldMasterId id="2147483675" r:id="rId2"/>
  </p:sldMasterIdLst>
  <p:sldIdLst>
    <p:sldId id="256" r:id="rId3"/>
    <p:sldId id="260" r:id="rId4"/>
    <p:sldId id="258" r:id="rId5"/>
    <p:sldId id="259" r:id="rId6"/>
    <p:sldId id="257"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 id="280" r:id="rId26"/>
    <p:sldId id="281" r:id="rId27"/>
    <p:sldId id="282" r:id="rId28"/>
    <p:sldId id="283" r:id="rId29"/>
    <p:sldId id="284" r:id="rId30"/>
    <p:sldId id="286" r:id="rId31"/>
    <p:sldId id="287" r:id="rId32"/>
    <p:sldId id="289" r:id="rId33"/>
    <p:sldId id="290" r:id="rId34"/>
    <p:sldId id="291" r:id="rId35"/>
    <p:sldId id="292" r:id="rId36"/>
    <p:sldId id="293" r:id="rId37"/>
    <p:sldId id="294" r:id="rId38"/>
    <p:sldId id="297"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5" d="100"/>
          <a:sy n="75" d="100"/>
        </p:scale>
        <p:origin x="-1304"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2DA20A4-D9B1-5D4E-9DB5-27FD89691DF3}" type="datetimeFigureOut">
              <a:rPr lang="en-US" smtClean="0"/>
              <a:t>10/11/11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FC49EC2-D2CF-F044-87B0-DD101A1B3DBE}"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77724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3941763"/>
            <a:ext cx="77724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14400" y="6251575"/>
            <a:ext cx="1981200" cy="457200"/>
          </a:xfrm>
        </p:spPr>
        <p:txBody>
          <a:bodyPr/>
          <a:lstStyle>
            <a:lvl1pPr>
              <a:defRPr/>
            </a:lvl1pPr>
          </a:lstStyle>
          <a:p>
            <a:r>
              <a:rPr lang="en-US"/>
              <a:t>07-05-2009</a:t>
            </a:r>
            <a:endParaRPr lang="en-US"/>
          </a:p>
        </p:txBody>
      </p:sp>
      <p:sp>
        <p:nvSpPr>
          <p:cNvPr id="6" name="Footer Placeholder 5"/>
          <p:cNvSpPr>
            <a:spLocks noGrp="1"/>
          </p:cNvSpPr>
          <p:nvPr>
            <p:ph type="ftr" sz="quarter" idx="11"/>
          </p:nvPr>
        </p:nvSpPr>
        <p:spPr>
          <a:xfrm>
            <a:off x="3352800" y="6248400"/>
            <a:ext cx="2971800" cy="457200"/>
          </a:xfrm>
        </p:spPr>
        <p:txBody>
          <a:bodyPr/>
          <a:lstStyle>
            <a:lvl1pPr>
              <a:defRPr/>
            </a:lvl1pPr>
          </a:lstStyle>
          <a:p>
            <a:r>
              <a:rPr lang="en-US"/>
              <a:t>B C K</a:t>
            </a:r>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smtClean="0"/>
            </a:lvl1pPr>
          </a:lstStyle>
          <a:p>
            <a:fld id="{4112DBBC-2FB1-3942-A1D8-B7AFB63AB921}"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2DA20A4-D9B1-5D4E-9DB5-27FD89691DF3}" type="datetimeFigureOut">
              <a:rPr lang="en-US" smtClean="0"/>
              <a:t>10/11/11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FC49EC2-D2CF-F044-87B0-DD101A1B3DBE}"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FC49EC2-D2CF-F044-87B0-DD101A1B3DB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C49EC2-D2CF-F044-87B0-DD101A1B3DBE}"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2DA20A4-D9B1-5D4E-9DB5-27FD89691DF3}" type="datetimeFigureOut">
              <a:rPr lang="en-US" smtClean="0"/>
              <a:t>10/11/11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C49EC2-D2CF-F044-87B0-DD101A1B3DBE}"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DA20A4-D9B1-5D4E-9DB5-27FD89691DF3}" type="datetimeFigureOut">
              <a:rPr lang="en-US" smtClean="0"/>
              <a:t>10/11/11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A20A4-D9B1-5D4E-9DB5-27FD89691DF3}" type="datetimeFigureOut">
              <a:rPr lang="en-US" smtClean="0"/>
              <a:t>10/11/11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C49EC2-D2CF-F044-87B0-DD101A1B3DBE}"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FC49EC2-D2CF-F044-87B0-DD101A1B3DBE}"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71538" y="192088"/>
            <a:ext cx="8162925" cy="14319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2813" y="1905000"/>
            <a:ext cx="8110537" cy="4191000"/>
          </a:xfrm>
        </p:spPr>
        <p:txBody>
          <a:bodyPr/>
          <a:lstStyle/>
          <a:p>
            <a:endParaRPr lang="en-US"/>
          </a:p>
        </p:txBody>
      </p:sp>
      <p:sp>
        <p:nvSpPr>
          <p:cNvPr id="4" name="Date Placeholder 3"/>
          <p:cNvSpPr>
            <a:spLocks noGrp="1"/>
          </p:cNvSpPr>
          <p:nvPr>
            <p:ph type="dt" sz="half" idx="10"/>
          </p:nvPr>
        </p:nvSpPr>
        <p:spPr>
          <a:xfrm>
            <a:off x="1152525" y="62865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90925" y="62865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19925" y="6286500"/>
            <a:ext cx="1905000" cy="457200"/>
          </a:xfrm>
        </p:spPr>
        <p:txBody>
          <a:bodyPr/>
          <a:lstStyle>
            <a:lvl1pPr>
              <a:defRPr smtClean="0"/>
            </a:lvl1pPr>
          </a:lstStyle>
          <a:p>
            <a:fld id="{C15097B2-F014-D844-84B0-AE710F23CFE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DA20A4-D9B1-5D4E-9DB5-27FD89691DF3}" type="datetimeFigureOut">
              <a:rPr lang="en-US" smtClean="0"/>
              <a:t>10/11/11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FC49EC2-D2CF-F044-87B0-DD101A1B3DB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C49EC2-D2CF-F044-87B0-DD101A1B3DBE}"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2DA20A4-D9B1-5D4E-9DB5-27FD89691DF3}" type="datetimeFigureOut">
              <a:rPr lang="en-US" smtClean="0"/>
              <a:t>10/11/11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C49EC2-D2CF-F044-87B0-DD101A1B3DBE}"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DA20A4-D9B1-5D4E-9DB5-27FD89691DF3}" type="datetimeFigureOut">
              <a:rPr lang="en-US" smtClean="0"/>
              <a:t>10/11/11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A20A4-D9B1-5D4E-9DB5-27FD89691DF3}" type="datetimeFigureOut">
              <a:rPr lang="en-US" smtClean="0"/>
              <a:t>10/11/11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C49EC2-D2CF-F044-87B0-DD101A1B3DB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C49EC2-D2CF-F044-87B0-DD101A1B3DBE}"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DA20A4-D9B1-5D4E-9DB5-27FD89691DF3}" type="datetimeFigureOut">
              <a:rPr lang="en-US" smtClean="0"/>
              <a:t>10/11/11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FC49EC2-D2CF-F044-87B0-DD101A1B3DBE}"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2DA20A4-D9B1-5D4E-9DB5-27FD89691DF3}" type="datetimeFigureOut">
              <a:rPr lang="en-US" smtClean="0"/>
              <a:t>10/11/11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FC49EC2-D2CF-F044-87B0-DD101A1B3DB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2DA20A4-D9B1-5D4E-9DB5-27FD89691DF3}" type="datetimeFigureOut">
              <a:rPr lang="en-US" smtClean="0"/>
              <a:t>10/11/11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FC49EC2-D2CF-F044-87B0-DD101A1B3DB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png"/><Relationship Id="rId1" Type="http://schemas.openxmlformats.org/officeDocument/2006/relationships/audio" Target="file://localhost/C/%5CWINDOWS%5CProfiles%5Clumanr%5CApplication%20Data%5CMicrosoft%5CMedia%20Catalog%5CDownloaded%20Clips%5Ccl0%5Csn01039_.mid" TargetMode="External"/><Relationship Id="rId2"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4.bin"/><Relationship Id="rId3" Type="http://schemas.openxmlformats.org/officeDocument/2006/relationships/audio" Target="../media/audio1.bin"/></Relationships>
</file>

<file path=ppt/slides/_rels/slide14.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3.png"/><Relationship Id="rId1" Type="http://schemas.openxmlformats.org/officeDocument/2006/relationships/audio" Target="../media/audio5.bin"/><Relationship Id="rId2"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17.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slide" Target="slide27.xml"/><Relationship Id="rId1" Type="http://schemas.openxmlformats.org/officeDocument/2006/relationships/slideLayout" Target="../slideLayouts/slideLayout14.xml"/><Relationship Id="rId2" Type="http://schemas.openxmlformats.org/officeDocument/2006/relationships/audio" Target="../media/audio4.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6.bin"/><Relationship Id="rId3" Type="http://schemas.openxmlformats.org/officeDocument/2006/relationships/audio" Target="../media/audio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6.bin"/><Relationship Id="rId3" Type="http://schemas.openxmlformats.org/officeDocument/2006/relationships/audio" Target="../media/audio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6.bin"/><Relationship Id="rId3" Type="http://schemas.openxmlformats.org/officeDocument/2006/relationships/audio" Target="../media/audio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jpeg"/><Relationship Id="rId3" Type="http://schemas.openxmlformats.org/officeDocument/2006/relationships/image" Target="../media/image6.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wmf"/><Relationship Id="rId3" Type="http://schemas.openxmlformats.org/officeDocument/2006/relationships/image" Target="../media/image8.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gif"/><Relationship Id="rId3" Type="http://schemas.openxmlformats.org/officeDocument/2006/relationships/image" Target="../media/image10.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1.jpeg"/><Relationship Id="rId3" Type="http://schemas.openxmlformats.org/officeDocument/2006/relationships/image" Target="../media/image1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3.gif"/><Relationship Id="rId3" Type="http://schemas.openxmlformats.org/officeDocument/2006/relationships/image" Target="../media/image14.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3.png"/><Relationship Id="rId1" Type="http://schemas.openxmlformats.org/officeDocument/2006/relationships/audio" Target="../media/audio5.bin"/><Relationship Id="rId2"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slide" Target="slide28.xml"/><Relationship Id="rId5" Type="http://schemas.openxmlformats.org/officeDocument/2006/relationships/audio" Target="../media/audio2.bin"/><Relationship Id="rId6" Type="http://schemas.openxmlformats.org/officeDocument/2006/relationships/slide" Target="slide27.xml"/><Relationship Id="rId7" Type="http://schemas.openxmlformats.org/officeDocument/2006/relationships/audio" Target="../media/audio3.bin"/><Relationship Id="rId8" Type="http://schemas.openxmlformats.org/officeDocument/2006/relationships/image" Target="../media/image2.png"/><Relationship Id="rId1" Type="http://schemas.openxmlformats.org/officeDocument/2006/relationships/audio" Target="file://localhost/C/%5CWINDOWS%5CProfiles%5Clumanr%5CApplication%20Data%5CMicrosoft%5CMedia%20Catalog%5CDownloaded%20Clips%5Ccl1d%5Cj0074308.mid" TargetMode="External"/><Relationship Id="rId2"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32.xml.rels><?xml version="1.0" encoding="UTF-8" standalone="yes"?>
<Relationships xmlns="http://schemas.openxmlformats.org/package/2006/relationships"><Relationship Id="rId3" Type="http://schemas.openxmlformats.org/officeDocument/2006/relationships/audio" Target="../media/audio8.bin"/><Relationship Id="rId4" Type="http://schemas.openxmlformats.org/officeDocument/2006/relationships/audio" Target="../media/audio1.bin"/><Relationship Id="rId5" Type="http://schemas.openxmlformats.org/officeDocument/2006/relationships/image" Target="../media/image15.wmf"/><Relationship Id="rId6" Type="http://schemas.openxmlformats.org/officeDocument/2006/relationships/image" Target="../media/image3.png"/><Relationship Id="rId1" Type="http://schemas.openxmlformats.org/officeDocument/2006/relationships/audio" Target="../media/audio7.bin"/><Relationship Id="rId2"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audio" Target="../media/audio1.bin"/><Relationship Id="rId5" Type="http://schemas.openxmlformats.org/officeDocument/2006/relationships/image" Target="../media/image15.wmf"/><Relationship Id="rId6" Type="http://schemas.openxmlformats.org/officeDocument/2006/relationships/image" Target="../media/image3.png"/><Relationship Id="rId7" Type="http://schemas.openxmlformats.org/officeDocument/2006/relationships/image" Target="../media/image16.gif"/><Relationship Id="rId1" Type="http://schemas.openxmlformats.org/officeDocument/2006/relationships/audio" Target="../media/audio7.bin"/><Relationship Id="rId2" Type="http://schemas.openxmlformats.org/officeDocument/2006/relationships/audio" Target="../media/audio9.bin"/></Relationships>
</file>

<file path=ppt/slides/_rels/slide35.xml.rels><?xml version="1.0" encoding="UTF-8" standalone="yes"?>
<Relationships xmlns="http://schemas.openxmlformats.org/package/2006/relationships"><Relationship Id="rId3" Type="http://schemas.openxmlformats.org/officeDocument/2006/relationships/image" Target="../media/image18.wmf"/><Relationship Id="rId4" Type="http://schemas.openxmlformats.org/officeDocument/2006/relationships/image" Target="../media/image19.wmf"/><Relationship Id="rId5" Type="http://schemas.openxmlformats.org/officeDocument/2006/relationships/image" Target="../media/image20.wmf"/><Relationship Id="rId6" Type="http://schemas.openxmlformats.org/officeDocument/2006/relationships/audio" Target="../media/audio1.bin"/><Relationship Id="rId1" Type="http://schemas.openxmlformats.org/officeDocument/2006/relationships/slideLayout" Target="../slideLayouts/slideLayout14.xml"/><Relationship Id="rId2" Type="http://schemas.openxmlformats.org/officeDocument/2006/relationships/image" Target="../media/image17.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37.xml.rels><?xml version="1.0" encoding="UTF-8" standalone="yes"?>
<Relationships xmlns="http://schemas.openxmlformats.org/package/2006/relationships"><Relationship Id="rId3" Type="http://schemas.openxmlformats.org/officeDocument/2006/relationships/image" Target="../media/image21.wmf"/><Relationship Id="rId4" Type="http://schemas.openxmlformats.org/officeDocument/2006/relationships/image" Target="../media/image22.wmf"/><Relationship Id="rId1" Type="http://schemas.openxmlformats.org/officeDocument/2006/relationships/slideLayout" Target="../slideLayouts/slideLayout24.xml"/><Relationship Id="rId2" Type="http://schemas.openxmlformats.org/officeDocument/2006/relationships/audio" Target="../media/audio1.bin"/></Relationships>
</file>

<file path=ppt/slides/_rels/slide38.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3.wmf"/><Relationship Id="rId1" Type="http://schemas.openxmlformats.org/officeDocument/2006/relationships/slideLayout" Target="../slideLayouts/slideLayout24.xml"/><Relationship Id="rId2" Type="http://schemas.openxmlformats.org/officeDocument/2006/relationships/image" Target="../media/image16.gif"/></Relationships>
</file>

<file path=ppt/slides/_rels/slide39.xml.rels><?xml version="1.0" encoding="UTF-8" standalone="yes"?>
<Relationships xmlns="http://schemas.openxmlformats.org/package/2006/relationships"><Relationship Id="rId3" Type="http://schemas.openxmlformats.org/officeDocument/2006/relationships/audio" Target="../media/audio8.bin"/><Relationship Id="rId4" Type="http://schemas.openxmlformats.org/officeDocument/2006/relationships/audio" Target="../media/audio1.bin"/><Relationship Id="rId5" Type="http://schemas.openxmlformats.org/officeDocument/2006/relationships/image" Target="../media/image24.wmf"/><Relationship Id="rId6" Type="http://schemas.openxmlformats.org/officeDocument/2006/relationships/image" Target="../media/image20.wmf"/><Relationship Id="rId1" Type="http://schemas.openxmlformats.org/officeDocument/2006/relationships/slideLayout" Target="../slideLayouts/slideLayout24.xml"/><Relationship Id="rId2" Type="http://schemas.openxmlformats.org/officeDocument/2006/relationships/audio" Target="../media/audio1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audio" Target="../media/audio8.bin"/><Relationship Id="rId3" Type="http://schemas.openxmlformats.org/officeDocument/2006/relationships/audio" Target="../media/audio11.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5.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2.bin"/></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audio" Target="../media/audio13.bin"/><Relationship Id="rId3" Type="http://schemas.openxmlformats.org/officeDocument/2006/relationships/image" Target="../media/image26.gif"/></Relationships>
</file>

<file path=ppt/slides/_rels/slide53.xml.rels><?xml version="1.0" encoding="UTF-8" standalone="yes"?>
<Relationships xmlns="http://schemas.openxmlformats.org/package/2006/relationships"><Relationship Id="rId3" Type="http://schemas.openxmlformats.org/officeDocument/2006/relationships/audio" Target="../media/audio15.bin"/><Relationship Id="rId4" Type="http://schemas.openxmlformats.org/officeDocument/2006/relationships/image" Target="../media/image27.gif"/><Relationship Id="rId1" Type="http://schemas.openxmlformats.org/officeDocument/2006/relationships/slideLayout" Target="../slideLayouts/slideLayout12.xml"/><Relationship Id="rId2" Type="http://schemas.openxmlformats.org/officeDocument/2006/relationships/audio" Target="../media/audio14.bin"/></Relationships>
</file>

<file path=ppt/slides/_rels/slide54.xml.rels><?xml version="1.0" encoding="UTF-8" standalone="yes"?>
<Relationships xmlns="http://schemas.openxmlformats.org/package/2006/relationships"><Relationship Id="rId3" Type="http://schemas.openxmlformats.org/officeDocument/2006/relationships/audio" Target="../media/audio12.bin"/><Relationship Id="rId4" Type="http://schemas.openxmlformats.org/officeDocument/2006/relationships/audio" Target="../media/audio17.bin"/><Relationship Id="rId5" Type="http://schemas.openxmlformats.org/officeDocument/2006/relationships/audio" Target="../media/audio18.bin"/><Relationship Id="rId6" Type="http://schemas.openxmlformats.org/officeDocument/2006/relationships/image" Target="../media/image28.gif"/><Relationship Id="rId1" Type="http://schemas.openxmlformats.org/officeDocument/2006/relationships/slideLayout" Target="../slideLayouts/slideLayout12.xml"/><Relationship Id="rId2" Type="http://schemas.openxmlformats.org/officeDocument/2006/relationships/audio" Target="../media/audio16.bin"/></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png"/><Relationship Id="rId1" Type="http://schemas.openxmlformats.org/officeDocument/2006/relationships/audio" Target="file://localhost/C/%5CWINDOWS%5CProfiles%5Clumanr%5CApplication%20Data%5CMicrosoft%5CMedia%20Catalog%5CDownloaded%20Clips%5Ccl0%5Csn01039_.mid" TargetMode="External"/><Relationship Id="rId2"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2.png"/><Relationship Id="rId5" Type="http://schemas.openxmlformats.org/officeDocument/2006/relationships/slide" Target="slide28.xml"/><Relationship Id="rId6" Type="http://schemas.openxmlformats.org/officeDocument/2006/relationships/audio" Target="../media/audio2.bin"/><Relationship Id="rId7" Type="http://schemas.openxmlformats.org/officeDocument/2006/relationships/slide" Target="slide27.xml"/><Relationship Id="rId8" Type="http://schemas.openxmlformats.org/officeDocument/2006/relationships/audio" Target="../media/audio3.bin"/><Relationship Id="rId1" Type="http://schemas.openxmlformats.org/officeDocument/2006/relationships/audio" Target="file://localhost/C/%5CWINDOWS%5CProfiles%5Clumanr%5CApplication%20Data%5CMicrosoft%5CMedia%20Catalog%5CDownloaded%20Clips%5Ccl0%5Csn01039_.mid" TargetMode="External"/><Relationship Id="rId2"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audio" Target="../media/audio1.bin"/></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Book </a:t>
            </a:r>
            <a:r>
              <a:rPr lang="en-US" dirty="0" err="1" smtClean="0"/>
              <a:t>p</a:t>
            </a:r>
            <a:r>
              <a:rPr lang="en-US" dirty="0" smtClean="0"/>
              <a:t>. 118-149</a:t>
            </a:r>
          </a:p>
          <a:p>
            <a:r>
              <a:rPr lang="en-US" dirty="0" smtClean="0"/>
              <a:t>Booklet p.26</a:t>
            </a:r>
            <a:endParaRPr lang="en-US" dirty="0"/>
          </a:p>
        </p:txBody>
      </p:sp>
      <p:sp>
        <p:nvSpPr>
          <p:cNvPr id="2" name="Title 1"/>
          <p:cNvSpPr>
            <a:spLocks noGrp="1"/>
          </p:cNvSpPr>
          <p:nvPr>
            <p:ph type="ctrTitle"/>
          </p:nvPr>
        </p:nvSpPr>
        <p:spPr/>
        <p:txBody>
          <a:bodyPr/>
          <a:lstStyle/>
          <a:p>
            <a:r>
              <a:rPr lang="en-US" dirty="0" smtClean="0"/>
              <a:t>Week 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381000"/>
            <a:ext cx="8162925" cy="641350"/>
          </a:xfrm>
        </p:spPr>
        <p:txBody>
          <a:bodyPr>
            <a:normAutofit fontScale="90000"/>
          </a:bodyPr>
          <a:lstStyle/>
          <a:p>
            <a:pPr algn="ctr"/>
            <a:r>
              <a:rPr lang="en-US" sz="3600" b="1" u="sng"/>
              <a:t>Compound Sentence</a:t>
            </a:r>
          </a:p>
        </p:txBody>
      </p:sp>
      <p:sp>
        <p:nvSpPr>
          <p:cNvPr id="6147" name="Rectangle 3"/>
          <p:cNvSpPr>
            <a:spLocks noGrp="1" noChangeArrowheads="1"/>
          </p:cNvSpPr>
          <p:nvPr>
            <p:ph sz="quarter" idx="1"/>
          </p:nvPr>
        </p:nvSpPr>
        <p:spPr>
          <a:xfrm>
            <a:off x="228600" y="1143000"/>
            <a:ext cx="8610600" cy="2590800"/>
          </a:xfrm>
        </p:spPr>
        <p:txBody>
          <a:bodyPr/>
          <a:lstStyle/>
          <a:p>
            <a:pPr>
              <a:buFont typeface="Wingdings" charset="2"/>
              <a:buNone/>
            </a:pPr>
            <a:r>
              <a:rPr lang="en-US" sz="2800"/>
              <a:t>	</a:t>
            </a:r>
            <a:r>
              <a:rPr lang="en-US" sz="2800">
                <a:solidFill>
                  <a:schemeClr val="tx2"/>
                </a:solidFill>
              </a:rPr>
              <a:t>A </a:t>
            </a:r>
            <a:r>
              <a:rPr lang="en-US" sz="2800" b="1" i="1" u="sng">
                <a:solidFill>
                  <a:schemeClr val="folHlink"/>
                </a:solidFill>
              </a:rPr>
              <a:t>compound sentence</a:t>
            </a:r>
            <a:r>
              <a:rPr lang="en-US" sz="2800">
                <a:solidFill>
                  <a:schemeClr val="tx2"/>
                </a:solidFill>
              </a:rPr>
              <a:t> contains two independent clauses that are joined together.</a:t>
            </a:r>
          </a:p>
          <a:p>
            <a:pPr>
              <a:buFont typeface="Wingdings" charset="2"/>
              <a:buNone/>
            </a:pPr>
            <a:endParaRPr lang="en-US" sz="2800">
              <a:solidFill>
                <a:schemeClr val="tx2"/>
              </a:solidFill>
            </a:endParaRPr>
          </a:p>
          <a:p>
            <a:pPr>
              <a:buFont typeface="Wingdings" charset="2"/>
              <a:buNone/>
            </a:pPr>
            <a:r>
              <a:rPr lang="en-US" sz="2800">
                <a:solidFill>
                  <a:srgbClr val="FF0000"/>
                </a:solidFill>
              </a:rPr>
              <a:t>  </a:t>
            </a:r>
            <a:r>
              <a:rPr lang="en-US" sz="2400">
                <a:solidFill>
                  <a:srgbClr val="FF0000"/>
                </a:solidFill>
              </a:rPr>
              <a:t>She works in the city, but she lives in the suburbs.</a:t>
            </a:r>
          </a:p>
        </p:txBody>
      </p:sp>
      <p:sp>
        <p:nvSpPr>
          <p:cNvPr id="6148" name="Oval 4"/>
          <p:cNvSpPr>
            <a:spLocks noChangeArrowheads="1"/>
          </p:cNvSpPr>
          <p:nvPr/>
        </p:nvSpPr>
        <p:spPr bwMode="auto">
          <a:xfrm>
            <a:off x="457200" y="2895600"/>
            <a:ext cx="3505200" cy="8382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6149" name="Rectangle 5"/>
          <p:cNvSpPr>
            <a:spLocks noChangeArrowheads="1"/>
          </p:cNvSpPr>
          <p:nvPr/>
        </p:nvSpPr>
        <p:spPr bwMode="auto">
          <a:xfrm>
            <a:off x="3962400" y="2971800"/>
            <a:ext cx="609600" cy="533400"/>
          </a:xfrm>
          <a:prstGeom prst="rect">
            <a:avLst/>
          </a:prstGeom>
          <a:noFill/>
          <a:ln w="38100">
            <a:solidFill>
              <a:schemeClr val="hlink"/>
            </a:solidFill>
            <a:miter lim="800000"/>
            <a:headEnd/>
            <a:tailEnd/>
          </a:ln>
          <a:effectLst/>
        </p:spPr>
        <p:txBody>
          <a:bodyPr wrap="none" anchor="ctr">
            <a:prstTxWarp prst="textNoShape">
              <a:avLst/>
            </a:prstTxWarp>
          </a:bodyPr>
          <a:lstStyle/>
          <a:p>
            <a:endParaRPr lang="en-US"/>
          </a:p>
        </p:txBody>
      </p:sp>
      <p:sp>
        <p:nvSpPr>
          <p:cNvPr id="6152" name="Oval 8"/>
          <p:cNvSpPr>
            <a:spLocks noChangeArrowheads="1"/>
          </p:cNvSpPr>
          <p:nvPr/>
        </p:nvSpPr>
        <p:spPr bwMode="auto">
          <a:xfrm>
            <a:off x="4572000" y="2895600"/>
            <a:ext cx="3962400" cy="8382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6153" name="AutoShape 9"/>
          <p:cNvSpPr>
            <a:spLocks/>
          </p:cNvSpPr>
          <p:nvPr/>
        </p:nvSpPr>
        <p:spPr bwMode="auto">
          <a:xfrm>
            <a:off x="990600" y="4800600"/>
            <a:ext cx="2508250" cy="903288"/>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6154" name="AutoShape 10"/>
          <p:cNvSpPr>
            <a:spLocks/>
          </p:cNvSpPr>
          <p:nvPr/>
        </p:nvSpPr>
        <p:spPr bwMode="auto">
          <a:xfrm>
            <a:off x="5334000" y="4800600"/>
            <a:ext cx="2508250" cy="903288"/>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6155" name="AutoShape 11">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6156" name="AutoShape 12">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ox(in)">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ox(in)">
                                      <p:cBhvr>
                                        <p:cTn id="12" dur="500"/>
                                        <p:tgtEl>
                                          <p:spTgt spid="61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dissolve">
                                      <p:cBhvr>
                                        <p:cTn id="17" dur="500"/>
                                        <p:tgtEl>
                                          <p:spTgt spid="614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153"/>
                                        </p:tgtEl>
                                        <p:attrNameLst>
                                          <p:attrName>style.visibility</p:attrName>
                                        </p:attrNameLst>
                                      </p:cBhvr>
                                      <p:to>
                                        <p:strVal val="visible"/>
                                      </p:to>
                                    </p:set>
                                    <p:animEffect transition="in" filter="box(in)">
                                      <p:cBhvr>
                                        <p:cTn id="22" dur="500"/>
                                        <p:tgtEl>
                                          <p:spTgt spid="6153"/>
                                        </p:tgtEl>
                                      </p:cBhvr>
                                    </p:animEffect>
                                  </p:childTnLst>
                                </p:cTn>
                              </p:par>
                            </p:childTnLst>
                          </p:cTn>
                        </p:par>
                        <p:par>
                          <p:cTn id="23" fill="hold">
                            <p:stCondLst>
                              <p:cond delay="500"/>
                            </p:stCondLst>
                            <p:childTnLst>
                              <p:par>
                                <p:cTn id="24" presetID="3" presetClass="entr" presetSubtype="10" fill="hold" grpId="0" nodeType="afterEffect">
                                  <p:stCondLst>
                                    <p:cond delay="6000"/>
                                  </p:stCondLst>
                                  <p:childTnLst>
                                    <p:set>
                                      <p:cBhvr>
                                        <p:cTn id="25" dur="1" fill="hold">
                                          <p:stCondLst>
                                            <p:cond delay="0"/>
                                          </p:stCondLst>
                                        </p:cTn>
                                        <p:tgtEl>
                                          <p:spTgt spid="6156"/>
                                        </p:tgtEl>
                                        <p:attrNameLst>
                                          <p:attrName>style.visibility</p:attrName>
                                        </p:attrNameLst>
                                      </p:cBhvr>
                                      <p:to>
                                        <p:strVal val="visible"/>
                                      </p:to>
                                    </p:set>
                                    <p:animEffect transition="in" filter="blinds(horizontal)">
                                      <p:cBhvr>
                                        <p:cTn id="26" dur="500"/>
                                        <p:tgtEl>
                                          <p:spTgt spid="615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6152"/>
                                        </p:tgtEl>
                                        <p:attrNameLst>
                                          <p:attrName>style.visibility</p:attrName>
                                        </p:attrNameLst>
                                      </p:cBhvr>
                                      <p:to>
                                        <p:strVal val="visible"/>
                                      </p:to>
                                    </p:set>
                                    <p:animEffect transition="in" filter="dissolve">
                                      <p:cBhvr>
                                        <p:cTn id="31" dur="500"/>
                                        <p:tgtEl>
                                          <p:spTgt spid="6152"/>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6154"/>
                                        </p:tgtEl>
                                        <p:attrNameLst>
                                          <p:attrName>style.visibility</p:attrName>
                                        </p:attrNameLst>
                                      </p:cBhvr>
                                      <p:to>
                                        <p:strVal val="visible"/>
                                      </p:to>
                                    </p:set>
                                    <p:animEffect transition="in" filter="box(in)">
                                      <p:cBhvr>
                                        <p:cTn id="36" dur="500"/>
                                        <p:tgtEl>
                                          <p:spTgt spid="6154"/>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6149"/>
                                        </p:tgtEl>
                                        <p:attrNameLst>
                                          <p:attrName>style.visibility</p:attrName>
                                        </p:attrNameLst>
                                      </p:cBhvr>
                                      <p:to>
                                        <p:strVal val="visible"/>
                                      </p:to>
                                    </p:set>
                                    <p:animEffect transition="in" filter="dissolve">
                                      <p:cBhvr>
                                        <p:cTn id="41"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P spid="6148" grpId="0" animBg="1"/>
      <p:bldP spid="6149" grpId="0" animBg="1"/>
      <p:bldP spid="6152" grpId="0" animBg="1"/>
      <p:bldP spid="6153" grpId="0" animBg="1" autoUpdateAnimBg="0"/>
      <p:bldP spid="6154" grpId="0" animBg="1" autoUpdateAnimBg="0"/>
      <p:bldP spid="6156"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304800"/>
            <a:ext cx="8162925" cy="641350"/>
          </a:xfrm>
        </p:spPr>
        <p:txBody>
          <a:bodyPr/>
          <a:lstStyle/>
          <a:p>
            <a:pPr algn="ctr"/>
            <a:r>
              <a:rPr lang="en-US" sz="3600" b="1" u="sng"/>
              <a:t>Compound Sentence</a:t>
            </a:r>
          </a:p>
        </p:txBody>
      </p:sp>
      <p:sp>
        <p:nvSpPr>
          <p:cNvPr id="7171" name="Rectangle 3"/>
          <p:cNvSpPr>
            <a:spLocks noGrp="1" noChangeArrowheads="1"/>
          </p:cNvSpPr>
          <p:nvPr>
            <p:ph sz="quarter" idx="1"/>
          </p:nvPr>
        </p:nvSpPr>
        <p:spPr>
          <a:xfrm>
            <a:off x="228600" y="1371600"/>
            <a:ext cx="8610600" cy="3810000"/>
          </a:xfrm>
        </p:spPr>
        <p:txBody>
          <a:bodyPr/>
          <a:lstStyle/>
          <a:p>
            <a:pPr>
              <a:lnSpc>
                <a:spcPct val="90000"/>
              </a:lnSpc>
              <a:buFont typeface="Wingdings" charset="2"/>
              <a:buNone/>
            </a:pPr>
            <a:r>
              <a:rPr lang="en-US"/>
              <a:t>	</a:t>
            </a:r>
            <a:r>
              <a:rPr lang="en-US">
                <a:solidFill>
                  <a:schemeClr val="tx2"/>
                </a:solidFill>
              </a:rPr>
              <a:t>You can make a </a:t>
            </a:r>
            <a:r>
              <a:rPr lang="en-US" b="1" i="1" u="sng">
                <a:solidFill>
                  <a:schemeClr val="folHlink"/>
                </a:solidFill>
              </a:rPr>
              <a:t>compound sentence</a:t>
            </a:r>
            <a:r>
              <a:rPr lang="en-US">
                <a:solidFill>
                  <a:schemeClr val="tx2"/>
                </a:solidFill>
              </a:rPr>
              <a:t> by joining two logically related independent clauses by using…</a:t>
            </a:r>
          </a:p>
          <a:p>
            <a:pPr>
              <a:lnSpc>
                <a:spcPct val="90000"/>
              </a:lnSpc>
              <a:buFont typeface="Wingdings" charset="2"/>
              <a:buNone/>
            </a:pPr>
            <a:endParaRPr lang="en-US">
              <a:solidFill>
                <a:schemeClr val="tx2"/>
              </a:solidFill>
            </a:endParaRPr>
          </a:p>
          <a:p>
            <a:pPr>
              <a:lnSpc>
                <a:spcPct val="90000"/>
              </a:lnSpc>
              <a:buFont typeface="Wingdings" charset="2"/>
              <a:buNone/>
            </a:pPr>
            <a:r>
              <a:rPr lang="en-US">
                <a:solidFill>
                  <a:srgbClr val="FF0000"/>
                </a:solidFill>
              </a:rPr>
              <a:t>			- a semicolon</a:t>
            </a:r>
          </a:p>
          <a:p>
            <a:pPr>
              <a:lnSpc>
                <a:spcPct val="90000"/>
              </a:lnSpc>
              <a:buFont typeface="Wingdings" charset="2"/>
              <a:buNone/>
            </a:pPr>
            <a:r>
              <a:rPr lang="en-US">
                <a:solidFill>
                  <a:srgbClr val="FF0000"/>
                </a:solidFill>
              </a:rPr>
              <a:t>			- a coordinating conjunction</a:t>
            </a:r>
          </a:p>
          <a:p>
            <a:pPr>
              <a:lnSpc>
                <a:spcPct val="90000"/>
              </a:lnSpc>
              <a:buFont typeface="Wingdings" charset="2"/>
              <a:buNone/>
            </a:pPr>
            <a:r>
              <a:rPr lang="en-US">
                <a:solidFill>
                  <a:srgbClr val="FF0000"/>
                </a:solidFill>
              </a:rPr>
              <a:t>			- a transition</a:t>
            </a:r>
          </a:p>
          <a:p>
            <a:pPr>
              <a:lnSpc>
                <a:spcPct val="90000"/>
              </a:lnSpc>
              <a:buFont typeface="Wingdings" charset="2"/>
              <a:buNone/>
            </a:pPr>
            <a:endParaRPr lang="en-US">
              <a:solidFill>
                <a:srgbClr val="FF0000"/>
              </a:solidFill>
            </a:endParaRPr>
          </a:p>
        </p:txBody>
      </p:sp>
      <p:sp>
        <p:nvSpPr>
          <p:cNvPr id="7177" name="AutoShape 9">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78" name="AutoShape 10">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7179" name="MacOS">
            <a:hlinkClick r:id="" action="ppaction://media"/>
          </p:cNvPr>
          <p:cNvPicPr>
            <a:picLocks noRot="1" noChangeAspect="1" noChangeArrowheads="1"/>
          </p:cNvPicPr>
          <p:nvPr>
            <a:audioFile r:link="rId1"/>
          </p:nvPr>
        </p:nvPicPr>
        <p:blipFill>
          <a:blip r:embed="rId4"/>
          <a:srcRect/>
          <a:stretch>
            <a:fillRect/>
          </a:stretch>
        </p:blipFill>
        <p:spPr bwMode="auto">
          <a:xfrm>
            <a:off x="7239000" y="6248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ox(in)">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box(in)">
                                      <p:cBhvr>
                                        <p:cTn id="12" dur="5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Effect transition="in" filter="box(in)">
                                      <p:cBhvr>
                                        <p:cTn id="17" dur="500"/>
                                        <p:tgtEl>
                                          <p:spTgt spid="71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171">
                                            <p:txEl>
                                              <p:pRg st="4" end="4"/>
                                            </p:txEl>
                                          </p:spTgt>
                                        </p:tgtEl>
                                        <p:attrNameLst>
                                          <p:attrName>style.visibility</p:attrName>
                                        </p:attrNameLst>
                                      </p:cBhvr>
                                      <p:to>
                                        <p:strVal val="visible"/>
                                      </p:to>
                                    </p:set>
                                    <p:animEffect transition="in" filter="box(in)">
                                      <p:cBhvr>
                                        <p:cTn id="22" dur="500"/>
                                        <p:tgtEl>
                                          <p:spTgt spid="7171">
                                            <p:txEl>
                                              <p:pRg st="4" end="4"/>
                                            </p:txEl>
                                          </p:spTgt>
                                        </p:tgtEl>
                                      </p:cBhvr>
                                    </p:animEffect>
                                  </p:childTnLst>
                                </p:cTn>
                              </p:par>
                            </p:childTnLst>
                          </p:cTn>
                        </p:par>
                        <p:par>
                          <p:cTn id="23" fill="hold">
                            <p:stCondLst>
                              <p:cond delay="500"/>
                            </p:stCondLst>
                            <p:childTnLst>
                              <p:par>
                                <p:cTn id="24" presetID="1" presetClass="mediacall" presetSubtype="0" fill="hold" nodeType="afterEffect">
                                  <p:stCondLst>
                                    <p:cond delay="0"/>
                                  </p:stCondLst>
                                  <p:childTnLst>
                                    <p:cmd type="call" cmd="playFrom(0.0)">
                                      <p:cBhvr>
                                        <p:cTn id="25" dur="1" fill="hold"/>
                                        <p:tgtEl>
                                          <p:spTgt spid="7179"/>
                                        </p:tgtEl>
                                      </p:cBhvr>
                                    </p:cmd>
                                  </p:childTnLst>
                                </p:cTn>
                              </p:par>
                              <p:par>
                                <p:cTn id="26" presetID="3" presetClass="entr" presetSubtype="10" fill="hold" grpId="0" nodeType="withEffect">
                                  <p:stCondLst>
                                    <p:cond delay="6000"/>
                                  </p:stCondLst>
                                  <p:childTnLst>
                                    <p:set>
                                      <p:cBhvr>
                                        <p:cTn id="27" dur="1" fill="hold">
                                          <p:stCondLst>
                                            <p:cond delay="0"/>
                                          </p:stCondLst>
                                        </p:cTn>
                                        <p:tgtEl>
                                          <p:spTgt spid="7178"/>
                                        </p:tgtEl>
                                        <p:attrNameLst>
                                          <p:attrName>style.visibility</p:attrName>
                                        </p:attrNameLst>
                                      </p:cBhvr>
                                      <p:to>
                                        <p:strVal val="visible"/>
                                      </p:to>
                                    </p:set>
                                    <p:animEffect transition="in" filter="blinds(horizontal)">
                                      <p:cBhvr>
                                        <p:cTn id="28" dur="5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9" fill="hold" display="0">
                  <p:stCondLst>
                    <p:cond delay="indefinite"/>
                  </p:stCondLst>
                  <p:endCondLst>
                    <p:cond evt="onPrev" delay="0">
                      <p:tgtEl>
                        <p:sldTgt/>
                      </p:tgtEl>
                    </p:cond>
                    <p:cond evt="onStopAudio" delay="0">
                      <p:tgtEl>
                        <p:sldTgt/>
                      </p:tgtEl>
                    </p:cond>
                  </p:endCondLst>
                </p:cTn>
                <p:tgtEl>
                  <p:spTgt spid="7179"/>
                </p:tgtEl>
              </p:cMediaNode>
            </p:audio>
          </p:childTnLst>
        </p:cTn>
      </p:par>
    </p:tnLst>
    <p:bldLst>
      <p:bldP spid="7171" grpId="0" build="p" autoUpdateAnimBg="0"/>
      <p:bldP spid="7178"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304800"/>
            <a:ext cx="8162925" cy="641350"/>
          </a:xfrm>
        </p:spPr>
        <p:txBody>
          <a:bodyPr/>
          <a:lstStyle/>
          <a:p>
            <a:pPr algn="ctr"/>
            <a:r>
              <a:rPr lang="en-US" sz="3600" b="1" u="sng"/>
              <a:t>Using a Semicolon</a:t>
            </a:r>
          </a:p>
        </p:txBody>
      </p:sp>
      <p:sp>
        <p:nvSpPr>
          <p:cNvPr id="8195" name="Rectangle 3"/>
          <p:cNvSpPr>
            <a:spLocks noGrp="1" noChangeArrowheads="1"/>
          </p:cNvSpPr>
          <p:nvPr>
            <p:ph sz="quarter" idx="1"/>
          </p:nvPr>
        </p:nvSpPr>
        <p:spPr>
          <a:xfrm>
            <a:off x="0" y="1219200"/>
            <a:ext cx="9144000" cy="2590800"/>
          </a:xfrm>
        </p:spPr>
        <p:txBody>
          <a:bodyPr/>
          <a:lstStyle/>
          <a:p>
            <a:pPr>
              <a:buFont typeface="Wingdings" charset="2"/>
              <a:buNone/>
            </a:pPr>
            <a:r>
              <a:rPr lang="en-US"/>
              <a:t>	</a:t>
            </a:r>
            <a:r>
              <a:rPr lang="en-US" sz="2800">
                <a:solidFill>
                  <a:schemeClr val="tx2"/>
                </a:solidFill>
              </a:rPr>
              <a:t>Independent Clause</a:t>
            </a:r>
            <a:r>
              <a:rPr lang="en-US" sz="2800">
                <a:solidFill>
                  <a:schemeClr val="accent2"/>
                </a:solidFill>
              </a:rPr>
              <a:t> </a:t>
            </a:r>
            <a:r>
              <a:rPr lang="en-US" sz="2800" b="1">
                <a:solidFill>
                  <a:srgbClr val="FF0000"/>
                </a:solidFill>
              </a:rPr>
              <a:t>;</a:t>
            </a:r>
            <a:r>
              <a:rPr lang="en-US" sz="2800">
                <a:solidFill>
                  <a:schemeClr val="accent2"/>
                </a:solidFill>
              </a:rPr>
              <a:t>  </a:t>
            </a:r>
            <a:r>
              <a:rPr lang="en-US" sz="2800">
                <a:solidFill>
                  <a:schemeClr val="tx2"/>
                </a:solidFill>
              </a:rPr>
              <a:t>Independent Clause</a:t>
            </a:r>
          </a:p>
          <a:p>
            <a:pPr>
              <a:buFont typeface="Wingdings" charset="2"/>
              <a:buNone/>
            </a:pPr>
            <a:endParaRPr lang="en-US" sz="2800">
              <a:solidFill>
                <a:schemeClr val="tx2"/>
              </a:solidFill>
            </a:endParaRPr>
          </a:p>
          <a:p>
            <a:pPr>
              <a:buFont typeface="Wingdings" charset="2"/>
              <a:buNone/>
            </a:pPr>
            <a:endParaRPr lang="en-US">
              <a:solidFill>
                <a:schemeClr val="accent2"/>
              </a:solidFill>
            </a:endParaRPr>
          </a:p>
          <a:p>
            <a:pPr>
              <a:buFont typeface="Wingdings" charset="2"/>
              <a:buNone/>
            </a:pPr>
            <a:r>
              <a:rPr lang="en-US">
                <a:solidFill>
                  <a:srgbClr val="FF0000"/>
                </a:solidFill>
              </a:rPr>
              <a:t> </a:t>
            </a:r>
            <a:r>
              <a:rPr lang="en-US" sz="2200" b="1">
                <a:solidFill>
                  <a:srgbClr val="FF0000"/>
                </a:solidFill>
              </a:rPr>
              <a:t>I love living in the city ; there are so many things to do.</a:t>
            </a:r>
          </a:p>
        </p:txBody>
      </p:sp>
      <p:sp>
        <p:nvSpPr>
          <p:cNvPr id="8197" name="Rectangle 5"/>
          <p:cNvSpPr>
            <a:spLocks noChangeArrowheads="1"/>
          </p:cNvSpPr>
          <p:nvPr/>
        </p:nvSpPr>
        <p:spPr bwMode="auto">
          <a:xfrm>
            <a:off x="3733800" y="2971800"/>
            <a:ext cx="304800" cy="533400"/>
          </a:xfrm>
          <a:prstGeom prst="rect">
            <a:avLst/>
          </a:prstGeom>
          <a:noFill/>
          <a:ln w="38100">
            <a:solidFill>
              <a:schemeClr val="hlink"/>
            </a:solidFill>
            <a:miter lim="800000"/>
            <a:headEnd/>
            <a:tailEnd/>
          </a:ln>
          <a:effectLst/>
        </p:spPr>
        <p:txBody>
          <a:bodyPr wrap="none" anchor="ctr">
            <a:prstTxWarp prst="textNoShape">
              <a:avLst/>
            </a:prstTxWarp>
          </a:bodyPr>
          <a:lstStyle/>
          <a:p>
            <a:endParaRPr lang="en-US"/>
          </a:p>
        </p:txBody>
      </p:sp>
      <p:sp>
        <p:nvSpPr>
          <p:cNvPr id="8200" name="AutoShape 8"/>
          <p:cNvSpPr>
            <a:spLocks/>
          </p:cNvSpPr>
          <p:nvPr/>
        </p:nvSpPr>
        <p:spPr bwMode="auto">
          <a:xfrm>
            <a:off x="5410200" y="4648200"/>
            <a:ext cx="2508250" cy="903288"/>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8202" name="AutoShape 10"/>
          <p:cNvSpPr>
            <a:spLocks/>
          </p:cNvSpPr>
          <p:nvPr/>
        </p:nvSpPr>
        <p:spPr bwMode="auto">
          <a:xfrm>
            <a:off x="1066800" y="4648200"/>
            <a:ext cx="2508250" cy="903288"/>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8203" name="AutoShape 11">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8204" name="AutoShape 12">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ox(in)">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5">
                                            <p:txEl>
                                              <p:pRg st="3" end="3"/>
                                            </p:txEl>
                                          </p:spTgt>
                                        </p:tgtEl>
                                        <p:attrNameLst>
                                          <p:attrName>style.visibility</p:attrName>
                                        </p:attrNameLst>
                                      </p:cBhvr>
                                      <p:to>
                                        <p:strVal val="visible"/>
                                      </p:to>
                                    </p:set>
                                    <p:animEffect transition="in" filter="box(in)">
                                      <p:cBhvr>
                                        <p:cTn id="12" dur="500"/>
                                        <p:tgtEl>
                                          <p:spTgt spid="8195">
                                            <p:txEl>
                                              <p:pRg st="3" end="3"/>
                                            </p:txEl>
                                          </p:spTgt>
                                        </p:tgtEl>
                                      </p:cBhvr>
                                    </p:animEffect>
                                  </p:childTnLst>
                                </p:cTn>
                              </p:par>
                            </p:childTnLst>
                          </p:cTn>
                        </p:par>
                        <p:par>
                          <p:cTn id="13" fill="hold">
                            <p:stCondLst>
                              <p:cond delay="500"/>
                            </p:stCondLst>
                            <p:childTnLst>
                              <p:par>
                                <p:cTn id="14" presetID="3" presetClass="entr" presetSubtype="10" fill="hold" grpId="0" nodeType="afterEffect">
                                  <p:stCondLst>
                                    <p:cond delay="6000"/>
                                  </p:stCondLst>
                                  <p:childTnLst>
                                    <p:set>
                                      <p:cBhvr>
                                        <p:cTn id="15" dur="1" fill="hold">
                                          <p:stCondLst>
                                            <p:cond delay="0"/>
                                          </p:stCondLst>
                                        </p:cTn>
                                        <p:tgtEl>
                                          <p:spTgt spid="8204"/>
                                        </p:tgtEl>
                                        <p:attrNameLst>
                                          <p:attrName>style.visibility</p:attrName>
                                        </p:attrNameLst>
                                      </p:cBhvr>
                                      <p:to>
                                        <p:strVal val="visible"/>
                                      </p:to>
                                    </p:set>
                                    <p:animEffect transition="in" filter="blinds(horizontal)">
                                      <p:cBhvr>
                                        <p:cTn id="16" dur="500"/>
                                        <p:tgtEl>
                                          <p:spTgt spid="8204"/>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8200"/>
                                        </p:tgtEl>
                                        <p:attrNameLst>
                                          <p:attrName>style.visibility</p:attrName>
                                        </p:attrNameLst>
                                      </p:cBhvr>
                                      <p:to>
                                        <p:strVal val="visible"/>
                                      </p:to>
                                    </p:set>
                                    <p:animEffect transition="in" filter="box(in)">
                                      <p:cBhvr>
                                        <p:cTn id="21" dur="500"/>
                                        <p:tgtEl>
                                          <p:spTgt spid="8200"/>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8202"/>
                                        </p:tgtEl>
                                        <p:attrNameLst>
                                          <p:attrName>style.visibility</p:attrName>
                                        </p:attrNameLst>
                                      </p:cBhvr>
                                      <p:to>
                                        <p:strVal val="visible"/>
                                      </p:to>
                                    </p:set>
                                    <p:animEffect transition="in" filter="box(in)">
                                      <p:cBhvr>
                                        <p:cTn id="26" dur="500"/>
                                        <p:tgtEl>
                                          <p:spTgt spid="820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8197"/>
                                        </p:tgtEl>
                                        <p:attrNameLst>
                                          <p:attrName>style.visibility</p:attrName>
                                        </p:attrNameLst>
                                      </p:cBhvr>
                                      <p:to>
                                        <p:strVal val="visible"/>
                                      </p:to>
                                    </p:set>
                                    <p:animEffect transition="in" filter="dissolve">
                                      <p:cBhvr>
                                        <p:cTn id="31"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P spid="8197" grpId="0" animBg="1"/>
      <p:bldP spid="8200" grpId="0" animBg="1" autoUpdateAnimBg="0"/>
      <p:bldP spid="8202" grpId="0" animBg="1" autoUpdateAnimBg="0"/>
      <p:bldP spid="8204"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9538" y="228600"/>
            <a:ext cx="9034462" cy="641350"/>
          </a:xfrm>
        </p:spPr>
        <p:txBody>
          <a:bodyPr/>
          <a:lstStyle/>
          <a:p>
            <a:pPr algn="ctr"/>
            <a:r>
              <a:rPr lang="en-US" sz="3600" b="1" u="sng"/>
              <a:t>Using a Coordinating Conjunction</a:t>
            </a:r>
          </a:p>
        </p:txBody>
      </p:sp>
      <p:sp>
        <p:nvSpPr>
          <p:cNvPr id="10243" name="Rectangle 3"/>
          <p:cNvSpPr>
            <a:spLocks noGrp="1" noChangeArrowheads="1"/>
          </p:cNvSpPr>
          <p:nvPr>
            <p:ph sz="quarter" idx="1"/>
          </p:nvPr>
        </p:nvSpPr>
        <p:spPr>
          <a:xfrm>
            <a:off x="0" y="1066800"/>
            <a:ext cx="9144000" cy="2590800"/>
          </a:xfrm>
        </p:spPr>
        <p:txBody>
          <a:bodyPr/>
          <a:lstStyle/>
          <a:p>
            <a:pPr algn="ctr">
              <a:buFont typeface="Wingdings" charset="2"/>
              <a:buNone/>
            </a:pPr>
            <a:r>
              <a:rPr lang="en-US" sz="1800" b="1">
                <a:solidFill>
                  <a:schemeClr val="tx2"/>
                </a:solidFill>
              </a:rPr>
              <a:t>Independent Clause</a:t>
            </a:r>
            <a:r>
              <a:rPr lang="en-US" sz="1800" b="1">
                <a:solidFill>
                  <a:schemeClr val="accent2"/>
                </a:solidFill>
              </a:rPr>
              <a:t> </a:t>
            </a:r>
            <a:r>
              <a:rPr lang="en-US" sz="1800" b="1" u="sng">
                <a:solidFill>
                  <a:srgbClr val="FF0000"/>
                </a:solidFill>
              </a:rPr>
              <a:t>,coordinating conjunction</a:t>
            </a:r>
            <a:r>
              <a:rPr lang="en-US" sz="1800" b="1">
                <a:solidFill>
                  <a:schemeClr val="accent2"/>
                </a:solidFill>
              </a:rPr>
              <a:t>  </a:t>
            </a:r>
            <a:r>
              <a:rPr lang="en-US" sz="1800" b="1">
                <a:solidFill>
                  <a:schemeClr val="tx2"/>
                </a:solidFill>
              </a:rPr>
              <a:t>Independent Clause</a:t>
            </a:r>
          </a:p>
          <a:p>
            <a:pPr>
              <a:buFont typeface="Wingdings" charset="2"/>
              <a:buNone/>
            </a:pPr>
            <a:endParaRPr lang="en-US" sz="2800" b="1">
              <a:solidFill>
                <a:schemeClr val="accent2"/>
              </a:solidFill>
            </a:endParaRPr>
          </a:p>
          <a:p>
            <a:pPr>
              <a:buFont typeface="Wingdings" charset="2"/>
              <a:buNone/>
            </a:pPr>
            <a:r>
              <a:rPr lang="en-US" sz="3600">
                <a:solidFill>
                  <a:srgbClr val="FF0000"/>
                </a:solidFill>
              </a:rPr>
              <a:t> </a:t>
            </a:r>
            <a:r>
              <a:rPr lang="en-US" sz="2800">
                <a:solidFill>
                  <a:schemeClr val="folHlink"/>
                </a:solidFill>
              </a:rPr>
              <a:t>He couldn’t watch the show , so he decided to tape it.</a:t>
            </a:r>
          </a:p>
        </p:txBody>
      </p:sp>
      <p:sp>
        <p:nvSpPr>
          <p:cNvPr id="10245" name="Rectangle 5"/>
          <p:cNvSpPr>
            <a:spLocks noChangeArrowheads="1"/>
          </p:cNvSpPr>
          <p:nvPr/>
        </p:nvSpPr>
        <p:spPr bwMode="auto">
          <a:xfrm>
            <a:off x="5257800" y="2057400"/>
            <a:ext cx="762000" cy="533400"/>
          </a:xfrm>
          <a:prstGeom prst="rect">
            <a:avLst/>
          </a:prstGeom>
          <a:noFill/>
          <a:ln w="38100">
            <a:solidFill>
              <a:schemeClr val="hlink"/>
            </a:solidFill>
            <a:miter lim="800000"/>
            <a:headEnd/>
            <a:tailEnd/>
          </a:ln>
          <a:effectLst/>
        </p:spPr>
        <p:txBody>
          <a:bodyPr wrap="none" anchor="ctr">
            <a:prstTxWarp prst="textNoShape">
              <a:avLst/>
            </a:prstTxWarp>
          </a:bodyPr>
          <a:lstStyle/>
          <a:p>
            <a:endParaRPr lang="en-US"/>
          </a:p>
        </p:txBody>
      </p:sp>
      <p:sp>
        <p:nvSpPr>
          <p:cNvPr id="10247" name="AutoShape 7"/>
          <p:cNvSpPr>
            <a:spLocks/>
          </p:cNvSpPr>
          <p:nvPr/>
        </p:nvSpPr>
        <p:spPr bwMode="auto">
          <a:xfrm>
            <a:off x="914400" y="3592513"/>
            <a:ext cx="2508250" cy="903287"/>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10248" name="AutoShape 8"/>
          <p:cNvSpPr>
            <a:spLocks/>
          </p:cNvSpPr>
          <p:nvPr/>
        </p:nvSpPr>
        <p:spPr bwMode="auto">
          <a:xfrm>
            <a:off x="5943600" y="3581400"/>
            <a:ext cx="2508250" cy="903288"/>
          </a:xfrm>
          <a:prstGeom prst="borderCallout1">
            <a:avLst>
              <a:gd name="adj1" fmla="val 12653"/>
              <a:gd name="adj2" fmla="val 47787"/>
              <a:gd name="adj3" fmla="val -118630"/>
              <a:gd name="adj4" fmla="val 47787"/>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10249" name="AutoShape 9">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50" name="AutoShape 10">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52" name="Line 12"/>
          <p:cNvSpPr>
            <a:spLocks noChangeShapeType="1"/>
          </p:cNvSpPr>
          <p:nvPr/>
        </p:nvSpPr>
        <p:spPr bwMode="auto">
          <a:xfrm flipH="1" flipV="1">
            <a:off x="5029200" y="1447800"/>
            <a:ext cx="609600" cy="609600"/>
          </a:xfrm>
          <a:prstGeom prst="line">
            <a:avLst/>
          </a:prstGeom>
          <a:noFill/>
          <a:ln w="57150">
            <a:solidFill>
              <a:schemeClr val="hlink"/>
            </a:solidFill>
            <a:miter lim="800000"/>
            <a:headEnd/>
            <a:tailEnd type="triangle" w="med" len="med"/>
          </a:ln>
          <a:effectLst/>
        </p:spPr>
        <p:txBody>
          <a:bodyPr wrap="none">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ox(in)">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box(in)">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247"/>
                                        </p:tgtEl>
                                        <p:attrNameLst>
                                          <p:attrName>style.visibility</p:attrName>
                                        </p:attrNameLst>
                                      </p:cBhvr>
                                      <p:to>
                                        <p:strVal val="visible"/>
                                      </p:to>
                                    </p:set>
                                    <p:animEffect transition="in" filter="box(in)">
                                      <p:cBhvr>
                                        <p:cTn id="17" dur="500"/>
                                        <p:tgtEl>
                                          <p:spTgt spid="10247"/>
                                        </p:tgtEl>
                                      </p:cBhvr>
                                    </p:animEffect>
                                  </p:childTnLst>
                                </p:cTn>
                              </p:par>
                            </p:childTnLst>
                          </p:cTn>
                        </p:par>
                        <p:par>
                          <p:cTn id="18" fill="hold">
                            <p:stCondLst>
                              <p:cond delay="500"/>
                            </p:stCondLst>
                            <p:childTnLst>
                              <p:par>
                                <p:cTn id="19" presetID="3" presetClass="entr" presetSubtype="10" fill="hold" grpId="0" nodeType="afterEffect">
                                  <p:stCondLst>
                                    <p:cond delay="6000"/>
                                  </p:stCondLst>
                                  <p:childTnLst>
                                    <p:set>
                                      <p:cBhvr>
                                        <p:cTn id="20" dur="1" fill="hold">
                                          <p:stCondLst>
                                            <p:cond delay="0"/>
                                          </p:stCondLst>
                                        </p:cTn>
                                        <p:tgtEl>
                                          <p:spTgt spid="10250"/>
                                        </p:tgtEl>
                                        <p:attrNameLst>
                                          <p:attrName>style.visibility</p:attrName>
                                        </p:attrNameLst>
                                      </p:cBhvr>
                                      <p:to>
                                        <p:strVal val="visible"/>
                                      </p:to>
                                    </p:set>
                                    <p:animEffect transition="in" filter="blinds(horizontal)">
                                      <p:cBhvr>
                                        <p:cTn id="21" dur="500"/>
                                        <p:tgtEl>
                                          <p:spTgt spid="10250"/>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0248"/>
                                        </p:tgtEl>
                                        <p:attrNameLst>
                                          <p:attrName>style.visibility</p:attrName>
                                        </p:attrNameLst>
                                      </p:cBhvr>
                                      <p:to>
                                        <p:strVal val="visible"/>
                                      </p:to>
                                    </p:set>
                                    <p:animEffect transition="in" filter="box(in)">
                                      <p:cBhvr>
                                        <p:cTn id="26" dur="500"/>
                                        <p:tgtEl>
                                          <p:spTgt spid="10248"/>
                                        </p:tgtEl>
                                      </p:cBhvr>
                                    </p:animEffect>
                                  </p:childTnLst>
                                </p:cTn>
                              </p:par>
                            </p:childTnLst>
                          </p:cTn>
                        </p:par>
                        <p:par>
                          <p:cTn id="27" fill="hold">
                            <p:stCondLst>
                              <p:cond delay="500"/>
                            </p:stCondLst>
                            <p:childTnLst>
                              <p:par>
                                <p:cTn id="28" presetID="17" presetClass="entr" presetSubtype="10" fill="hold" grpId="0" nodeType="afterEffect">
                                  <p:stCondLst>
                                    <p:cond delay="2000"/>
                                  </p:stCondLst>
                                  <p:childTnLst>
                                    <p:set>
                                      <p:cBhvr>
                                        <p:cTn id="29" dur="1" fill="hold">
                                          <p:stCondLst>
                                            <p:cond delay="0"/>
                                          </p:stCondLst>
                                        </p:cTn>
                                        <p:tgtEl>
                                          <p:spTgt spid="10252"/>
                                        </p:tgtEl>
                                        <p:attrNameLst>
                                          <p:attrName>style.visibility</p:attrName>
                                        </p:attrNameLst>
                                      </p:cBhvr>
                                      <p:to>
                                        <p:strVal val="visible"/>
                                      </p:to>
                                    </p:set>
                                    <p:anim calcmode="lin" valueType="num">
                                      <p:cBhvr>
                                        <p:cTn id="30" dur="500" fill="hold"/>
                                        <p:tgtEl>
                                          <p:spTgt spid="10252"/>
                                        </p:tgtEl>
                                        <p:attrNameLst>
                                          <p:attrName>ppt_w</p:attrName>
                                        </p:attrNameLst>
                                      </p:cBhvr>
                                      <p:tavLst>
                                        <p:tav tm="0">
                                          <p:val>
                                            <p:fltVal val="0"/>
                                          </p:val>
                                        </p:tav>
                                        <p:tav tm="100000">
                                          <p:val>
                                            <p:strVal val="#ppt_w"/>
                                          </p:val>
                                        </p:tav>
                                      </p:tavLst>
                                    </p:anim>
                                    <p:anim calcmode="lin" valueType="num">
                                      <p:cBhvr>
                                        <p:cTn id="31" dur="500" fill="hold"/>
                                        <p:tgtEl>
                                          <p:spTgt spid="1025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8"/>
                                            </p:cond>
                                          </p:stCondLst>
                                          <p:endCondLst>
                                            <p:cond evt="onStopAudio" delay="0">
                                              <p:tgtEl>
                                                <p:sldTgt/>
                                              </p:tgtEl>
                                            </p:cond>
                                          </p:endCondLst>
                                        </p:cTn>
                                        <p:tgtEl>
                                          <p:sndTgt r:embed="rId2" name="camera.wav"/>
                                        </p:tgtEl>
                                      </p:cMediaNode>
                                    </p:audio>
                                  </p:sub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0245"/>
                                        </p:tgtEl>
                                        <p:attrNameLst>
                                          <p:attrName>style.visibility</p:attrName>
                                        </p:attrNameLst>
                                      </p:cBhvr>
                                      <p:to>
                                        <p:strVal val="visible"/>
                                      </p:to>
                                    </p:set>
                                    <p:animEffect transition="in" filter="dissolve">
                                      <p:cBhvr>
                                        <p:cTn id="36"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5" grpId="0" animBg="1"/>
      <p:bldP spid="10247" grpId="0" animBg="1" autoUpdateAnimBg="0"/>
      <p:bldP spid="10248" grpId="0" animBg="1" autoUpdateAnimBg="0"/>
      <p:bldP spid="10250" grpId="0" animBg="1"/>
      <p:bldP spid="10252"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61938" y="304800"/>
            <a:ext cx="8729662" cy="762000"/>
          </a:xfrm>
        </p:spPr>
        <p:txBody>
          <a:bodyPr/>
          <a:lstStyle/>
          <a:p>
            <a:r>
              <a:rPr lang="en-US" b="1" u="sng"/>
              <a:t>Coordinating Conjunctions</a:t>
            </a:r>
          </a:p>
        </p:txBody>
      </p:sp>
      <p:graphicFrame>
        <p:nvGraphicFramePr>
          <p:cNvPr id="13341" name="Group 29"/>
          <p:cNvGraphicFramePr>
            <a:graphicFrameLocks noGrp="1"/>
          </p:cNvGraphicFramePr>
          <p:nvPr>
            <p:ph type="tbl" idx="1"/>
          </p:nvPr>
        </p:nvGraphicFramePr>
        <p:xfrm>
          <a:off x="533400" y="1371600"/>
          <a:ext cx="8110538" cy="4373879"/>
        </p:xfrm>
        <a:graphic>
          <a:graphicData uri="http://schemas.openxmlformats.org/drawingml/2006/table">
            <a:tbl>
              <a:tblPr/>
              <a:tblGrid>
                <a:gridCol w="4056063"/>
                <a:gridCol w="4054475"/>
              </a:tblGrid>
              <a:tr h="6858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Logical Relationship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Coordinating Conjunction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Addition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1" u="none" strike="noStrike" cap="none" normalizeH="0" baseline="0">
                          <a:ln>
                            <a:noFill/>
                          </a:ln>
                          <a:solidFill>
                            <a:schemeClr val="folHlink"/>
                          </a:solidFill>
                          <a:effectLst/>
                          <a:latin typeface="Verdana" charset="0"/>
                        </a:rPr>
                        <a:t>And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Contrast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1" u="none" strike="noStrike" cap="none" normalizeH="0" baseline="0">
                          <a:ln>
                            <a:noFill/>
                          </a:ln>
                          <a:solidFill>
                            <a:schemeClr val="folHlink"/>
                          </a:solidFill>
                          <a:effectLst/>
                          <a:latin typeface="Verdana" charset="0"/>
                        </a:rPr>
                        <a:t>But, yet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Choice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1" u="none" strike="noStrike" cap="none" normalizeH="0" baseline="0">
                          <a:ln>
                            <a:noFill/>
                          </a:ln>
                          <a:solidFill>
                            <a:schemeClr val="folHlink"/>
                          </a:solidFill>
                          <a:effectLst/>
                          <a:latin typeface="Verdana" charset="0"/>
                        </a:rPr>
                        <a:t>Or, nor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Cause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1" u="none" strike="noStrike" cap="none" normalizeH="0" baseline="0">
                          <a:ln>
                            <a:noFill/>
                          </a:ln>
                          <a:solidFill>
                            <a:schemeClr val="folHlink"/>
                          </a:solidFill>
                          <a:effectLst/>
                          <a:latin typeface="Verdana" charset="0"/>
                        </a:rPr>
                        <a:t>For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0" i="0" u="none" strike="noStrike" cap="none" normalizeH="0" baseline="0">
                          <a:ln>
                            <a:noFill/>
                          </a:ln>
                          <a:solidFill>
                            <a:schemeClr val="tx1"/>
                          </a:solidFill>
                          <a:effectLst/>
                          <a:latin typeface="Verdana" charset="0"/>
                        </a:rPr>
                        <a:t>Result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1" u="none" strike="noStrike" cap="none" normalizeH="0" baseline="0">
                          <a:ln>
                            <a:noFill/>
                          </a:ln>
                          <a:solidFill>
                            <a:schemeClr val="folHlink"/>
                          </a:solidFill>
                          <a:effectLst/>
                          <a:latin typeface="Verdana" charset="0"/>
                        </a:rPr>
                        <a:t>So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42" name="AutoShape 30">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343" name="AutoShape 31">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13344" name="Picture 32">
            <a:hlinkClick r:id="" action="ppaction://media"/>
          </p:cNvPr>
          <p:cNvPicPr>
            <a:picLocks noRot="1" noChangeAspect="1" noChangeArrowheads="1"/>
          </p:cNvPicPr>
          <p:nvPr>
            <a:wavAudioFile r:embed="rId1" name="j0074994.wav"/>
          </p:nvPr>
        </p:nvPicPr>
        <p:blipFill>
          <a:blip r:embed="rId4"/>
          <a:srcRect/>
          <a:stretch>
            <a:fillRect/>
          </a:stretch>
        </p:blipFill>
        <p:spPr bwMode="auto">
          <a:xfrm>
            <a:off x="7315200" y="6324600"/>
            <a:ext cx="228600" cy="228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344"/>
                                        </p:tgtEl>
                                      </p:cBhvr>
                                    </p:cmd>
                                  </p:childTnLst>
                                </p:cTn>
                              </p:par>
                              <p:par>
                                <p:cTn id="7" presetID="3" presetClass="entr" presetSubtype="10" fill="hold" grpId="0" nodeType="withEffect">
                                  <p:stCondLst>
                                    <p:cond delay="4000"/>
                                  </p:stCondLst>
                                  <p:childTnLst>
                                    <p:set>
                                      <p:cBhvr>
                                        <p:cTn id="8" dur="1" fill="hold">
                                          <p:stCondLst>
                                            <p:cond delay="0"/>
                                          </p:stCondLst>
                                        </p:cTn>
                                        <p:tgtEl>
                                          <p:spTgt spid="13343"/>
                                        </p:tgtEl>
                                        <p:attrNameLst>
                                          <p:attrName>style.visibility</p:attrName>
                                        </p:attrNameLst>
                                      </p:cBhvr>
                                      <p:to>
                                        <p:strVal val="visible"/>
                                      </p:to>
                                    </p:set>
                                    <p:animEffect transition="in" filter="blinds(horizontal)">
                                      <p:cBhvr>
                                        <p:cTn id="9" dur="500"/>
                                        <p:tgtEl>
                                          <p:spTgt spid="1334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Prev" delay="0">
                      <p:tgtEl>
                        <p:sldTgt/>
                      </p:tgtEl>
                    </p:cond>
                    <p:cond evt="onStopAudio" delay="0">
                      <p:tgtEl>
                        <p:sldTgt/>
                      </p:tgtEl>
                    </p:cond>
                  </p:endCondLst>
                </p:cTn>
                <p:tgtEl>
                  <p:spTgt spid="13344"/>
                </p:tgtEl>
              </p:cMediaNode>
            </p:audio>
          </p:childTnLst>
        </p:cTn>
      </p:par>
    </p:tnLst>
    <p:bldLst>
      <p:bldP spid="13343"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228600"/>
            <a:ext cx="8162925" cy="762000"/>
          </a:xfrm>
        </p:spPr>
        <p:txBody>
          <a:bodyPr/>
          <a:lstStyle/>
          <a:p>
            <a:r>
              <a:rPr lang="en-US" b="1" u="sng"/>
              <a:t>FANBOYS</a:t>
            </a:r>
          </a:p>
        </p:txBody>
      </p:sp>
      <p:sp>
        <p:nvSpPr>
          <p:cNvPr id="26627" name="Rectangle 3"/>
          <p:cNvSpPr>
            <a:spLocks noGrp="1" noChangeArrowheads="1"/>
          </p:cNvSpPr>
          <p:nvPr>
            <p:ph sz="quarter" idx="1"/>
          </p:nvPr>
        </p:nvSpPr>
        <p:spPr>
          <a:xfrm>
            <a:off x="762000" y="1676400"/>
            <a:ext cx="8110538" cy="4191000"/>
          </a:xfrm>
        </p:spPr>
        <p:txBody>
          <a:bodyPr/>
          <a:lstStyle/>
          <a:p>
            <a:r>
              <a:rPr lang="en-US"/>
              <a:t>For  </a:t>
            </a:r>
            <a:r>
              <a:rPr lang="en-US">
                <a:sym typeface="Wingdings" charset="2"/>
              </a:rPr>
              <a:t>		</a:t>
            </a:r>
            <a:r>
              <a:rPr lang="en-US" b="1">
                <a:solidFill>
                  <a:schemeClr val="folHlink"/>
                </a:solidFill>
                <a:sym typeface="Wingdings" charset="2"/>
              </a:rPr>
              <a:t>F</a:t>
            </a:r>
          </a:p>
          <a:p>
            <a:r>
              <a:rPr lang="en-US">
                <a:sym typeface="Wingdings" charset="2"/>
              </a:rPr>
              <a:t>And 		</a:t>
            </a:r>
            <a:r>
              <a:rPr lang="en-US" b="1">
                <a:solidFill>
                  <a:schemeClr val="folHlink"/>
                </a:solidFill>
                <a:sym typeface="Wingdings" charset="2"/>
              </a:rPr>
              <a:t>A</a:t>
            </a:r>
          </a:p>
          <a:p>
            <a:r>
              <a:rPr lang="en-US">
                <a:sym typeface="Wingdings" charset="2"/>
              </a:rPr>
              <a:t>Nor 		</a:t>
            </a:r>
            <a:r>
              <a:rPr lang="en-US" b="1">
                <a:solidFill>
                  <a:schemeClr val="folHlink"/>
                </a:solidFill>
                <a:sym typeface="Wingdings" charset="2"/>
              </a:rPr>
              <a:t>N</a:t>
            </a:r>
          </a:p>
          <a:p>
            <a:r>
              <a:rPr lang="en-US">
                <a:sym typeface="Wingdings" charset="2"/>
              </a:rPr>
              <a:t>But 		</a:t>
            </a:r>
            <a:r>
              <a:rPr lang="en-US" b="1">
                <a:solidFill>
                  <a:schemeClr val="folHlink"/>
                </a:solidFill>
                <a:sym typeface="Wingdings" charset="2"/>
              </a:rPr>
              <a:t>B</a:t>
            </a:r>
          </a:p>
          <a:p>
            <a:r>
              <a:rPr lang="en-US">
                <a:sym typeface="Wingdings" charset="2"/>
              </a:rPr>
              <a:t>Or 		</a:t>
            </a:r>
            <a:r>
              <a:rPr lang="en-US" b="1">
                <a:solidFill>
                  <a:schemeClr val="folHlink"/>
                </a:solidFill>
                <a:sym typeface="Wingdings" charset="2"/>
              </a:rPr>
              <a:t>O</a:t>
            </a:r>
          </a:p>
          <a:p>
            <a:r>
              <a:rPr lang="en-US">
                <a:sym typeface="Wingdings" charset="2"/>
              </a:rPr>
              <a:t>Yet 		</a:t>
            </a:r>
            <a:r>
              <a:rPr lang="en-US" b="1">
                <a:solidFill>
                  <a:schemeClr val="folHlink"/>
                </a:solidFill>
                <a:sym typeface="Wingdings" charset="2"/>
              </a:rPr>
              <a:t>Y</a:t>
            </a:r>
          </a:p>
          <a:p>
            <a:r>
              <a:rPr lang="en-US">
                <a:sym typeface="Wingdings" charset="2"/>
              </a:rPr>
              <a:t>So 		</a:t>
            </a:r>
            <a:r>
              <a:rPr lang="en-US" b="1">
                <a:solidFill>
                  <a:schemeClr val="folHlink"/>
                </a:solidFill>
                <a:sym typeface="Wingdings" charset="2"/>
              </a:rPr>
              <a:t>S</a:t>
            </a:r>
            <a:endParaRPr lang="en-US" b="1">
              <a:solidFill>
                <a:schemeClr val="folHlink"/>
              </a:solidFill>
            </a:endParaRPr>
          </a:p>
        </p:txBody>
      </p:sp>
      <p:sp>
        <p:nvSpPr>
          <p:cNvPr id="26628"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6629"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6630" name="Rectangle 6"/>
          <p:cNvSpPr>
            <a:spLocks noChangeArrowheads="1"/>
          </p:cNvSpPr>
          <p:nvPr/>
        </p:nvSpPr>
        <p:spPr bwMode="auto">
          <a:xfrm>
            <a:off x="609600" y="1066800"/>
            <a:ext cx="8110538" cy="533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folHlink"/>
                </a:solidFill>
              </a:rPr>
              <a:t>Another way to remember these 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linds(horizontal)">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blinds(horizontal)">
                                      <p:cBhvr>
                                        <p:cTn id="12" dur="5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Effect transition="in" filter="blinds(horizontal)">
                                      <p:cBhvr>
                                        <p:cTn id="17" dur="500"/>
                                        <p:tgtEl>
                                          <p:spTgt spid="26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Effect transition="in" filter="blinds(horizontal)">
                                      <p:cBhvr>
                                        <p:cTn id="22" dur="500"/>
                                        <p:tgtEl>
                                          <p:spTgt spid="266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Effect transition="in" filter="blinds(horizontal)">
                                      <p:cBhvr>
                                        <p:cTn id="27" dur="500"/>
                                        <p:tgtEl>
                                          <p:spTgt spid="2662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6627">
                                            <p:txEl>
                                              <p:pRg st="5" end="5"/>
                                            </p:txEl>
                                          </p:spTgt>
                                        </p:tgtEl>
                                        <p:attrNameLst>
                                          <p:attrName>style.visibility</p:attrName>
                                        </p:attrNameLst>
                                      </p:cBhvr>
                                      <p:to>
                                        <p:strVal val="visible"/>
                                      </p:to>
                                    </p:set>
                                    <p:animEffect transition="in" filter="blinds(horizontal)">
                                      <p:cBhvr>
                                        <p:cTn id="32" dur="500"/>
                                        <p:tgtEl>
                                          <p:spTgt spid="2662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6627">
                                            <p:txEl>
                                              <p:pRg st="6" end="6"/>
                                            </p:txEl>
                                          </p:spTgt>
                                        </p:tgtEl>
                                        <p:attrNameLst>
                                          <p:attrName>style.visibility</p:attrName>
                                        </p:attrNameLst>
                                      </p:cBhvr>
                                      <p:to>
                                        <p:strVal val="visible"/>
                                      </p:to>
                                    </p:set>
                                    <p:animEffect transition="in" filter="blinds(horizontal)">
                                      <p:cBhvr>
                                        <p:cTn id="37" dur="500"/>
                                        <p:tgtEl>
                                          <p:spTgt spid="2662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6630">
                                            <p:txEl>
                                              <p:pRg st="0" end="0"/>
                                            </p:txEl>
                                          </p:spTgt>
                                        </p:tgtEl>
                                        <p:attrNameLst>
                                          <p:attrName>style.visibility</p:attrName>
                                        </p:attrNameLst>
                                      </p:cBhvr>
                                      <p:to>
                                        <p:strVal val="visible"/>
                                      </p:to>
                                    </p:set>
                                    <p:animEffect transition="in" filter="blinds(horizontal)">
                                      <p:cBhvr>
                                        <p:cTn id="42" dur="500"/>
                                        <p:tgtEl>
                                          <p:spTgt spid="26630">
                                            <p:txEl>
                                              <p:pRg st="0" end="0"/>
                                            </p:txEl>
                                          </p:spTgt>
                                        </p:tgtEl>
                                      </p:cBhvr>
                                    </p:animEffect>
                                  </p:childTnLst>
                                </p:cTn>
                              </p:par>
                            </p:childTnLst>
                          </p:cTn>
                        </p:par>
                        <p:par>
                          <p:cTn id="43" fill="hold">
                            <p:stCondLst>
                              <p:cond delay="500"/>
                            </p:stCondLst>
                            <p:childTnLst>
                              <p:par>
                                <p:cTn id="44" presetID="3" presetClass="entr" presetSubtype="10" fill="hold" grpId="0" nodeType="afterEffect">
                                  <p:stCondLst>
                                    <p:cond delay="4000"/>
                                  </p:stCondLst>
                                  <p:childTnLst>
                                    <p:set>
                                      <p:cBhvr>
                                        <p:cTn id="45" dur="1" fill="hold">
                                          <p:stCondLst>
                                            <p:cond delay="0"/>
                                          </p:stCondLst>
                                        </p:cTn>
                                        <p:tgtEl>
                                          <p:spTgt spid="26629"/>
                                        </p:tgtEl>
                                        <p:attrNameLst>
                                          <p:attrName>style.visibility</p:attrName>
                                        </p:attrNameLst>
                                      </p:cBhvr>
                                      <p:to>
                                        <p:strVal val="visible"/>
                                      </p:to>
                                    </p:set>
                                    <p:animEffect transition="in" filter="blinds(horizontal)">
                                      <p:cBhvr>
                                        <p:cTn id="46"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9" grpId="0" animBg="1"/>
      <p:bldP spid="26630" grpId="0" build="p"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81000"/>
            <a:ext cx="7772400" cy="641350"/>
          </a:xfrm>
        </p:spPr>
        <p:txBody>
          <a:bodyPr/>
          <a:lstStyle/>
          <a:p>
            <a:pPr algn="ctr"/>
            <a:r>
              <a:rPr lang="en-US" sz="3600" b="1" u="sng"/>
              <a:t>CAUTION!</a:t>
            </a:r>
          </a:p>
        </p:txBody>
      </p:sp>
      <p:sp>
        <p:nvSpPr>
          <p:cNvPr id="20483" name="Rectangle 3"/>
          <p:cNvSpPr>
            <a:spLocks noGrp="1" noChangeArrowheads="1"/>
          </p:cNvSpPr>
          <p:nvPr>
            <p:ph sz="quarter" idx="1"/>
          </p:nvPr>
        </p:nvSpPr>
        <p:spPr>
          <a:xfrm>
            <a:off x="304800" y="914400"/>
            <a:ext cx="8610600" cy="2133600"/>
          </a:xfrm>
        </p:spPr>
        <p:txBody>
          <a:bodyPr>
            <a:normAutofit fontScale="92500"/>
          </a:bodyPr>
          <a:lstStyle/>
          <a:p>
            <a:pPr>
              <a:lnSpc>
                <a:spcPct val="90000"/>
              </a:lnSpc>
              <a:buFont typeface="Wingdings" charset="2"/>
              <a:buNone/>
            </a:pPr>
            <a:r>
              <a:rPr lang="en-US" sz="2800"/>
              <a:t>	</a:t>
            </a:r>
            <a:r>
              <a:rPr lang="en-US" sz="2800">
                <a:solidFill>
                  <a:schemeClr val="folHlink"/>
                </a:solidFill>
              </a:rPr>
              <a:t>Do </a:t>
            </a:r>
            <a:r>
              <a:rPr lang="en-US" sz="2800" b="1" u="sng">
                <a:solidFill>
                  <a:schemeClr val="folHlink"/>
                </a:solidFill>
              </a:rPr>
              <a:t>NOT</a:t>
            </a:r>
            <a:r>
              <a:rPr lang="en-US" sz="2800">
                <a:solidFill>
                  <a:schemeClr val="folHlink"/>
                </a:solidFill>
              </a:rPr>
              <a:t> use a comma every time you use the words </a:t>
            </a:r>
            <a:r>
              <a:rPr lang="en-US" sz="2800" b="1" i="1">
                <a:solidFill>
                  <a:schemeClr val="folHlink"/>
                </a:solidFill>
              </a:rPr>
              <a:t>and, or, but, nor, for, so, yet</a:t>
            </a:r>
            <a:r>
              <a:rPr lang="en-US" sz="2800">
                <a:solidFill>
                  <a:schemeClr val="folHlink"/>
                </a:solidFill>
              </a:rPr>
              <a:t>.  Use a comma only when the coordinating conjunction joins two independent clauses.</a:t>
            </a:r>
          </a:p>
          <a:p>
            <a:pPr>
              <a:lnSpc>
                <a:spcPct val="90000"/>
              </a:lnSpc>
              <a:buFont typeface="Wingdings" charset="2"/>
              <a:buNone/>
            </a:pPr>
            <a:endParaRPr lang="en-US" sz="2800">
              <a:solidFill>
                <a:schemeClr val="folHlink"/>
              </a:solidFill>
            </a:endParaRPr>
          </a:p>
          <a:p>
            <a:pPr>
              <a:lnSpc>
                <a:spcPct val="90000"/>
              </a:lnSpc>
              <a:buFont typeface="Wingdings" charset="2"/>
              <a:buNone/>
            </a:pPr>
            <a:r>
              <a:rPr lang="en-US" sz="2800">
                <a:solidFill>
                  <a:srgbClr val="FF0000"/>
                </a:solidFill>
              </a:rPr>
              <a:t>  </a:t>
            </a:r>
          </a:p>
        </p:txBody>
      </p:sp>
      <p:sp>
        <p:nvSpPr>
          <p:cNvPr id="20487" name="AutoShape 7"/>
          <p:cNvSpPr>
            <a:spLocks/>
          </p:cNvSpPr>
          <p:nvPr/>
        </p:nvSpPr>
        <p:spPr bwMode="auto">
          <a:xfrm>
            <a:off x="685800" y="4659313"/>
            <a:ext cx="2508250" cy="903287"/>
          </a:xfrm>
          <a:prstGeom prst="borderCallout1">
            <a:avLst>
              <a:gd name="adj1" fmla="val 12653"/>
              <a:gd name="adj2" fmla="val 103037"/>
              <a:gd name="adj3" fmla="val -71704"/>
              <a:gd name="adj4" fmla="val 116139"/>
            </a:avLst>
          </a:prstGeom>
          <a:noFill/>
          <a:ln w="9525">
            <a:solidFill>
              <a:schemeClr val="hlink"/>
            </a:solidFill>
            <a:miter lim="800000"/>
            <a:headEnd/>
            <a:tailEnd/>
          </a:ln>
          <a:effectLst/>
        </p:spPr>
        <p:txBody>
          <a:bodyPr>
            <a:prstTxWarp prst="textNoShape">
              <a:avLst/>
            </a:prstTxWarp>
          </a:bodyPr>
          <a:lstStyle/>
          <a:p>
            <a:pPr algn="ctr"/>
            <a:r>
              <a:rPr lang="en-US" b="1">
                <a:solidFill>
                  <a:schemeClr val="hlink"/>
                </a:solidFill>
                <a:latin typeface="Times New Roman" charset="0"/>
              </a:rPr>
              <a:t>Independent Clause</a:t>
            </a:r>
          </a:p>
        </p:txBody>
      </p:sp>
      <p:sp>
        <p:nvSpPr>
          <p:cNvPr id="20488" name="AutoShape 8"/>
          <p:cNvSpPr>
            <a:spLocks/>
          </p:cNvSpPr>
          <p:nvPr/>
        </p:nvSpPr>
        <p:spPr bwMode="auto">
          <a:xfrm>
            <a:off x="5802313" y="4741863"/>
            <a:ext cx="2762250" cy="903287"/>
          </a:xfrm>
          <a:prstGeom prst="borderCallout1">
            <a:avLst>
              <a:gd name="adj1" fmla="val 12653"/>
              <a:gd name="adj2" fmla="val -2759"/>
              <a:gd name="adj3" fmla="val -97718"/>
              <a:gd name="adj4" fmla="val -5116"/>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No comma- not an independent clause</a:t>
            </a:r>
          </a:p>
        </p:txBody>
      </p:sp>
      <p:sp>
        <p:nvSpPr>
          <p:cNvPr id="20489" name="Rectangle 9"/>
          <p:cNvSpPr>
            <a:spLocks noChangeArrowheads="1"/>
          </p:cNvSpPr>
          <p:nvPr/>
        </p:nvSpPr>
        <p:spPr bwMode="auto">
          <a:xfrm>
            <a:off x="0" y="3505200"/>
            <a:ext cx="8610600" cy="609600"/>
          </a:xfrm>
          <a:prstGeom prst="rect">
            <a:avLst/>
          </a:prstGeom>
          <a:noFill/>
          <a:ln w="9525">
            <a:noFill/>
            <a:miter lim="800000"/>
            <a:headEnd/>
            <a:tailEnd/>
          </a:ln>
          <a:effectLst/>
        </p:spPr>
        <p:txBody>
          <a:bodyPr>
            <a:prstTxWarp prst="textNoShape">
              <a:avLst/>
            </a:prstTxWarp>
          </a:bodyPr>
          <a:lstStyle/>
          <a:p>
            <a:pPr marL="342900" indent="-342900" algn="ctr">
              <a:lnSpc>
                <a:spcPct val="90000"/>
              </a:lnSpc>
              <a:spcBef>
                <a:spcPct val="20000"/>
              </a:spcBef>
            </a:pPr>
            <a:r>
              <a:rPr lang="en-US" sz="2800">
                <a:solidFill>
                  <a:schemeClr val="tx2"/>
                </a:solidFill>
                <a:latin typeface="Times New Roman" charset="0"/>
              </a:rPr>
              <a:t>The necklace was beautiful  but expensive.</a:t>
            </a:r>
          </a:p>
        </p:txBody>
      </p:sp>
      <p:sp>
        <p:nvSpPr>
          <p:cNvPr id="20491" name="AutoShape 11">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0492" name="AutoShape 12">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0493" name="Line 13"/>
          <p:cNvSpPr>
            <a:spLocks noChangeShapeType="1"/>
          </p:cNvSpPr>
          <p:nvPr/>
        </p:nvSpPr>
        <p:spPr bwMode="auto">
          <a:xfrm>
            <a:off x="1295400" y="3962400"/>
            <a:ext cx="3810000" cy="0"/>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0495" name="Text Box 15"/>
          <p:cNvSpPr txBox="1">
            <a:spLocks noChangeArrowheads="1"/>
          </p:cNvSpPr>
          <p:nvPr/>
        </p:nvSpPr>
        <p:spPr bwMode="auto">
          <a:xfrm>
            <a:off x="2438400" y="2895600"/>
            <a:ext cx="4038600" cy="495300"/>
          </a:xfrm>
          <a:prstGeom prst="rect">
            <a:avLst/>
          </a:prstGeom>
          <a:solidFill>
            <a:srgbClr val="FFFF00"/>
          </a:solidFill>
          <a:ln w="38100">
            <a:solidFill>
              <a:schemeClr val="hlink"/>
            </a:solidFill>
            <a:miter lim="800000"/>
            <a:headEnd/>
            <a:tailEnd/>
          </a:ln>
          <a:effectLst/>
        </p:spPr>
        <p:txBody>
          <a:bodyPr>
            <a:prstTxWarp prst="textNoShape">
              <a:avLst/>
            </a:prstTxWarp>
            <a:spAutoFit/>
          </a:bodyPr>
          <a:lstStyle/>
          <a:p>
            <a:pPr algn="ctr">
              <a:spcBef>
                <a:spcPct val="50000"/>
              </a:spcBef>
            </a:pPr>
            <a:r>
              <a:rPr lang="en-US"/>
              <a:t>Simple Sentence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ox(in)">
                                      <p:cBhvr>
                                        <p:cTn id="7" dur="500"/>
                                        <p:tgtEl>
                                          <p:spTgt spid="20483">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20483">
                                            <p:txEl>
                                              <p:pRg st="2" end="2"/>
                                            </p:txEl>
                                          </p:spTgt>
                                        </p:tgtEl>
                                        <p:attrNameLst>
                                          <p:attrName>style.visibility</p:attrName>
                                        </p:attrNameLst>
                                      </p:cBhvr>
                                      <p:to>
                                        <p:strVal val="visible"/>
                                      </p:to>
                                    </p:set>
                                    <p:animEffect transition="in" filter="box(in)">
                                      <p:cBhvr>
                                        <p:cTn id="11" dur="500"/>
                                        <p:tgtEl>
                                          <p:spTgt spid="20483">
                                            <p:txEl>
                                              <p:pRg st="2" end="2"/>
                                            </p:txEl>
                                          </p:spTgt>
                                        </p:tgtEl>
                                      </p:cBhvr>
                                    </p:animEffect>
                                  </p:childTnLst>
                                </p:cTn>
                              </p:par>
                            </p:childTnLst>
                          </p:cTn>
                        </p:par>
                        <p:par>
                          <p:cTn id="12" fill="hold">
                            <p:stCondLst>
                              <p:cond delay="1000"/>
                            </p:stCondLst>
                            <p:childTnLst>
                              <p:par>
                                <p:cTn id="13" presetID="4" presetClass="entr" presetSubtype="16" fill="hold" grpId="0" nodeType="afterEffect">
                                  <p:stCondLst>
                                    <p:cond delay="3000"/>
                                  </p:stCondLst>
                                  <p:childTnLst>
                                    <p:set>
                                      <p:cBhvr>
                                        <p:cTn id="14" dur="1" fill="hold">
                                          <p:stCondLst>
                                            <p:cond delay="0"/>
                                          </p:stCondLst>
                                        </p:cTn>
                                        <p:tgtEl>
                                          <p:spTgt spid="20489">
                                            <p:txEl>
                                              <p:pRg st="0" end="0"/>
                                            </p:txEl>
                                          </p:spTgt>
                                        </p:tgtEl>
                                        <p:attrNameLst>
                                          <p:attrName>style.visibility</p:attrName>
                                        </p:attrNameLst>
                                      </p:cBhvr>
                                      <p:to>
                                        <p:strVal val="visible"/>
                                      </p:to>
                                    </p:set>
                                    <p:animEffect transition="in" filter="box(in)">
                                      <p:cBhvr>
                                        <p:cTn id="15" dur="500"/>
                                        <p:tgtEl>
                                          <p:spTgt spid="20489">
                                            <p:txEl>
                                              <p:pRg st="0" end="0"/>
                                            </p:txEl>
                                          </p:spTgt>
                                        </p:tgtEl>
                                      </p:cBhvr>
                                    </p:animEffect>
                                  </p:childTnLst>
                                </p:cTn>
                              </p:par>
                            </p:childTnLst>
                          </p:cTn>
                        </p:par>
                        <p:par>
                          <p:cTn id="16" fill="hold">
                            <p:stCondLst>
                              <p:cond delay="4500"/>
                            </p:stCondLst>
                            <p:childTnLst>
                              <p:par>
                                <p:cTn id="17" presetID="3" presetClass="entr" presetSubtype="10" fill="hold" grpId="0" nodeType="afterEffect">
                                  <p:stCondLst>
                                    <p:cond delay="3000"/>
                                  </p:stCondLst>
                                  <p:childTnLst>
                                    <p:set>
                                      <p:cBhvr>
                                        <p:cTn id="18" dur="1" fill="hold">
                                          <p:stCondLst>
                                            <p:cond delay="0"/>
                                          </p:stCondLst>
                                        </p:cTn>
                                        <p:tgtEl>
                                          <p:spTgt spid="20493"/>
                                        </p:tgtEl>
                                        <p:attrNameLst>
                                          <p:attrName>style.visibility</p:attrName>
                                        </p:attrNameLst>
                                      </p:cBhvr>
                                      <p:to>
                                        <p:strVal val="visible"/>
                                      </p:to>
                                    </p:set>
                                    <p:animEffect transition="in" filter="blinds(horizontal)">
                                      <p:cBhvr>
                                        <p:cTn id="19" dur="500"/>
                                        <p:tgtEl>
                                          <p:spTgt spid="20493"/>
                                        </p:tgtEl>
                                      </p:cBhvr>
                                    </p:animEffect>
                                  </p:childTnLst>
                                </p:cTn>
                              </p:par>
                            </p:childTnLst>
                          </p:cTn>
                        </p:par>
                        <p:par>
                          <p:cTn id="20" fill="hold">
                            <p:stCondLst>
                              <p:cond delay="8000"/>
                            </p:stCondLst>
                            <p:childTnLst>
                              <p:par>
                                <p:cTn id="21" presetID="4" presetClass="entr" presetSubtype="16" fill="hold" grpId="0" nodeType="afterEffect">
                                  <p:stCondLst>
                                    <p:cond delay="2000"/>
                                  </p:stCondLst>
                                  <p:childTnLst>
                                    <p:set>
                                      <p:cBhvr>
                                        <p:cTn id="22" dur="1" fill="hold">
                                          <p:stCondLst>
                                            <p:cond delay="0"/>
                                          </p:stCondLst>
                                        </p:cTn>
                                        <p:tgtEl>
                                          <p:spTgt spid="20487"/>
                                        </p:tgtEl>
                                        <p:attrNameLst>
                                          <p:attrName>style.visibility</p:attrName>
                                        </p:attrNameLst>
                                      </p:cBhvr>
                                      <p:to>
                                        <p:strVal val="visible"/>
                                      </p:to>
                                    </p:set>
                                    <p:animEffect transition="in" filter="box(in)">
                                      <p:cBhvr>
                                        <p:cTn id="23" dur="500"/>
                                        <p:tgtEl>
                                          <p:spTgt spid="20487"/>
                                        </p:tgtEl>
                                      </p:cBhvr>
                                    </p:animEffect>
                                  </p:childTnLst>
                                </p:cTn>
                              </p:par>
                            </p:childTnLst>
                          </p:cTn>
                        </p:par>
                        <p:par>
                          <p:cTn id="24" fill="hold">
                            <p:stCondLst>
                              <p:cond delay="10500"/>
                            </p:stCondLst>
                            <p:childTnLst>
                              <p:par>
                                <p:cTn id="25" presetID="4" presetClass="entr" presetSubtype="16" fill="hold" grpId="0" nodeType="afterEffect">
                                  <p:stCondLst>
                                    <p:cond delay="2000"/>
                                  </p:stCondLst>
                                  <p:childTnLst>
                                    <p:set>
                                      <p:cBhvr>
                                        <p:cTn id="26" dur="1" fill="hold">
                                          <p:stCondLst>
                                            <p:cond delay="0"/>
                                          </p:stCondLst>
                                        </p:cTn>
                                        <p:tgtEl>
                                          <p:spTgt spid="20488"/>
                                        </p:tgtEl>
                                        <p:attrNameLst>
                                          <p:attrName>style.visibility</p:attrName>
                                        </p:attrNameLst>
                                      </p:cBhvr>
                                      <p:to>
                                        <p:strVal val="visible"/>
                                      </p:to>
                                    </p:set>
                                    <p:animEffect transition="in" filter="box(in)">
                                      <p:cBhvr>
                                        <p:cTn id="27" dur="500"/>
                                        <p:tgtEl>
                                          <p:spTgt spid="20488"/>
                                        </p:tgtEl>
                                      </p:cBhvr>
                                    </p:animEffect>
                                  </p:childTnLst>
                                </p:cTn>
                              </p:par>
                            </p:childTnLst>
                          </p:cTn>
                        </p:par>
                        <p:par>
                          <p:cTn id="28" fill="hold">
                            <p:stCondLst>
                              <p:cond delay="13000"/>
                            </p:stCondLst>
                            <p:childTnLst>
                              <p:par>
                                <p:cTn id="29" presetID="19" presetClass="entr" presetSubtype="10" fill="hold" grpId="0" nodeType="afterEffect">
                                  <p:stCondLst>
                                    <p:cond delay="2000"/>
                                  </p:stCondLst>
                                  <p:childTnLst>
                                    <p:set>
                                      <p:cBhvr>
                                        <p:cTn id="30" dur="1" fill="hold">
                                          <p:stCondLst>
                                            <p:cond delay="0"/>
                                          </p:stCondLst>
                                        </p:cTn>
                                        <p:tgtEl>
                                          <p:spTgt spid="20495"/>
                                        </p:tgtEl>
                                        <p:attrNameLst>
                                          <p:attrName>style.visibility</p:attrName>
                                        </p:attrNameLst>
                                      </p:cBhvr>
                                      <p:to>
                                        <p:strVal val="visible"/>
                                      </p:to>
                                    </p:set>
                                    <p:anim calcmode="lin" valueType="num">
                                      <p:cBhvr>
                                        <p:cTn id="31" dur="5000" fill="hold"/>
                                        <p:tgtEl>
                                          <p:spTgt spid="20495"/>
                                        </p:tgtEl>
                                        <p:attrNameLst>
                                          <p:attrName>ppt_w</p:attrName>
                                        </p:attrNameLst>
                                      </p:cBhvr>
                                      <p:tavLst>
                                        <p:tav tm="0" fmla="#ppt_w*sin(2.5*pi*$)">
                                          <p:val>
                                            <p:fltVal val="0"/>
                                          </p:val>
                                        </p:tav>
                                        <p:tav tm="100000">
                                          <p:val>
                                            <p:fltVal val="1"/>
                                          </p:val>
                                        </p:tav>
                                      </p:tavLst>
                                    </p:anim>
                                    <p:anim calcmode="lin" valueType="num">
                                      <p:cBhvr>
                                        <p:cTn id="32" dur="5000" fill="hold"/>
                                        <p:tgtEl>
                                          <p:spTgt spid="20495"/>
                                        </p:tgtEl>
                                        <p:attrNameLst>
                                          <p:attrName>ppt_h</p:attrName>
                                        </p:attrNameLst>
                                      </p:cBhvr>
                                      <p:tavLst>
                                        <p:tav tm="0">
                                          <p:val>
                                            <p:strVal val="#ppt_h"/>
                                          </p:val>
                                        </p:tav>
                                        <p:tav tm="100000">
                                          <p:val>
                                            <p:strVal val="#ppt_h"/>
                                          </p:val>
                                        </p:tav>
                                      </p:tavLst>
                                    </p:anim>
                                  </p:childTnLst>
                                </p:cTn>
                              </p:par>
                            </p:childTnLst>
                          </p:cTn>
                        </p:par>
                        <p:par>
                          <p:cTn id="33" fill="hold">
                            <p:stCondLst>
                              <p:cond delay="20000"/>
                            </p:stCondLst>
                            <p:childTnLst>
                              <p:par>
                                <p:cTn id="34" presetID="3" presetClass="entr" presetSubtype="10" fill="hold" grpId="0" nodeType="afterEffect">
                                  <p:stCondLst>
                                    <p:cond delay="2000"/>
                                  </p:stCondLst>
                                  <p:childTnLst>
                                    <p:set>
                                      <p:cBhvr>
                                        <p:cTn id="35" dur="1" fill="hold">
                                          <p:stCondLst>
                                            <p:cond delay="0"/>
                                          </p:stCondLst>
                                        </p:cTn>
                                        <p:tgtEl>
                                          <p:spTgt spid="20492"/>
                                        </p:tgtEl>
                                        <p:attrNameLst>
                                          <p:attrName>style.visibility</p:attrName>
                                        </p:attrNameLst>
                                      </p:cBhvr>
                                      <p:to>
                                        <p:strVal val="visible"/>
                                      </p:to>
                                    </p:set>
                                    <p:animEffect transition="in" filter="blinds(horizontal)">
                                      <p:cBhvr>
                                        <p:cTn id="36" dur="500"/>
                                        <p:tgtEl>
                                          <p:spTgt spid="20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advAuto="0"/>
      <p:bldP spid="20487" grpId="0" animBg="1" autoUpdateAnimBg="0"/>
      <p:bldP spid="20488" grpId="0" animBg="1" autoUpdateAnimBg="0"/>
      <p:bldP spid="20489" grpId="0" build="p" autoUpdateAnimBg="0" advAuto="3000"/>
      <p:bldP spid="20492" grpId="0" animBg="1"/>
      <p:bldP spid="20493" grpId="0" animBg="1"/>
      <p:bldP spid="20495" grpId="0" animBg="1"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304800"/>
            <a:ext cx="8162925" cy="641350"/>
          </a:xfrm>
        </p:spPr>
        <p:txBody>
          <a:bodyPr/>
          <a:lstStyle/>
          <a:p>
            <a:pPr algn="ctr"/>
            <a:r>
              <a:rPr lang="en-US" sz="3600" b="1" u="sng"/>
              <a:t>Using a Transition</a:t>
            </a:r>
          </a:p>
        </p:txBody>
      </p:sp>
      <p:sp>
        <p:nvSpPr>
          <p:cNvPr id="9219" name="Rectangle 3"/>
          <p:cNvSpPr>
            <a:spLocks noGrp="1" noChangeArrowheads="1"/>
          </p:cNvSpPr>
          <p:nvPr>
            <p:ph sz="quarter" idx="1"/>
          </p:nvPr>
        </p:nvSpPr>
        <p:spPr>
          <a:xfrm>
            <a:off x="304800" y="1219200"/>
            <a:ext cx="8610600" cy="3429000"/>
          </a:xfrm>
        </p:spPr>
        <p:txBody>
          <a:bodyPr/>
          <a:lstStyle/>
          <a:p>
            <a:pPr>
              <a:buFont typeface="Wingdings" charset="2"/>
              <a:buNone/>
            </a:pPr>
            <a:r>
              <a:rPr lang="en-US" sz="2400">
                <a:solidFill>
                  <a:schemeClr val="tx2"/>
                </a:solidFill>
              </a:rPr>
              <a:t>Independent Clause</a:t>
            </a:r>
            <a:r>
              <a:rPr lang="en-US" sz="2400">
                <a:solidFill>
                  <a:schemeClr val="accent2"/>
                </a:solidFill>
              </a:rPr>
              <a:t> </a:t>
            </a:r>
            <a:r>
              <a:rPr lang="en-US" sz="2400" b="1" u="sng">
                <a:solidFill>
                  <a:schemeClr val="folHlink"/>
                </a:solidFill>
              </a:rPr>
              <a:t>;</a:t>
            </a:r>
            <a:r>
              <a:rPr lang="en-US" sz="2400" u="sng">
                <a:solidFill>
                  <a:schemeClr val="folHlink"/>
                </a:solidFill>
              </a:rPr>
              <a:t> transition ,</a:t>
            </a:r>
            <a:r>
              <a:rPr lang="en-US" sz="2400">
                <a:solidFill>
                  <a:schemeClr val="accent2"/>
                </a:solidFill>
              </a:rPr>
              <a:t> </a:t>
            </a:r>
            <a:r>
              <a:rPr lang="en-US" sz="2400">
                <a:solidFill>
                  <a:schemeClr val="tx2"/>
                </a:solidFill>
              </a:rPr>
              <a:t>Independent Clause</a:t>
            </a:r>
            <a:endParaRPr lang="en-US" sz="2400">
              <a:solidFill>
                <a:schemeClr val="accent2"/>
              </a:solidFill>
            </a:endParaRPr>
          </a:p>
          <a:p>
            <a:pPr>
              <a:buFont typeface="Wingdings" charset="2"/>
              <a:buNone/>
            </a:pPr>
            <a:endParaRPr lang="en-US" sz="2400">
              <a:solidFill>
                <a:schemeClr val="accent2"/>
              </a:solidFill>
            </a:endParaRPr>
          </a:p>
          <a:p>
            <a:pPr>
              <a:buFont typeface="Wingdings" charset="2"/>
              <a:buNone/>
            </a:pPr>
            <a:r>
              <a:rPr lang="en-US" sz="2400">
                <a:solidFill>
                  <a:schemeClr val="tx2"/>
                </a:solidFill>
              </a:rPr>
              <a:t>I love San Francisco</a:t>
            </a:r>
            <a:r>
              <a:rPr lang="en-US" sz="2400">
                <a:solidFill>
                  <a:srgbClr val="FF0000"/>
                </a:solidFill>
              </a:rPr>
              <a:t>  </a:t>
            </a:r>
            <a:r>
              <a:rPr lang="en-US" sz="2400">
                <a:solidFill>
                  <a:schemeClr val="folHlink"/>
                </a:solidFill>
              </a:rPr>
              <a:t>; however,</a:t>
            </a:r>
            <a:r>
              <a:rPr lang="en-US" sz="2400">
                <a:solidFill>
                  <a:srgbClr val="FF0000"/>
                </a:solidFill>
              </a:rPr>
              <a:t>   </a:t>
            </a:r>
            <a:r>
              <a:rPr lang="en-US" sz="2400">
                <a:solidFill>
                  <a:schemeClr val="tx2"/>
                </a:solidFill>
              </a:rPr>
              <a:t>I hate the traffic.</a:t>
            </a:r>
          </a:p>
        </p:txBody>
      </p:sp>
      <p:sp>
        <p:nvSpPr>
          <p:cNvPr id="9221" name="Rectangle 5"/>
          <p:cNvSpPr>
            <a:spLocks noChangeArrowheads="1"/>
          </p:cNvSpPr>
          <p:nvPr/>
        </p:nvSpPr>
        <p:spPr bwMode="auto">
          <a:xfrm>
            <a:off x="3581400" y="2068513"/>
            <a:ext cx="1828800" cy="533400"/>
          </a:xfrm>
          <a:prstGeom prst="rect">
            <a:avLst/>
          </a:prstGeom>
          <a:noFill/>
          <a:ln w="38100">
            <a:solidFill>
              <a:schemeClr val="folHlink"/>
            </a:solidFill>
            <a:miter lim="800000"/>
            <a:headEnd/>
            <a:tailEnd/>
          </a:ln>
          <a:effectLst/>
        </p:spPr>
        <p:txBody>
          <a:bodyPr wrap="none" anchor="ctr">
            <a:prstTxWarp prst="textNoShape">
              <a:avLst/>
            </a:prstTxWarp>
          </a:bodyPr>
          <a:lstStyle/>
          <a:p>
            <a:endParaRPr lang="en-US"/>
          </a:p>
        </p:txBody>
      </p:sp>
      <p:sp>
        <p:nvSpPr>
          <p:cNvPr id="9223" name="AutoShape 7"/>
          <p:cNvSpPr>
            <a:spLocks/>
          </p:cNvSpPr>
          <p:nvPr/>
        </p:nvSpPr>
        <p:spPr bwMode="auto">
          <a:xfrm>
            <a:off x="1295400" y="3048000"/>
            <a:ext cx="2508250" cy="903288"/>
          </a:xfrm>
          <a:prstGeom prst="borderCallout1">
            <a:avLst>
              <a:gd name="adj1" fmla="val 12653"/>
              <a:gd name="adj2" fmla="val -3037"/>
              <a:gd name="adj3" fmla="val -54130"/>
              <a:gd name="adj4" fmla="val -3796"/>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9224" name="AutoShape 8"/>
          <p:cNvSpPr>
            <a:spLocks/>
          </p:cNvSpPr>
          <p:nvPr/>
        </p:nvSpPr>
        <p:spPr bwMode="auto">
          <a:xfrm>
            <a:off x="4648200" y="3048000"/>
            <a:ext cx="2508250" cy="903288"/>
          </a:xfrm>
          <a:prstGeom prst="borderCallout1">
            <a:avLst>
              <a:gd name="adj1" fmla="val 12653"/>
              <a:gd name="adj2" fmla="val 103037"/>
              <a:gd name="adj3" fmla="val -54130"/>
              <a:gd name="adj4" fmla="val 108481"/>
            </a:avLst>
          </a:prstGeom>
          <a:noFill/>
          <a:ln w="952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9225" name="AutoShape 9">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9226" name="AutoShape 10">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grpSp>
        <p:nvGrpSpPr>
          <p:cNvPr id="2" name="Group 13"/>
          <p:cNvGrpSpPr>
            <a:grpSpLocks/>
          </p:cNvGrpSpPr>
          <p:nvPr/>
        </p:nvGrpSpPr>
        <p:grpSpPr bwMode="auto">
          <a:xfrm>
            <a:off x="1676400" y="4495800"/>
            <a:ext cx="5486400" cy="914400"/>
            <a:chOff x="1056" y="2832"/>
            <a:chExt cx="3456" cy="576"/>
          </a:xfrm>
        </p:grpSpPr>
        <p:sp>
          <p:nvSpPr>
            <p:cNvPr id="9227" name="AutoShape 11">
              <a:hlinkClick r:id="rId4" action="ppaction://hlinksldjump" highlightClick="1">
                <a:snd r:embed="rId3" name="type.wav"/>
              </a:hlinkClick>
            </p:cNvPr>
            <p:cNvSpPr>
              <a:spLocks noChangeArrowheads="1"/>
            </p:cNvSpPr>
            <p:nvPr/>
          </p:nvSpPr>
          <p:spPr bwMode="auto">
            <a:xfrm>
              <a:off x="1056" y="2832"/>
              <a:ext cx="480" cy="576"/>
            </a:xfrm>
            <a:prstGeom prst="actionButtonDocument">
              <a:avLst/>
            </a:prstGeom>
            <a:solidFill>
              <a:schemeClr val="bg2"/>
            </a:solidFill>
            <a:ln w="9525">
              <a:solidFill>
                <a:schemeClr val="tx1"/>
              </a:solidFill>
              <a:miter lim="800000"/>
              <a:headEnd/>
              <a:tailEnd/>
            </a:ln>
            <a:effectLst/>
          </p:spPr>
          <p:txBody>
            <a:bodyPr wrap="none" anchor="ctr">
              <a:prstTxWarp prst="textNoShape">
                <a:avLst/>
              </a:prstTxWarp>
            </a:bodyPr>
            <a:lstStyle/>
            <a:p>
              <a:endParaRPr lang="en-US"/>
            </a:p>
          </p:txBody>
        </p:sp>
        <p:sp>
          <p:nvSpPr>
            <p:cNvPr id="9228" name="Text Box 12"/>
            <p:cNvSpPr txBox="1">
              <a:spLocks noChangeArrowheads="1"/>
            </p:cNvSpPr>
            <p:nvPr/>
          </p:nvSpPr>
          <p:spPr bwMode="auto">
            <a:xfrm>
              <a:off x="1632" y="2842"/>
              <a:ext cx="2880" cy="518"/>
            </a:xfrm>
            <a:prstGeom prst="rect">
              <a:avLst/>
            </a:prstGeom>
            <a:solidFill>
              <a:schemeClr val="bg2"/>
            </a:solidFill>
            <a:ln w="9525">
              <a:noFill/>
              <a:miter lim="800000"/>
              <a:headEnd/>
              <a:tailEnd/>
            </a:ln>
            <a:effectLst/>
          </p:spPr>
          <p:txBody>
            <a:bodyPr>
              <a:prstTxWarp prst="textNoShape">
                <a:avLst/>
              </a:prstTxWarp>
              <a:spAutoFit/>
            </a:bodyPr>
            <a:lstStyle/>
            <a:p>
              <a:pPr>
                <a:spcBef>
                  <a:spcPct val="50000"/>
                </a:spcBef>
              </a:pPr>
              <a:r>
                <a:rPr lang="en-US">
                  <a:solidFill>
                    <a:schemeClr val="tx2"/>
                  </a:solidFill>
                </a:rPr>
                <a:t>Click here to see lists of transitions.</a:t>
              </a:r>
            </a:p>
          </p:txBody>
        </p:sp>
      </p:grpSp>
      <p:sp>
        <p:nvSpPr>
          <p:cNvPr id="9230" name="Line 14"/>
          <p:cNvSpPr>
            <a:spLocks noChangeShapeType="1"/>
          </p:cNvSpPr>
          <p:nvPr/>
        </p:nvSpPr>
        <p:spPr bwMode="auto">
          <a:xfrm flipV="1">
            <a:off x="4495800" y="1600200"/>
            <a:ext cx="0" cy="457200"/>
          </a:xfrm>
          <a:prstGeom prst="line">
            <a:avLst/>
          </a:prstGeom>
          <a:noFill/>
          <a:ln w="38100">
            <a:solidFill>
              <a:schemeClr val="folHlink"/>
            </a:solidFill>
            <a:miter lim="800000"/>
            <a:headEnd/>
            <a:tailEnd type="triangle" w="med" len="med"/>
          </a:ln>
          <a:effectLst/>
        </p:spPr>
        <p:txBody>
          <a:bodyPr wrap="none">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ox(in)">
                                      <p:cBhvr>
                                        <p:cTn id="7" dur="500"/>
                                        <p:tgtEl>
                                          <p:spTgt spid="9219">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animEffect transition="in" filter="box(in)">
                                      <p:cBhvr>
                                        <p:cTn id="11" dur="500"/>
                                        <p:tgtEl>
                                          <p:spTgt spid="9219">
                                            <p:txEl>
                                              <p:pRg st="2" end="2"/>
                                            </p:txEl>
                                          </p:spTgt>
                                        </p:tgtEl>
                                      </p:cBhvr>
                                    </p:animEffect>
                                  </p:childTnLst>
                                </p:cTn>
                              </p:par>
                            </p:childTnLst>
                          </p:cTn>
                        </p:par>
                        <p:par>
                          <p:cTn id="12" fill="hold">
                            <p:stCondLst>
                              <p:cond delay="1000"/>
                            </p:stCondLst>
                            <p:childTnLst>
                              <p:par>
                                <p:cTn id="13" presetID="4" presetClass="entr" presetSubtype="16" fill="hold" grpId="0" nodeType="afterEffect">
                                  <p:stCondLst>
                                    <p:cond delay="4000"/>
                                  </p:stCondLst>
                                  <p:childTnLst>
                                    <p:set>
                                      <p:cBhvr>
                                        <p:cTn id="14" dur="1" fill="hold">
                                          <p:stCondLst>
                                            <p:cond delay="0"/>
                                          </p:stCondLst>
                                        </p:cTn>
                                        <p:tgtEl>
                                          <p:spTgt spid="9223"/>
                                        </p:tgtEl>
                                        <p:attrNameLst>
                                          <p:attrName>style.visibility</p:attrName>
                                        </p:attrNameLst>
                                      </p:cBhvr>
                                      <p:to>
                                        <p:strVal val="visible"/>
                                      </p:to>
                                    </p:set>
                                    <p:animEffect transition="in" filter="box(in)">
                                      <p:cBhvr>
                                        <p:cTn id="15" dur="500"/>
                                        <p:tgtEl>
                                          <p:spTgt spid="9223"/>
                                        </p:tgtEl>
                                      </p:cBhvr>
                                    </p:animEffect>
                                  </p:childTnLst>
                                </p:cTn>
                              </p:par>
                            </p:childTnLst>
                          </p:cTn>
                        </p:par>
                        <p:par>
                          <p:cTn id="16" fill="hold">
                            <p:stCondLst>
                              <p:cond delay="5500"/>
                            </p:stCondLst>
                            <p:childTnLst>
                              <p:par>
                                <p:cTn id="17" presetID="4" presetClass="entr" presetSubtype="16" fill="hold" grpId="0" nodeType="afterEffect">
                                  <p:stCondLst>
                                    <p:cond delay="3000"/>
                                  </p:stCondLst>
                                  <p:childTnLst>
                                    <p:set>
                                      <p:cBhvr>
                                        <p:cTn id="18" dur="1" fill="hold">
                                          <p:stCondLst>
                                            <p:cond delay="0"/>
                                          </p:stCondLst>
                                        </p:cTn>
                                        <p:tgtEl>
                                          <p:spTgt spid="9224"/>
                                        </p:tgtEl>
                                        <p:attrNameLst>
                                          <p:attrName>style.visibility</p:attrName>
                                        </p:attrNameLst>
                                      </p:cBhvr>
                                      <p:to>
                                        <p:strVal val="visible"/>
                                      </p:to>
                                    </p:set>
                                    <p:animEffect transition="in" filter="box(in)">
                                      <p:cBhvr>
                                        <p:cTn id="19" dur="500"/>
                                        <p:tgtEl>
                                          <p:spTgt spid="9224"/>
                                        </p:tgtEl>
                                      </p:cBhvr>
                                    </p:animEffect>
                                  </p:childTnLst>
                                </p:cTn>
                              </p:par>
                            </p:childTnLst>
                          </p:cTn>
                        </p:par>
                        <p:par>
                          <p:cTn id="20" fill="hold">
                            <p:stCondLst>
                              <p:cond delay="9000"/>
                            </p:stCondLst>
                            <p:childTnLst>
                              <p:par>
                                <p:cTn id="21" presetID="9" presetClass="entr" presetSubtype="0" fill="hold" grpId="0" nodeType="afterEffect">
                                  <p:stCondLst>
                                    <p:cond delay="2000"/>
                                  </p:stCondLst>
                                  <p:childTnLst>
                                    <p:set>
                                      <p:cBhvr>
                                        <p:cTn id="22" dur="1" fill="hold">
                                          <p:stCondLst>
                                            <p:cond delay="0"/>
                                          </p:stCondLst>
                                        </p:cTn>
                                        <p:tgtEl>
                                          <p:spTgt spid="9221"/>
                                        </p:tgtEl>
                                        <p:attrNameLst>
                                          <p:attrName>style.visibility</p:attrName>
                                        </p:attrNameLst>
                                      </p:cBhvr>
                                      <p:to>
                                        <p:strVal val="visible"/>
                                      </p:to>
                                    </p:set>
                                    <p:animEffect transition="in" filter="dissolve">
                                      <p:cBhvr>
                                        <p:cTn id="23" dur="500"/>
                                        <p:tgtEl>
                                          <p:spTgt spid="9221"/>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230"/>
                                        </p:tgtEl>
                                        <p:attrNameLst>
                                          <p:attrName>style.visibility</p:attrName>
                                        </p:attrNameLst>
                                      </p:cBhvr>
                                      <p:to>
                                        <p:strVal val="visible"/>
                                      </p:to>
                                    </p:set>
                                    <p:anim calcmode="lin" valueType="num">
                                      <p:cBhvr>
                                        <p:cTn id="28" dur="500" fill="hold"/>
                                        <p:tgtEl>
                                          <p:spTgt spid="9230"/>
                                        </p:tgtEl>
                                        <p:attrNameLst>
                                          <p:attrName>ppt_w</p:attrName>
                                        </p:attrNameLst>
                                      </p:cBhvr>
                                      <p:tavLst>
                                        <p:tav tm="0">
                                          <p:val>
                                            <p:fltVal val="0"/>
                                          </p:val>
                                        </p:tav>
                                        <p:tav tm="100000">
                                          <p:val>
                                            <p:strVal val="#ppt_w"/>
                                          </p:val>
                                        </p:tav>
                                      </p:tavLst>
                                    </p:anim>
                                    <p:anim calcmode="lin" valueType="num">
                                      <p:cBhvr>
                                        <p:cTn id="29" dur="500" fill="hold"/>
                                        <p:tgtEl>
                                          <p:spTgt spid="9230"/>
                                        </p:tgtEl>
                                        <p:attrNameLst>
                                          <p:attrName>ppt_h</p:attrName>
                                        </p:attrNameLst>
                                      </p:cBhvr>
                                      <p:tavLst>
                                        <p:tav tm="0">
                                          <p:val>
                                            <p:strVal val="#ppt_h"/>
                                          </p:val>
                                        </p:tav>
                                        <p:tav tm="100000">
                                          <p:val>
                                            <p:strVal val="#ppt_h"/>
                                          </p:val>
                                        </p:tav>
                                      </p:tavLst>
                                    </p:anim>
                                  </p:childTnLst>
                                </p:cTn>
                              </p:par>
                            </p:childTnLst>
                          </p:cTn>
                        </p:par>
                        <p:par>
                          <p:cTn id="30" fill="hold">
                            <p:stCondLst>
                              <p:cond delay="500"/>
                            </p:stCondLst>
                            <p:childTnLst>
                              <p:par>
                                <p:cTn id="31" presetID="9" presetClass="entr" presetSubtype="0" fill="hold" nodeType="afterEffect">
                                  <p:stCondLst>
                                    <p:cond delay="2000"/>
                                  </p:stCondLst>
                                  <p:childTnLst>
                                    <p:set>
                                      <p:cBhvr>
                                        <p:cTn id="32" dur="1" fill="hold">
                                          <p:stCondLst>
                                            <p:cond delay="0"/>
                                          </p:stCondLst>
                                        </p:cTn>
                                        <p:tgtEl>
                                          <p:spTgt spid="2"/>
                                        </p:tgtEl>
                                        <p:attrNameLst>
                                          <p:attrName>style.visibility</p:attrName>
                                        </p:attrNameLst>
                                      </p:cBhvr>
                                      <p:to>
                                        <p:strVal val="visible"/>
                                      </p:to>
                                    </p:set>
                                    <p:animEffect transition="in" filter="dissolve">
                                      <p:cBhvr>
                                        <p:cTn id="33" dur="500"/>
                                        <p:tgtEl>
                                          <p:spTgt spid="2"/>
                                        </p:tgtEl>
                                      </p:cBhvr>
                                    </p:animEffect>
                                  </p:childTnLst>
                                  <p:subTnLst>
                                    <p:audio>
                                      <p:cMediaNode>
                                        <p:cTn display="0" masterRel="sameClick">
                                          <p:stCondLst>
                                            <p:cond evt="begin" delay="0">
                                              <p:tn val="31"/>
                                            </p:cond>
                                          </p:stCondLst>
                                          <p:endCondLst>
                                            <p:cond evt="onStopAudio" delay="0">
                                              <p:tgtEl>
                                                <p:sldTgt/>
                                              </p:tgtEl>
                                            </p:cond>
                                          </p:endCondLst>
                                        </p:cTn>
                                        <p:tgtEl>
                                          <p:sndTgt r:embed="rId2" name="camera.wav"/>
                                        </p:tgtEl>
                                      </p:cMediaNode>
                                    </p:audio>
                                  </p:subTnLst>
                                </p:cTn>
                              </p:par>
                            </p:childTnLst>
                          </p:cTn>
                        </p:par>
                        <p:par>
                          <p:cTn id="34" fill="hold">
                            <p:stCondLst>
                              <p:cond delay="3000"/>
                            </p:stCondLst>
                            <p:childTnLst>
                              <p:par>
                                <p:cTn id="35" presetID="3" presetClass="entr" presetSubtype="10" fill="hold" grpId="0" nodeType="afterEffect">
                                  <p:stCondLst>
                                    <p:cond delay="2000"/>
                                  </p:stCondLst>
                                  <p:childTnLst>
                                    <p:set>
                                      <p:cBhvr>
                                        <p:cTn id="36" dur="1" fill="hold">
                                          <p:stCondLst>
                                            <p:cond delay="0"/>
                                          </p:stCondLst>
                                        </p:cTn>
                                        <p:tgtEl>
                                          <p:spTgt spid="9226"/>
                                        </p:tgtEl>
                                        <p:attrNameLst>
                                          <p:attrName>style.visibility</p:attrName>
                                        </p:attrNameLst>
                                      </p:cBhvr>
                                      <p:to>
                                        <p:strVal val="visible"/>
                                      </p:to>
                                    </p:set>
                                    <p:animEffect transition="in" filter="blinds(horizontal)">
                                      <p:cBhvr>
                                        <p:cTn id="37" dur="50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advAuto="0"/>
      <p:bldP spid="9221" grpId="0" animBg="1"/>
      <p:bldP spid="9223" grpId="0" animBg="1" autoUpdateAnimBg="0"/>
      <p:bldP spid="9224" grpId="0" animBg="1" autoUpdateAnimBg="0"/>
      <p:bldP spid="9226" grpId="0" animBg="1"/>
      <p:bldP spid="9230"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1275" name="Oval 11"/>
          <p:cNvSpPr>
            <a:spLocks noChangeArrowheads="1"/>
          </p:cNvSpPr>
          <p:nvPr/>
        </p:nvSpPr>
        <p:spPr bwMode="auto">
          <a:xfrm>
            <a:off x="2667000" y="4191000"/>
            <a:ext cx="1676400" cy="6096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70" name="Rectangle 6"/>
          <p:cNvSpPr>
            <a:spLocks noChangeArrowheads="1"/>
          </p:cNvSpPr>
          <p:nvPr/>
        </p:nvSpPr>
        <p:spPr bwMode="auto">
          <a:xfrm>
            <a:off x="0" y="2895600"/>
            <a:ext cx="8610600" cy="39624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chemeClr val="folHlink"/>
              </a:buClr>
              <a:buSzPct val="75000"/>
              <a:buFont typeface="Wingdings" charset="2"/>
              <a:buNone/>
            </a:pPr>
            <a:r>
              <a:rPr lang="en-US" sz="2800"/>
              <a:t>	</a:t>
            </a:r>
            <a:r>
              <a:rPr lang="en-US" sz="2800">
                <a:solidFill>
                  <a:srgbClr val="FF0000"/>
                </a:solidFill>
              </a:rPr>
              <a:t>	John cannot set up his typewriter</a:t>
            </a:r>
          </a:p>
          <a:p>
            <a:pPr marL="342900" indent="-342900">
              <a:lnSpc>
                <a:spcPct val="90000"/>
              </a:lnSpc>
              <a:spcBef>
                <a:spcPct val="20000"/>
              </a:spcBef>
              <a:buClr>
                <a:schemeClr val="folHlink"/>
              </a:buClr>
              <a:buSzPct val="75000"/>
              <a:buFont typeface="Wingdings" charset="2"/>
              <a:buNone/>
            </a:pPr>
            <a:endParaRPr lang="en-US" sz="2800">
              <a:solidFill>
                <a:srgbClr val="FF0000"/>
              </a:solidFill>
            </a:endParaRPr>
          </a:p>
          <a:p>
            <a:pPr marL="342900" indent="-342900">
              <a:lnSpc>
                <a:spcPct val="90000"/>
              </a:lnSpc>
              <a:spcBef>
                <a:spcPct val="20000"/>
              </a:spcBef>
              <a:buClr>
                <a:schemeClr val="folHlink"/>
              </a:buClr>
              <a:buSzPct val="75000"/>
              <a:buFont typeface="Wingdings" charset="2"/>
              <a:buNone/>
            </a:pPr>
            <a:endParaRPr lang="en-US" sz="2800">
              <a:solidFill>
                <a:srgbClr val="FF0000"/>
              </a:solidFill>
            </a:endParaRPr>
          </a:p>
          <a:p>
            <a:pPr marL="342900" indent="-342900">
              <a:lnSpc>
                <a:spcPct val="90000"/>
              </a:lnSpc>
              <a:spcBef>
                <a:spcPct val="20000"/>
              </a:spcBef>
              <a:buClr>
                <a:schemeClr val="folHlink"/>
              </a:buClr>
              <a:buSzPct val="75000"/>
              <a:buFont typeface="Wingdings" charset="2"/>
              <a:buNone/>
            </a:pPr>
            <a:r>
              <a:rPr lang="en-US" sz="2800">
                <a:solidFill>
                  <a:srgbClr val="FF0000"/>
                </a:solidFill>
              </a:rPr>
              <a:t>				because the wall has no outlet.</a:t>
            </a:r>
          </a:p>
        </p:txBody>
      </p:sp>
      <p:sp>
        <p:nvSpPr>
          <p:cNvPr id="11266" name="Rectangle 2"/>
          <p:cNvSpPr>
            <a:spLocks noGrp="1" noChangeArrowheads="1"/>
          </p:cNvSpPr>
          <p:nvPr>
            <p:ph type="title"/>
          </p:nvPr>
        </p:nvSpPr>
        <p:spPr>
          <a:xfrm>
            <a:off x="533400" y="228600"/>
            <a:ext cx="8162925" cy="641350"/>
          </a:xfrm>
        </p:spPr>
        <p:txBody>
          <a:bodyPr/>
          <a:lstStyle/>
          <a:p>
            <a:pPr algn="ctr"/>
            <a:r>
              <a:rPr lang="en-US" sz="3600" b="1" u="sng"/>
              <a:t>Complex Sentences</a:t>
            </a:r>
          </a:p>
        </p:txBody>
      </p:sp>
      <p:sp>
        <p:nvSpPr>
          <p:cNvPr id="11267" name="Rectangle 3"/>
          <p:cNvSpPr>
            <a:spLocks noGrp="1" noChangeArrowheads="1"/>
          </p:cNvSpPr>
          <p:nvPr>
            <p:ph sz="quarter" idx="1"/>
          </p:nvPr>
        </p:nvSpPr>
        <p:spPr>
          <a:xfrm>
            <a:off x="228600" y="1066800"/>
            <a:ext cx="8610600" cy="1752600"/>
          </a:xfrm>
        </p:spPr>
        <p:txBody>
          <a:bodyPr/>
          <a:lstStyle/>
          <a:p>
            <a:pPr>
              <a:buFont typeface="Wingdings" charset="2"/>
              <a:buNone/>
            </a:pPr>
            <a:r>
              <a:rPr lang="en-US"/>
              <a:t>	</a:t>
            </a:r>
            <a:r>
              <a:rPr lang="en-US" sz="2800">
                <a:solidFill>
                  <a:schemeClr val="tx2"/>
                </a:solidFill>
              </a:rPr>
              <a:t>A </a:t>
            </a:r>
            <a:r>
              <a:rPr lang="en-US" sz="2800" b="1" i="1" u="sng">
                <a:solidFill>
                  <a:schemeClr val="folHlink"/>
                </a:solidFill>
              </a:rPr>
              <a:t>complex sentence</a:t>
            </a:r>
            <a:r>
              <a:rPr lang="en-US" sz="2800">
                <a:solidFill>
                  <a:schemeClr val="tx2"/>
                </a:solidFill>
              </a:rPr>
              <a:t> contains at least one independent clause and one dependent clause.</a:t>
            </a:r>
            <a:endParaRPr lang="en-US" sz="2800">
              <a:solidFill>
                <a:srgbClr val="FF0000"/>
              </a:solidFill>
            </a:endParaRPr>
          </a:p>
        </p:txBody>
      </p:sp>
      <p:sp>
        <p:nvSpPr>
          <p:cNvPr id="11268" name="AutoShape 4"/>
          <p:cNvSpPr>
            <a:spLocks/>
          </p:cNvSpPr>
          <p:nvPr/>
        </p:nvSpPr>
        <p:spPr bwMode="auto">
          <a:xfrm>
            <a:off x="5105400" y="3657600"/>
            <a:ext cx="3429000" cy="457200"/>
          </a:xfrm>
          <a:prstGeom prst="borderCallout1">
            <a:avLst>
              <a:gd name="adj1" fmla="val 25000"/>
              <a:gd name="adj2" fmla="val -2222"/>
              <a:gd name="adj3" fmla="val -72917"/>
              <a:gd name="adj4" fmla="val -26065"/>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11269" name="AutoShape 5"/>
          <p:cNvSpPr>
            <a:spLocks/>
          </p:cNvSpPr>
          <p:nvPr/>
        </p:nvSpPr>
        <p:spPr bwMode="auto">
          <a:xfrm>
            <a:off x="5334000" y="5029200"/>
            <a:ext cx="3200400" cy="457200"/>
          </a:xfrm>
          <a:prstGeom prst="borderCallout1">
            <a:avLst>
              <a:gd name="adj1" fmla="val 25000"/>
              <a:gd name="adj2" fmla="val -2380"/>
              <a:gd name="adj3" fmla="val -67708"/>
              <a:gd name="adj4" fmla="val -13838"/>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Dependent Clause</a:t>
            </a:r>
          </a:p>
        </p:txBody>
      </p:sp>
      <p:sp>
        <p:nvSpPr>
          <p:cNvPr id="11271" name="AutoShape 7">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72" name="AutoShape 8">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74" name="AutoShape 10"/>
          <p:cNvSpPr>
            <a:spLocks/>
          </p:cNvSpPr>
          <p:nvPr/>
        </p:nvSpPr>
        <p:spPr bwMode="auto">
          <a:xfrm>
            <a:off x="304800" y="4953000"/>
            <a:ext cx="2128838" cy="914400"/>
          </a:xfrm>
          <a:prstGeom prst="borderCallout2">
            <a:avLst>
              <a:gd name="adj1" fmla="val 12500"/>
              <a:gd name="adj2" fmla="val 103579"/>
              <a:gd name="adj3" fmla="val 12500"/>
              <a:gd name="adj4" fmla="val 103579"/>
              <a:gd name="adj5" fmla="val -19273"/>
              <a:gd name="adj6" fmla="val 126472"/>
            </a:avLst>
          </a:prstGeom>
          <a:solidFill>
            <a:schemeClr val="accent1"/>
          </a:solidFill>
          <a:ln w="9525">
            <a:solidFill>
              <a:schemeClr val="tx1"/>
            </a:solidFill>
            <a:miter lim="800000"/>
            <a:headEnd/>
            <a:tailEnd/>
          </a:ln>
          <a:effectLst/>
        </p:spPr>
        <p:txBody>
          <a:bodyPr>
            <a:prstTxWarp prst="textNoShape">
              <a:avLst/>
            </a:prstTxWarp>
          </a:bodyPr>
          <a:lstStyle/>
          <a:p>
            <a:pPr algn="ctr"/>
            <a:r>
              <a:rPr lang="en-US" b="1">
                <a:latin typeface="Times New Roman" charset="0"/>
              </a:rPr>
              <a:t>Subordinating Conjunction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box(in)">
                                      <p:cBhvr>
                                        <p:cTn id="7" dur="500"/>
                                        <p:tgtEl>
                                          <p:spTgt spid="11267">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3000"/>
                                  </p:stCondLst>
                                  <p:childTnLst>
                                    <p:set>
                                      <p:cBhvr>
                                        <p:cTn id="10" dur="1" fill="hold">
                                          <p:stCondLst>
                                            <p:cond delay="0"/>
                                          </p:stCondLst>
                                        </p:cTn>
                                        <p:tgtEl>
                                          <p:spTgt spid="11270">
                                            <p:txEl>
                                              <p:pRg st="0" end="0"/>
                                            </p:txEl>
                                          </p:spTgt>
                                        </p:tgtEl>
                                        <p:attrNameLst>
                                          <p:attrName>style.visibility</p:attrName>
                                        </p:attrNameLst>
                                      </p:cBhvr>
                                      <p:to>
                                        <p:strVal val="visible"/>
                                      </p:to>
                                    </p:set>
                                    <p:animEffect transition="in" filter="box(in)">
                                      <p:cBhvr>
                                        <p:cTn id="11" dur="500"/>
                                        <p:tgtEl>
                                          <p:spTgt spid="11270">
                                            <p:txEl>
                                              <p:pRg st="0" end="0"/>
                                            </p:txEl>
                                          </p:spTgt>
                                        </p:tgtEl>
                                      </p:cBhvr>
                                    </p:animEffect>
                                  </p:childTnLst>
                                </p:cTn>
                              </p:par>
                            </p:childTnLst>
                          </p:cTn>
                        </p:par>
                        <p:par>
                          <p:cTn id="12" fill="hold">
                            <p:stCondLst>
                              <p:cond delay="4000"/>
                            </p:stCondLst>
                            <p:childTnLst>
                              <p:par>
                                <p:cTn id="13" presetID="4" presetClass="entr" presetSubtype="16" fill="hold" grpId="0" nodeType="afterEffect">
                                  <p:stCondLst>
                                    <p:cond delay="3000"/>
                                  </p:stCondLst>
                                  <p:childTnLst>
                                    <p:set>
                                      <p:cBhvr>
                                        <p:cTn id="14" dur="1" fill="hold">
                                          <p:stCondLst>
                                            <p:cond delay="0"/>
                                          </p:stCondLst>
                                        </p:cTn>
                                        <p:tgtEl>
                                          <p:spTgt spid="11270">
                                            <p:txEl>
                                              <p:pRg st="3" end="3"/>
                                            </p:txEl>
                                          </p:spTgt>
                                        </p:tgtEl>
                                        <p:attrNameLst>
                                          <p:attrName>style.visibility</p:attrName>
                                        </p:attrNameLst>
                                      </p:cBhvr>
                                      <p:to>
                                        <p:strVal val="visible"/>
                                      </p:to>
                                    </p:set>
                                    <p:animEffect transition="in" filter="box(in)">
                                      <p:cBhvr>
                                        <p:cTn id="15" dur="500"/>
                                        <p:tgtEl>
                                          <p:spTgt spid="11270">
                                            <p:txEl>
                                              <p:pRg st="3" end="3"/>
                                            </p:txEl>
                                          </p:spTgt>
                                        </p:tgtEl>
                                      </p:cBhvr>
                                    </p:animEffect>
                                  </p:childTnLst>
                                </p:cTn>
                              </p:par>
                            </p:childTnLst>
                          </p:cTn>
                        </p:par>
                        <p:par>
                          <p:cTn id="16" fill="hold">
                            <p:stCondLst>
                              <p:cond delay="7500"/>
                            </p:stCondLst>
                            <p:childTnLst>
                              <p:par>
                                <p:cTn id="17" presetID="3" presetClass="entr" presetSubtype="10" fill="hold" grpId="0" nodeType="afterEffect">
                                  <p:stCondLst>
                                    <p:cond delay="2000"/>
                                  </p:stCondLst>
                                  <p:childTnLst>
                                    <p:set>
                                      <p:cBhvr>
                                        <p:cTn id="18" dur="1" fill="hold">
                                          <p:stCondLst>
                                            <p:cond delay="0"/>
                                          </p:stCondLst>
                                        </p:cTn>
                                        <p:tgtEl>
                                          <p:spTgt spid="11268"/>
                                        </p:tgtEl>
                                        <p:attrNameLst>
                                          <p:attrName>style.visibility</p:attrName>
                                        </p:attrNameLst>
                                      </p:cBhvr>
                                      <p:to>
                                        <p:strVal val="visible"/>
                                      </p:to>
                                    </p:set>
                                    <p:animEffect transition="in" filter="blinds(horizontal)">
                                      <p:cBhvr>
                                        <p:cTn id="19" dur="500"/>
                                        <p:tgtEl>
                                          <p:spTgt spid="11268"/>
                                        </p:tgtEl>
                                      </p:cBhvr>
                                    </p:animEffect>
                                  </p:childTnLst>
                                </p:cTn>
                              </p:par>
                            </p:childTnLst>
                          </p:cTn>
                        </p:par>
                        <p:par>
                          <p:cTn id="20" fill="hold">
                            <p:stCondLst>
                              <p:cond delay="10000"/>
                            </p:stCondLst>
                            <p:childTnLst>
                              <p:par>
                                <p:cTn id="21" presetID="3" presetClass="entr" presetSubtype="10" fill="hold" grpId="0" nodeType="afterEffect">
                                  <p:stCondLst>
                                    <p:cond delay="2000"/>
                                  </p:stCondLst>
                                  <p:childTnLst>
                                    <p:set>
                                      <p:cBhvr>
                                        <p:cTn id="22" dur="1" fill="hold">
                                          <p:stCondLst>
                                            <p:cond delay="0"/>
                                          </p:stCondLst>
                                        </p:cTn>
                                        <p:tgtEl>
                                          <p:spTgt spid="11269"/>
                                        </p:tgtEl>
                                        <p:attrNameLst>
                                          <p:attrName>style.visibility</p:attrName>
                                        </p:attrNameLst>
                                      </p:cBhvr>
                                      <p:to>
                                        <p:strVal val="visible"/>
                                      </p:to>
                                    </p:set>
                                    <p:animEffect transition="in" filter="blinds(horizontal)">
                                      <p:cBhvr>
                                        <p:cTn id="23" dur="500"/>
                                        <p:tgtEl>
                                          <p:spTgt spid="11269"/>
                                        </p:tgtEl>
                                      </p:cBhvr>
                                    </p:animEffect>
                                  </p:childTnLst>
                                </p:cTn>
                              </p:par>
                            </p:childTnLst>
                          </p:cTn>
                        </p:par>
                        <p:par>
                          <p:cTn id="24" fill="hold">
                            <p:stCondLst>
                              <p:cond delay="12500"/>
                            </p:stCondLst>
                            <p:childTnLst>
                              <p:par>
                                <p:cTn id="25" presetID="3" presetClass="entr" presetSubtype="10" fill="hold" grpId="0" nodeType="afterEffect">
                                  <p:stCondLst>
                                    <p:cond delay="2000"/>
                                  </p:stCondLst>
                                  <p:childTnLst>
                                    <p:set>
                                      <p:cBhvr>
                                        <p:cTn id="26" dur="1" fill="hold">
                                          <p:stCondLst>
                                            <p:cond delay="0"/>
                                          </p:stCondLst>
                                        </p:cTn>
                                        <p:tgtEl>
                                          <p:spTgt spid="11275"/>
                                        </p:tgtEl>
                                        <p:attrNameLst>
                                          <p:attrName>style.visibility</p:attrName>
                                        </p:attrNameLst>
                                      </p:cBhvr>
                                      <p:to>
                                        <p:strVal val="visible"/>
                                      </p:to>
                                    </p:set>
                                    <p:animEffect transition="in" filter="blinds(horizontal)">
                                      <p:cBhvr>
                                        <p:cTn id="27" dur="500"/>
                                        <p:tgtEl>
                                          <p:spTgt spid="11275"/>
                                        </p:tgtEl>
                                      </p:cBhvr>
                                    </p:animEffect>
                                  </p:childTnLst>
                                </p:cTn>
                              </p:par>
                            </p:childTnLst>
                          </p:cTn>
                        </p:par>
                        <p:par>
                          <p:cTn id="28" fill="hold">
                            <p:stCondLst>
                              <p:cond delay="15000"/>
                            </p:stCondLst>
                            <p:childTnLst>
                              <p:par>
                                <p:cTn id="29" presetID="5" presetClass="entr" presetSubtype="10" fill="hold" grpId="0" nodeType="afterEffect">
                                  <p:stCondLst>
                                    <p:cond delay="1000"/>
                                  </p:stCondLst>
                                  <p:childTnLst>
                                    <p:set>
                                      <p:cBhvr>
                                        <p:cTn id="30" dur="1" fill="hold">
                                          <p:stCondLst>
                                            <p:cond delay="0"/>
                                          </p:stCondLst>
                                        </p:cTn>
                                        <p:tgtEl>
                                          <p:spTgt spid="11274"/>
                                        </p:tgtEl>
                                        <p:attrNameLst>
                                          <p:attrName>style.visibility</p:attrName>
                                        </p:attrNameLst>
                                      </p:cBhvr>
                                      <p:to>
                                        <p:strVal val="visible"/>
                                      </p:to>
                                    </p:set>
                                    <p:animEffect transition="in" filter="checkerboard(across)">
                                      <p:cBhvr>
                                        <p:cTn id="31" dur="500"/>
                                        <p:tgtEl>
                                          <p:spTgt spid="11274"/>
                                        </p:tgtEl>
                                      </p:cBhvr>
                                    </p:animEffect>
                                  </p:childTnLst>
                                  <p:subTnLst>
                                    <p:audio>
                                      <p:cMediaNode>
                                        <p:cTn display="0" masterRel="sameClick">
                                          <p:stCondLst>
                                            <p:cond evt="begin" delay="0">
                                              <p:tn val="29"/>
                                            </p:cond>
                                          </p:stCondLst>
                                          <p:endCondLst>
                                            <p:cond evt="onStopAudio" delay="0">
                                              <p:tgtEl>
                                                <p:sldTgt/>
                                              </p:tgtEl>
                                            </p:cond>
                                          </p:endCondLst>
                                        </p:cTn>
                                        <p:tgtEl>
                                          <p:sndTgt r:embed="rId2" name="chimes.wav"/>
                                        </p:tgtEl>
                                      </p:cMediaNode>
                                    </p:audio>
                                  </p:subTnLst>
                                </p:cTn>
                              </p:par>
                            </p:childTnLst>
                          </p:cTn>
                        </p:par>
                        <p:par>
                          <p:cTn id="32" fill="hold">
                            <p:stCondLst>
                              <p:cond delay="16500"/>
                            </p:stCondLst>
                            <p:childTnLst>
                              <p:par>
                                <p:cTn id="33" presetID="3" presetClass="entr" presetSubtype="10" fill="hold" grpId="0" nodeType="afterEffect">
                                  <p:stCondLst>
                                    <p:cond delay="2000"/>
                                  </p:stCondLst>
                                  <p:childTnLst>
                                    <p:set>
                                      <p:cBhvr>
                                        <p:cTn id="34" dur="1" fill="hold">
                                          <p:stCondLst>
                                            <p:cond delay="0"/>
                                          </p:stCondLst>
                                        </p:cTn>
                                        <p:tgtEl>
                                          <p:spTgt spid="11272"/>
                                        </p:tgtEl>
                                        <p:attrNameLst>
                                          <p:attrName>style.visibility</p:attrName>
                                        </p:attrNameLst>
                                      </p:cBhvr>
                                      <p:to>
                                        <p:strVal val="visible"/>
                                      </p:to>
                                    </p:set>
                                    <p:animEffect transition="in" filter="blinds(horizontal)">
                                      <p:cBhvr>
                                        <p:cTn id="35" dur="500"/>
                                        <p:tgtEl>
                                          <p:spTgt spid="11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5" grpId="0" animBg="1"/>
      <p:bldP spid="11270" grpId="0" build="p" autoUpdateAnimBg="0" advAuto="3000"/>
      <p:bldP spid="11267" grpId="0" build="p" autoUpdateAnimBg="0" advAuto="0"/>
      <p:bldP spid="11268" grpId="0" animBg="1" autoUpdateAnimBg="0"/>
      <p:bldP spid="11269" grpId="0" animBg="1" autoUpdateAnimBg="0"/>
      <p:bldP spid="11272" grpId="0" animBg="1"/>
      <p:bldP spid="11274" grpId="0" animBg="1"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2296" name="Oval 8"/>
          <p:cNvSpPr>
            <a:spLocks noChangeArrowheads="1"/>
          </p:cNvSpPr>
          <p:nvPr/>
        </p:nvSpPr>
        <p:spPr bwMode="auto">
          <a:xfrm>
            <a:off x="2895600" y="4191000"/>
            <a:ext cx="990600" cy="5334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90" name="Rectangle 2"/>
          <p:cNvSpPr>
            <a:spLocks noGrp="1" noChangeArrowheads="1"/>
          </p:cNvSpPr>
          <p:nvPr>
            <p:ph type="title"/>
          </p:nvPr>
        </p:nvSpPr>
        <p:spPr>
          <a:xfrm>
            <a:off x="609600" y="381000"/>
            <a:ext cx="8162925" cy="579438"/>
          </a:xfrm>
        </p:spPr>
        <p:txBody>
          <a:bodyPr/>
          <a:lstStyle/>
          <a:p>
            <a:pPr algn="ctr"/>
            <a:r>
              <a:rPr lang="en-US" sz="3200" b="1" u="sng"/>
              <a:t>Example- Complex Sentence</a:t>
            </a:r>
          </a:p>
        </p:txBody>
      </p:sp>
      <p:sp>
        <p:nvSpPr>
          <p:cNvPr id="12291" name="Rectangle 3"/>
          <p:cNvSpPr>
            <a:spLocks noGrp="1" noChangeArrowheads="1"/>
          </p:cNvSpPr>
          <p:nvPr>
            <p:ph sz="quarter" idx="1"/>
          </p:nvPr>
        </p:nvSpPr>
        <p:spPr>
          <a:xfrm>
            <a:off x="228600" y="1219200"/>
            <a:ext cx="8610600" cy="3810000"/>
          </a:xfrm>
        </p:spPr>
        <p:txBody>
          <a:bodyPr/>
          <a:lstStyle/>
          <a:p>
            <a:pPr>
              <a:buFont typeface="Wingdings" charset="2"/>
              <a:buNone/>
            </a:pPr>
            <a:r>
              <a:rPr lang="en-US"/>
              <a:t>	</a:t>
            </a:r>
            <a:r>
              <a:rPr lang="en-US" sz="2800">
                <a:solidFill>
                  <a:schemeClr val="tx2"/>
                </a:solidFill>
              </a:rPr>
              <a:t>A </a:t>
            </a:r>
            <a:r>
              <a:rPr lang="en-US" sz="2800" b="1" i="1" u="sng">
                <a:solidFill>
                  <a:schemeClr val="folHlink"/>
                </a:solidFill>
              </a:rPr>
              <a:t>complex sentence</a:t>
            </a:r>
            <a:r>
              <a:rPr lang="en-US" sz="2800">
                <a:solidFill>
                  <a:schemeClr val="tx2"/>
                </a:solidFill>
              </a:rPr>
              <a:t> contains at least one independent clause and one dependent clause.</a:t>
            </a:r>
          </a:p>
          <a:p>
            <a:pPr>
              <a:buFont typeface="Wingdings" charset="2"/>
              <a:buNone/>
            </a:pPr>
            <a:r>
              <a:rPr lang="en-US" sz="2800">
                <a:solidFill>
                  <a:srgbClr val="FF0000"/>
                </a:solidFill>
              </a:rPr>
              <a:t>			She will go to school in the city</a:t>
            </a:r>
          </a:p>
          <a:p>
            <a:pPr>
              <a:buFont typeface="Wingdings" charset="2"/>
              <a:buNone/>
            </a:pPr>
            <a:endParaRPr lang="en-US" sz="2800">
              <a:solidFill>
                <a:srgbClr val="FF0000"/>
              </a:solidFill>
            </a:endParaRPr>
          </a:p>
          <a:p>
            <a:pPr>
              <a:buFont typeface="Wingdings" charset="2"/>
              <a:buNone/>
            </a:pPr>
            <a:r>
              <a:rPr lang="en-US" sz="2800">
                <a:solidFill>
                  <a:srgbClr val="FF0000"/>
                </a:solidFill>
              </a:rPr>
              <a:t>			</a:t>
            </a:r>
          </a:p>
          <a:p>
            <a:pPr>
              <a:buFont typeface="Wingdings" charset="2"/>
              <a:buNone/>
            </a:pPr>
            <a:r>
              <a:rPr lang="en-US" sz="2800">
                <a:solidFill>
                  <a:srgbClr val="FF0000"/>
                </a:solidFill>
              </a:rPr>
              <a:t>				until she finds a job.</a:t>
            </a:r>
          </a:p>
        </p:txBody>
      </p:sp>
      <p:sp>
        <p:nvSpPr>
          <p:cNvPr id="12292" name="AutoShape 4"/>
          <p:cNvSpPr>
            <a:spLocks/>
          </p:cNvSpPr>
          <p:nvPr/>
        </p:nvSpPr>
        <p:spPr bwMode="auto">
          <a:xfrm>
            <a:off x="3962400" y="3276600"/>
            <a:ext cx="3581400" cy="457200"/>
          </a:xfrm>
          <a:prstGeom prst="borderCallout1">
            <a:avLst>
              <a:gd name="adj1" fmla="val 25000"/>
              <a:gd name="adj2" fmla="val -2130"/>
              <a:gd name="adj3" fmla="val -44097"/>
              <a:gd name="adj4" fmla="val -12722"/>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Independent Clause</a:t>
            </a:r>
          </a:p>
        </p:txBody>
      </p:sp>
      <p:sp>
        <p:nvSpPr>
          <p:cNvPr id="12293" name="AutoShape 5"/>
          <p:cNvSpPr>
            <a:spLocks/>
          </p:cNvSpPr>
          <p:nvPr/>
        </p:nvSpPr>
        <p:spPr bwMode="auto">
          <a:xfrm>
            <a:off x="5486400" y="5029200"/>
            <a:ext cx="3276600" cy="457200"/>
          </a:xfrm>
          <a:prstGeom prst="borderCallout1">
            <a:avLst>
              <a:gd name="adj1" fmla="val 25000"/>
              <a:gd name="adj2" fmla="val -2324"/>
              <a:gd name="adj3" fmla="val -71528"/>
              <a:gd name="adj4" fmla="val -32606"/>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Dependent Clause</a:t>
            </a:r>
          </a:p>
        </p:txBody>
      </p:sp>
      <p:sp>
        <p:nvSpPr>
          <p:cNvPr id="12294" name="AutoShape 6">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95" name="AutoShape 7">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97" name="AutoShape 9"/>
          <p:cNvSpPr>
            <a:spLocks/>
          </p:cNvSpPr>
          <p:nvPr/>
        </p:nvSpPr>
        <p:spPr bwMode="auto">
          <a:xfrm>
            <a:off x="304800" y="4953000"/>
            <a:ext cx="2128838" cy="914400"/>
          </a:xfrm>
          <a:prstGeom prst="borderCallout2">
            <a:avLst>
              <a:gd name="adj1" fmla="val 12500"/>
              <a:gd name="adj2" fmla="val 103579"/>
              <a:gd name="adj3" fmla="val 12500"/>
              <a:gd name="adj4" fmla="val 103579"/>
              <a:gd name="adj5" fmla="val -27954"/>
              <a:gd name="adj6" fmla="val 131097"/>
            </a:avLst>
          </a:prstGeom>
          <a:solidFill>
            <a:schemeClr val="accent1"/>
          </a:solidFill>
          <a:ln w="9525">
            <a:solidFill>
              <a:schemeClr val="tx1"/>
            </a:solidFill>
            <a:miter lim="800000"/>
            <a:headEnd/>
            <a:tailEnd/>
          </a:ln>
          <a:effectLst/>
        </p:spPr>
        <p:txBody>
          <a:bodyPr>
            <a:prstTxWarp prst="textNoShape">
              <a:avLst/>
            </a:prstTxWarp>
          </a:bodyPr>
          <a:lstStyle/>
          <a:p>
            <a:pPr algn="ctr"/>
            <a:r>
              <a:rPr lang="en-US" b="1">
                <a:latin typeface="Times New Roman" charset="0"/>
              </a:rPr>
              <a:t>Subordinating Conjunction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ox(in)">
                                      <p:cBhvr>
                                        <p:cTn id="7" dur="500"/>
                                        <p:tgtEl>
                                          <p:spTgt spid="12291">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animEffect transition="in" filter="box(in)">
                                      <p:cBhvr>
                                        <p:cTn id="11" dur="500"/>
                                        <p:tgtEl>
                                          <p:spTgt spid="12291">
                                            <p:txEl>
                                              <p:pRg st="1" end="1"/>
                                            </p:txEl>
                                          </p:spTgt>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12291">
                                            <p:txEl>
                                              <p:pRg st="3" end="3"/>
                                            </p:txEl>
                                          </p:spTgt>
                                        </p:tgtEl>
                                        <p:attrNameLst>
                                          <p:attrName>style.visibility</p:attrName>
                                        </p:attrNameLst>
                                      </p:cBhvr>
                                      <p:to>
                                        <p:strVal val="visible"/>
                                      </p:to>
                                    </p:set>
                                    <p:animEffect transition="in" filter="box(in)">
                                      <p:cBhvr>
                                        <p:cTn id="15" dur="500"/>
                                        <p:tgtEl>
                                          <p:spTgt spid="12291">
                                            <p:txEl>
                                              <p:pRg st="3" end="3"/>
                                            </p:txEl>
                                          </p:spTgt>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12291">
                                            <p:txEl>
                                              <p:pRg st="4" end="4"/>
                                            </p:txEl>
                                          </p:spTgt>
                                        </p:tgtEl>
                                        <p:attrNameLst>
                                          <p:attrName>style.visibility</p:attrName>
                                        </p:attrNameLst>
                                      </p:cBhvr>
                                      <p:to>
                                        <p:strVal val="visible"/>
                                      </p:to>
                                    </p:set>
                                    <p:animEffect transition="in" filter="box(in)">
                                      <p:cBhvr>
                                        <p:cTn id="19" dur="500"/>
                                        <p:tgtEl>
                                          <p:spTgt spid="12291">
                                            <p:txEl>
                                              <p:pRg st="4" end="4"/>
                                            </p:txEl>
                                          </p:spTgt>
                                        </p:tgtEl>
                                      </p:cBhvr>
                                    </p:animEffect>
                                  </p:childTnLst>
                                </p:cTn>
                              </p:par>
                            </p:childTnLst>
                          </p:cTn>
                        </p:par>
                        <p:par>
                          <p:cTn id="20" fill="hold">
                            <p:stCondLst>
                              <p:cond delay="2000"/>
                            </p:stCondLst>
                            <p:childTnLst>
                              <p:par>
                                <p:cTn id="21" presetID="3" presetClass="entr" presetSubtype="10" fill="hold" grpId="0" nodeType="afterEffect">
                                  <p:stCondLst>
                                    <p:cond delay="3000"/>
                                  </p:stCondLst>
                                  <p:childTnLst>
                                    <p:set>
                                      <p:cBhvr>
                                        <p:cTn id="22" dur="1" fill="hold">
                                          <p:stCondLst>
                                            <p:cond delay="0"/>
                                          </p:stCondLst>
                                        </p:cTn>
                                        <p:tgtEl>
                                          <p:spTgt spid="12292"/>
                                        </p:tgtEl>
                                        <p:attrNameLst>
                                          <p:attrName>style.visibility</p:attrName>
                                        </p:attrNameLst>
                                      </p:cBhvr>
                                      <p:to>
                                        <p:strVal val="visible"/>
                                      </p:to>
                                    </p:set>
                                    <p:animEffect transition="in" filter="blinds(horizontal)">
                                      <p:cBhvr>
                                        <p:cTn id="23" dur="500"/>
                                        <p:tgtEl>
                                          <p:spTgt spid="12292"/>
                                        </p:tgtEl>
                                      </p:cBhvr>
                                    </p:animEffect>
                                  </p:childTnLst>
                                </p:cTn>
                              </p:par>
                            </p:childTnLst>
                          </p:cTn>
                        </p:par>
                        <p:par>
                          <p:cTn id="24" fill="hold">
                            <p:stCondLst>
                              <p:cond delay="5500"/>
                            </p:stCondLst>
                            <p:childTnLst>
                              <p:par>
                                <p:cTn id="25" presetID="3" presetClass="entr" presetSubtype="10" fill="hold" grpId="0" nodeType="afterEffect">
                                  <p:stCondLst>
                                    <p:cond delay="2000"/>
                                  </p:stCondLst>
                                  <p:childTnLst>
                                    <p:set>
                                      <p:cBhvr>
                                        <p:cTn id="26" dur="1" fill="hold">
                                          <p:stCondLst>
                                            <p:cond delay="0"/>
                                          </p:stCondLst>
                                        </p:cTn>
                                        <p:tgtEl>
                                          <p:spTgt spid="12293"/>
                                        </p:tgtEl>
                                        <p:attrNameLst>
                                          <p:attrName>style.visibility</p:attrName>
                                        </p:attrNameLst>
                                      </p:cBhvr>
                                      <p:to>
                                        <p:strVal val="visible"/>
                                      </p:to>
                                    </p:set>
                                    <p:animEffect transition="in" filter="blinds(horizontal)">
                                      <p:cBhvr>
                                        <p:cTn id="27" dur="500"/>
                                        <p:tgtEl>
                                          <p:spTgt spid="12293"/>
                                        </p:tgtEl>
                                      </p:cBhvr>
                                    </p:animEffect>
                                  </p:childTnLst>
                                </p:cTn>
                              </p:par>
                            </p:childTnLst>
                          </p:cTn>
                        </p:par>
                        <p:par>
                          <p:cTn id="28" fill="hold">
                            <p:stCondLst>
                              <p:cond delay="8000"/>
                            </p:stCondLst>
                            <p:childTnLst>
                              <p:par>
                                <p:cTn id="29" presetID="3" presetClass="entr" presetSubtype="10" fill="hold" grpId="0" nodeType="afterEffect">
                                  <p:stCondLst>
                                    <p:cond delay="2000"/>
                                  </p:stCondLst>
                                  <p:childTnLst>
                                    <p:set>
                                      <p:cBhvr>
                                        <p:cTn id="30" dur="1" fill="hold">
                                          <p:stCondLst>
                                            <p:cond delay="0"/>
                                          </p:stCondLst>
                                        </p:cTn>
                                        <p:tgtEl>
                                          <p:spTgt spid="12296"/>
                                        </p:tgtEl>
                                        <p:attrNameLst>
                                          <p:attrName>style.visibility</p:attrName>
                                        </p:attrNameLst>
                                      </p:cBhvr>
                                      <p:to>
                                        <p:strVal val="visible"/>
                                      </p:to>
                                    </p:set>
                                    <p:animEffect transition="in" filter="blinds(horizontal)">
                                      <p:cBhvr>
                                        <p:cTn id="31" dur="500"/>
                                        <p:tgtEl>
                                          <p:spTgt spid="12296"/>
                                        </p:tgtEl>
                                      </p:cBhvr>
                                    </p:animEffect>
                                  </p:childTnLst>
                                </p:cTn>
                              </p:par>
                            </p:childTnLst>
                          </p:cTn>
                        </p:par>
                        <p:par>
                          <p:cTn id="32" fill="hold">
                            <p:stCondLst>
                              <p:cond delay="10500"/>
                            </p:stCondLst>
                            <p:childTnLst>
                              <p:par>
                                <p:cTn id="33" presetID="5" presetClass="entr" presetSubtype="10" fill="hold" grpId="0" nodeType="afterEffect">
                                  <p:stCondLst>
                                    <p:cond delay="1000"/>
                                  </p:stCondLst>
                                  <p:childTnLst>
                                    <p:set>
                                      <p:cBhvr>
                                        <p:cTn id="34" dur="1" fill="hold">
                                          <p:stCondLst>
                                            <p:cond delay="0"/>
                                          </p:stCondLst>
                                        </p:cTn>
                                        <p:tgtEl>
                                          <p:spTgt spid="12297"/>
                                        </p:tgtEl>
                                        <p:attrNameLst>
                                          <p:attrName>style.visibility</p:attrName>
                                        </p:attrNameLst>
                                      </p:cBhvr>
                                      <p:to>
                                        <p:strVal val="visible"/>
                                      </p:to>
                                    </p:set>
                                    <p:animEffect transition="in" filter="checkerboard(across)">
                                      <p:cBhvr>
                                        <p:cTn id="35" dur="500"/>
                                        <p:tgtEl>
                                          <p:spTgt spid="12297"/>
                                        </p:tgtEl>
                                      </p:cBhvr>
                                    </p:animEffect>
                                  </p:childTnLst>
                                  <p:subTnLst>
                                    <p:audio>
                                      <p:cMediaNode>
                                        <p:cTn display="0" masterRel="sameClick">
                                          <p:stCondLst>
                                            <p:cond evt="begin" delay="0">
                                              <p:tn val="33"/>
                                            </p:cond>
                                          </p:stCondLst>
                                          <p:endCondLst>
                                            <p:cond evt="onStopAudio" delay="0">
                                              <p:tgtEl>
                                                <p:sldTgt/>
                                              </p:tgtEl>
                                            </p:cond>
                                          </p:endCondLst>
                                        </p:cTn>
                                        <p:tgtEl>
                                          <p:sndTgt r:embed="rId2" name="chimes.wav"/>
                                        </p:tgtEl>
                                      </p:cMediaNode>
                                    </p:audio>
                                  </p:subTnLst>
                                </p:cTn>
                              </p:par>
                            </p:childTnLst>
                          </p:cTn>
                        </p:par>
                        <p:par>
                          <p:cTn id="36" fill="hold">
                            <p:stCondLst>
                              <p:cond delay="12000"/>
                            </p:stCondLst>
                            <p:childTnLst>
                              <p:par>
                                <p:cTn id="37" presetID="3" presetClass="entr" presetSubtype="10" fill="hold" grpId="0" nodeType="afterEffect">
                                  <p:stCondLst>
                                    <p:cond delay="2000"/>
                                  </p:stCondLst>
                                  <p:childTnLst>
                                    <p:set>
                                      <p:cBhvr>
                                        <p:cTn id="38" dur="1" fill="hold">
                                          <p:stCondLst>
                                            <p:cond delay="0"/>
                                          </p:stCondLst>
                                        </p:cTn>
                                        <p:tgtEl>
                                          <p:spTgt spid="12295"/>
                                        </p:tgtEl>
                                        <p:attrNameLst>
                                          <p:attrName>style.visibility</p:attrName>
                                        </p:attrNameLst>
                                      </p:cBhvr>
                                      <p:to>
                                        <p:strVal val="visible"/>
                                      </p:to>
                                    </p:set>
                                    <p:animEffect transition="in" filter="blinds(horizontal)">
                                      <p:cBhvr>
                                        <p:cTn id="39" dur="5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12291" grpId="0" build="p" autoUpdateAnimBg="0" advAuto="0"/>
      <p:bldP spid="12292" grpId="0" animBg="1" autoUpdateAnimBg="0"/>
      <p:bldP spid="12293" grpId="0" animBg="1" autoUpdateAnimBg="0"/>
      <p:bldP spid="12295" grpId="0" animBg="1"/>
      <p:bldP spid="12297" grpId="0" animBg="1"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457200" y="533400"/>
            <a:ext cx="6748942" cy="830997"/>
          </a:xfrm>
          <a:prstGeom prst="rect">
            <a:avLst/>
          </a:prstGeom>
          <a:noFill/>
          <a:ln w="9525">
            <a:noFill/>
            <a:miter lim="800000"/>
            <a:headEnd/>
            <a:tailEnd/>
          </a:ln>
          <a:effectLst/>
        </p:spPr>
        <p:txBody>
          <a:bodyPr wrap="square">
            <a:prstTxWarp prst="textNoShape">
              <a:avLst/>
            </a:prstTxWarp>
            <a:spAutoFit/>
          </a:bodyPr>
          <a:lstStyle/>
          <a:p>
            <a:pPr algn="ctr">
              <a:spcBef>
                <a:spcPct val="50000"/>
              </a:spcBef>
            </a:pPr>
            <a:r>
              <a:rPr lang="en-US" sz="2400" dirty="0">
                <a:latin typeface="Britannic Bold" charset="0"/>
              </a:rPr>
              <a:t>A </a:t>
            </a:r>
            <a:r>
              <a:rPr lang="en-US" sz="2400" i="1" u="sng" dirty="0">
                <a:effectLst>
                  <a:outerShdw blurRad="38100" dist="38100" dir="2700000" algn="tl">
                    <a:srgbClr val="FFFFFF"/>
                  </a:outerShdw>
                </a:effectLst>
                <a:latin typeface="Britannic Bold" charset="0"/>
              </a:rPr>
              <a:t>command</a:t>
            </a:r>
            <a:r>
              <a:rPr lang="en-US" sz="2400" dirty="0">
                <a:latin typeface="Britannic Bold" charset="0"/>
              </a:rPr>
              <a:t> is a sentence that gives an order or direction.  Use a period (.) to end a command.</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8923" name="Oval 11"/>
          <p:cNvSpPr>
            <a:spLocks noChangeArrowheads="1"/>
          </p:cNvSpPr>
          <p:nvPr/>
        </p:nvSpPr>
        <p:spPr bwMode="auto">
          <a:xfrm>
            <a:off x="228600" y="1981200"/>
            <a:ext cx="1066800" cy="6096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8914" name="Oval 2"/>
          <p:cNvSpPr>
            <a:spLocks noChangeArrowheads="1"/>
          </p:cNvSpPr>
          <p:nvPr/>
        </p:nvSpPr>
        <p:spPr bwMode="auto">
          <a:xfrm>
            <a:off x="5334000" y="2133600"/>
            <a:ext cx="381000" cy="6096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8921" name="AutoShape 9">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8915" name="Rectangle 3"/>
          <p:cNvSpPr>
            <a:spLocks noChangeArrowheads="1"/>
          </p:cNvSpPr>
          <p:nvPr/>
        </p:nvSpPr>
        <p:spPr bwMode="auto">
          <a:xfrm>
            <a:off x="228600" y="2057400"/>
            <a:ext cx="8915400" cy="4343400"/>
          </a:xfrm>
          <a:prstGeom prst="rect">
            <a:avLst/>
          </a:prstGeom>
          <a:noFill/>
          <a:ln w="9525">
            <a:noFill/>
            <a:miter lim="800000"/>
            <a:headEnd/>
            <a:tailEnd/>
          </a:ln>
          <a:effectLst/>
        </p:spPr>
        <p:txBody>
          <a:bodyPr>
            <a:prstTxWarp prst="textNoShape">
              <a:avLst/>
            </a:prstTxWarp>
          </a:bodyPr>
          <a:lstStyle/>
          <a:p>
            <a:pPr marL="342900" indent="-342900">
              <a:lnSpc>
                <a:spcPct val="90000"/>
              </a:lnSpc>
              <a:spcBef>
                <a:spcPct val="20000"/>
              </a:spcBef>
              <a:buClr>
                <a:schemeClr val="folHlink"/>
              </a:buClr>
              <a:buSzPct val="75000"/>
              <a:buFont typeface="Wingdings" charset="2"/>
              <a:buNone/>
            </a:pPr>
            <a:r>
              <a:rPr lang="en-US" b="1">
                <a:solidFill>
                  <a:srgbClr val="FF0000"/>
                </a:solidFill>
              </a:rPr>
              <a:t>When I first moved to the city,</a:t>
            </a:r>
          </a:p>
          <a:p>
            <a:pPr marL="342900" indent="-342900">
              <a:lnSpc>
                <a:spcPct val="90000"/>
              </a:lnSpc>
              <a:spcBef>
                <a:spcPct val="20000"/>
              </a:spcBef>
              <a:buClr>
                <a:schemeClr val="folHlink"/>
              </a:buClr>
              <a:buSzPct val="75000"/>
              <a:buFont typeface="Wingdings" charset="2"/>
              <a:buNone/>
            </a:pPr>
            <a:endParaRPr lang="en-US" b="1">
              <a:solidFill>
                <a:srgbClr val="FF0000"/>
              </a:solidFill>
            </a:endParaRPr>
          </a:p>
          <a:p>
            <a:pPr marL="342900" indent="-342900">
              <a:lnSpc>
                <a:spcPct val="90000"/>
              </a:lnSpc>
              <a:spcBef>
                <a:spcPct val="20000"/>
              </a:spcBef>
              <a:buClr>
                <a:schemeClr val="folHlink"/>
              </a:buClr>
              <a:buSzPct val="75000"/>
              <a:buFont typeface="Wingdings" charset="2"/>
              <a:buNone/>
            </a:pPr>
            <a:endParaRPr lang="en-US" b="1">
              <a:solidFill>
                <a:srgbClr val="FF0000"/>
              </a:solidFill>
            </a:endParaRPr>
          </a:p>
          <a:p>
            <a:pPr marL="342900" indent="-342900">
              <a:lnSpc>
                <a:spcPct val="90000"/>
              </a:lnSpc>
              <a:spcBef>
                <a:spcPct val="20000"/>
              </a:spcBef>
              <a:buClr>
                <a:schemeClr val="folHlink"/>
              </a:buClr>
              <a:buSzPct val="75000"/>
              <a:buFont typeface="Wingdings" charset="2"/>
              <a:buNone/>
            </a:pPr>
            <a:r>
              <a:rPr lang="en-US" b="1">
                <a:solidFill>
                  <a:srgbClr val="FF0000"/>
                </a:solidFill>
              </a:rPr>
              <a:t>				</a:t>
            </a:r>
          </a:p>
          <a:p>
            <a:pPr marL="342900" indent="-342900">
              <a:lnSpc>
                <a:spcPct val="90000"/>
              </a:lnSpc>
              <a:spcBef>
                <a:spcPct val="20000"/>
              </a:spcBef>
              <a:buClr>
                <a:schemeClr val="folHlink"/>
              </a:buClr>
              <a:buSzPct val="75000"/>
              <a:buFont typeface="Wingdings" charset="2"/>
              <a:buNone/>
            </a:pPr>
            <a:endParaRPr lang="en-US" b="1">
              <a:solidFill>
                <a:srgbClr val="FF0000"/>
              </a:solidFill>
            </a:endParaRPr>
          </a:p>
          <a:p>
            <a:pPr marL="342900" indent="-342900">
              <a:lnSpc>
                <a:spcPct val="90000"/>
              </a:lnSpc>
              <a:spcBef>
                <a:spcPct val="20000"/>
              </a:spcBef>
              <a:buClr>
                <a:schemeClr val="folHlink"/>
              </a:buClr>
              <a:buSzPct val="75000"/>
              <a:buFont typeface="Wingdings" charset="2"/>
              <a:buNone/>
            </a:pPr>
            <a:endParaRPr lang="en-US" b="1">
              <a:solidFill>
                <a:srgbClr val="FF0000"/>
              </a:solidFill>
            </a:endParaRPr>
          </a:p>
          <a:p>
            <a:pPr marL="342900" indent="-342900">
              <a:lnSpc>
                <a:spcPct val="90000"/>
              </a:lnSpc>
              <a:spcBef>
                <a:spcPct val="20000"/>
              </a:spcBef>
              <a:buClr>
                <a:schemeClr val="folHlink"/>
              </a:buClr>
              <a:buSzPct val="75000"/>
              <a:buFont typeface="Wingdings" charset="2"/>
              <a:buNone/>
            </a:pPr>
            <a:endParaRPr lang="en-US" b="1">
              <a:solidFill>
                <a:srgbClr val="FF0000"/>
              </a:solidFill>
            </a:endParaRPr>
          </a:p>
          <a:p>
            <a:pPr marL="342900" indent="-342900">
              <a:lnSpc>
                <a:spcPct val="90000"/>
              </a:lnSpc>
              <a:spcBef>
                <a:spcPct val="20000"/>
              </a:spcBef>
              <a:buClr>
                <a:schemeClr val="folHlink"/>
              </a:buClr>
              <a:buSzPct val="75000"/>
              <a:buFont typeface="Wingdings" charset="2"/>
              <a:buNone/>
            </a:pPr>
            <a:r>
              <a:rPr lang="en-US" b="1">
                <a:solidFill>
                  <a:srgbClr val="FF0000"/>
                </a:solidFill>
              </a:rPr>
              <a:t>I was afraid to drive the steep and narrow streets.</a:t>
            </a:r>
          </a:p>
        </p:txBody>
      </p:sp>
      <p:sp>
        <p:nvSpPr>
          <p:cNvPr id="38916" name="Rectangle 4"/>
          <p:cNvSpPr>
            <a:spLocks noGrp="1" noChangeArrowheads="1"/>
          </p:cNvSpPr>
          <p:nvPr>
            <p:ph type="title"/>
          </p:nvPr>
        </p:nvSpPr>
        <p:spPr>
          <a:xfrm>
            <a:off x="533400" y="228600"/>
            <a:ext cx="8162925" cy="641350"/>
          </a:xfrm>
        </p:spPr>
        <p:txBody>
          <a:bodyPr/>
          <a:lstStyle/>
          <a:p>
            <a:pPr algn="ctr"/>
            <a:r>
              <a:rPr lang="en-US" sz="3600" b="1" u="sng"/>
              <a:t>Complex Sentences</a:t>
            </a:r>
          </a:p>
        </p:txBody>
      </p:sp>
      <p:sp>
        <p:nvSpPr>
          <p:cNvPr id="38917" name="Rectangle 5"/>
          <p:cNvSpPr>
            <a:spLocks noGrp="1" noChangeArrowheads="1"/>
          </p:cNvSpPr>
          <p:nvPr>
            <p:ph sz="quarter" idx="1"/>
          </p:nvPr>
        </p:nvSpPr>
        <p:spPr>
          <a:xfrm>
            <a:off x="228600" y="1066800"/>
            <a:ext cx="8610600" cy="990600"/>
          </a:xfrm>
        </p:spPr>
        <p:txBody>
          <a:bodyPr/>
          <a:lstStyle/>
          <a:p>
            <a:pPr>
              <a:lnSpc>
                <a:spcPct val="90000"/>
              </a:lnSpc>
              <a:buFont typeface="Wingdings" charset="2"/>
              <a:buNone/>
            </a:pPr>
            <a:r>
              <a:rPr lang="en-US"/>
              <a:t>	</a:t>
            </a:r>
            <a:r>
              <a:rPr lang="en-US" sz="2800">
                <a:solidFill>
                  <a:schemeClr val="tx2"/>
                </a:solidFill>
              </a:rPr>
              <a:t>Use a comma after a dependent clause if it begins the sentence.</a:t>
            </a:r>
            <a:endParaRPr lang="en-US" sz="2800">
              <a:solidFill>
                <a:srgbClr val="FF0000"/>
              </a:solidFill>
            </a:endParaRPr>
          </a:p>
        </p:txBody>
      </p:sp>
      <p:sp>
        <p:nvSpPr>
          <p:cNvPr id="38919" name="AutoShape 7"/>
          <p:cNvSpPr>
            <a:spLocks/>
          </p:cNvSpPr>
          <p:nvPr/>
        </p:nvSpPr>
        <p:spPr bwMode="auto">
          <a:xfrm>
            <a:off x="914400" y="2743200"/>
            <a:ext cx="3200400" cy="838200"/>
          </a:xfrm>
          <a:prstGeom prst="borderCallout1">
            <a:avLst>
              <a:gd name="adj1" fmla="val 13634"/>
              <a:gd name="adj2" fmla="val -2380"/>
              <a:gd name="adj3" fmla="val -18750"/>
              <a:gd name="adj4" fmla="val -13838"/>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Subordinating Conjunction</a:t>
            </a:r>
          </a:p>
        </p:txBody>
      </p:sp>
      <p:sp>
        <p:nvSpPr>
          <p:cNvPr id="38920" name="AutoShape 8">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8922" name="AutoShape 10"/>
          <p:cNvSpPr>
            <a:spLocks/>
          </p:cNvSpPr>
          <p:nvPr/>
        </p:nvSpPr>
        <p:spPr bwMode="auto">
          <a:xfrm>
            <a:off x="5181600" y="5638800"/>
            <a:ext cx="2128838" cy="914400"/>
          </a:xfrm>
          <a:prstGeom prst="borderCallout2">
            <a:avLst>
              <a:gd name="adj1" fmla="val 12500"/>
              <a:gd name="adj2" fmla="val -3579"/>
              <a:gd name="adj3" fmla="val 12500"/>
              <a:gd name="adj4" fmla="val -3579"/>
              <a:gd name="adj5" fmla="val -44273"/>
              <a:gd name="adj6" fmla="val -9319"/>
            </a:avLst>
          </a:prstGeom>
          <a:solidFill>
            <a:schemeClr val="accent1"/>
          </a:solidFill>
          <a:ln w="9525">
            <a:solidFill>
              <a:schemeClr val="hlink"/>
            </a:solidFill>
            <a:miter lim="800000"/>
            <a:headEnd/>
            <a:tailEnd/>
          </a:ln>
          <a:effectLst/>
        </p:spPr>
        <p:txBody>
          <a:bodyPr>
            <a:prstTxWarp prst="textNoShape">
              <a:avLst/>
            </a:prstTxWarp>
          </a:bodyPr>
          <a:lstStyle/>
          <a:p>
            <a:pPr algn="ctr"/>
            <a:r>
              <a:rPr lang="en-US" b="1">
                <a:solidFill>
                  <a:schemeClr val="hlink"/>
                </a:solidFill>
                <a:latin typeface="Times New Roman" charset="0"/>
              </a:rPr>
              <a:t>Independent Clause</a:t>
            </a:r>
          </a:p>
        </p:txBody>
      </p:sp>
      <p:sp>
        <p:nvSpPr>
          <p:cNvPr id="38924" name="Line 12"/>
          <p:cNvSpPr>
            <a:spLocks noChangeShapeType="1"/>
          </p:cNvSpPr>
          <p:nvPr/>
        </p:nvSpPr>
        <p:spPr bwMode="auto">
          <a:xfrm flipV="1">
            <a:off x="304800" y="5257800"/>
            <a:ext cx="8839200" cy="0"/>
          </a:xfrm>
          <a:prstGeom prst="line">
            <a:avLst/>
          </a:prstGeom>
          <a:noFill/>
          <a:ln w="38100">
            <a:solidFill>
              <a:schemeClr val="hlink"/>
            </a:solidFill>
            <a:miter lim="800000"/>
            <a:headEnd/>
            <a:tailEnd/>
          </a:ln>
          <a:effectLst/>
        </p:spPr>
        <p:txBody>
          <a:bodyPr wrap="none">
            <a:prstTxWarp prst="textNoShape">
              <a:avLst/>
            </a:prstTxWarp>
          </a:bodyPr>
          <a:lstStyle/>
          <a:p>
            <a:endParaRPr lang="en-US"/>
          </a:p>
        </p:txBody>
      </p:sp>
      <p:sp>
        <p:nvSpPr>
          <p:cNvPr id="38925" name="AutoShape 13"/>
          <p:cNvSpPr>
            <a:spLocks/>
          </p:cNvSpPr>
          <p:nvPr/>
        </p:nvSpPr>
        <p:spPr bwMode="auto">
          <a:xfrm>
            <a:off x="6146800" y="2647950"/>
            <a:ext cx="2387600" cy="1924050"/>
          </a:xfrm>
          <a:prstGeom prst="borderCallout2">
            <a:avLst>
              <a:gd name="adj1" fmla="val 5940"/>
              <a:gd name="adj2" fmla="val -3190"/>
              <a:gd name="adj3" fmla="val 5940"/>
              <a:gd name="adj4" fmla="val -3190"/>
              <a:gd name="adj5" fmla="val -83"/>
              <a:gd name="adj6" fmla="val -19481"/>
            </a:avLst>
          </a:prstGeom>
          <a:solidFill>
            <a:schemeClr val="accent1"/>
          </a:solidFill>
          <a:ln w="9525">
            <a:solidFill>
              <a:schemeClr val="tx1"/>
            </a:solidFill>
            <a:miter lim="800000"/>
            <a:headEnd/>
            <a:tailEnd/>
          </a:ln>
          <a:effectLst/>
        </p:spPr>
        <p:txBody>
          <a:bodyPr>
            <a:prstTxWarp prst="textNoShape">
              <a:avLst/>
            </a:prstTxWarp>
          </a:bodyPr>
          <a:lstStyle/>
          <a:p>
            <a:r>
              <a:rPr lang="en-US" b="1">
                <a:latin typeface="Times New Roman" charset="0"/>
              </a:rPr>
              <a:t>Use a comma if the dependent clause is the first part of the sentence.</a:t>
            </a:r>
          </a:p>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8917">
                                            <p:txEl>
                                              <p:pRg st="0" end="0"/>
                                            </p:txEl>
                                          </p:spTgt>
                                        </p:tgtEl>
                                        <p:attrNameLst>
                                          <p:attrName>style.visibility</p:attrName>
                                        </p:attrNameLst>
                                      </p:cBhvr>
                                      <p:to>
                                        <p:strVal val="visible"/>
                                      </p:to>
                                    </p:set>
                                    <p:animEffect transition="in" filter="box(in)">
                                      <p:cBhvr>
                                        <p:cTn id="7" dur="500"/>
                                        <p:tgtEl>
                                          <p:spTgt spid="38917">
                                            <p:txEl>
                                              <p:pRg st="0" end="0"/>
                                            </p:txEl>
                                          </p:spTgt>
                                        </p:tgtEl>
                                      </p:cBhvr>
                                    </p:animEffect>
                                  </p:childTnLst>
                                </p:cTn>
                              </p:par>
                            </p:childTnLst>
                          </p:cTn>
                        </p:par>
                        <p:par>
                          <p:cTn id="8" fill="hold">
                            <p:stCondLst>
                              <p:cond delay="500"/>
                            </p:stCondLst>
                            <p:childTnLst>
                              <p:par>
                                <p:cTn id="9" presetID="4" presetClass="entr" presetSubtype="16" fill="hold" grpId="0" nodeType="afterEffect">
                                  <p:stCondLst>
                                    <p:cond delay="3000"/>
                                  </p:stCondLst>
                                  <p:childTnLst>
                                    <p:set>
                                      <p:cBhvr>
                                        <p:cTn id="10" dur="1" fill="hold">
                                          <p:stCondLst>
                                            <p:cond delay="0"/>
                                          </p:stCondLst>
                                        </p:cTn>
                                        <p:tgtEl>
                                          <p:spTgt spid="38915">
                                            <p:txEl>
                                              <p:pRg st="0" end="0"/>
                                            </p:txEl>
                                          </p:spTgt>
                                        </p:tgtEl>
                                        <p:attrNameLst>
                                          <p:attrName>style.visibility</p:attrName>
                                        </p:attrNameLst>
                                      </p:cBhvr>
                                      <p:to>
                                        <p:strVal val="visible"/>
                                      </p:to>
                                    </p:set>
                                    <p:animEffect transition="in" filter="box(in)">
                                      <p:cBhvr>
                                        <p:cTn id="11" dur="500"/>
                                        <p:tgtEl>
                                          <p:spTgt spid="38915">
                                            <p:txEl>
                                              <p:pRg st="0" end="0"/>
                                            </p:txEl>
                                          </p:spTgt>
                                        </p:tgtEl>
                                      </p:cBhvr>
                                    </p:animEffect>
                                  </p:childTnLst>
                                </p:cTn>
                              </p:par>
                            </p:childTnLst>
                          </p:cTn>
                        </p:par>
                        <p:par>
                          <p:cTn id="12" fill="hold">
                            <p:stCondLst>
                              <p:cond delay="4000"/>
                            </p:stCondLst>
                            <p:childTnLst>
                              <p:par>
                                <p:cTn id="13" presetID="4" presetClass="entr" presetSubtype="16" fill="hold" grpId="0" nodeType="afterEffect">
                                  <p:stCondLst>
                                    <p:cond delay="3000"/>
                                  </p:stCondLst>
                                  <p:childTnLst>
                                    <p:set>
                                      <p:cBhvr>
                                        <p:cTn id="14" dur="1" fill="hold">
                                          <p:stCondLst>
                                            <p:cond delay="0"/>
                                          </p:stCondLst>
                                        </p:cTn>
                                        <p:tgtEl>
                                          <p:spTgt spid="38915">
                                            <p:txEl>
                                              <p:pRg st="3" end="3"/>
                                            </p:txEl>
                                          </p:spTgt>
                                        </p:tgtEl>
                                        <p:attrNameLst>
                                          <p:attrName>style.visibility</p:attrName>
                                        </p:attrNameLst>
                                      </p:cBhvr>
                                      <p:to>
                                        <p:strVal val="visible"/>
                                      </p:to>
                                    </p:set>
                                    <p:animEffect transition="in" filter="box(in)">
                                      <p:cBhvr>
                                        <p:cTn id="15" dur="500"/>
                                        <p:tgtEl>
                                          <p:spTgt spid="38915">
                                            <p:txEl>
                                              <p:pRg st="3" end="3"/>
                                            </p:txEl>
                                          </p:spTgt>
                                        </p:tgtEl>
                                      </p:cBhvr>
                                    </p:animEffect>
                                  </p:childTnLst>
                                </p:cTn>
                              </p:par>
                            </p:childTnLst>
                          </p:cTn>
                        </p:par>
                        <p:par>
                          <p:cTn id="16" fill="hold">
                            <p:stCondLst>
                              <p:cond delay="7500"/>
                            </p:stCondLst>
                            <p:childTnLst>
                              <p:par>
                                <p:cTn id="17" presetID="4" presetClass="entr" presetSubtype="16" fill="hold" grpId="0" nodeType="afterEffect">
                                  <p:stCondLst>
                                    <p:cond delay="3000"/>
                                  </p:stCondLst>
                                  <p:childTnLst>
                                    <p:set>
                                      <p:cBhvr>
                                        <p:cTn id="18" dur="1" fill="hold">
                                          <p:stCondLst>
                                            <p:cond delay="0"/>
                                          </p:stCondLst>
                                        </p:cTn>
                                        <p:tgtEl>
                                          <p:spTgt spid="38915">
                                            <p:txEl>
                                              <p:pRg st="7" end="7"/>
                                            </p:txEl>
                                          </p:spTgt>
                                        </p:tgtEl>
                                        <p:attrNameLst>
                                          <p:attrName>style.visibility</p:attrName>
                                        </p:attrNameLst>
                                      </p:cBhvr>
                                      <p:to>
                                        <p:strVal val="visible"/>
                                      </p:to>
                                    </p:set>
                                    <p:animEffect transition="in" filter="box(in)">
                                      <p:cBhvr>
                                        <p:cTn id="19" dur="500"/>
                                        <p:tgtEl>
                                          <p:spTgt spid="38915">
                                            <p:txEl>
                                              <p:pRg st="7" end="7"/>
                                            </p:txEl>
                                          </p:spTgt>
                                        </p:tgtEl>
                                      </p:cBhvr>
                                    </p:animEffect>
                                  </p:childTnLst>
                                </p:cTn>
                              </p:par>
                            </p:childTnLst>
                          </p:cTn>
                        </p:par>
                        <p:par>
                          <p:cTn id="20" fill="hold">
                            <p:stCondLst>
                              <p:cond delay="11000"/>
                            </p:stCondLst>
                            <p:childTnLst>
                              <p:par>
                                <p:cTn id="21" presetID="3" presetClass="entr" presetSubtype="10" fill="hold" grpId="0" nodeType="afterEffect">
                                  <p:stCondLst>
                                    <p:cond delay="2000"/>
                                  </p:stCondLst>
                                  <p:childTnLst>
                                    <p:set>
                                      <p:cBhvr>
                                        <p:cTn id="22" dur="1" fill="hold">
                                          <p:stCondLst>
                                            <p:cond delay="0"/>
                                          </p:stCondLst>
                                        </p:cTn>
                                        <p:tgtEl>
                                          <p:spTgt spid="38923"/>
                                        </p:tgtEl>
                                        <p:attrNameLst>
                                          <p:attrName>style.visibility</p:attrName>
                                        </p:attrNameLst>
                                      </p:cBhvr>
                                      <p:to>
                                        <p:strVal val="visible"/>
                                      </p:to>
                                    </p:set>
                                    <p:animEffect transition="in" filter="blinds(horizontal)">
                                      <p:cBhvr>
                                        <p:cTn id="23" dur="500"/>
                                        <p:tgtEl>
                                          <p:spTgt spid="38923"/>
                                        </p:tgtEl>
                                      </p:cBhvr>
                                    </p:animEffect>
                                  </p:childTnLst>
                                </p:cTn>
                              </p:par>
                            </p:childTnLst>
                          </p:cTn>
                        </p:par>
                        <p:par>
                          <p:cTn id="24" fill="hold">
                            <p:stCondLst>
                              <p:cond delay="13500"/>
                            </p:stCondLst>
                            <p:childTnLst>
                              <p:par>
                                <p:cTn id="25" presetID="3" presetClass="entr" presetSubtype="10" fill="hold" grpId="0" nodeType="afterEffect">
                                  <p:stCondLst>
                                    <p:cond delay="2000"/>
                                  </p:stCondLst>
                                  <p:childTnLst>
                                    <p:set>
                                      <p:cBhvr>
                                        <p:cTn id="26" dur="1" fill="hold">
                                          <p:stCondLst>
                                            <p:cond delay="0"/>
                                          </p:stCondLst>
                                        </p:cTn>
                                        <p:tgtEl>
                                          <p:spTgt spid="38919"/>
                                        </p:tgtEl>
                                        <p:attrNameLst>
                                          <p:attrName>style.visibility</p:attrName>
                                        </p:attrNameLst>
                                      </p:cBhvr>
                                      <p:to>
                                        <p:strVal val="visible"/>
                                      </p:to>
                                    </p:set>
                                    <p:animEffect transition="in" filter="blinds(horizontal)">
                                      <p:cBhvr>
                                        <p:cTn id="27" dur="500"/>
                                        <p:tgtEl>
                                          <p:spTgt spid="38919"/>
                                        </p:tgtEl>
                                      </p:cBhvr>
                                    </p:animEffect>
                                  </p:childTnLst>
                                </p:cTn>
                              </p:par>
                            </p:childTnLst>
                          </p:cTn>
                        </p:par>
                        <p:par>
                          <p:cTn id="28" fill="hold">
                            <p:stCondLst>
                              <p:cond delay="16000"/>
                            </p:stCondLst>
                            <p:childTnLst>
                              <p:par>
                                <p:cTn id="29" presetID="3" presetClass="entr" presetSubtype="10" fill="hold" grpId="0" nodeType="afterEffect">
                                  <p:stCondLst>
                                    <p:cond delay="2000"/>
                                  </p:stCondLst>
                                  <p:childTnLst>
                                    <p:set>
                                      <p:cBhvr>
                                        <p:cTn id="30" dur="1" fill="hold">
                                          <p:stCondLst>
                                            <p:cond delay="0"/>
                                          </p:stCondLst>
                                        </p:cTn>
                                        <p:tgtEl>
                                          <p:spTgt spid="38914"/>
                                        </p:tgtEl>
                                        <p:attrNameLst>
                                          <p:attrName>style.visibility</p:attrName>
                                        </p:attrNameLst>
                                      </p:cBhvr>
                                      <p:to>
                                        <p:strVal val="visible"/>
                                      </p:to>
                                    </p:set>
                                    <p:animEffect transition="in" filter="blinds(horizontal)">
                                      <p:cBhvr>
                                        <p:cTn id="31" dur="500"/>
                                        <p:tgtEl>
                                          <p:spTgt spid="38914"/>
                                        </p:tgtEl>
                                      </p:cBhvr>
                                    </p:animEffect>
                                  </p:childTnLst>
                                </p:cTn>
                              </p:par>
                            </p:childTnLst>
                          </p:cTn>
                        </p:par>
                        <p:par>
                          <p:cTn id="32" fill="hold">
                            <p:stCondLst>
                              <p:cond delay="18500"/>
                            </p:stCondLst>
                            <p:childTnLst>
                              <p:par>
                                <p:cTn id="33" presetID="3" presetClass="entr" presetSubtype="10" fill="hold" grpId="0" nodeType="afterEffect">
                                  <p:stCondLst>
                                    <p:cond delay="2000"/>
                                  </p:stCondLst>
                                  <p:childTnLst>
                                    <p:set>
                                      <p:cBhvr>
                                        <p:cTn id="34" dur="1" fill="hold">
                                          <p:stCondLst>
                                            <p:cond delay="0"/>
                                          </p:stCondLst>
                                        </p:cTn>
                                        <p:tgtEl>
                                          <p:spTgt spid="38925"/>
                                        </p:tgtEl>
                                        <p:attrNameLst>
                                          <p:attrName>style.visibility</p:attrName>
                                        </p:attrNameLst>
                                      </p:cBhvr>
                                      <p:to>
                                        <p:strVal val="visible"/>
                                      </p:to>
                                    </p:set>
                                    <p:animEffect transition="in" filter="blinds(horizontal)">
                                      <p:cBhvr>
                                        <p:cTn id="35" dur="500"/>
                                        <p:tgtEl>
                                          <p:spTgt spid="38925"/>
                                        </p:tgtEl>
                                      </p:cBhvr>
                                    </p:animEffect>
                                  </p:childTnLst>
                                </p:cTn>
                              </p:par>
                            </p:childTnLst>
                          </p:cTn>
                        </p:par>
                        <p:par>
                          <p:cTn id="36" fill="hold">
                            <p:stCondLst>
                              <p:cond delay="21000"/>
                            </p:stCondLst>
                            <p:childTnLst>
                              <p:par>
                                <p:cTn id="37" presetID="3" presetClass="entr" presetSubtype="10" fill="hold" grpId="0" nodeType="afterEffect">
                                  <p:stCondLst>
                                    <p:cond delay="2000"/>
                                  </p:stCondLst>
                                  <p:childTnLst>
                                    <p:set>
                                      <p:cBhvr>
                                        <p:cTn id="38" dur="1" fill="hold">
                                          <p:stCondLst>
                                            <p:cond delay="0"/>
                                          </p:stCondLst>
                                        </p:cTn>
                                        <p:tgtEl>
                                          <p:spTgt spid="38924"/>
                                        </p:tgtEl>
                                        <p:attrNameLst>
                                          <p:attrName>style.visibility</p:attrName>
                                        </p:attrNameLst>
                                      </p:cBhvr>
                                      <p:to>
                                        <p:strVal val="visible"/>
                                      </p:to>
                                    </p:set>
                                    <p:animEffect transition="in" filter="blinds(horizontal)">
                                      <p:cBhvr>
                                        <p:cTn id="39" dur="500"/>
                                        <p:tgtEl>
                                          <p:spTgt spid="38924"/>
                                        </p:tgtEl>
                                      </p:cBhvr>
                                    </p:animEffect>
                                  </p:childTnLst>
                                </p:cTn>
                              </p:par>
                            </p:childTnLst>
                          </p:cTn>
                        </p:par>
                        <p:par>
                          <p:cTn id="40" fill="hold">
                            <p:stCondLst>
                              <p:cond delay="23500"/>
                            </p:stCondLst>
                            <p:childTnLst>
                              <p:par>
                                <p:cTn id="41" presetID="5" presetClass="entr" presetSubtype="10" fill="hold" grpId="0" nodeType="afterEffect">
                                  <p:stCondLst>
                                    <p:cond delay="1000"/>
                                  </p:stCondLst>
                                  <p:childTnLst>
                                    <p:set>
                                      <p:cBhvr>
                                        <p:cTn id="42" dur="1" fill="hold">
                                          <p:stCondLst>
                                            <p:cond delay="0"/>
                                          </p:stCondLst>
                                        </p:cTn>
                                        <p:tgtEl>
                                          <p:spTgt spid="38922"/>
                                        </p:tgtEl>
                                        <p:attrNameLst>
                                          <p:attrName>style.visibility</p:attrName>
                                        </p:attrNameLst>
                                      </p:cBhvr>
                                      <p:to>
                                        <p:strVal val="visible"/>
                                      </p:to>
                                    </p:set>
                                    <p:animEffect transition="in" filter="checkerboard(across)">
                                      <p:cBhvr>
                                        <p:cTn id="43" dur="500"/>
                                        <p:tgtEl>
                                          <p:spTgt spid="38922"/>
                                        </p:tgtEl>
                                      </p:cBhvr>
                                    </p:animEffect>
                                  </p:childTnLst>
                                  <p:subTnLst>
                                    <p:audio>
                                      <p:cMediaNode>
                                        <p:cTn display="0" masterRel="sameClick">
                                          <p:stCondLst>
                                            <p:cond evt="begin" delay="0">
                                              <p:tn val="41"/>
                                            </p:cond>
                                          </p:stCondLst>
                                          <p:endCondLst>
                                            <p:cond evt="onStopAudio" delay="0">
                                              <p:tgtEl>
                                                <p:sldTgt/>
                                              </p:tgtEl>
                                            </p:cond>
                                          </p:endCondLst>
                                        </p:cTn>
                                        <p:tgtEl>
                                          <p:sndTgt r:embed="rId2" name="chimes.wav"/>
                                        </p:tgtEl>
                                      </p:cMediaNode>
                                    </p:audio>
                                  </p:subTnLst>
                                </p:cTn>
                              </p:par>
                            </p:childTnLst>
                          </p:cTn>
                        </p:par>
                        <p:par>
                          <p:cTn id="44" fill="hold">
                            <p:stCondLst>
                              <p:cond delay="25000"/>
                            </p:stCondLst>
                            <p:childTnLst>
                              <p:par>
                                <p:cTn id="45" presetID="3" presetClass="entr" presetSubtype="10" fill="hold" grpId="0" nodeType="afterEffect">
                                  <p:stCondLst>
                                    <p:cond delay="2000"/>
                                  </p:stCondLst>
                                  <p:childTnLst>
                                    <p:set>
                                      <p:cBhvr>
                                        <p:cTn id="46" dur="1" fill="hold">
                                          <p:stCondLst>
                                            <p:cond delay="0"/>
                                          </p:stCondLst>
                                        </p:cTn>
                                        <p:tgtEl>
                                          <p:spTgt spid="38921"/>
                                        </p:tgtEl>
                                        <p:attrNameLst>
                                          <p:attrName>style.visibility</p:attrName>
                                        </p:attrNameLst>
                                      </p:cBhvr>
                                      <p:to>
                                        <p:strVal val="visible"/>
                                      </p:to>
                                    </p:set>
                                    <p:animEffect transition="in" filter="blinds(horizontal)">
                                      <p:cBhvr>
                                        <p:cTn id="47" dur="5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3" grpId="0" animBg="1"/>
      <p:bldP spid="38914" grpId="0" animBg="1"/>
      <p:bldP spid="38921" grpId="0" animBg="1"/>
      <p:bldP spid="38915" grpId="0" build="p" autoUpdateAnimBg="0" advAuto="3000"/>
      <p:bldP spid="38917" grpId="0" build="p" autoUpdateAnimBg="0" advAuto="0"/>
      <p:bldP spid="38919" grpId="0" animBg="1" autoUpdateAnimBg="0"/>
      <p:bldP spid="38922" grpId="0" animBg="1" autoUpdateAnimBg="0"/>
      <p:bldP spid="38924" grpId="0" animBg="1"/>
      <p:bldP spid="38925" grpId="0" animBg="1" autoUpdateAnimBg="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What is a Conjunction?</a:t>
            </a:r>
          </a:p>
        </p:txBody>
      </p:sp>
      <p:sp>
        <p:nvSpPr>
          <p:cNvPr id="3075" name="Rectangle 3"/>
          <p:cNvSpPr>
            <a:spLocks noGrp="1" noChangeArrowheads="1"/>
          </p:cNvSpPr>
          <p:nvPr>
            <p:ph sz="quarter" idx="1"/>
          </p:nvPr>
        </p:nvSpPr>
        <p:spPr/>
        <p:txBody>
          <a:bodyPr/>
          <a:lstStyle/>
          <a:p>
            <a:r>
              <a:rPr lang="en-US"/>
              <a:t>A conjunction is like glue.  It helps things to stick together.  </a:t>
            </a:r>
          </a:p>
          <a:p>
            <a:endParaRPr lang="en-US"/>
          </a:p>
          <a:p>
            <a:endParaRPr lang="en-US"/>
          </a:p>
          <a:p>
            <a:pPr>
              <a:buFontTx/>
              <a:buNone/>
            </a:pPr>
            <a:endParaRPr lang="en-US"/>
          </a:p>
          <a:p>
            <a:pPr>
              <a:buFontTx/>
              <a:buNone/>
            </a:pPr>
            <a:endParaRPr lang="en-US"/>
          </a:p>
          <a:p>
            <a:r>
              <a:rPr lang="en-US"/>
              <a:t>A conjunction joins words, phrases, and sentences, which are called clauses.</a:t>
            </a:r>
          </a:p>
        </p:txBody>
      </p:sp>
      <p:pic>
        <p:nvPicPr>
          <p:cNvPr id="3076" name="Picture 4" descr="j0233882"/>
          <p:cNvPicPr>
            <a:picLocks noChangeAspect="1" noChangeArrowheads="1"/>
          </p:cNvPicPr>
          <p:nvPr/>
        </p:nvPicPr>
        <p:blipFill>
          <a:blip r:embed="rId2"/>
          <a:srcRect/>
          <a:stretch>
            <a:fillRect/>
          </a:stretch>
        </p:blipFill>
        <p:spPr bwMode="auto">
          <a:xfrm>
            <a:off x="4191000" y="2514600"/>
            <a:ext cx="2162175" cy="2146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plus(in)">
                                      <p:cBhvr>
                                        <p:cTn id="7" dur="20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 calcmode="lin" valueType="num">
                                      <p:cBhvr>
                                        <p:cTn id="12" dur="1000" fill="hold"/>
                                        <p:tgtEl>
                                          <p:spTgt spid="3076"/>
                                        </p:tgtEl>
                                        <p:attrNameLst>
                                          <p:attrName>ppt_w</p:attrName>
                                        </p:attrNameLst>
                                      </p:cBhvr>
                                      <p:tavLst>
                                        <p:tav tm="0">
                                          <p:val>
                                            <p:fltVal val="0"/>
                                          </p:val>
                                        </p:tav>
                                        <p:tav tm="100000">
                                          <p:val>
                                            <p:strVal val="#ppt_w"/>
                                          </p:val>
                                        </p:tav>
                                      </p:tavLst>
                                    </p:anim>
                                    <p:anim calcmode="lin" valueType="num">
                                      <p:cBhvr>
                                        <p:cTn id="13" dur="1000" fill="hold"/>
                                        <p:tgtEl>
                                          <p:spTgt spid="3076"/>
                                        </p:tgtEl>
                                        <p:attrNameLst>
                                          <p:attrName>ppt_h</p:attrName>
                                        </p:attrNameLst>
                                      </p:cBhvr>
                                      <p:tavLst>
                                        <p:tav tm="0">
                                          <p:val>
                                            <p:fltVal val="0"/>
                                          </p:val>
                                        </p:tav>
                                        <p:tav tm="100000">
                                          <p:val>
                                            <p:strVal val="#ppt_h"/>
                                          </p:val>
                                        </p:tav>
                                      </p:tavLst>
                                    </p:anim>
                                    <p:anim calcmode="lin" valueType="num">
                                      <p:cBhvr>
                                        <p:cTn id="14" dur="1000" fill="hold"/>
                                        <p:tgtEl>
                                          <p:spTgt spid="307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07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3075">
                                            <p:txEl>
                                              <p:pRg st="5" end="5"/>
                                            </p:txEl>
                                          </p:spTgt>
                                        </p:tgtEl>
                                        <p:attrNameLst>
                                          <p:attrName>style.visibility</p:attrName>
                                        </p:attrNameLst>
                                      </p:cBhvr>
                                      <p:to>
                                        <p:strVal val="visible"/>
                                      </p:to>
                                    </p:set>
                                    <p:animEffect transition="in" filter="plus(in)">
                                      <p:cBhvr>
                                        <p:cTn id="20" dur="2000"/>
                                        <p:tgtEl>
                                          <p:spTgt spid="30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Types of Conjunctions</a:t>
            </a:r>
          </a:p>
        </p:txBody>
      </p:sp>
      <p:sp>
        <p:nvSpPr>
          <p:cNvPr id="18435" name="Rectangle 3"/>
          <p:cNvSpPr>
            <a:spLocks noGrp="1" noChangeArrowheads="1"/>
          </p:cNvSpPr>
          <p:nvPr>
            <p:ph sz="quarter" idx="1"/>
          </p:nvPr>
        </p:nvSpPr>
        <p:spPr/>
        <p:txBody>
          <a:bodyPr/>
          <a:lstStyle/>
          <a:p>
            <a:r>
              <a:rPr lang="en-US" sz="2800"/>
              <a:t>Correlative Conjunctions are not single words.  They work in pairs.</a:t>
            </a:r>
          </a:p>
          <a:p>
            <a:r>
              <a:rPr lang="en-US" sz="2800"/>
              <a:t>There are five pairs of correlative conjunctions: </a:t>
            </a:r>
          </a:p>
          <a:p>
            <a:endParaRPr lang="en-US" sz="2800"/>
          </a:p>
          <a:p>
            <a:pPr>
              <a:buFontTx/>
              <a:buNone/>
            </a:pPr>
            <a:r>
              <a:rPr lang="en-US" sz="2800"/>
              <a:t>     both….and         whether….or     neither….nor</a:t>
            </a:r>
          </a:p>
          <a:p>
            <a:pPr>
              <a:buFontTx/>
              <a:buNone/>
            </a:pPr>
            <a:endParaRPr lang="en-US" sz="2800"/>
          </a:p>
          <a:p>
            <a:pPr>
              <a:buFontTx/>
              <a:buNone/>
            </a:pPr>
            <a:endParaRPr lang="en-US" sz="2800"/>
          </a:p>
          <a:p>
            <a:pPr>
              <a:buFontTx/>
              <a:buNone/>
            </a:pPr>
            <a:r>
              <a:rPr lang="en-US" sz="2800"/>
              <a:t>             not only….but also       either….or</a:t>
            </a:r>
          </a:p>
          <a:p>
            <a:pPr>
              <a:buFontTx/>
              <a:buNone/>
            </a:pPr>
            <a:endParaRPr lang="en-US" sz="2800"/>
          </a:p>
        </p:txBody>
      </p:sp>
      <p:sp>
        <p:nvSpPr>
          <p:cNvPr id="18436" name="Rectangle 4"/>
          <p:cNvSpPr>
            <a:spLocks noChangeArrowheads="1"/>
          </p:cNvSpPr>
          <p:nvPr/>
        </p:nvSpPr>
        <p:spPr bwMode="auto">
          <a:xfrm>
            <a:off x="914400" y="3505200"/>
            <a:ext cx="2133600" cy="6858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8437" name="Rectangle 5"/>
          <p:cNvSpPr>
            <a:spLocks noChangeArrowheads="1"/>
          </p:cNvSpPr>
          <p:nvPr/>
        </p:nvSpPr>
        <p:spPr bwMode="auto">
          <a:xfrm>
            <a:off x="3505200" y="3581400"/>
            <a:ext cx="2286000" cy="5334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8438" name="Rectangle 6"/>
          <p:cNvSpPr>
            <a:spLocks noChangeArrowheads="1"/>
          </p:cNvSpPr>
          <p:nvPr/>
        </p:nvSpPr>
        <p:spPr bwMode="auto">
          <a:xfrm>
            <a:off x="6172200" y="3581400"/>
            <a:ext cx="2209800" cy="5334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8439" name="Rectangle 7"/>
          <p:cNvSpPr>
            <a:spLocks noChangeArrowheads="1"/>
          </p:cNvSpPr>
          <p:nvPr/>
        </p:nvSpPr>
        <p:spPr bwMode="auto">
          <a:xfrm>
            <a:off x="1676400" y="5105400"/>
            <a:ext cx="3200400" cy="5334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8440" name="Rectangle 8"/>
          <p:cNvSpPr>
            <a:spLocks noChangeArrowheads="1"/>
          </p:cNvSpPr>
          <p:nvPr/>
        </p:nvSpPr>
        <p:spPr bwMode="auto">
          <a:xfrm>
            <a:off x="5334000" y="5105400"/>
            <a:ext cx="1905000" cy="5334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plus(in)">
                                      <p:cBhvr>
                                        <p:cTn id="7" dur="20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plus(in)">
                                      <p:cBhvr>
                                        <p:cTn id="12" dur="20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iterate type="lt">
                                    <p:tmPct val="10000"/>
                                  </p:iterate>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fade">
                                      <p:cBhvr>
                                        <p:cTn id="17" dur="2000"/>
                                        <p:tgtEl>
                                          <p:spTgt spid="18435">
                                            <p:txEl>
                                              <p:pRg st="3" end="3"/>
                                            </p:txEl>
                                          </p:spTgt>
                                        </p:tgtEl>
                                      </p:cBhvr>
                                    </p:animEffect>
                                    <p:anim calcmode="lin" valueType="num">
                                      <p:cBhvr>
                                        <p:cTn id="18" dur="2000" fill="hold"/>
                                        <p:tgtEl>
                                          <p:spTgt spid="18435">
                                            <p:txEl>
                                              <p:pRg st="3" end="3"/>
                                            </p:txEl>
                                          </p:spTgt>
                                        </p:tgtEl>
                                        <p:attrNameLst>
                                          <p:attrName>ppt_w</p:attrName>
                                        </p:attrNameLst>
                                      </p:cBhvr>
                                      <p:tavLst>
                                        <p:tav tm="0" fmla="#ppt_w*sin(2.5*pi*$)">
                                          <p:val>
                                            <p:fltVal val="0"/>
                                          </p:val>
                                        </p:tav>
                                        <p:tav tm="100000">
                                          <p:val>
                                            <p:fltVal val="1"/>
                                          </p:val>
                                        </p:tav>
                                      </p:tavLst>
                                    </p:anim>
                                    <p:anim calcmode="lin" valueType="num">
                                      <p:cBhvr>
                                        <p:cTn id="19" dur="2000" fill="hold"/>
                                        <p:tgtEl>
                                          <p:spTgt spid="1843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iterate type="lt">
                                    <p:tmPct val="10000"/>
                                  </p:iterate>
                                  <p:childTnLst>
                                    <p:set>
                                      <p:cBhvr>
                                        <p:cTn id="23" dur="1" fill="hold">
                                          <p:stCondLst>
                                            <p:cond delay="0"/>
                                          </p:stCondLst>
                                        </p:cTn>
                                        <p:tgtEl>
                                          <p:spTgt spid="18435">
                                            <p:txEl>
                                              <p:pRg st="6" end="6"/>
                                            </p:txEl>
                                          </p:spTgt>
                                        </p:tgtEl>
                                        <p:attrNameLst>
                                          <p:attrName>style.visibility</p:attrName>
                                        </p:attrNameLst>
                                      </p:cBhvr>
                                      <p:to>
                                        <p:strVal val="visible"/>
                                      </p:to>
                                    </p:set>
                                    <p:animEffect transition="in" filter="fade">
                                      <p:cBhvr>
                                        <p:cTn id="24" dur="2000"/>
                                        <p:tgtEl>
                                          <p:spTgt spid="18435">
                                            <p:txEl>
                                              <p:pRg st="6" end="6"/>
                                            </p:txEl>
                                          </p:spTgt>
                                        </p:tgtEl>
                                      </p:cBhvr>
                                    </p:animEffect>
                                    <p:anim calcmode="lin" valueType="num">
                                      <p:cBhvr>
                                        <p:cTn id="25" dur="2000" fill="hold"/>
                                        <p:tgtEl>
                                          <p:spTgt spid="18435">
                                            <p:txEl>
                                              <p:pRg st="6" end="6"/>
                                            </p:txEl>
                                          </p:spTgt>
                                        </p:tgtEl>
                                        <p:attrNameLst>
                                          <p:attrName>ppt_w</p:attrName>
                                        </p:attrNameLst>
                                      </p:cBhvr>
                                      <p:tavLst>
                                        <p:tav tm="0" fmla="#ppt_w*sin(2.5*pi*$)">
                                          <p:val>
                                            <p:fltVal val="0"/>
                                          </p:val>
                                        </p:tav>
                                        <p:tav tm="100000">
                                          <p:val>
                                            <p:fltVal val="1"/>
                                          </p:val>
                                        </p:tav>
                                      </p:tavLst>
                                    </p:anim>
                                    <p:anim calcmode="lin" valueType="num">
                                      <p:cBhvr>
                                        <p:cTn id="26" dur="2000" fill="hold"/>
                                        <p:tgtEl>
                                          <p:spTgt spid="18435">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0" presetClass="emph" presetSubtype="0" fill="hold" nodeType="clickEffect">
                                  <p:stCondLst>
                                    <p:cond delay="0"/>
                                  </p:stCondLst>
                                  <p:iterate type="lt">
                                    <p:tmPct val="10000"/>
                                  </p:iterate>
                                  <p:childTnLst>
                                    <p:set>
                                      <p:cBhvr override="childStyle">
                                        <p:cTn id="30" dur="500" autoRev="1" fill="hold"/>
                                        <p:tgtEl>
                                          <p:spTgt spid="18435">
                                            <p:txEl>
                                              <p:pRg st="3" end="3"/>
                                            </p:txEl>
                                          </p:spTgt>
                                        </p:tgtEl>
                                        <p:attrNameLst>
                                          <p:attrName>style.color</p:attrName>
                                        </p:attrNameLst>
                                      </p:cBhvr>
                                      <p:to>
                                        <p:clrVal>
                                          <a:srgbClr val="33FF00"/>
                                        </p:clrVal>
                                      </p:to>
                                    </p:set>
                                    <p:set>
                                      <p:cBhvr>
                                        <p:cTn id="31" dur="500" autoRev="1" fill="hold"/>
                                        <p:tgtEl>
                                          <p:spTgt spid="18435">
                                            <p:txEl>
                                              <p:pRg st="3" end="3"/>
                                            </p:txEl>
                                          </p:spTgt>
                                        </p:tgtEl>
                                        <p:attrNameLst>
                                          <p:attrName>fillcolor</p:attrName>
                                        </p:attrNameLst>
                                      </p:cBhvr>
                                      <p:to>
                                        <p:clrVal>
                                          <a:srgbClr val="33FF00"/>
                                        </p:clrVal>
                                      </p:to>
                                    </p:set>
                                    <p:set>
                                      <p:cBhvr>
                                        <p:cTn id="32" dur="500" autoRev="1" fill="hold"/>
                                        <p:tgtEl>
                                          <p:spTgt spid="18435">
                                            <p:txEl>
                                              <p:pRg st="3" end="3"/>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20" presetClass="emph" presetSubtype="0" fill="hold" nodeType="clickEffect">
                                  <p:stCondLst>
                                    <p:cond delay="0"/>
                                  </p:stCondLst>
                                  <p:iterate type="lt">
                                    <p:tmPct val="10000"/>
                                  </p:iterate>
                                  <p:childTnLst>
                                    <p:set>
                                      <p:cBhvr override="childStyle">
                                        <p:cTn id="36" dur="500" autoRev="1" fill="hold"/>
                                        <p:tgtEl>
                                          <p:spTgt spid="18435">
                                            <p:txEl>
                                              <p:pRg st="6" end="6"/>
                                            </p:txEl>
                                          </p:spTgt>
                                        </p:tgtEl>
                                        <p:attrNameLst>
                                          <p:attrName>style.color</p:attrName>
                                        </p:attrNameLst>
                                      </p:cBhvr>
                                      <p:to>
                                        <p:clrVal>
                                          <a:srgbClr val="33FF00"/>
                                        </p:clrVal>
                                      </p:to>
                                    </p:set>
                                    <p:set>
                                      <p:cBhvr>
                                        <p:cTn id="37" dur="500" autoRev="1" fill="hold"/>
                                        <p:tgtEl>
                                          <p:spTgt spid="18435">
                                            <p:txEl>
                                              <p:pRg st="6" end="6"/>
                                            </p:txEl>
                                          </p:spTgt>
                                        </p:tgtEl>
                                        <p:attrNameLst>
                                          <p:attrName>fillcolor</p:attrName>
                                        </p:attrNameLst>
                                      </p:cBhvr>
                                      <p:to>
                                        <p:clrVal>
                                          <a:srgbClr val="33FF00"/>
                                        </p:clrVal>
                                      </p:to>
                                    </p:set>
                                    <p:set>
                                      <p:cBhvr>
                                        <p:cTn id="38" dur="500" autoRev="1" fill="hold"/>
                                        <p:tgtEl>
                                          <p:spTgt spid="18435">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a:t>Examples of Correlative Conjunctions</a:t>
            </a:r>
          </a:p>
        </p:txBody>
      </p:sp>
      <p:sp>
        <p:nvSpPr>
          <p:cNvPr id="19459" name="Rectangle 3"/>
          <p:cNvSpPr>
            <a:spLocks noGrp="1" noChangeArrowheads="1"/>
          </p:cNvSpPr>
          <p:nvPr>
            <p:ph sz="quarter" idx="1"/>
          </p:nvPr>
        </p:nvSpPr>
        <p:spPr/>
        <p:txBody>
          <a:bodyPr/>
          <a:lstStyle/>
          <a:p>
            <a:pPr>
              <a:buFontTx/>
              <a:buNone/>
            </a:pPr>
            <a:r>
              <a:rPr lang="en-US"/>
              <a:t>  I saw </a:t>
            </a:r>
            <a:r>
              <a:rPr lang="en-US" b="1" u="sng"/>
              <a:t>both</a:t>
            </a:r>
            <a:r>
              <a:rPr lang="en-US"/>
              <a:t> the Statue of Liberty </a:t>
            </a:r>
            <a:r>
              <a:rPr lang="en-US" b="1" u="sng"/>
              <a:t>and</a:t>
            </a:r>
            <a:r>
              <a:rPr lang="en-US"/>
              <a:t> the Empire State Building.</a:t>
            </a:r>
          </a:p>
        </p:txBody>
      </p:sp>
      <p:pic>
        <p:nvPicPr>
          <p:cNvPr id="19460" name="Picture 4" descr="j0316918"/>
          <p:cNvPicPr>
            <a:picLocks noChangeAspect="1" noChangeArrowheads="1"/>
          </p:cNvPicPr>
          <p:nvPr/>
        </p:nvPicPr>
        <p:blipFill>
          <a:blip r:embed="rId2"/>
          <a:srcRect/>
          <a:stretch>
            <a:fillRect/>
          </a:stretch>
        </p:blipFill>
        <p:spPr bwMode="auto">
          <a:xfrm>
            <a:off x="1219200" y="2895600"/>
            <a:ext cx="2414588" cy="3657600"/>
          </a:xfrm>
          <a:prstGeom prst="rect">
            <a:avLst/>
          </a:prstGeom>
          <a:noFill/>
        </p:spPr>
      </p:pic>
      <p:pic>
        <p:nvPicPr>
          <p:cNvPr id="19461" name="Picture 5" descr="j0200535"/>
          <p:cNvPicPr>
            <a:picLocks noChangeAspect="1" noChangeArrowheads="1"/>
          </p:cNvPicPr>
          <p:nvPr/>
        </p:nvPicPr>
        <p:blipFill>
          <a:blip r:embed="rId3"/>
          <a:srcRect/>
          <a:stretch>
            <a:fillRect/>
          </a:stretch>
        </p:blipFill>
        <p:spPr bwMode="auto">
          <a:xfrm>
            <a:off x="5257800" y="2971800"/>
            <a:ext cx="2244725" cy="35036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wheel(4)">
                                      <p:cBhvr>
                                        <p:cTn id="7" dur="20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9461"/>
                                        </p:tgtEl>
                                        <p:attrNameLst>
                                          <p:attrName>style.visibility</p:attrName>
                                        </p:attrNameLst>
                                      </p:cBhvr>
                                      <p:to>
                                        <p:strVal val="visible"/>
                                      </p:to>
                                    </p:set>
                                    <p:animEffect transition="in" filter="wheel(4)">
                                      <p:cBhvr>
                                        <p:cTn id="12" dur="2000"/>
                                        <p:tgtEl>
                                          <p:spTgt spid="19461"/>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19459">
                                            <p:txEl>
                                              <p:pRg st="0" end="0"/>
                                            </p:txEl>
                                          </p:spTgt>
                                        </p:tgtEl>
                                        <p:attrNameLst>
                                          <p:attrName>style.visibility</p:attrName>
                                        </p:attrNameLst>
                                      </p:cBhvr>
                                      <p:to>
                                        <p:strVal val="visible"/>
                                      </p:to>
                                    </p:set>
                                    <p:anim calcmode="lin" valueType="num">
                                      <p:cBhvr>
                                        <p:cTn id="17" dur="1000" fill="hold"/>
                                        <p:tgtEl>
                                          <p:spTgt spid="19459">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19459">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1945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945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4000"/>
              <a:t>Examples of Correlative Conjunctions</a:t>
            </a:r>
          </a:p>
        </p:txBody>
      </p:sp>
      <p:sp>
        <p:nvSpPr>
          <p:cNvPr id="20483" name="Rectangle 3"/>
          <p:cNvSpPr>
            <a:spLocks noGrp="1" noChangeArrowheads="1"/>
          </p:cNvSpPr>
          <p:nvPr>
            <p:ph sz="quarter" idx="1"/>
          </p:nvPr>
        </p:nvSpPr>
        <p:spPr/>
        <p:txBody>
          <a:bodyPr/>
          <a:lstStyle/>
          <a:p>
            <a:pPr>
              <a:buFontTx/>
              <a:buNone/>
            </a:pPr>
            <a:r>
              <a:rPr lang="en-US"/>
              <a:t>I don’t want </a:t>
            </a:r>
            <a:r>
              <a:rPr lang="en-US" b="1" u="sng"/>
              <a:t>neither</a:t>
            </a:r>
            <a:r>
              <a:rPr lang="en-US"/>
              <a:t> pickles </a:t>
            </a:r>
            <a:r>
              <a:rPr lang="en-US" b="1" u="sng"/>
              <a:t>nor</a:t>
            </a:r>
            <a:r>
              <a:rPr lang="en-US"/>
              <a:t> tomato on my hamburger.</a:t>
            </a:r>
          </a:p>
        </p:txBody>
      </p:sp>
      <p:pic>
        <p:nvPicPr>
          <p:cNvPr id="20484" name="Picture 4" descr="j0331422"/>
          <p:cNvPicPr>
            <a:picLocks noChangeAspect="1" noChangeArrowheads="1"/>
          </p:cNvPicPr>
          <p:nvPr/>
        </p:nvPicPr>
        <p:blipFill>
          <a:blip r:embed="rId2"/>
          <a:srcRect/>
          <a:stretch>
            <a:fillRect/>
          </a:stretch>
        </p:blipFill>
        <p:spPr bwMode="auto">
          <a:xfrm>
            <a:off x="1143000" y="3657600"/>
            <a:ext cx="2971800" cy="1960563"/>
          </a:xfrm>
          <a:prstGeom prst="rect">
            <a:avLst/>
          </a:prstGeom>
          <a:noFill/>
        </p:spPr>
      </p:pic>
      <p:pic>
        <p:nvPicPr>
          <p:cNvPr id="20485" name="Picture 5" descr="j0215145"/>
          <p:cNvPicPr>
            <a:picLocks noChangeAspect="1" noChangeArrowheads="1"/>
          </p:cNvPicPr>
          <p:nvPr/>
        </p:nvPicPr>
        <p:blipFill>
          <a:blip r:embed="rId3"/>
          <a:srcRect/>
          <a:stretch>
            <a:fillRect/>
          </a:stretch>
        </p:blipFill>
        <p:spPr bwMode="auto">
          <a:xfrm>
            <a:off x="5257800" y="3581400"/>
            <a:ext cx="2476500" cy="2085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wheel(4)">
                                      <p:cBhvr>
                                        <p:cTn id="7" dur="2000"/>
                                        <p:tgtEl>
                                          <p:spTgt spid="2048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0485"/>
                                        </p:tgtEl>
                                        <p:attrNameLst>
                                          <p:attrName>style.visibility</p:attrName>
                                        </p:attrNameLst>
                                      </p:cBhvr>
                                      <p:to>
                                        <p:strVal val="visible"/>
                                      </p:to>
                                    </p:set>
                                    <p:animEffect transition="in" filter="wheel(4)">
                                      <p:cBhvr>
                                        <p:cTn id="12" dur="2000"/>
                                        <p:tgtEl>
                                          <p:spTgt spid="20485"/>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20483">
                                            <p:txEl>
                                              <p:pRg st="0" end="0"/>
                                            </p:txEl>
                                          </p:spTgt>
                                        </p:tgtEl>
                                        <p:attrNameLst>
                                          <p:attrName>style.visibility</p:attrName>
                                        </p:attrNameLst>
                                      </p:cBhvr>
                                      <p:to>
                                        <p:strVal val="visible"/>
                                      </p:to>
                                    </p:set>
                                    <p:anim calcmode="lin" valueType="num">
                                      <p:cBhvr>
                                        <p:cTn id="17" dur="1000" fill="hold"/>
                                        <p:tgtEl>
                                          <p:spTgt spid="2048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20483">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2048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048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000"/>
              <a:t>Examples of Correlative Conjunctions</a:t>
            </a:r>
          </a:p>
        </p:txBody>
      </p:sp>
      <p:sp>
        <p:nvSpPr>
          <p:cNvPr id="21507" name="Rectangle 3"/>
          <p:cNvSpPr>
            <a:spLocks noGrp="1" noChangeArrowheads="1"/>
          </p:cNvSpPr>
          <p:nvPr>
            <p:ph sz="quarter" idx="1"/>
          </p:nvPr>
        </p:nvSpPr>
        <p:spPr/>
        <p:txBody>
          <a:bodyPr/>
          <a:lstStyle/>
          <a:p>
            <a:pPr>
              <a:buFontTx/>
              <a:buNone/>
            </a:pPr>
            <a:r>
              <a:rPr lang="en-US"/>
              <a:t>I don’t know </a:t>
            </a:r>
            <a:r>
              <a:rPr lang="en-US" b="1" u="sng"/>
              <a:t>whether</a:t>
            </a:r>
            <a:r>
              <a:rPr lang="en-US"/>
              <a:t> to play baseball </a:t>
            </a:r>
            <a:r>
              <a:rPr lang="en-US" b="1" u="sng"/>
              <a:t>or</a:t>
            </a:r>
            <a:r>
              <a:rPr lang="en-US"/>
              <a:t> to play basketball this year.</a:t>
            </a:r>
          </a:p>
        </p:txBody>
      </p:sp>
      <p:pic>
        <p:nvPicPr>
          <p:cNvPr id="21509" name="Picture 5" descr="j0395704"/>
          <p:cNvPicPr>
            <a:picLocks noChangeAspect="1" noChangeArrowheads="1" noCrop="1"/>
          </p:cNvPicPr>
          <p:nvPr/>
        </p:nvPicPr>
        <p:blipFill>
          <a:blip r:embed="rId2"/>
          <a:srcRect/>
          <a:stretch>
            <a:fillRect/>
          </a:stretch>
        </p:blipFill>
        <p:spPr bwMode="auto">
          <a:xfrm>
            <a:off x="5486400" y="3276600"/>
            <a:ext cx="2743200" cy="2743200"/>
          </a:xfrm>
          <a:prstGeom prst="rect">
            <a:avLst/>
          </a:prstGeom>
          <a:noFill/>
        </p:spPr>
      </p:pic>
      <p:pic>
        <p:nvPicPr>
          <p:cNvPr id="21510" name="Picture 6" descr="j0295247"/>
          <p:cNvPicPr>
            <a:picLocks noChangeAspect="1" noChangeArrowheads="1" noCrop="1"/>
          </p:cNvPicPr>
          <p:nvPr/>
        </p:nvPicPr>
        <p:blipFill>
          <a:blip r:embed="rId3"/>
          <a:srcRect/>
          <a:stretch>
            <a:fillRect/>
          </a:stretch>
        </p:blipFill>
        <p:spPr bwMode="auto">
          <a:xfrm>
            <a:off x="762000" y="3048000"/>
            <a:ext cx="4572000" cy="28908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1510"/>
                                        </p:tgtEl>
                                        <p:attrNameLst>
                                          <p:attrName>style.visibility</p:attrName>
                                        </p:attrNameLst>
                                      </p:cBhvr>
                                      <p:to>
                                        <p:strVal val="visible"/>
                                      </p:to>
                                    </p:set>
                                    <p:animEffect transition="in" filter="wheel(4)">
                                      <p:cBhvr>
                                        <p:cTn id="7" dur="2000"/>
                                        <p:tgtEl>
                                          <p:spTgt spid="215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1509"/>
                                        </p:tgtEl>
                                        <p:attrNameLst>
                                          <p:attrName>style.visibility</p:attrName>
                                        </p:attrNameLst>
                                      </p:cBhvr>
                                      <p:to>
                                        <p:strVal val="visible"/>
                                      </p:to>
                                    </p:set>
                                    <p:animEffect transition="in" filter="wheel(4)">
                                      <p:cBhvr>
                                        <p:cTn id="12" dur="2000"/>
                                        <p:tgtEl>
                                          <p:spTgt spid="21509"/>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21507">
                                            <p:txEl>
                                              <p:pRg st="0" end="0"/>
                                            </p:txEl>
                                          </p:spTgt>
                                        </p:tgtEl>
                                        <p:attrNameLst>
                                          <p:attrName>style.visibility</p:attrName>
                                        </p:attrNameLst>
                                      </p:cBhvr>
                                      <p:to>
                                        <p:strVal val="visible"/>
                                      </p:to>
                                    </p:set>
                                    <p:anim calcmode="lin" valueType="num">
                                      <p:cBhvr>
                                        <p:cTn id="17" dur="1000" fill="hold"/>
                                        <p:tgtEl>
                                          <p:spTgt spid="21507">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21507">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2150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150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4000"/>
              <a:t>Examples of Correlative Conjunctions</a:t>
            </a:r>
          </a:p>
        </p:txBody>
      </p:sp>
      <p:sp>
        <p:nvSpPr>
          <p:cNvPr id="22531" name="Rectangle 3"/>
          <p:cNvSpPr>
            <a:spLocks noGrp="1" noChangeArrowheads="1"/>
          </p:cNvSpPr>
          <p:nvPr>
            <p:ph sz="quarter" idx="1"/>
          </p:nvPr>
        </p:nvSpPr>
        <p:spPr/>
        <p:txBody>
          <a:bodyPr/>
          <a:lstStyle/>
          <a:p>
            <a:pPr>
              <a:buFontTx/>
              <a:buNone/>
            </a:pPr>
            <a:r>
              <a:rPr lang="en-US" b="1" u="sng"/>
              <a:t>Either</a:t>
            </a:r>
            <a:r>
              <a:rPr lang="en-US"/>
              <a:t> the student </a:t>
            </a:r>
            <a:r>
              <a:rPr lang="en-US" b="1" u="sng"/>
              <a:t>or</a:t>
            </a:r>
            <a:r>
              <a:rPr lang="en-US"/>
              <a:t> the teacher can answer the question.</a:t>
            </a:r>
          </a:p>
        </p:txBody>
      </p:sp>
      <p:pic>
        <p:nvPicPr>
          <p:cNvPr id="22532" name="Picture 4" descr="j0399753"/>
          <p:cNvPicPr>
            <a:picLocks noChangeAspect="1" noChangeArrowheads="1"/>
          </p:cNvPicPr>
          <p:nvPr/>
        </p:nvPicPr>
        <p:blipFill>
          <a:blip r:embed="rId2"/>
          <a:srcRect/>
          <a:stretch>
            <a:fillRect/>
          </a:stretch>
        </p:blipFill>
        <p:spPr bwMode="auto">
          <a:xfrm>
            <a:off x="1295400" y="3124200"/>
            <a:ext cx="2081213" cy="3121025"/>
          </a:xfrm>
          <a:prstGeom prst="rect">
            <a:avLst/>
          </a:prstGeom>
          <a:noFill/>
        </p:spPr>
      </p:pic>
      <p:pic>
        <p:nvPicPr>
          <p:cNvPr id="22533" name="Picture 5" descr="j0409046"/>
          <p:cNvPicPr>
            <a:picLocks noChangeAspect="1" noChangeArrowheads="1"/>
          </p:cNvPicPr>
          <p:nvPr/>
        </p:nvPicPr>
        <p:blipFill>
          <a:blip r:embed="rId3"/>
          <a:srcRect/>
          <a:stretch>
            <a:fillRect/>
          </a:stretch>
        </p:blipFill>
        <p:spPr bwMode="auto">
          <a:xfrm>
            <a:off x="4800600" y="3124200"/>
            <a:ext cx="3124200" cy="3124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heel(4)">
                                      <p:cBhvr>
                                        <p:cTn id="7" dur="20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2533"/>
                                        </p:tgtEl>
                                        <p:attrNameLst>
                                          <p:attrName>style.visibility</p:attrName>
                                        </p:attrNameLst>
                                      </p:cBhvr>
                                      <p:to>
                                        <p:strVal val="visible"/>
                                      </p:to>
                                    </p:set>
                                    <p:animEffect transition="in" filter="wheel(4)">
                                      <p:cBhvr>
                                        <p:cTn id="12" dur="2000"/>
                                        <p:tgtEl>
                                          <p:spTgt spid="22533"/>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22531">
                                            <p:txEl>
                                              <p:pRg st="0" end="0"/>
                                            </p:txEl>
                                          </p:spTgt>
                                        </p:tgtEl>
                                        <p:attrNameLst>
                                          <p:attrName>style.visibility</p:attrName>
                                        </p:attrNameLst>
                                      </p:cBhvr>
                                      <p:to>
                                        <p:strVal val="visible"/>
                                      </p:to>
                                    </p:set>
                                    <p:anim calcmode="lin" valueType="num">
                                      <p:cBhvr>
                                        <p:cTn id="1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2253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253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4000"/>
              <a:t>Examples of Correlative Conjunctions</a:t>
            </a:r>
          </a:p>
        </p:txBody>
      </p:sp>
      <p:sp>
        <p:nvSpPr>
          <p:cNvPr id="23555" name="Rectangle 3"/>
          <p:cNvSpPr>
            <a:spLocks noGrp="1" noChangeArrowheads="1"/>
          </p:cNvSpPr>
          <p:nvPr>
            <p:ph sz="quarter" idx="1"/>
          </p:nvPr>
        </p:nvSpPr>
        <p:spPr/>
        <p:txBody>
          <a:bodyPr/>
          <a:lstStyle/>
          <a:p>
            <a:pPr>
              <a:buFontTx/>
              <a:buNone/>
            </a:pPr>
            <a:r>
              <a:rPr lang="en-US" b="1" u="sng"/>
              <a:t>Not only</a:t>
            </a:r>
            <a:r>
              <a:rPr lang="en-US"/>
              <a:t> do I play the flute, </a:t>
            </a:r>
            <a:r>
              <a:rPr lang="en-US" b="1" u="sng"/>
              <a:t>but</a:t>
            </a:r>
            <a:r>
              <a:rPr lang="en-US"/>
              <a:t> I </a:t>
            </a:r>
            <a:r>
              <a:rPr lang="en-US" b="1" u="sng"/>
              <a:t>also</a:t>
            </a:r>
            <a:r>
              <a:rPr lang="en-US"/>
              <a:t> play the clarinet.</a:t>
            </a:r>
          </a:p>
        </p:txBody>
      </p:sp>
      <p:pic>
        <p:nvPicPr>
          <p:cNvPr id="23556" name="Picture 4" descr="j0337027"/>
          <p:cNvPicPr>
            <a:picLocks noChangeAspect="1" noChangeArrowheads="1" noCrop="1"/>
          </p:cNvPicPr>
          <p:nvPr/>
        </p:nvPicPr>
        <p:blipFill>
          <a:blip r:embed="rId2"/>
          <a:srcRect/>
          <a:stretch>
            <a:fillRect/>
          </a:stretch>
        </p:blipFill>
        <p:spPr bwMode="auto">
          <a:xfrm>
            <a:off x="762000" y="3352800"/>
            <a:ext cx="2952750" cy="2733675"/>
          </a:xfrm>
          <a:prstGeom prst="rect">
            <a:avLst/>
          </a:prstGeom>
          <a:noFill/>
        </p:spPr>
      </p:pic>
      <p:pic>
        <p:nvPicPr>
          <p:cNvPr id="23557" name="Picture 5" descr="j0089100"/>
          <p:cNvPicPr>
            <a:picLocks noChangeAspect="1" noChangeArrowheads="1"/>
          </p:cNvPicPr>
          <p:nvPr/>
        </p:nvPicPr>
        <p:blipFill>
          <a:blip r:embed="rId3"/>
          <a:srcRect/>
          <a:stretch>
            <a:fillRect/>
          </a:stretch>
        </p:blipFill>
        <p:spPr bwMode="auto">
          <a:xfrm>
            <a:off x="5257800" y="3352800"/>
            <a:ext cx="2890838" cy="27590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wheel(4)">
                                      <p:cBhvr>
                                        <p:cTn id="7" dur="2000"/>
                                        <p:tgtEl>
                                          <p:spTgt spid="2355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3557"/>
                                        </p:tgtEl>
                                        <p:attrNameLst>
                                          <p:attrName>style.visibility</p:attrName>
                                        </p:attrNameLst>
                                      </p:cBhvr>
                                      <p:to>
                                        <p:strVal val="visible"/>
                                      </p:to>
                                    </p:set>
                                    <p:animEffect transition="in" filter="wheel(4)">
                                      <p:cBhvr>
                                        <p:cTn id="12" dur="2000"/>
                                        <p:tgtEl>
                                          <p:spTgt spid="23557"/>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23555">
                                            <p:txEl>
                                              <p:pRg st="0" end="0"/>
                                            </p:txEl>
                                          </p:spTgt>
                                        </p:tgtEl>
                                        <p:attrNameLst>
                                          <p:attrName>style.visibility</p:attrName>
                                        </p:attrNameLst>
                                      </p:cBhvr>
                                      <p:to>
                                        <p:strVal val="visible"/>
                                      </p:to>
                                    </p:set>
                                    <p:anim calcmode="lin" valueType="num">
                                      <p:cBhvr>
                                        <p:cTn id="17" dur="1000" fill="hold"/>
                                        <p:tgtEl>
                                          <p:spTgt spid="23555">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23555">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2355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355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What is an Interjection?</a:t>
            </a:r>
          </a:p>
        </p:txBody>
      </p:sp>
      <p:sp>
        <p:nvSpPr>
          <p:cNvPr id="26627" name="Rectangle 3"/>
          <p:cNvSpPr>
            <a:spLocks noGrp="1" noChangeArrowheads="1"/>
          </p:cNvSpPr>
          <p:nvPr>
            <p:ph sz="quarter" idx="1"/>
          </p:nvPr>
        </p:nvSpPr>
        <p:spPr/>
        <p:txBody>
          <a:bodyPr/>
          <a:lstStyle/>
          <a:p>
            <a:r>
              <a:rPr lang="en-US"/>
              <a:t>An interjection is something that interrupts a sentence.  </a:t>
            </a:r>
          </a:p>
          <a:p>
            <a:r>
              <a:rPr lang="en-US"/>
              <a:t>It is something that also expresses your emotions like happiness, fear, anger, or pain.</a:t>
            </a:r>
          </a:p>
          <a:p>
            <a:r>
              <a:rPr lang="en-US"/>
              <a:t>Some examples of interjections are:</a:t>
            </a:r>
          </a:p>
          <a:p>
            <a:pPr>
              <a:buFontTx/>
              <a:buNone/>
            </a:pPr>
            <a:r>
              <a:rPr lang="en-US"/>
              <a:t>		ouch, wow, uh oh, oh no, gosh, shhhh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plus(in)">
                                      <p:cBhvr>
                                        <p:cTn id="7" dur="20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plus(in)">
                                      <p:cBhvr>
                                        <p:cTn id="12" dur="20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Effect transition="in" filter="plus(in)">
                                      <p:cBhvr>
                                        <p:cTn id="17" dur="2000"/>
                                        <p:tgtEl>
                                          <p:spTgt spid="26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 calcmode="lin" valueType="num">
                                      <p:cBhvr>
                                        <p:cTn id="22" dur="1000" fill="hold"/>
                                        <p:tgtEl>
                                          <p:spTgt spid="26627">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26627">
                                            <p:txEl>
                                              <p:pRg st="3" end="3"/>
                                            </p:txEl>
                                          </p:spTgt>
                                        </p:tgtEl>
                                        <p:attrNameLst>
                                          <p:attrName>ppt_h</p:attrName>
                                        </p:attrNameLst>
                                      </p:cBhvr>
                                      <p:tavLst>
                                        <p:tav tm="0">
                                          <p:val>
                                            <p:fltVal val="0"/>
                                          </p:val>
                                        </p:tav>
                                        <p:tav tm="100000">
                                          <p:val>
                                            <p:strVal val="#ppt_h"/>
                                          </p:val>
                                        </p:tav>
                                      </p:tavLst>
                                    </p:anim>
                                    <p:anim calcmode="lin" valueType="num">
                                      <p:cBhvr>
                                        <p:cTn id="24" dur="1000" fill="hold"/>
                                        <p:tgtEl>
                                          <p:spTgt spid="2662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2662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066800"/>
            <a:ext cx="7772400" cy="762000"/>
          </a:xfrm>
        </p:spPr>
        <p:txBody>
          <a:bodyPr/>
          <a:lstStyle/>
          <a:p>
            <a:pPr algn="ctr"/>
            <a:r>
              <a:rPr lang="en-US" b="1" u="sng"/>
              <a:t>Using Transitions</a:t>
            </a:r>
          </a:p>
        </p:txBody>
      </p:sp>
      <p:sp>
        <p:nvSpPr>
          <p:cNvPr id="2052" name="Text Box 4"/>
          <p:cNvSpPr txBox="1">
            <a:spLocks noChangeArrowheads="1"/>
          </p:cNvSpPr>
          <p:nvPr/>
        </p:nvSpPr>
        <p:spPr bwMode="auto">
          <a:xfrm>
            <a:off x="1447800" y="4229100"/>
            <a:ext cx="2133600" cy="495300"/>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Idea</a:t>
            </a:r>
          </a:p>
        </p:txBody>
      </p:sp>
      <p:sp>
        <p:nvSpPr>
          <p:cNvPr id="2053" name="Text Box 5"/>
          <p:cNvSpPr txBox="1">
            <a:spLocks noChangeArrowheads="1"/>
          </p:cNvSpPr>
          <p:nvPr/>
        </p:nvSpPr>
        <p:spPr bwMode="auto">
          <a:xfrm>
            <a:off x="5715000" y="4229100"/>
            <a:ext cx="2133600" cy="495300"/>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Idea</a:t>
            </a:r>
          </a:p>
        </p:txBody>
      </p:sp>
      <p:sp>
        <p:nvSpPr>
          <p:cNvPr id="2054" name="Freeform 6"/>
          <p:cNvSpPr>
            <a:spLocks/>
          </p:cNvSpPr>
          <p:nvPr/>
        </p:nvSpPr>
        <p:spPr bwMode="auto">
          <a:xfrm>
            <a:off x="2743200" y="3238500"/>
            <a:ext cx="1219200" cy="8382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2055" name="Text Box 7"/>
          <p:cNvSpPr txBox="1">
            <a:spLocks noChangeArrowheads="1"/>
          </p:cNvSpPr>
          <p:nvPr/>
        </p:nvSpPr>
        <p:spPr bwMode="auto">
          <a:xfrm>
            <a:off x="3505200" y="2628900"/>
            <a:ext cx="2133600" cy="495300"/>
          </a:xfrm>
          <a:prstGeom prst="rect">
            <a:avLst/>
          </a:prstGeom>
          <a:noFill/>
          <a:ln w="38100">
            <a:solidFill>
              <a:schemeClr val="tx2"/>
            </a:solidFill>
            <a:miter lim="800000"/>
            <a:headEnd/>
            <a:tailEnd/>
          </a:ln>
          <a:effectLst/>
        </p:spPr>
        <p:txBody>
          <a:bodyPr>
            <a:prstTxWarp prst="textNoShape">
              <a:avLst/>
            </a:prstTxWarp>
            <a:spAutoFit/>
          </a:bodyPr>
          <a:lstStyle/>
          <a:p>
            <a:pPr algn="ctr">
              <a:spcBef>
                <a:spcPct val="50000"/>
              </a:spcBef>
            </a:pPr>
            <a:r>
              <a:rPr lang="en-US" b="1">
                <a:solidFill>
                  <a:schemeClr val="folHlink"/>
                </a:solidFill>
                <a:latin typeface="Times New Roman" charset="0"/>
              </a:rPr>
              <a:t>Transition</a:t>
            </a:r>
          </a:p>
        </p:txBody>
      </p:sp>
      <p:sp>
        <p:nvSpPr>
          <p:cNvPr id="2056" name="Freeform 8"/>
          <p:cNvSpPr>
            <a:spLocks/>
          </p:cNvSpPr>
          <p:nvPr/>
        </p:nvSpPr>
        <p:spPr bwMode="auto">
          <a:xfrm flipV="1">
            <a:off x="5105400" y="3200400"/>
            <a:ext cx="1295400" cy="9144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2058" name="AutoShape 10">
            <a:hlinkClick r:id="" action="ppaction://hlinkshowjump?jump=nextslide" highlightClick="1">
              <a:snd r:embed="rId3" name="type.wav"/>
            </a:hlinkClick>
          </p:cNvPr>
          <p:cNvSpPr>
            <a:spLocks noChangeArrowheads="1"/>
          </p:cNvSpPr>
          <p:nvPr/>
        </p:nvSpPr>
        <p:spPr bwMode="auto">
          <a:xfrm>
            <a:off x="78486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2063" name="Picture 15">
            <a:hlinkClick r:id="" action="ppaction://media"/>
          </p:cNvPr>
          <p:cNvPicPr>
            <a:picLocks noRot="1" noChangeAspect="1" noChangeArrowheads="1"/>
          </p:cNvPicPr>
          <p:nvPr>
            <a:wavAudioFile r:embed="rId1" name="j0074994.wav"/>
          </p:nvPr>
        </p:nvPicPr>
        <p:blipFill>
          <a:blip r:embed="rId4"/>
          <a:srcRect/>
          <a:stretch>
            <a:fillRect/>
          </a:stretch>
        </p:blipFill>
        <p:spPr bwMode="auto">
          <a:xfrm>
            <a:off x="7162800" y="6248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63"/>
                                        </p:tgtEl>
                                      </p:cBhvr>
                                    </p:cmd>
                                  </p:childTnLst>
                                </p:cTn>
                              </p:par>
                              <p:par>
                                <p:cTn id="7" presetID="5" presetClass="entr" presetSubtype="10" fill="hold" grpId="0" nodeType="withEffect">
                                  <p:stCondLst>
                                    <p:cond delay="0"/>
                                  </p:stCondLst>
                                  <p:childTnLst>
                                    <p:set>
                                      <p:cBhvr>
                                        <p:cTn id="8" dur="1" fill="hold">
                                          <p:stCondLst>
                                            <p:cond delay="0"/>
                                          </p:stCondLst>
                                        </p:cTn>
                                        <p:tgtEl>
                                          <p:spTgt spid="2050"/>
                                        </p:tgtEl>
                                        <p:attrNameLst>
                                          <p:attrName>style.visibility</p:attrName>
                                        </p:attrNameLst>
                                      </p:cBhvr>
                                      <p:to>
                                        <p:strVal val="visible"/>
                                      </p:to>
                                    </p:set>
                                    <p:animEffect transition="in" filter="checkerboard(across)">
                                      <p:cBhvr>
                                        <p:cTn id="9" dur="500"/>
                                        <p:tgtEl>
                                          <p:spTgt spid="2050"/>
                                        </p:tgtEl>
                                      </p:cBhvr>
                                    </p:animEffect>
                                  </p:childTnLst>
                                </p:cTn>
                              </p:par>
                            </p:childTnLst>
                          </p:cTn>
                        </p:par>
                        <p:par>
                          <p:cTn id="10" fill="hold">
                            <p:stCondLst>
                              <p:cond delay="500"/>
                            </p:stCondLst>
                            <p:childTnLst>
                              <p:par>
                                <p:cTn id="11" presetID="5" presetClass="entr" presetSubtype="10" fill="hold" grpId="0" nodeType="afterEffect">
                                  <p:stCondLst>
                                    <p:cond delay="1000"/>
                                  </p:stCondLst>
                                  <p:childTnLst>
                                    <p:set>
                                      <p:cBhvr>
                                        <p:cTn id="12" dur="1" fill="hold">
                                          <p:stCondLst>
                                            <p:cond delay="0"/>
                                          </p:stCondLst>
                                        </p:cTn>
                                        <p:tgtEl>
                                          <p:spTgt spid="2052"/>
                                        </p:tgtEl>
                                        <p:attrNameLst>
                                          <p:attrName>style.visibility</p:attrName>
                                        </p:attrNameLst>
                                      </p:cBhvr>
                                      <p:to>
                                        <p:strVal val="visible"/>
                                      </p:to>
                                    </p:set>
                                    <p:animEffect transition="in" filter="checkerboard(across)">
                                      <p:cBhvr>
                                        <p:cTn id="13" dur="500"/>
                                        <p:tgtEl>
                                          <p:spTgt spid="2052"/>
                                        </p:tgtEl>
                                      </p:cBhvr>
                                    </p:animEffect>
                                  </p:childTnLst>
                                </p:cTn>
                              </p:par>
                            </p:childTnLst>
                          </p:cTn>
                        </p:par>
                        <p:par>
                          <p:cTn id="14" fill="hold">
                            <p:stCondLst>
                              <p:cond delay="2000"/>
                            </p:stCondLst>
                            <p:childTnLst>
                              <p:par>
                                <p:cTn id="15" presetID="5" presetClass="entr" presetSubtype="10" fill="hold" grpId="0" nodeType="afterEffect">
                                  <p:stCondLst>
                                    <p:cond delay="1000"/>
                                  </p:stCondLst>
                                  <p:childTnLst>
                                    <p:set>
                                      <p:cBhvr>
                                        <p:cTn id="16" dur="1" fill="hold">
                                          <p:stCondLst>
                                            <p:cond delay="0"/>
                                          </p:stCondLst>
                                        </p:cTn>
                                        <p:tgtEl>
                                          <p:spTgt spid="2053"/>
                                        </p:tgtEl>
                                        <p:attrNameLst>
                                          <p:attrName>style.visibility</p:attrName>
                                        </p:attrNameLst>
                                      </p:cBhvr>
                                      <p:to>
                                        <p:strVal val="visible"/>
                                      </p:to>
                                    </p:set>
                                    <p:animEffect transition="in" filter="checkerboard(across)">
                                      <p:cBhvr>
                                        <p:cTn id="17" dur="500"/>
                                        <p:tgtEl>
                                          <p:spTgt spid="2053"/>
                                        </p:tgtEl>
                                      </p:cBhvr>
                                    </p:animEffect>
                                  </p:childTnLst>
                                </p:cTn>
                              </p:par>
                            </p:childTnLst>
                          </p:cTn>
                        </p:par>
                        <p:par>
                          <p:cTn id="18" fill="hold">
                            <p:stCondLst>
                              <p:cond delay="3500"/>
                            </p:stCondLst>
                            <p:childTnLst>
                              <p:par>
                                <p:cTn id="19" presetID="5" presetClass="entr" presetSubtype="10" fill="hold" grpId="0" nodeType="afterEffect">
                                  <p:stCondLst>
                                    <p:cond delay="1000"/>
                                  </p:stCondLst>
                                  <p:childTnLst>
                                    <p:set>
                                      <p:cBhvr>
                                        <p:cTn id="20" dur="1" fill="hold">
                                          <p:stCondLst>
                                            <p:cond delay="0"/>
                                          </p:stCondLst>
                                        </p:cTn>
                                        <p:tgtEl>
                                          <p:spTgt spid="2054"/>
                                        </p:tgtEl>
                                        <p:attrNameLst>
                                          <p:attrName>style.visibility</p:attrName>
                                        </p:attrNameLst>
                                      </p:cBhvr>
                                      <p:to>
                                        <p:strVal val="visible"/>
                                      </p:to>
                                    </p:set>
                                    <p:animEffect transition="in" filter="checkerboard(across)">
                                      <p:cBhvr>
                                        <p:cTn id="21" dur="500"/>
                                        <p:tgtEl>
                                          <p:spTgt spid="2054"/>
                                        </p:tgtEl>
                                      </p:cBhvr>
                                    </p:animEffect>
                                  </p:childTnLst>
                                </p:cTn>
                              </p:par>
                            </p:childTnLst>
                          </p:cTn>
                        </p:par>
                        <p:par>
                          <p:cTn id="22" fill="hold">
                            <p:stCondLst>
                              <p:cond delay="5000"/>
                            </p:stCondLst>
                            <p:childTnLst>
                              <p:par>
                                <p:cTn id="23" presetID="5" presetClass="entr" presetSubtype="10" fill="hold" grpId="0" nodeType="afterEffect">
                                  <p:stCondLst>
                                    <p:cond delay="1000"/>
                                  </p:stCondLst>
                                  <p:childTnLst>
                                    <p:set>
                                      <p:cBhvr>
                                        <p:cTn id="24" dur="1" fill="hold">
                                          <p:stCondLst>
                                            <p:cond delay="0"/>
                                          </p:stCondLst>
                                        </p:cTn>
                                        <p:tgtEl>
                                          <p:spTgt spid="2055"/>
                                        </p:tgtEl>
                                        <p:attrNameLst>
                                          <p:attrName>style.visibility</p:attrName>
                                        </p:attrNameLst>
                                      </p:cBhvr>
                                      <p:to>
                                        <p:strVal val="visible"/>
                                      </p:to>
                                    </p:set>
                                    <p:animEffect transition="in" filter="checkerboard(across)">
                                      <p:cBhvr>
                                        <p:cTn id="25" dur="500"/>
                                        <p:tgtEl>
                                          <p:spTgt spid="2055"/>
                                        </p:tgtEl>
                                      </p:cBhvr>
                                    </p:animEffect>
                                  </p:childTnLst>
                                </p:cTn>
                              </p:par>
                            </p:childTnLst>
                          </p:cTn>
                        </p:par>
                        <p:par>
                          <p:cTn id="26" fill="hold">
                            <p:stCondLst>
                              <p:cond delay="6500"/>
                            </p:stCondLst>
                            <p:childTnLst>
                              <p:par>
                                <p:cTn id="27" presetID="5" presetClass="entr" presetSubtype="10" fill="hold" grpId="0" nodeType="afterEffect">
                                  <p:stCondLst>
                                    <p:cond delay="1000"/>
                                  </p:stCondLst>
                                  <p:childTnLst>
                                    <p:set>
                                      <p:cBhvr>
                                        <p:cTn id="28" dur="1" fill="hold">
                                          <p:stCondLst>
                                            <p:cond delay="0"/>
                                          </p:stCondLst>
                                        </p:cTn>
                                        <p:tgtEl>
                                          <p:spTgt spid="2056"/>
                                        </p:tgtEl>
                                        <p:attrNameLst>
                                          <p:attrName>style.visibility</p:attrName>
                                        </p:attrNameLst>
                                      </p:cBhvr>
                                      <p:to>
                                        <p:strVal val="visible"/>
                                      </p:to>
                                    </p:set>
                                    <p:animEffect transition="in" filter="checkerboard(across)">
                                      <p:cBhvr>
                                        <p:cTn id="29" dur="500"/>
                                        <p:tgtEl>
                                          <p:spTgt spid="2056"/>
                                        </p:tgtEl>
                                      </p:cBhvr>
                                    </p:animEffect>
                                  </p:childTnLst>
                                </p:cTn>
                              </p:par>
                            </p:childTnLst>
                          </p:cTn>
                        </p:par>
                        <p:par>
                          <p:cTn id="30" fill="hold">
                            <p:stCondLst>
                              <p:cond delay="8000"/>
                            </p:stCondLst>
                            <p:childTnLst>
                              <p:par>
                                <p:cTn id="31" presetID="5" presetClass="entr" presetSubtype="10" fill="hold" grpId="0" nodeType="afterEffect">
                                  <p:stCondLst>
                                    <p:cond delay="2000"/>
                                  </p:stCondLst>
                                  <p:childTnLst>
                                    <p:set>
                                      <p:cBhvr>
                                        <p:cTn id="32" dur="1" fill="hold">
                                          <p:stCondLst>
                                            <p:cond delay="0"/>
                                          </p:stCondLst>
                                        </p:cTn>
                                        <p:tgtEl>
                                          <p:spTgt spid="2058"/>
                                        </p:tgtEl>
                                        <p:attrNameLst>
                                          <p:attrName>style.visibility</p:attrName>
                                        </p:attrNameLst>
                                      </p:cBhvr>
                                      <p:to>
                                        <p:strVal val="visible"/>
                                      </p:to>
                                    </p:set>
                                    <p:animEffect transition="in" filter="checkerboard(across)">
                                      <p:cBhvr>
                                        <p:cTn id="33"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4" fill="hold" display="0">
                  <p:stCondLst>
                    <p:cond delay="indefinite"/>
                  </p:stCondLst>
                  <p:endCondLst>
                    <p:cond evt="onPrev" delay="0">
                      <p:tgtEl>
                        <p:sldTgt/>
                      </p:tgtEl>
                    </p:cond>
                    <p:cond evt="onStopAudio" delay="0">
                      <p:tgtEl>
                        <p:sldTgt/>
                      </p:tgtEl>
                    </p:cond>
                  </p:endCondLst>
                </p:cTn>
                <p:tgtEl>
                  <p:spTgt spid="2063"/>
                </p:tgtEl>
              </p:cMediaNode>
            </p:audio>
          </p:childTnLst>
        </p:cTn>
      </p:par>
    </p:tnLst>
    <p:bldLst>
      <p:bldP spid="2050" grpId="0" autoUpdateAnimBg="0"/>
      <p:bldP spid="2052" grpId="0" animBg="1" autoUpdateAnimBg="0"/>
      <p:bldP spid="2053" grpId="0" animBg="1" autoUpdateAnimBg="0"/>
      <p:bldP spid="2054" grpId="0" animBg="1"/>
      <p:bldP spid="2055" grpId="0" animBg="1" autoUpdateAnimBg="0"/>
      <p:bldP spid="2056" grpId="0" animBg="1"/>
      <p:bldP spid="2058"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soft" dir="t"/>
            </a:scene3d>
            <a:sp3d prstMaterial="softEdge">
              <a:bevelT w="25400" h="25400"/>
            </a:sp3d>
          </a:bodyPr>
          <a:lstStyle/>
          <a:p>
            <a:pPr fontAlgn="auto">
              <a:spcAft>
                <a:spcPts val="0"/>
              </a:spcAft>
              <a:defRPr/>
            </a:pPr>
            <a:r>
              <a:rPr lang="es-ES_tradnl" dirty="0" smtClean="0">
                <a:solidFill>
                  <a:schemeClr val="accent2"/>
                </a:solidFill>
              </a:rPr>
              <a:t>COMMANDS</a:t>
            </a:r>
            <a:endParaRPr lang="es-ES_tradnl" dirty="0">
              <a:solidFill>
                <a:schemeClr val="accent2"/>
              </a:solidFill>
            </a:endParaRPr>
          </a:p>
        </p:txBody>
      </p:sp>
      <p:sp>
        <p:nvSpPr>
          <p:cNvPr id="15362" name="2 Marcador de contenido"/>
          <p:cNvSpPr>
            <a:spLocks noGrp="1"/>
          </p:cNvSpPr>
          <p:nvPr>
            <p:ph sz="quarter" idx="1"/>
          </p:nvPr>
        </p:nvSpPr>
        <p:spPr/>
        <p:txBody>
          <a:bodyPr/>
          <a:lstStyle/>
          <a:p>
            <a:pPr>
              <a:buFont typeface="Wingdings 3" charset="2"/>
              <a:buNone/>
            </a:pPr>
            <a:r>
              <a:rPr lang="es-ES_tradnl" sz="1100" dirty="0" smtClean="0"/>
              <a:t>-</a:t>
            </a:r>
          </a:p>
          <a:p>
            <a:pPr>
              <a:buFont typeface="Wingdings 3" charset="2"/>
              <a:buNone/>
            </a:pPr>
            <a:r>
              <a:rPr lang="es-ES_tradnl" sz="1800" dirty="0"/>
              <a:t>-</a:t>
            </a:r>
            <a:r>
              <a:rPr lang="es-ES_tradnl" sz="1800" dirty="0" err="1"/>
              <a:t>Commands</a:t>
            </a:r>
            <a:r>
              <a:rPr lang="es-ES_tradnl" sz="1800" dirty="0"/>
              <a:t> can be </a:t>
            </a:r>
            <a:r>
              <a:rPr lang="es-ES_tradnl" sz="1800" dirty="0" err="1"/>
              <a:t>affirmative</a:t>
            </a:r>
            <a:r>
              <a:rPr lang="es-ES_tradnl" sz="1800" dirty="0"/>
              <a:t> </a:t>
            </a:r>
            <a:r>
              <a:rPr lang="es-ES_tradnl" sz="1800" dirty="0" err="1"/>
              <a:t>or</a:t>
            </a:r>
            <a:r>
              <a:rPr lang="es-ES_tradnl" sz="1800" dirty="0"/>
              <a:t> </a:t>
            </a:r>
            <a:r>
              <a:rPr lang="es-ES_tradnl" sz="1800" dirty="0" err="1"/>
              <a:t>negative</a:t>
            </a:r>
            <a:r>
              <a:rPr lang="es-ES_tradnl" sz="1800" dirty="0"/>
              <a:t>.</a:t>
            </a:r>
          </a:p>
          <a:p>
            <a:pPr>
              <a:buFont typeface="Wingdings 3" charset="2"/>
              <a:buNone/>
            </a:pPr>
            <a:r>
              <a:rPr lang="es-ES_tradnl" sz="1800" dirty="0" smtClean="0"/>
              <a:t>-</a:t>
            </a:r>
            <a:r>
              <a:rPr lang="es-ES_tradnl" sz="1800" dirty="0" err="1" smtClean="0"/>
              <a:t>the</a:t>
            </a:r>
            <a:r>
              <a:rPr lang="es-ES_tradnl" sz="1800" dirty="0" smtClean="0"/>
              <a:t> </a:t>
            </a:r>
            <a:r>
              <a:rPr lang="es-ES_tradnl" sz="1800" dirty="0" err="1" smtClean="0"/>
              <a:t>subject</a:t>
            </a:r>
            <a:r>
              <a:rPr lang="es-ES_tradnl" sz="1800" dirty="0" smtClean="0"/>
              <a:t> ‘</a:t>
            </a:r>
            <a:r>
              <a:rPr lang="es-ES_tradnl" sz="1800" dirty="0" err="1" smtClean="0"/>
              <a:t>you</a:t>
            </a:r>
            <a:r>
              <a:rPr lang="es-ES_tradnl" sz="1800" dirty="0" smtClean="0"/>
              <a:t>’ </a:t>
            </a:r>
            <a:r>
              <a:rPr lang="es-ES_tradnl" sz="1800" dirty="0" err="1" smtClean="0"/>
              <a:t>is</a:t>
            </a:r>
            <a:r>
              <a:rPr lang="es-ES_tradnl" sz="1800" dirty="0" smtClean="0"/>
              <a:t> </a:t>
            </a:r>
            <a:r>
              <a:rPr lang="es-ES_tradnl" sz="1800" dirty="0" err="1" smtClean="0"/>
              <a:t>not</a:t>
            </a:r>
            <a:r>
              <a:rPr lang="es-ES_tradnl" sz="1800" dirty="0" smtClean="0"/>
              <a:t> </a:t>
            </a:r>
            <a:r>
              <a:rPr lang="es-ES_tradnl" sz="1800" dirty="0" err="1" smtClean="0"/>
              <a:t>stated</a:t>
            </a:r>
            <a:r>
              <a:rPr lang="es-ES_tradnl" sz="1800" dirty="0" smtClean="0"/>
              <a:t>.</a:t>
            </a:r>
            <a:endParaRPr lang="es-ES_tradnl" sz="1800" b="1" dirty="0" smtClean="0"/>
          </a:p>
          <a:p>
            <a:pPr>
              <a:buFont typeface="Wingdings 3" charset="2"/>
              <a:buNone/>
            </a:pPr>
            <a:endParaRPr lang="es-ES_tradnl" sz="1800" dirty="0"/>
          </a:p>
          <a:p>
            <a:pPr>
              <a:buFontTx/>
              <a:buChar char="-"/>
            </a:pPr>
            <a:r>
              <a:rPr lang="es-ES_tradnl" sz="1800" dirty="0"/>
              <a:t>AFFIRMATIVE  COMMANDS:</a:t>
            </a:r>
          </a:p>
          <a:p>
            <a:pPr>
              <a:buFont typeface="Wingdings 3" charset="2"/>
              <a:buNone/>
            </a:pPr>
            <a:r>
              <a:rPr lang="es-ES_tradnl" sz="1800" dirty="0" smtClean="0"/>
              <a:t>  </a:t>
            </a:r>
            <a:r>
              <a:rPr lang="es-ES_tradnl" sz="1800" dirty="0" err="1"/>
              <a:t>Shut</a:t>
            </a:r>
            <a:r>
              <a:rPr lang="es-ES_tradnl" sz="1800" dirty="0"/>
              <a:t> </a:t>
            </a:r>
            <a:r>
              <a:rPr lang="es-ES_tradnl" sz="1800" dirty="0" err="1"/>
              <a:t>the</a:t>
            </a:r>
            <a:r>
              <a:rPr lang="es-ES_tradnl" sz="1800" dirty="0"/>
              <a:t> </a:t>
            </a:r>
            <a:r>
              <a:rPr lang="es-ES_tradnl" sz="1800" dirty="0" err="1"/>
              <a:t>door</a:t>
            </a:r>
            <a:r>
              <a:rPr lang="es-ES_tradnl" sz="1800" dirty="0"/>
              <a:t> </a:t>
            </a:r>
            <a:r>
              <a:rPr lang="es-ES_tradnl" sz="1800" dirty="0" err="1" smtClean="0"/>
              <a:t>now</a:t>
            </a:r>
            <a:endParaRPr lang="es-ES_tradnl" sz="1800" dirty="0" smtClean="0"/>
          </a:p>
          <a:p>
            <a:pPr>
              <a:buFont typeface="Wingdings 3" charset="2"/>
              <a:buNone/>
            </a:pPr>
            <a:endParaRPr lang="es-ES_tradnl" sz="1800" dirty="0" smtClean="0"/>
          </a:p>
          <a:p>
            <a:pPr>
              <a:buFontTx/>
              <a:buChar char="-"/>
            </a:pPr>
            <a:r>
              <a:rPr lang="es-ES_tradnl" sz="1800" dirty="0"/>
              <a:t>NEGATIVE COMMANDS:</a:t>
            </a:r>
          </a:p>
          <a:p>
            <a:pPr>
              <a:buFont typeface="Wingdings 3" charset="2"/>
              <a:buNone/>
            </a:pPr>
            <a:endParaRPr lang="es-ES_tradnl" sz="1800" dirty="0" smtClean="0"/>
          </a:p>
          <a:p>
            <a:pPr>
              <a:buFont typeface="Wingdings 3" charset="2"/>
              <a:buNone/>
            </a:pPr>
            <a:r>
              <a:rPr lang="es-ES_tradnl" sz="1800" dirty="0" err="1" smtClean="0"/>
              <a:t>Don</a:t>
            </a:r>
            <a:r>
              <a:rPr lang="es-ES_tradnl" sz="1800" dirty="0" err="1"/>
              <a:t>´t</a:t>
            </a:r>
            <a:r>
              <a:rPr lang="es-ES_tradnl" sz="1800" dirty="0"/>
              <a:t> </a:t>
            </a:r>
            <a:r>
              <a:rPr lang="es-ES_tradnl" sz="1800" dirty="0" err="1"/>
              <a:t>go</a:t>
            </a:r>
            <a:r>
              <a:rPr lang="es-ES_tradnl" sz="1800" dirty="0"/>
              <a:t> </a:t>
            </a:r>
            <a:r>
              <a:rPr lang="es-ES_tradnl" sz="1800" dirty="0" err="1" smtClean="0"/>
              <a:t>outside</a:t>
            </a:r>
            <a:endParaRPr lang="es-ES_tradnl" sz="1800" dirty="0"/>
          </a:p>
        </p:txBody>
      </p:sp>
    </p:spTree>
  </p:cSld>
  <p:clrMapOvr>
    <a:masterClrMapping/>
  </p:clrMapOvr>
  <p:transition advClick="0" advTm="2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28600"/>
            <a:ext cx="7772400" cy="762000"/>
          </a:xfrm>
        </p:spPr>
        <p:txBody>
          <a:bodyPr/>
          <a:lstStyle/>
          <a:p>
            <a:pPr algn="ctr"/>
            <a:r>
              <a:rPr lang="en-US" b="1" u="sng"/>
              <a:t>Transitions</a:t>
            </a:r>
          </a:p>
        </p:txBody>
      </p:sp>
      <p:sp>
        <p:nvSpPr>
          <p:cNvPr id="29699" name="Rectangle 3"/>
          <p:cNvSpPr>
            <a:spLocks noGrp="1" noChangeArrowheads="1"/>
          </p:cNvSpPr>
          <p:nvPr>
            <p:ph sz="quarter" idx="1"/>
          </p:nvPr>
        </p:nvSpPr>
        <p:spPr>
          <a:xfrm>
            <a:off x="304800" y="1143000"/>
            <a:ext cx="8839200" cy="1600200"/>
          </a:xfrm>
        </p:spPr>
        <p:txBody>
          <a:bodyPr/>
          <a:lstStyle/>
          <a:p>
            <a:pPr>
              <a:buFont typeface="Wingdings" charset="2"/>
              <a:buNone/>
            </a:pPr>
            <a:r>
              <a:rPr lang="en-US" sz="2800">
                <a:solidFill>
                  <a:schemeClr val="tx2"/>
                </a:solidFill>
              </a:rPr>
              <a:t>Look at the two groups of sentences below.</a:t>
            </a:r>
          </a:p>
          <a:p>
            <a:pPr>
              <a:buFont typeface="Wingdings" charset="2"/>
              <a:buNone/>
            </a:pPr>
            <a:r>
              <a:rPr lang="en-US" sz="2800">
                <a:solidFill>
                  <a:schemeClr val="tx2"/>
                </a:solidFill>
              </a:rPr>
              <a:t>Which sentences read more smoothly?  Click on</a:t>
            </a:r>
          </a:p>
          <a:p>
            <a:pPr>
              <a:buFont typeface="Wingdings" charset="2"/>
              <a:buNone/>
            </a:pPr>
            <a:r>
              <a:rPr lang="en-US" sz="2800">
                <a:solidFill>
                  <a:schemeClr val="tx2"/>
                </a:solidFill>
              </a:rPr>
              <a:t>an answer below.</a:t>
            </a:r>
          </a:p>
          <a:p>
            <a:pPr>
              <a:buFont typeface="Wingdings" charset="2"/>
              <a:buNone/>
            </a:pPr>
            <a:endParaRPr lang="en-US" sz="2800">
              <a:solidFill>
                <a:schemeClr val="tx2"/>
              </a:solidFill>
            </a:endParaRPr>
          </a:p>
          <a:p>
            <a:pPr>
              <a:buFont typeface="Wingdings" charset="2"/>
              <a:buNone/>
            </a:pPr>
            <a:endParaRPr lang="en-US" sz="2800">
              <a:solidFill>
                <a:schemeClr val="accent2"/>
              </a:solidFill>
            </a:endParaRPr>
          </a:p>
        </p:txBody>
      </p:sp>
      <p:sp>
        <p:nvSpPr>
          <p:cNvPr id="29705" name="AutoShape 9">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9706" name="Text Box 10"/>
          <p:cNvSpPr txBox="1">
            <a:spLocks noChangeArrowheads="1"/>
          </p:cNvSpPr>
          <p:nvPr/>
        </p:nvSpPr>
        <p:spPr bwMode="auto">
          <a:xfrm>
            <a:off x="914400" y="3048000"/>
            <a:ext cx="8001000" cy="10064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My friend, Marcos, loves to play sports and is very athletic. He has won a scholarship to play football at a university next year. </a:t>
            </a:r>
          </a:p>
        </p:txBody>
      </p:sp>
      <p:sp>
        <p:nvSpPr>
          <p:cNvPr id="29707" name="Text Box 11"/>
          <p:cNvSpPr txBox="1">
            <a:spLocks noChangeArrowheads="1"/>
          </p:cNvSpPr>
          <p:nvPr/>
        </p:nvSpPr>
        <p:spPr bwMode="auto">
          <a:xfrm>
            <a:off x="914400" y="4403725"/>
            <a:ext cx="8001000" cy="10064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a:t>My friend, Marcos, loves to play sports and is very athletic. In fact, he has won a scholarship to play football at a university next year. </a:t>
            </a:r>
          </a:p>
        </p:txBody>
      </p:sp>
      <p:sp>
        <p:nvSpPr>
          <p:cNvPr id="29708" name="AutoShape 12">
            <a:hlinkClick r:id="rId4" action="ppaction://hlinksldjump" highlightClick="1">
              <a:snd r:embed="rId5" name="driveby.wav"/>
            </a:hlinkClick>
            <a:hlinkHover r:id="" action="ppaction://noaction" highlightClick="1"/>
          </p:cNvPr>
          <p:cNvSpPr>
            <a:spLocks noChangeArrowheads="1"/>
          </p:cNvSpPr>
          <p:nvPr/>
        </p:nvSpPr>
        <p:spPr bwMode="auto">
          <a:xfrm>
            <a:off x="304800" y="3200400"/>
            <a:ext cx="533400" cy="457200"/>
          </a:xfrm>
          <a:prstGeom prst="bevel">
            <a:avLst>
              <a:gd name="adj" fmla="val 12500"/>
            </a:avLst>
          </a:prstGeom>
          <a:solidFill>
            <a:schemeClr val="bg2"/>
          </a:solidFill>
          <a:ln w="9525">
            <a:solidFill>
              <a:schemeClr val="tx1"/>
            </a:solidFill>
            <a:miter lim="800000"/>
            <a:headEnd/>
            <a:tailEnd/>
          </a:ln>
          <a:effectLst/>
        </p:spPr>
        <p:txBody>
          <a:bodyPr wrap="none" anchor="ctr">
            <a:prstTxWarp prst="textNoShape">
              <a:avLst/>
            </a:prstTxWarp>
          </a:bodyPr>
          <a:lstStyle/>
          <a:p>
            <a:endParaRPr lang="en-US"/>
          </a:p>
        </p:txBody>
      </p:sp>
      <p:sp>
        <p:nvSpPr>
          <p:cNvPr id="29709" name="AutoShape 13">
            <a:hlinkClick r:id="rId6" action="ppaction://hlinksldjump">
              <a:snd r:embed="rId7" name="applause.wav"/>
            </a:hlinkClick>
            <a:hlinkHover r:id="" action="ppaction://noaction" highlightClick="1"/>
          </p:cNvPr>
          <p:cNvSpPr>
            <a:spLocks noChangeArrowheads="1"/>
          </p:cNvSpPr>
          <p:nvPr/>
        </p:nvSpPr>
        <p:spPr bwMode="auto">
          <a:xfrm>
            <a:off x="304800" y="4572000"/>
            <a:ext cx="533400" cy="457200"/>
          </a:xfrm>
          <a:prstGeom prst="bevel">
            <a:avLst>
              <a:gd name="adj" fmla="val 12500"/>
            </a:avLst>
          </a:prstGeom>
          <a:solidFill>
            <a:schemeClr val="bg2"/>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29710" name="MacOS">
            <a:hlinkClick r:id="" action="ppaction://media"/>
          </p:cNvPr>
          <p:cNvPicPr>
            <a:picLocks noRot="1" noChangeAspect="1" noChangeArrowheads="1"/>
          </p:cNvPicPr>
          <p:nvPr>
            <a:audioFile r:link="rId1"/>
          </p:nvPr>
        </p:nvPicPr>
        <p:blipFill>
          <a:blip r:embed="rId8"/>
          <a:srcRect/>
          <a:stretch>
            <a:fillRect/>
          </a:stretch>
        </p:blipFill>
        <p:spPr bwMode="auto">
          <a:xfrm>
            <a:off x="7315200" y="6172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710"/>
                                        </p:tgtEl>
                                      </p:cBhvr>
                                    </p:cmd>
                                  </p:childTnLst>
                                </p:cTn>
                              </p:par>
                            </p:childTnLst>
                          </p:cTn>
                        </p:par>
                        <p:par>
                          <p:cTn id="7" fill="hold">
                            <p:stCondLst>
                              <p:cond delay="0"/>
                            </p:stCondLst>
                            <p:childTnLst>
                              <p:par>
                                <p:cTn id="8" presetID="9" presetClass="entr" presetSubtype="0" fill="hold" grpId="0" nodeType="afterEffect">
                                  <p:stCondLst>
                                    <p:cond delay="0"/>
                                  </p:stCondLst>
                                  <p:childTnLst>
                                    <p:set>
                                      <p:cBhvr>
                                        <p:cTn id="9" dur="1" fill="hold">
                                          <p:stCondLst>
                                            <p:cond delay="0"/>
                                          </p:stCondLst>
                                        </p:cTn>
                                        <p:tgtEl>
                                          <p:spTgt spid="29699">
                                            <p:txEl>
                                              <p:pRg st="0" end="0"/>
                                            </p:txEl>
                                          </p:spTgt>
                                        </p:tgtEl>
                                        <p:attrNameLst>
                                          <p:attrName>style.visibility</p:attrName>
                                        </p:attrNameLst>
                                      </p:cBhvr>
                                      <p:to>
                                        <p:strVal val="visible"/>
                                      </p:to>
                                    </p:set>
                                    <p:animEffect transition="in" filter="dissolve">
                                      <p:cBhvr>
                                        <p:cTn id="10" dur="500"/>
                                        <p:tgtEl>
                                          <p:spTgt spid="29699">
                                            <p:txEl>
                                              <p:pRg st="0" end="0"/>
                                            </p:txEl>
                                          </p:spTgt>
                                        </p:tgtEl>
                                      </p:cBhvr>
                                    </p:animEffect>
                                  </p:childTnLst>
                                </p:cTn>
                              </p:par>
                            </p:childTnLst>
                          </p:cTn>
                        </p:par>
                        <p:par>
                          <p:cTn id="11" fill="hold">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29699">
                                            <p:txEl>
                                              <p:pRg st="1" end="1"/>
                                            </p:txEl>
                                          </p:spTgt>
                                        </p:tgtEl>
                                        <p:attrNameLst>
                                          <p:attrName>style.visibility</p:attrName>
                                        </p:attrNameLst>
                                      </p:cBhvr>
                                      <p:to>
                                        <p:strVal val="visible"/>
                                      </p:to>
                                    </p:set>
                                    <p:animEffect transition="in" filter="dissolve">
                                      <p:cBhvr>
                                        <p:cTn id="14" dur="500"/>
                                        <p:tgtEl>
                                          <p:spTgt spid="29699">
                                            <p:txEl>
                                              <p:pRg st="1" end="1"/>
                                            </p:txEl>
                                          </p:spTgt>
                                        </p:tgtEl>
                                      </p:cBhvr>
                                    </p:animEffect>
                                  </p:childTnLst>
                                </p:cTn>
                              </p:par>
                            </p:childTnLst>
                          </p:cTn>
                        </p:par>
                        <p:par>
                          <p:cTn id="15" fill="hold">
                            <p:stCondLst>
                              <p:cond delay="1000"/>
                            </p:stCondLst>
                            <p:childTnLst>
                              <p:par>
                                <p:cTn id="16" presetID="9" presetClass="entr" presetSubtype="0" fill="hold" grpId="0" nodeType="afterEffect">
                                  <p:stCondLst>
                                    <p:cond delay="0"/>
                                  </p:stCondLst>
                                  <p:childTnLst>
                                    <p:set>
                                      <p:cBhvr>
                                        <p:cTn id="17" dur="1" fill="hold">
                                          <p:stCondLst>
                                            <p:cond delay="0"/>
                                          </p:stCondLst>
                                        </p:cTn>
                                        <p:tgtEl>
                                          <p:spTgt spid="29699">
                                            <p:txEl>
                                              <p:pRg st="2" end="2"/>
                                            </p:txEl>
                                          </p:spTgt>
                                        </p:tgtEl>
                                        <p:attrNameLst>
                                          <p:attrName>style.visibility</p:attrName>
                                        </p:attrNameLst>
                                      </p:cBhvr>
                                      <p:to>
                                        <p:strVal val="visible"/>
                                      </p:to>
                                    </p:set>
                                    <p:animEffect transition="in" filter="dissolve">
                                      <p:cBhvr>
                                        <p:cTn id="18" dur="500"/>
                                        <p:tgtEl>
                                          <p:spTgt spid="29699">
                                            <p:txEl>
                                              <p:pRg st="2" end="2"/>
                                            </p:txEl>
                                          </p:spTgt>
                                        </p:tgtEl>
                                      </p:cBhvr>
                                    </p:animEffect>
                                  </p:childTnLst>
                                </p:cTn>
                              </p:par>
                            </p:childTnLst>
                          </p:cTn>
                        </p:par>
                        <p:par>
                          <p:cTn id="19" fill="hold">
                            <p:stCondLst>
                              <p:cond delay="1500"/>
                            </p:stCondLst>
                            <p:childTnLst>
                              <p:par>
                                <p:cTn id="20" presetID="9" presetClass="entr" presetSubtype="0" fill="hold" grpId="0" nodeType="afterEffect">
                                  <p:stCondLst>
                                    <p:cond delay="3000"/>
                                  </p:stCondLst>
                                  <p:childTnLst>
                                    <p:set>
                                      <p:cBhvr>
                                        <p:cTn id="21" dur="1" fill="hold">
                                          <p:stCondLst>
                                            <p:cond delay="0"/>
                                          </p:stCondLst>
                                        </p:cTn>
                                        <p:tgtEl>
                                          <p:spTgt spid="29706"/>
                                        </p:tgtEl>
                                        <p:attrNameLst>
                                          <p:attrName>style.visibility</p:attrName>
                                        </p:attrNameLst>
                                      </p:cBhvr>
                                      <p:to>
                                        <p:strVal val="visible"/>
                                      </p:to>
                                    </p:set>
                                    <p:animEffect transition="in" filter="dissolve">
                                      <p:cBhvr>
                                        <p:cTn id="22" dur="500"/>
                                        <p:tgtEl>
                                          <p:spTgt spid="29706"/>
                                        </p:tgtEl>
                                      </p:cBhvr>
                                    </p:animEffect>
                                  </p:childTnLst>
                                </p:cTn>
                              </p:par>
                            </p:childTnLst>
                          </p:cTn>
                        </p:par>
                        <p:par>
                          <p:cTn id="23" fill="hold">
                            <p:stCondLst>
                              <p:cond delay="5000"/>
                            </p:stCondLst>
                            <p:childTnLst>
                              <p:par>
                                <p:cTn id="24" presetID="9" presetClass="entr" presetSubtype="0" fill="hold" grpId="0" nodeType="afterEffect">
                                  <p:stCondLst>
                                    <p:cond delay="1000"/>
                                  </p:stCondLst>
                                  <p:childTnLst>
                                    <p:set>
                                      <p:cBhvr>
                                        <p:cTn id="25" dur="1" fill="hold">
                                          <p:stCondLst>
                                            <p:cond delay="0"/>
                                          </p:stCondLst>
                                        </p:cTn>
                                        <p:tgtEl>
                                          <p:spTgt spid="29708"/>
                                        </p:tgtEl>
                                        <p:attrNameLst>
                                          <p:attrName>style.visibility</p:attrName>
                                        </p:attrNameLst>
                                      </p:cBhvr>
                                      <p:to>
                                        <p:strVal val="visible"/>
                                      </p:to>
                                    </p:set>
                                    <p:animEffect transition="in" filter="dissolve">
                                      <p:cBhvr>
                                        <p:cTn id="26" dur="500"/>
                                        <p:tgtEl>
                                          <p:spTgt spid="29708"/>
                                        </p:tgtEl>
                                      </p:cBhvr>
                                    </p:animEffect>
                                  </p:childTnLst>
                                </p:cTn>
                              </p:par>
                            </p:childTnLst>
                          </p:cTn>
                        </p:par>
                        <p:par>
                          <p:cTn id="27" fill="hold">
                            <p:stCondLst>
                              <p:cond delay="6500"/>
                            </p:stCondLst>
                            <p:childTnLst>
                              <p:par>
                                <p:cTn id="28" presetID="9" presetClass="entr" presetSubtype="0" fill="hold" grpId="0" nodeType="afterEffect">
                                  <p:stCondLst>
                                    <p:cond delay="3000"/>
                                  </p:stCondLst>
                                  <p:childTnLst>
                                    <p:set>
                                      <p:cBhvr>
                                        <p:cTn id="29" dur="1" fill="hold">
                                          <p:stCondLst>
                                            <p:cond delay="0"/>
                                          </p:stCondLst>
                                        </p:cTn>
                                        <p:tgtEl>
                                          <p:spTgt spid="29707"/>
                                        </p:tgtEl>
                                        <p:attrNameLst>
                                          <p:attrName>style.visibility</p:attrName>
                                        </p:attrNameLst>
                                      </p:cBhvr>
                                      <p:to>
                                        <p:strVal val="visible"/>
                                      </p:to>
                                    </p:set>
                                    <p:animEffect transition="in" filter="dissolve">
                                      <p:cBhvr>
                                        <p:cTn id="30" dur="500"/>
                                        <p:tgtEl>
                                          <p:spTgt spid="29707"/>
                                        </p:tgtEl>
                                      </p:cBhvr>
                                    </p:animEffect>
                                  </p:childTnLst>
                                </p:cTn>
                              </p:par>
                            </p:childTnLst>
                          </p:cTn>
                        </p:par>
                        <p:par>
                          <p:cTn id="31" fill="hold">
                            <p:stCondLst>
                              <p:cond delay="10000"/>
                            </p:stCondLst>
                            <p:childTnLst>
                              <p:par>
                                <p:cTn id="32" presetID="9" presetClass="entr" presetSubtype="0" fill="hold" grpId="0" nodeType="afterEffect">
                                  <p:stCondLst>
                                    <p:cond delay="1000"/>
                                  </p:stCondLst>
                                  <p:childTnLst>
                                    <p:set>
                                      <p:cBhvr>
                                        <p:cTn id="33" dur="1" fill="hold">
                                          <p:stCondLst>
                                            <p:cond delay="0"/>
                                          </p:stCondLst>
                                        </p:cTn>
                                        <p:tgtEl>
                                          <p:spTgt spid="29709"/>
                                        </p:tgtEl>
                                        <p:attrNameLst>
                                          <p:attrName>style.visibility</p:attrName>
                                        </p:attrNameLst>
                                      </p:cBhvr>
                                      <p:to>
                                        <p:strVal val="visible"/>
                                      </p:to>
                                    </p:set>
                                    <p:animEffect transition="in" filter="dissolve">
                                      <p:cBhvr>
                                        <p:cTn id="34" dur="500"/>
                                        <p:tgtEl>
                                          <p:spTgt spid="29709"/>
                                        </p:tgtEl>
                                      </p:cBhvr>
                                    </p:animEffect>
                                  </p:childTnLst>
                                </p:cTn>
                              </p:par>
                            </p:childTnLst>
                          </p:cTn>
                        </p:par>
                        <p:par>
                          <p:cTn id="35" fill="hold">
                            <p:stCondLst>
                              <p:cond delay="11500"/>
                            </p:stCondLst>
                            <p:childTnLst>
                              <p:par>
                                <p:cTn id="36" presetID="3" presetClass="entr" presetSubtype="10" fill="hold" grpId="0" nodeType="afterEffect">
                                  <p:stCondLst>
                                    <p:cond delay="3000"/>
                                  </p:stCondLst>
                                  <p:childTnLst>
                                    <p:set>
                                      <p:cBhvr>
                                        <p:cTn id="37" dur="1" fill="hold">
                                          <p:stCondLst>
                                            <p:cond delay="0"/>
                                          </p:stCondLst>
                                        </p:cTn>
                                        <p:tgtEl>
                                          <p:spTgt spid="29705"/>
                                        </p:tgtEl>
                                        <p:attrNameLst>
                                          <p:attrName>style.visibility</p:attrName>
                                        </p:attrNameLst>
                                      </p:cBhvr>
                                      <p:to>
                                        <p:strVal val="visible"/>
                                      </p:to>
                                    </p:set>
                                    <p:animEffect transition="in" filter="blinds(horizontal)">
                                      <p:cBhvr>
                                        <p:cTn id="38" dur="500"/>
                                        <p:tgtEl>
                                          <p:spTgt spid="2970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9" fill="hold" display="0">
                  <p:stCondLst>
                    <p:cond delay="indefinite"/>
                  </p:stCondLst>
                  <p:endCondLst>
                    <p:cond evt="onPrev" delay="0">
                      <p:tgtEl>
                        <p:sldTgt/>
                      </p:tgtEl>
                    </p:cond>
                    <p:cond evt="onStopAudio" delay="0">
                      <p:tgtEl>
                        <p:sldTgt/>
                      </p:tgtEl>
                    </p:cond>
                  </p:endCondLst>
                </p:cTn>
                <p:tgtEl>
                  <p:spTgt spid="29710"/>
                </p:tgtEl>
              </p:cMediaNode>
            </p:audio>
          </p:childTnLst>
        </p:cTn>
      </p:par>
    </p:tnLst>
    <p:bldLst>
      <p:bldP spid="29699" grpId="0" build="p" autoUpdateAnimBg="0" advAuto="0"/>
      <p:bldP spid="29705" grpId="0" animBg="1"/>
      <p:bldP spid="29706" grpId="0" autoUpdateAnimBg="0"/>
      <p:bldP spid="29707" grpId="0" autoUpdateAnimBg="0"/>
      <p:bldP spid="29708" grpId="0" animBg="1"/>
      <p:bldP spid="29709" grpId="0" animBg="1"/>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228600"/>
            <a:ext cx="7772400" cy="762000"/>
          </a:xfrm>
        </p:spPr>
        <p:txBody>
          <a:bodyPr/>
          <a:lstStyle/>
          <a:p>
            <a:pPr algn="ctr"/>
            <a:r>
              <a:rPr lang="en-US" b="1" u="sng"/>
              <a:t>Transitions</a:t>
            </a:r>
          </a:p>
        </p:txBody>
      </p:sp>
      <p:sp>
        <p:nvSpPr>
          <p:cNvPr id="4099" name="Rectangle 3"/>
          <p:cNvSpPr>
            <a:spLocks noGrp="1" noChangeArrowheads="1"/>
          </p:cNvSpPr>
          <p:nvPr>
            <p:ph sz="quarter" idx="1"/>
          </p:nvPr>
        </p:nvSpPr>
        <p:spPr>
          <a:xfrm>
            <a:off x="304800" y="1143000"/>
            <a:ext cx="8839200" cy="2057400"/>
          </a:xfrm>
        </p:spPr>
        <p:txBody>
          <a:bodyPr/>
          <a:lstStyle/>
          <a:p>
            <a:pPr>
              <a:buFont typeface="Wingdings" charset="2"/>
              <a:buNone/>
            </a:pPr>
            <a:r>
              <a:rPr lang="en-US" sz="2800">
                <a:solidFill>
                  <a:schemeClr val="tx2"/>
                </a:solidFill>
              </a:rPr>
              <a:t>A transition word directly tells the reader the</a:t>
            </a:r>
          </a:p>
          <a:p>
            <a:pPr>
              <a:buFont typeface="Wingdings" charset="2"/>
              <a:buNone/>
            </a:pPr>
            <a:r>
              <a:rPr lang="en-US" sz="2800">
                <a:solidFill>
                  <a:schemeClr val="tx2"/>
                </a:solidFill>
              </a:rPr>
              <a:t>logical relationship between one idea and</a:t>
            </a:r>
          </a:p>
          <a:p>
            <a:pPr>
              <a:buFont typeface="Wingdings" charset="2"/>
              <a:buNone/>
            </a:pPr>
            <a:r>
              <a:rPr lang="en-US" sz="2800">
                <a:solidFill>
                  <a:schemeClr val="tx2"/>
                </a:solidFill>
              </a:rPr>
              <a:t>another idea.</a:t>
            </a:r>
          </a:p>
          <a:p>
            <a:pPr>
              <a:buFont typeface="Wingdings" charset="2"/>
              <a:buNone/>
            </a:pPr>
            <a:endParaRPr lang="en-US" sz="2800">
              <a:solidFill>
                <a:schemeClr val="tx2"/>
              </a:solidFill>
            </a:endParaRPr>
          </a:p>
          <a:p>
            <a:pPr>
              <a:buFont typeface="Wingdings" charset="2"/>
              <a:buNone/>
            </a:pPr>
            <a:endParaRPr lang="en-US" sz="2800">
              <a:solidFill>
                <a:schemeClr val="accent2"/>
              </a:solidFill>
            </a:endParaRPr>
          </a:p>
        </p:txBody>
      </p:sp>
      <p:sp>
        <p:nvSpPr>
          <p:cNvPr id="4100" name="Text Box 4"/>
          <p:cNvSpPr txBox="1">
            <a:spLocks noChangeArrowheads="1"/>
          </p:cNvSpPr>
          <p:nvPr/>
        </p:nvSpPr>
        <p:spPr bwMode="auto">
          <a:xfrm>
            <a:off x="1066800" y="4572000"/>
            <a:ext cx="2133600" cy="495300"/>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Idea</a:t>
            </a:r>
          </a:p>
        </p:txBody>
      </p:sp>
      <p:sp>
        <p:nvSpPr>
          <p:cNvPr id="4101" name="Text Box 5"/>
          <p:cNvSpPr txBox="1">
            <a:spLocks noChangeArrowheads="1"/>
          </p:cNvSpPr>
          <p:nvPr/>
        </p:nvSpPr>
        <p:spPr bwMode="auto">
          <a:xfrm>
            <a:off x="5334000" y="4572000"/>
            <a:ext cx="2133600" cy="495300"/>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Idea</a:t>
            </a:r>
          </a:p>
        </p:txBody>
      </p:sp>
      <p:sp>
        <p:nvSpPr>
          <p:cNvPr id="4102" name="Freeform 6"/>
          <p:cNvSpPr>
            <a:spLocks/>
          </p:cNvSpPr>
          <p:nvPr/>
        </p:nvSpPr>
        <p:spPr bwMode="auto">
          <a:xfrm>
            <a:off x="2362200" y="3581400"/>
            <a:ext cx="1219200" cy="8382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4103" name="Text Box 7"/>
          <p:cNvSpPr txBox="1">
            <a:spLocks noChangeArrowheads="1"/>
          </p:cNvSpPr>
          <p:nvPr/>
        </p:nvSpPr>
        <p:spPr bwMode="auto">
          <a:xfrm>
            <a:off x="3276600" y="2971800"/>
            <a:ext cx="2133600" cy="495300"/>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folHlink"/>
                </a:solidFill>
                <a:latin typeface="Times New Roman" charset="0"/>
              </a:rPr>
              <a:t>Transition</a:t>
            </a:r>
          </a:p>
        </p:txBody>
      </p:sp>
      <p:sp>
        <p:nvSpPr>
          <p:cNvPr id="4104" name="Freeform 8"/>
          <p:cNvSpPr>
            <a:spLocks/>
          </p:cNvSpPr>
          <p:nvPr/>
        </p:nvSpPr>
        <p:spPr bwMode="auto">
          <a:xfrm flipV="1">
            <a:off x="4800600" y="3581400"/>
            <a:ext cx="1066800" cy="7620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4106" name="AutoShape 10">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ssolve">
                                      <p:cBhvr>
                                        <p:cTn id="7" dur="500"/>
                                        <p:tgtEl>
                                          <p:spTgt spid="4099">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animEffect transition="in" filter="dissolve">
                                      <p:cBhvr>
                                        <p:cTn id="11" dur="500"/>
                                        <p:tgtEl>
                                          <p:spTgt spid="4099">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animEffect transition="in" filter="dissolve">
                                      <p:cBhvr>
                                        <p:cTn id="15" dur="500"/>
                                        <p:tgtEl>
                                          <p:spTgt spid="4099">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3000"/>
                                  </p:stCondLst>
                                  <p:childTnLst>
                                    <p:set>
                                      <p:cBhvr>
                                        <p:cTn id="18" dur="1" fill="hold">
                                          <p:stCondLst>
                                            <p:cond delay="0"/>
                                          </p:stCondLst>
                                        </p:cTn>
                                        <p:tgtEl>
                                          <p:spTgt spid="4100"/>
                                        </p:tgtEl>
                                        <p:attrNameLst>
                                          <p:attrName>style.visibility</p:attrName>
                                        </p:attrNameLst>
                                      </p:cBhvr>
                                      <p:to>
                                        <p:strVal val="visible"/>
                                      </p:to>
                                    </p:set>
                                    <p:animEffect transition="in" filter="dissolve">
                                      <p:cBhvr>
                                        <p:cTn id="19" dur="500"/>
                                        <p:tgtEl>
                                          <p:spTgt spid="4100"/>
                                        </p:tgtEl>
                                      </p:cBhvr>
                                    </p:animEffect>
                                  </p:childTnLst>
                                </p:cTn>
                              </p:par>
                            </p:childTnLst>
                          </p:cTn>
                        </p:par>
                        <p:par>
                          <p:cTn id="20" fill="hold">
                            <p:stCondLst>
                              <p:cond delay="5000"/>
                            </p:stCondLst>
                            <p:childTnLst>
                              <p:par>
                                <p:cTn id="21" presetID="9" presetClass="entr" presetSubtype="0" fill="hold" grpId="0" nodeType="afterEffect">
                                  <p:stCondLst>
                                    <p:cond delay="1000"/>
                                  </p:stCondLst>
                                  <p:childTnLst>
                                    <p:set>
                                      <p:cBhvr>
                                        <p:cTn id="22" dur="1" fill="hold">
                                          <p:stCondLst>
                                            <p:cond delay="0"/>
                                          </p:stCondLst>
                                        </p:cTn>
                                        <p:tgtEl>
                                          <p:spTgt spid="4102"/>
                                        </p:tgtEl>
                                        <p:attrNameLst>
                                          <p:attrName>style.visibility</p:attrName>
                                        </p:attrNameLst>
                                      </p:cBhvr>
                                      <p:to>
                                        <p:strVal val="visible"/>
                                      </p:to>
                                    </p:set>
                                    <p:animEffect transition="in" filter="dissolve">
                                      <p:cBhvr>
                                        <p:cTn id="23" dur="500"/>
                                        <p:tgtEl>
                                          <p:spTgt spid="4102"/>
                                        </p:tgtEl>
                                      </p:cBhvr>
                                    </p:animEffect>
                                  </p:childTnLst>
                                </p:cTn>
                              </p:par>
                            </p:childTnLst>
                          </p:cTn>
                        </p:par>
                        <p:par>
                          <p:cTn id="24" fill="hold">
                            <p:stCondLst>
                              <p:cond delay="6500"/>
                            </p:stCondLst>
                            <p:childTnLst>
                              <p:par>
                                <p:cTn id="25" presetID="9" presetClass="entr" presetSubtype="0" fill="hold" grpId="0" nodeType="afterEffect">
                                  <p:stCondLst>
                                    <p:cond delay="1000"/>
                                  </p:stCondLst>
                                  <p:childTnLst>
                                    <p:set>
                                      <p:cBhvr>
                                        <p:cTn id="26" dur="1" fill="hold">
                                          <p:stCondLst>
                                            <p:cond delay="0"/>
                                          </p:stCondLst>
                                        </p:cTn>
                                        <p:tgtEl>
                                          <p:spTgt spid="4103"/>
                                        </p:tgtEl>
                                        <p:attrNameLst>
                                          <p:attrName>style.visibility</p:attrName>
                                        </p:attrNameLst>
                                      </p:cBhvr>
                                      <p:to>
                                        <p:strVal val="visible"/>
                                      </p:to>
                                    </p:set>
                                    <p:animEffect transition="in" filter="dissolve">
                                      <p:cBhvr>
                                        <p:cTn id="27" dur="500"/>
                                        <p:tgtEl>
                                          <p:spTgt spid="4103"/>
                                        </p:tgtEl>
                                      </p:cBhvr>
                                    </p:animEffect>
                                  </p:childTnLst>
                                </p:cTn>
                              </p:par>
                            </p:childTnLst>
                          </p:cTn>
                        </p:par>
                        <p:par>
                          <p:cTn id="28" fill="hold">
                            <p:stCondLst>
                              <p:cond delay="8000"/>
                            </p:stCondLst>
                            <p:childTnLst>
                              <p:par>
                                <p:cTn id="29" presetID="9" presetClass="entr" presetSubtype="0" fill="hold" grpId="0" nodeType="afterEffect">
                                  <p:stCondLst>
                                    <p:cond delay="1000"/>
                                  </p:stCondLst>
                                  <p:childTnLst>
                                    <p:set>
                                      <p:cBhvr>
                                        <p:cTn id="30" dur="1" fill="hold">
                                          <p:stCondLst>
                                            <p:cond delay="0"/>
                                          </p:stCondLst>
                                        </p:cTn>
                                        <p:tgtEl>
                                          <p:spTgt spid="4104"/>
                                        </p:tgtEl>
                                        <p:attrNameLst>
                                          <p:attrName>style.visibility</p:attrName>
                                        </p:attrNameLst>
                                      </p:cBhvr>
                                      <p:to>
                                        <p:strVal val="visible"/>
                                      </p:to>
                                    </p:set>
                                    <p:animEffect transition="in" filter="dissolve">
                                      <p:cBhvr>
                                        <p:cTn id="31" dur="500"/>
                                        <p:tgtEl>
                                          <p:spTgt spid="4104"/>
                                        </p:tgtEl>
                                      </p:cBhvr>
                                    </p:animEffect>
                                  </p:childTnLst>
                                </p:cTn>
                              </p:par>
                            </p:childTnLst>
                          </p:cTn>
                        </p:par>
                        <p:par>
                          <p:cTn id="32" fill="hold">
                            <p:stCondLst>
                              <p:cond delay="9500"/>
                            </p:stCondLst>
                            <p:childTnLst>
                              <p:par>
                                <p:cTn id="33" presetID="9" presetClass="entr" presetSubtype="0" fill="hold" grpId="0" nodeType="afterEffect">
                                  <p:stCondLst>
                                    <p:cond delay="1000"/>
                                  </p:stCondLst>
                                  <p:childTnLst>
                                    <p:set>
                                      <p:cBhvr>
                                        <p:cTn id="34" dur="1" fill="hold">
                                          <p:stCondLst>
                                            <p:cond delay="0"/>
                                          </p:stCondLst>
                                        </p:cTn>
                                        <p:tgtEl>
                                          <p:spTgt spid="4101"/>
                                        </p:tgtEl>
                                        <p:attrNameLst>
                                          <p:attrName>style.visibility</p:attrName>
                                        </p:attrNameLst>
                                      </p:cBhvr>
                                      <p:to>
                                        <p:strVal val="visible"/>
                                      </p:to>
                                    </p:set>
                                    <p:animEffect transition="in" filter="dissolve">
                                      <p:cBhvr>
                                        <p:cTn id="35" dur="500"/>
                                        <p:tgtEl>
                                          <p:spTgt spid="4101"/>
                                        </p:tgtEl>
                                      </p:cBhvr>
                                    </p:animEffect>
                                  </p:childTnLst>
                                </p:cTn>
                              </p:par>
                            </p:childTnLst>
                          </p:cTn>
                        </p:par>
                        <p:par>
                          <p:cTn id="36" fill="hold">
                            <p:stCondLst>
                              <p:cond delay="11000"/>
                            </p:stCondLst>
                            <p:childTnLst>
                              <p:par>
                                <p:cTn id="37" presetID="3" presetClass="entr" presetSubtype="10" fill="hold" grpId="0" nodeType="afterEffect">
                                  <p:stCondLst>
                                    <p:cond delay="1000"/>
                                  </p:stCondLst>
                                  <p:childTnLst>
                                    <p:set>
                                      <p:cBhvr>
                                        <p:cTn id="38" dur="1" fill="hold">
                                          <p:stCondLst>
                                            <p:cond delay="0"/>
                                          </p:stCondLst>
                                        </p:cTn>
                                        <p:tgtEl>
                                          <p:spTgt spid="4106"/>
                                        </p:tgtEl>
                                        <p:attrNameLst>
                                          <p:attrName>style.visibility</p:attrName>
                                        </p:attrNameLst>
                                      </p:cBhvr>
                                      <p:to>
                                        <p:strVal val="visible"/>
                                      </p:to>
                                    </p:set>
                                    <p:animEffect transition="in" filter="blinds(horizontal)">
                                      <p:cBhvr>
                                        <p:cTn id="39" dur="500"/>
                                        <p:tgtEl>
                                          <p:spTgt spid="4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advAuto="0"/>
      <p:bldP spid="4100" grpId="0" animBg="1" autoUpdateAnimBg="0"/>
      <p:bldP spid="4101" grpId="0" animBg="1" autoUpdateAnimBg="0"/>
      <p:bldP spid="4102" grpId="0" animBg="1"/>
      <p:bldP spid="4103" grpId="0" animBg="1" autoUpdateAnimBg="0"/>
      <p:bldP spid="4104" grpId="0" animBg="1"/>
      <p:bldP spid="4106" grpId="0" animBg="1"/>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32" name="Oval 12"/>
          <p:cNvSpPr>
            <a:spLocks noChangeArrowheads="1"/>
          </p:cNvSpPr>
          <p:nvPr/>
        </p:nvSpPr>
        <p:spPr bwMode="auto">
          <a:xfrm>
            <a:off x="3505200" y="1219200"/>
            <a:ext cx="1676400" cy="609600"/>
          </a:xfrm>
          <a:prstGeom prst="ellipse">
            <a:avLst/>
          </a:prstGeom>
          <a:solidFill>
            <a:srgbClr val="FFFF00"/>
          </a:solidFill>
          <a:ln w="12700">
            <a:solidFill>
              <a:schemeClr val="folHlink"/>
            </a:solidFill>
            <a:miter lim="800000"/>
            <a:headEnd/>
            <a:tailEnd/>
          </a:ln>
          <a:effectLst/>
        </p:spPr>
        <p:txBody>
          <a:bodyPr wrap="none" anchor="ctr">
            <a:prstTxWarp prst="textNoShape">
              <a:avLst/>
            </a:prstTxWarp>
          </a:bodyPr>
          <a:lstStyle/>
          <a:p>
            <a:endParaRPr lang="en-US"/>
          </a:p>
        </p:txBody>
      </p:sp>
      <p:sp>
        <p:nvSpPr>
          <p:cNvPr id="5122" name="Rectangle 2"/>
          <p:cNvSpPr>
            <a:spLocks noGrp="1" noChangeArrowheads="1"/>
          </p:cNvSpPr>
          <p:nvPr>
            <p:ph type="title"/>
          </p:nvPr>
        </p:nvSpPr>
        <p:spPr>
          <a:xfrm>
            <a:off x="685800" y="304800"/>
            <a:ext cx="7772400" cy="762000"/>
          </a:xfrm>
        </p:spPr>
        <p:txBody>
          <a:bodyPr/>
          <a:lstStyle/>
          <a:p>
            <a:pPr algn="ctr"/>
            <a:r>
              <a:rPr lang="en-US" b="1" u="sng"/>
              <a:t>Example</a:t>
            </a:r>
          </a:p>
        </p:txBody>
      </p:sp>
      <p:sp>
        <p:nvSpPr>
          <p:cNvPr id="5125" name="Text Box 5"/>
          <p:cNvSpPr txBox="1">
            <a:spLocks noChangeArrowheads="1"/>
          </p:cNvSpPr>
          <p:nvPr/>
        </p:nvSpPr>
        <p:spPr bwMode="auto">
          <a:xfrm>
            <a:off x="381000" y="2895600"/>
            <a:ext cx="3429000" cy="860425"/>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Marcos loves to go swimming in the ocean.</a:t>
            </a:r>
          </a:p>
        </p:txBody>
      </p:sp>
      <p:sp>
        <p:nvSpPr>
          <p:cNvPr id="5126" name="Text Box 6"/>
          <p:cNvSpPr txBox="1">
            <a:spLocks noChangeArrowheads="1"/>
          </p:cNvSpPr>
          <p:nvPr/>
        </p:nvSpPr>
        <p:spPr bwMode="auto">
          <a:xfrm>
            <a:off x="5334000" y="2895600"/>
            <a:ext cx="3505200" cy="860425"/>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his parents won’t allow him to do that.</a:t>
            </a:r>
          </a:p>
        </p:txBody>
      </p:sp>
      <p:sp>
        <p:nvSpPr>
          <p:cNvPr id="5127" name="Freeform 7"/>
          <p:cNvSpPr>
            <a:spLocks/>
          </p:cNvSpPr>
          <p:nvPr/>
        </p:nvSpPr>
        <p:spPr bwMode="auto">
          <a:xfrm>
            <a:off x="2362200" y="1905000"/>
            <a:ext cx="1219200" cy="8382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5128" name="Text Box 8"/>
          <p:cNvSpPr txBox="1">
            <a:spLocks noChangeArrowheads="1"/>
          </p:cNvSpPr>
          <p:nvPr/>
        </p:nvSpPr>
        <p:spPr bwMode="auto">
          <a:xfrm>
            <a:off x="3276600" y="1295400"/>
            <a:ext cx="2133600" cy="495300"/>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folHlink"/>
                </a:solidFill>
                <a:latin typeface="Times New Roman" charset="0"/>
              </a:rPr>
              <a:t>;however,</a:t>
            </a:r>
          </a:p>
        </p:txBody>
      </p:sp>
      <p:sp>
        <p:nvSpPr>
          <p:cNvPr id="5129" name="Freeform 9"/>
          <p:cNvSpPr>
            <a:spLocks/>
          </p:cNvSpPr>
          <p:nvPr/>
        </p:nvSpPr>
        <p:spPr bwMode="auto">
          <a:xfrm flipV="1">
            <a:off x="4800600" y="1905000"/>
            <a:ext cx="1066800" cy="7620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5130" name="Text Box 10"/>
          <p:cNvSpPr txBox="1">
            <a:spLocks noChangeArrowheads="1"/>
          </p:cNvSpPr>
          <p:nvPr/>
        </p:nvSpPr>
        <p:spPr bwMode="auto">
          <a:xfrm>
            <a:off x="609600" y="4114800"/>
            <a:ext cx="8001000" cy="137318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800">
                <a:solidFill>
                  <a:schemeClr val="folHlink"/>
                </a:solidFill>
                <a:latin typeface="Tahoma" charset="0"/>
              </a:rPr>
              <a:t>The transition, </a:t>
            </a:r>
            <a:r>
              <a:rPr lang="en-US" sz="2800" b="1" i="1" u="sng">
                <a:solidFill>
                  <a:schemeClr val="tx2"/>
                </a:solidFill>
                <a:latin typeface="Tahoma" charset="0"/>
              </a:rPr>
              <a:t>however</a:t>
            </a:r>
            <a:r>
              <a:rPr lang="en-US" sz="2800">
                <a:solidFill>
                  <a:schemeClr val="folHlink"/>
                </a:solidFill>
                <a:latin typeface="Tahoma" charset="0"/>
              </a:rPr>
              <a:t>, tells the reader that the logical relationship between the two ideas is contrast.</a:t>
            </a:r>
          </a:p>
        </p:txBody>
      </p:sp>
      <p:sp>
        <p:nvSpPr>
          <p:cNvPr id="5131" name="AutoShape 11">
            <a:hlinkClick r:id="" action="ppaction://hlinkshowjump?jump=nextslide" highlightClick="1">
              <a:snd r:embed="rId4"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5133" name="Picture 13" descr="C:\WINDOWS\Profiles\lumanr\Application Data\Microsoft\Media Catalog\Downloaded Clips\cl1f\j0078781.wmf"/>
          <p:cNvPicPr>
            <a:picLocks noChangeAspect="1" noChangeArrowheads="1"/>
          </p:cNvPicPr>
          <p:nvPr/>
        </p:nvPicPr>
        <p:blipFill>
          <a:blip r:embed="rId5"/>
          <a:srcRect/>
          <a:stretch>
            <a:fillRect/>
          </a:stretch>
        </p:blipFill>
        <p:spPr bwMode="auto">
          <a:xfrm>
            <a:off x="533400" y="1447800"/>
            <a:ext cx="2357438" cy="1008063"/>
          </a:xfrm>
          <a:prstGeom prst="rect">
            <a:avLst/>
          </a:prstGeom>
          <a:noFill/>
        </p:spPr>
      </p:pic>
      <p:pic>
        <p:nvPicPr>
          <p:cNvPr id="5134" name="Picture 14">
            <a:hlinkClick r:id="" action="ppaction://media"/>
          </p:cNvPr>
          <p:cNvPicPr>
            <a:picLocks noRot="1" noChangeAspect="1" noChangeArrowheads="1"/>
          </p:cNvPicPr>
          <p:nvPr>
            <a:wavAudioFile r:embed="rId1" name="sn00669a.wav"/>
          </p:nvPr>
        </p:nvPicPr>
        <p:blipFill>
          <a:blip r:embed="rId6"/>
          <a:srcRect/>
          <a:stretch>
            <a:fillRect/>
          </a:stretch>
        </p:blipFill>
        <p:spPr bwMode="auto">
          <a:xfrm>
            <a:off x="7391400" y="6248400"/>
            <a:ext cx="304800" cy="304800"/>
          </a:xfrm>
          <a:prstGeom prst="rect">
            <a:avLst/>
          </a:prstGeom>
          <a:noFill/>
        </p:spPr>
      </p:pic>
      <p:pic>
        <p:nvPicPr>
          <p:cNvPr id="5135" name="Picture 15" descr="C:\WINDOWS\Profiles\lumanr\Application Data\Microsoft\Media Catalog\Downloaded Clips\cl1f\j0078781.wmf"/>
          <p:cNvPicPr>
            <a:picLocks noChangeAspect="1" noChangeArrowheads="1"/>
          </p:cNvPicPr>
          <p:nvPr/>
        </p:nvPicPr>
        <p:blipFill>
          <a:blip r:embed="rId5"/>
          <a:srcRect/>
          <a:stretch>
            <a:fillRect/>
          </a:stretch>
        </p:blipFill>
        <p:spPr bwMode="auto">
          <a:xfrm>
            <a:off x="6096000" y="1524000"/>
            <a:ext cx="2357438" cy="1008063"/>
          </a:xfrm>
          <a:prstGeom prst="rect">
            <a:avLst/>
          </a:prstGeom>
          <a:noFill/>
        </p:spPr>
      </p:pic>
      <p:sp>
        <p:nvSpPr>
          <p:cNvPr id="5136" name="AutoShape 16"/>
          <p:cNvSpPr>
            <a:spLocks noChangeArrowheads="1"/>
          </p:cNvSpPr>
          <p:nvPr/>
        </p:nvSpPr>
        <p:spPr bwMode="auto">
          <a:xfrm>
            <a:off x="6553200" y="1143000"/>
            <a:ext cx="1828800" cy="16002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linds(horizontal)">
                                      <p:cBhvr>
                                        <p:cTn id="7" dur="500"/>
                                        <p:tgtEl>
                                          <p:spTgt spid="5125"/>
                                        </p:tgtEl>
                                      </p:cBhvr>
                                    </p:animEffect>
                                  </p:childTnLst>
                                </p:cTn>
                              </p:par>
                            </p:childTnLst>
                          </p:cTn>
                        </p:par>
                        <p:par>
                          <p:cTn id="8" fill="hold">
                            <p:stCondLst>
                              <p:cond delay="500"/>
                            </p:stCondLst>
                            <p:childTnLst>
                              <p:par>
                                <p:cTn id="9" presetID="17" presetClass="entr" presetSubtype="10" fill="hold" nodeType="afterEffect">
                                  <p:stCondLst>
                                    <p:cond delay="1000"/>
                                  </p:stCondLst>
                                  <p:childTnLst>
                                    <p:set>
                                      <p:cBhvr>
                                        <p:cTn id="10" dur="1" fill="hold">
                                          <p:stCondLst>
                                            <p:cond delay="0"/>
                                          </p:stCondLst>
                                        </p:cTn>
                                        <p:tgtEl>
                                          <p:spTgt spid="5133"/>
                                        </p:tgtEl>
                                        <p:attrNameLst>
                                          <p:attrName>style.visibility</p:attrName>
                                        </p:attrNameLst>
                                      </p:cBhvr>
                                      <p:to>
                                        <p:strVal val="visible"/>
                                      </p:to>
                                    </p:set>
                                    <p:anim calcmode="lin" valueType="num">
                                      <p:cBhvr>
                                        <p:cTn id="11" dur="500" fill="hold"/>
                                        <p:tgtEl>
                                          <p:spTgt spid="5133"/>
                                        </p:tgtEl>
                                        <p:attrNameLst>
                                          <p:attrName>ppt_w</p:attrName>
                                        </p:attrNameLst>
                                      </p:cBhvr>
                                      <p:tavLst>
                                        <p:tav tm="0">
                                          <p:val>
                                            <p:fltVal val="0"/>
                                          </p:val>
                                        </p:tav>
                                        <p:tav tm="100000">
                                          <p:val>
                                            <p:strVal val="#ppt_w"/>
                                          </p:val>
                                        </p:tav>
                                      </p:tavLst>
                                    </p:anim>
                                    <p:anim calcmode="lin" valueType="num">
                                      <p:cBhvr>
                                        <p:cTn id="12" dur="500" fill="hold"/>
                                        <p:tgtEl>
                                          <p:spTgt spid="5133"/>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1" presetClass="mediacall" presetSubtype="0" fill="hold" nodeType="afterEffect">
                                  <p:stCondLst>
                                    <p:cond delay="0"/>
                                  </p:stCondLst>
                                  <p:childTnLst>
                                    <p:cmd type="call" cmd="playFrom(0.0)">
                                      <p:cBhvr>
                                        <p:cTn id="15" dur="1633" fill="hold"/>
                                        <p:tgtEl>
                                          <p:spTgt spid="5134"/>
                                        </p:tgtEl>
                                      </p:cBhvr>
                                    </p:cmd>
                                  </p:childTnLst>
                                </p:cTn>
                              </p:par>
                            </p:childTnLst>
                          </p:cTn>
                        </p:par>
                        <p:par>
                          <p:cTn id="16" fill="hold">
                            <p:stCondLst>
                              <p:cond delay="3633"/>
                            </p:stCondLst>
                            <p:childTnLst>
                              <p:par>
                                <p:cTn id="17" presetID="17" presetClass="entr" presetSubtype="10" fill="hold" grpId="0" nodeType="afterEffect">
                                  <p:stCondLst>
                                    <p:cond delay="1000"/>
                                  </p:stCondLst>
                                  <p:childTnLst>
                                    <p:set>
                                      <p:cBhvr>
                                        <p:cTn id="18" dur="1" fill="hold">
                                          <p:stCondLst>
                                            <p:cond delay="0"/>
                                          </p:stCondLst>
                                        </p:cTn>
                                        <p:tgtEl>
                                          <p:spTgt spid="5127"/>
                                        </p:tgtEl>
                                        <p:attrNameLst>
                                          <p:attrName>style.visibility</p:attrName>
                                        </p:attrNameLst>
                                      </p:cBhvr>
                                      <p:to>
                                        <p:strVal val="visible"/>
                                      </p:to>
                                    </p:set>
                                    <p:anim calcmode="lin" valueType="num">
                                      <p:cBhvr>
                                        <p:cTn id="19" dur="500" fill="hold"/>
                                        <p:tgtEl>
                                          <p:spTgt spid="5127"/>
                                        </p:tgtEl>
                                        <p:attrNameLst>
                                          <p:attrName>ppt_w</p:attrName>
                                        </p:attrNameLst>
                                      </p:cBhvr>
                                      <p:tavLst>
                                        <p:tav tm="0">
                                          <p:val>
                                            <p:fltVal val="0"/>
                                          </p:val>
                                        </p:tav>
                                        <p:tav tm="100000">
                                          <p:val>
                                            <p:strVal val="#ppt_w"/>
                                          </p:val>
                                        </p:tav>
                                      </p:tavLst>
                                    </p:anim>
                                    <p:anim calcmode="lin" valueType="num">
                                      <p:cBhvr>
                                        <p:cTn id="20" dur="500" fill="hold"/>
                                        <p:tgtEl>
                                          <p:spTgt spid="5127"/>
                                        </p:tgtEl>
                                        <p:attrNameLst>
                                          <p:attrName>ppt_h</p:attrName>
                                        </p:attrNameLst>
                                      </p:cBhvr>
                                      <p:tavLst>
                                        <p:tav tm="0">
                                          <p:val>
                                            <p:strVal val="#ppt_h"/>
                                          </p:val>
                                        </p:tav>
                                        <p:tav tm="100000">
                                          <p:val>
                                            <p:strVal val="#ppt_h"/>
                                          </p:val>
                                        </p:tav>
                                      </p:tavLst>
                                    </p:anim>
                                  </p:childTnLst>
                                </p:cTn>
                              </p:par>
                            </p:childTnLst>
                          </p:cTn>
                        </p:par>
                        <p:par>
                          <p:cTn id="21" fill="hold">
                            <p:stCondLst>
                              <p:cond delay="5133"/>
                            </p:stCondLst>
                            <p:childTnLst>
                              <p:par>
                                <p:cTn id="22" presetID="17" presetClass="entr" presetSubtype="10" fill="hold" grpId="0" nodeType="afterEffect">
                                  <p:stCondLst>
                                    <p:cond delay="1000"/>
                                  </p:stCondLst>
                                  <p:childTnLst>
                                    <p:set>
                                      <p:cBhvr>
                                        <p:cTn id="23" dur="1" fill="hold">
                                          <p:stCondLst>
                                            <p:cond delay="0"/>
                                          </p:stCondLst>
                                        </p:cTn>
                                        <p:tgtEl>
                                          <p:spTgt spid="5128"/>
                                        </p:tgtEl>
                                        <p:attrNameLst>
                                          <p:attrName>style.visibility</p:attrName>
                                        </p:attrNameLst>
                                      </p:cBhvr>
                                      <p:to>
                                        <p:strVal val="visible"/>
                                      </p:to>
                                    </p:set>
                                    <p:anim calcmode="lin" valueType="num">
                                      <p:cBhvr>
                                        <p:cTn id="24" dur="500" fill="hold"/>
                                        <p:tgtEl>
                                          <p:spTgt spid="5128"/>
                                        </p:tgtEl>
                                        <p:attrNameLst>
                                          <p:attrName>ppt_w</p:attrName>
                                        </p:attrNameLst>
                                      </p:cBhvr>
                                      <p:tavLst>
                                        <p:tav tm="0">
                                          <p:val>
                                            <p:fltVal val="0"/>
                                          </p:val>
                                        </p:tav>
                                        <p:tav tm="100000">
                                          <p:val>
                                            <p:strVal val="#ppt_w"/>
                                          </p:val>
                                        </p:tav>
                                      </p:tavLst>
                                    </p:anim>
                                    <p:anim calcmode="lin" valueType="num">
                                      <p:cBhvr>
                                        <p:cTn id="25" dur="500" fill="hold"/>
                                        <p:tgtEl>
                                          <p:spTgt spid="5128"/>
                                        </p:tgtEl>
                                        <p:attrNameLst>
                                          <p:attrName>ppt_h</p:attrName>
                                        </p:attrNameLst>
                                      </p:cBhvr>
                                      <p:tavLst>
                                        <p:tav tm="0">
                                          <p:val>
                                            <p:strVal val="#ppt_h"/>
                                          </p:val>
                                        </p:tav>
                                        <p:tav tm="100000">
                                          <p:val>
                                            <p:strVal val="#ppt_h"/>
                                          </p:val>
                                        </p:tav>
                                      </p:tavLst>
                                    </p:anim>
                                  </p:childTnLst>
                                </p:cTn>
                              </p:par>
                            </p:childTnLst>
                          </p:cTn>
                        </p:par>
                        <p:par>
                          <p:cTn id="26" fill="hold">
                            <p:stCondLst>
                              <p:cond delay="6633"/>
                            </p:stCondLst>
                            <p:childTnLst>
                              <p:par>
                                <p:cTn id="27" presetID="17" presetClass="entr" presetSubtype="10" fill="hold" grpId="0" nodeType="afterEffect">
                                  <p:stCondLst>
                                    <p:cond delay="1000"/>
                                  </p:stCondLst>
                                  <p:childTnLst>
                                    <p:set>
                                      <p:cBhvr>
                                        <p:cTn id="28" dur="1" fill="hold">
                                          <p:stCondLst>
                                            <p:cond delay="0"/>
                                          </p:stCondLst>
                                        </p:cTn>
                                        <p:tgtEl>
                                          <p:spTgt spid="5129"/>
                                        </p:tgtEl>
                                        <p:attrNameLst>
                                          <p:attrName>style.visibility</p:attrName>
                                        </p:attrNameLst>
                                      </p:cBhvr>
                                      <p:to>
                                        <p:strVal val="visible"/>
                                      </p:to>
                                    </p:set>
                                    <p:anim calcmode="lin" valueType="num">
                                      <p:cBhvr>
                                        <p:cTn id="29" dur="500" fill="hold"/>
                                        <p:tgtEl>
                                          <p:spTgt spid="5129"/>
                                        </p:tgtEl>
                                        <p:attrNameLst>
                                          <p:attrName>ppt_w</p:attrName>
                                        </p:attrNameLst>
                                      </p:cBhvr>
                                      <p:tavLst>
                                        <p:tav tm="0">
                                          <p:val>
                                            <p:fltVal val="0"/>
                                          </p:val>
                                        </p:tav>
                                        <p:tav tm="100000">
                                          <p:val>
                                            <p:strVal val="#ppt_w"/>
                                          </p:val>
                                        </p:tav>
                                      </p:tavLst>
                                    </p:anim>
                                    <p:anim calcmode="lin" valueType="num">
                                      <p:cBhvr>
                                        <p:cTn id="30" dur="500" fill="hold"/>
                                        <p:tgtEl>
                                          <p:spTgt spid="5129"/>
                                        </p:tgtEl>
                                        <p:attrNameLst>
                                          <p:attrName>ppt_h</p:attrName>
                                        </p:attrNameLst>
                                      </p:cBhvr>
                                      <p:tavLst>
                                        <p:tav tm="0">
                                          <p:val>
                                            <p:strVal val="#ppt_h"/>
                                          </p:val>
                                        </p:tav>
                                        <p:tav tm="100000">
                                          <p:val>
                                            <p:strVal val="#ppt_h"/>
                                          </p:val>
                                        </p:tav>
                                      </p:tavLst>
                                    </p:anim>
                                  </p:childTnLst>
                                </p:cTn>
                              </p:par>
                            </p:childTnLst>
                          </p:cTn>
                        </p:par>
                        <p:par>
                          <p:cTn id="31" fill="hold">
                            <p:stCondLst>
                              <p:cond delay="8133"/>
                            </p:stCondLst>
                            <p:childTnLst>
                              <p:par>
                                <p:cTn id="32" presetID="3" presetClass="entr" presetSubtype="10" fill="hold" grpId="0" nodeType="afterEffect">
                                  <p:stCondLst>
                                    <p:cond delay="1000"/>
                                  </p:stCondLst>
                                  <p:childTnLst>
                                    <p:set>
                                      <p:cBhvr>
                                        <p:cTn id="33" dur="1" fill="hold">
                                          <p:stCondLst>
                                            <p:cond delay="0"/>
                                          </p:stCondLst>
                                        </p:cTn>
                                        <p:tgtEl>
                                          <p:spTgt spid="5126"/>
                                        </p:tgtEl>
                                        <p:attrNameLst>
                                          <p:attrName>style.visibility</p:attrName>
                                        </p:attrNameLst>
                                      </p:cBhvr>
                                      <p:to>
                                        <p:strVal val="visible"/>
                                      </p:to>
                                    </p:set>
                                    <p:animEffect transition="in" filter="blinds(horizontal)">
                                      <p:cBhvr>
                                        <p:cTn id="34" dur="500"/>
                                        <p:tgtEl>
                                          <p:spTgt spid="5126"/>
                                        </p:tgtEl>
                                      </p:cBhvr>
                                    </p:animEffect>
                                  </p:childTnLst>
                                </p:cTn>
                              </p:par>
                            </p:childTnLst>
                          </p:cTn>
                        </p:par>
                        <p:par>
                          <p:cTn id="35" fill="hold">
                            <p:stCondLst>
                              <p:cond delay="9633"/>
                            </p:stCondLst>
                            <p:childTnLst>
                              <p:par>
                                <p:cTn id="36" presetID="17" presetClass="entr" presetSubtype="10" fill="hold" nodeType="afterEffect">
                                  <p:stCondLst>
                                    <p:cond delay="1000"/>
                                  </p:stCondLst>
                                  <p:childTnLst>
                                    <p:set>
                                      <p:cBhvr>
                                        <p:cTn id="37" dur="1" fill="hold">
                                          <p:stCondLst>
                                            <p:cond delay="0"/>
                                          </p:stCondLst>
                                        </p:cTn>
                                        <p:tgtEl>
                                          <p:spTgt spid="5135"/>
                                        </p:tgtEl>
                                        <p:attrNameLst>
                                          <p:attrName>style.visibility</p:attrName>
                                        </p:attrNameLst>
                                      </p:cBhvr>
                                      <p:to>
                                        <p:strVal val="visible"/>
                                      </p:to>
                                    </p:set>
                                    <p:anim calcmode="lin" valueType="num">
                                      <p:cBhvr>
                                        <p:cTn id="38" dur="500" fill="hold"/>
                                        <p:tgtEl>
                                          <p:spTgt spid="5135"/>
                                        </p:tgtEl>
                                        <p:attrNameLst>
                                          <p:attrName>ppt_w</p:attrName>
                                        </p:attrNameLst>
                                      </p:cBhvr>
                                      <p:tavLst>
                                        <p:tav tm="0">
                                          <p:val>
                                            <p:fltVal val="0"/>
                                          </p:val>
                                        </p:tav>
                                        <p:tav tm="100000">
                                          <p:val>
                                            <p:strVal val="#ppt_w"/>
                                          </p:val>
                                        </p:tav>
                                      </p:tavLst>
                                    </p:anim>
                                    <p:anim calcmode="lin" valueType="num">
                                      <p:cBhvr>
                                        <p:cTn id="39" dur="500" fill="hold"/>
                                        <p:tgtEl>
                                          <p:spTgt spid="5135"/>
                                        </p:tgtEl>
                                        <p:attrNameLst>
                                          <p:attrName>ppt_h</p:attrName>
                                        </p:attrNameLst>
                                      </p:cBhvr>
                                      <p:tavLst>
                                        <p:tav tm="0">
                                          <p:val>
                                            <p:strVal val="#ppt_h"/>
                                          </p:val>
                                        </p:tav>
                                        <p:tav tm="100000">
                                          <p:val>
                                            <p:strVal val="#ppt_h"/>
                                          </p:val>
                                        </p:tav>
                                      </p:tavLst>
                                    </p:anim>
                                  </p:childTnLst>
                                </p:cTn>
                              </p:par>
                            </p:childTnLst>
                          </p:cTn>
                        </p:par>
                        <p:par>
                          <p:cTn id="40" fill="hold">
                            <p:stCondLst>
                              <p:cond delay="11133"/>
                            </p:stCondLst>
                            <p:childTnLst>
                              <p:par>
                                <p:cTn id="41" presetID="2" presetClass="entr" presetSubtype="4" fill="hold" grpId="0" nodeType="afterEffect">
                                  <p:stCondLst>
                                    <p:cond delay="0"/>
                                  </p:stCondLst>
                                  <p:childTnLst>
                                    <p:set>
                                      <p:cBhvr>
                                        <p:cTn id="42" dur="1" fill="hold">
                                          <p:stCondLst>
                                            <p:cond delay="0"/>
                                          </p:stCondLst>
                                        </p:cTn>
                                        <p:tgtEl>
                                          <p:spTgt spid="5130"/>
                                        </p:tgtEl>
                                        <p:attrNameLst>
                                          <p:attrName>style.visibility</p:attrName>
                                        </p:attrNameLst>
                                      </p:cBhvr>
                                      <p:to>
                                        <p:strVal val="visible"/>
                                      </p:to>
                                    </p:set>
                                    <p:anim calcmode="lin" valueType="num">
                                      <p:cBhvr additive="base">
                                        <p:cTn id="43" dur="500" fill="hold"/>
                                        <p:tgtEl>
                                          <p:spTgt spid="5130"/>
                                        </p:tgtEl>
                                        <p:attrNameLst>
                                          <p:attrName>ppt_x</p:attrName>
                                        </p:attrNameLst>
                                      </p:cBhvr>
                                      <p:tavLst>
                                        <p:tav tm="0">
                                          <p:val>
                                            <p:strVal val="#ppt_x"/>
                                          </p:val>
                                        </p:tav>
                                        <p:tav tm="100000">
                                          <p:val>
                                            <p:strVal val="#ppt_x"/>
                                          </p:val>
                                        </p:tav>
                                      </p:tavLst>
                                    </p:anim>
                                    <p:anim calcmode="lin" valueType="num">
                                      <p:cBhvr additive="base">
                                        <p:cTn id="44" dur="500" fill="hold"/>
                                        <p:tgtEl>
                                          <p:spTgt spid="5130"/>
                                        </p:tgtEl>
                                        <p:attrNameLst>
                                          <p:attrName>ppt_y</p:attrName>
                                        </p:attrNameLst>
                                      </p:cBhvr>
                                      <p:tavLst>
                                        <p:tav tm="0">
                                          <p:val>
                                            <p:strVal val="1+#ppt_h/2"/>
                                          </p:val>
                                        </p:tav>
                                        <p:tav tm="100000">
                                          <p:val>
                                            <p:strVal val="#ppt_y"/>
                                          </p:val>
                                        </p:tav>
                                      </p:tavLst>
                                    </p:anim>
                                  </p:childTnLst>
                                </p:cTn>
                              </p:par>
                            </p:childTnLst>
                          </p:cTn>
                        </p:par>
                        <p:par>
                          <p:cTn id="45" fill="hold">
                            <p:stCondLst>
                              <p:cond delay="11633"/>
                            </p:stCondLst>
                            <p:childTnLst>
                              <p:par>
                                <p:cTn id="46" presetID="17" presetClass="entr" presetSubtype="10" fill="hold" grpId="0" nodeType="afterEffect">
                                  <p:stCondLst>
                                    <p:cond delay="2000"/>
                                  </p:stCondLst>
                                  <p:childTnLst>
                                    <p:set>
                                      <p:cBhvr>
                                        <p:cTn id="47" dur="1" fill="hold">
                                          <p:stCondLst>
                                            <p:cond delay="0"/>
                                          </p:stCondLst>
                                        </p:cTn>
                                        <p:tgtEl>
                                          <p:spTgt spid="5132"/>
                                        </p:tgtEl>
                                        <p:attrNameLst>
                                          <p:attrName>style.visibility</p:attrName>
                                        </p:attrNameLst>
                                      </p:cBhvr>
                                      <p:to>
                                        <p:strVal val="visible"/>
                                      </p:to>
                                    </p:set>
                                    <p:anim calcmode="lin" valueType="num">
                                      <p:cBhvr>
                                        <p:cTn id="48" dur="500" fill="hold"/>
                                        <p:tgtEl>
                                          <p:spTgt spid="5132"/>
                                        </p:tgtEl>
                                        <p:attrNameLst>
                                          <p:attrName>ppt_w</p:attrName>
                                        </p:attrNameLst>
                                      </p:cBhvr>
                                      <p:tavLst>
                                        <p:tav tm="0">
                                          <p:val>
                                            <p:fltVal val="0"/>
                                          </p:val>
                                        </p:tav>
                                        <p:tav tm="100000">
                                          <p:val>
                                            <p:strVal val="#ppt_w"/>
                                          </p:val>
                                        </p:tav>
                                      </p:tavLst>
                                    </p:anim>
                                    <p:anim calcmode="lin" valueType="num">
                                      <p:cBhvr>
                                        <p:cTn id="49" dur="500" fill="hold"/>
                                        <p:tgtEl>
                                          <p:spTgt spid="5132"/>
                                        </p:tgtEl>
                                        <p:attrNameLst>
                                          <p:attrName>ppt_h</p:attrName>
                                        </p:attrNameLst>
                                      </p:cBhvr>
                                      <p:tavLst>
                                        <p:tav tm="0">
                                          <p:val>
                                            <p:strVal val="#ppt_h"/>
                                          </p:val>
                                        </p:tav>
                                        <p:tav tm="100000">
                                          <p:val>
                                            <p:strVal val="#ppt_h"/>
                                          </p:val>
                                        </p:tav>
                                      </p:tavLst>
                                    </p:anim>
                                  </p:childTnLst>
                                </p:cTn>
                              </p:par>
                            </p:childTnLst>
                          </p:cTn>
                        </p:par>
                        <p:par>
                          <p:cTn id="50" fill="hold">
                            <p:stCondLst>
                              <p:cond delay="14133"/>
                            </p:stCondLst>
                            <p:childTnLst>
                              <p:par>
                                <p:cTn id="51" presetID="17" presetClass="entr" presetSubtype="10" fill="hold" grpId="0" nodeType="afterEffect">
                                  <p:stCondLst>
                                    <p:cond delay="1000"/>
                                  </p:stCondLst>
                                  <p:childTnLst>
                                    <p:set>
                                      <p:cBhvr>
                                        <p:cTn id="52" dur="1" fill="hold">
                                          <p:stCondLst>
                                            <p:cond delay="0"/>
                                          </p:stCondLst>
                                        </p:cTn>
                                        <p:tgtEl>
                                          <p:spTgt spid="5136"/>
                                        </p:tgtEl>
                                        <p:attrNameLst>
                                          <p:attrName>style.visibility</p:attrName>
                                        </p:attrNameLst>
                                      </p:cBhvr>
                                      <p:to>
                                        <p:strVal val="visible"/>
                                      </p:to>
                                    </p:set>
                                    <p:anim calcmode="lin" valueType="num">
                                      <p:cBhvr>
                                        <p:cTn id="53" dur="500" fill="hold"/>
                                        <p:tgtEl>
                                          <p:spTgt spid="5136"/>
                                        </p:tgtEl>
                                        <p:attrNameLst>
                                          <p:attrName>ppt_w</p:attrName>
                                        </p:attrNameLst>
                                      </p:cBhvr>
                                      <p:tavLst>
                                        <p:tav tm="0">
                                          <p:val>
                                            <p:fltVal val="0"/>
                                          </p:val>
                                        </p:tav>
                                        <p:tav tm="100000">
                                          <p:val>
                                            <p:strVal val="#ppt_w"/>
                                          </p:val>
                                        </p:tav>
                                      </p:tavLst>
                                    </p:anim>
                                    <p:anim calcmode="lin" valueType="num">
                                      <p:cBhvr>
                                        <p:cTn id="54" dur="500" fill="hold"/>
                                        <p:tgtEl>
                                          <p:spTgt spid="5136"/>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1"/>
                                            </p:cond>
                                          </p:stCondLst>
                                          <p:endCondLst>
                                            <p:cond evt="onStopAudio" delay="0">
                                              <p:tgtEl>
                                                <p:sldTgt/>
                                              </p:tgtEl>
                                            </p:cond>
                                          </p:endCondLst>
                                        </p:cTn>
                                        <p:tgtEl>
                                          <p:sndTgt r:embed="rId3" name="glass.wav"/>
                                        </p:tgtEl>
                                      </p:cMediaNode>
                                    </p:audio>
                                  </p:subTnLst>
                                </p:cTn>
                              </p:par>
                            </p:childTnLst>
                          </p:cTn>
                        </p:par>
                        <p:par>
                          <p:cTn id="55" fill="hold">
                            <p:stCondLst>
                              <p:cond delay="15633"/>
                            </p:stCondLst>
                            <p:childTnLst>
                              <p:par>
                                <p:cTn id="56" presetID="3" presetClass="entr" presetSubtype="10" fill="hold" grpId="0" nodeType="afterEffect">
                                  <p:stCondLst>
                                    <p:cond delay="1000"/>
                                  </p:stCondLst>
                                  <p:childTnLst>
                                    <p:set>
                                      <p:cBhvr>
                                        <p:cTn id="57" dur="1" fill="hold">
                                          <p:stCondLst>
                                            <p:cond delay="0"/>
                                          </p:stCondLst>
                                        </p:cTn>
                                        <p:tgtEl>
                                          <p:spTgt spid="5131"/>
                                        </p:tgtEl>
                                        <p:attrNameLst>
                                          <p:attrName>style.visibility</p:attrName>
                                        </p:attrNameLst>
                                      </p:cBhvr>
                                      <p:to>
                                        <p:strVal val="visible"/>
                                      </p:to>
                                    </p:set>
                                    <p:animEffect transition="in" filter="blinds(horizontal)">
                                      <p:cBhvr>
                                        <p:cTn id="58" dur="500"/>
                                        <p:tgtEl>
                                          <p:spTgt spid="513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59" fill="hold" display="0">
                  <p:stCondLst>
                    <p:cond delay="indefinite"/>
                  </p:stCondLst>
                  <p:endCondLst>
                    <p:cond evt="onNext" delay="0">
                      <p:tgtEl>
                        <p:sldTgt/>
                      </p:tgtEl>
                    </p:cond>
                    <p:cond evt="onPrev" delay="0">
                      <p:tgtEl>
                        <p:sldTgt/>
                      </p:tgtEl>
                    </p:cond>
                    <p:cond evt="onStopAudio" delay="0">
                      <p:tgtEl>
                        <p:sldTgt/>
                      </p:tgtEl>
                    </p:cond>
                  </p:endCondLst>
                </p:cTn>
                <p:tgtEl>
                  <p:spTgt spid="5134"/>
                </p:tgtEl>
              </p:cMediaNode>
            </p:audio>
          </p:childTnLst>
        </p:cTn>
      </p:par>
    </p:tnLst>
    <p:bldLst>
      <p:bldP spid="5132" grpId="0" animBg="1"/>
      <p:bldP spid="5125" grpId="0" animBg="1" autoUpdateAnimBg="0"/>
      <p:bldP spid="5126" grpId="0" animBg="1" autoUpdateAnimBg="0"/>
      <p:bldP spid="5127" grpId="0" animBg="1"/>
      <p:bldP spid="5128" grpId="0" animBg="1" autoUpdateAnimBg="0"/>
      <p:bldP spid="5129" grpId="0" animBg="1"/>
      <p:bldP spid="5130" grpId="0" autoUpdateAnimBg="0"/>
      <p:bldP spid="5131" grpId="0" animBg="1"/>
      <p:bldP spid="5136" grpId="0" animBg="1"/>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228600"/>
            <a:ext cx="7772400" cy="762000"/>
          </a:xfrm>
        </p:spPr>
        <p:txBody>
          <a:bodyPr/>
          <a:lstStyle/>
          <a:p>
            <a:pPr algn="ctr"/>
            <a:r>
              <a:rPr lang="en-US" b="1" u="sng"/>
              <a:t>Transitions</a:t>
            </a:r>
          </a:p>
        </p:txBody>
      </p:sp>
      <p:sp>
        <p:nvSpPr>
          <p:cNvPr id="1027" name="Rectangle 3"/>
          <p:cNvSpPr>
            <a:spLocks noGrp="1" noChangeArrowheads="1"/>
          </p:cNvSpPr>
          <p:nvPr>
            <p:ph sz="quarter" idx="1"/>
          </p:nvPr>
        </p:nvSpPr>
        <p:spPr>
          <a:xfrm>
            <a:off x="609600" y="1066800"/>
            <a:ext cx="8229600" cy="2057400"/>
          </a:xfrm>
        </p:spPr>
        <p:txBody>
          <a:bodyPr>
            <a:normAutofit fontScale="92500" lnSpcReduction="10000"/>
          </a:bodyPr>
          <a:lstStyle/>
          <a:p>
            <a:pPr>
              <a:lnSpc>
                <a:spcPct val="90000"/>
              </a:lnSpc>
              <a:buFont typeface="Wingdings" charset="2"/>
              <a:buNone/>
            </a:pPr>
            <a:r>
              <a:rPr lang="en-US" sz="2800"/>
              <a:t>Transitions are words that help make</a:t>
            </a:r>
          </a:p>
          <a:p>
            <a:pPr>
              <a:lnSpc>
                <a:spcPct val="90000"/>
              </a:lnSpc>
              <a:buFont typeface="Wingdings" charset="2"/>
              <a:buNone/>
            </a:pPr>
            <a:r>
              <a:rPr lang="en-US" sz="2800"/>
              <a:t>your writing more coherent.  They create</a:t>
            </a:r>
          </a:p>
          <a:p>
            <a:pPr>
              <a:lnSpc>
                <a:spcPct val="90000"/>
              </a:lnSpc>
              <a:buFont typeface="Wingdings" charset="2"/>
              <a:buNone/>
            </a:pPr>
            <a:r>
              <a:rPr lang="en-US" sz="2800"/>
              <a:t>connections between:</a:t>
            </a:r>
          </a:p>
          <a:p>
            <a:pPr>
              <a:lnSpc>
                <a:spcPct val="90000"/>
              </a:lnSpc>
              <a:buFont typeface="Wingdings" charset="2"/>
              <a:buNone/>
            </a:pPr>
            <a:endParaRPr lang="en-US" sz="2800"/>
          </a:p>
          <a:p>
            <a:pPr>
              <a:lnSpc>
                <a:spcPct val="90000"/>
              </a:lnSpc>
              <a:buFont typeface="Wingdings" charset="2"/>
              <a:buNone/>
            </a:pPr>
            <a:r>
              <a:rPr lang="en-US" sz="2800"/>
              <a:t>	</a:t>
            </a:r>
            <a:endParaRPr lang="en-US" sz="2000" b="1">
              <a:solidFill>
                <a:schemeClr val="folHlink"/>
              </a:solidFill>
              <a:latin typeface="Tahoma" charset="0"/>
            </a:endParaRPr>
          </a:p>
        </p:txBody>
      </p:sp>
      <p:sp>
        <p:nvSpPr>
          <p:cNvPr id="102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9" name="Rectangle 5"/>
          <p:cNvSpPr>
            <a:spLocks noChangeArrowheads="1"/>
          </p:cNvSpPr>
          <p:nvPr/>
        </p:nvSpPr>
        <p:spPr bwMode="auto">
          <a:xfrm>
            <a:off x="685800" y="2895600"/>
            <a:ext cx="7772400" cy="28956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3200"/>
              <a:t>		</a:t>
            </a:r>
            <a:r>
              <a:rPr lang="en-US" b="1">
                <a:solidFill>
                  <a:schemeClr val="folHlink"/>
                </a:solidFill>
                <a:latin typeface="Tahoma" charset="0"/>
              </a:rPr>
              <a:t>-  one clause and another clause</a:t>
            </a:r>
          </a:p>
          <a:p>
            <a:pPr marL="342900" indent="-342900">
              <a:spcBef>
                <a:spcPct val="20000"/>
              </a:spcBef>
              <a:buClr>
                <a:schemeClr val="folHlink"/>
              </a:buClr>
              <a:buSzPct val="75000"/>
              <a:buFont typeface="Wingdings" charset="2"/>
              <a:buNone/>
            </a:pPr>
            <a:endParaRPr lang="en-US" b="1">
              <a:solidFill>
                <a:schemeClr val="folHlink"/>
              </a:solidFill>
              <a:latin typeface="Tahoma" charset="0"/>
            </a:endParaRPr>
          </a:p>
          <a:p>
            <a:pPr marL="342900" indent="-342900">
              <a:spcBef>
                <a:spcPct val="20000"/>
              </a:spcBef>
              <a:buClr>
                <a:schemeClr val="folHlink"/>
              </a:buClr>
              <a:buSzPct val="75000"/>
              <a:buFont typeface="Wingdings" charset="2"/>
              <a:buNone/>
            </a:pPr>
            <a:r>
              <a:rPr lang="en-US" b="1">
                <a:solidFill>
                  <a:schemeClr val="folHlink"/>
                </a:solidFill>
                <a:latin typeface="Tahoma" charset="0"/>
              </a:rPr>
              <a:t>		-  one sentence and another sentence</a:t>
            </a:r>
          </a:p>
          <a:p>
            <a:pPr marL="342900" indent="-342900">
              <a:spcBef>
                <a:spcPct val="20000"/>
              </a:spcBef>
              <a:buClr>
                <a:schemeClr val="folHlink"/>
              </a:buClr>
              <a:buSzPct val="75000"/>
              <a:buFont typeface="Wingdings" charset="2"/>
              <a:buNone/>
            </a:pPr>
            <a:endParaRPr lang="en-US" b="1">
              <a:solidFill>
                <a:schemeClr val="folHlink"/>
              </a:solidFill>
              <a:latin typeface="Tahoma" charset="0"/>
            </a:endParaRPr>
          </a:p>
          <a:p>
            <a:pPr marL="342900" indent="-342900">
              <a:spcBef>
                <a:spcPct val="20000"/>
              </a:spcBef>
              <a:buClr>
                <a:schemeClr val="folHlink"/>
              </a:buClr>
              <a:buSzPct val="75000"/>
              <a:buFont typeface="Wingdings" charset="2"/>
              <a:buNone/>
            </a:pPr>
            <a:r>
              <a:rPr lang="en-US" b="1">
                <a:solidFill>
                  <a:schemeClr val="folHlink"/>
                </a:solidFill>
                <a:latin typeface="Tahoma" charset="0"/>
              </a:rPr>
              <a:t>		-  one group of sentences and the next 	  	    group of sentences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blinds(horizontal)">
                                      <p:cBhvr>
                                        <p:cTn id="7" dur="500"/>
                                        <p:tgtEl>
                                          <p:spTgt spid="1027">
                                            <p:txEl>
                                              <p:pRg st="0" end="0"/>
                                            </p:txEl>
                                          </p:spTgt>
                                        </p:tgtEl>
                                      </p:cBhvr>
                                    </p:animEffect>
                                  </p:childTnLst>
                                </p:cTn>
                              </p:par>
                            </p:childTnLst>
                          </p:cTn>
                        </p:par>
                        <p:par>
                          <p:cTn id="8" fill="hold">
                            <p:stCondLst>
                              <p:cond delay="1500"/>
                            </p:stCondLst>
                            <p:childTnLst>
                              <p:par>
                                <p:cTn id="9" presetID="3" presetClass="entr" presetSubtype="10" fill="hold" grpId="0" nodeType="afterEffect">
                                  <p:stCondLst>
                                    <p:cond delay="1000"/>
                                  </p:stCondLst>
                                  <p:childTnLst>
                                    <p:set>
                                      <p:cBhvr>
                                        <p:cTn id="10" dur="1" fill="hold">
                                          <p:stCondLst>
                                            <p:cond delay="0"/>
                                          </p:stCondLst>
                                        </p:cTn>
                                        <p:tgtEl>
                                          <p:spTgt spid="1027">
                                            <p:txEl>
                                              <p:pRg st="1" end="1"/>
                                            </p:txEl>
                                          </p:spTgt>
                                        </p:tgtEl>
                                        <p:attrNameLst>
                                          <p:attrName>style.visibility</p:attrName>
                                        </p:attrNameLst>
                                      </p:cBhvr>
                                      <p:to>
                                        <p:strVal val="visible"/>
                                      </p:to>
                                    </p:set>
                                    <p:animEffect transition="in" filter="blinds(horizontal)">
                                      <p:cBhvr>
                                        <p:cTn id="11" dur="500"/>
                                        <p:tgtEl>
                                          <p:spTgt spid="1027">
                                            <p:txEl>
                                              <p:pRg st="1" end="1"/>
                                            </p:txEl>
                                          </p:spTgt>
                                        </p:tgtEl>
                                      </p:cBhvr>
                                    </p:animEffect>
                                  </p:childTnLst>
                                </p:cTn>
                              </p:par>
                            </p:childTnLst>
                          </p:cTn>
                        </p:par>
                        <p:par>
                          <p:cTn id="12" fill="hold">
                            <p:stCondLst>
                              <p:cond delay="3000"/>
                            </p:stCondLst>
                            <p:childTnLst>
                              <p:par>
                                <p:cTn id="13" presetID="3" presetClass="entr" presetSubtype="10" fill="hold" grpId="0" nodeType="afterEffect">
                                  <p:stCondLst>
                                    <p:cond delay="1000"/>
                                  </p:stCondLst>
                                  <p:childTnLst>
                                    <p:set>
                                      <p:cBhvr>
                                        <p:cTn id="14" dur="1" fill="hold">
                                          <p:stCondLst>
                                            <p:cond delay="0"/>
                                          </p:stCondLst>
                                        </p:cTn>
                                        <p:tgtEl>
                                          <p:spTgt spid="1027">
                                            <p:txEl>
                                              <p:pRg st="2" end="2"/>
                                            </p:txEl>
                                          </p:spTgt>
                                        </p:tgtEl>
                                        <p:attrNameLst>
                                          <p:attrName>style.visibility</p:attrName>
                                        </p:attrNameLst>
                                      </p:cBhvr>
                                      <p:to>
                                        <p:strVal val="visible"/>
                                      </p:to>
                                    </p:set>
                                    <p:animEffect transition="in" filter="blinds(horizontal)">
                                      <p:cBhvr>
                                        <p:cTn id="15" dur="500"/>
                                        <p:tgtEl>
                                          <p:spTgt spid="1027">
                                            <p:txEl>
                                              <p:pRg st="2" end="2"/>
                                            </p:txEl>
                                          </p:spTgt>
                                        </p:tgtEl>
                                      </p:cBhvr>
                                    </p:animEffect>
                                  </p:childTnLst>
                                </p:cTn>
                              </p:par>
                            </p:childTnLst>
                          </p:cTn>
                        </p:par>
                        <p:par>
                          <p:cTn id="16" fill="hold">
                            <p:stCondLst>
                              <p:cond delay="4500"/>
                            </p:stCondLst>
                            <p:childTnLst>
                              <p:par>
                                <p:cTn id="17" presetID="3" presetClass="entr" presetSubtype="10" fill="hold" grpId="0" nodeType="afterEffect">
                                  <p:stCondLst>
                                    <p:cond delay="1000"/>
                                  </p:stCondLst>
                                  <p:childTnLst>
                                    <p:set>
                                      <p:cBhvr>
                                        <p:cTn id="18" dur="1" fill="hold">
                                          <p:stCondLst>
                                            <p:cond delay="0"/>
                                          </p:stCondLst>
                                        </p:cTn>
                                        <p:tgtEl>
                                          <p:spTgt spid="1027">
                                            <p:txEl>
                                              <p:pRg st="4" end="4"/>
                                            </p:txEl>
                                          </p:spTgt>
                                        </p:tgtEl>
                                        <p:attrNameLst>
                                          <p:attrName>style.visibility</p:attrName>
                                        </p:attrNameLst>
                                      </p:cBhvr>
                                      <p:to>
                                        <p:strVal val="visible"/>
                                      </p:to>
                                    </p:set>
                                    <p:animEffect transition="in" filter="blinds(horizontal)">
                                      <p:cBhvr>
                                        <p:cTn id="19" dur="500"/>
                                        <p:tgtEl>
                                          <p:spTgt spid="1027">
                                            <p:txEl>
                                              <p:pRg st="4" end="4"/>
                                            </p:txEl>
                                          </p:spTgt>
                                        </p:tgtEl>
                                      </p:cBhvr>
                                    </p:animEffect>
                                  </p:childTnLst>
                                </p:cTn>
                              </p:par>
                            </p:childTnLst>
                          </p:cTn>
                        </p:par>
                        <p:par>
                          <p:cTn id="20" fill="hold">
                            <p:stCondLst>
                              <p:cond delay="6000"/>
                            </p:stCondLst>
                            <p:childTnLst>
                              <p:par>
                                <p:cTn id="21" presetID="3" presetClass="entr" presetSubtype="10" fill="hold" grpId="0" nodeType="afterEffect">
                                  <p:stCondLst>
                                    <p:cond delay="2000"/>
                                  </p:stCondLst>
                                  <p:childTnLst>
                                    <p:set>
                                      <p:cBhvr>
                                        <p:cTn id="22" dur="1" fill="hold">
                                          <p:stCondLst>
                                            <p:cond delay="0"/>
                                          </p:stCondLst>
                                        </p:cTn>
                                        <p:tgtEl>
                                          <p:spTgt spid="1029">
                                            <p:txEl>
                                              <p:pRg st="0" end="0"/>
                                            </p:txEl>
                                          </p:spTgt>
                                        </p:tgtEl>
                                        <p:attrNameLst>
                                          <p:attrName>style.visibility</p:attrName>
                                        </p:attrNameLst>
                                      </p:cBhvr>
                                      <p:to>
                                        <p:strVal val="visible"/>
                                      </p:to>
                                    </p:set>
                                    <p:animEffect transition="in" filter="blinds(horizontal)">
                                      <p:cBhvr>
                                        <p:cTn id="23" dur="500"/>
                                        <p:tgtEl>
                                          <p:spTgt spid="1029">
                                            <p:txEl>
                                              <p:pRg st="0" end="0"/>
                                            </p:txEl>
                                          </p:spTgt>
                                        </p:tgtEl>
                                      </p:cBhvr>
                                    </p:animEffect>
                                  </p:childTnLst>
                                </p:cTn>
                              </p:par>
                            </p:childTnLst>
                          </p:cTn>
                        </p:par>
                        <p:par>
                          <p:cTn id="24" fill="hold">
                            <p:stCondLst>
                              <p:cond delay="8500"/>
                            </p:stCondLst>
                            <p:childTnLst>
                              <p:par>
                                <p:cTn id="25" presetID="3" presetClass="entr" presetSubtype="10" fill="hold" grpId="0" nodeType="afterEffect">
                                  <p:stCondLst>
                                    <p:cond delay="2000"/>
                                  </p:stCondLst>
                                  <p:childTnLst>
                                    <p:set>
                                      <p:cBhvr>
                                        <p:cTn id="26" dur="1" fill="hold">
                                          <p:stCondLst>
                                            <p:cond delay="0"/>
                                          </p:stCondLst>
                                        </p:cTn>
                                        <p:tgtEl>
                                          <p:spTgt spid="1029">
                                            <p:txEl>
                                              <p:pRg st="2" end="2"/>
                                            </p:txEl>
                                          </p:spTgt>
                                        </p:tgtEl>
                                        <p:attrNameLst>
                                          <p:attrName>style.visibility</p:attrName>
                                        </p:attrNameLst>
                                      </p:cBhvr>
                                      <p:to>
                                        <p:strVal val="visible"/>
                                      </p:to>
                                    </p:set>
                                    <p:animEffect transition="in" filter="blinds(horizontal)">
                                      <p:cBhvr>
                                        <p:cTn id="27" dur="500"/>
                                        <p:tgtEl>
                                          <p:spTgt spid="1029">
                                            <p:txEl>
                                              <p:pRg st="2" end="2"/>
                                            </p:txEl>
                                          </p:spTgt>
                                        </p:tgtEl>
                                      </p:cBhvr>
                                    </p:animEffect>
                                  </p:childTnLst>
                                </p:cTn>
                              </p:par>
                            </p:childTnLst>
                          </p:cTn>
                        </p:par>
                        <p:par>
                          <p:cTn id="28" fill="hold">
                            <p:stCondLst>
                              <p:cond delay="11000"/>
                            </p:stCondLst>
                            <p:childTnLst>
                              <p:par>
                                <p:cTn id="29" presetID="3" presetClass="entr" presetSubtype="10" fill="hold" grpId="0" nodeType="afterEffect">
                                  <p:stCondLst>
                                    <p:cond delay="2000"/>
                                  </p:stCondLst>
                                  <p:childTnLst>
                                    <p:set>
                                      <p:cBhvr>
                                        <p:cTn id="30" dur="1" fill="hold">
                                          <p:stCondLst>
                                            <p:cond delay="0"/>
                                          </p:stCondLst>
                                        </p:cTn>
                                        <p:tgtEl>
                                          <p:spTgt spid="1029">
                                            <p:txEl>
                                              <p:pRg st="4" end="4"/>
                                            </p:txEl>
                                          </p:spTgt>
                                        </p:tgtEl>
                                        <p:attrNameLst>
                                          <p:attrName>style.visibility</p:attrName>
                                        </p:attrNameLst>
                                      </p:cBhvr>
                                      <p:to>
                                        <p:strVal val="visible"/>
                                      </p:to>
                                    </p:set>
                                    <p:animEffect transition="in" filter="blinds(horizontal)">
                                      <p:cBhvr>
                                        <p:cTn id="31" dur="500"/>
                                        <p:tgtEl>
                                          <p:spTgt spid="1029">
                                            <p:txEl>
                                              <p:pRg st="4" end="4"/>
                                            </p:txEl>
                                          </p:spTgt>
                                        </p:tgtEl>
                                      </p:cBhvr>
                                    </p:animEffect>
                                  </p:childTnLst>
                                </p:cTn>
                              </p:par>
                            </p:childTnLst>
                          </p:cTn>
                        </p:par>
                        <p:par>
                          <p:cTn id="32" fill="hold">
                            <p:stCondLst>
                              <p:cond delay="13500"/>
                            </p:stCondLst>
                            <p:childTnLst>
                              <p:par>
                                <p:cTn id="33" presetID="3" presetClass="entr" presetSubtype="10" fill="hold" grpId="0" nodeType="afterEffect">
                                  <p:stCondLst>
                                    <p:cond delay="1000"/>
                                  </p:stCondLst>
                                  <p:childTnLst>
                                    <p:set>
                                      <p:cBhvr>
                                        <p:cTn id="34" dur="1" fill="hold">
                                          <p:stCondLst>
                                            <p:cond delay="0"/>
                                          </p:stCondLst>
                                        </p:cTn>
                                        <p:tgtEl>
                                          <p:spTgt spid="1028"/>
                                        </p:tgtEl>
                                        <p:attrNameLst>
                                          <p:attrName>style.visibility</p:attrName>
                                        </p:attrNameLst>
                                      </p:cBhvr>
                                      <p:to>
                                        <p:strVal val="visible"/>
                                      </p:to>
                                    </p:set>
                                    <p:animEffect transition="in" filter="blinds(horizontal)">
                                      <p:cBhvr>
                                        <p:cTn id="3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advAuto="1000"/>
      <p:bldP spid="1028" grpId="0" animBg="1"/>
      <p:bldP spid="1029" grpId="0" build="p" autoUpdateAnimBg="0" advAuto="2000"/>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04800"/>
            <a:ext cx="8305800" cy="579438"/>
          </a:xfrm>
        </p:spPr>
        <p:txBody>
          <a:bodyPr/>
          <a:lstStyle/>
          <a:p>
            <a:pPr algn="ctr"/>
            <a:r>
              <a:rPr lang="en-US" sz="3200" b="1" u="sng"/>
              <a:t>Joining Two Independent Clauses</a:t>
            </a:r>
          </a:p>
        </p:txBody>
      </p:sp>
      <p:sp>
        <p:nvSpPr>
          <p:cNvPr id="6147" name="Rectangle 3"/>
          <p:cNvSpPr>
            <a:spLocks noGrp="1" noChangeArrowheads="1"/>
          </p:cNvSpPr>
          <p:nvPr>
            <p:ph sz="quarter" idx="1"/>
          </p:nvPr>
        </p:nvSpPr>
        <p:spPr>
          <a:xfrm>
            <a:off x="152400" y="762000"/>
            <a:ext cx="8839200" cy="1143000"/>
          </a:xfrm>
        </p:spPr>
        <p:txBody>
          <a:bodyPr/>
          <a:lstStyle/>
          <a:p>
            <a:pPr>
              <a:lnSpc>
                <a:spcPct val="90000"/>
              </a:lnSpc>
              <a:buFont typeface="Wingdings" charset="2"/>
              <a:buNone/>
            </a:pPr>
            <a:r>
              <a:rPr lang="en-US"/>
              <a:t>  </a:t>
            </a:r>
            <a:r>
              <a:rPr lang="en-US" sz="2800">
                <a:solidFill>
                  <a:schemeClr val="tx2"/>
                </a:solidFill>
              </a:rPr>
              <a:t>One way of joining </a:t>
            </a:r>
            <a:r>
              <a:rPr lang="en-US" sz="2800" b="1" i="1">
                <a:solidFill>
                  <a:schemeClr val="folHlink"/>
                </a:solidFill>
              </a:rPr>
              <a:t>two independent clauses</a:t>
            </a:r>
            <a:r>
              <a:rPr lang="en-US" sz="2800">
                <a:solidFill>
                  <a:schemeClr val="tx2"/>
                </a:solidFill>
              </a:rPr>
              <a:t> is with a semicolon, a transition, and a comma.</a:t>
            </a:r>
          </a:p>
          <a:p>
            <a:pPr>
              <a:lnSpc>
                <a:spcPct val="90000"/>
              </a:lnSpc>
              <a:buFont typeface="Wingdings" charset="2"/>
              <a:buNone/>
            </a:pPr>
            <a:endParaRPr lang="en-US" sz="2800"/>
          </a:p>
          <a:p>
            <a:pPr>
              <a:lnSpc>
                <a:spcPct val="90000"/>
              </a:lnSpc>
              <a:buFont typeface="Wingdings" charset="2"/>
              <a:buNone/>
            </a:pPr>
            <a:endParaRPr lang="en-US">
              <a:solidFill>
                <a:schemeClr val="accent2"/>
              </a:solidFill>
            </a:endParaRPr>
          </a:p>
        </p:txBody>
      </p:sp>
      <p:sp>
        <p:nvSpPr>
          <p:cNvPr id="6154" name="Text Box 10"/>
          <p:cNvSpPr txBox="1">
            <a:spLocks noChangeArrowheads="1"/>
          </p:cNvSpPr>
          <p:nvPr/>
        </p:nvSpPr>
        <p:spPr bwMode="auto">
          <a:xfrm>
            <a:off x="457200" y="3581400"/>
            <a:ext cx="2209800" cy="860425"/>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Marcos is a great swimmer</a:t>
            </a:r>
          </a:p>
        </p:txBody>
      </p:sp>
      <p:sp>
        <p:nvSpPr>
          <p:cNvPr id="6155" name="Text Box 11"/>
          <p:cNvSpPr txBox="1">
            <a:spLocks noChangeArrowheads="1"/>
          </p:cNvSpPr>
          <p:nvPr/>
        </p:nvSpPr>
        <p:spPr bwMode="auto">
          <a:xfrm>
            <a:off x="5638800" y="3657600"/>
            <a:ext cx="2514600" cy="860425"/>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b="1">
                <a:latin typeface="Times New Roman" charset="0"/>
              </a:rPr>
              <a:t>he’s very good at scuba diving.</a:t>
            </a:r>
          </a:p>
        </p:txBody>
      </p:sp>
      <p:sp>
        <p:nvSpPr>
          <p:cNvPr id="6156" name="Freeform 12"/>
          <p:cNvSpPr>
            <a:spLocks/>
          </p:cNvSpPr>
          <p:nvPr/>
        </p:nvSpPr>
        <p:spPr bwMode="auto">
          <a:xfrm>
            <a:off x="2362200" y="2667000"/>
            <a:ext cx="1219200" cy="8382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6157" name="Text Box 13"/>
          <p:cNvSpPr txBox="1">
            <a:spLocks noChangeArrowheads="1"/>
          </p:cNvSpPr>
          <p:nvPr/>
        </p:nvSpPr>
        <p:spPr bwMode="auto">
          <a:xfrm>
            <a:off x="3124200" y="2057400"/>
            <a:ext cx="2362200" cy="495300"/>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folHlink"/>
                </a:solidFill>
                <a:latin typeface="Times New Roman" charset="0"/>
              </a:rPr>
              <a:t>; furthermore,</a:t>
            </a:r>
          </a:p>
        </p:txBody>
      </p:sp>
      <p:sp>
        <p:nvSpPr>
          <p:cNvPr id="6158" name="Freeform 14"/>
          <p:cNvSpPr>
            <a:spLocks/>
          </p:cNvSpPr>
          <p:nvPr/>
        </p:nvSpPr>
        <p:spPr bwMode="auto">
          <a:xfrm flipV="1">
            <a:off x="4876800" y="2743200"/>
            <a:ext cx="1066800" cy="7620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6159" name="Text Box 15"/>
          <p:cNvSpPr txBox="1">
            <a:spLocks noChangeArrowheads="1"/>
          </p:cNvSpPr>
          <p:nvPr/>
        </p:nvSpPr>
        <p:spPr bwMode="auto">
          <a:xfrm>
            <a:off x="914400" y="4953000"/>
            <a:ext cx="7162800" cy="860425"/>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tx2"/>
                </a:solidFill>
                <a:latin typeface="Times New Roman" charset="0"/>
              </a:rPr>
              <a:t>Marcos is a great swimmer</a:t>
            </a:r>
            <a:r>
              <a:rPr lang="en-US" b="1">
                <a:latin typeface="Times New Roman" charset="0"/>
              </a:rPr>
              <a:t> </a:t>
            </a:r>
            <a:r>
              <a:rPr lang="en-US" b="1">
                <a:solidFill>
                  <a:schemeClr val="folHlink"/>
                </a:solidFill>
                <a:latin typeface="Times New Roman" charset="0"/>
              </a:rPr>
              <a:t>;furthermore,</a:t>
            </a:r>
            <a:r>
              <a:rPr lang="en-US" b="1">
                <a:solidFill>
                  <a:schemeClr val="accent2"/>
                </a:solidFill>
                <a:latin typeface="Times New Roman" charset="0"/>
              </a:rPr>
              <a:t> </a:t>
            </a:r>
            <a:r>
              <a:rPr lang="en-US" b="1">
                <a:solidFill>
                  <a:schemeClr val="tx2"/>
                </a:solidFill>
                <a:latin typeface="Times New Roman" charset="0"/>
              </a:rPr>
              <a:t>he’s very good at scuba diving.</a:t>
            </a:r>
          </a:p>
        </p:txBody>
      </p:sp>
      <p:sp>
        <p:nvSpPr>
          <p:cNvPr id="6160" name="AutoShape 16">
            <a:hlinkClick r:id="" action="ppaction://hlinkshowjump?jump=nextslide" highlightClick="1">
              <a:snd r:embed="rId4"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6161" name="Picture 17" descr="C:\WINDOWS\Profiles\lumanr\Application Data\Microsoft\Media Catalog\Downloaded Clips\cl1f\j0078781.wmf"/>
          <p:cNvPicPr>
            <a:picLocks noChangeAspect="1" noChangeArrowheads="1"/>
          </p:cNvPicPr>
          <p:nvPr/>
        </p:nvPicPr>
        <p:blipFill>
          <a:blip r:embed="rId5"/>
          <a:srcRect/>
          <a:stretch>
            <a:fillRect/>
          </a:stretch>
        </p:blipFill>
        <p:spPr bwMode="auto">
          <a:xfrm>
            <a:off x="457200" y="2133600"/>
            <a:ext cx="2133600" cy="912813"/>
          </a:xfrm>
          <a:prstGeom prst="rect">
            <a:avLst/>
          </a:prstGeom>
          <a:noFill/>
        </p:spPr>
      </p:pic>
      <p:pic>
        <p:nvPicPr>
          <p:cNvPr id="6162" name="Picture 18">
            <a:hlinkClick r:id="" action="ppaction://media"/>
          </p:cNvPr>
          <p:cNvPicPr>
            <a:picLocks noRot="1" noChangeAspect="1" noChangeArrowheads="1"/>
          </p:cNvPicPr>
          <p:nvPr>
            <a:wavAudioFile r:embed="rId1" name="sn00669a.wav"/>
          </p:nvPr>
        </p:nvPicPr>
        <p:blipFill>
          <a:blip r:embed="rId6"/>
          <a:srcRect/>
          <a:stretch>
            <a:fillRect/>
          </a:stretch>
        </p:blipFill>
        <p:spPr bwMode="auto">
          <a:xfrm>
            <a:off x="7086600" y="6400800"/>
            <a:ext cx="152400" cy="152400"/>
          </a:xfrm>
          <a:prstGeom prst="rect">
            <a:avLst/>
          </a:prstGeom>
          <a:noFill/>
        </p:spPr>
      </p:pic>
      <p:sp>
        <p:nvSpPr>
          <p:cNvPr id="6163" name="AutoShape 19"/>
          <p:cNvSpPr>
            <a:spLocks noChangeArrowheads="1"/>
          </p:cNvSpPr>
          <p:nvPr/>
        </p:nvSpPr>
        <p:spPr bwMode="auto">
          <a:xfrm>
            <a:off x="3962400" y="2667000"/>
            <a:ext cx="609600" cy="609600"/>
          </a:xfrm>
          <a:prstGeom prst="plus">
            <a:avLst>
              <a:gd name="adj" fmla="val 25000"/>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6164" name="Picture 20" descr="C:\WINDOWS\Profiles\lumanr\Application Data\Microsoft\Media Catalog\Downloaded Clips\cl71\j0282782.gif"/>
          <p:cNvPicPr>
            <a:picLocks noChangeAspect="1" noChangeArrowheads="1" noCrop="1"/>
          </p:cNvPicPr>
          <p:nvPr/>
        </p:nvPicPr>
        <p:blipFill>
          <a:blip r:embed="rId7"/>
          <a:srcRect/>
          <a:stretch>
            <a:fillRect/>
          </a:stretch>
        </p:blipFill>
        <p:spPr bwMode="auto">
          <a:xfrm>
            <a:off x="6172200" y="1624013"/>
            <a:ext cx="2057400" cy="1966912"/>
          </a:xfrm>
          <a:prstGeom prst="rect">
            <a:avLst/>
          </a:prstGeom>
          <a:noFill/>
        </p:spPr>
      </p:pic>
      <p:pic>
        <p:nvPicPr>
          <p:cNvPr id="6165" name="Picture 21">
            <a:hlinkClick r:id="" action="ppaction://media"/>
          </p:cNvPr>
          <p:cNvPicPr>
            <a:picLocks noRot="1" noChangeAspect="1" noChangeArrowheads="1"/>
          </p:cNvPicPr>
          <p:nvPr>
            <a:wavAudioFile r:embed="rId2" name="j0074971.wav"/>
          </p:nvPr>
        </p:nvPicPr>
        <p:blipFill>
          <a:blip r:embed="rId6"/>
          <a:srcRect/>
          <a:stretch>
            <a:fillRect/>
          </a:stretch>
        </p:blipFill>
        <p:spPr bwMode="auto">
          <a:xfrm>
            <a:off x="6858000" y="6400800"/>
            <a:ext cx="152400" cy="152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3000"/>
                                  </p:stCondLst>
                                  <p:childTnLst>
                                    <p:set>
                                      <p:cBhvr>
                                        <p:cTn id="10" dur="1" fill="hold">
                                          <p:stCondLst>
                                            <p:cond delay="0"/>
                                          </p:stCondLst>
                                        </p:cTn>
                                        <p:tgtEl>
                                          <p:spTgt spid="6154"/>
                                        </p:tgtEl>
                                        <p:attrNameLst>
                                          <p:attrName>style.visibility</p:attrName>
                                        </p:attrNameLst>
                                      </p:cBhvr>
                                      <p:to>
                                        <p:strVal val="visible"/>
                                      </p:to>
                                    </p:set>
                                    <p:animEffect transition="in" filter="dissolve">
                                      <p:cBhvr>
                                        <p:cTn id="11" dur="500"/>
                                        <p:tgtEl>
                                          <p:spTgt spid="6154"/>
                                        </p:tgtEl>
                                      </p:cBhvr>
                                    </p:animEffect>
                                  </p:childTnLst>
                                </p:cTn>
                              </p:par>
                            </p:childTnLst>
                          </p:cTn>
                        </p:par>
                        <p:par>
                          <p:cTn id="12" fill="hold">
                            <p:stCondLst>
                              <p:cond delay="4000"/>
                            </p:stCondLst>
                            <p:childTnLst>
                              <p:par>
                                <p:cTn id="13" presetID="17" presetClass="entr" presetSubtype="10" fill="hold" nodeType="afterEffect">
                                  <p:stCondLst>
                                    <p:cond delay="1000"/>
                                  </p:stCondLst>
                                  <p:childTnLst>
                                    <p:set>
                                      <p:cBhvr>
                                        <p:cTn id="14" dur="1" fill="hold">
                                          <p:stCondLst>
                                            <p:cond delay="0"/>
                                          </p:stCondLst>
                                        </p:cTn>
                                        <p:tgtEl>
                                          <p:spTgt spid="6161"/>
                                        </p:tgtEl>
                                        <p:attrNameLst>
                                          <p:attrName>style.visibility</p:attrName>
                                        </p:attrNameLst>
                                      </p:cBhvr>
                                      <p:to>
                                        <p:strVal val="visible"/>
                                      </p:to>
                                    </p:set>
                                    <p:anim calcmode="lin" valueType="num">
                                      <p:cBhvr>
                                        <p:cTn id="15" dur="500" fill="hold"/>
                                        <p:tgtEl>
                                          <p:spTgt spid="6161"/>
                                        </p:tgtEl>
                                        <p:attrNameLst>
                                          <p:attrName>ppt_w</p:attrName>
                                        </p:attrNameLst>
                                      </p:cBhvr>
                                      <p:tavLst>
                                        <p:tav tm="0">
                                          <p:val>
                                            <p:fltVal val="0"/>
                                          </p:val>
                                        </p:tav>
                                        <p:tav tm="100000">
                                          <p:val>
                                            <p:strVal val="#ppt_w"/>
                                          </p:val>
                                        </p:tav>
                                      </p:tavLst>
                                    </p:anim>
                                    <p:anim calcmode="lin" valueType="num">
                                      <p:cBhvr>
                                        <p:cTn id="16" dur="500" fill="hold"/>
                                        <p:tgtEl>
                                          <p:spTgt spid="6161"/>
                                        </p:tgtEl>
                                        <p:attrNameLst>
                                          <p:attrName>ppt_h</p:attrName>
                                        </p:attrNameLst>
                                      </p:cBhvr>
                                      <p:tavLst>
                                        <p:tav tm="0">
                                          <p:val>
                                            <p:strVal val="#ppt_h"/>
                                          </p:val>
                                        </p:tav>
                                        <p:tav tm="100000">
                                          <p:val>
                                            <p:strVal val="#ppt_h"/>
                                          </p:val>
                                        </p:tav>
                                      </p:tavLst>
                                    </p:anim>
                                  </p:childTnLst>
                                </p:cTn>
                              </p:par>
                            </p:childTnLst>
                          </p:cTn>
                        </p:par>
                        <p:par>
                          <p:cTn id="17" fill="hold">
                            <p:stCondLst>
                              <p:cond delay="5500"/>
                            </p:stCondLst>
                            <p:childTnLst>
                              <p:par>
                                <p:cTn id="18" presetID="1" presetClass="entr" presetSubtype="0" fill="hold" nodeType="afterEffect">
                                  <p:stCondLst>
                                    <p:cond delay="0"/>
                                  </p:stCondLst>
                                  <p:childTnLst>
                                    <p:set>
                                      <p:cBhvr>
                                        <p:cTn id="19" dur="1" fill="hold">
                                          <p:stCondLst>
                                            <p:cond delay="499"/>
                                          </p:stCondLst>
                                        </p:cTn>
                                        <p:tgtEl>
                                          <p:spTgt spid="6162"/>
                                        </p:tgtEl>
                                        <p:attrNameLst>
                                          <p:attrName>style.visibility</p:attrName>
                                        </p:attrNameLst>
                                      </p:cBhvr>
                                      <p:to>
                                        <p:strVal val="visible"/>
                                      </p:to>
                                    </p:set>
                                  </p:childTnLst>
                                  <p:subTnLst>
                                    <p:set>
                                      <p:cBhvr override="childStyle">
                                        <p:cTn dur="1" fill="hold" display="0" masterRel="sameClick" afterEffect="1">
                                          <p:stCondLst>
                                            <p:cond evt="end" delay="0">
                                              <p:tn val="18"/>
                                            </p:cond>
                                          </p:stCondLst>
                                        </p:cTn>
                                        <p:tgtEl>
                                          <p:spTgt spid="6162"/>
                                        </p:tgtEl>
                                        <p:attrNameLst>
                                          <p:attrName>style.visibility</p:attrName>
                                        </p:attrNameLst>
                                      </p:cBhvr>
                                      <p:to>
                                        <p:strVal val="hidden"/>
                                      </p:to>
                                    </p:set>
                                  </p:subTnLst>
                                </p:cTn>
                              </p:par>
                            </p:childTnLst>
                          </p:cTn>
                        </p:par>
                        <p:par>
                          <p:cTn id="20" fill="hold">
                            <p:stCondLst>
                              <p:cond delay="6000"/>
                            </p:stCondLst>
                            <p:childTnLst>
                              <p:par>
                                <p:cTn id="21" presetID="1" presetClass="mediacall" presetSubtype="0" fill="hold" nodeType="afterEffect">
                                  <p:stCondLst>
                                    <p:cond delay="0"/>
                                  </p:stCondLst>
                                  <p:childTnLst>
                                    <p:cmd type="call" cmd="playFrom(0.0)">
                                      <p:cBhvr>
                                        <p:cTn id="22" dur="1633" fill="hold"/>
                                        <p:tgtEl>
                                          <p:spTgt spid="6162"/>
                                        </p:tgtEl>
                                      </p:cBhvr>
                                    </p:cmd>
                                  </p:childTnLst>
                                </p:cTn>
                              </p:par>
                            </p:childTnLst>
                          </p:cTn>
                        </p:par>
                        <p:par>
                          <p:cTn id="23" fill="hold">
                            <p:stCondLst>
                              <p:cond delay="7633"/>
                            </p:stCondLst>
                            <p:childTnLst>
                              <p:par>
                                <p:cTn id="24" presetID="9" presetClass="entr" presetSubtype="0" fill="hold" grpId="0" nodeType="afterEffect">
                                  <p:stCondLst>
                                    <p:cond delay="1000"/>
                                  </p:stCondLst>
                                  <p:childTnLst>
                                    <p:set>
                                      <p:cBhvr>
                                        <p:cTn id="25" dur="1" fill="hold">
                                          <p:stCondLst>
                                            <p:cond delay="0"/>
                                          </p:stCondLst>
                                        </p:cTn>
                                        <p:tgtEl>
                                          <p:spTgt spid="6156"/>
                                        </p:tgtEl>
                                        <p:attrNameLst>
                                          <p:attrName>style.visibility</p:attrName>
                                        </p:attrNameLst>
                                      </p:cBhvr>
                                      <p:to>
                                        <p:strVal val="visible"/>
                                      </p:to>
                                    </p:set>
                                    <p:animEffect transition="in" filter="dissolve">
                                      <p:cBhvr>
                                        <p:cTn id="26" dur="500"/>
                                        <p:tgtEl>
                                          <p:spTgt spid="6156"/>
                                        </p:tgtEl>
                                      </p:cBhvr>
                                    </p:animEffect>
                                  </p:childTnLst>
                                </p:cTn>
                              </p:par>
                            </p:childTnLst>
                          </p:cTn>
                        </p:par>
                        <p:par>
                          <p:cTn id="27" fill="hold">
                            <p:stCondLst>
                              <p:cond delay="9133"/>
                            </p:stCondLst>
                            <p:childTnLst>
                              <p:par>
                                <p:cTn id="28" presetID="9" presetClass="entr" presetSubtype="0" fill="hold" grpId="0" nodeType="afterEffect">
                                  <p:stCondLst>
                                    <p:cond delay="1000"/>
                                  </p:stCondLst>
                                  <p:childTnLst>
                                    <p:set>
                                      <p:cBhvr>
                                        <p:cTn id="29" dur="1" fill="hold">
                                          <p:stCondLst>
                                            <p:cond delay="0"/>
                                          </p:stCondLst>
                                        </p:cTn>
                                        <p:tgtEl>
                                          <p:spTgt spid="6157"/>
                                        </p:tgtEl>
                                        <p:attrNameLst>
                                          <p:attrName>style.visibility</p:attrName>
                                        </p:attrNameLst>
                                      </p:cBhvr>
                                      <p:to>
                                        <p:strVal val="visible"/>
                                      </p:to>
                                    </p:set>
                                    <p:animEffect transition="in" filter="dissolve">
                                      <p:cBhvr>
                                        <p:cTn id="30" dur="500"/>
                                        <p:tgtEl>
                                          <p:spTgt spid="6157"/>
                                        </p:tgtEl>
                                      </p:cBhvr>
                                    </p:animEffect>
                                  </p:childTnLst>
                                </p:cTn>
                              </p:par>
                            </p:childTnLst>
                          </p:cTn>
                        </p:par>
                        <p:par>
                          <p:cTn id="31" fill="hold">
                            <p:stCondLst>
                              <p:cond delay="10633"/>
                            </p:stCondLst>
                            <p:childTnLst>
                              <p:par>
                                <p:cTn id="32" presetID="3" presetClass="entr" presetSubtype="10" fill="hold" grpId="0" nodeType="afterEffect">
                                  <p:stCondLst>
                                    <p:cond delay="1000"/>
                                  </p:stCondLst>
                                  <p:childTnLst>
                                    <p:set>
                                      <p:cBhvr>
                                        <p:cTn id="33" dur="1" fill="hold">
                                          <p:stCondLst>
                                            <p:cond delay="0"/>
                                          </p:stCondLst>
                                        </p:cTn>
                                        <p:tgtEl>
                                          <p:spTgt spid="6163"/>
                                        </p:tgtEl>
                                        <p:attrNameLst>
                                          <p:attrName>style.visibility</p:attrName>
                                        </p:attrNameLst>
                                      </p:cBhvr>
                                      <p:to>
                                        <p:strVal val="visible"/>
                                      </p:to>
                                    </p:set>
                                    <p:animEffect transition="in" filter="blinds(horizontal)">
                                      <p:cBhvr>
                                        <p:cTn id="34" dur="500"/>
                                        <p:tgtEl>
                                          <p:spTgt spid="6163"/>
                                        </p:tgtEl>
                                      </p:cBhvr>
                                    </p:animEffect>
                                  </p:childTnLst>
                                </p:cTn>
                              </p:par>
                            </p:childTnLst>
                          </p:cTn>
                        </p:par>
                        <p:par>
                          <p:cTn id="35" fill="hold">
                            <p:stCondLst>
                              <p:cond delay="12133"/>
                            </p:stCondLst>
                            <p:childTnLst>
                              <p:par>
                                <p:cTn id="36" presetID="9" presetClass="entr" presetSubtype="0" fill="hold" grpId="0" nodeType="afterEffect">
                                  <p:stCondLst>
                                    <p:cond delay="1000"/>
                                  </p:stCondLst>
                                  <p:childTnLst>
                                    <p:set>
                                      <p:cBhvr>
                                        <p:cTn id="37" dur="1" fill="hold">
                                          <p:stCondLst>
                                            <p:cond delay="0"/>
                                          </p:stCondLst>
                                        </p:cTn>
                                        <p:tgtEl>
                                          <p:spTgt spid="6158"/>
                                        </p:tgtEl>
                                        <p:attrNameLst>
                                          <p:attrName>style.visibility</p:attrName>
                                        </p:attrNameLst>
                                      </p:cBhvr>
                                      <p:to>
                                        <p:strVal val="visible"/>
                                      </p:to>
                                    </p:set>
                                    <p:animEffect transition="in" filter="dissolve">
                                      <p:cBhvr>
                                        <p:cTn id="38" dur="500"/>
                                        <p:tgtEl>
                                          <p:spTgt spid="6158"/>
                                        </p:tgtEl>
                                      </p:cBhvr>
                                    </p:animEffect>
                                  </p:childTnLst>
                                </p:cTn>
                              </p:par>
                            </p:childTnLst>
                          </p:cTn>
                        </p:par>
                        <p:par>
                          <p:cTn id="39" fill="hold">
                            <p:stCondLst>
                              <p:cond delay="13633"/>
                            </p:stCondLst>
                            <p:childTnLst>
                              <p:par>
                                <p:cTn id="40" presetID="9" presetClass="entr" presetSubtype="0" fill="hold" grpId="0" nodeType="afterEffect">
                                  <p:stCondLst>
                                    <p:cond delay="1000"/>
                                  </p:stCondLst>
                                  <p:childTnLst>
                                    <p:set>
                                      <p:cBhvr>
                                        <p:cTn id="41" dur="1" fill="hold">
                                          <p:stCondLst>
                                            <p:cond delay="0"/>
                                          </p:stCondLst>
                                        </p:cTn>
                                        <p:tgtEl>
                                          <p:spTgt spid="6155"/>
                                        </p:tgtEl>
                                        <p:attrNameLst>
                                          <p:attrName>style.visibility</p:attrName>
                                        </p:attrNameLst>
                                      </p:cBhvr>
                                      <p:to>
                                        <p:strVal val="visible"/>
                                      </p:to>
                                    </p:set>
                                    <p:animEffect transition="in" filter="dissolve">
                                      <p:cBhvr>
                                        <p:cTn id="42" dur="500"/>
                                        <p:tgtEl>
                                          <p:spTgt spid="6155"/>
                                        </p:tgtEl>
                                      </p:cBhvr>
                                    </p:animEffect>
                                  </p:childTnLst>
                                </p:cTn>
                              </p:par>
                            </p:childTnLst>
                          </p:cTn>
                        </p:par>
                        <p:par>
                          <p:cTn id="43" fill="hold">
                            <p:stCondLst>
                              <p:cond delay="15133"/>
                            </p:stCondLst>
                            <p:childTnLst>
                              <p:par>
                                <p:cTn id="44" presetID="2" presetClass="entr" presetSubtype="3" fill="hold" nodeType="afterEffect">
                                  <p:stCondLst>
                                    <p:cond delay="1000"/>
                                  </p:stCondLst>
                                  <p:childTnLst>
                                    <p:set>
                                      <p:cBhvr>
                                        <p:cTn id="45" dur="1" fill="hold">
                                          <p:stCondLst>
                                            <p:cond delay="0"/>
                                          </p:stCondLst>
                                        </p:cTn>
                                        <p:tgtEl>
                                          <p:spTgt spid="6164"/>
                                        </p:tgtEl>
                                        <p:attrNameLst>
                                          <p:attrName>style.visibility</p:attrName>
                                        </p:attrNameLst>
                                      </p:cBhvr>
                                      <p:to>
                                        <p:strVal val="visible"/>
                                      </p:to>
                                    </p:set>
                                    <p:anim calcmode="lin" valueType="num">
                                      <p:cBhvr additive="base">
                                        <p:cTn id="46" dur="500" fill="hold"/>
                                        <p:tgtEl>
                                          <p:spTgt spid="6164"/>
                                        </p:tgtEl>
                                        <p:attrNameLst>
                                          <p:attrName>ppt_x</p:attrName>
                                        </p:attrNameLst>
                                      </p:cBhvr>
                                      <p:tavLst>
                                        <p:tav tm="0">
                                          <p:val>
                                            <p:strVal val="1+#ppt_w/2"/>
                                          </p:val>
                                        </p:tav>
                                        <p:tav tm="100000">
                                          <p:val>
                                            <p:strVal val="#ppt_x"/>
                                          </p:val>
                                        </p:tav>
                                      </p:tavLst>
                                    </p:anim>
                                    <p:anim calcmode="lin" valueType="num">
                                      <p:cBhvr additive="base">
                                        <p:cTn id="47" dur="500" fill="hold"/>
                                        <p:tgtEl>
                                          <p:spTgt spid="6164"/>
                                        </p:tgtEl>
                                        <p:attrNameLst>
                                          <p:attrName>ppt_y</p:attrName>
                                        </p:attrNameLst>
                                      </p:cBhvr>
                                      <p:tavLst>
                                        <p:tav tm="0">
                                          <p:val>
                                            <p:strVal val="0-#ppt_h/2"/>
                                          </p:val>
                                        </p:tav>
                                        <p:tav tm="100000">
                                          <p:val>
                                            <p:strVal val="#ppt_y"/>
                                          </p:val>
                                        </p:tav>
                                      </p:tavLst>
                                    </p:anim>
                                  </p:childTnLst>
                                </p:cTn>
                              </p:par>
                            </p:childTnLst>
                          </p:cTn>
                        </p:par>
                        <p:par>
                          <p:cTn id="48" fill="hold">
                            <p:stCondLst>
                              <p:cond delay="16633"/>
                            </p:stCondLst>
                            <p:childTnLst>
                              <p:par>
                                <p:cTn id="49" presetID="1" presetClass="entr" presetSubtype="0" fill="hold" nodeType="afterEffect">
                                  <p:stCondLst>
                                    <p:cond delay="0"/>
                                  </p:stCondLst>
                                  <p:childTnLst>
                                    <p:set>
                                      <p:cBhvr>
                                        <p:cTn id="50" dur="1" fill="hold">
                                          <p:stCondLst>
                                            <p:cond delay="499"/>
                                          </p:stCondLst>
                                        </p:cTn>
                                        <p:tgtEl>
                                          <p:spTgt spid="6165"/>
                                        </p:tgtEl>
                                        <p:attrNameLst>
                                          <p:attrName>style.visibility</p:attrName>
                                        </p:attrNameLst>
                                      </p:cBhvr>
                                      <p:to>
                                        <p:strVal val="visible"/>
                                      </p:to>
                                    </p:set>
                                  </p:childTnLst>
                                  <p:subTnLst>
                                    <p:set>
                                      <p:cBhvr override="childStyle">
                                        <p:cTn dur="1" fill="hold" display="0" masterRel="sameClick" afterEffect="1">
                                          <p:stCondLst>
                                            <p:cond evt="end" delay="0">
                                              <p:tn val="49"/>
                                            </p:cond>
                                          </p:stCondLst>
                                        </p:cTn>
                                        <p:tgtEl>
                                          <p:spTgt spid="6165"/>
                                        </p:tgtEl>
                                        <p:attrNameLst>
                                          <p:attrName>style.visibility</p:attrName>
                                        </p:attrNameLst>
                                      </p:cBhvr>
                                      <p:to>
                                        <p:strVal val="hidden"/>
                                      </p:to>
                                    </p:set>
                                  </p:subTnLst>
                                </p:cTn>
                              </p:par>
                            </p:childTnLst>
                          </p:cTn>
                        </p:par>
                        <p:par>
                          <p:cTn id="51" fill="hold">
                            <p:stCondLst>
                              <p:cond delay="17133"/>
                            </p:stCondLst>
                            <p:childTnLst>
                              <p:par>
                                <p:cTn id="52" presetID="1" presetClass="mediacall" presetSubtype="0" fill="hold" nodeType="afterEffect">
                                  <p:stCondLst>
                                    <p:cond delay="0"/>
                                  </p:stCondLst>
                                  <p:childTnLst>
                                    <p:cmd type="call" cmd="playFrom(0.0)">
                                      <p:cBhvr>
                                        <p:cTn id="53" dur="2858" fill="hold"/>
                                        <p:tgtEl>
                                          <p:spTgt spid="6165"/>
                                        </p:tgtEl>
                                      </p:cBhvr>
                                    </p:cmd>
                                  </p:childTnLst>
                                </p:cTn>
                              </p:par>
                            </p:childTnLst>
                          </p:cTn>
                        </p:par>
                        <p:par>
                          <p:cTn id="54" fill="hold">
                            <p:stCondLst>
                              <p:cond delay="19991"/>
                            </p:stCondLst>
                            <p:childTnLst>
                              <p:par>
                                <p:cTn id="55" presetID="9" presetClass="entr" presetSubtype="0" fill="hold" grpId="0" nodeType="afterEffect">
                                  <p:stCondLst>
                                    <p:cond delay="2000"/>
                                  </p:stCondLst>
                                  <p:childTnLst>
                                    <p:set>
                                      <p:cBhvr>
                                        <p:cTn id="56" dur="1" fill="hold">
                                          <p:stCondLst>
                                            <p:cond delay="0"/>
                                          </p:stCondLst>
                                        </p:cTn>
                                        <p:tgtEl>
                                          <p:spTgt spid="6159"/>
                                        </p:tgtEl>
                                        <p:attrNameLst>
                                          <p:attrName>style.visibility</p:attrName>
                                        </p:attrNameLst>
                                      </p:cBhvr>
                                      <p:to>
                                        <p:strVal val="visible"/>
                                      </p:to>
                                    </p:set>
                                    <p:animEffect transition="in" filter="dissolve">
                                      <p:cBhvr>
                                        <p:cTn id="57" dur="500"/>
                                        <p:tgtEl>
                                          <p:spTgt spid="6159"/>
                                        </p:tgtEl>
                                      </p:cBhvr>
                                    </p:animEffect>
                                  </p:childTnLst>
                                </p:cTn>
                              </p:par>
                            </p:childTnLst>
                          </p:cTn>
                        </p:par>
                        <p:par>
                          <p:cTn id="58" fill="hold">
                            <p:stCondLst>
                              <p:cond delay="22491"/>
                            </p:stCondLst>
                            <p:childTnLst>
                              <p:par>
                                <p:cTn id="59" presetID="3" presetClass="entr" presetSubtype="10" fill="hold" grpId="0" nodeType="afterEffect">
                                  <p:stCondLst>
                                    <p:cond delay="1000"/>
                                  </p:stCondLst>
                                  <p:childTnLst>
                                    <p:set>
                                      <p:cBhvr>
                                        <p:cTn id="60" dur="1" fill="hold">
                                          <p:stCondLst>
                                            <p:cond delay="0"/>
                                          </p:stCondLst>
                                        </p:cTn>
                                        <p:tgtEl>
                                          <p:spTgt spid="6160"/>
                                        </p:tgtEl>
                                        <p:attrNameLst>
                                          <p:attrName>style.visibility</p:attrName>
                                        </p:attrNameLst>
                                      </p:cBhvr>
                                      <p:to>
                                        <p:strVal val="visible"/>
                                      </p:to>
                                    </p:set>
                                    <p:animEffect transition="in" filter="blinds(horizontal)">
                                      <p:cBhvr>
                                        <p:cTn id="61" dur="500"/>
                                        <p:tgtEl>
                                          <p:spTgt spid="616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62" fill="hold" display="0">
                  <p:stCondLst>
                    <p:cond delay="indefinite"/>
                  </p:stCondLst>
                  <p:endCondLst>
                    <p:cond evt="onNext" delay="0">
                      <p:tgtEl>
                        <p:sldTgt/>
                      </p:tgtEl>
                    </p:cond>
                    <p:cond evt="onPrev" delay="0">
                      <p:tgtEl>
                        <p:sldTgt/>
                      </p:tgtEl>
                    </p:cond>
                    <p:cond evt="onStopAudio" delay="0">
                      <p:tgtEl>
                        <p:sldTgt/>
                      </p:tgtEl>
                    </p:cond>
                  </p:endCondLst>
                </p:cTn>
                <p:tgtEl>
                  <p:spTgt spid="6162"/>
                </p:tgtEl>
              </p:cMediaNode>
            </p:audio>
            <p:audio>
              <p:cMediaNode>
                <p:cTn id="63" fill="hold" display="0">
                  <p:stCondLst>
                    <p:cond delay="indefinite"/>
                  </p:stCondLst>
                  <p:endCondLst>
                    <p:cond evt="onNext" delay="0">
                      <p:tgtEl>
                        <p:sldTgt/>
                      </p:tgtEl>
                    </p:cond>
                    <p:cond evt="onPrev" delay="0">
                      <p:tgtEl>
                        <p:sldTgt/>
                      </p:tgtEl>
                    </p:cond>
                    <p:cond evt="onStopAudio" delay="0">
                      <p:tgtEl>
                        <p:sldTgt/>
                      </p:tgtEl>
                    </p:cond>
                  </p:endCondLst>
                </p:cTn>
                <p:tgtEl>
                  <p:spTgt spid="6165"/>
                </p:tgtEl>
              </p:cMediaNode>
            </p:audio>
          </p:childTnLst>
        </p:cTn>
      </p:par>
    </p:tnLst>
    <p:bldLst>
      <p:bldP spid="6147" grpId="0" build="p" autoUpdateAnimBg="0" advAuto="0"/>
      <p:bldP spid="6154" grpId="0" animBg="1" autoUpdateAnimBg="0"/>
      <p:bldP spid="6155" grpId="0" animBg="1" autoUpdateAnimBg="0"/>
      <p:bldP spid="6156" grpId="0" animBg="1"/>
      <p:bldP spid="6157" grpId="0" animBg="1" autoUpdateAnimBg="0"/>
      <p:bldP spid="6158" grpId="0" animBg="1"/>
      <p:bldP spid="6159" grpId="0" animBg="1" autoUpdateAnimBg="0"/>
      <p:bldP spid="6160" grpId="0" animBg="1"/>
      <p:bldP spid="6163" grpId="0" animBg="1"/>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80" name="Oval 12"/>
          <p:cNvSpPr>
            <a:spLocks noChangeArrowheads="1"/>
          </p:cNvSpPr>
          <p:nvPr/>
        </p:nvSpPr>
        <p:spPr bwMode="auto">
          <a:xfrm>
            <a:off x="3429000" y="2286000"/>
            <a:ext cx="1524000" cy="6858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81" name="Oval 13"/>
          <p:cNvSpPr>
            <a:spLocks noChangeArrowheads="1"/>
          </p:cNvSpPr>
          <p:nvPr/>
        </p:nvSpPr>
        <p:spPr bwMode="auto">
          <a:xfrm>
            <a:off x="4191000" y="4953000"/>
            <a:ext cx="1066800" cy="457200"/>
          </a:xfrm>
          <a:prstGeom prst="ellipse">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70" name="Rectangle 2"/>
          <p:cNvSpPr>
            <a:spLocks noGrp="1" noChangeArrowheads="1"/>
          </p:cNvSpPr>
          <p:nvPr>
            <p:ph type="title"/>
          </p:nvPr>
        </p:nvSpPr>
        <p:spPr>
          <a:xfrm>
            <a:off x="457200" y="152400"/>
            <a:ext cx="8305800" cy="579438"/>
          </a:xfrm>
        </p:spPr>
        <p:txBody>
          <a:bodyPr/>
          <a:lstStyle/>
          <a:p>
            <a:pPr algn="ctr"/>
            <a:r>
              <a:rPr lang="en-US" sz="3200" b="1" u="sng"/>
              <a:t>Connecting Two Sentences</a:t>
            </a:r>
          </a:p>
        </p:txBody>
      </p:sp>
      <p:sp>
        <p:nvSpPr>
          <p:cNvPr id="7171" name="Rectangle 3"/>
          <p:cNvSpPr>
            <a:spLocks noGrp="1" noChangeArrowheads="1"/>
          </p:cNvSpPr>
          <p:nvPr>
            <p:ph sz="quarter" idx="1"/>
          </p:nvPr>
        </p:nvSpPr>
        <p:spPr>
          <a:xfrm>
            <a:off x="304800" y="609600"/>
            <a:ext cx="8839200" cy="1447800"/>
          </a:xfrm>
        </p:spPr>
        <p:txBody>
          <a:bodyPr/>
          <a:lstStyle/>
          <a:p>
            <a:pPr>
              <a:buFont typeface="Wingdings" charset="2"/>
              <a:buNone/>
            </a:pPr>
            <a:r>
              <a:rPr lang="en-US"/>
              <a:t>  </a:t>
            </a:r>
            <a:r>
              <a:rPr lang="en-US" sz="2800">
                <a:solidFill>
                  <a:schemeClr val="tx2"/>
                </a:solidFill>
              </a:rPr>
              <a:t>You can use a transition and comma to tell the reader the logical relationship between </a:t>
            </a:r>
            <a:r>
              <a:rPr lang="en-US" sz="2800" b="1" i="1">
                <a:solidFill>
                  <a:schemeClr val="folHlink"/>
                </a:solidFill>
              </a:rPr>
              <a:t>two sentences</a:t>
            </a:r>
            <a:r>
              <a:rPr lang="en-US" sz="2800">
                <a:solidFill>
                  <a:schemeClr val="tx2"/>
                </a:solidFill>
              </a:rPr>
              <a:t>.</a:t>
            </a:r>
          </a:p>
          <a:p>
            <a:pPr>
              <a:buFont typeface="Wingdings" charset="2"/>
              <a:buNone/>
            </a:pPr>
            <a:endParaRPr lang="en-US" sz="2800">
              <a:solidFill>
                <a:schemeClr val="tx2"/>
              </a:solidFill>
            </a:endParaRPr>
          </a:p>
          <a:p>
            <a:pPr>
              <a:buFont typeface="Wingdings" charset="2"/>
              <a:buNone/>
            </a:pPr>
            <a:endParaRPr lang="en-US" sz="2800">
              <a:solidFill>
                <a:schemeClr val="tx2"/>
              </a:solidFill>
            </a:endParaRPr>
          </a:p>
        </p:txBody>
      </p:sp>
      <p:sp>
        <p:nvSpPr>
          <p:cNvPr id="7172" name="Text Box 4"/>
          <p:cNvSpPr txBox="1">
            <a:spLocks noChangeArrowheads="1"/>
          </p:cNvSpPr>
          <p:nvPr/>
        </p:nvSpPr>
        <p:spPr bwMode="auto">
          <a:xfrm>
            <a:off x="381000" y="3886200"/>
            <a:ext cx="3810000" cy="495300"/>
          </a:xfrm>
          <a:prstGeom prst="rect">
            <a:avLst/>
          </a:prstGeom>
          <a:noFill/>
          <a:ln w="38100">
            <a:solidFill>
              <a:schemeClr val="tx2"/>
            </a:solidFill>
            <a:miter lim="800000"/>
            <a:headEnd/>
            <a:tailEnd/>
          </a:ln>
          <a:effectLst/>
        </p:spPr>
        <p:txBody>
          <a:bodyPr>
            <a:prstTxWarp prst="textNoShape">
              <a:avLst/>
            </a:prstTxWarp>
            <a:spAutoFit/>
          </a:bodyPr>
          <a:lstStyle/>
          <a:p>
            <a:pPr>
              <a:spcBef>
                <a:spcPct val="50000"/>
              </a:spcBef>
            </a:pPr>
            <a:r>
              <a:rPr lang="en-US" b="1">
                <a:solidFill>
                  <a:schemeClr val="tx2"/>
                </a:solidFill>
                <a:latin typeface="Times New Roman" charset="0"/>
              </a:rPr>
              <a:t>     Marcos is very athletic.</a:t>
            </a:r>
          </a:p>
        </p:txBody>
      </p:sp>
      <p:sp>
        <p:nvSpPr>
          <p:cNvPr id="7173" name="Text Box 5"/>
          <p:cNvSpPr txBox="1">
            <a:spLocks noChangeArrowheads="1"/>
          </p:cNvSpPr>
          <p:nvPr/>
        </p:nvSpPr>
        <p:spPr bwMode="auto">
          <a:xfrm>
            <a:off x="5029200" y="3810000"/>
            <a:ext cx="2819400" cy="860425"/>
          </a:xfrm>
          <a:prstGeom prst="rect">
            <a:avLst/>
          </a:prstGeom>
          <a:noFill/>
          <a:ln w="38100">
            <a:solidFill>
              <a:schemeClr val="tx2"/>
            </a:solidFill>
            <a:miter lim="800000"/>
            <a:headEnd/>
            <a:tailEnd/>
          </a:ln>
          <a:effectLst/>
        </p:spPr>
        <p:txBody>
          <a:bodyPr>
            <a:prstTxWarp prst="textNoShape">
              <a:avLst/>
            </a:prstTxWarp>
            <a:spAutoFit/>
          </a:bodyPr>
          <a:lstStyle/>
          <a:p>
            <a:pPr algn="ctr">
              <a:spcBef>
                <a:spcPct val="50000"/>
              </a:spcBef>
            </a:pPr>
            <a:r>
              <a:rPr lang="en-US" b="1">
                <a:solidFill>
                  <a:schemeClr val="tx2"/>
                </a:solidFill>
                <a:latin typeface="Times New Roman" charset="0"/>
              </a:rPr>
              <a:t> he plays three sports at school.</a:t>
            </a:r>
          </a:p>
        </p:txBody>
      </p:sp>
      <p:sp>
        <p:nvSpPr>
          <p:cNvPr id="7174" name="Freeform 6"/>
          <p:cNvSpPr>
            <a:spLocks/>
          </p:cNvSpPr>
          <p:nvPr/>
        </p:nvSpPr>
        <p:spPr bwMode="auto">
          <a:xfrm>
            <a:off x="2362200" y="3048000"/>
            <a:ext cx="1219200" cy="8382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7175" name="Text Box 7"/>
          <p:cNvSpPr txBox="1">
            <a:spLocks noChangeArrowheads="1"/>
          </p:cNvSpPr>
          <p:nvPr/>
        </p:nvSpPr>
        <p:spPr bwMode="auto">
          <a:xfrm>
            <a:off x="3048000" y="2438400"/>
            <a:ext cx="2362200" cy="495300"/>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folHlink"/>
                </a:solidFill>
                <a:latin typeface="Times New Roman" charset="0"/>
              </a:rPr>
              <a:t>In fact, </a:t>
            </a:r>
          </a:p>
        </p:txBody>
      </p:sp>
      <p:sp>
        <p:nvSpPr>
          <p:cNvPr id="7176" name="Freeform 8"/>
          <p:cNvSpPr>
            <a:spLocks/>
          </p:cNvSpPr>
          <p:nvPr/>
        </p:nvSpPr>
        <p:spPr bwMode="auto">
          <a:xfrm flipV="1">
            <a:off x="4800600" y="2971800"/>
            <a:ext cx="1066800" cy="762000"/>
          </a:xfrm>
          <a:custGeom>
            <a:avLst/>
            <a:gdLst/>
            <a:ahLst/>
            <a:cxnLst>
              <a:cxn ang="0">
                <a:pos x="0" y="528"/>
              </a:cxn>
              <a:cxn ang="0">
                <a:pos x="768" y="0"/>
              </a:cxn>
            </a:cxnLst>
            <a:rect l="0" t="0" r="r" b="b"/>
            <a:pathLst>
              <a:path w="768" h="528">
                <a:moveTo>
                  <a:pt x="0" y="528"/>
                </a:moveTo>
                <a:cubicBezTo>
                  <a:pt x="320" y="308"/>
                  <a:pt x="640" y="88"/>
                  <a:pt x="768" y="0"/>
                </a:cubicBezTo>
              </a:path>
            </a:pathLst>
          </a:custGeom>
          <a:noFill/>
          <a:ln w="57150" cmpd="sng">
            <a:solidFill>
              <a:schemeClr val="tx1"/>
            </a:solidFill>
            <a:round/>
            <a:headEnd type="none" w="med" len="med"/>
            <a:tailEnd type="triangle" w="med" len="med"/>
          </a:ln>
          <a:effectLst/>
        </p:spPr>
        <p:txBody>
          <a:bodyPr>
            <a:prstTxWarp prst="textNoShape">
              <a:avLst/>
            </a:prstTxWarp>
          </a:bodyPr>
          <a:lstStyle/>
          <a:p>
            <a:endParaRPr lang="en-US"/>
          </a:p>
        </p:txBody>
      </p:sp>
      <p:sp>
        <p:nvSpPr>
          <p:cNvPr id="7177" name="Text Box 9"/>
          <p:cNvSpPr txBox="1">
            <a:spLocks noChangeArrowheads="1"/>
          </p:cNvSpPr>
          <p:nvPr/>
        </p:nvSpPr>
        <p:spPr bwMode="auto">
          <a:xfrm>
            <a:off x="990600" y="4953000"/>
            <a:ext cx="7162800" cy="860425"/>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b="1">
                <a:solidFill>
                  <a:schemeClr val="tx2"/>
                </a:solidFill>
                <a:latin typeface="Times New Roman" charset="0"/>
              </a:rPr>
              <a:t>Marcos is very athletic.</a:t>
            </a:r>
            <a:r>
              <a:rPr lang="en-US" b="1">
                <a:latin typeface="Times New Roman" charset="0"/>
              </a:rPr>
              <a:t> </a:t>
            </a:r>
            <a:r>
              <a:rPr lang="en-US" b="1">
                <a:solidFill>
                  <a:schemeClr val="folHlink"/>
                </a:solidFill>
                <a:latin typeface="Times New Roman" charset="0"/>
              </a:rPr>
              <a:t>In fact,</a:t>
            </a:r>
            <a:r>
              <a:rPr lang="en-US" b="1">
                <a:solidFill>
                  <a:srgbClr val="FF0000"/>
                </a:solidFill>
                <a:latin typeface="Times New Roman" charset="0"/>
              </a:rPr>
              <a:t> </a:t>
            </a:r>
            <a:r>
              <a:rPr lang="en-US" b="1">
                <a:solidFill>
                  <a:schemeClr val="tx2"/>
                </a:solidFill>
                <a:latin typeface="Times New Roman" charset="0"/>
              </a:rPr>
              <a:t>he plays three sports at school.</a:t>
            </a:r>
          </a:p>
        </p:txBody>
      </p:sp>
      <p:pic>
        <p:nvPicPr>
          <p:cNvPr id="7182" name="Picture 14" descr="C:\WINDOWS\Profiles\lumanr\Application Data\Microsoft\Media Catalog\Downloaded Clips\cl1f\j0078746.wmf"/>
          <p:cNvPicPr>
            <a:picLocks noChangeAspect="1" noChangeArrowheads="1"/>
          </p:cNvPicPr>
          <p:nvPr/>
        </p:nvPicPr>
        <p:blipFill>
          <a:blip r:embed="rId2"/>
          <a:srcRect/>
          <a:stretch>
            <a:fillRect/>
          </a:stretch>
        </p:blipFill>
        <p:spPr bwMode="auto">
          <a:xfrm>
            <a:off x="533400" y="2133600"/>
            <a:ext cx="1828800" cy="1681163"/>
          </a:xfrm>
          <a:prstGeom prst="rect">
            <a:avLst/>
          </a:prstGeom>
          <a:noFill/>
        </p:spPr>
      </p:pic>
      <p:grpSp>
        <p:nvGrpSpPr>
          <p:cNvPr id="2" name="Group 17"/>
          <p:cNvGrpSpPr>
            <a:grpSpLocks/>
          </p:cNvGrpSpPr>
          <p:nvPr/>
        </p:nvGrpSpPr>
        <p:grpSpPr bwMode="auto">
          <a:xfrm>
            <a:off x="5562600" y="1981200"/>
            <a:ext cx="3328988" cy="1524000"/>
            <a:chOff x="3504" y="1248"/>
            <a:chExt cx="2097" cy="960"/>
          </a:xfrm>
        </p:grpSpPr>
        <p:pic>
          <p:nvPicPr>
            <p:cNvPr id="7178" name="Picture 10" descr="C:\Program Files\Common Files\Microsoft Shared\Clipart\cagcat50\pe01659_.wmf"/>
            <p:cNvPicPr>
              <a:picLocks noChangeAspect="1" noChangeArrowheads="1"/>
            </p:cNvPicPr>
            <p:nvPr/>
          </p:nvPicPr>
          <p:blipFill>
            <a:blip r:embed="rId3"/>
            <a:srcRect/>
            <a:stretch>
              <a:fillRect/>
            </a:stretch>
          </p:blipFill>
          <p:spPr bwMode="auto">
            <a:xfrm>
              <a:off x="4224" y="1296"/>
              <a:ext cx="893" cy="794"/>
            </a:xfrm>
            <a:prstGeom prst="rect">
              <a:avLst/>
            </a:prstGeom>
            <a:noFill/>
          </p:spPr>
        </p:pic>
        <p:pic>
          <p:nvPicPr>
            <p:cNvPr id="7179" name="Picture 11" descr="C:\Program Files\Common Files\Microsoft Shared\Clipart\cagcat50\pe01686_.wmf"/>
            <p:cNvPicPr>
              <a:picLocks noChangeAspect="1" noChangeArrowheads="1"/>
            </p:cNvPicPr>
            <p:nvPr/>
          </p:nvPicPr>
          <p:blipFill>
            <a:blip r:embed="rId4"/>
            <a:srcRect/>
            <a:stretch>
              <a:fillRect/>
            </a:stretch>
          </p:blipFill>
          <p:spPr bwMode="auto">
            <a:xfrm>
              <a:off x="3504" y="1296"/>
              <a:ext cx="705" cy="768"/>
            </a:xfrm>
            <a:prstGeom prst="rect">
              <a:avLst/>
            </a:prstGeom>
            <a:noFill/>
          </p:spPr>
        </p:pic>
        <p:pic>
          <p:nvPicPr>
            <p:cNvPr id="7183" name="Picture 15" descr="C:\WINDOWS\Profiles\lumanr\Application Data\Microsoft\Media Catalog\Downloaded Clips\cl0\PE01505_.wmf"/>
            <p:cNvPicPr>
              <a:picLocks noChangeAspect="1" noChangeArrowheads="1"/>
            </p:cNvPicPr>
            <p:nvPr/>
          </p:nvPicPr>
          <p:blipFill>
            <a:blip r:embed="rId5"/>
            <a:srcRect/>
            <a:stretch>
              <a:fillRect/>
            </a:stretch>
          </p:blipFill>
          <p:spPr bwMode="auto">
            <a:xfrm>
              <a:off x="4944" y="1248"/>
              <a:ext cx="657" cy="960"/>
            </a:xfrm>
            <a:prstGeom prst="rect">
              <a:avLst/>
            </a:prstGeom>
            <a:noFill/>
          </p:spPr>
        </p:pic>
      </p:grpSp>
      <p:sp>
        <p:nvSpPr>
          <p:cNvPr id="7184" name="AutoShape 16">
            <a:hlinkClick r:id="" action="ppaction://hlinkshowjump?jump=nextslide" highlightClick="1">
              <a:snd r:embed="rId6"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linds(horizontal)">
                                      <p:cBhvr>
                                        <p:cTn id="7" dur="500"/>
                                        <p:tgtEl>
                                          <p:spTgt spid="7171">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2000"/>
                                  </p:stCondLst>
                                  <p:childTnLst>
                                    <p:set>
                                      <p:cBhvr>
                                        <p:cTn id="10" dur="1" fill="hold">
                                          <p:stCondLst>
                                            <p:cond delay="0"/>
                                          </p:stCondLst>
                                        </p:cTn>
                                        <p:tgtEl>
                                          <p:spTgt spid="7172"/>
                                        </p:tgtEl>
                                        <p:attrNameLst>
                                          <p:attrName>style.visibility</p:attrName>
                                        </p:attrNameLst>
                                      </p:cBhvr>
                                      <p:to>
                                        <p:strVal val="visible"/>
                                      </p:to>
                                    </p:set>
                                    <p:animEffect transition="in" filter="dissolve">
                                      <p:cBhvr>
                                        <p:cTn id="11" dur="500"/>
                                        <p:tgtEl>
                                          <p:spTgt spid="7172"/>
                                        </p:tgtEl>
                                      </p:cBhvr>
                                    </p:animEffect>
                                  </p:childTnLst>
                                </p:cTn>
                              </p:par>
                            </p:childTnLst>
                          </p:cTn>
                        </p:par>
                        <p:par>
                          <p:cTn id="12" fill="hold">
                            <p:stCondLst>
                              <p:cond delay="3000"/>
                            </p:stCondLst>
                            <p:childTnLst>
                              <p:par>
                                <p:cTn id="13" presetID="4" presetClass="entr" presetSubtype="16" fill="hold" nodeType="afterEffect">
                                  <p:stCondLst>
                                    <p:cond delay="1000"/>
                                  </p:stCondLst>
                                  <p:childTnLst>
                                    <p:set>
                                      <p:cBhvr>
                                        <p:cTn id="14" dur="1" fill="hold">
                                          <p:stCondLst>
                                            <p:cond delay="0"/>
                                          </p:stCondLst>
                                        </p:cTn>
                                        <p:tgtEl>
                                          <p:spTgt spid="7182"/>
                                        </p:tgtEl>
                                        <p:attrNameLst>
                                          <p:attrName>style.visibility</p:attrName>
                                        </p:attrNameLst>
                                      </p:cBhvr>
                                      <p:to>
                                        <p:strVal val="visible"/>
                                      </p:to>
                                    </p:set>
                                    <p:animEffect transition="in" filter="box(in)">
                                      <p:cBhvr>
                                        <p:cTn id="15" dur="500"/>
                                        <p:tgtEl>
                                          <p:spTgt spid="7182"/>
                                        </p:tgtEl>
                                      </p:cBhvr>
                                    </p:animEffect>
                                  </p:child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7174"/>
                                        </p:tgtEl>
                                        <p:attrNameLst>
                                          <p:attrName>style.visibility</p:attrName>
                                        </p:attrNameLst>
                                      </p:cBhvr>
                                      <p:to>
                                        <p:strVal val="visible"/>
                                      </p:to>
                                    </p:set>
                                    <p:animEffect transition="in" filter="dissolve">
                                      <p:cBhvr>
                                        <p:cTn id="19" dur="500"/>
                                        <p:tgtEl>
                                          <p:spTgt spid="7174"/>
                                        </p:tgtEl>
                                      </p:cBhvr>
                                    </p:animEffect>
                                  </p:childTnLst>
                                </p:cTn>
                              </p:par>
                            </p:childTnLst>
                          </p:cTn>
                        </p:par>
                        <p:par>
                          <p:cTn id="20" fill="hold">
                            <p:stCondLst>
                              <p:cond delay="6000"/>
                            </p:stCondLst>
                            <p:childTnLst>
                              <p:par>
                                <p:cTn id="21" presetID="9" presetClass="entr" presetSubtype="0" fill="hold" grpId="0" nodeType="afterEffect">
                                  <p:stCondLst>
                                    <p:cond delay="2000"/>
                                  </p:stCondLst>
                                  <p:childTnLst>
                                    <p:set>
                                      <p:cBhvr>
                                        <p:cTn id="22" dur="1" fill="hold">
                                          <p:stCondLst>
                                            <p:cond delay="0"/>
                                          </p:stCondLst>
                                        </p:cTn>
                                        <p:tgtEl>
                                          <p:spTgt spid="7175"/>
                                        </p:tgtEl>
                                        <p:attrNameLst>
                                          <p:attrName>style.visibility</p:attrName>
                                        </p:attrNameLst>
                                      </p:cBhvr>
                                      <p:to>
                                        <p:strVal val="visible"/>
                                      </p:to>
                                    </p:set>
                                    <p:animEffect transition="in" filter="dissolve">
                                      <p:cBhvr>
                                        <p:cTn id="23" dur="500"/>
                                        <p:tgtEl>
                                          <p:spTgt spid="7175"/>
                                        </p:tgtEl>
                                      </p:cBhvr>
                                    </p:animEffect>
                                  </p:childTnLst>
                                </p:cTn>
                              </p:par>
                            </p:childTnLst>
                          </p:cTn>
                        </p:par>
                        <p:par>
                          <p:cTn id="24" fill="hold">
                            <p:stCondLst>
                              <p:cond delay="8500"/>
                            </p:stCondLst>
                            <p:childTnLst>
                              <p:par>
                                <p:cTn id="25" presetID="9" presetClass="entr" presetSubtype="0" fill="hold" grpId="0" nodeType="afterEffect">
                                  <p:stCondLst>
                                    <p:cond delay="1000"/>
                                  </p:stCondLst>
                                  <p:childTnLst>
                                    <p:set>
                                      <p:cBhvr>
                                        <p:cTn id="26" dur="1" fill="hold">
                                          <p:stCondLst>
                                            <p:cond delay="0"/>
                                          </p:stCondLst>
                                        </p:cTn>
                                        <p:tgtEl>
                                          <p:spTgt spid="7176"/>
                                        </p:tgtEl>
                                        <p:attrNameLst>
                                          <p:attrName>style.visibility</p:attrName>
                                        </p:attrNameLst>
                                      </p:cBhvr>
                                      <p:to>
                                        <p:strVal val="visible"/>
                                      </p:to>
                                    </p:set>
                                    <p:animEffect transition="in" filter="dissolve">
                                      <p:cBhvr>
                                        <p:cTn id="27" dur="500"/>
                                        <p:tgtEl>
                                          <p:spTgt spid="7176"/>
                                        </p:tgtEl>
                                      </p:cBhvr>
                                    </p:animEffect>
                                  </p:childTnLst>
                                </p:cTn>
                              </p:par>
                            </p:childTnLst>
                          </p:cTn>
                        </p:par>
                        <p:par>
                          <p:cTn id="28" fill="hold">
                            <p:stCondLst>
                              <p:cond delay="10000"/>
                            </p:stCondLst>
                            <p:childTnLst>
                              <p:par>
                                <p:cTn id="29" presetID="9" presetClass="entr" presetSubtype="0" fill="hold" grpId="0" nodeType="afterEffect">
                                  <p:stCondLst>
                                    <p:cond delay="1000"/>
                                  </p:stCondLst>
                                  <p:childTnLst>
                                    <p:set>
                                      <p:cBhvr>
                                        <p:cTn id="30" dur="1" fill="hold">
                                          <p:stCondLst>
                                            <p:cond delay="0"/>
                                          </p:stCondLst>
                                        </p:cTn>
                                        <p:tgtEl>
                                          <p:spTgt spid="7173"/>
                                        </p:tgtEl>
                                        <p:attrNameLst>
                                          <p:attrName>style.visibility</p:attrName>
                                        </p:attrNameLst>
                                      </p:cBhvr>
                                      <p:to>
                                        <p:strVal val="visible"/>
                                      </p:to>
                                    </p:set>
                                    <p:animEffect transition="in" filter="dissolve">
                                      <p:cBhvr>
                                        <p:cTn id="31" dur="500"/>
                                        <p:tgtEl>
                                          <p:spTgt spid="7173"/>
                                        </p:tgtEl>
                                      </p:cBhvr>
                                    </p:animEffect>
                                  </p:childTnLst>
                                </p:cTn>
                              </p:par>
                            </p:childTnLst>
                          </p:cTn>
                        </p:par>
                        <p:par>
                          <p:cTn id="32" fill="hold">
                            <p:stCondLst>
                              <p:cond delay="11500"/>
                            </p:stCondLst>
                            <p:childTnLst>
                              <p:par>
                                <p:cTn id="33" presetID="4" presetClass="entr" presetSubtype="16" fill="hold" nodeType="afterEffect">
                                  <p:stCondLst>
                                    <p:cond delay="1000"/>
                                  </p:stCondLst>
                                  <p:childTnLst>
                                    <p:set>
                                      <p:cBhvr>
                                        <p:cTn id="34" dur="1" fill="hold">
                                          <p:stCondLst>
                                            <p:cond delay="0"/>
                                          </p:stCondLst>
                                        </p:cTn>
                                        <p:tgtEl>
                                          <p:spTgt spid="2"/>
                                        </p:tgtEl>
                                        <p:attrNameLst>
                                          <p:attrName>style.visibility</p:attrName>
                                        </p:attrNameLst>
                                      </p:cBhvr>
                                      <p:to>
                                        <p:strVal val="visible"/>
                                      </p:to>
                                    </p:set>
                                    <p:animEffect transition="in" filter="box(in)">
                                      <p:cBhvr>
                                        <p:cTn id="35" dur="500"/>
                                        <p:tgtEl>
                                          <p:spTgt spid="2"/>
                                        </p:tgtEl>
                                      </p:cBhvr>
                                    </p:animEffect>
                                  </p:childTnLst>
                                </p:cTn>
                              </p:par>
                            </p:childTnLst>
                          </p:cTn>
                        </p:par>
                        <p:par>
                          <p:cTn id="36" fill="hold">
                            <p:stCondLst>
                              <p:cond delay="13000"/>
                            </p:stCondLst>
                            <p:childTnLst>
                              <p:par>
                                <p:cTn id="37" presetID="9" presetClass="entr" presetSubtype="0" fill="hold" grpId="0" nodeType="afterEffect">
                                  <p:stCondLst>
                                    <p:cond delay="2000"/>
                                  </p:stCondLst>
                                  <p:childTnLst>
                                    <p:set>
                                      <p:cBhvr>
                                        <p:cTn id="38" dur="1" fill="hold">
                                          <p:stCondLst>
                                            <p:cond delay="0"/>
                                          </p:stCondLst>
                                        </p:cTn>
                                        <p:tgtEl>
                                          <p:spTgt spid="7177"/>
                                        </p:tgtEl>
                                        <p:attrNameLst>
                                          <p:attrName>style.visibility</p:attrName>
                                        </p:attrNameLst>
                                      </p:cBhvr>
                                      <p:to>
                                        <p:strVal val="visible"/>
                                      </p:to>
                                    </p:set>
                                    <p:animEffect transition="in" filter="dissolve">
                                      <p:cBhvr>
                                        <p:cTn id="39" dur="500"/>
                                        <p:tgtEl>
                                          <p:spTgt spid="7177"/>
                                        </p:tgtEl>
                                      </p:cBhvr>
                                    </p:animEffect>
                                  </p:childTnLst>
                                </p:cTn>
                              </p:par>
                            </p:childTnLst>
                          </p:cTn>
                        </p:par>
                        <p:par>
                          <p:cTn id="40" fill="hold">
                            <p:stCondLst>
                              <p:cond delay="15500"/>
                            </p:stCondLst>
                            <p:childTnLst>
                              <p:par>
                                <p:cTn id="41" presetID="5" presetClass="entr" presetSubtype="10" fill="hold" grpId="0" nodeType="afterEffect">
                                  <p:stCondLst>
                                    <p:cond delay="1000"/>
                                  </p:stCondLst>
                                  <p:childTnLst>
                                    <p:set>
                                      <p:cBhvr>
                                        <p:cTn id="42" dur="1" fill="hold">
                                          <p:stCondLst>
                                            <p:cond delay="0"/>
                                          </p:stCondLst>
                                        </p:cTn>
                                        <p:tgtEl>
                                          <p:spTgt spid="7181"/>
                                        </p:tgtEl>
                                        <p:attrNameLst>
                                          <p:attrName>style.visibility</p:attrName>
                                        </p:attrNameLst>
                                      </p:cBhvr>
                                      <p:to>
                                        <p:strVal val="visible"/>
                                      </p:to>
                                    </p:set>
                                    <p:animEffect transition="in" filter="checkerboard(across)">
                                      <p:cBhvr>
                                        <p:cTn id="43" dur="500"/>
                                        <p:tgtEl>
                                          <p:spTgt spid="7181"/>
                                        </p:tgtEl>
                                      </p:cBhvr>
                                    </p:animEffect>
                                  </p:childTnLst>
                                </p:cTn>
                              </p:par>
                            </p:childTnLst>
                          </p:cTn>
                        </p:par>
                        <p:par>
                          <p:cTn id="44" fill="hold">
                            <p:stCondLst>
                              <p:cond delay="17000"/>
                            </p:stCondLst>
                            <p:childTnLst>
                              <p:par>
                                <p:cTn id="45" presetID="5" presetClass="entr" presetSubtype="10" fill="hold" grpId="0" nodeType="afterEffect">
                                  <p:stCondLst>
                                    <p:cond delay="1000"/>
                                  </p:stCondLst>
                                  <p:childTnLst>
                                    <p:set>
                                      <p:cBhvr>
                                        <p:cTn id="46" dur="1" fill="hold">
                                          <p:stCondLst>
                                            <p:cond delay="0"/>
                                          </p:stCondLst>
                                        </p:cTn>
                                        <p:tgtEl>
                                          <p:spTgt spid="7180"/>
                                        </p:tgtEl>
                                        <p:attrNameLst>
                                          <p:attrName>style.visibility</p:attrName>
                                        </p:attrNameLst>
                                      </p:cBhvr>
                                      <p:to>
                                        <p:strVal val="visible"/>
                                      </p:to>
                                    </p:set>
                                    <p:animEffect transition="in" filter="checkerboard(across)">
                                      <p:cBhvr>
                                        <p:cTn id="47" dur="500"/>
                                        <p:tgtEl>
                                          <p:spTgt spid="7180"/>
                                        </p:tgtEl>
                                      </p:cBhvr>
                                    </p:animEffect>
                                  </p:childTnLst>
                                </p:cTn>
                              </p:par>
                            </p:childTnLst>
                          </p:cTn>
                        </p:par>
                        <p:par>
                          <p:cTn id="48" fill="hold">
                            <p:stCondLst>
                              <p:cond delay="18500"/>
                            </p:stCondLst>
                            <p:childTnLst>
                              <p:par>
                                <p:cTn id="49" presetID="3" presetClass="entr" presetSubtype="10" fill="hold" grpId="0" nodeType="afterEffect">
                                  <p:stCondLst>
                                    <p:cond delay="1000"/>
                                  </p:stCondLst>
                                  <p:childTnLst>
                                    <p:set>
                                      <p:cBhvr>
                                        <p:cTn id="50" dur="1" fill="hold">
                                          <p:stCondLst>
                                            <p:cond delay="0"/>
                                          </p:stCondLst>
                                        </p:cTn>
                                        <p:tgtEl>
                                          <p:spTgt spid="7184"/>
                                        </p:tgtEl>
                                        <p:attrNameLst>
                                          <p:attrName>style.visibility</p:attrName>
                                        </p:attrNameLst>
                                      </p:cBhvr>
                                      <p:to>
                                        <p:strVal val="visible"/>
                                      </p:to>
                                    </p:set>
                                    <p:animEffect transition="in" filter="blinds(horizontal)">
                                      <p:cBhvr>
                                        <p:cTn id="51" dur="500"/>
                                        <p:tgtEl>
                                          <p:spTgt spid="7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0" grpId="0" animBg="1"/>
      <p:bldP spid="7181" grpId="0" animBg="1"/>
      <p:bldP spid="7171" grpId="0" build="p" autoUpdateAnimBg="0" advAuto="0"/>
      <p:bldP spid="7172" grpId="0" animBg="1" autoUpdateAnimBg="0"/>
      <p:bldP spid="7173" grpId="0" animBg="1" autoUpdateAnimBg="0"/>
      <p:bldP spid="7174" grpId="0" animBg="1"/>
      <p:bldP spid="7175" grpId="0" animBg="1" autoUpdateAnimBg="0"/>
      <p:bldP spid="7176" grpId="0" animBg="1"/>
      <p:bldP spid="7177" grpId="0" animBg="1" autoUpdateAnimBg="0"/>
      <p:bldP spid="7184" grpId="0" animBg="1"/>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411163"/>
            <a:ext cx="8305800" cy="579437"/>
          </a:xfrm>
        </p:spPr>
        <p:txBody>
          <a:bodyPr/>
          <a:lstStyle/>
          <a:p>
            <a:pPr algn="ctr"/>
            <a:r>
              <a:rPr lang="en-US" sz="3200" b="1" u="sng"/>
              <a:t>Placement of Transition</a:t>
            </a:r>
          </a:p>
        </p:txBody>
      </p:sp>
      <p:sp>
        <p:nvSpPr>
          <p:cNvPr id="8195" name="Rectangle 3"/>
          <p:cNvSpPr>
            <a:spLocks noGrp="1" noChangeArrowheads="1"/>
          </p:cNvSpPr>
          <p:nvPr>
            <p:ph sz="quarter" idx="1"/>
          </p:nvPr>
        </p:nvSpPr>
        <p:spPr>
          <a:xfrm>
            <a:off x="0" y="838200"/>
            <a:ext cx="9144000" cy="2133600"/>
          </a:xfrm>
        </p:spPr>
        <p:txBody>
          <a:bodyPr/>
          <a:lstStyle/>
          <a:p>
            <a:pPr>
              <a:buFont typeface="Wingdings" charset="2"/>
              <a:buNone/>
            </a:pPr>
            <a:r>
              <a:rPr lang="en-US"/>
              <a:t>   </a:t>
            </a:r>
            <a:r>
              <a:rPr lang="en-US" sz="2800">
                <a:solidFill>
                  <a:schemeClr val="tx2"/>
                </a:solidFill>
              </a:rPr>
              <a:t>Rather than placing the transition at the beginning of the second sentence, you may place it in the middle of the second sentence after the subject with two commas.</a:t>
            </a:r>
          </a:p>
          <a:p>
            <a:pPr>
              <a:buFont typeface="Wingdings" charset="2"/>
              <a:buNone/>
            </a:pPr>
            <a:endParaRPr lang="en-US" sz="2800">
              <a:solidFill>
                <a:schemeClr val="tx2"/>
              </a:solidFill>
            </a:endParaRPr>
          </a:p>
          <a:p>
            <a:pPr>
              <a:buFont typeface="Wingdings" charset="2"/>
              <a:buNone/>
            </a:pPr>
            <a:endParaRPr lang="en-US" sz="2800">
              <a:solidFill>
                <a:schemeClr val="accent2"/>
              </a:solidFill>
            </a:endParaRPr>
          </a:p>
        </p:txBody>
      </p:sp>
      <p:sp>
        <p:nvSpPr>
          <p:cNvPr id="8196" name="Text Box 4"/>
          <p:cNvSpPr txBox="1">
            <a:spLocks noChangeArrowheads="1"/>
          </p:cNvSpPr>
          <p:nvPr/>
        </p:nvSpPr>
        <p:spPr bwMode="auto">
          <a:xfrm>
            <a:off x="457200" y="2971800"/>
            <a:ext cx="3810000" cy="495300"/>
          </a:xfrm>
          <a:prstGeom prst="rect">
            <a:avLst/>
          </a:prstGeom>
          <a:noFill/>
          <a:ln w="38100">
            <a:solidFill>
              <a:schemeClr val="tx1"/>
            </a:solidFill>
            <a:miter lim="800000"/>
            <a:headEnd/>
            <a:tailEnd/>
          </a:ln>
          <a:effectLst/>
        </p:spPr>
        <p:txBody>
          <a:bodyPr>
            <a:prstTxWarp prst="textNoShape">
              <a:avLst/>
            </a:prstTxWarp>
            <a:spAutoFit/>
          </a:bodyPr>
          <a:lstStyle/>
          <a:p>
            <a:pPr>
              <a:spcBef>
                <a:spcPct val="50000"/>
              </a:spcBef>
            </a:pPr>
            <a:r>
              <a:rPr lang="en-US" b="1">
                <a:latin typeface="Times New Roman" charset="0"/>
              </a:rPr>
              <a:t>     Marcos is very athletic.</a:t>
            </a:r>
          </a:p>
        </p:txBody>
      </p:sp>
      <p:sp>
        <p:nvSpPr>
          <p:cNvPr id="8197" name="Text Box 5"/>
          <p:cNvSpPr txBox="1">
            <a:spLocks noChangeArrowheads="1"/>
          </p:cNvSpPr>
          <p:nvPr/>
        </p:nvSpPr>
        <p:spPr bwMode="auto">
          <a:xfrm>
            <a:off x="4267200" y="4114800"/>
            <a:ext cx="4191000" cy="860425"/>
          </a:xfrm>
          <a:prstGeom prst="rect">
            <a:avLst/>
          </a:prstGeom>
          <a:noFill/>
          <a:ln w="38100">
            <a:solidFill>
              <a:schemeClr val="tx1"/>
            </a:solidFill>
            <a:miter lim="800000"/>
            <a:headEnd/>
            <a:tailEnd/>
          </a:ln>
          <a:effectLst/>
        </p:spPr>
        <p:txBody>
          <a:bodyPr>
            <a:prstTxWarp prst="textNoShape">
              <a:avLst/>
            </a:prstTxWarp>
            <a:spAutoFit/>
          </a:bodyPr>
          <a:lstStyle/>
          <a:p>
            <a:pPr>
              <a:spcBef>
                <a:spcPct val="50000"/>
              </a:spcBef>
            </a:pPr>
            <a:r>
              <a:rPr lang="en-US" b="1">
                <a:latin typeface="Times New Roman" charset="0"/>
              </a:rPr>
              <a:t> He</a:t>
            </a:r>
            <a:r>
              <a:rPr lang="en-US" b="1">
                <a:solidFill>
                  <a:schemeClr val="folHlink"/>
                </a:solidFill>
                <a:latin typeface="Times New Roman" charset="0"/>
              </a:rPr>
              <a:t>, in fact,</a:t>
            </a:r>
            <a:r>
              <a:rPr lang="en-US" b="1">
                <a:latin typeface="Times New Roman" charset="0"/>
              </a:rPr>
              <a:t> plays three sports at school.</a:t>
            </a:r>
          </a:p>
        </p:txBody>
      </p:sp>
      <p:sp>
        <p:nvSpPr>
          <p:cNvPr id="8202" name="AutoShape 10">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8203" name="AutoShape 11"/>
          <p:cNvSpPr>
            <a:spLocks/>
          </p:cNvSpPr>
          <p:nvPr/>
        </p:nvSpPr>
        <p:spPr bwMode="auto">
          <a:xfrm>
            <a:off x="1738313" y="4702175"/>
            <a:ext cx="1676400" cy="609600"/>
          </a:xfrm>
          <a:prstGeom prst="borderCallout2">
            <a:avLst>
              <a:gd name="adj1" fmla="val 18750"/>
              <a:gd name="adj2" fmla="val 104546"/>
              <a:gd name="adj3" fmla="val 18750"/>
              <a:gd name="adj4" fmla="val 132102"/>
              <a:gd name="adj5" fmla="val -56509"/>
              <a:gd name="adj6" fmla="val 159755"/>
            </a:avLst>
          </a:prstGeom>
          <a:solidFill>
            <a:schemeClr val="accent1"/>
          </a:solidFill>
          <a:ln w="19050">
            <a:solidFill>
              <a:schemeClr val="tx1"/>
            </a:solidFill>
            <a:miter lim="800000"/>
            <a:headEnd/>
            <a:tailEnd/>
          </a:ln>
          <a:effectLst/>
        </p:spPr>
        <p:txBody>
          <a:bodyPr>
            <a:prstTxWarp prst="textNoShape">
              <a:avLst/>
            </a:prstTxWarp>
          </a:bodyPr>
          <a:lstStyle/>
          <a:p>
            <a:pPr algn="ctr"/>
            <a:r>
              <a:rPr lang="en-US" b="1"/>
              <a:t>subject</a:t>
            </a:r>
          </a:p>
        </p:txBody>
      </p:sp>
      <p:sp>
        <p:nvSpPr>
          <p:cNvPr id="8204" name="AutoShape 12"/>
          <p:cNvSpPr>
            <a:spLocks/>
          </p:cNvSpPr>
          <p:nvPr/>
        </p:nvSpPr>
        <p:spPr bwMode="auto">
          <a:xfrm>
            <a:off x="6781800" y="2971800"/>
            <a:ext cx="1981200" cy="609600"/>
          </a:xfrm>
          <a:prstGeom prst="borderCallout2">
            <a:avLst>
              <a:gd name="adj1" fmla="val 18750"/>
              <a:gd name="adj2" fmla="val -3847"/>
              <a:gd name="adj3" fmla="val 18750"/>
              <a:gd name="adj4" fmla="val -35176"/>
              <a:gd name="adj5" fmla="val 195051"/>
              <a:gd name="adj6" fmla="val -66505"/>
            </a:avLst>
          </a:prstGeom>
          <a:solidFill>
            <a:schemeClr val="accent1"/>
          </a:solidFill>
          <a:ln w="19050">
            <a:solidFill>
              <a:schemeClr val="folHlink"/>
            </a:solidFill>
            <a:miter lim="800000"/>
            <a:headEnd/>
            <a:tailEnd/>
          </a:ln>
          <a:effectLst/>
        </p:spPr>
        <p:txBody>
          <a:bodyPr>
            <a:prstTxWarp prst="textNoShape">
              <a:avLst/>
            </a:prstTxWarp>
          </a:bodyPr>
          <a:lstStyle/>
          <a:p>
            <a:pPr algn="ctr"/>
            <a:r>
              <a:rPr lang="en-US" b="1">
                <a:solidFill>
                  <a:schemeClr val="folHlink"/>
                </a:solidFill>
              </a:rPr>
              <a:t>transition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up)">
                                      <p:cBhvr>
                                        <p:cTn id="7" dur="500"/>
                                        <p:tgtEl>
                                          <p:spTgt spid="8195">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3000"/>
                                  </p:stCondLst>
                                  <p:childTnLst>
                                    <p:set>
                                      <p:cBhvr>
                                        <p:cTn id="10" dur="1" fill="hold">
                                          <p:stCondLst>
                                            <p:cond delay="0"/>
                                          </p:stCondLst>
                                        </p:cTn>
                                        <p:tgtEl>
                                          <p:spTgt spid="8196"/>
                                        </p:tgtEl>
                                        <p:attrNameLst>
                                          <p:attrName>style.visibility</p:attrName>
                                        </p:attrNameLst>
                                      </p:cBhvr>
                                      <p:to>
                                        <p:strVal val="visible"/>
                                      </p:to>
                                    </p:set>
                                    <p:animEffect transition="in" filter="wipe(up)">
                                      <p:cBhvr>
                                        <p:cTn id="11" dur="500"/>
                                        <p:tgtEl>
                                          <p:spTgt spid="8196"/>
                                        </p:tgtEl>
                                      </p:cBhvr>
                                    </p:animEffect>
                                  </p:childTnLst>
                                </p:cTn>
                              </p:par>
                            </p:childTnLst>
                          </p:cTn>
                        </p:par>
                        <p:par>
                          <p:cTn id="12" fill="hold">
                            <p:stCondLst>
                              <p:cond delay="4000"/>
                            </p:stCondLst>
                            <p:childTnLst>
                              <p:par>
                                <p:cTn id="13" presetID="22" presetClass="entr" presetSubtype="1" fill="hold" grpId="0" nodeType="afterEffect">
                                  <p:stCondLst>
                                    <p:cond delay="2000"/>
                                  </p:stCondLst>
                                  <p:childTnLst>
                                    <p:set>
                                      <p:cBhvr>
                                        <p:cTn id="14" dur="1" fill="hold">
                                          <p:stCondLst>
                                            <p:cond delay="0"/>
                                          </p:stCondLst>
                                        </p:cTn>
                                        <p:tgtEl>
                                          <p:spTgt spid="8197"/>
                                        </p:tgtEl>
                                        <p:attrNameLst>
                                          <p:attrName>style.visibility</p:attrName>
                                        </p:attrNameLst>
                                      </p:cBhvr>
                                      <p:to>
                                        <p:strVal val="visible"/>
                                      </p:to>
                                    </p:set>
                                    <p:animEffect transition="in" filter="wipe(up)">
                                      <p:cBhvr>
                                        <p:cTn id="15" dur="500"/>
                                        <p:tgtEl>
                                          <p:spTgt spid="8197"/>
                                        </p:tgtEl>
                                      </p:cBhvr>
                                    </p:animEffect>
                                  </p:childTnLst>
                                </p:cTn>
                              </p:par>
                            </p:childTnLst>
                          </p:cTn>
                        </p:par>
                        <p:par>
                          <p:cTn id="16" fill="hold">
                            <p:stCondLst>
                              <p:cond delay="6500"/>
                            </p:stCondLst>
                            <p:childTnLst>
                              <p:par>
                                <p:cTn id="17" presetID="22" presetClass="entr" presetSubtype="1" fill="hold" grpId="0" nodeType="afterEffect">
                                  <p:stCondLst>
                                    <p:cond delay="2000"/>
                                  </p:stCondLst>
                                  <p:childTnLst>
                                    <p:set>
                                      <p:cBhvr>
                                        <p:cTn id="18" dur="1" fill="hold">
                                          <p:stCondLst>
                                            <p:cond delay="0"/>
                                          </p:stCondLst>
                                        </p:cTn>
                                        <p:tgtEl>
                                          <p:spTgt spid="8203"/>
                                        </p:tgtEl>
                                        <p:attrNameLst>
                                          <p:attrName>style.visibility</p:attrName>
                                        </p:attrNameLst>
                                      </p:cBhvr>
                                      <p:to>
                                        <p:strVal val="visible"/>
                                      </p:to>
                                    </p:set>
                                    <p:animEffect transition="in" filter="wipe(up)">
                                      <p:cBhvr>
                                        <p:cTn id="19" dur="500"/>
                                        <p:tgtEl>
                                          <p:spTgt spid="8203"/>
                                        </p:tgtEl>
                                      </p:cBhvr>
                                    </p:animEffect>
                                  </p:childTnLst>
                                </p:cTn>
                              </p:par>
                            </p:childTnLst>
                          </p:cTn>
                        </p:par>
                        <p:par>
                          <p:cTn id="20" fill="hold">
                            <p:stCondLst>
                              <p:cond delay="9000"/>
                            </p:stCondLst>
                            <p:childTnLst>
                              <p:par>
                                <p:cTn id="21" presetID="22" presetClass="entr" presetSubtype="1" fill="hold" grpId="0" nodeType="afterEffect">
                                  <p:stCondLst>
                                    <p:cond delay="1000"/>
                                  </p:stCondLst>
                                  <p:childTnLst>
                                    <p:set>
                                      <p:cBhvr>
                                        <p:cTn id="22" dur="1" fill="hold">
                                          <p:stCondLst>
                                            <p:cond delay="0"/>
                                          </p:stCondLst>
                                        </p:cTn>
                                        <p:tgtEl>
                                          <p:spTgt spid="8204"/>
                                        </p:tgtEl>
                                        <p:attrNameLst>
                                          <p:attrName>style.visibility</p:attrName>
                                        </p:attrNameLst>
                                      </p:cBhvr>
                                      <p:to>
                                        <p:strVal val="visible"/>
                                      </p:to>
                                    </p:set>
                                    <p:animEffect transition="in" filter="wipe(up)">
                                      <p:cBhvr>
                                        <p:cTn id="23" dur="500"/>
                                        <p:tgtEl>
                                          <p:spTgt spid="8204"/>
                                        </p:tgtEl>
                                      </p:cBhvr>
                                    </p:animEffect>
                                  </p:childTnLst>
                                </p:cTn>
                              </p:par>
                            </p:childTnLst>
                          </p:cTn>
                        </p:par>
                        <p:par>
                          <p:cTn id="24" fill="hold">
                            <p:stCondLst>
                              <p:cond delay="10500"/>
                            </p:stCondLst>
                            <p:childTnLst>
                              <p:par>
                                <p:cTn id="25" presetID="3" presetClass="entr" presetSubtype="10" fill="hold" grpId="0" nodeType="afterEffect">
                                  <p:stCondLst>
                                    <p:cond delay="1000"/>
                                  </p:stCondLst>
                                  <p:childTnLst>
                                    <p:set>
                                      <p:cBhvr>
                                        <p:cTn id="26" dur="1" fill="hold">
                                          <p:stCondLst>
                                            <p:cond delay="0"/>
                                          </p:stCondLst>
                                        </p:cTn>
                                        <p:tgtEl>
                                          <p:spTgt spid="8202"/>
                                        </p:tgtEl>
                                        <p:attrNameLst>
                                          <p:attrName>style.visibility</p:attrName>
                                        </p:attrNameLst>
                                      </p:cBhvr>
                                      <p:to>
                                        <p:strVal val="visible"/>
                                      </p:to>
                                    </p:set>
                                    <p:animEffect transition="in" filter="blinds(horizontal)">
                                      <p:cBhvr>
                                        <p:cTn id="27" dur="5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advAuto="0"/>
      <p:bldP spid="8196" grpId="0" animBg="1" autoUpdateAnimBg="0"/>
      <p:bldP spid="8197" grpId="0" animBg="1" autoUpdateAnimBg="0"/>
      <p:bldP spid="8202" grpId="0" animBg="1"/>
      <p:bldP spid="8203" grpId="0" animBg="1" autoUpdateAnimBg="0"/>
      <p:bldP spid="8204" grpId="0" animBg="1" autoUpdateAnimBg="0"/>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228600"/>
            <a:ext cx="8162925" cy="579438"/>
          </a:xfrm>
        </p:spPr>
        <p:txBody>
          <a:bodyPr/>
          <a:lstStyle/>
          <a:p>
            <a:pPr algn="ctr"/>
            <a:r>
              <a:rPr lang="en-US" sz="3200" b="1" u="sng"/>
              <a:t>Types of Transitions</a:t>
            </a:r>
          </a:p>
        </p:txBody>
      </p:sp>
      <p:graphicFrame>
        <p:nvGraphicFramePr>
          <p:cNvPr id="26666" name="Group 42"/>
          <p:cNvGraphicFramePr>
            <a:graphicFrameLocks noGrp="1"/>
          </p:cNvGraphicFramePr>
          <p:nvPr>
            <p:ph type="tbl" idx="1"/>
          </p:nvPr>
        </p:nvGraphicFramePr>
        <p:xfrm>
          <a:off x="533400" y="990600"/>
          <a:ext cx="8110538" cy="1951800"/>
        </p:xfrm>
        <a:graphic>
          <a:graphicData uri="http://schemas.openxmlformats.org/drawingml/2006/table">
            <a:tbl>
              <a:tblPr/>
              <a:tblGrid>
                <a:gridCol w="4056063"/>
                <a:gridCol w="4054475"/>
              </a:tblGrid>
              <a:tr h="5984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Relationship</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Transition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r h="5984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Addition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Moreover  </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Furthermore</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In addition</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besides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662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6667" name="AutoShape 43"/>
          <p:cNvSpPr>
            <a:spLocks noChangeArrowheads="1"/>
          </p:cNvSpPr>
          <p:nvPr/>
        </p:nvSpPr>
        <p:spPr bwMode="auto">
          <a:xfrm>
            <a:off x="4191000" y="3276600"/>
            <a:ext cx="838200" cy="914400"/>
          </a:xfrm>
          <a:prstGeom prst="plus">
            <a:avLst>
              <a:gd name="adj" fmla="val 25000"/>
            </a:avLst>
          </a:prstGeom>
          <a:solidFill>
            <a:schemeClr val="folHlink"/>
          </a:solidFill>
          <a:ln w="9525">
            <a:solidFill>
              <a:schemeClr val="folHlink"/>
            </a:solidFill>
            <a:miter lim="800000"/>
            <a:headEnd/>
            <a:tailEnd/>
          </a:ln>
          <a:effectLst/>
        </p:spPr>
        <p:txBody>
          <a:bodyPr wrap="none" anchor="ctr">
            <a:prstTxWarp prst="textNoShape">
              <a:avLst/>
            </a:prstTxWarp>
          </a:bodyPr>
          <a:lstStyle/>
          <a:p>
            <a:endParaRPr lang="en-US"/>
          </a:p>
        </p:txBody>
      </p:sp>
      <p:sp>
        <p:nvSpPr>
          <p:cNvPr id="26668" name="Text Box 44"/>
          <p:cNvSpPr txBox="1">
            <a:spLocks noChangeArrowheads="1"/>
          </p:cNvSpPr>
          <p:nvPr/>
        </p:nvSpPr>
        <p:spPr bwMode="auto">
          <a:xfrm>
            <a:off x="457200" y="3505200"/>
            <a:ext cx="39624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Marcos loves to ski</a:t>
            </a:r>
          </a:p>
        </p:txBody>
      </p:sp>
      <p:sp>
        <p:nvSpPr>
          <p:cNvPr id="26669" name="Text Box 45"/>
          <p:cNvSpPr txBox="1">
            <a:spLocks noChangeArrowheads="1"/>
          </p:cNvSpPr>
          <p:nvPr/>
        </p:nvSpPr>
        <p:spPr bwMode="auto">
          <a:xfrm>
            <a:off x="2667000" y="4191000"/>
            <a:ext cx="3962400" cy="176847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000" b="1">
                <a:solidFill>
                  <a:schemeClr val="folHlink"/>
                </a:solidFill>
              </a:rPr>
              <a:t>;moreover,</a:t>
            </a:r>
          </a:p>
          <a:p>
            <a:pPr algn="ctr">
              <a:spcBef>
                <a:spcPct val="50000"/>
              </a:spcBef>
            </a:pPr>
            <a:r>
              <a:rPr lang="en-US" sz="2000" b="1">
                <a:solidFill>
                  <a:schemeClr val="folHlink"/>
                </a:solidFill>
              </a:rPr>
              <a:t>;furthermore,</a:t>
            </a:r>
          </a:p>
          <a:p>
            <a:pPr algn="ctr">
              <a:spcBef>
                <a:spcPct val="50000"/>
              </a:spcBef>
            </a:pPr>
            <a:r>
              <a:rPr lang="en-US" sz="2000" b="1">
                <a:solidFill>
                  <a:schemeClr val="folHlink"/>
                </a:solidFill>
              </a:rPr>
              <a:t>;in addition,</a:t>
            </a:r>
          </a:p>
          <a:p>
            <a:pPr algn="ctr">
              <a:spcBef>
                <a:spcPct val="50000"/>
              </a:spcBef>
            </a:pPr>
            <a:r>
              <a:rPr lang="en-US" sz="2000" b="1">
                <a:solidFill>
                  <a:schemeClr val="folHlink"/>
                </a:solidFill>
              </a:rPr>
              <a:t>;besides,</a:t>
            </a:r>
          </a:p>
        </p:txBody>
      </p:sp>
      <p:sp>
        <p:nvSpPr>
          <p:cNvPr id="26670" name="Text Box 46"/>
          <p:cNvSpPr txBox="1">
            <a:spLocks noChangeArrowheads="1"/>
          </p:cNvSpPr>
          <p:nvPr/>
        </p:nvSpPr>
        <p:spPr bwMode="auto">
          <a:xfrm>
            <a:off x="5486400" y="3505200"/>
            <a:ext cx="30480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t>he likes to fish.</a:t>
            </a:r>
          </a:p>
        </p:txBody>
      </p:sp>
      <p:pic>
        <p:nvPicPr>
          <p:cNvPr id="26671" name="Picture 47" descr="C:\WINDOWS\Profiles\lumanr\Application Data\Microsoft\Media Catalog\Downloaded Clips\cl0\SL01064_.wmf"/>
          <p:cNvPicPr>
            <a:picLocks noChangeAspect="1" noChangeArrowheads="1"/>
          </p:cNvPicPr>
          <p:nvPr/>
        </p:nvPicPr>
        <p:blipFill>
          <a:blip r:embed="rId3"/>
          <a:srcRect/>
          <a:stretch>
            <a:fillRect/>
          </a:stretch>
        </p:blipFill>
        <p:spPr bwMode="auto">
          <a:xfrm>
            <a:off x="990600" y="4203700"/>
            <a:ext cx="1752600" cy="1435100"/>
          </a:xfrm>
          <a:prstGeom prst="rect">
            <a:avLst/>
          </a:prstGeom>
          <a:noFill/>
        </p:spPr>
      </p:pic>
      <p:pic>
        <p:nvPicPr>
          <p:cNvPr id="26672" name="Picture 48" descr="C:\WINDOWS\Profiles\lumanr\Application Data\Microsoft\Media Catalog\Downloaded Clips\cl57\j0217752.wmf"/>
          <p:cNvPicPr>
            <a:picLocks noChangeAspect="1" noChangeArrowheads="1"/>
          </p:cNvPicPr>
          <p:nvPr/>
        </p:nvPicPr>
        <p:blipFill>
          <a:blip r:embed="rId4"/>
          <a:srcRect/>
          <a:stretch>
            <a:fillRect/>
          </a:stretch>
        </p:blipFill>
        <p:spPr bwMode="auto">
          <a:xfrm>
            <a:off x="6553200" y="3886200"/>
            <a:ext cx="1050925" cy="2098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6666"/>
                                        </p:tgtEl>
                                        <p:attrNameLst>
                                          <p:attrName>style.visibility</p:attrName>
                                        </p:attrNameLst>
                                      </p:cBhvr>
                                      <p:to>
                                        <p:strVal val="visible"/>
                                      </p:to>
                                    </p:set>
                                    <p:animEffect transition="in" filter="dissolve">
                                      <p:cBhvr>
                                        <p:cTn id="7" dur="500"/>
                                        <p:tgtEl>
                                          <p:spTgt spid="26666"/>
                                        </p:tgtEl>
                                      </p:cBhvr>
                                    </p:animEffect>
                                  </p:childTnLst>
                                </p:cTn>
                              </p:par>
                            </p:childTnLst>
                          </p:cTn>
                        </p:par>
                        <p:par>
                          <p:cTn id="8" fill="hold">
                            <p:stCondLst>
                              <p:cond delay="1500"/>
                            </p:stCondLst>
                            <p:childTnLst>
                              <p:par>
                                <p:cTn id="9" presetID="9" presetClass="entr" presetSubtype="0" fill="hold" grpId="0" nodeType="afterEffect">
                                  <p:stCondLst>
                                    <p:cond delay="3000"/>
                                  </p:stCondLst>
                                  <p:childTnLst>
                                    <p:set>
                                      <p:cBhvr>
                                        <p:cTn id="10" dur="1" fill="hold">
                                          <p:stCondLst>
                                            <p:cond delay="0"/>
                                          </p:stCondLst>
                                        </p:cTn>
                                        <p:tgtEl>
                                          <p:spTgt spid="26668"/>
                                        </p:tgtEl>
                                        <p:attrNameLst>
                                          <p:attrName>style.visibility</p:attrName>
                                        </p:attrNameLst>
                                      </p:cBhvr>
                                      <p:to>
                                        <p:strVal val="visible"/>
                                      </p:to>
                                    </p:set>
                                    <p:animEffect transition="in" filter="dissolve">
                                      <p:cBhvr>
                                        <p:cTn id="11" dur="500"/>
                                        <p:tgtEl>
                                          <p:spTgt spid="26668"/>
                                        </p:tgtEl>
                                      </p:cBhvr>
                                    </p:animEffect>
                                  </p:childTnLst>
                                </p:cTn>
                              </p:par>
                            </p:childTnLst>
                          </p:cTn>
                        </p:par>
                        <p:par>
                          <p:cTn id="12" fill="hold">
                            <p:stCondLst>
                              <p:cond delay="5000"/>
                            </p:stCondLst>
                            <p:childTnLst>
                              <p:par>
                                <p:cTn id="13" presetID="9" presetClass="entr" presetSubtype="0" fill="hold" nodeType="afterEffect">
                                  <p:stCondLst>
                                    <p:cond delay="1000"/>
                                  </p:stCondLst>
                                  <p:childTnLst>
                                    <p:set>
                                      <p:cBhvr>
                                        <p:cTn id="14" dur="1" fill="hold">
                                          <p:stCondLst>
                                            <p:cond delay="0"/>
                                          </p:stCondLst>
                                        </p:cTn>
                                        <p:tgtEl>
                                          <p:spTgt spid="26671"/>
                                        </p:tgtEl>
                                        <p:attrNameLst>
                                          <p:attrName>style.visibility</p:attrName>
                                        </p:attrNameLst>
                                      </p:cBhvr>
                                      <p:to>
                                        <p:strVal val="visible"/>
                                      </p:to>
                                    </p:set>
                                    <p:animEffect transition="in" filter="dissolve">
                                      <p:cBhvr>
                                        <p:cTn id="15" dur="500"/>
                                        <p:tgtEl>
                                          <p:spTgt spid="26671"/>
                                        </p:tgtEl>
                                      </p:cBhvr>
                                    </p:animEffect>
                                  </p:childTnLst>
                                </p:cTn>
                              </p:par>
                            </p:childTnLst>
                          </p:cTn>
                        </p:par>
                        <p:par>
                          <p:cTn id="16" fill="hold">
                            <p:stCondLst>
                              <p:cond delay="6500"/>
                            </p:stCondLst>
                            <p:childTnLst>
                              <p:par>
                                <p:cTn id="17" presetID="9" presetClass="entr" presetSubtype="0" fill="hold" grpId="0" nodeType="afterEffect">
                                  <p:stCondLst>
                                    <p:cond delay="1000"/>
                                  </p:stCondLst>
                                  <p:childTnLst>
                                    <p:set>
                                      <p:cBhvr>
                                        <p:cTn id="18" dur="1" fill="hold">
                                          <p:stCondLst>
                                            <p:cond delay="0"/>
                                          </p:stCondLst>
                                        </p:cTn>
                                        <p:tgtEl>
                                          <p:spTgt spid="26667"/>
                                        </p:tgtEl>
                                        <p:attrNameLst>
                                          <p:attrName>style.visibility</p:attrName>
                                        </p:attrNameLst>
                                      </p:cBhvr>
                                      <p:to>
                                        <p:strVal val="visible"/>
                                      </p:to>
                                    </p:set>
                                    <p:animEffect transition="in" filter="dissolve">
                                      <p:cBhvr>
                                        <p:cTn id="19" dur="500"/>
                                        <p:tgtEl>
                                          <p:spTgt spid="26667"/>
                                        </p:tgtEl>
                                      </p:cBhvr>
                                    </p:animEffect>
                                  </p:childTnLst>
                                </p:cTn>
                              </p:par>
                            </p:childTnLst>
                          </p:cTn>
                        </p:par>
                        <p:par>
                          <p:cTn id="20" fill="hold">
                            <p:stCondLst>
                              <p:cond delay="8000"/>
                            </p:stCondLst>
                            <p:childTnLst>
                              <p:par>
                                <p:cTn id="21" presetID="9" presetClass="entr" presetSubtype="0" fill="hold" grpId="0" nodeType="afterEffect">
                                  <p:stCondLst>
                                    <p:cond delay="1000"/>
                                  </p:stCondLst>
                                  <p:childTnLst>
                                    <p:set>
                                      <p:cBhvr>
                                        <p:cTn id="22" dur="1" fill="hold">
                                          <p:stCondLst>
                                            <p:cond delay="0"/>
                                          </p:stCondLst>
                                        </p:cTn>
                                        <p:tgtEl>
                                          <p:spTgt spid="26670"/>
                                        </p:tgtEl>
                                        <p:attrNameLst>
                                          <p:attrName>style.visibility</p:attrName>
                                        </p:attrNameLst>
                                      </p:cBhvr>
                                      <p:to>
                                        <p:strVal val="visible"/>
                                      </p:to>
                                    </p:set>
                                    <p:animEffect transition="in" filter="dissolve">
                                      <p:cBhvr>
                                        <p:cTn id="23" dur="500"/>
                                        <p:tgtEl>
                                          <p:spTgt spid="26670"/>
                                        </p:tgtEl>
                                      </p:cBhvr>
                                    </p:animEffect>
                                  </p:childTnLst>
                                </p:cTn>
                              </p:par>
                            </p:childTnLst>
                          </p:cTn>
                        </p:par>
                        <p:par>
                          <p:cTn id="24" fill="hold">
                            <p:stCondLst>
                              <p:cond delay="9500"/>
                            </p:stCondLst>
                            <p:childTnLst>
                              <p:par>
                                <p:cTn id="25" presetID="9" presetClass="entr" presetSubtype="0" fill="hold" nodeType="afterEffect">
                                  <p:stCondLst>
                                    <p:cond delay="1000"/>
                                  </p:stCondLst>
                                  <p:childTnLst>
                                    <p:set>
                                      <p:cBhvr>
                                        <p:cTn id="26" dur="1" fill="hold">
                                          <p:stCondLst>
                                            <p:cond delay="0"/>
                                          </p:stCondLst>
                                        </p:cTn>
                                        <p:tgtEl>
                                          <p:spTgt spid="26672"/>
                                        </p:tgtEl>
                                        <p:attrNameLst>
                                          <p:attrName>style.visibility</p:attrName>
                                        </p:attrNameLst>
                                      </p:cBhvr>
                                      <p:to>
                                        <p:strVal val="visible"/>
                                      </p:to>
                                    </p:set>
                                    <p:animEffect transition="in" filter="dissolve">
                                      <p:cBhvr>
                                        <p:cTn id="27" dur="500"/>
                                        <p:tgtEl>
                                          <p:spTgt spid="26672"/>
                                        </p:tgtEl>
                                      </p:cBhvr>
                                    </p:animEffect>
                                  </p:childTnLst>
                                </p:cTn>
                              </p:par>
                            </p:childTnLst>
                          </p:cTn>
                        </p:par>
                        <p:par>
                          <p:cTn id="28" fill="hold">
                            <p:stCondLst>
                              <p:cond delay="11000"/>
                            </p:stCondLst>
                            <p:childTnLst>
                              <p:par>
                                <p:cTn id="29" presetID="9" presetClass="entr" presetSubtype="0" fill="hold" grpId="0" nodeType="afterEffect">
                                  <p:stCondLst>
                                    <p:cond delay="2000"/>
                                  </p:stCondLst>
                                  <p:childTnLst>
                                    <p:set>
                                      <p:cBhvr>
                                        <p:cTn id="30" dur="1" fill="hold">
                                          <p:stCondLst>
                                            <p:cond delay="0"/>
                                          </p:stCondLst>
                                        </p:cTn>
                                        <p:tgtEl>
                                          <p:spTgt spid="26669"/>
                                        </p:tgtEl>
                                        <p:attrNameLst>
                                          <p:attrName>style.visibility</p:attrName>
                                        </p:attrNameLst>
                                      </p:cBhvr>
                                      <p:to>
                                        <p:strVal val="visible"/>
                                      </p:to>
                                    </p:set>
                                    <p:animEffect transition="in" filter="dissolve">
                                      <p:cBhvr>
                                        <p:cTn id="31" dur="500"/>
                                        <p:tgtEl>
                                          <p:spTgt spid="26669"/>
                                        </p:tgtEl>
                                      </p:cBhvr>
                                    </p:animEffect>
                                  </p:childTnLst>
                                </p:cTn>
                              </p:par>
                            </p:childTnLst>
                          </p:cTn>
                        </p:par>
                        <p:par>
                          <p:cTn id="32" fill="hold">
                            <p:stCondLst>
                              <p:cond delay="13500"/>
                            </p:stCondLst>
                            <p:childTnLst>
                              <p:par>
                                <p:cTn id="33" presetID="3" presetClass="entr" presetSubtype="10" fill="hold" grpId="0" nodeType="afterEffect">
                                  <p:stCondLst>
                                    <p:cond delay="1000"/>
                                  </p:stCondLst>
                                  <p:childTnLst>
                                    <p:set>
                                      <p:cBhvr>
                                        <p:cTn id="34" dur="1" fill="hold">
                                          <p:stCondLst>
                                            <p:cond delay="0"/>
                                          </p:stCondLst>
                                        </p:cTn>
                                        <p:tgtEl>
                                          <p:spTgt spid="26628"/>
                                        </p:tgtEl>
                                        <p:attrNameLst>
                                          <p:attrName>style.visibility</p:attrName>
                                        </p:attrNameLst>
                                      </p:cBhvr>
                                      <p:to>
                                        <p:strVal val="visible"/>
                                      </p:to>
                                    </p:set>
                                    <p:animEffect transition="in" filter="blinds(horizontal)">
                                      <p:cBhvr>
                                        <p:cTn id="35"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nimBg="1"/>
      <p:bldP spid="26667" grpId="0" animBg="1"/>
      <p:bldP spid="26668" grpId="0" autoUpdateAnimBg="0"/>
      <p:bldP spid="26669" grpId="0" autoUpdateAnimBg="0"/>
      <p:bldP spid="26670" grpId="0" autoUpdateAnimBg="0"/>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7848600" y="3048000"/>
            <a:ext cx="1066800" cy="1219200"/>
            <a:chOff x="4944" y="1920"/>
            <a:chExt cx="672" cy="768"/>
          </a:xfrm>
        </p:grpSpPr>
        <p:sp>
          <p:nvSpPr>
            <p:cNvPr id="34849" name="AutoShape 33"/>
            <p:cNvSpPr>
              <a:spLocks noChangeArrowheads="1"/>
            </p:cNvSpPr>
            <p:nvPr/>
          </p:nvSpPr>
          <p:spPr bwMode="auto">
            <a:xfrm>
              <a:off x="4944" y="1920"/>
              <a:ext cx="624" cy="768"/>
            </a:xfrm>
            <a:prstGeom prst="wedgeEllipseCallout">
              <a:avLst>
                <a:gd name="adj1" fmla="val -73079"/>
                <a:gd name="adj2" fmla="val 62759"/>
              </a:avLst>
            </a:prstGeom>
            <a:solidFill>
              <a:schemeClr val="accent1"/>
            </a:solidFill>
            <a:ln w="9525">
              <a:solidFill>
                <a:schemeClr val="tx1"/>
              </a:solidFill>
              <a:miter lim="800000"/>
              <a:headEnd/>
              <a:tailEnd/>
            </a:ln>
            <a:effectLst/>
          </p:spPr>
          <p:txBody>
            <a:bodyPr>
              <a:prstTxWarp prst="textNoShape">
                <a:avLst/>
              </a:prstTxWarp>
            </a:bodyPr>
            <a:lstStyle/>
            <a:p>
              <a:pPr algn="ctr"/>
              <a:endParaRPr lang="en-US"/>
            </a:p>
          </p:txBody>
        </p:sp>
        <p:pic>
          <p:nvPicPr>
            <p:cNvPr id="34846" name="Picture 30"/>
            <p:cNvPicPr>
              <a:picLocks noChangeAspect="1" noChangeArrowheads="1"/>
            </p:cNvPicPr>
            <p:nvPr/>
          </p:nvPicPr>
          <p:blipFill>
            <a:blip r:embed="rId2"/>
            <a:srcRect/>
            <a:stretch>
              <a:fillRect/>
            </a:stretch>
          </p:blipFill>
          <p:spPr bwMode="auto">
            <a:xfrm>
              <a:off x="4944" y="2016"/>
              <a:ext cx="672" cy="642"/>
            </a:xfrm>
            <a:prstGeom prst="rect">
              <a:avLst/>
            </a:prstGeom>
            <a:noFill/>
            <a:ln w="9525">
              <a:noFill/>
              <a:miter lim="800000"/>
              <a:headEnd/>
              <a:tailEnd/>
            </a:ln>
            <a:effectLst/>
          </p:spPr>
        </p:pic>
      </p:grpSp>
      <p:sp>
        <p:nvSpPr>
          <p:cNvPr id="34818" name="Rectangle 2"/>
          <p:cNvSpPr>
            <a:spLocks noGrp="1" noChangeArrowheads="1"/>
          </p:cNvSpPr>
          <p:nvPr>
            <p:ph type="title"/>
          </p:nvPr>
        </p:nvSpPr>
        <p:spPr>
          <a:xfrm>
            <a:off x="533400" y="228600"/>
            <a:ext cx="8162925" cy="579438"/>
          </a:xfrm>
        </p:spPr>
        <p:txBody>
          <a:bodyPr/>
          <a:lstStyle/>
          <a:p>
            <a:pPr algn="ctr"/>
            <a:r>
              <a:rPr lang="en-US" sz="3200" b="1" u="sng"/>
              <a:t>Types of Transitions</a:t>
            </a:r>
          </a:p>
        </p:txBody>
      </p:sp>
      <p:graphicFrame>
        <p:nvGraphicFramePr>
          <p:cNvPr id="34852" name="Group 36"/>
          <p:cNvGraphicFramePr>
            <a:graphicFrameLocks noGrp="1"/>
          </p:cNvGraphicFramePr>
          <p:nvPr>
            <p:ph type="tbl" idx="1"/>
          </p:nvPr>
        </p:nvGraphicFramePr>
        <p:xfrm>
          <a:off x="533400" y="838200"/>
          <a:ext cx="8153400" cy="1377822"/>
        </p:xfrm>
        <a:graphic>
          <a:graphicData uri="http://schemas.openxmlformats.org/drawingml/2006/table">
            <a:tbl>
              <a:tblPr/>
              <a:tblGrid>
                <a:gridCol w="3101975"/>
                <a:gridCol w="5051425"/>
              </a:tblGrid>
              <a:tr h="536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Relationship</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Transition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r h="5984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Contrast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However               On the contrary</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In contrast            On the other hand</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endParaRPr kumimoji="0" lang="en-US" sz="800" b="0" i="0" u="none" strike="noStrike" cap="none" normalizeH="0" baseline="0">
                        <a:ln>
                          <a:noFill/>
                        </a:ln>
                        <a:solidFill>
                          <a:schemeClr val="tx1"/>
                        </a:solidFill>
                        <a:effectLst/>
                        <a:latin typeface="Verdana"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34819" name="AutoShape 3">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4831" name="Text Box 15"/>
          <p:cNvSpPr txBox="1">
            <a:spLocks noChangeArrowheads="1"/>
          </p:cNvSpPr>
          <p:nvPr/>
        </p:nvSpPr>
        <p:spPr bwMode="auto">
          <a:xfrm>
            <a:off x="0" y="2590800"/>
            <a:ext cx="4267200" cy="39687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000" b="1"/>
              <a:t>Marcos enjoys scuba diving</a:t>
            </a:r>
          </a:p>
        </p:txBody>
      </p:sp>
      <p:sp>
        <p:nvSpPr>
          <p:cNvPr id="34832" name="Text Box 16"/>
          <p:cNvSpPr txBox="1">
            <a:spLocks noChangeArrowheads="1"/>
          </p:cNvSpPr>
          <p:nvPr/>
        </p:nvSpPr>
        <p:spPr bwMode="auto">
          <a:xfrm>
            <a:off x="685800" y="3200400"/>
            <a:ext cx="2971800" cy="1797050"/>
          </a:xfrm>
          <a:prstGeom prst="rect">
            <a:avLst/>
          </a:prstGeom>
          <a:noFill/>
          <a:ln w="28575">
            <a:solidFill>
              <a:schemeClr val="folHlink"/>
            </a:solidFill>
            <a:miter lim="800000"/>
            <a:headEnd/>
            <a:tailEnd/>
          </a:ln>
          <a:effectLst/>
        </p:spPr>
        <p:txBody>
          <a:bodyPr>
            <a:prstTxWarp prst="textNoShape">
              <a:avLst/>
            </a:prstTxWarp>
            <a:spAutoFit/>
          </a:bodyPr>
          <a:lstStyle/>
          <a:p>
            <a:pPr algn="ctr">
              <a:spcBef>
                <a:spcPct val="50000"/>
              </a:spcBef>
            </a:pPr>
            <a:r>
              <a:rPr lang="en-US" sz="2000" b="1">
                <a:solidFill>
                  <a:schemeClr val="folHlink"/>
                </a:solidFill>
              </a:rPr>
              <a:t>;on the other hand,</a:t>
            </a:r>
          </a:p>
          <a:p>
            <a:pPr algn="ctr">
              <a:spcBef>
                <a:spcPct val="50000"/>
              </a:spcBef>
            </a:pPr>
            <a:r>
              <a:rPr lang="en-US" sz="2000" b="1">
                <a:solidFill>
                  <a:schemeClr val="folHlink"/>
                </a:solidFill>
              </a:rPr>
              <a:t>;however,</a:t>
            </a:r>
          </a:p>
          <a:p>
            <a:pPr algn="ctr">
              <a:spcBef>
                <a:spcPct val="50000"/>
              </a:spcBef>
            </a:pPr>
            <a:r>
              <a:rPr lang="en-US" sz="2000" b="1">
                <a:solidFill>
                  <a:schemeClr val="folHlink"/>
                </a:solidFill>
              </a:rPr>
              <a:t>;on the contrary,</a:t>
            </a:r>
          </a:p>
          <a:p>
            <a:pPr algn="ctr">
              <a:spcBef>
                <a:spcPct val="50000"/>
              </a:spcBef>
            </a:pPr>
            <a:r>
              <a:rPr lang="en-US" sz="2000" b="1">
                <a:solidFill>
                  <a:schemeClr val="folHlink"/>
                </a:solidFill>
              </a:rPr>
              <a:t>;in contrast,</a:t>
            </a:r>
          </a:p>
        </p:txBody>
      </p:sp>
      <p:sp>
        <p:nvSpPr>
          <p:cNvPr id="34833" name="Text Box 17"/>
          <p:cNvSpPr txBox="1">
            <a:spLocks noChangeArrowheads="1"/>
          </p:cNvSpPr>
          <p:nvPr/>
        </p:nvSpPr>
        <p:spPr bwMode="auto">
          <a:xfrm>
            <a:off x="76200" y="5257800"/>
            <a:ext cx="5181600" cy="396875"/>
          </a:xfrm>
          <a:prstGeom prst="rect">
            <a:avLst/>
          </a:prstGeom>
          <a:noFill/>
          <a:ln w="57150" cap="rnd">
            <a:noFill/>
            <a:miter lim="800000"/>
            <a:headEnd/>
            <a:tailEnd/>
          </a:ln>
          <a:effectLst/>
        </p:spPr>
        <p:txBody>
          <a:bodyPr>
            <a:prstTxWarp prst="textNoShape">
              <a:avLst/>
            </a:prstTxWarp>
            <a:spAutoFit/>
          </a:bodyPr>
          <a:lstStyle/>
          <a:p>
            <a:pPr>
              <a:spcBef>
                <a:spcPct val="50000"/>
              </a:spcBef>
            </a:pPr>
            <a:r>
              <a:rPr lang="en-US" sz="2000" b="1"/>
              <a:t>I think it is an expensive sport.</a:t>
            </a:r>
          </a:p>
        </p:txBody>
      </p:sp>
      <p:sp>
        <p:nvSpPr>
          <p:cNvPr id="34844" name="AutoShape 28"/>
          <p:cNvSpPr>
            <a:spLocks noChangeArrowheads="1"/>
          </p:cNvSpPr>
          <p:nvPr/>
        </p:nvSpPr>
        <p:spPr bwMode="auto">
          <a:xfrm>
            <a:off x="4191000" y="3352800"/>
            <a:ext cx="1905000" cy="533400"/>
          </a:xfrm>
          <a:prstGeom prst="cloudCallout">
            <a:avLst>
              <a:gd name="adj1" fmla="val 60750"/>
              <a:gd name="adj2" fmla="val 125000"/>
            </a:avLst>
          </a:prstGeom>
          <a:solidFill>
            <a:schemeClr val="accent1"/>
          </a:solidFill>
          <a:ln w="9525">
            <a:solidFill>
              <a:schemeClr val="tx1"/>
            </a:solidFill>
            <a:miter lim="800000"/>
            <a:headEnd/>
            <a:tailEnd/>
          </a:ln>
          <a:effectLst/>
        </p:spPr>
        <p:txBody>
          <a:bodyPr>
            <a:prstTxWarp prst="textNoShape">
              <a:avLst/>
            </a:prstTxWarp>
          </a:bodyPr>
          <a:lstStyle/>
          <a:p>
            <a:pPr algn="ctr"/>
            <a:r>
              <a:rPr lang="en-US" b="1"/>
              <a:t>$$$</a:t>
            </a:r>
          </a:p>
        </p:txBody>
      </p:sp>
      <p:pic>
        <p:nvPicPr>
          <p:cNvPr id="34848" name="Picture 32"/>
          <p:cNvPicPr>
            <a:picLocks noChangeAspect="1" noChangeArrowheads="1"/>
          </p:cNvPicPr>
          <p:nvPr/>
        </p:nvPicPr>
        <p:blipFill>
          <a:blip r:embed="rId4"/>
          <a:srcRect/>
          <a:stretch>
            <a:fillRect/>
          </a:stretch>
        </p:blipFill>
        <p:spPr bwMode="auto">
          <a:xfrm>
            <a:off x="5999163" y="3810000"/>
            <a:ext cx="1620837" cy="27209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34852"/>
                                        </p:tgtEl>
                                        <p:attrNameLst>
                                          <p:attrName>style.visibility</p:attrName>
                                        </p:attrNameLst>
                                      </p:cBhvr>
                                      <p:to>
                                        <p:strVal val="visible"/>
                                      </p:to>
                                    </p:set>
                                    <p:animEffect transition="in" filter="dissolve">
                                      <p:cBhvr>
                                        <p:cTn id="7" dur="500"/>
                                        <p:tgtEl>
                                          <p:spTgt spid="34852"/>
                                        </p:tgtEl>
                                      </p:cBhvr>
                                    </p:animEffect>
                                  </p:childTnLst>
                                </p:cTn>
                              </p:par>
                            </p:childTnLst>
                          </p:cTn>
                        </p:par>
                        <p:par>
                          <p:cTn id="8" fill="hold">
                            <p:stCondLst>
                              <p:cond delay="1500"/>
                            </p:stCondLst>
                            <p:childTnLst>
                              <p:par>
                                <p:cTn id="9" presetID="9" presetClass="entr" presetSubtype="0" fill="hold" grpId="0" nodeType="afterEffect">
                                  <p:stCondLst>
                                    <p:cond delay="3000"/>
                                  </p:stCondLst>
                                  <p:childTnLst>
                                    <p:set>
                                      <p:cBhvr>
                                        <p:cTn id="10" dur="1" fill="hold">
                                          <p:stCondLst>
                                            <p:cond delay="0"/>
                                          </p:stCondLst>
                                        </p:cTn>
                                        <p:tgtEl>
                                          <p:spTgt spid="34831"/>
                                        </p:tgtEl>
                                        <p:attrNameLst>
                                          <p:attrName>style.visibility</p:attrName>
                                        </p:attrNameLst>
                                      </p:cBhvr>
                                      <p:to>
                                        <p:strVal val="visible"/>
                                      </p:to>
                                    </p:set>
                                    <p:animEffect transition="in" filter="dissolve">
                                      <p:cBhvr>
                                        <p:cTn id="11" dur="500"/>
                                        <p:tgtEl>
                                          <p:spTgt spid="34831"/>
                                        </p:tgtEl>
                                      </p:cBhvr>
                                    </p:animEffect>
                                  </p:childTnLst>
                                </p:cTn>
                              </p:par>
                            </p:childTnLst>
                          </p:cTn>
                        </p:par>
                        <p:par>
                          <p:cTn id="12" fill="hold">
                            <p:stCondLst>
                              <p:cond delay="5000"/>
                            </p:stCondLst>
                            <p:childTnLst>
                              <p:par>
                                <p:cTn id="13" presetID="9" presetClass="entr" presetSubtype="0" fill="hold" grpId="0" nodeType="afterEffect">
                                  <p:stCondLst>
                                    <p:cond delay="2000"/>
                                  </p:stCondLst>
                                  <p:childTnLst>
                                    <p:set>
                                      <p:cBhvr>
                                        <p:cTn id="14" dur="1" fill="hold">
                                          <p:stCondLst>
                                            <p:cond delay="0"/>
                                          </p:stCondLst>
                                        </p:cTn>
                                        <p:tgtEl>
                                          <p:spTgt spid="34832"/>
                                        </p:tgtEl>
                                        <p:attrNameLst>
                                          <p:attrName>style.visibility</p:attrName>
                                        </p:attrNameLst>
                                      </p:cBhvr>
                                      <p:to>
                                        <p:strVal val="visible"/>
                                      </p:to>
                                    </p:set>
                                    <p:animEffect transition="in" filter="dissolve">
                                      <p:cBhvr>
                                        <p:cTn id="15" dur="500"/>
                                        <p:tgtEl>
                                          <p:spTgt spid="34832"/>
                                        </p:tgtEl>
                                      </p:cBhvr>
                                    </p:animEffect>
                                  </p:childTnLst>
                                </p:cTn>
                              </p:par>
                            </p:childTnLst>
                          </p:cTn>
                        </p:par>
                        <p:par>
                          <p:cTn id="16" fill="hold">
                            <p:stCondLst>
                              <p:cond delay="7500"/>
                            </p:stCondLst>
                            <p:childTnLst>
                              <p:par>
                                <p:cTn id="17" presetID="9" presetClass="entr" presetSubtype="0" fill="hold" grpId="0" nodeType="afterEffect">
                                  <p:stCondLst>
                                    <p:cond delay="1000"/>
                                  </p:stCondLst>
                                  <p:childTnLst>
                                    <p:set>
                                      <p:cBhvr>
                                        <p:cTn id="18" dur="1" fill="hold">
                                          <p:stCondLst>
                                            <p:cond delay="0"/>
                                          </p:stCondLst>
                                        </p:cTn>
                                        <p:tgtEl>
                                          <p:spTgt spid="34833"/>
                                        </p:tgtEl>
                                        <p:attrNameLst>
                                          <p:attrName>style.visibility</p:attrName>
                                        </p:attrNameLst>
                                      </p:cBhvr>
                                      <p:to>
                                        <p:strVal val="visible"/>
                                      </p:to>
                                    </p:set>
                                    <p:animEffect transition="in" filter="dissolve">
                                      <p:cBhvr>
                                        <p:cTn id="19" dur="500"/>
                                        <p:tgtEl>
                                          <p:spTgt spid="34833"/>
                                        </p:tgtEl>
                                      </p:cBhvr>
                                    </p:animEffect>
                                  </p:childTnLst>
                                </p:cTn>
                              </p:par>
                            </p:childTnLst>
                          </p:cTn>
                        </p:par>
                        <p:par>
                          <p:cTn id="20" fill="hold">
                            <p:stCondLst>
                              <p:cond delay="9000"/>
                            </p:stCondLst>
                            <p:childTnLst>
                              <p:par>
                                <p:cTn id="21" presetID="17" presetClass="entr" presetSubtype="10" fill="hold" nodeType="afterEffect">
                                  <p:stCondLst>
                                    <p:cond delay="1000"/>
                                  </p:stCondLst>
                                  <p:childTnLst>
                                    <p:set>
                                      <p:cBhvr>
                                        <p:cTn id="22" dur="1" fill="hold">
                                          <p:stCondLst>
                                            <p:cond delay="0"/>
                                          </p:stCondLst>
                                        </p:cTn>
                                        <p:tgtEl>
                                          <p:spTgt spid="34848"/>
                                        </p:tgtEl>
                                        <p:attrNameLst>
                                          <p:attrName>style.visibility</p:attrName>
                                        </p:attrNameLst>
                                      </p:cBhvr>
                                      <p:to>
                                        <p:strVal val="visible"/>
                                      </p:to>
                                    </p:set>
                                    <p:anim calcmode="lin" valueType="num">
                                      <p:cBhvr>
                                        <p:cTn id="23" dur="500" fill="hold"/>
                                        <p:tgtEl>
                                          <p:spTgt spid="34848"/>
                                        </p:tgtEl>
                                        <p:attrNameLst>
                                          <p:attrName>ppt_w</p:attrName>
                                        </p:attrNameLst>
                                      </p:cBhvr>
                                      <p:tavLst>
                                        <p:tav tm="0">
                                          <p:val>
                                            <p:fltVal val="0"/>
                                          </p:val>
                                        </p:tav>
                                        <p:tav tm="100000">
                                          <p:val>
                                            <p:strVal val="#ppt_w"/>
                                          </p:val>
                                        </p:tav>
                                      </p:tavLst>
                                    </p:anim>
                                    <p:anim calcmode="lin" valueType="num">
                                      <p:cBhvr>
                                        <p:cTn id="24" dur="500" fill="hold"/>
                                        <p:tgtEl>
                                          <p:spTgt spid="34848"/>
                                        </p:tgtEl>
                                        <p:attrNameLst>
                                          <p:attrName>ppt_h</p:attrName>
                                        </p:attrNameLst>
                                      </p:cBhvr>
                                      <p:tavLst>
                                        <p:tav tm="0">
                                          <p:val>
                                            <p:strVal val="#ppt_h"/>
                                          </p:val>
                                        </p:tav>
                                        <p:tav tm="100000">
                                          <p:val>
                                            <p:strVal val="#ppt_h"/>
                                          </p:val>
                                        </p:tav>
                                      </p:tavLst>
                                    </p:anim>
                                  </p:childTnLst>
                                </p:cTn>
                              </p:par>
                            </p:childTnLst>
                          </p:cTn>
                        </p:par>
                        <p:par>
                          <p:cTn id="25" fill="hold">
                            <p:stCondLst>
                              <p:cond delay="10500"/>
                            </p:stCondLst>
                            <p:childTnLst>
                              <p:par>
                                <p:cTn id="26" presetID="17" presetClass="entr" presetSubtype="10" fill="hold" nodeType="afterEffect">
                                  <p:stCondLst>
                                    <p:cond delay="100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strVal val="#ppt_h"/>
                                          </p:val>
                                        </p:tav>
                                        <p:tav tm="100000">
                                          <p:val>
                                            <p:strVal val="#ppt_h"/>
                                          </p:val>
                                        </p:tav>
                                      </p:tavLst>
                                    </p:anim>
                                  </p:childTnLst>
                                </p:cTn>
                              </p:par>
                            </p:childTnLst>
                          </p:cTn>
                        </p:par>
                        <p:par>
                          <p:cTn id="30" fill="hold">
                            <p:stCondLst>
                              <p:cond delay="12000"/>
                            </p:stCondLst>
                            <p:childTnLst>
                              <p:par>
                                <p:cTn id="31" presetID="17" presetClass="entr" presetSubtype="10" fill="hold" grpId="0" nodeType="afterEffect">
                                  <p:stCondLst>
                                    <p:cond delay="1000"/>
                                  </p:stCondLst>
                                  <p:childTnLst>
                                    <p:set>
                                      <p:cBhvr>
                                        <p:cTn id="32" dur="1" fill="hold">
                                          <p:stCondLst>
                                            <p:cond delay="0"/>
                                          </p:stCondLst>
                                        </p:cTn>
                                        <p:tgtEl>
                                          <p:spTgt spid="34844"/>
                                        </p:tgtEl>
                                        <p:attrNameLst>
                                          <p:attrName>style.visibility</p:attrName>
                                        </p:attrNameLst>
                                      </p:cBhvr>
                                      <p:to>
                                        <p:strVal val="visible"/>
                                      </p:to>
                                    </p:set>
                                    <p:anim calcmode="lin" valueType="num">
                                      <p:cBhvr>
                                        <p:cTn id="33" dur="500" fill="hold"/>
                                        <p:tgtEl>
                                          <p:spTgt spid="34844"/>
                                        </p:tgtEl>
                                        <p:attrNameLst>
                                          <p:attrName>ppt_w</p:attrName>
                                        </p:attrNameLst>
                                      </p:cBhvr>
                                      <p:tavLst>
                                        <p:tav tm="0">
                                          <p:val>
                                            <p:fltVal val="0"/>
                                          </p:val>
                                        </p:tav>
                                        <p:tav tm="100000">
                                          <p:val>
                                            <p:strVal val="#ppt_w"/>
                                          </p:val>
                                        </p:tav>
                                      </p:tavLst>
                                    </p:anim>
                                    <p:anim calcmode="lin" valueType="num">
                                      <p:cBhvr>
                                        <p:cTn id="34" dur="500" fill="hold"/>
                                        <p:tgtEl>
                                          <p:spTgt spid="34844"/>
                                        </p:tgtEl>
                                        <p:attrNameLst>
                                          <p:attrName>ppt_h</p:attrName>
                                        </p:attrNameLst>
                                      </p:cBhvr>
                                      <p:tavLst>
                                        <p:tav tm="0">
                                          <p:val>
                                            <p:strVal val="#ppt_h"/>
                                          </p:val>
                                        </p:tav>
                                        <p:tav tm="100000">
                                          <p:val>
                                            <p:strVal val="#ppt_h"/>
                                          </p:val>
                                        </p:tav>
                                      </p:tavLst>
                                    </p:anim>
                                  </p:childTnLst>
                                </p:cTn>
                              </p:par>
                            </p:childTnLst>
                          </p:cTn>
                        </p:par>
                        <p:par>
                          <p:cTn id="35" fill="hold">
                            <p:stCondLst>
                              <p:cond delay="13500"/>
                            </p:stCondLst>
                            <p:childTnLst>
                              <p:par>
                                <p:cTn id="36" presetID="3" presetClass="entr" presetSubtype="10" fill="hold" grpId="0" nodeType="afterEffect">
                                  <p:stCondLst>
                                    <p:cond delay="1000"/>
                                  </p:stCondLst>
                                  <p:childTnLst>
                                    <p:set>
                                      <p:cBhvr>
                                        <p:cTn id="37" dur="1" fill="hold">
                                          <p:stCondLst>
                                            <p:cond delay="0"/>
                                          </p:stCondLst>
                                        </p:cTn>
                                        <p:tgtEl>
                                          <p:spTgt spid="34819"/>
                                        </p:tgtEl>
                                        <p:attrNameLst>
                                          <p:attrName>style.visibility</p:attrName>
                                        </p:attrNameLst>
                                      </p:cBhvr>
                                      <p:to>
                                        <p:strVal val="visible"/>
                                      </p:to>
                                    </p:set>
                                    <p:animEffect transition="in" filter="blinds(horizontal)">
                                      <p:cBhvr>
                                        <p:cTn id="38" dur="5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animBg="1"/>
      <p:bldP spid="34831" grpId="0" autoUpdateAnimBg="0"/>
      <p:bldP spid="34832" grpId="0" animBg="1" autoUpdateAnimBg="0"/>
      <p:bldP spid="34833" grpId="0" autoUpdateAnimBg="0"/>
      <p:bldP spid="34844" grpId="0" animBg="1" autoUpdateAnimBg="0"/>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228600"/>
            <a:ext cx="8162925" cy="579438"/>
          </a:xfrm>
        </p:spPr>
        <p:txBody>
          <a:bodyPr/>
          <a:lstStyle/>
          <a:p>
            <a:pPr algn="ctr"/>
            <a:r>
              <a:rPr lang="en-US" sz="3200" b="1" u="sng"/>
              <a:t>Types of Transitions</a:t>
            </a:r>
          </a:p>
        </p:txBody>
      </p:sp>
      <p:graphicFrame>
        <p:nvGraphicFramePr>
          <p:cNvPr id="35860" name="Group 20"/>
          <p:cNvGraphicFramePr>
            <a:graphicFrameLocks noGrp="1"/>
          </p:cNvGraphicFramePr>
          <p:nvPr>
            <p:ph type="tbl" idx="1"/>
          </p:nvPr>
        </p:nvGraphicFramePr>
        <p:xfrm>
          <a:off x="533400" y="838200"/>
          <a:ext cx="8153400" cy="1707007"/>
        </p:xfrm>
        <a:graphic>
          <a:graphicData uri="http://schemas.openxmlformats.org/drawingml/2006/table">
            <a:tbl>
              <a:tblPr/>
              <a:tblGrid>
                <a:gridCol w="3101975"/>
                <a:gridCol w="5051425"/>
              </a:tblGrid>
              <a:tr h="536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Relationship</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800" b="1" i="0" u="none" strike="noStrike" cap="none" normalizeH="0" baseline="0">
                          <a:ln>
                            <a:noFill/>
                          </a:ln>
                          <a:solidFill>
                            <a:schemeClr val="folHlink"/>
                          </a:solidFill>
                          <a:effectLst/>
                          <a:latin typeface="Verdana" charset="0"/>
                        </a:rPr>
                        <a:t>Transition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r h="5984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Result or Effect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Consequently                Accordingly</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Thus                            Hence</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1800" b="0" i="0" u="none" strike="noStrike" cap="none" normalizeH="0" baseline="0">
                          <a:ln>
                            <a:noFill/>
                          </a:ln>
                          <a:solidFill>
                            <a:schemeClr val="tx1"/>
                          </a:solidFill>
                          <a:effectLst/>
                          <a:latin typeface="Verdana" charset="0"/>
                        </a:rPr>
                        <a:t>Therefore                     As a result </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charset="2"/>
                        <a:buNone/>
                        <a:tabLst/>
                      </a:pPr>
                      <a:endParaRPr kumimoji="0" lang="en-US" sz="800" b="0" i="0" u="none" strike="noStrike" cap="none" normalizeH="0" baseline="0">
                        <a:ln>
                          <a:noFill/>
                        </a:ln>
                        <a:solidFill>
                          <a:schemeClr val="tx1"/>
                        </a:solidFill>
                        <a:effectLst/>
                        <a:latin typeface="Verdana"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57150" cap="flat" cmpd="sng" algn="ctr">
                      <a:solidFill>
                        <a:schemeClr val="tx1"/>
                      </a:solidFill>
                      <a:prstDash val="solid"/>
                      <a:miter lim="800000"/>
                      <a:headEnd type="none" w="med" len="med"/>
                      <a:tailEnd type="none" w="med" len="med"/>
                    </a:lnT>
                    <a:lnB w="57150"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35843" name="AutoShape 3">
            <a:hlinkClick r:id="" action="ppaction://hlinkshowjump?jump=nextslide" highlightClick="1">
              <a:snd r:embed="rId4"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5855" name="Text Box 15"/>
          <p:cNvSpPr txBox="1">
            <a:spLocks noChangeArrowheads="1"/>
          </p:cNvSpPr>
          <p:nvPr/>
        </p:nvSpPr>
        <p:spPr bwMode="auto">
          <a:xfrm>
            <a:off x="76200" y="3276600"/>
            <a:ext cx="35052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b="1"/>
              <a:t>Marcos broke his leg</a:t>
            </a:r>
          </a:p>
        </p:txBody>
      </p:sp>
      <p:sp>
        <p:nvSpPr>
          <p:cNvPr id="35856" name="Text Box 16"/>
          <p:cNvSpPr txBox="1">
            <a:spLocks noChangeArrowheads="1"/>
          </p:cNvSpPr>
          <p:nvPr/>
        </p:nvSpPr>
        <p:spPr bwMode="auto">
          <a:xfrm>
            <a:off x="3200400" y="2819400"/>
            <a:ext cx="2362200" cy="2720975"/>
          </a:xfrm>
          <a:prstGeom prst="rect">
            <a:avLst/>
          </a:prstGeom>
          <a:noFill/>
          <a:ln w="38100">
            <a:solidFill>
              <a:schemeClr val="folHlink"/>
            </a:solidFill>
            <a:miter lim="800000"/>
            <a:headEnd/>
            <a:tailEnd/>
          </a:ln>
          <a:effectLst/>
        </p:spPr>
        <p:txBody>
          <a:bodyPr>
            <a:prstTxWarp prst="textNoShape">
              <a:avLst/>
            </a:prstTxWarp>
            <a:spAutoFit/>
          </a:bodyPr>
          <a:lstStyle/>
          <a:p>
            <a:pPr algn="ctr">
              <a:spcBef>
                <a:spcPct val="50000"/>
              </a:spcBef>
            </a:pPr>
            <a:r>
              <a:rPr lang="en-US" sz="2000" b="1">
                <a:solidFill>
                  <a:schemeClr val="folHlink"/>
                </a:solidFill>
              </a:rPr>
              <a:t>;thus,</a:t>
            </a:r>
          </a:p>
          <a:p>
            <a:pPr algn="ctr">
              <a:spcBef>
                <a:spcPct val="50000"/>
              </a:spcBef>
            </a:pPr>
            <a:r>
              <a:rPr lang="en-US" sz="2000" b="1">
                <a:solidFill>
                  <a:schemeClr val="folHlink"/>
                </a:solidFill>
              </a:rPr>
              <a:t>;consequently,</a:t>
            </a:r>
          </a:p>
          <a:p>
            <a:pPr algn="ctr">
              <a:spcBef>
                <a:spcPct val="50000"/>
              </a:spcBef>
            </a:pPr>
            <a:r>
              <a:rPr lang="en-US" sz="2000" b="1">
                <a:solidFill>
                  <a:schemeClr val="folHlink"/>
                </a:solidFill>
              </a:rPr>
              <a:t>;therefore,</a:t>
            </a:r>
          </a:p>
          <a:p>
            <a:pPr algn="ctr">
              <a:spcBef>
                <a:spcPct val="50000"/>
              </a:spcBef>
            </a:pPr>
            <a:r>
              <a:rPr lang="en-US" sz="2000" b="1">
                <a:solidFill>
                  <a:schemeClr val="folHlink"/>
                </a:solidFill>
              </a:rPr>
              <a:t>;hence,</a:t>
            </a:r>
          </a:p>
          <a:p>
            <a:pPr algn="ctr">
              <a:spcBef>
                <a:spcPct val="50000"/>
              </a:spcBef>
            </a:pPr>
            <a:r>
              <a:rPr lang="en-US" sz="2000" b="1">
                <a:solidFill>
                  <a:schemeClr val="folHlink"/>
                </a:solidFill>
              </a:rPr>
              <a:t>;as a result,</a:t>
            </a:r>
          </a:p>
          <a:p>
            <a:pPr algn="ctr">
              <a:spcBef>
                <a:spcPct val="50000"/>
              </a:spcBef>
            </a:pPr>
            <a:r>
              <a:rPr lang="en-US" sz="2000" b="1">
                <a:solidFill>
                  <a:schemeClr val="folHlink"/>
                </a:solidFill>
              </a:rPr>
              <a:t>;accordingly,</a:t>
            </a:r>
          </a:p>
        </p:txBody>
      </p:sp>
      <p:sp>
        <p:nvSpPr>
          <p:cNvPr id="35857" name="Text Box 17"/>
          <p:cNvSpPr txBox="1">
            <a:spLocks noChangeArrowheads="1"/>
          </p:cNvSpPr>
          <p:nvPr/>
        </p:nvSpPr>
        <p:spPr bwMode="auto">
          <a:xfrm>
            <a:off x="5562600" y="3276600"/>
            <a:ext cx="4267200" cy="396875"/>
          </a:xfrm>
          <a:prstGeom prst="rect">
            <a:avLst/>
          </a:prstGeom>
          <a:noFill/>
          <a:ln w="57150" cap="rnd">
            <a:noFill/>
            <a:miter lim="800000"/>
            <a:headEnd/>
            <a:tailEnd/>
          </a:ln>
          <a:effectLst/>
        </p:spPr>
        <p:txBody>
          <a:bodyPr>
            <a:prstTxWarp prst="textNoShape">
              <a:avLst/>
            </a:prstTxWarp>
            <a:spAutoFit/>
          </a:bodyPr>
          <a:lstStyle/>
          <a:p>
            <a:pPr>
              <a:spcBef>
                <a:spcPct val="50000"/>
              </a:spcBef>
            </a:pPr>
            <a:r>
              <a:rPr lang="en-US" sz="2000" b="1"/>
              <a:t>he can’t play basketball.</a:t>
            </a:r>
          </a:p>
        </p:txBody>
      </p:sp>
      <p:pic>
        <p:nvPicPr>
          <p:cNvPr id="35866" name="Picture 26" descr="C:\WINDOWS\Profiles\lumanr\Application Data\Microsoft\Media Catalog\Downloaded Clips\cl0\hm00035_.wmf"/>
          <p:cNvPicPr>
            <a:picLocks noChangeAspect="1" noChangeArrowheads="1"/>
          </p:cNvPicPr>
          <p:nvPr/>
        </p:nvPicPr>
        <p:blipFill>
          <a:blip r:embed="rId5"/>
          <a:srcRect/>
          <a:stretch>
            <a:fillRect/>
          </a:stretch>
        </p:blipFill>
        <p:spPr bwMode="auto">
          <a:xfrm>
            <a:off x="762000" y="3810000"/>
            <a:ext cx="1911350" cy="1884363"/>
          </a:xfrm>
          <a:prstGeom prst="rect">
            <a:avLst/>
          </a:prstGeom>
          <a:noFill/>
        </p:spPr>
      </p:pic>
      <p:pic>
        <p:nvPicPr>
          <p:cNvPr id="35867" name="Picture 27" descr="C:\WINDOWS\Profiles\lumanr\Application Data\Microsoft\Media Catalog\Downloaded Clips\cl0\PE01505_.wmf"/>
          <p:cNvPicPr>
            <a:picLocks noChangeAspect="1" noChangeArrowheads="1"/>
          </p:cNvPicPr>
          <p:nvPr/>
        </p:nvPicPr>
        <p:blipFill>
          <a:blip r:embed="rId6"/>
          <a:srcRect/>
          <a:stretch>
            <a:fillRect/>
          </a:stretch>
        </p:blipFill>
        <p:spPr bwMode="auto">
          <a:xfrm>
            <a:off x="6629400" y="3733800"/>
            <a:ext cx="1449388" cy="2114550"/>
          </a:xfrm>
          <a:prstGeom prst="rect">
            <a:avLst/>
          </a:prstGeom>
          <a:noFill/>
        </p:spPr>
      </p:pic>
      <p:sp>
        <p:nvSpPr>
          <p:cNvPr id="35868" name="AutoShape 28"/>
          <p:cNvSpPr>
            <a:spLocks noChangeArrowheads="1"/>
          </p:cNvSpPr>
          <p:nvPr/>
        </p:nvSpPr>
        <p:spPr bwMode="auto">
          <a:xfrm>
            <a:off x="6629400" y="3810000"/>
            <a:ext cx="1600200" cy="19050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35860"/>
                                        </p:tgtEl>
                                        <p:attrNameLst>
                                          <p:attrName>style.visibility</p:attrName>
                                        </p:attrNameLst>
                                      </p:cBhvr>
                                      <p:to>
                                        <p:strVal val="visible"/>
                                      </p:to>
                                    </p:set>
                                    <p:animEffect transition="in" filter="dissolve">
                                      <p:cBhvr>
                                        <p:cTn id="7" dur="500"/>
                                        <p:tgtEl>
                                          <p:spTgt spid="35860"/>
                                        </p:tgtEl>
                                      </p:cBhvr>
                                    </p:animEffect>
                                  </p:childTnLst>
                                </p:cTn>
                              </p:par>
                            </p:childTnLst>
                          </p:cTn>
                        </p:par>
                        <p:par>
                          <p:cTn id="8" fill="hold">
                            <p:stCondLst>
                              <p:cond delay="1500"/>
                            </p:stCondLst>
                            <p:childTnLst>
                              <p:par>
                                <p:cTn id="9" presetID="9" presetClass="entr" presetSubtype="0" fill="hold" grpId="0" nodeType="afterEffect">
                                  <p:stCondLst>
                                    <p:cond delay="3000"/>
                                  </p:stCondLst>
                                  <p:childTnLst>
                                    <p:set>
                                      <p:cBhvr>
                                        <p:cTn id="10" dur="1" fill="hold">
                                          <p:stCondLst>
                                            <p:cond delay="0"/>
                                          </p:stCondLst>
                                        </p:cTn>
                                        <p:tgtEl>
                                          <p:spTgt spid="35855"/>
                                        </p:tgtEl>
                                        <p:attrNameLst>
                                          <p:attrName>style.visibility</p:attrName>
                                        </p:attrNameLst>
                                      </p:cBhvr>
                                      <p:to>
                                        <p:strVal val="visible"/>
                                      </p:to>
                                    </p:set>
                                    <p:animEffect transition="in" filter="dissolve">
                                      <p:cBhvr>
                                        <p:cTn id="11" dur="500"/>
                                        <p:tgtEl>
                                          <p:spTgt spid="35855"/>
                                        </p:tgtEl>
                                      </p:cBhvr>
                                    </p:animEffect>
                                  </p:childTnLst>
                                </p:cTn>
                              </p:par>
                            </p:childTnLst>
                          </p:cTn>
                        </p:par>
                        <p:par>
                          <p:cTn id="12" fill="hold">
                            <p:stCondLst>
                              <p:cond delay="5000"/>
                            </p:stCondLst>
                            <p:childTnLst>
                              <p:par>
                                <p:cTn id="13" presetID="2" presetClass="entr" presetSubtype="4" fill="hold" nodeType="afterEffect">
                                  <p:stCondLst>
                                    <p:cond delay="1000"/>
                                  </p:stCondLst>
                                  <p:childTnLst>
                                    <p:set>
                                      <p:cBhvr>
                                        <p:cTn id="14" dur="1" fill="hold">
                                          <p:stCondLst>
                                            <p:cond delay="0"/>
                                          </p:stCondLst>
                                        </p:cTn>
                                        <p:tgtEl>
                                          <p:spTgt spid="35866"/>
                                        </p:tgtEl>
                                        <p:attrNameLst>
                                          <p:attrName>style.visibility</p:attrName>
                                        </p:attrNameLst>
                                      </p:cBhvr>
                                      <p:to>
                                        <p:strVal val="visible"/>
                                      </p:to>
                                    </p:set>
                                    <p:anim calcmode="lin" valueType="num">
                                      <p:cBhvr additive="base">
                                        <p:cTn id="15" dur="500" fill="hold"/>
                                        <p:tgtEl>
                                          <p:spTgt spid="35866"/>
                                        </p:tgtEl>
                                        <p:attrNameLst>
                                          <p:attrName>ppt_x</p:attrName>
                                        </p:attrNameLst>
                                      </p:cBhvr>
                                      <p:tavLst>
                                        <p:tav tm="0">
                                          <p:val>
                                            <p:strVal val="#ppt_x"/>
                                          </p:val>
                                        </p:tav>
                                        <p:tav tm="100000">
                                          <p:val>
                                            <p:strVal val="#ppt_x"/>
                                          </p:val>
                                        </p:tav>
                                      </p:tavLst>
                                    </p:anim>
                                    <p:anim calcmode="lin" valueType="num">
                                      <p:cBhvr additive="base">
                                        <p:cTn id="16" dur="500" fill="hold"/>
                                        <p:tgtEl>
                                          <p:spTgt spid="3586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carbrake.wav"/>
                                        </p:tgtEl>
                                      </p:cMediaNode>
                                    </p:audio>
                                  </p:subTnLst>
                                </p:cTn>
                              </p:par>
                            </p:childTnLst>
                          </p:cTn>
                        </p:par>
                        <p:par>
                          <p:cTn id="17" fill="hold">
                            <p:stCondLst>
                              <p:cond delay="6500"/>
                            </p:stCondLst>
                            <p:childTnLst>
                              <p:par>
                                <p:cTn id="18" presetID="9" presetClass="entr" presetSubtype="0" fill="hold" grpId="0" nodeType="afterEffect">
                                  <p:stCondLst>
                                    <p:cond delay="1000"/>
                                  </p:stCondLst>
                                  <p:childTnLst>
                                    <p:set>
                                      <p:cBhvr>
                                        <p:cTn id="19" dur="1" fill="hold">
                                          <p:stCondLst>
                                            <p:cond delay="0"/>
                                          </p:stCondLst>
                                        </p:cTn>
                                        <p:tgtEl>
                                          <p:spTgt spid="35856"/>
                                        </p:tgtEl>
                                        <p:attrNameLst>
                                          <p:attrName>style.visibility</p:attrName>
                                        </p:attrNameLst>
                                      </p:cBhvr>
                                      <p:to>
                                        <p:strVal val="visible"/>
                                      </p:to>
                                    </p:set>
                                    <p:animEffect transition="in" filter="dissolve">
                                      <p:cBhvr>
                                        <p:cTn id="20" dur="500"/>
                                        <p:tgtEl>
                                          <p:spTgt spid="35856"/>
                                        </p:tgtEl>
                                      </p:cBhvr>
                                    </p:animEffect>
                                  </p:childTnLst>
                                  <p:subTnLst>
                                    <p:audio>
                                      <p:cMediaNode>
                                        <p:cTn display="0" masterRel="sameClick">
                                          <p:stCondLst>
                                            <p:cond evt="begin" delay="0">
                                              <p:tn val="18"/>
                                            </p:cond>
                                          </p:stCondLst>
                                          <p:endCondLst>
                                            <p:cond evt="onStopAudio" delay="0">
                                              <p:tgtEl>
                                                <p:sldTgt/>
                                              </p:tgtEl>
                                            </p:cond>
                                          </p:endCondLst>
                                        </p:cTn>
                                        <p:tgtEl>
                                          <p:sndTgt r:embed="rId3" name="glass.wav"/>
                                        </p:tgtEl>
                                      </p:cMediaNode>
                                    </p:audio>
                                  </p:subTnLst>
                                </p:cTn>
                              </p:par>
                            </p:childTnLst>
                          </p:cTn>
                        </p:par>
                        <p:par>
                          <p:cTn id="21" fill="hold">
                            <p:stCondLst>
                              <p:cond delay="8000"/>
                            </p:stCondLst>
                            <p:childTnLst>
                              <p:par>
                                <p:cTn id="22" presetID="9" presetClass="entr" presetSubtype="0" fill="hold" grpId="0" nodeType="afterEffect">
                                  <p:stCondLst>
                                    <p:cond delay="1000"/>
                                  </p:stCondLst>
                                  <p:childTnLst>
                                    <p:set>
                                      <p:cBhvr>
                                        <p:cTn id="23" dur="1" fill="hold">
                                          <p:stCondLst>
                                            <p:cond delay="0"/>
                                          </p:stCondLst>
                                        </p:cTn>
                                        <p:tgtEl>
                                          <p:spTgt spid="35857"/>
                                        </p:tgtEl>
                                        <p:attrNameLst>
                                          <p:attrName>style.visibility</p:attrName>
                                        </p:attrNameLst>
                                      </p:cBhvr>
                                      <p:to>
                                        <p:strVal val="visible"/>
                                      </p:to>
                                    </p:set>
                                    <p:animEffect transition="in" filter="dissolve">
                                      <p:cBhvr>
                                        <p:cTn id="24" dur="500"/>
                                        <p:tgtEl>
                                          <p:spTgt spid="35857"/>
                                        </p:tgtEl>
                                      </p:cBhvr>
                                    </p:animEffect>
                                  </p:childTnLst>
                                </p:cTn>
                              </p:par>
                            </p:childTnLst>
                          </p:cTn>
                        </p:par>
                        <p:par>
                          <p:cTn id="25" fill="hold">
                            <p:stCondLst>
                              <p:cond delay="9500"/>
                            </p:stCondLst>
                            <p:childTnLst>
                              <p:par>
                                <p:cTn id="26" presetID="2" presetClass="entr" presetSubtype="4" fill="hold" nodeType="afterEffect">
                                  <p:stCondLst>
                                    <p:cond delay="1000"/>
                                  </p:stCondLst>
                                  <p:childTnLst>
                                    <p:set>
                                      <p:cBhvr>
                                        <p:cTn id="27" dur="1" fill="hold">
                                          <p:stCondLst>
                                            <p:cond delay="0"/>
                                          </p:stCondLst>
                                        </p:cTn>
                                        <p:tgtEl>
                                          <p:spTgt spid="35867"/>
                                        </p:tgtEl>
                                        <p:attrNameLst>
                                          <p:attrName>style.visibility</p:attrName>
                                        </p:attrNameLst>
                                      </p:cBhvr>
                                      <p:to>
                                        <p:strVal val="visible"/>
                                      </p:to>
                                    </p:set>
                                    <p:anim calcmode="lin" valueType="num">
                                      <p:cBhvr additive="base">
                                        <p:cTn id="28" dur="500" fill="hold"/>
                                        <p:tgtEl>
                                          <p:spTgt spid="35867"/>
                                        </p:tgtEl>
                                        <p:attrNameLst>
                                          <p:attrName>ppt_x</p:attrName>
                                        </p:attrNameLst>
                                      </p:cBhvr>
                                      <p:tavLst>
                                        <p:tav tm="0">
                                          <p:val>
                                            <p:strVal val="#ppt_x"/>
                                          </p:val>
                                        </p:tav>
                                        <p:tav tm="100000">
                                          <p:val>
                                            <p:strVal val="#ppt_x"/>
                                          </p:val>
                                        </p:tav>
                                      </p:tavLst>
                                    </p:anim>
                                    <p:anim calcmode="lin" valueType="num">
                                      <p:cBhvr additive="base">
                                        <p:cTn id="29" dur="500" fill="hold"/>
                                        <p:tgtEl>
                                          <p:spTgt spid="35867"/>
                                        </p:tgtEl>
                                        <p:attrNameLst>
                                          <p:attrName>ppt_y</p:attrName>
                                        </p:attrNameLst>
                                      </p:cBhvr>
                                      <p:tavLst>
                                        <p:tav tm="0">
                                          <p:val>
                                            <p:strVal val="1+#ppt_h/2"/>
                                          </p:val>
                                        </p:tav>
                                        <p:tav tm="100000">
                                          <p:val>
                                            <p:strVal val="#ppt_y"/>
                                          </p:val>
                                        </p:tav>
                                      </p:tavLst>
                                    </p:anim>
                                  </p:childTnLst>
                                </p:cTn>
                              </p:par>
                            </p:childTnLst>
                          </p:cTn>
                        </p:par>
                        <p:par>
                          <p:cTn id="30" fill="hold">
                            <p:stCondLst>
                              <p:cond delay="11000"/>
                            </p:stCondLst>
                            <p:childTnLst>
                              <p:par>
                                <p:cTn id="31" presetID="2" presetClass="entr" presetSubtype="4" fill="hold" grpId="0" nodeType="afterEffect">
                                  <p:stCondLst>
                                    <p:cond delay="1000"/>
                                  </p:stCondLst>
                                  <p:childTnLst>
                                    <p:set>
                                      <p:cBhvr>
                                        <p:cTn id="32" dur="1" fill="hold">
                                          <p:stCondLst>
                                            <p:cond delay="0"/>
                                          </p:stCondLst>
                                        </p:cTn>
                                        <p:tgtEl>
                                          <p:spTgt spid="35868"/>
                                        </p:tgtEl>
                                        <p:attrNameLst>
                                          <p:attrName>style.visibility</p:attrName>
                                        </p:attrNameLst>
                                      </p:cBhvr>
                                      <p:to>
                                        <p:strVal val="visible"/>
                                      </p:to>
                                    </p:set>
                                    <p:anim calcmode="lin" valueType="num">
                                      <p:cBhvr additive="base">
                                        <p:cTn id="33" dur="500" fill="hold"/>
                                        <p:tgtEl>
                                          <p:spTgt spid="35868"/>
                                        </p:tgtEl>
                                        <p:attrNameLst>
                                          <p:attrName>ppt_x</p:attrName>
                                        </p:attrNameLst>
                                      </p:cBhvr>
                                      <p:tavLst>
                                        <p:tav tm="0">
                                          <p:val>
                                            <p:strVal val="#ppt_x"/>
                                          </p:val>
                                        </p:tav>
                                        <p:tav tm="100000">
                                          <p:val>
                                            <p:strVal val="#ppt_x"/>
                                          </p:val>
                                        </p:tav>
                                      </p:tavLst>
                                    </p:anim>
                                    <p:anim calcmode="lin" valueType="num">
                                      <p:cBhvr additive="base">
                                        <p:cTn id="34" dur="500" fill="hold"/>
                                        <p:tgtEl>
                                          <p:spTgt spid="35868"/>
                                        </p:tgtEl>
                                        <p:attrNameLst>
                                          <p:attrName>ppt_y</p:attrName>
                                        </p:attrNameLst>
                                      </p:cBhvr>
                                      <p:tavLst>
                                        <p:tav tm="0">
                                          <p:val>
                                            <p:strVal val="1+#ppt_h/2"/>
                                          </p:val>
                                        </p:tav>
                                        <p:tav tm="100000">
                                          <p:val>
                                            <p:strVal val="#ppt_y"/>
                                          </p:val>
                                        </p:tav>
                                      </p:tavLst>
                                    </p:anim>
                                  </p:childTnLst>
                                </p:cTn>
                              </p:par>
                            </p:childTnLst>
                          </p:cTn>
                        </p:par>
                        <p:par>
                          <p:cTn id="35" fill="hold">
                            <p:stCondLst>
                              <p:cond delay="12500"/>
                            </p:stCondLst>
                            <p:childTnLst>
                              <p:par>
                                <p:cTn id="36" presetID="3" presetClass="entr" presetSubtype="10" fill="hold" grpId="0" nodeType="afterEffect">
                                  <p:stCondLst>
                                    <p:cond delay="1000"/>
                                  </p:stCondLst>
                                  <p:childTnLst>
                                    <p:set>
                                      <p:cBhvr>
                                        <p:cTn id="37" dur="1" fill="hold">
                                          <p:stCondLst>
                                            <p:cond delay="0"/>
                                          </p:stCondLst>
                                        </p:cTn>
                                        <p:tgtEl>
                                          <p:spTgt spid="35843"/>
                                        </p:tgtEl>
                                        <p:attrNameLst>
                                          <p:attrName>style.visibility</p:attrName>
                                        </p:attrNameLst>
                                      </p:cBhvr>
                                      <p:to>
                                        <p:strVal val="visible"/>
                                      </p:to>
                                    </p:set>
                                    <p:animEffect transition="in" filter="blinds(horizontal)">
                                      <p:cBhvr>
                                        <p:cTn id="38" dur="5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animBg="1"/>
      <p:bldP spid="35855" grpId="0" autoUpdateAnimBg="0"/>
      <p:bldP spid="35856" grpId="0" animBg="1" autoUpdateAnimBg="0"/>
      <p:bldP spid="35857" grpId="0" autoUpdateAnimBg="0"/>
      <p:bldP spid="35868" grpId="0"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soft" dir="t"/>
            </a:scene3d>
            <a:sp3d prstMaterial="softEdge">
              <a:bevelT w="25400" h="25400"/>
            </a:sp3d>
          </a:bodyPr>
          <a:lstStyle/>
          <a:p>
            <a:pPr fontAlgn="auto">
              <a:spcAft>
                <a:spcPts val="0"/>
              </a:spcAft>
              <a:defRPr/>
            </a:pPr>
            <a:r>
              <a:rPr lang="es-ES_tradnl" sz="2000" dirty="0" err="1" smtClean="0"/>
              <a:t>Commands</a:t>
            </a:r>
            <a:endParaRPr lang="es-ES_tradnl" sz="2000" dirty="0"/>
          </a:p>
        </p:txBody>
      </p:sp>
      <p:sp>
        <p:nvSpPr>
          <p:cNvPr id="16386" name="2 Marcador de contenido"/>
          <p:cNvSpPr>
            <a:spLocks noGrp="1"/>
          </p:cNvSpPr>
          <p:nvPr>
            <p:ph sz="quarter" idx="1"/>
          </p:nvPr>
        </p:nvSpPr>
        <p:spPr/>
        <p:txBody>
          <a:bodyPr/>
          <a:lstStyle/>
          <a:p>
            <a:endParaRPr lang="en-GB" sz="1100" dirty="0"/>
          </a:p>
          <a:p>
            <a:endParaRPr lang="en-GB" sz="1800" dirty="0"/>
          </a:p>
          <a:p>
            <a:r>
              <a:rPr lang="en-GB" sz="1800" dirty="0"/>
              <a:t>“ </a:t>
            </a:r>
            <a:r>
              <a:rPr lang="en-GB" sz="1800" dirty="0" err="1"/>
              <a:t>Don´t</a:t>
            </a:r>
            <a:r>
              <a:rPr lang="en-GB" sz="1800" dirty="0"/>
              <a:t> be late tomorrow</a:t>
            </a:r>
            <a:r>
              <a:rPr lang="en-GB" sz="1800" dirty="0" smtClean="0"/>
              <a:t>”</a:t>
            </a:r>
            <a:endParaRPr lang="es-ES_tradnl" sz="1800" dirty="0" smtClean="0"/>
          </a:p>
          <a:p>
            <a:r>
              <a:rPr lang="en-GB" sz="1800" dirty="0"/>
              <a:t>“</a:t>
            </a:r>
            <a:r>
              <a:rPr lang="en-GB" sz="1800" dirty="0" err="1"/>
              <a:t>Don´t</a:t>
            </a:r>
            <a:r>
              <a:rPr lang="en-GB" sz="1800" dirty="0"/>
              <a:t> smoke in my house</a:t>
            </a:r>
            <a:r>
              <a:rPr lang="en-GB" sz="1800" dirty="0" smtClean="0"/>
              <a:t>”</a:t>
            </a:r>
            <a:endParaRPr lang="es-ES_tradnl" sz="1800" dirty="0" smtClean="0"/>
          </a:p>
          <a:p>
            <a:r>
              <a:rPr lang="en-GB" sz="1800" dirty="0"/>
              <a:t>“ Shut the door but </a:t>
            </a:r>
            <a:r>
              <a:rPr lang="en-GB" sz="1800" dirty="0" err="1"/>
              <a:t>don´t</a:t>
            </a:r>
            <a:r>
              <a:rPr lang="en-GB" sz="1800" dirty="0"/>
              <a:t> lock it.</a:t>
            </a:r>
            <a:r>
              <a:rPr lang="en-GB" sz="1800" dirty="0" smtClean="0"/>
              <a:t>”</a:t>
            </a:r>
            <a:endParaRPr lang="es-ES_tradnl" sz="1800" dirty="0" smtClean="0"/>
          </a:p>
          <a:p>
            <a:r>
              <a:rPr lang="en-GB" sz="1800" dirty="0"/>
              <a:t>`Leave the key under the mat if you go out.</a:t>
            </a:r>
            <a:r>
              <a:rPr lang="en-GB" sz="1800" dirty="0" smtClean="0"/>
              <a:t>´</a:t>
            </a:r>
            <a:endParaRPr lang="es-ES_tradnl" sz="1800" dirty="0" smtClean="0"/>
          </a:p>
          <a:p>
            <a:r>
              <a:rPr lang="en-GB" sz="1800" dirty="0"/>
              <a:t>“ </a:t>
            </a:r>
            <a:r>
              <a:rPr lang="en-GB" sz="1800" dirty="0" err="1"/>
              <a:t>Don´t</a:t>
            </a:r>
            <a:r>
              <a:rPr lang="en-GB" sz="1800" dirty="0"/>
              <a:t> worry. </a:t>
            </a:r>
            <a:r>
              <a:rPr lang="en-GB" sz="1800" dirty="0" err="1"/>
              <a:t>I´ll</a:t>
            </a:r>
            <a:r>
              <a:rPr lang="en-GB" sz="1800" dirty="0"/>
              <a:t> collect the tickets for you</a:t>
            </a:r>
            <a:r>
              <a:rPr lang="en-GB" sz="1800" dirty="0" smtClean="0"/>
              <a:t>”.</a:t>
            </a:r>
          </a:p>
          <a:p>
            <a:r>
              <a:rPr lang="en-GB" sz="1800" dirty="0"/>
              <a:t>“Leave me alone and, please, forget the question</a:t>
            </a:r>
            <a:r>
              <a:rPr lang="en-GB" sz="1800" dirty="0" smtClean="0"/>
              <a:t>´.</a:t>
            </a:r>
          </a:p>
          <a:p>
            <a:r>
              <a:rPr lang="en-GB" sz="1800" dirty="0"/>
              <a:t>`</a:t>
            </a:r>
            <a:r>
              <a:rPr lang="en-GB" sz="1800" dirty="0" err="1"/>
              <a:t>Don´t</a:t>
            </a:r>
            <a:r>
              <a:rPr lang="en-GB" sz="1800" dirty="0"/>
              <a:t> forget to take your coat when you leave, Steve.</a:t>
            </a:r>
            <a:r>
              <a:rPr lang="en-GB" sz="1800" dirty="0" smtClean="0"/>
              <a:t>´</a:t>
            </a:r>
            <a:endParaRPr lang="es-ES_tradnl" sz="1800" dirty="0" smtClean="0"/>
          </a:p>
          <a:p>
            <a:r>
              <a:rPr lang="en-GB" sz="1800" dirty="0"/>
              <a:t>`</a:t>
            </a:r>
            <a:r>
              <a:rPr lang="en-GB" sz="1800" dirty="0" err="1"/>
              <a:t>Don´t</a:t>
            </a:r>
            <a:r>
              <a:rPr lang="en-GB" sz="1800" dirty="0"/>
              <a:t> run in the house. You can break something´. </a:t>
            </a:r>
            <a:r>
              <a:rPr lang="en-GB" sz="1800" dirty="0" smtClean="0"/>
              <a:t> </a:t>
            </a:r>
            <a:endParaRPr lang="es-ES_tradnl" sz="1800" dirty="0" smtClean="0"/>
          </a:p>
          <a:p>
            <a:r>
              <a:rPr lang="en-GB" sz="1800" dirty="0"/>
              <a:t>“ </a:t>
            </a:r>
            <a:r>
              <a:rPr lang="en-GB" sz="1800" dirty="0" err="1"/>
              <a:t>Don´t</a:t>
            </a:r>
            <a:r>
              <a:rPr lang="en-GB" sz="1800" dirty="0"/>
              <a:t> smoke in my office. </a:t>
            </a:r>
            <a:r>
              <a:rPr lang="en-GB" sz="1800" dirty="0" err="1"/>
              <a:t>I´ve</a:t>
            </a:r>
            <a:r>
              <a:rPr lang="en-GB" sz="1800" dirty="0"/>
              <a:t> got a terrible cough.</a:t>
            </a:r>
            <a:r>
              <a:rPr lang="en-GB" sz="1800" dirty="0" smtClean="0"/>
              <a:t>”</a:t>
            </a:r>
            <a:endParaRPr lang="es-ES_tradnl" sz="1800" dirty="0" smtClean="0"/>
          </a:p>
          <a:p>
            <a:r>
              <a:rPr lang="en-GB" sz="1100" dirty="0"/>
              <a:t> </a:t>
            </a:r>
            <a:endParaRPr lang="es-ES_tradnl" sz="1100" dirty="0"/>
          </a:p>
          <a:p>
            <a:endParaRPr lang="es-ES_tradnl" sz="1100" dirty="0"/>
          </a:p>
        </p:txBody>
      </p:sp>
    </p:spTree>
  </p:cSld>
  <p:clrMapOvr>
    <a:masterClrMapping/>
  </p:clrMapOvr>
  <p:transition advClick="0" advTm="20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914900" y="1828800"/>
            <a:ext cx="3619500" cy="1143000"/>
          </a:xfrm>
          <a:prstGeom prst="rect">
            <a:avLst/>
          </a:prstGeom>
          <a:solidFill>
            <a:srgbClr val="E7F3F3"/>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latin typeface="Verdana" pitchFamily="34" charset="0"/>
            </a:endParaRPr>
          </a:p>
        </p:txBody>
      </p:sp>
      <p:sp>
        <p:nvSpPr>
          <p:cNvPr id="8196" name="Rectangle 4"/>
          <p:cNvSpPr>
            <a:spLocks noGrp="1" noChangeArrowheads="1"/>
          </p:cNvSpPr>
          <p:nvPr>
            <p:ph type="title"/>
          </p:nvPr>
        </p:nvSpPr>
        <p:spPr/>
        <p:txBody>
          <a:bodyPr/>
          <a:lstStyle/>
          <a:p>
            <a:pPr eaLnBrk="1" hangingPunct="1"/>
            <a:r>
              <a:rPr lang="en-US" sz="3200"/>
              <a:t>Dependent Clause   (DC)</a:t>
            </a:r>
          </a:p>
        </p:txBody>
      </p:sp>
      <p:sp>
        <p:nvSpPr>
          <p:cNvPr id="15363" name="Rectangle 3"/>
          <p:cNvSpPr>
            <a:spLocks noGrp="1" noChangeArrowheads="1"/>
          </p:cNvSpPr>
          <p:nvPr>
            <p:ph sz="quarter" idx="1"/>
          </p:nvPr>
        </p:nvSpPr>
        <p:spPr>
          <a:xfrm>
            <a:off x="1371600" y="1828800"/>
            <a:ext cx="7313613" cy="4573588"/>
          </a:xfrm>
        </p:spPr>
        <p:txBody>
          <a:bodyPr/>
          <a:lstStyle/>
          <a:p>
            <a:pPr eaLnBrk="1" hangingPunct="1">
              <a:buFont typeface="Wingdings" charset="2"/>
              <a:buNone/>
            </a:pPr>
            <a:r>
              <a:rPr lang="en-US" sz="2000"/>
              <a:t>A </a:t>
            </a:r>
            <a:r>
              <a:rPr lang="en-US" sz="2000" b="1">
                <a:solidFill>
                  <a:srgbClr val="8537DB"/>
                </a:solidFill>
              </a:rPr>
              <a:t>dependent clause</a:t>
            </a:r>
            <a:r>
              <a:rPr lang="en-US" sz="2000"/>
              <a:t> is a   </a:t>
            </a:r>
            <a:r>
              <a:rPr lang="en-US" sz="2000" b="1">
                <a:solidFill>
                  <a:srgbClr val="CC3300"/>
                </a:solidFill>
              </a:rPr>
              <a:t>S</a:t>
            </a:r>
            <a:r>
              <a:rPr lang="en-US" sz="2000"/>
              <a:t> </a:t>
            </a:r>
            <a:r>
              <a:rPr lang="en-US" sz="2000" b="1"/>
              <a:t>+</a:t>
            </a:r>
            <a:r>
              <a:rPr lang="en-US" sz="2000"/>
              <a:t> </a:t>
            </a:r>
            <a:r>
              <a:rPr lang="en-US" sz="2000" b="1">
                <a:solidFill>
                  <a:srgbClr val="0033CC"/>
                </a:solidFill>
              </a:rPr>
              <a:t>V</a:t>
            </a:r>
            <a:r>
              <a:rPr lang="en-US" sz="2000"/>
              <a:t> </a:t>
            </a:r>
            <a:r>
              <a:rPr lang="en-US" sz="2000" b="1"/>
              <a:t>/ </a:t>
            </a:r>
            <a:r>
              <a:rPr lang="en-US" sz="2000" b="1">
                <a:solidFill>
                  <a:srgbClr val="008000"/>
                </a:solidFill>
              </a:rPr>
              <a:t>O bject</a:t>
            </a:r>
            <a:r>
              <a:rPr lang="en-US" sz="2000"/>
              <a:t> </a:t>
            </a:r>
          </a:p>
          <a:p>
            <a:pPr eaLnBrk="1" hangingPunct="1">
              <a:buFont typeface="Wingdings" charset="2"/>
              <a:buNone/>
            </a:pPr>
            <a:r>
              <a:rPr lang="en-US" sz="2000"/>
              <a:t>                                                     or </a:t>
            </a:r>
            <a:r>
              <a:rPr lang="en-US" sz="2000" b="1">
                <a:solidFill>
                  <a:srgbClr val="008000"/>
                </a:solidFill>
              </a:rPr>
              <a:t>C omplement</a:t>
            </a:r>
          </a:p>
          <a:p>
            <a:pPr eaLnBrk="1" hangingPunct="1">
              <a:buFont typeface="Wingdings" charset="2"/>
              <a:buNone/>
            </a:pPr>
            <a:r>
              <a:rPr lang="en-US" sz="2000">
                <a:solidFill>
                  <a:srgbClr val="008000"/>
                </a:solidFill>
              </a:rPr>
              <a:t>                                                     or </a:t>
            </a:r>
            <a:r>
              <a:rPr lang="en-US" sz="2000" b="1">
                <a:solidFill>
                  <a:srgbClr val="008000"/>
                </a:solidFill>
              </a:rPr>
              <a:t>A dverbial </a:t>
            </a:r>
          </a:p>
          <a:p>
            <a:pPr eaLnBrk="1" hangingPunct="1">
              <a:buFont typeface="Wingdings" charset="2"/>
              <a:buNone/>
            </a:pPr>
            <a:endParaRPr lang="en-US" sz="2000"/>
          </a:p>
          <a:p>
            <a:pPr eaLnBrk="1" hangingPunct="1">
              <a:buFont typeface="Wingdings" charset="2"/>
              <a:buNone/>
            </a:pPr>
            <a:r>
              <a:rPr lang="en-US" sz="2000"/>
              <a:t>unit that </a:t>
            </a:r>
            <a:r>
              <a:rPr lang="en-US" sz="2000" i="1">
                <a:solidFill>
                  <a:srgbClr val="FF3300"/>
                </a:solidFill>
              </a:rPr>
              <a:t>does not</a:t>
            </a:r>
            <a:r>
              <a:rPr lang="en-US" sz="2000"/>
              <a:t> express a complete thought and   </a:t>
            </a:r>
            <a:r>
              <a:rPr lang="en-US" sz="2000" i="1">
                <a:solidFill>
                  <a:srgbClr val="FF3300"/>
                </a:solidFill>
              </a:rPr>
              <a:t>can not</a:t>
            </a:r>
            <a:r>
              <a:rPr lang="en-US" sz="2000"/>
              <a:t> stand on its own as a simple sentence.</a:t>
            </a:r>
            <a:r>
              <a:rPr lang="en-US" sz="2000" b="1">
                <a:solidFill>
                  <a:srgbClr val="008000"/>
                </a:solidFill>
              </a:rPr>
              <a:t> </a:t>
            </a:r>
          </a:p>
          <a:p>
            <a:pPr eaLnBrk="1" hangingPunct="1">
              <a:buFont typeface="Wingdings" charset="2"/>
              <a:buNone/>
            </a:pPr>
            <a:endParaRPr lang="en-US" sz="2000" b="1">
              <a:solidFill>
                <a:srgbClr val="008000"/>
              </a:solidFill>
            </a:endParaRPr>
          </a:p>
          <a:p>
            <a:pPr eaLnBrk="1" hangingPunct="1">
              <a:buFont typeface="Wingdings" charset="2"/>
              <a:buNone/>
            </a:pPr>
            <a:r>
              <a:rPr lang="en-US" sz="2000"/>
              <a:t>A dependent clause must always be connected to an independent clause. You will be able to identify it because it:</a:t>
            </a:r>
          </a:p>
          <a:p>
            <a:pPr lvl="3" eaLnBrk="1" hangingPunct="1"/>
            <a:r>
              <a:rPr lang="en-US" sz="2000"/>
              <a:t>is a </a:t>
            </a:r>
            <a:r>
              <a:rPr lang="en-US" sz="2000" u="sng">
                <a:solidFill>
                  <a:srgbClr val="CC3300"/>
                </a:solidFill>
              </a:rPr>
              <a:t>S</a:t>
            </a:r>
            <a:r>
              <a:rPr lang="en-US" sz="2000" u="sng"/>
              <a:t>+</a:t>
            </a:r>
            <a:r>
              <a:rPr lang="en-US" sz="2000" u="sng">
                <a:solidFill>
                  <a:srgbClr val="0033CC"/>
                </a:solidFill>
              </a:rPr>
              <a:t>V</a:t>
            </a:r>
            <a:r>
              <a:rPr lang="en-US" sz="2000" u="sng"/>
              <a:t>/ unit</a:t>
            </a:r>
            <a:r>
              <a:rPr lang="en-US" sz="2000"/>
              <a:t> that</a:t>
            </a:r>
          </a:p>
          <a:p>
            <a:pPr lvl="3" eaLnBrk="1" hangingPunct="1"/>
            <a:r>
              <a:rPr lang="en-US" sz="2000" u="sng"/>
              <a:t>does not express a complete thought on its own</a:t>
            </a:r>
          </a:p>
          <a:p>
            <a:pPr eaLnBrk="1" hangingPunct="1">
              <a:buFont typeface="Wingdings" charset="2"/>
              <a:buNone/>
            </a:pPr>
            <a:r>
              <a:rPr lang="en-US" sz="2000"/>
              <a:t>                                                      </a:t>
            </a:r>
          </a:p>
          <a:p>
            <a:pPr eaLnBrk="1" hangingPunct="1">
              <a:buFont typeface="Wingdings" charset="2"/>
              <a:buNone/>
            </a:pP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70000"/>
                                  </p:iterate>
                                  <p:childTnLst>
                                    <p:set>
                                      <p:cBhvr>
                                        <p:cTn id="6" dur="1" fill="hold">
                                          <p:stCondLst>
                                            <p:cond delay="0"/>
                                          </p:stCondLst>
                                        </p:cTn>
                                        <p:tgtEl>
                                          <p:spTgt spid="15363">
                                            <p:txEl>
                                              <p:pRg st="0" end="0"/>
                                            </p:txEl>
                                          </p:spTgt>
                                        </p:tgtEl>
                                        <p:attrNameLst>
                                          <p:attrName>style.visibility</p:attrName>
                                        </p:attrNameLst>
                                      </p:cBhvr>
                                      <p:to>
                                        <p:strVal val="visible"/>
                                      </p:to>
                                    </p:set>
                                    <p:anim calcmode="discrete" valueType="clr">
                                      <p:cBhvr override="childStyle">
                                        <p:cTn id="7" dur="80"/>
                                        <p:tgtEl>
                                          <p:spTgt spid="1536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36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5363">
                                            <p:txEl>
                                              <p:pRg st="0" end="0"/>
                                            </p:txEl>
                                          </p:spTgt>
                                        </p:tgtEl>
                                        <p:attrNameLst>
                                          <p:attrName>fill.type</p:attrName>
                                        </p:attrNameLst>
                                      </p:cBhvr>
                                      <p:to>
                                        <p:strVal val="solid"/>
                                      </p:to>
                                    </p:set>
                                  </p:childTnLst>
                                </p:cTn>
                              </p:par>
                            </p:childTnLst>
                          </p:cTn>
                        </p:par>
                        <p:par>
                          <p:cTn id="10" fill="hold">
                            <p:stCondLst>
                              <p:cond delay="1648"/>
                            </p:stCondLst>
                            <p:childTnLst>
                              <p:par>
                                <p:cTn id="11" presetID="27" presetClass="entr" presetSubtype="0" fill="hold" grpId="0" nodeType="afterEffect">
                                  <p:stCondLst>
                                    <p:cond delay="0"/>
                                  </p:stCondLst>
                                  <p:iterate type="lt">
                                    <p:tmPct val="70000"/>
                                  </p:iterate>
                                  <p:childTnLst>
                                    <p:set>
                                      <p:cBhvr>
                                        <p:cTn id="12" dur="1" fill="hold">
                                          <p:stCondLst>
                                            <p:cond delay="0"/>
                                          </p:stCondLst>
                                        </p:cTn>
                                        <p:tgtEl>
                                          <p:spTgt spid="15363">
                                            <p:txEl>
                                              <p:pRg st="1" end="1"/>
                                            </p:txEl>
                                          </p:spTgt>
                                        </p:tgtEl>
                                        <p:attrNameLst>
                                          <p:attrName>style.visibility</p:attrName>
                                        </p:attrNameLst>
                                      </p:cBhvr>
                                      <p:to>
                                        <p:strVal val="visible"/>
                                      </p:to>
                                    </p:set>
                                    <p:anim calcmode="discrete" valueType="clr">
                                      <p:cBhvr override="childStyle">
                                        <p:cTn id="13" dur="80"/>
                                        <p:tgtEl>
                                          <p:spTgt spid="1536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5363">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5363">
                                            <p:txEl>
                                              <p:pRg st="1" end="1"/>
                                            </p:txEl>
                                          </p:spTgt>
                                        </p:tgtEl>
                                        <p:attrNameLst>
                                          <p:attrName>fill.type</p:attrName>
                                        </p:attrNameLst>
                                      </p:cBhvr>
                                      <p:to>
                                        <p:strVal val="solid"/>
                                      </p:to>
                                    </p:set>
                                  </p:childTnLst>
                                </p:cTn>
                              </p:par>
                            </p:childTnLst>
                          </p:cTn>
                        </p:par>
                        <p:par>
                          <p:cTn id="16" fill="hold">
                            <p:stCondLst>
                              <p:cond delay="2344"/>
                            </p:stCondLst>
                            <p:childTnLst>
                              <p:par>
                                <p:cTn id="17" presetID="27" presetClass="entr" presetSubtype="0" fill="hold" grpId="0" nodeType="afterEffect">
                                  <p:stCondLst>
                                    <p:cond delay="0"/>
                                  </p:stCondLst>
                                  <p:iterate type="lt">
                                    <p:tmPct val="70000"/>
                                  </p:iterate>
                                  <p:childTnLst>
                                    <p:set>
                                      <p:cBhvr>
                                        <p:cTn id="18" dur="1" fill="hold">
                                          <p:stCondLst>
                                            <p:cond delay="0"/>
                                          </p:stCondLst>
                                        </p:cTn>
                                        <p:tgtEl>
                                          <p:spTgt spid="15363">
                                            <p:txEl>
                                              <p:pRg st="2" end="2"/>
                                            </p:txEl>
                                          </p:spTgt>
                                        </p:tgtEl>
                                        <p:attrNameLst>
                                          <p:attrName>style.visibility</p:attrName>
                                        </p:attrNameLst>
                                      </p:cBhvr>
                                      <p:to>
                                        <p:strVal val="visible"/>
                                      </p:to>
                                    </p:set>
                                    <p:anim calcmode="discrete" valueType="clr">
                                      <p:cBhvr override="childStyle">
                                        <p:cTn id="19" dur="80"/>
                                        <p:tgtEl>
                                          <p:spTgt spid="1536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5363">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15363">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500"/>
                                  </p:stCondLst>
                                  <p:iterate type="lt">
                                    <p:tmPct val="50000"/>
                                  </p:iterate>
                                  <p:childTnLst>
                                    <p:set>
                                      <p:cBhvr>
                                        <p:cTn id="25" dur="1" fill="hold">
                                          <p:stCondLst>
                                            <p:cond delay="0"/>
                                          </p:stCondLst>
                                        </p:cTn>
                                        <p:tgtEl>
                                          <p:spTgt spid="15363">
                                            <p:txEl>
                                              <p:pRg st="4" end="4"/>
                                            </p:txEl>
                                          </p:spTgt>
                                        </p:tgtEl>
                                        <p:attrNameLst>
                                          <p:attrName>style.visibility</p:attrName>
                                        </p:attrNameLst>
                                      </p:cBhvr>
                                      <p:to>
                                        <p:strVal val="visible"/>
                                      </p:to>
                                    </p:set>
                                    <p:anim calcmode="discrete" valueType="clr">
                                      <p:cBhvr override="childStyle">
                                        <p:cTn id="26" dur="80"/>
                                        <p:tgtEl>
                                          <p:spTgt spid="1536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15363">
                                            <p:txEl>
                                              <p:pRg st="4" end="4"/>
                                            </p:txEl>
                                          </p:spTgt>
                                        </p:tgtEl>
                                        <p:attrNameLst>
                                          <p:attrName>fillcolor</p:attrName>
                                        </p:attrNameLst>
                                      </p:cBhvr>
                                      <p:tavLst>
                                        <p:tav tm="0">
                                          <p:val>
                                            <p:clrVal>
                                              <a:schemeClr val="accent2"/>
                                            </p:clrVal>
                                          </p:val>
                                        </p:tav>
                                        <p:tav tm="50000">
                                          <p:val>
                                            <p:clrVal>
                                              <a:schemeClr val="hlink"/>
                                            </p:clrVal>
                                          </p:val>
                                        </p:tav>
                                      </p:tavLst>
                                    </p:anim>
                                    <p:set>
                                      <p:cBhvr>
                                        <p:cTn id="28" dur="80"/>
                                        <p:tgtEl>
                                          <p:spTgt spid="15363">
                                            <p:txEl>
                                              <p:pRg st="4" end="4"/>
                                            </p:txEl>
                                          </p:spTgt>
                                        </p:tgtEl>
                                        <p:attrNameLst>
                                          <p:attrName>fill.type</p:attrName>
                                        </p:attrNameLst>
                                      </p:cBhvr>
                                      <p:to>
                                        <p:strVal val="solid"/>
                                      </p:to>
                                    </p:set>
                                  </p:childTnLst>
                                </p:cTn>
                              </p:par>
                            </p:childTnLst>
                          </p:cTn>
                        </p:par>
                        <p:par>
                          <p:cTn id="29" fill="hold">
                            <p:stCondLst>
                              <p:cond delay="3660"/>
                            </p:stCondLst>
                            <p:childTnLst>
                              <p:par>
                                <p:cTn id="30" presetID="27" presetClass="entr" presetSubtype="0" fill="hold" grpId="0" nodeType="afterEffect">
                                  <p:stCondLst>
                                    <p:cond delay="2000"/>
                                  </p:stCondLst>
                                  <p:iterate type="lt">
                                    <p:tmPct val="50000"/>
                                  </p:iterate>
                                  <p:childTnLst>
                                    <p:set>
                                      <p:cBhvr>
                                        <p:cTn id="31" dur="1" fill="hold">
                                          <p:stCondLst>
                                            <p:cond delay="0"/>
                                          </p:stCondLst>
                                        </p:cTn>
                                        <p:tgtEl>
                                          <p:spTgt spid="15363">
                                            <p:txEl>
                                              <p:pRg st="6" end="6"/>
                                            </p:txEl>
                                          </p:spTgt>
                                        </p:tgtEl>
                                        <p:attrNameLst>
                                          <p:attrName>style.visibility</p:attrName>
                                        </p:attrNameLst>
                                      </p:cBhvr>
                                      <p:to>
                                        <p:strVal val="visible"/>
                                      </p:to>
                                    </p:set>
                                    <p:anim calcmode="discrete" valueType="clr">
                                      <p:cBhvr override="childStyle">
                                        <p:cTn id="32" dur="80"/>
                                        <p:tgtEl>
                                          <p:spTgt spid="1536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15363">
                                            <p:txEl>
                                              <p:pRg st="6" end="6"/>
                                            </p:txEl>
                                          </p:spTgt>
                                        </p:tgtEl>
                                        <p:attrNameLst>
                                          <p:attrName>fillcolor</p:attrName>
                                        </p:attrNameLst>
                                      </p:cBhvr>
                                      <p:tavLst>
                                        <p:tav tm="0">
                                          <p:val>
                                            <p:clrVal>
                                              <a:schemeClr val="accent2"/>
                                            </p:clrVal>
                                          </p:val>
                                        </p:tav>
                                        <p:tav tm="50000">
                                          <p:val>
                                            <p:clrVal>
                                              <a:schemeClr val="hlink"/>
                                            </p:clrVal>
                                          </p:val>
                                        </p:tav>
                                      </p:tavLst>
                                    </p:anim>
                                    <p:set>
                                      <p:cBhvr>
                                        <p:cTn id="34" dur="80"/>
                                        <p:tgtEl>
                                          <p:spTgt spid="15363">
                                            <p:txEl>
                                              <p:pRg st="6" end="6"/>
                                            </p:txEl>
                                          </p:spTgt>
                                        </p:tgtEl>
                                        <p:attrNameLst>
                                          <p:attrName>fill.type</p:attrName>
                                        </p:attrNameLst>
                                      </p:cBhvr>
                                      <p:to>
                                        <p:strVal val="solid"/>
                                      </p:to>
                                    </p:set>
                                  </p:childTnLst>
                                </p:cTn>
                              </p:par>
                            </p:childTnLst>
                          </p:cTn>
                        </p:par>
                        <p:par>
                          <p:cTn id="35" fill="hold">
                            <p:stCondLst>
                              <p:cond delay="9460"/>
                            </p:stCondLst>
                            <p:childTnLst>
                              <p:par>
                                <p:cTn id="36" presetID="27" presetClass="entr" presetSubtype="0" fill="hold" grpId="0" nodeType="afterEffect">
                                  <p:stCondLst>
                                    <p:cond delay="1000"/>
                                  </p:stCondLst>
                                  <p:iterate type="lt">
                                    <p:tmPct val="50000"/>
                                  </p:iterate>
                                  <p:childTnLst>
                                    <p:set>
                                      <p:cBhvr>
                                        <p:cTn id="37" dur="1" fill="hold">
                                          <p:stCondLst>
                                            <p:cond delay="0"/>
                                          </p:stCondLst>
                                        </p:cTn>
                                        <p:tgtEl>
                                          <p:spTgt spid="15363">
                                            <p:txEl>
                                              <p:pRg st="7" end="7"/>
                                            </p:txEl>
                                          </p:spTgt>
                                        </p:tgtEl>
                                        <p:attrNameLst>
                                          <p:attrName>style.visibility</p:attrName>
                                        </p:attrNameLst>
                                      </p:cBhvr>
                                      <p:to>
                                        <p:strVal val="visible"/>
                                      </p:to>
                                    </p:set>
                                    <p:anim calcmode="discrete" valueType="clr">
                                      <p:cBhvr override="childStyle">
                                        <p:cTn id="38" dur="80"/>
                                        <p:tgtEl>
                                          <p:spTgt spid="15363">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15363">
                                            <p:txEl>
                                              <p:pRg st="7" end="7"/>
                                            </p:txEl>
                                          </p:spTgt>
                                        </p:tgtEl>
                                        <p:attrNameLst>
                                          <p:attrName>fillcolor</p:attrName>
                                        </p:attrNameLst>
                                      </p:cBhvr>
                                      <p:tavLst>
                                        <p:tav tm="0">
                                          <p:val>
                                            <p:clrVal>
                                              <a:schemeClr val="accent2"/>
                                            </p:clrVal>
                                          </p:val>
                                        </p:tav>
                                        <p:tav tm="50000">
                                          <p:val>
                                            <p:clrVal>
                                              <a:schemeClr val="hlink"/>
                                            </p:clrVal>
                                          </p:val>
                                        </p:tav>
                                      </p:tavLst>
                                    </p:anim>
                                    <p:set>
                                      <p:cBhvr>
                                        <p:cTn id="40" dur="80"/>
                                        <p:tgtEl>
                                          <p:spTgt spid="15363">
                                            <p:txEl>
                                              <p:pRg st="7" end="7"/>
                                            </p:txEl>
                                          </p:spTgt>
                                        </p:tgtEl>
                                        <p:attrNameLst>
                                          <p:attrName>fill.type</p:attrName>
                                        </p:attrNameLst>
                                      </p:cBhvr>
                                      <p:to>
                                        <p:strVal val="solid"/>
                                      </p:to>
                                    </p:set>
                                  </p:childTnLst>
                                </p:cTn>
                              </p:par>
                            </p:childTnLst>
                          </p:cTn>
                        </p:par>
                        <p:par>
                          <p:cTn id="41" fill="hold">
                            <p:stCondLst>
                              <p:cond delay="11100"/>
                            </p:stCondLst>
                            <p:childTnLst>
                              <p:par>
                                <p:cTn id="42" presetID="27" presetClass="entr" presetSubtype="0" fill="hold" grpId="0" nodeType="afterEffect">
                                  <p:stCondLst>
                                    <p:cond delay="1000"/>
                                  </p:stCondLst>
                                  <p:iterate type="lt">
                                    <p:tmPct val="50000"/>
                                  </p:iterate>
                                  <p:childTnLst>
                                    <p:set>
                                      <p:cBhvr>
                                        <p:cTn id="43" dur="1" fill="hold">
                                          <p:stCondLst>
                                            <p:cond delay="0"/>
                                          </p:stCondLst>
                                        </p:cTn>
                                        <p:tgtEl>
                                          <p:spTgt spid="15363">
                                            <p:txEl>
                                              <p:pRg st="8" end="8"/>
                                            </p:txEl>
                                          </p:spTgt>
                                        </p:tgtEl>
                                        <p:attrNameLst>
                                          <p:attrName>style.visibility</p:attrName>
                                        </p:attrNameLst>
                                      </p:cBhvr>
                                      <p:to>
                                        <p:strVal val="visible"/>
                                      </p:to>
                                    </p:set>
                                    <p:anim calcmode="discrete" valueType="clr">
                                      <p:cBhvr override="childStyle">
                                        <p:cTn id="44" dur="80"/>
                                        <p:tgtEl>
                                          <p:spTgt spid="15363">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5" dur="80"/>
                                        <p:tgtEl>
                                          <p:spTgt spid="15363">
                                            <p:txEl>
                                              <p:pRg st="8" end="8"/>
                                            </p:txEl>
                                          </p:spTgt>
                                        </p:tgtEl>
                                        <p:attrNameLst>
                                          <p:attrName>fillcolor</p:attrName>
                                        </p:attrNameLst>
                                      </p:cBhvr>
                                      <p:tavLst>
                                        <p:tav tm="0">
                                          <p:val>
                                            <p:clrVal>
                                              <a:schemeClr val="accent2"/>
                                            </p:clrVal>
                                          </p:val>
                                        </p:tav>
                                        <p:tav tm="50000">
                                          <p:val>
                                            <p:clrVal>
                                              <a:schemeClr val="hlink"/>
                                            </p:clrVal>
                                          </p:val>
                                        </p:tav>
                                      </p:tavLst>
                                    </p:anim>
                                    <p:set>
                                      <p:cBhvr>
                                        <p:cTn id="46" dur="80"/>
                                        <p:tgtEl>
                                          <p:spTgt spid="15363">
                                            <p:txEl>
                                              <p:pRg st="8" end="8"/>
                                            </p:txEl>
                                          </p:spTgt>
                                        </p:tgtEl>
                                        <p:attrNameLst>
                                          <p:attrName>fill.type</p:attrName>
                                        </p:attrNameLst>
                                      </p:cBhvr>
                                      <p:to>
                                        <p:strVal val="solid"/>
                                      </p:to>
                                    </p:set>
                                  </p:childTnLst>
                                </p:cTn>
                              </p:par>
                            </p:childTnLst>
                          </p:cTn>
                        </p:par>
                      </p:childTnLst>
                    </p:cTn>
                  </p:par>
                  <p:par>
                    <p:cTn id="47" fill="hold">
                      <p:stCondLst>
                        <p:cond delay="indefinite"/>
                      </p:stCondLst>
                      <p:childTnLst>
                        <p:par>
                          <p:cTn id="48" fill="hold">
                            <p:stCondLst>
                              <p:cond delay="0"/>
                            </p:stCondLst>
                            <p:childTnLst>
                              <p:par>
                                <p:cTn id="49" presetID="27" presetClass="entr" presetSubtype="0" fill="hold" grpId="0" nodeType="clickEffect">
                                  <p:stCondLst>
                                    <p:cond delay="0"/>
                                  </p:stCondLst>
                                  <p:iterate type="lt">
                                    <p:tmPct val="50000"/>
                                  </p:iterate>
                                  <p:childTnLst>
                                    <p:set>
                                      <p:cBhvr>
                                        <p:cTn id="50" dur="1" fill="hold">
                                          <p:stCondLst>
                                            <p:cond delay="0"/>
                                          </p:stCondLst>
                                        </p:cTn>
                                        <p:tgtEl>
                                          <p:spTgt spid="15363">
                                            <p:txEl>
                                              <p:pRg st="9" end="9"/>
                                            </p:txEl>
                                          </p:spTgt>
                                        </p:tgtEl>
                                        <p:attrNameLst>
                                          <p:attrName>style.visibility</p:attrName>
                                        </p:attrNameLst>
                                      </p:cBhvr>
                                      <p:to>
                                        <p:strVal val="visible"/>
                                      </p:to>
                                    </p:set>
                                    <p:anim calcmode="discrete" valueType="clr">
                                      <p:cBhvr override="childStyle">
                                        <p:cTn id="51" dur="80"/>
                                        <p:tgtEl>
                                          <p:spTgt spid="15363">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15363">
                                            <p:txEl>
                                              <p:pRg st="9" end="9"/>
                                            </p:txEl>
                                          </p:spTgt>
                                        </p:tgtEl>
                                        <p:attrNameLst>
                                          <p:attrName>fillcolor</p:attrName>
                                        </p:attrNameLst>
                                      </p:cBhvr>
                                      <p:tavLst>
                                        <p:tav tm="0">
                                          <p:val>
                                            <p:clrVal>
                                              <a:schemeClr val="accent2"/>
                                            </p:clrVal>
                                          </p:val>
                                        </p:tav>
                                        <p:tav tm="50000">
                                          <p:val>
                                            <p:clrVal>
                                              <a:schemeClr val="hlink"/>
                                            </p:clrVal>
                                          </p:val>
                                        </p:tav>
                                      </p:tavLst>
                                    </p:anim>
                                    <p:set>
                                      <p:cBhvr>
                                        <p:cTn id="53" dur="80"/>
                                        <p:tgtEl>
                                          <p:spTgt spid="15363">
                                            <p:txEl>
                                              <p:pRg st="9" end="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sz="3200"/>
              <a:t>Dependent Clauses</a:t>
            </a:r>
          </a:p>
        </p:txBody>
      </p:sp>
      <p:sp>
        <p:nvSpPr>
          <p:cNvPr id="17414" name="Text Box 6"/>
          <p:cNvSpPr txBox="1">
            <a:spLocks noChangeArrowheads="1"/>
          </p:cNvSpPr>
          <p:nvPr/>
        </p:nvSpPr>
        <p:spPr bwMode="auto">
          <a:xfrm>
            <a:off x="1447800" y="1981200"/>
            <a:ext cx="7010400" cy="2957513"/>
          </a:xfrm>
          <a:prstGeom prst="rect">
            <a:avLst/>
          </a:prstGeom>
          <a:noFill/>
          <a:ln w="9525">
            <a:noFill/>
            <a:miter lim="800000"/>
            <a:headEnd/>
            <a:tailEnd/>
          </a:ln>
        </p:spPr>
        <p:txBody>
          <a:bodyPr>
            <a:prstTxWarp prst="textNoShape">
              <a:avLst/>
            </a:prstTxWarp>
            <a:spAutoFit/>
          </a:bodyPr>
          <a:lstStyle/>
          <a:p>
            <a:pPr>
              <a:spcBef>
                <a:spcPct val="50000"/>
              </a:spcBef>
            </a:pPr>
            <a:r>
              <a:rPr lang="en-US" sz="2000"/>
              <a:t>There are </a:t>
            </a:r>
            <a:r>
              <a:rPr lang="en-US" sz="2800" b="1">
                <a:solidFill>
                  <a:schemeClr val="hlink"/>
                </a:solidFill>
              </a:rPr>
              <a:t>3</a:t>
            </a:r>
            <a:r>
              <a:rPr lang="en-US" sz="2000"/>
              <a:t> different types of dependent clauses.</a:t>
            </a:r>
          </a:p>
          <a:p>
            <a:pPr>
              <a:spcBef>
                <a:spcPct val="50000"/>
              </a:spcBef>
            </a:pPr>
            <a:endParaRPr lang="en-US" sz="2000"/>
          </a:p>
          <a:p>
            <a:pPr lvl="1">
              <a:spcBef>
                <a:spcPct val="50000"/>
              </a:spcBef>
              <a:buFontTx/>
              <a:buChar char="•"/>
            </a:pPr>
            <a:r>
              <a:rPr lang="en-US" sz="2000"/>
              <a:t> </a:t>
            </a:r>
            <a:r>
              <a:rPr lang="en-US" sz="2000">
                <a:solidFill>
                  <a:srgbClr val="CC3399"/>
                </a:solidFill>
              </a:rPr>
              <a:t>Noun Clause</a:t>
            </a:r>
            <a:r>
              <a:rPr lang="en-US" sz="2000"/>
              <a:t> (NC)</a:t>
            </a:r>
            <a:br>
              <a:rPr lang="en-US" sz="2000"/>
            </a:br>
            <a:endParaRPr lang="en-US" sz="2000"/>
          </a:p>
          <a:p>
            <a:pPr lvl="1">
              <a:spcBef>
                <a:spcPct val="50000"/>
              </a:spcBef>
              <a:buFontTx/>
              <a:buChar char="•"/>
            </a:pPr>
            <a:r>
              <a:rPr lang="en-US" sz="2000"/>
              <a:t> </a:t>
            </a:r>
            <a:r>
              <a:rPr lang="en-US" sz="2000">
                <a:solidFill>
                  <a:srgbClr val="FF6600"/>
                </a:solidFill>
              </a:rPr>
              <a:t>Adjective Clause</a:t>
            </a:r>
            <a:r>
              <a:rPr lang="en-US" sz="2000"/>
              <a:t> (AdjC)</a:t>
            </a:r>
            <a:br>
              <a:rPr lang="en-US" sz="2000"/>
            </a:br>
            <a:endParaRPr lang="en-US" sz="2000"/>
          </a:p>
          <a:p>
            <a:pPr lvl="1">
              <a:spcBef>
                <a:spcPct val="50000"/>
              </a:spcBef>
              <a:buFontTx/>
              <a:buChar char="•"/>
            </a:pPr>
            <a:r>
              <a:rPr lang="en-US" sz="2000"/>
              <a:t> </a:t>
            </a:r>
            <a:r>
              <a:rPr lang="en-US" sz="2000">
                <a:solidFill>
                  <a:srgbClr val="99CC00"/>
                </a:solidFill>
              </a:rPr>
              <a:t>Adverb Clause</a:t>
            </a:r>
            <a:r>
              <a:rPr lang="en-US" sz="2000"/>
              <a:t> (AdvC)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1500"/>
                                  </p:stCondLst>
                                  <p:iterate type="lt">
                                    <p:tmPct val="15000"/>
                                  </p:iterate>
                                  <p:childTnLst>
                                    <p:set>
                                      <p:cBhvr>
                                        <p:cTn id="6" dur="1" fill="hold">
                                          <p:stCondLst>
                                            <p:cond delay="0"/>
                                          </p:stCondLst>
                                        </p:cTn>
                                        <p:tgtEl>
                                          <p:spTgt spid="17414"/>
                                        </p:tgtEl>
                                        <p:attrNameLst>
                                          <p:attrName>style.visibility</p:attrName>
                                        </p:attrNameLst>
                                      </p:cBhvr>
                                      <p:to>
                                        <p:strVal val="visible"/>
                                      </p:to>
                                    </p:set>
                                    <p:anim calcmode="discrete" valueType="clr">
                                      <p:cBhvr override="childStyle">
                                        <p:cTn id="7" dur="500"/>
                                        <p:tgtEl>
                                          <p:spTgt spid="17414"/>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17414"/>
                                        </p:tgtEl>
                                        <p:attrNameLst>
                                          <p:attrName>fillcolor</p:attrName>
                                        </p:attrNameLst>
                                      </p:cBhvr>
                                      <p:tavLst>
                                        <p:tav tm="0">
                                          <p:val>
                                            <p:clrVal>
                                              <a:schemeClr val="accent2"/>
                                            </p:clrVal>
                                          </p:val>
                                        </p:tav>
                                        <p:tav tm="50000">
                                          <p:val>
                                            <p:clrVal>
                                              <a:schemeClr val="hlink"/>
                                            </p:clrVal>
                                          </p:val>
                                        </p:tav>
                                      </p:tavLst>
                                    </p:anim>
                                    <p:set>
                                      <p:cBhvr>
                                        <p:cTn id="9" dur="500"/>
                                        <p:tgtEl>
                                          <p:spTgt spid="174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200"/>
              <a:t>Noun Clause (</a:t>
            </a:r>
            <a:r>
              <a:rPr lang="en-US" sz="3200">
                <a:solidFill>
                  <a:srgbClr val="CC00CC"/>
                </a:solidFill>
              </a:rPr>
              <a:t>NC</a:t>
            </a:r>
            <a:r>
              <a:rPr lang="en-US" sz="3200"/>
              <a:t>)</a:t>
            </a:r>
          </a:p>
        </p:txBody>
      </p:sp>
      <p:sp>
        <p:nvSpPr>
          <p:cNvPr id="10243" name="Rectangle 3"/>
          <p:cNvSpPr>
            <a:spLocks noGrp="1" noChangeArrowheads="1"/>
          </p:cNvSpPr>
          <p:nvPr>
            <p:ph sz="quarter" idx="1"/>
          </p:nvPr>
        </p:nvSpPr>
        <p:spPr>
          <a:xfrm>
            <a:off x="1370013" y="1827213"/>
            <a:ext cx="6935787" cy="839787"/>
          </a:xfrm>
        </p:spPr>
        <p:txBody>
          <a:bodyPr>
            <a:normAutofit lnSpcReduction="10000"/>
          </a:bodyPr>
          <a:lstStyle/>
          <a:p>
            <a:pPr lvl="1" eaLnBrk="1" hangingPunct="1">
              <a:buClr>
                <a:schemeClr val="tx1"/>
              </a:buClr>
              <a:buFontTx/>
              <a:buChar char="•"/>
            </a:pPr>
            <a:r>
              <a:rPr lang="en-US"/>
              <a:t>[S+V/] </a:t>
            </a:r>
            <a:r>
              <a:rPr lang="en-US" sz="2000"/>
              <a:t>that acts like a noun</a:t>
            </a:r>
          </a:p>
          <a:p>
            <a:pPr lvl="3" eaLnBrk="1" hangingPunct="1">
              <a:buClr>
                <a:schemeClr val="tx1"/>
              </a:buClr>
              <a:buSzTx/>
              <a:buFontTx/>
              <a:buChar char="•"/>
            </a:pPr>
            <a:r>
              <a:rPr lang="en-US" sz="2000"/>
              <a:t>Example: I think [you are sick].</a:t>
            </a:r>
            <a:r>
              <a:rPr lang="en-US" sz="1600"/>
              <a:t> </a:t>
            </a:r>
          </a:p>
          <a:p>
            <a:pPr lvl="1" eaLnBrk="1" hangingPunct="1">
              <a:buClr>
                <a:schemeClr val="tx1"/>
              </a:buClr>
              <a:buFontTx/>
              <a:buChar char="•"/>
            </a:pPr>
            <a:endParaRPr lang="en-US" sz="2000"/>
          </a:p>
          <a:p>
            <a:pPr lvl="1" eaLnBrk="1" hangingPunct="1"/>
            <a:endParaRPr lang="en-US" sz="2000"/>
          </a:p>
        </p:txBody>
      </p:sp>
      <p:sp>
        <p:nvSpPr>
          <p:cNvPr id="10244" name="Text Box 4"/>
          <p:cNvSpPr txBox="1">
            <a:spLocks noChangeArrowheads="1"/>
          </p:cNvSpPr>
          <p:nvPr/>
        </p:nvSpPr>
        <p:spPr bwMode="auto">
          <a:xfrm>
            <a:off x="4267200" y="2266950"/>
            <a:ext cx="2971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FF0000"/>
                </a:solidFill>
              </a:rPr>
              <a:t>I</a:t>
            </a:r>
            <a:r>
              <a:rPr lang="en-US" sz="2000"/>
              <a:t> </a:t>
            </a:r>
            <a:r>
              <a:rPr lang="en-US" sz="2000">
                <a:solidFill>
                  <a:srgbClr val="0066FF"/>
                </a:solidFill>
              </a:rPr>
              <a:t>think</a:t>
            </a:r>
            <a:r>
              <a:rPr lang="en-US" sz="2000"/>
              <a:t> </a:t>
            </a:r>
            <a:r>
              <a:rPr lang="en-US" sz="2000">
                <a:solidFill>
                  <a:srgbClr val="CC00CC"/>
                </a:solidFill>
              </a:rPr>
              <a:t>[</a:t>
            </a:r>
            <a:r>
              <a:rPr lang="en-US" sz="2000">
                <a:solidFill>
                  <a:srgbClr val="008000"/>
                </a:solidFill>
              </a:rPr>
              <a:t>you are sick</a:t>
            </a:r>
            <a:r>
              <a:rPr lang="en-US" sz="2000">
                <a:solidFill>
                  <a:srgbClr val="CC00CC"/>
                </a:solidFill>
              </a:rPr>
              <a:t>]</a:t>
            </a:r>
            <a:r>
              <a:rPr lang="en-US" sz="2000"/>
              <a:t>.</a:t>
            </a:r>
          </a:p>
        </p:txBody>
      </p:sp>
      <p:sp>
        <p:nvSpPr>
          <p:cNvPr id="10245" name="Text Box 5"/>
          <p:cNvSpPr txBox="1">
            <a:spLocks noChangeArrowheads="1"/>
          </p:cNvSpPr>
          <p:nvPr/>
        </p:nvSpPr>
        <p:spPr bwMode="auto">
          <a:xfrm>
            <a:off x="4241800" y="2743200"/>
            <a:ext cx="304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FF0000"/>
                </a:solidFill>
              </a:rPr>
              <a:t>S</a:t>
            </a:r>
          </a:p>
        </p:txBody>
      </p:sp>
      <p:sp>
        <p:nvSpPr>
          <p:cNvPr id="10246" name="Text Box 6"/>
          <p:cNvSpPr txBox="1">
            <a:spLocks noChangeArrowheads="1"/>
          </p:cNvSpPr>
          <p:nvPr/>
        </p:nvSpPr>
        <p:spPr bwMode="auto">
          <a:xfrm>
            <a:off x="4686300" y="2730500"/>
            <a:ext cx="304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0066FF"/>
                </a:solidFill>
              </a:rPr>
              <a:t>V</a:t>
            </a:r>
          </a:p>
        </p:txBody>
      </p:sp>
      <p:sp>
        <p:nvSpPr>
          <p:cNvPr id="10247" name="Text Box 7"/>
          <p:cNvSpPr txBox="1">
            <a:spLocks noChangeArrowheads="1"/>
          </p:cNvSpPr>
          <p:nvPr/>
        </p:nvSpPr>
        <p:spPr bwMode="auto">
          <a:xfrm>
            <a:off x="5956300" y="2803525"/>
            <a:ext cx="304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008000"/>
                </a:solidFill>
              </a:rPr>
              <a:t>O</a:t>
            </a:r>
          </a:p>
        </p:txBody>
      </p:sp>
      <p:sp>
        <p:nvSpPr>
          <p:cNvPr id="10248" name="Line 8"/>
          <p:cNvSpPr>
            <a:spLocks noChangeShapeType="1"/>
          </p:cNvSpPr>
          <p:nvPr/>
        </p:nvSpPr>
        <p:spPr bwMode="auto">
          <a:xfrm flipV="1">
            <a:off x="4406900" y="2590800"/>
            <a:ext cx="0" cy="228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249" name="Line 9"/>
          <p:cNvSpPr>
            <a:spLocks noChangeShapeType="1"/>
          </p:cNvSpPr>
          <p:nvPr/>
        </p:nvSpPr>
        <p:spPr bwMode="auto">
          <a:xfrm flipV="1">
            <a:off x="4851400" y="2578100"/>
            <a:ext cx="0" cy="228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250" name="Line 10"/>
          <p:cNvSpPr>
            <a:spLocks noChangeShapeType="1"/>
          </p:cNvSpPr>
          <p:nvPr/>
        </p:nvSpPr>
        <p:spPr bwMode="auto">
          <a:xfrm flipV="1">
            <a:off x="6134100" y="2667000"/>
            <a:ext cx="0" cy="228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251" name="Text Box 11"/>
          <p:cNvSpPr txBox="1">
            <a:spLocks noChangeArrowheads="1"/>
          </p:cNvSpPr>
          <p:nvPr/>
        </p:nvSpPr>
        <p:spPr bwMode="auto">
          <a:xfrm>
            <a:off x="5181600" y="3200400"/>
            <a:ext cx="3505200" cy="825500"/>
          </a:xfrm>
          <a:prstGeom prst="rect">
            <a:avLst/>
          </a:prstGeom>
          <a:noFill/>
          <a:ln w="9525">
            <a:noFill/>
            <a:miter lim="800000"/>
            <a:headEnd/>
            <a:tailEnd/>
          </a:ln>
        </p:spPr>
        <p:txBody>
          <a:bodyPr>
            <a:prstTxWarp prst="textNoShape">
              <a:avLst/>
            </a:prstTxWarp>
            <a:spAutoFit/>
          </a:bodyPr>
          <a:lstStyle/>
          <a:p>
            <a:pPr>
              <a:spcBef>
                <a:spcPct val="50000"/>
              </a:spcBef>
            </a:pPr>
            <a:r>
              <a:rPr lang="en-US" sz="1600"/>
              <a:t>Objects are nouns; this entire clause acts like a singular noun, so it is a noun clause.</a:t>
            </a:r>
          </a:p>
        </p:txBody>
      </p:sp>
      <p:sp>
        <p:nvSpPr>
          <p:cNvPr id="10252" name="Text Box 12"/>
          <p:cNvSpPr txBox="1">
            <a:spLocks noChangeArrowheads="1"/>
          </p:cNvSpPr>
          <p:nvPr/>
        </p:nvSpPr>
        <p:spPr bwMode="auto">
          <a:xfrm>
            <a:off x="1905000" y="4495800"/>
            <a:ext cx="6858000" cy="2430463"/>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a:t> </a:t>
            </a:r>
            <a:r>
              <a:rPr lang="en-US">
                <a:solidFill>
                  <a:srgbClr val="CC3399"/>
                </a:solidFill>
              </a:rPr>
              <a:t>NC</a:t>
            </a:r>
            <a:r>
              <a:rPr lang="en-US"/>
              <a:t>s usually follow verbs as objects or complements</a:t>
            </a:r>
          </a:p>
          <a:p>
            <a:pPr lvl="2">
              <a:spcBef>
                <a:spcPct val="50000"/>
              </a:spcBef>
              <a:buFontTx/>
              <a:buChar char="•"/>
            </a:pPr>
            <a:r>
              <a:rPr lang="en-US"/>
              <a:t>“Answers” the question “What?”</a:t>
            </a:r>
          </a:p>
          <a:p>
            <a:pPr lvl="2">
              <a:spcBef>
                <a:spcPct val="50000"/>
              </a:spcBef>
              <a:buFontTx/>
              <a:buChar char="•"/>
            </a:pPr>
            <a:r>
              <a:rPr lang="en-US"/>
              <a:t> Example:  </a:t>
            </a:r>
          </a:p>
          <a:p>
            <a:pPr lvl="3">
              <a:spcBef>
                <a:spcPct val="50000"/>
              </a:spcBef>
              <a:buFontTx/>
              <a:buChar char="•"/>
            </a:pPr>
            <a:r>
              <a:rPr lang="en-US"/>
              <a:t> Q: What do you think?</a:t>
            </a:r>
          </a:p>
          <a:p>
            <a:pPr lvl="3">
              <a:spcBef>
                <a:spcPct val="50000"/>
              </a:spcBef>
              <a:buFontTx/>
              <a:buChar char="•"/>
            </a:pPr>
            <a:r>
              <a:rPr lang="en-US"/>
              <a:t> A: I think </a:t>
            </a:r>
            <a:r>
              <a:rPr lang="en-US">
                <a:solidFill>
                  <a:srgbClr val="008000"/>
                </a:solidFill>
              </a:rPr>
              <a:t>Spiderman is the best superhero</a:t>
            </a:r>
            <a:r>
              <a:rPr lang="en-US"/>
              <a:t>. </a:t>
            </a:r>
          </a:p>
          <a:p>
            <a:pPr>
              <a:spcBef>
                <a:spcPct val="50000"/>
              </a:spcBef>
              <a:buFontTx/>
              <a:buChar char="•"/>
            </a:pPr>
            <a:endParaRPr lang="en-US"/>
          </a:p>
        </p:txBody>
      </p:sp>
      <p:sp>
        <p:nvSpPr>
          <p:cNvPr id="10253" name="Line 13"/>
          <p:cNvSpPr>
            <a:spLocks noChangeShapeType="1"/>
          </p:cNvSpPr>
          <p:nvPr/>
        </p:nvSpPr>
        <p:spPr bwMode="auto">
          <a:xfrm flipH="1" flipV="1">
            <a:off x="6705600" y="2667000"/>
            <a:ext cx="0" cy="609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254" name="Rectangle 14"/>
          <p:cNvSpPr>
            <a:spLocks noChangeArrowheads="1"/>
          </p:cNvSpPr>
          <p:nvPr/>
        </p:nvSpPr>
        <p:spPr bwMode="auto">
          <a:xfrm>
            <a:off x="5257800" y="2286000"/>
            <a:ext cx="1905000" cy="381000"/>
          </a:xfrm>
          <a:prstGeom prst="rect">
            <a:avLst/>
          </a:prstGeom>
          <a:no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200"/>
              <a:t>Noun Clause (</a:t>
            </a:r>
            <a:r>
              <a:rPr lang="en-US" sz="3200">
                <a:solidFill>
                  <a:srgbClr val="CC00CC"/>
                </a:solidFill>
              </a:rPr>
              <a:t>NC</a:t>
            </a:r>
            <a:r>
              <a:rPr lang="en-US" sz="3200"/>
              <a:t>) </a:t>
            </a:r>
            <a:r>
              <a:rPr lang="en-US" sz="2000"/>
              <a:t>-- continued</a:t>
            </a:r>
          </a:p>
        </p:txBody>
      </p:sp>
      <p:sp>
        <p:nvSpPr>
          <p:cNvPr id="18444" name="Text Box 12"/>
          <p:cNvSpPr txBox="1">
            <a:spLocks noChangeArrowheads="1"/>
          </p:cNvSpPr>
          <p:nvPr/>
        </p:nvSpPr>
        <p:spPr bwMode="auto">
          <a:xfrm>
            <a:off x="1371600" y="1828800"/>
            <a:ext cx="6858000" cy="2292350"/>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a:t> </a:t>
            </a:r>
            <a:r>
              <a:rPr lang="en-US">
                <a:solidFill>
                  <a:srgbClr val="CC3399"/>
                </a:solidFill>
              </a:rPr>
              <a:t>NC</a:t>
            </a:r>
            <a:r>
              <a:rPr lang="en-US"/>
              <a:t>s can begin with “that”</a:t>
            </a:r>
          </a:p>
          <a:p>
            <a:pPr lvl="1">
              <a:spcBef>
                <a:spcPct val="50000"/>
              </a:spcBef>
              <a:buFontTx/>
              <a:buChar char="•"/>
            </a:pPr>
            <a:r>
              <a:rPr lang="en-US"/>
              <a:t> “that” is a subordinating conjunction that</a:t>
            </a:r>
          </a:p>
          <a:p>
            <a:pPr lvl="3">
              <a:spcBef>
                <a:spcPct val="50000"/>
              </a:spcBef>
              <a:buFontTx/>
              <a:buChar char="•"/>
            </a:pPr>
            <a:r>
              <a:rPr lang="en-US"/>
              <a:t> joins it to an IC</a:t>
            </a:r>
          </a:p>
          <a:p>
            <a:pPr lvl="3">
              <a:spcBef>
                <a:spcPct val="50000"/>
              </a:spcBef>
              <a:buFontTx/>
              <a:buChar char="•"/>
            </a:pPr>
            <a:r>
              <a:rPr lang="en-US"/>
              <a:t> makes the clause it begins depend on the </a:t>
            </a:r>
            <a:br>
              <a:rPr lang="en-US"/>
            </a:br>
            <a:r>
              <a:rPr lang="en-US"/>
              <a:t>   IC to complete its meaning. </a:t>
            </a:r>
          </a:p>
          <a:p>
            <a:pPr>
              <a:spcBef>
                <a:spcPct val="50000"/>
              </a:spcBef>
              <a:buFontTx/>
              <a:buChar char="•"/>
            </a:pPr>
            <a:endParaRPr lang="en-US"/>
          </a:p>
        </p:txBody>
      </p:sp>
      <p:sp>
        <p:nvSpPr>
          <p:cNvPr id="18446" name="Text Box 14"/>
          <p:cNvSpPr txBox="1">
            <a:spLocks noChangeArrowheads="1"/>
          </p:cNvSpPr>
          <p:nvPr/>
        </p:nvSpPr>
        <p:spPr bwMode="auto">
          <a:xfrm>
            <a:off x="1828800" y="4038600"/>
            <a:ext cx="6858000" cy="1192213"/>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a:t> “that” is often omitted by native speakers:</a:t>
            </a:r>
          </a:p>
          <a:p>
            <a:pPr lvl="1">
              <a:spcBef>
                <a:spcPct val="50000"/>
              </a:spcBef>
              <a:buFontTx/>
              <a:buChar char="•"/>
            </a:pPr>
            <a:r>
              <a:rPr lang="en-US"/>
              <a:t> Example:   </a:t>
            </a:r>
          </a:p>
          <a:p>
            <a:pPr>
              <a:spcBef>
                <a:spcPct val="50000"/>
              </a:spcBef>
              <a:buFontTx/>
              <a:buChar char="•"/>
            </a:pPr>
            <a:endParaRPr lang="en-US"/>
          </a:p>
        </p:txBody>
      </p:sp>
      <p:sp>
        <p:nvSpPr>
          <p:cNvPr id="11269" name="Text Box 15"/>
          <p:cNvSpPr txBox="1">
            <a:spLocks noChangeArrowheads="1"/>
          </p:cNvSpPr>
          <p:nvPr/>
        </p:nvSpPr>
        <p:spPr bwMode="auto">
          <a:xfrm>
            <a:off x="2362200" y="5105400"/>
            <a:ext cx="65532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18448" name="Text Box 16"/>
          <p:cNvSpPr txBox="1">
            <a:spLocks noChangeArrowheads="1"/>
          </p:cNvSpPr>
          <p:nvPr/>
        </p:nvSpPr>
        <p:spPr bwMode="auto">
          <a:xfrm>
            <a:off x="3200400" y="4953000"/>
            <a:ext cx="5638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a:t>I think </a:t>
            </a:r>
            <a:r>
              <a:rPr lang="en-US">
                <a:solidFill>
                  <a:srgbClr val="008000"/>
                </a:solidFill>
              </a:rPr>
              <a:t>that Spiderman is the best superhero</a:t>
            </a:r>
            <a:r>
              <a:rPr lang="en-US"/>
              <a:t>.</a:t>
            </a:r>
          </a:p>
        </p:txBody>
      </p:sp>
      <p:sp>
        <p:nvSpPr>
          <p:cNvPr id="18450" name="Rectangle 18"/>
          <p:cNvSpPr>
            <a:spLocks noChangeArrowheads="1"/>
          </p:cNvSpPr>
          <p:nvPr/>
        </p:nvSpPr>
        <p:spPr bwMode="auto">
          <a:xfrm>
            <a:off x="3200400" y="4876800"/>
            <a:ext cx="5486400" cy="609600"/>
          </a:xfrm>
          <a:prstGeom prst="rect">
            <a:avLst/>
          </a:prstGeom>
          <a:solidFill>
            <a:schemeClr val="bg1"/>
          </a:solidFill>
          <a:ln w="9525">
            <a:solidFill>
              <a:schemeClr val="bg1"/>
            </a:solidFill>
            <a:miter lim="800000"/>
            <a:headEnd/>
            <a:tailEnd/>
          </a:ln>
        </p:spPr>
        <p:txBody>
          <a:bodyPr wrap="none" anchor="ctr">
            <a:prstTxWarp prst="textNoShape">
              <a:avLst/>
            </a:prstTxWarp>
          </a:bodyPr>
          <a:lstStyle/>
          <a:p>
            <a:endParaRPr lang="en-US"/>
          </a:p>
        </p:txBody>
      </p:sp>
      <p:sp>
        <p:nvSpPr>
          <p:cNvPr id="18449" name="Rectangle 17"/>
          <p:cNvSpPr>
            <a:spLocks noChangeArrowheads="1"/>
          </p:cNvSpPr>
          <p:nvPr/>
        </p:nvSpPr>
        <p:spPr bwMode="auto">
          <a:xfrm>
            <a:off x="3352800" y="4876800"/>
            <a:ext cx="4867275" cy="366713"/>
          </a:xfrm>
          <a:prstGeom prst="rect">
            <a:avLst/>
          </a:prstGeom>
          <a:noFill/>
          <a:ln w="9525">
            <a:noFill/>
            <a:miter lim="800000"/>
            <a:headEnd/>
            <a:tailEnd/>
          </a:ln>
        </p:spPr>
        <p:txBody>
          <a:bodyPr wrap="none">
            <a:prstTxWarp prst="textNoShape">
              <a:avLst/>
            </a:prstTxWarp>
            <a:spAutoFit/>
          </a:bodyPr>
          <a:lstStyle/>
          <a:p>
            <a:r>
              <a:rPr lang="en-US"/>
              <a:t>I think </a:t>
            </a:r>
            <a:r>
              <a:rPr lang="en-US">
                <a:solidFill>
                  <a:srgbClr val="008000"/>
                </a:solidFill>
              </a:rPr>
              <a:t>Spiderman is the best superhero</a:t>
            </a:r>
            <a:r>
              <a:rPr lang="en-US"/>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1000"/>
                                  </p:stCondLst>
                                  <p:iterate type="lt">
                                    <p:tmPct val="50000"/>
                                  </p:iterate>
                                  <p:childTnLst>
                                    <p:set>
                                      <p:cBhvr>
                                        <p:cTn id="6" dur="1" fill="hold">
                                          <p:stCondLst>
                                            <p:cond delay="0"/>
                                          </p:stCondLst>
                                        </p:cTn>
                                        <p:tgtEl>
                                          <p:spTgt spid="18444">
                                            <p:txEl>
                                              <p:pRg st="0" end="0"/>
                                            </p:txEl>
                                          </p:spTgt>
                                        </p:tgtEl>
                                        <p:attrNameLst>
                                          <p:attrName>style.visibility</p:attrName>
                                        </p:attrNameLst>
                                      </p:cBhvr>
                                      <p:to>
                                        <p:strVal val="visible"/>
                                      </p:to>
                                    </p:set>
                                    <p:anim calcmode="discrete" valueType="clr">
                                      <p:cBhvr override="childStyle">
                                        <p:cTn id="7" dur="80"/>
                                        <p:tgtEl>
                                          <p:spTgt spid="1844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844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8444">
                                            <p:txEl>
                                              <p:pRg st="0" end="0"/>
                                            </p:txEl>
                                          </p:spTgt>
                                        </p:tgtEl>
                                        <p:attrNameLst>
                                          <p:attrName>fill.type</p:attrName>
                                        </p:attrNameLst>
                                      </p:cBhvr>
                                      <p:to>
                                        <p:strVal val="solid"/>
                                      </p:to>
                                    </p:set>
                                  </p:childTnLst>
                                </p:cTn>
                              </p:par>
                            </p:childTnLst>
                          </p:cTn>
                        </p:par>
                        <p:par>
                          <p:cTn id="10" fill="hold">
                            <p:stCondLst>
                              <p:cond delay="1880"/>
                            </p:stCondLst>
                            <p:childTnLst>
                              <p:par>
                                <p:cTn id="11" presetID="27" presetClass="entr" presetSubtype="0" fill="hold" grpId="0" nodeType="afterEffect">
                                  <p:stCondLst>
                                    <p:cond delay="1000"/>
                                  </p:stCondLst>
                                  <p:iterate type="lt">
                                    <p:tmPct val="50000"/>
                                  </p:iterate>
                                  <p:childTnLst>
                                    <p:set>
                                      <p:cBhvr>
                                        <p:cTn id="12" dur="1" fill="hold">
                                          <p:stCondLst>
                                            <p:cond delay="0"/>
                                          </p:stCondLst>
                                        </p:cTn>
                                        <p:tgtEl>
                                          <p:spTgt spid="18444">
                                            <p:txEl>
                                              <p:pRg st="1" end="1"/>
                                            </p:txEl>
                                          </p:spTgt>
                                        </p:tgtEl>
                                        <p:attrNameLst>
                                          <p:attrName>style.visibility</p:attrName>
                                        </p:attrNameLst>
                                      </p:cBhvr>
                                      <p:to>
                                        <p:strVal val="visible"/>
                                      </p:to>
                                    </p:set>
                                    <p:anim calcmode="discrete" valueType="clr">
                                      <p:cBhvr override="childStyle">
                                        <p:cTn id="13" dur="80"/>
                                        <p:tgtEl>
                                          <p:spTgt spid="1844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8444">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8444">
                                            <p:txEl>
                                              <p:pRg st="1" end="1"/>
                                            </p:txEl>
                                          </p:spTgt>
                                        </p:tgtEl>
                                        <p:attrNameLst>
                                          <p:attrName>fill.type</p:attrName>
                                        </p:attrNameLst>
                                      </p:cBhvr>
                                      <p:to>
                                        <p:strVal val="solid"/>
                                      </p:to>
                                    </p:set>
                                  </p:childTnLst>
                                </p:cTn>
                              </p:par>
                            </p:childTnLst>
                          </p:cTn>
                        </p:par>
                        <p:par>
                          <p:cTn id="16" fill="hold">
                            <p:stCondLst>
                              <p:cond delay="4400"/>
                            </p:stCondLst>
                            <p:childTnLst>
                              <p:par>
                                <p:cTn id="17" presetID="27" presetClass="entr" presetSubtype="0" fill="hold" grpId="0" nodeType="afterEffect">
                                  <p:stCondLst>
                                    <p:cond delay="500"/>
                                  </p:stCondLst>
                                  <p:iterate type="lt">
                                    <p:tmPct val="50000"/>
                                  </p:iterate>
                                  <p:childTnLst>
                                    <p:set>
                                      <p:cBhvr>
                                        <p:cTn id="18" dur="1" fill="hold">
                                          <p:stCondLst>
                                            <p:cond delay="0"/>
                                          </p:stCondLst>
                                        </p:cTn>
                                        <p:tgtEl>
                                          <p:spTgt spid="18444">
                                            <p:txEl>
                                              <p:pRg st="2" end="2"/>
                                            </p:txEl>
                                          </p:spTgt>
                                        </p:tgtEl>
                                        <p:attrNameLst>
                                          <p:attrName>style.visibility</p:attrName>
                                        </p:attrNameLst>
                                      </p:cBhvr>
                                      <p:to>
                                        <p:strVal val="visible"/>
                                      </p:to>
                                    </p:set>
                                    <p:anim calcmode="discrete" valueType="clr">
                                      <p:cBhvr override="childStyle">
                                        <p:cTn id="19" dur="80"/>
                                        <p:tgtEl>
                                          <p:spTgt spid="1844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8444">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18444">
                                            <p:txEl>
                                              <p:pRg st="2" end="2"/>
                                            </p:txEl>
                                          </p:spTgt>
                                        </p:tgtEl>
                                        <p:attrNameLst>
                                          <p:attrName>fill.type</p:attrName>
                                        </p:attrNameLst>
                                      </p:cBhvr>
                                      <p:to>
                                        <p:strVal val="solid"/>
                                      </p:to>
                                    </p:set>
                                  </p:childTnLst>
                                </p:cTn>
                              </p:par>
                            </p:childTnLst>
                          </p:cTn>
                        </p:par>
                        <p:par>
                          <p:cTn id="22" fill="hold">
                            <p:stCondLst>
                              <p:cond delay="5460"/>
                            </p:stCondLst>
                            <p:childTnLst>
                              <p:par>
                                <p:cTn id="23" presetID="27" presetClass="entr" presetSubtype="0" fill="hold" grpId="0" nodeType="afterEffect">
                                  <p:stCondLst>
                                    <p:cond delay="500"/>
                                  </p:stCondLst>
                                  <p:iterate type="lt">
                                    <p:tmPct val="50000"/>
                                  </p:iterate>
                                  <p:childTnLst>
                                    <p:set>
                                      <p:cBhvr>
                                        <p:cTn id="24" dur="1" fill="hold">
                                          <p:stCondLst>
                                            <p:cond delay="0"/>
                                          </p:stCondLst>
                                        </p:cTn>
                                        <p:tgtEl>
                                          <p:spTgt spid="18444">
                                            <p:txEl>
                                              <p:pRg st="3" end="3"/>
                                            </p:txEl>
                                          </p:spTgt>
                                        </p:tgtEl>
                                        <p:attrNameLst>
                                          <p:attrName>style.visibility</p:attrName>
                                        </p:attrNameLst>
                                      </p:cBhvr>
                                      <p:to>
                                        <p:strVal val="visible"/>
                                      </p:to>
                                    </p:set>
                                    <p:anim calcmode="discrete" valueType="clr">
                                      <p:cBhvr override="childStyle">
                                        <p:cTn id="25" dur="80"/>
                                        <p:tgtEl>
                                          <p:spTgt spid="18444">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18444">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18444">
                                            <p:txEl>
                                              <p:pRg st="3" end="3"/>
                                            </p:txEl>
                                          </p:spTgt>
                                        </p:tgtEl>
                                        <p:attrNameLst>
                                          <p:attrName>fill.type</p:attrName>
                                        </p:attrNameLst>
                                      </p:cBhvr>
                                      <p:to>
                                        <p:strVal val="solid"/>
                                      </p:to>
                                    </p:set>
                                  </p:childTnLst>
                                </p:cTn>
                              </p:par>
                            </p:childTnLst>
                          </p:cTn>
                        </p:par>
                        <p:par>
                          <p:cTn id="28" fill="hold">
                            <p:stCondLst>
                              <p:cond delay="8280"/>
                            </p:stCondLst>
                            <p:childTnLst>
                              <p:par>
                                <p:cTn id="29" presetID="27" presetClass="entr" presetSubtype="0" fill="hold" grpId="0" nodeType="afterEffect">
                                  <p:stCondLst>
                                    <p:cond delay="1500"/>
                                  </p:stCondLst>
                                  <p:iterate type="lt">
                                    <p:tmPct val="20000"/>
                                  </p:iterate>
                                  <p:childTnLst>
                                    <p:set>
                                      <p:cBhvr>
                                        <p:cTn id="30" dur="1" fill="hold">
                                          <p:stCondLst>
                                            <p:cond delay="0"/>
                                          </p:stCondLst>
                                        </p:cTn>
                                        <p:tgtEl>
                                          <p:spTgt spid="18446"/>
                                        </p:tgtEl>
                                        <p:attrNameLst>
                                          <p:attrName>style.visibility</p:attrName>
                                        </p:attrNameLst>
                                      </p:cBhvr>
                                      <p:to>
                                        <p:strVal val="visible"/>
                                      </p:to>
                                    </p:set>
                                    <p:anim calcmode="discrete" valueType="clr">
                                      <p:cBhvr override="childStyle">
                                        <p:cTn id="31" dur="500"/>
                                        <p:tgtEl>
                                          <p:spTgt spid="18446"/>
                                        </p:tgtEl>
                                        <p:attrNameLst>
                                          <p:attrName>style.color</p:attrName>
                                        </p:attrNameLst>
                                      </p:cBhvr>
                                      <p:tavLst>
                                        <p:tav tm="0">
                                          <p:val>
                                            <p:clrVal>
                                              <a:schemeClr val="accent2"/>
                                            </p:clrVal>
                                          </p:val>
                                        </p:tav>
                                        <p:tav tm="50000">
                                          <p:val>
                                            <p:clrVal>
                                              <a:schemeClr val="hlink"/>
                                            </p:clrVal>
                                          </p:val>
                                        </p:tav>
                                      </p:tavLst>
                                    </p:anim>
                                    <p:anim calcmode="discrete" valueType="clr">
                                      <p:cBhvr>
                                        <p:cTn id="32" dur="500"/>
                                        <p:tgtEl>
                                          <p:spTgt spid="18446"/>
                                        </p:tgtEl>
                                        <p:attrNameLst>
                                          <p:attrName>fillcolor</p:attrName>
                                        </p:attrNameLst>
                                      </p:cBhvr>
                                      <p:tavLst>
                                        <p:tav tm="0">
                                          <p:val>
                                            <p:clrVal>
                                              <a:schemeClr val="accent2"/>
                                            </p:clrVal>
                                          </p:val>
                                        </p:tav>
                                        <p:tav tm="50000">
                                          <p:val>
                                            <p:clrVal>
                                              <a:schemeClr val="hlink"/>
                                            </p:clrVal>
                                          </p:val>
                                        </p:tav>
                                      </p:tavLst>
                                    </p:anim>
                                    <p:set>
                                      <p:cBhvr>
                                        <p:cTn id="33" dur="500"/>
                                        <p:tgtEl>
                                          <p:spTgt spid="18446"/>
                                        </p:tgtEl>
                                        <p:attrNameLst>
                                          <p:attrName>fill.type</p:attrName>
                                        </p:attrNameLst>
                                      </p:cBhvr>
                                      <p:to>
                                        <p:strVal val="solid"/>
                                      </p:to>
                                    </p:set>
                                  </p:childTnLst>
                                </p:cTn>
                              </p:par>
                            </p:childTnLst>
                          </p:cTn>
                        </p:par>
                        <p:par>
                          <p:cTn id="34" fill="hold">
                            <p:stCondLst>
                              <p:cond delay="14680"/>
                            </p:stCondLst>
                            <p:childTnLst>
                              <p:par>
                                <p:cTn id="35" presetID="27" presetClass="entr" presetSubtype="0" fill="hold" grpId="0" nodeType="afterEffect">
                                  <p:stCondLst>
                                    <p:cond delay="0"/>
                                  </p:stCondLst>
                                  <p:iterate type="lt">
                                    <p:tmPct val="50000"/>
                                  </p:iterate>
                                  <p:childTnLst>
                                    <p:set>
                                      <p:cBhvr>
                                        <p:cTn id="36" dur="1" fill="hold">
                                          <p:stCondLst>
                                            <p:cond delay="0"/>
                                          </p:stCondLst>
                                        </p:cTn>
                                        <p:tgtEl>
                                          <p:spTgt spid="18448"/>
                                        </p:tgtEl>
                                        <p:attrNameLst>
                                          <p:attrName>style.visibility</p:attrName>
                                        </p:attrNameLst>
                                      </p:cBhvr>
                                      <p:to>
                                        <p:strVal val="visible"/>
                                      </p:to>
                                    </p:set>
                                    <p:anim calcmode="discrete" valueType="clr">
                                      <p:cBhvr override="childStyle">
                                        <p:cTn id="37" dur="80"/>
                                        <p:tgtEl>
                                          <p:spTgt spid="18448"/>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18448"/>
                                        </p:tgtEl>
                                        <p:attrNameLst>
                                          <p:attrName>fillcolor</p:attrName>
                                        </p:attrNameLst>
                                      </p:cBhvr>
                                      <p:tavLst>
                                        <p:tav tm="0">
                                          <p:val>
                                            <p:clrVal>
                                              <a:schemeClr val="accent2"/>
                                            </p:clrVal>
                                          </p:val>
                                        </p:tav>
                                        <p:tav tm="50000">
                                          <p:val>
                                            <p:clrVal>
                                              <a:schemeClr val="hlink"/>
                                            </p:clrVal>
                                          </p:val>
                                        </p:tav>
                                      </p:tavLst>
                                    </p:anim>
                                    <p:set>
                                      <p:cBhvr>
                                        <p:cTn id="39" dur="80"/>
                                        <p:tgtEl>
                                          <p:spTgt spid="18448"/>
                                        </p:tgtEl>
                                        <p:attrNameLst>
                                          <p:attrName>fill.type</p:attrName>
                                        </p:attrNameLst>
                                      </p:cBhvr>
                                      <p:to>
                                        <p:strVal val="solid"/>
                                      </p:to>
                                    </p:set>
                                  </p:childTnLst>
                                </p:cTn>
                              </p:par>
                            </p:childTnLst>
                          </p:cTn>
                        </p:par>
                        <p:par>
                          <p:cTn id="40" fill="hold">
                            <p:stCondLst>
                              <p:cond delay="16240"/>
                            </p:stCondLst>
                            <p:childTnLst>
                              <p:par>
                                <p:cTn id="41" presetID="1" presetClass="entr" presetSubtype="0" fill="hold" grpId="0" nodeType="afterEffect">
                                  <p:stCondLst>
                                    <p:cond delay="2000"/>
                                  </p:stCondLst>
                                  <p:childTnLst>
                                    <p:set>
                                      <p:cBhvr>
                                        <p:cTn id="42" dur="1" fill="hold">
                                          <p:stCondLst>
                                            <p:cond delay="0"/>
                                          </p:stCondLst>
                                        </p:cTn>
                                        <p:tgtEl>
                                          <p:spTgt spid="18450"/>
                                        </p:tgtEl>
                                        <p:attrNameLst>
                                          <p:attrName>style.visibility</p:attrName>
                                        </p:attrNameLst>
                                      </p:cBhvr>
                                      <p:to>
                                        <p:strVal val="visible"/>
                                      </p:to>
                                    </p:set>
                                  </p:childTnLst>
                                </p:cTn>
                              </p:par>
                            </p:childTnLst>
                          </p:cTn>
                        </p:par>
                        <p:par>
                          <p:cTn id="43" fill="hold">
                            <p:stCondLst>
                              <p:cond delay="18240"/>
                            </p:stCondLst>
                            <p:childTnLst>
                              <p:par>
                                <p:cTn id="44" presetID="1" presetClass="entr" presetSubtype="0" fill="hold" grpId="0" nodeType="afterEffect">
                                  <p:stCondLst>
                                    <p:cond delay="500"/>
                                  </p:stCondLst>
                                  <p:childTnLst>
                                    <p:set>
                                      <p:cBhvr>
                                        <p:cTn id="45" dur="1" fill="hold">
                                          <p:stCondLst>
                                            <p:cond delay="0"/>
                                          </p:stCondLst>
                                        </p:cTn>
                                        <p:tgtEl>
                                          <p:spTgt spid="184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4" grpId="0" build="p" advAuto="1000"/>
      <p:bldP spid="18446" grpId="0"/>
      <p:bldP spid="18448" grpId="0"/>
      <p:bldP spid="18450" grpId="0" animBg="1"/>
      <p:bldP spid="18449" grpId="0"/>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200"/>
              <a:t>Adjective Clause (</a:t>
            </a:r>
            <a:r>
              <a:rPr lang="en-US" sz="3200">
                <a:solidFill>
                  <a:srgbClr val="FF6600"/>
                </a:solidFill>
              </a:rPr>
              <a:t>AdjC</a:t>
            </a:r>
            <a:r>
              <a:rPr lang="en-US" sz="3200"/>
              <a:t>)</a:t>
            </a:r>
          </a:p>
        </p:txBody>
      </p:sp>
      <p:sp>
        <p:nvSpPr>
          <p:cNvPr id="12291" name="Rectangle 3"/>
          <p:cNvSpPr>
            <a:spLocks noGrp="1" noChangeArrowheads="1"/>
          </p:cNvSpPr>
          <p:nvPr>
            <p:ph sz="quarter" idx="1"/>
          </p:nvPr>
        </p:nvSpPr>
        <p:spPr>
          <a:xfrm>
            <a:off x="1370013" y="1827213"/>
            <a:ext cx="7469187" cy="839787"/>
          </a:xfrm>
        </p:spPr>
        <p:txBody>
          <a:bodyPr/>
          <a:lstStyle/>
          <a:p>
            <a:pPr lvl="1" eaLnBrk="1" hangingPunct="1">
              <a:lnSpc>
                <a:spcPct val="80000"/>
              </a:lnSpc>
              <a:buClr>
                <a:schemeClr val="tx1"/>
              </a:buClr>
              <a:buFontTx/>
              <a:buChar char="•"/>
            </a:pPr>
            <a:r>
              <a:rPr lang="en-US" sz="1900"/>
              <a:t>[S+V/] </a:t>
            </a:r>
            <a:r>
              <a:rPr lang="en-US" sz="1600"/>
              <a:t>that acts like an adjective</a:t>
            </a:r>
            <a:br>
              <a:rPr lang="en-US" sz="1600"/>
            </a:br>
            <a:endParaRPr lang="en-US" sz="1600"/>
          </a:p>
          <a:p>
            <a:pPr lvl="2" eaLnBrk="1" hangingPunct="1">
              <a:lnSpc>
                <a:spcPct val="80000"/>
              </a:lnSpc>
              <a:buClr>
                <a:schemeClr val="tx1"/>
              </a:buClr>
              <a:buSzTx/>
              <a:buFontTx/>
              <a:buChar char="•"/>
            </a:pPr>
            <a:r>
              <a:rPr lang="en-US" sz="1600"/>
              <a:t>Example</a:t>
            </a:r>
            <a:r>
              <a:rPr lang="en-US" sz="1900"/>
              <a:t>: The story [that I am reading] is sad.</a:t>
            </a:r>
            <a:r>
              <a:rPr lang="en-US" sz="1500"/>
              <a:t> </a:t>
            </a:r>
          </a:p>
          <a:p>
            <a:pPr lvl="1" eaLnBrk="1" hangingPunct="1">
              <a:lnSpc>
                <a:spcPct val="80000"/>
              </a:lnSpc>
              <a:buClr>
                <a:schemeClr val="tx1"/>
              </a:buClr>
              <a:buFontTx/>
              <a:buChar char="•"/>
            </a:pPr>
            <a:endParaRPr lang="en-US" sz="1600"/>
          </a:p>
          <a:p>
            <a:pPr lvl="1" eaLnBrk="1" hangingPunct="1">
              <a:lnSpc>
                <a:spcPct val="80000"/>
              </a:lnSpc>
            </a:pPr>
            <a:endParaRPr lang="en-US" sz="1600"/>
          </a:p>
        </p:txBody>
      </p:sp>
      <p:sp>
        <p:nvSpPr>
          <p:cNvPr id="12292" name="Text Box 5"/>
          <p:cNvSpPr txBox="1">
            <a:spLocks noChangeArrowheads="1"/>
          </p:cNvSpPr>
          <p:nvPr/>
        </p:nvSpPr>
        <p:spPr bwMode="auto">
          <a:xfrm>
            <a:off x="5457825" y="2743200"/>
            <a:ext cx="304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FF0000"/>
                </a:solidFill>
              </a:rPr>
              <a:t>S</a:t>
            </a:r>
          </a:p>
        </p:txBody>
      </p:sp>
      <p:sp>
        <p:nvSpPr>
          <p:cNvPr id="12293" name="Text Box 6"/>
          <p:cNvSpPr txBox="1">
            <a:spLocks noChangeArrowheads="1"/>
          </p:cNvSpPr>
          <p:nvPr/>
        </p:nvSpPr>
        <p:spPr bwMode="auto">
          <a:xfrm>
            <a:off x="6143625" y="2752725"/>
            <a:ext cx="3048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0066FF"/>
                </a:solidFill>
              </a:rPr>
              <a:t>V</a:t>
            </a:r>
          </a:p>
        </p:txBody>
      </p:sp>
      <p:sp>
        <p:nvSpPr>
          <p:cNvPr id="12294" name="Text Box 11"/>
          <p:cNvSpPr txBox="1">
            <a:spLocks noChangeArrowheads="1"/>
          </p:cNvSpPr>
          <p:nvPr/>
        </p:nvSpPr>
        <p:spPr bwMode="auto">
          <a:xfrm>
            <a:off x="4800600" y="3733800"/>
            <a:ext cx="3505200" cy="825500"/>
          </a:xfrm>
          <a:prstGeom prst="rect">
            <a:avLst/>
          </a:prstGeom>
          <a:noFill/>
          <a:ln w="9525">
            <a:noFill/>
            <a:miter lim="800000"/>
            <a:headEnd/>
            <a:tailEnd/>
          </a:ln>
        </p:spPr>
        <p:txBody>
          <a:bodyPr>
            <a:prstTxWarp prst="textNoShape">
              <a:avLst/>
            </a:prstTxWarp>
            <a:spAutoFit/>
          </a:bodyPr>
          <a:lstStyle/>
          <a:p>
            <a:pPr>
              <a:spcBef>
                <a:spcPct val="50000"/>
              </a:spcBef>
            </a:pPr>
            <a:r>
              <a:rPr lang="en-US" sz="1600"/>
              <a:t>This entire clause acts like an adjective, so it is an adjective clause.</a:t>
            </a:r>
          </a:p>
        </p:txBody>
      </p:sp>
      <p:sp>
        <p:nvSpPr>
          <p:cNvPr id="12295" name="Text Box 12"/>
          <p:cNvSpPr txBox="1">
            <a:spLocks noChangeArrowheads="1"/>
          </p:cNvSpPr>
          <p:nvPr/>
        </p:nvSpPr>
        <p:spPr bwMode="auto">
          <a:xfrm>
            <a:off x="2286000" y="4495800"/>
            <a:ext cx="6858000" cy="2705100"/>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a:t> </a:t>
            </a:r>
            <a:r>
              <a:rPr lang="en-US">
                <a:solidFill>
                  <a:srgbClr val="FF6600"/>
                </a:solidFill>
              </a:rPr>
              <a:t>AdjC</a:t>
            </a:r>
            <a:r>
              <a:rPr lang="en-US"/>
              <a:t>s follow nouns</a:t>
            </a:r>
          </a:p>
          <a:p>
            <a:pPr>
              <a:spcBef>
                <a:spcPct val="50000"/>
              </a:spcBef>
              <a:buFontTx/>
              <a:buChar char="•"/>
            </a:pPr>
            <a:r>
              <a:rPr lang="en-US"/>
              <a:t> Often start with relative pronouns</a:t>
            </a:r>
          </a:p>
          <a:p>
            <a:pPr lvl="2">
              <a:spcBef>
                <a:spcPct val="50000"/>
              </a:spcBef>
              <a:buFontTx/>
              <a:buChar char="•"/>
            </a:pPr>
            <a:r>
              <a:rPr lang="en-US"/>
              <a:t> but the relative pronoun can be omitted </a:t>
            </a:r>
          </a:p>
          <a:p>
            <a:pPr lvl="3">
              <a:spcBef>
                <a:spcPct val="50000"/>
              </a:spcBef>
              <a:buFontTx/>
              <a:buChar char="•"/>
            </a:pPr>
            <a:r>
              <a:rPr lang="en-US"/>
              <a:t> if the clause has another noun to serve as </a:t>
            </a:r>
            <a:br>
              <a:rPr lang="en-US"/>
            </a:br>
            <a:r>
              <a:rPr lang="en-US"/>
              <a:t>  the subject </a:t>
            </a:r>
          </a:p>
          <a:p>
            <a:pPr lvl="3">
              <a:spcBef>
                <a:spcPct val="50000"/>
              </a:spcBef>
              <a:buFontTx/>
              <a:buChar char="•"/>
            </a:pPr>
            <a:r>
              <a:rPr lang="en-US"/>
              <a:t>EX: The story [</a:t>
            </a:r>
            <a:r>
              <a:rPr lang="en-US">
                <a:solidFill>
                  <a:srgbClr val="FF0000"/>
                </a:solidFill>
              </a:rPr>
              <a:t>I</a:t>
            </a:r>
            <a:r>
              <a:rPr lang="en-US"/>
              <a:t> </a:t>
            </a:r>
            <a:r>
              <a:rPr lang="en-US">
                <a:solidFill>
                  <a:srgbClr val="3366FF"/>
                </a:solidFill>
              </a:rPr>
              <a:t>am reading</a:t>
            </a:r>
            <a:r>
              <a:rPr lang="en-US"/>
              <a:t>]is sad. </a:t>
            </a:r>
          </a:p>
          <a:p>
            <a:pPr>
              <a:spcBef>
                <a:spcPct val="50000"/>
              </a:spcBef>
              <a:buFontTx/>
              <a:buChar char="•"/>
            </a:pPr>
            <a:endParaRPr lang="en-US"/>
          </a:p>
        </p:txBody>
      </p:sp>
      <p:sp>
        <p:nvSpPr>
          <p:cNvPr id="12296" name="Text Box 14"/>
          <p:cNvSpPr txBox="1">
            <a:spLocks noChangeArrowheads="1"/>
          </p:cNvSpPr>
          <p:nvPr/>
        </p:nvSpPr>
        <p:spPr bwMode="auto">
          <a:xfrm>
            <a:off x="4695825" y="3171825"/>
            <a:ext cx="1066800" cy="517525"/>
          </a:xfrm>
          <a:prstGeom prst="rect">
            <a:avLst/>
          </a:prstGeom>
          <a:noFill/>
          <a:ln w="9525">
            <a:noFill/>
            <a:miter lim="800000"/>
            <a:headEnd/>
            <a:tailEnd/>
          </a:ln>
        </p:spPr>
        <p:txBody>
          <a:bodyPr>
            <a:prstTxWarp prst="textNoShape">
              <a:avLst/>
            </a:prstTxWarp>
            <a:spAutoFit/>
          </a:bodyPr>
          <a:lstStyle/>
          <a:p>
            <a:pPr>
              <a:spcBef>
                <a:spcPct val="50000"/>
              </a:spcBef>
            </a:pPr>
            <a:r>
              <a:rPr lang="en-US" sz="1400" b="1">
                <a:solidFill>
                  <a:srgbClr val="FF6600"/>
                </a:solidFill>
              </a:rPr>
              <a:t>relative pronoun</a:t>
            </a:r>
          </a:p>
        </p:txBody>
      </p:sp>
      <p:sp>
        <p:nvSpPr>
          <p:cNvPr id="12297" name="Rectangle 15"/>
          <p:cNvSpPr>
            <a:spLocks noChangeArrowheads="1"/>
          </p:cNvSpPr>
          <p:nvPr/>
        </p:nvSpPr>
        <p:spPr bwMode="auto">
          <a:xfrm>
            <a:off x="4876800" y="2286000"/>
            <a:ext cx="2362200" cy="381000"/>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endParaRPr lang="en-US"/>
          </a:p>
        </p:txBody>
      </p:sp>
      <p:sp>
        <p:nvSpPr>
          <p:cNvPr id="12298" name="Text Box 13"/>
          <p:cNvSpPr txBox="1">
            <a:spLocks noChangeArrowheads="1"/>
          </p:cNvSpPr>
          <p:nvPr/>
        </p:nvSpPr>
        <p:spPr bwMode="auto">
          <a:xfrm>
            <a:off x="4838700" y="2266950"/>
            <a:ext cx="2667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a:t>[</a:t>
            </a:r>
            <a:r>
              <a:rPr lang="en-US">
                <a:solidFill>
                  <a:srgbClr val="FF6600"/>
                </a:solidFill>
              </a:rPr>
              <a:t>that</a:t>
            </a:r>
            <a:r>
              <a:rPr lang="en-US"/>
              <a:t> </a:t>
            </a:r>
            <a:r>
              <a:rPr lang="en-US">
                <a:solidFill>
                  <a:srgbClr val="FF0000"/>
                </a:solidFill>
              </a:rPr>
              <a:t>I</a:t>
            </a:r>
            <a:r>
              <a:rPr lang="en-US"/>
              <a:t> </a:t>
            </a:r>
            <a:r>
              <a:rPr lang="en-US">
                <a:solidFill>
                  <a:srgbClr val="3366FF"/>
                </a:solidFill>
              </a:rPr>
              <a:t>am reading</a:t>
            </a:r>
            <a:r>
              <a:rPr lang="en-US"/>
              <a:t>]</a:t>
            </a:r>
          </a:p>
        </p:txBody>
      </p:sp>
      <p:sp>
        <p:nvSpPr>
          <p:cNvPr id="12299" name="Line 10"/>
          <p:cNvSpPr>
            <a:spLocks noChangeShapeType="1"/>
          </p:cNvSpPr>
          <p:nvPr/>
        </p:nvSpPr>
        <p:spPr bwMode="auto">
          <a:xfrm flipV="1">
            <a:off x="6324600" y="2590800"/>
            <a:ext cx="0" cy="228600"/>
          </a:xfrm>
          <a:prstGeom prst="line">
            <a:avLst/>
          </a:prstGeom>
          <a:noFill/>
          <a:ln w="9525">
            <a:solidFill>
              <a:srgbClr val="3366FF"/>
            </a:solidFill>
            <a:round/>
            <a:headEnd/>
            <a:tailEnd type="triangle" w="med" len="med"/>
          </a:ln>
        </p:spPr>
        <p:txBody>
          <a:bodyPr>
            <a:prstTxWarp prst="textNoShape">
              <a:avLst/>
            </a:prstTxWarp>
          </a:bodyPr>
          <a:lstStyle/>
          <a:p>
            <a:endParaRPr lang="en-US"/>
          </a:p>
        </p:txBody>
      </p:sp>
      <p:sp>
        <p:nvSpPr>
          <p:cNvPr id="12300" name="Line 9"/>
          <p:cNvSpPr>
            <a:spLocks noChangeShapeType="1"/>
          </p:cNvSpPr>
          <p:nvPr/>
        </p:nvSpPr>
        <p:spPr bwMode="auto">
          <a:xfrm flipV="1">
            <a:off x="5638800" y="2590800"/>
            <a:ext cx="0" cy="228600"/>
          </a:xfrm>
          <a:prstGeom prst="line">
            <a:avLst/>
          </a:prstGeom>
          <a:noFill/>
          <a:ln w="9525">
            <a:solidFill>
              <a:srgbClr val="FF6600"/>
            </a:solidFill>
            <a:round/>
            <a:headEnd/>
            <a:tailEnd type="triangle" w="med" len="med"/>
          </a:ln>
        </p:spPr>
        <p:txBody>
          <a:bodyPr>
            <a:prstTxWarp prst="textNoShape">
              <a:avLst/>
            </a:prstTxWarp>
          </a:bodyPr>
          <a:lstStyle/>
          <a:p>
            <a:endParaRPr lang="en-US"/>
          </a:p>
        </p:txBody>
      </p:sp>
      <p:sp>
        <p:nvSpPr>
          <p:cNvPr id="12301" name="Line 8"/>
          <p:cNvSpPr>
            <a:spLocks noChangeShapeType="1"/>
          </p:cNvSpPr>
          <p:nvPr/>
        </p:nvSpPr>
        <p:spPr bwMode="auto">
          <a:xfrm flipV="1">
            <a:off x="5181600" y="2590800"/>
            <a:ext cx="0" cy="609600"/>
          </a:xfrm>
          <a:prstGeom prst="line">
            <a:avLst/>
          </a:prstGeom>
          <a:noFill/>
          <a:ln w="9525">
            <a:solidFill>
              <a:srgbClr val="FF6600"/>
            </a:solidFill>
            <a:round/>
            <a:headEnd/>
            <a:tailEnd type="triangle" w="med" len="med"/>
          </a:ln>
        </p:spPr>
        <p:txBody>
          <a:bodyPr>
            <a:prstTxWarp prst="textNoShape">
              <a:avLst/>
            </a:prstTxWarp>
          </a:bodyPr>
          <a:lstStyle/>
          <a:p>
            <a:endParaRPr lang="en-US"/>
          </a:p>
        </p:txBody>
      </p:sp>
      <p:sp>
        <p:nvSpPr>
          <p:cNvPr id="12302" name="Line 16"/>
          <p:cNvSpPr>
            <a:spLocks noChangeShapeType="1"/>
          </p:cNvSpPr>
          <p:nvPr/>
        </p:nvSpPr>
        <p:spPr bwMode="auto">
          <a:xfrm flipH="1" flipV="1">
            <a:off x="7086600" y="2743200"/>
            <a:ext cx="533400" cy="10668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200"/>
              <a:t>Adverb Clause (</a:t>
            </a:r>
            <a:r>
              <a:rPr lang="en-US" sz="3200">
                <a:solidFill>
                  <a:srgbClr val="99CC00"/>
                </a:solidFill>
              </a:rPr>
              <a:t>AdvC</a:t>
            </a:r>
            <a:r>
              <a:rPr lang="en-US" sz="3200"/>
              <a:t>)</a:t>
            </a:r>
          </a:p>
        </p:txBody>
      </p:sp>
      <p:sp>
        <p:nvSpPr>
          <p:cNvPr id="13315" name="Rectangle 3"/>
          <p:cNvSpPr>
            <a:spLocks noGrp="1" noChangeArrowheads="1"/>
          </p:cNvSpPr>
          <p:nvPr>
            <p:ph sz="quarter" idx="1"/>
          </p:nvPr>
        </p:nvSpPr>
        <p:spPr>
          <a:xfrm>
            <a:off x="1370013" y="1827213"/>
            <a:ext cx="7773987" cy="1373187"/>
          </a:xfrm>
        </p:spPr>
        <p:txBody>
          <a:bodyPr/>
          <a:lstStyle/>
          <a:p>
            <a:pPr lvl="1" eaLnBrk="1" hangingPunct="1">
              <a:buClr>
                <a:schemeClr val="tx1"/>
              </a:buClr>
              <a:buFontTx/>
              <a:buChar char="•"/>
            </a:pPr>
            <a:r>
              <a:rPr lang="en-US"/>
              <a:t>[S+V/] </a:t>
            </a:r>
            <a:r>
              <a:rPr lang="en-US" sz="2000"/>
              <a:t>that acts like an adverb</a:t>
            </a:r>
          </a:p>
          <a:p>
            <a:pPr lvl="2" eaLnBrk="1" hangingPunct="1">
              <a:buClr>
                <a:schemeClr val="tx1"/>
              </a:buClr>
              <a:buSzTx/>
              <a:buFontTx/>
              <a:buChar char="•"/>
            </a:pPr>
            <a:r>
              <a:rPr lang="en-US" sz="1600"/>
              <a:t>Example</a:t>
            </a:r>
            <a:r>
              <a:rPr lang="en-US" sz="2500"/>
              <a:t>: [</a:t>
            </a:r>
            <a:r>
              <a:rPr lang="en-US" sz="2000">
                <a:solidFill>
                  <a:srgbClr val="99CC00"/>
                </a:solidFill>
              </a:rPr>
              <a:t>After we drove to the mall</a:t>
            </a:r>
            <a:r>
              <a:rPr lang="en-US" sz="2000"/>
              <a:t>] , we looked for a bookstore.</a:t>
            </a:r>
            <a:r>
              <a:rPr lang="en-US" sz="2500"/>
              <a:t> </a:t>
            </a:r>
            <a:r>
              <a:rPr lang="en-US" sz="1900"/>
              <a:t> </a:t>
            </a:r>
          </a:p>
          <a:p>
            <a:pPr lvl="1" eaLnBrk="1" hangingPunct="1">
              <a:buClr>
                <a:schemeClr val="tx1"/>
              </a:buClr>
              <a:buFontTx/>
              <a:buChar char="•"/>
            </a:pPr>
            <a:endParaRPr lang="en-US" sz="2000"/>
          </a:p>
          <a:p>
            <a:pPr lvl="1" eaLnBrk="1" hangingPunct="1"/>
            <a:endParaRPr lang="en-US" sz="2000"/>
          </a:p>
        </p:txBody>
      </p:sp>
      <p:sp>
        <p:nvSpPr>
          <p:cNvPr id="13316" name="Text Box 11"/>
          <p:cNvSpPr txBox="1">
            <a:spLocks noChangeArrowheads="1"/>
          </p:cNvSpPr>
          <p:nvPr/>
        </p:nvSpPr>
        <p:spPr bwMode="auto">
          <a:xfrm>
            <a:off x="4876800" y="3048000"/>
            <a:ext cx="3505200" cy="1069975"/>
          </a:xfrm>
          <a:prstGeom prst="rect">
            <a:avLst/>
          </a:prstGeom>
          <a:noFill/>
          <a:ln w="9525">
            <a:noFill/>
            <a:miter lim="800000"/>
            <a:headEnd/>
            <a:tailEnd/>
          </a:ln>
        </p:spPr>
        <p:txBody>
          <a:bodyPr>
            <a:prstTxWarp prst="textNoShape">
              <a:avLst/>
            </a:prstTxWarp>
            <a:spAutoFit/>
          </a:bodyPr>
          <a:lstStyle/>
          <a:p>
            <a:pPr>
              <a:spcBef>
                <a:spcPct val="50000"/>
              </a:spcBef>
            </a:pPr>
            <a:r>
              <a:rPr lang="en-US" sz="1600"/>
              <a:t>This clause gives information about how or why the action happened, so it acts like an adverb.</a:t>
            </a:r>
          </a:p>
        </p:txBody>
      </p:sp>
      <p:sp>
        <p:nvSpPr>
          <p:cNvPr id="13317" name="Text Box 12"/>
          <p:cNvSpPr txBox="1">
            <a:spLocks noChangeArrowheads="1"/>
          </p:cNvSpPr>
          <p:nvPr/>
        </p:nvSpPr>
        <p:spPr bwMode="auto">
          <a:xfrm>
            <a:off x="1905000" y="4495800"/>
            <a:ext cx="7239000" cy="2290763"/>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a:t> </a:t>
            </a:r>
            <a:r>
              <a:rPr lang="en-US">
                <a:solidFill>
                  <a:srgbClr val="99CC00"/>
                </a:solidFill>
              </a:rPr>
              <a:t>AdvC</a:t>
            </a:r>
            <a:r>
              <a:rPr lang="en-US"/>
              <a:t>s always begin with a </a:t>
            </a:r>
            <a:r>
              <a:rPr lang="en-US">
                <a:solidFill>
                  <a:srgbClr val="99CC00"/>
                </a:solidFill>
              </a:rPr>
              <a:t>subordinating conjunction</a:t>
            </a:r>
          </a:p>
          <a:p>
            <a:pPr lvl="2">
              <a:spcBef>
                <a:spcPct val="50000"/>
              </a:spcBef>
              <a:buFontTx/>
              <a:buChar char="•"/>
            </a:pPr>
            <a:r>
              <a:rPr lang="en-US"/>
              <a:t> </a:t>
            </a:r>
            <a:r>
              <a:rPr lang="en-US">
                <a:solidFill>
                  <a:srgbClr val="99CC00"/>
                </a:solidFill>
              </a:rPr>
              <a:t>after       although       as       because       before        </a:t>
            </a:r>
            <a:br>
              <a:rPr lang="en-US">
                <a:solidFill>
                  <a:srgbClr val="99CC00"/>
                </a:solidFill>
              </a:rPr>
            </a:br>
            <a:r>
              <a:rPr lang="en-US">
                <a:solidFill>
                  <a:srgbClr val="99CC00"/>
                </a:solidFill>
              </a:rPr>
              <a:t>   </a:t>
            </a:r>
            <a:br>
              <a:rPr lang="en-US">
                <a:solidFill>
                  <a:srgbClr val="99CC00"/>
                </a:solidFill>
              </a:rPr>
            </a:br>
            <a:r>
              <a:rPr lang="en-US">
                <a:solidFill>
                  <a:srgbClr val="99CC00"/>
                </a:solidFill>
              </a:rPr>
              <a:t>  even though       if       since       unless      until </a:t>
            </a:r>
            <a:br>
              <a:rPr lang="en-US">
                <a:solidFill>
                  <a:srgbClr val="99CC00"/>
                </a:solidFill>
              </a:rPr>
            </a:br>
            <a:r>
              <a:rPr lang="en-US">
                <a:solidFill>
                  <a:srgbClr val="99CC00"/>
                </a:solidFill>
              </a:rPr>
              <a:t>   </a:t>
            </a:r>
            <a:br>
              <a:rPr lang="en-US">
                <a:solidFill>
                  <a:srgbClr val="99CC00"/>
                </a:solidFill>
              </a:rPr>
            </a:br>
            <a:r>
              <a:rPr lang="en-US">
                <a:solidFill>
                  <a:srgbClr val="99CC00"/>
                </a:solidFill>
              </a:rPr>
              <a:t>  when</a:t>
            </a:r>
            <a:r>
              <a:rPr lang="en-US"/>
              <a:t>                  </a:t>
            </a:r>
          </a:p>
          <a:p>
            <a:pPr>
              <a:spcBef>
                <a:spcPct val="50000"/>
              </a:spcBef>
              <a:buFontTx/>
              <a:buChar char="•"/>
            </a:pPr>
            <a:endParaRPr lang="en-US"/>
          </a:p>
        </p:txBody>
      </p:sp>
      <p:sp>
        <p:nvSpPr>
          <p:cNvPr id="13318" name="Line 13"/>
          <p:cNvSpPr>
            <a:spLocks noChangeShapeType="1"/>
          </p:cNvSpPr>
          <p:nvPr/>
        </p:nvSpPr>
        <p:spPr bwMode="auto">
          <a:xfrm flipH="1" flipV="1">
            <a:off x="5791200" y="2819400"/>
            <a:ext cx="304800" cy="3048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3319" name="Rectangle 14"/>
          <p:cNvSpPr>
            <a:spLocks noChangeArrowheads="1"/>
          </p:cNvSpPr>
          <p:nvPr/>
        </p:nvSpPr>
        <p:spPr bwMode="auto">
          <a:xfrm>
            <a:off x="3657600" y="2286000"/>
            <a:ext cx="3733800" cy="457200"/>
          </a:xfrm>
          <a:prstGeom prst="rect">
            <a:avLst/>
          </a:prstGeom>
          <a:no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2" name="AutoShape 4"/>
          <p:cNvSpPr>
            <a:spLocks noChangeArrowheads="1"/>
          </p:cNvSpPr>
          <p:nvPr/>
        </p:nvSpPr>
        <p:spPr bwMode="auto">
          <a:xfrm>
            <a:off x="1295400" y="762000"/>
            <a:ext cx="6400800" cy="4114800"/>
          </a:xfrm>
          <a:prstGeom prst="wedgeRoundRectCallout">
            <a:avLst>
              <a:gd name="adj1" fmla="val -3199"/>
              <a:gd name="adj2" fmla="val 78509"/>
              <a:gd name="adj3" fmla="val 16667"/>
            </a:avLst>
          </a:prstGeom>
          <a:noFill/>
          <a:ln w="76200">
            <a:solidFill>
              <a:schemeClr val="tx1"/>
            </a:solidFill>
            <a:miter lim="800000"/>
            <a:headEnd/>
            <a:tailEnd/>
          </a:ln>
          <a:effectLst/>
        </p:spPr>
        <p:txBody>
          <a:bodyPr>
            <a:prstTxWarp prst="textNoShape">
              <a:avLst/>
            </a:prstTxWarp>
          </a:bodyPr>
          <a:lstStyle/>
          <a:p>
            <a:pPr algn="ctr"/>
            <a:endParaRPr lang="en-US" sz="7200"/>
          </a:p>
        </p:txBody>
      </p:sp>
      <p:sp>
        <p:nvSpPr>
          <p:cNvPr id="2053" name="WordArt 5"/>
          <p:cNvSpPr>
            <a:spLocks noChangeArrowheads="1" noChangeShapeType="1" noTextEdit="1"/>
          </p:cNvSpPr>
          <p:nvPr/>
        </p:nvSpPr>
        <p:spPr bwMode="auto">
          <a:xfrm>
            <a:off x="2514600" y="1066800"/>
            <a:ext cx="4562475" cy="3352800"/>
          </a:xfrm>
          <a:prstGeom prst="rect">
            <a:avLst/>
          </a:prstGeom>
        </p:spPr>
        <p:txBody>
          <a:bodyPr wrap="none" fromWordArt="1">
            <a:prstTxWarp prst="textPlain">
              <a:avLst>
                <a:gd name="adj" fmla="val 50000"/>
              </a:avLst>
            </a:prstTxWarp>
          </a:bodyPr>
          <a:lstStyle/>
          <a:p>
            <a:pPr algn="ctr"/>
            <a:r>
              <a:rPr lang="en-US" sz="3600" kern="10">
                <a:ln w="19050">
                  <a:solidFill>
                    <a:schemeClr val="tx1"/>
                  </a:solidFill>
                  <a:round/>
                  <a:headEnd/>
                  <a:tailEnd/>
                </a:ln>
                <a:gradFill rotWithShape="0">
                  <a:gsLst>
                    <a:gs pos="0">
                      <a:srgbClr val="FF3399"/>
                    </a:gs>
                    <a:gs pos="25000">
                      <a:srgbClr val="FF6633"/>
                    </a:gs>
                    <a:gs pos="50000">
                      <a:srgbClr val="FFFF00"/>
                    </a:gs>
                    <a:gs pos="75000">
                      <a:srgbClr val="01A78F"/>
                    </a:gs>
                    <a:gs pos="100000">
                      <a:srgbClr val="3366FF"/>
                    </a:gs>
                  </a:gsLst>
                  <a:lin ang="5400000" scaled="1"/>
                </a:gradFill>
                <a:effectLst>
                  <a:outerShdw blurRad="63500" dist="38099" dir="2700000" algn="ctr" rotWithShape="0">
                    <a:srgbClr val="990000">
                      <a:alpha val="74998"/>
                    </a:srgbClr>
                  </a:outerShdw>
                </a:effectLst>
                <a:latin typeface="BUMP N GRIND"/>
                <a:ea typeface="BUMP N GRIND"/>
                <a:cs typeface="BUMP N GRIND"/>
              </a:rPr>
              <a:t>Direct </a:t>
            </a:r>
          </a:p>
          <a:p>
            <a:pPr algn="ctr"/>
            <a:r>
              <a:rPr lang="en-US" sz="3600" kern="10">
                <a:ln w="19050">
                  <a:solidFill>
                    <a:schemeClr val="tx1"/>
                  </a:solidFill>
                  <a:round/>
                  <a:headEnd/>
                  <a:tailEnd/>
                </a:ln>
                <a:gradFill rotWithShape="0">
                  <a:gsLst>
                    <a:gs pos="0">
                      <a:srgbClr val="FF3399"/>
                    </a:gs>
                    <a:gs pos="25000">
                      <a:srgbClr val="FF6633"/>
                    </a:gs>
                    <a:gs pos="50000">
                      <a:srgbClr val="FFFF00"/>
                    </a:gs>
                    <a:gs pos="75000">
                      <a:srgbClr val="01A78F"/>
                    </a:gs>
                    <a:gs pos="100000">
                      <a:srgbClr val="3366FF"/>
                    </a:gs>
                  </a:gsLst>
                  <a:lin ang="5400000" scaled="1"/>
                </a:gradFill>
                <a:effectLst>
                  <a:outerShdw blurRad="63500" dist="38099" dir="2700000" algn="ctr" rotWithShape="0">
                    <a:srgbClr val="990000">
                      <a:alpha val="74998"/>
                    </a:srgbClr>
                  </a:outerShdw>
                </a:effectLst>
                <a:latin typeface="BUMP N GRIND"/>
                <a:ea typeface="BUMP N GRIND"/>
                <a:cs typeface="BUMP N GRIND"/>
              </a:rPr>
              <a:t>and </a:t>
            </a:r>
          </a:p>
          <a:p>
            <a:pPr algn="ctr"/>
            <a:r>
              <a:rPr lang="en-US" sz="3600" kern="10">
                <a:ln w="19050">
                  <a:solidFill>
                    <a:schemeClr val="tx1"/>
                  </a:solidFill>
                  <a:round/>
                  <a:headEnd/>
                  <a:tailEnd/>
                </a:ln>
                <a:gradFill rotWithShape="0">
                  <a:gsLst>
                    <a:gs pos="0">
                      <a:srgbClr val="FF3399"/>
                    </a:gs>
                    <a:gs pos="25000">
                      <a:srgbClr val="FF6633"/>
                    </a:gs>
                    <a:gs pos="50000">
                      <a:srgbClr val="FFFF00"/>
                    </a:gs>
                    <a:gs pos="75000">
                      <a:srgbClr val="01A78F"/>
                    </a:gs>
                    <a:gs pos="100000">
                      <a:srgbClr val="3366FF"/>
                    </a:gs>
                  </a:gsLst>
                  <a:lin ang="5400000" scaled="1"/>
                </a:gradFill>
                <a:effectLst>
                  <a:outerShdw blurRad="63500" dist="38099" dir="2700000" algn="ctr" rotWithShape="0">
                    <a:srgbClr val="990000">
                      <a:alpha val="74998"/>
                    </a:srgbClr>
                  </a:outerShdw>
                </a:effectLst>
                <a:latin typeface="BUMP N GRIND"/>
                <a:ea typeface="BUMP N GRIND"/>
                <a:cs typeface="BUMP N GRIND"/>
              </a:rPr>
              <a:t>Indirect </a:t>
            </a:r>
          </a:p>
          <a:p>
            <a:pPr algn="ctr"/>
            <a:r>
              <a:rPr lang="en-US" sz="3600" kern="10">
                <a:ln w="19050">
                  <a:solidFill>
                    <a:schemeClr val="tx1"/>
                  </a:solidFill>
                  <a:round/>
                  <a:headEnd/>
                  <a:tailEnd/>
                </a:ln>
                <a:gradFill rotWithShape="0">
                  <a:gsLst>
                    <a:gs pos="0">
                      <a:srgbClr val="FF3399"/>
                    </a:gs>
                    <a:gs pos="25000">
                      <a:srgbClr val="FF6633"/>
                    </a:gs>
                    <a:gs pos="50000">
                      <a:srgbClr val="FFFF00"/>
                    </a:gs>
                    <a:gs pos="75000">
                      <a:srgbClr val="01A78F"/>
                    </a:gs>
                    <a:gs pos="100000">
                      <a:srgbClr val="3366FF"/>
                    </a:gs>
                  </a:gsLst>
                  <a:lin ang="5400000" scaled="1"/>
                </a:gradFill>
                <a:effectLst>
                  <a:outerShdw blurRad="63500" dist="38099" dir="2700000" algn="ctr" rotWithShape="0">
                    <a:srgbClr val="990000">
                      <a:alpha val="74998"/>
                    </a:srgbClr>
                  </a:outerShdw>
                </a:effectLst>
                <a:latin typeface="BUMP N GRIND"/>
                <a:ea typeface="BUMP N GRIND"/>
                <a:cs typeface="BUMP N GRIND"/>
              </a:rPr>
              <a:t>Speech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500" fill="hold"/>
                                        <p:tgtEl>
                                          <p:spTgt spid="2052"/>
                                        </p:tgtEl>
                                        <p:attrNameLst>
                                          <p:attrName>ppt_w</p:attrName>
                                        </p:attrNameLst>
                                      </p:cBhvr>
                                      <p:tavLst>
                                        <p:tav tm="0">
                                          <p:val>
                                            <p:fltVal val="0"/>
                                          </p:val>
                                        </p:tav>
                                        <p:tav tm="100000">
                                          <p:val>
                                            <p:strVal val="#ppt_w"/>
                                          </p:val>
                                        </p:tav>
                                      </p:tavLst>
                                    </p:anim>
                                    <p:anim calcmode="lin" valueType="num">
                                      <p:cBhvr>
                                        <p:cTn id="8" dur="500" fill="hold"/>
                                        <p:tgtEl>
                                          <p:spTgt spid="2052"/>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glass.wav"/>
                                        </p:tgtEl>
                                      </p:cMediaNode>
                                    </p:audio>
                                  </p:sub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2053"/>
                                        </p:tgtEl>
                                        <p:attrNameLst>
                                          <p:attrName>style.visibility</p:attrName>
                                        </p:attrNameLst>
                                      </p:cBhvr>
                                      <p:to>
                                        <p:strVal val="visible"/>
                                      </p:to>
                                    </p:set>
                                    <p:anim calcmode="lin" valueType="num">
                                      <p:cBhvr>
                                        <p:cTn id="13" dur="5000" fill="hold"/>
                                        <p:tgtEl>
                                          <p:spTgt spid="2053"/>
                                        </p:tgtEl>
                                        <p:attrNameLst>
                                          <p:attrName>ppt_w</p:attrName>
                                        </p:attrNameLst>
                                      </p:cBhvr>
                                      <p:tavLst>
                                        <p:tav tm="0" fmla="#ppt_w*sin(2.5*pi*$)">
                                          <p:val>
                                            <p:fltVal val="0"/>
                                          </p:val>
                                        </p:tav>
                                        <p:tav tm="100000">
                                          <p:val>
                                            <p:fltVal val="1"/>
                                          </p:val>
                                        </p:tav>
                                      </p:tavLst>
                                    </p:anim>
                                    <p:anim calcmode="lin" valueType="num">
                                      <p:cBhvr>
                                        <p:cTn id="14" dur="5000" fill="hold"/>
                                        <p:tgtEl>
                                          <p:spTgt spid="205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3" name="drumroll.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autoUpdateAnimBg="0"/>
      <p:bldP spid="2053" grpId="0" animBg="1"/>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b="1"/>
              <a:t>Reporting speech</a:t>
            </a:r>
          </a:p>
        </p:txBody>
      </p:sp>
      <p:sp>
        <p:nvSpPr>
          <p:cNvPr id="3075" name="Rectangle 3"/>
          <p:cNvSpPr>
            <a:spLocks noGrp="1" noChangeArrowheads="1"/>
          </p:cNvSpPr>
          <p:nvPr>
            <p:ph sz="quarter" idx="1"/>
          </p:nvPr>
        </p:nvSpPr>
        <p:spPr>
          <a:xfrm>
            <a:off x="1143000" y="1981200"/>
            <a:ext cx="6477000" cy="3581400"/>
          </a:xfrm>
        </p:spPr>
        <p:txBody>
          <a:bodyPr/>
          <a:lstStyle/>
          <a:p>
            <a:pPr marL="609600" indent="-609600">
              <a:buFontTx/>
              <a:buNone/>
            </a:pPr>
            <a:r>
              <a:rPr lang="en-GB"/>
              <a:t>	</a:t>
            </a:r>
            <a:r>
              <a:rPr lang="en-GB" b="1"/>
              <a:t>There are two ways of reporting what somebody says;</a:t>
            </a:r>
            <a:endParaRPr lang="en-GB"/>
          </a:p>
          <a:p>
            <a:pPr marL="609600" indent="-609600"/>
            <a:r>
              <a:rPr lang="en-GB"/>
              <a:t>direct speech </a:t>
            </a:r>
          </a:p>
          <a:p>
            <a:pPr marL="609600" indent="-609600"/>
            <a:r>
              <a:rPr lang="en-GB"/>
              <a:t>indirect (or reported) speech.</a:t>
            </a:r>
          </a:p>
          <a:p>
            <a:pPr marL="609600" indent="-609600">
              <a:buFontTx/>
              <a:buNone/>
            </a:pPr>
            <a:endParaRPr lang="en-GB"/>
          </a:p>
        </p:txBody>
      </p:sp>
      <p:sp>
        <p:nvSpPr>
          <p:cNvPr id="3080" name="Text Box 8"/>
          <p:cNvSpPr txBox="1">
            <a:spLocks noChangeArrowheads="1"/>
          </p:cNvSpPr>
          <p:nvPr/>
        </p:nvSpPr>
        <p:spPr bwMode="auto">
          <a:xfrm>
            <a:off x="6629400" y="3352800"/>
            <a:ext cx="1600200" cy="519113"/>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3075">
                                            <p:txEl>
                                              <p:pRg st="0" end="0"/>
                                            </p:txEl>
                                          </p:spTgt>
                                        </p:tgtEl>
                                        <p:attrNameLst>
                                          <p:attrName>style.visibility</p:attrName>
                                        </p:attrNameLst>
                                      </p:cBhvr>
                                      <p:to>
                                        <p:strVal val="visible"/>
                                      </p:to>
                                    </p:set>
                                    <p:anim calcmode="lin" valueType="num">
                                      <p:cBhvr additive="base">
                                        <p:cTn id="11"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075">
                                            <p:txEl>
                                              <p:pRg st="1" end="1"/>
                                            </p:txEl>
                                          </p:spTgt>
                                        </p:tgtEl>
                                        <p:attrNameLst>
                                          <p:attrName>style.visibility</p:attrName>
                                        </p:attrNameLst>
                                      </p:cBhvr>
                                      <p:to>
                                        <p:strVal val="visible"/>
                                      </p:to>
                                    </p:set>
                                    <p:anim calcmode="lin" valueType="num">
                                      <p:cBhvr additive="base">
                                        <p:cTn id="17"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 calcmode="lin" valueType="num">
                                      <p:cBhvr additive="base">
                                        <p:cTn id="23"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autoUpdateAnimBg="0"/>
      <p:bldP spid="3075" grpId="0" build="p" autoUpdateAnimBg="0"/>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b="1"/>
              <a:t>Direct Speech</a:t>
            </a:r>
          </a:p>
        </p:txBody>
      </p:sp>
      <p:sp>
        <p:nvSpPr>
          <p:cNvPr id="5124" name="AutoShape 4"/>
          <p:cNvSpPr>
            <a:spLocks noChangeArrowheads="1"/>
          </p:cNvSpPr>
          <p:nvPr/>
        </p:nvSpPr>
        <p:spPr bwMode="auto">
          <a:xfrm flipH="1">
            <a:off x="381000" y="2209800"/>
            <a:ext cx="3886200" cy="2895600"/>
          </a:xfrm>
          <a:prstGeom prst="wedgeEllipseCallout">
            <a:avLst>
              <a:gd name="adj1" fmla="val -40894"/>
              <a:gd name="adj2" fmla="val 89856"/>
            </a:avLst>
          </a:prstGeom>
          <a:noFill/>
          <a:ln w="57150">
            <a:solidFill>
              <a:schemeClr val="accent2"/>
            </a:solidFill>
            <a:miter lim="800000"/>
            <a:headEnd/>
            <a:tailEnd/>
          </a:ln>
          <a:effectLst/>
        </p:spPr>
        <p:txBody>
          <a:bodyPr>
            <a:prstTxWarp prst="textNoShape">
              <a:avLst/>
            </a:prstTxWarp>
          </a:bodyPr>
          <a:lstStyle/>
          <a:p>
            <a:pPr algn="ctr"/>
            <a:endParaRPr lang="en-US"/>
          </a:p>
        </p:txBody>
      </p:sp>
      <p:sp>
        <p:nvSpPr>
          <p:cNvPr id="5125" name="Text Box 5"/>
          <p:cNvSpPr txBox="1">
            <a:spLocks noChangeArrowheads="1"/>
          </p:cNvSpPr>
          <p:nvPr/>
        </p:nvSpPr>
        <p:spPr bwMode="auto">
          <a:xfrm>
            <a:off x="838200" y="2971800"/>
            <a:ext cx="3352800" cy="1554163"/>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sz="3200"/>
              <a:t>In direct speech we use the speaker’s own words.</a:t>
            </a:r>
          </a:p>
        </p:txBody>
      </p:sp>
      <p:pic>
        <p:nvPicPr>
          <p:cNvPr id="5126" name="Picture 6"/>
          <p:cNvPicPr>
            <a:picLocks noChangeAspect="1" noChangeArrowheads="1"/>
          </p:cNvPicPr>
          <p:nvPr/>
        </p:nvPicPr>
        <p:blipFill>
          <a:blip r:embed="rId2"/>
          <a:srcRect/>
          <a:stretch>
            <a:fillRect/>
          </a:stretch>
        </p:blipFill>
        <p:spPr bwMode="auto">
          <a:xfrm>
            <a:off x="4343400" y="2057400"/>
            <a:ext cx="4343400" cy="4027488"/>
          </a:xfrm>
          <a:prstGeom prst="rect">
            <a:avLst/>
          </a:prstGeom>
          <a:noFill/>
          <a:ln w="9525">
            <a:noFill/>
            <a:miter lim="800000"/>
            <a:headEnd/>
            <a:tailEnd/>
          </a:ln>
          <a:effectLst/>
        </p:spPr>
      </p:pic>
      <p:sp>
        <p:nvSpPr>
          <p:cNvPr id="5127" name="Text Box 7"/>
          <p:cNvSpPr txBox="1">
            <a:spLocks noChangeArrowheads="1"/>
          </p:cNvSpPr>
          <p:nvPr/>
        </p:nvSpPr>
        <p:spPr bwMode="auto">
          <a:xfrm>
            <a:off x="4572000" y="2590800"/>
            <a:ext cx="1905000" cy="2654300"/>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sz="2800">
                <a:solidFill>
                  <a:schemeClr val="bg1"/>
                </a:solidFill>
              </a:rPr>
              <a:t>“In text we put speech marks around the words spoken”</a:t>
            </a:r>
          </a:p>
        </p:txBody>
      </p:sp>
      <p:sp>
        <p:nvSpPr>
          <p:cNvPr id="5128" name="Text Box 8"/>
          <p:cNvSpPr txBox="1">
            <a:spLocks noChangeArrowheads="1"/>
          </p:cNvSpPr>
          <p:nvPr/>
        </p:nvSpPr>
        <p:spPr bwMode="auto">
          <a:xfrm>
            <a:off x="6858000" y="2590800"/>
            <a:ext cx="1676400" cy="3201988"/>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sz="2800">
                <a:solidFill>
                  <a:schemeClr val="bg1"/>
                </a:solidFill>
              </a:rPr>
              <a:t>“Speech marks are also called inverted commas”</a:t>
            </a:r>
          </a:p>
          <a:p>
            <a:pPr>
              <a:spcBef>
                <a:spcPct val="50000"/>
              </a:spcBef>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additive="base">
                                        <p:cTn id="13" dur="500" fill="hold"/>
                                        <p:tgtEl>
                                          <p:spTgt spid="5124"/>
                                        </p:tgtEl>
                                        <p:attrNameLst>
                                          <p:attrName>ppt_x</p:attrName>
                                        </p:attrNameLst>
                                      </p:cBhvr>
                                      <p:tavLst>
                                        <p:tav tm="0">
                                          <p:val>
                                            <p:strVal val="0-#ppt_w/2"/>
                                          </p:val>
                                        </p:tav>
                                        <p:tav tm="100000">
                                          <p:val>
                                            <p:strVal val="#ppt_x"/>
                                          </p:val>
                                        </p:tav>
                                      </p:tavLst>
                                    </p:anim>
                                    <p:anim calcmode="lin" valueType="num">
                                      <p:cBhvr additive="base">
                                        <p:cTn id="14"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1000" fill="hold"/>
                                        <p:tgtEl>
                                          <p:spTgt spid="5125"/>
                                        </p:tgtEl>
                                        <p:attrNameLst>
                                          <p:attrName>ppt_w</p:attrName>
                                        </p:attrNameLst>
                                      </p:cBhvr>
                                      <p:tavLst>
                                        <p:tav tm="0">
                                          <p:val>
                                            <p:fltVal val="0"/>
                                          </p:val>
                                        </p:tav>
                                        <p:tav tm="100000">
                                          <p:val>
                                            <p:strVal val="#ppt_w"/>
                                          </p:val>
                                        </p:tav>
                                      </p:tavLst>
                                    </p:anim>
                                    <p:anim calcmode="lin" valueType="num">
                                      <p:cBhvr>
                                        <p:cTn id="20" dur="1000" fill="hold"/>
                                        <p:tgtEl>
                                          <p:spTgt spid="5125"/>
                                        </p:tgtEl>
                                        <p:attrNameLst>
                                          <p:attrName>ppt_h</p:attrName>
                                        </p:attrNameLst>
                                      </p:cBhvr>
                                      <p:tavLst>
                                        <p:tav tm="0">
                                          <p:val>
                                            <p:fltVal val="0"/>
                                          </p:val>
                                        </p:tav>
                                        <p:tav tm="100000">
                                          <p:val>
                                            <p:strVal val="#ppt_h"/>
                                          </p:val>
                                        </p:tav>
                                      </p:tavLst>
                                    </p:anim>
                                    <p:anim calcmode="lin" valueType="num">
                                      <p:cBhvr>
                                        <p:cTn id="21" dur="1000" fill="hold"/>
                                        <p:tgtEl>
                                          <p:spTgt spid="512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51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5126"/>
                                        </p:tgtEl>
                                        <p:attrNameLst>
                                          <p:attrName>style.visibility</p:attrName>
                                        </p:attrNameLst>
                                      </p:cBhvr>
                                      <p:to>
                                        <p:strVal val="visible"/>
                                      </p:to>
                                    </p:set>
                                    <p:anim calcmode="lin" valueType="num">
                                      <p:cBhvr additive="base">
                                        <p:cTn id="27" dur="500" fill="hold"/>
                                        <p:tgtEl>
                                          <p:spTgt spid="5126"/>
                                        </p:tgtEl>
                                        <p:attrNameLst>
                                          <p:attrName>ppt_x</p:attrName>
                                        </p:attrNameLst>
                                      </p:cBhvr>
                                      <p:tavLst>
                                        <p:tav tm="0">
                                          <p:val>
                                            <p:strVal val="0-#ppt_w/2"/>
                                          </p:val>
                                        </p:tav>
                                        <p:tav tm="100000">
                                          <p:val>
                                            <p:strVal val="#ppt_x"/>
                                          </p:val>
                                        </p:tav>
                                      </p:tavLst>
                                    </p:anim>
                                    <p:anim calcmode="lin" valueType="num">
                                      <p:cBhvr additive="base">
                                        <p:cTn id="28"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5127"/>
                                        </p:tgtEl>
                                        <p:attrNameLst>
                                          <p:attrName>style.visibility</p:attrName>
                                        </p:attrNameLst>
                                      </p:cBhvr>
                                      <p:to>
                                        <p:strVal val="visible"/>
                                      </p:to>
                                    </p:set>
                                    <p:anim calcmode="lin" valueType="num">
                                      <p:cBhvr>
                                        <p:cTn id="33" dur="1000" fill="hold"/>
                                        <p:tgtEl>
                                          <p:spTgt spid="5127"/>
                                        </p:tgtEl>
                                        <p:attrNameLst>
                                          <p:attrName>ppt_w</p:attrName>
                                        </p:attrNameLst>
                                      </p:cBhvr>
                                      <p:tavLst>
                                        <p:tav tm="0">
                                          <p:val>
                                            <p:fltVal val="0"/>
                                          </p:val>
                                        </p:tav>
                                        <p:tav tm="100000">
                                          <p:val>
                                            <p:strVal val="#ppt_w"/>
                                          </p:val>
                                        </p:tav>
                                      </p:tavLst>
                                    </p:anim>
                                    <p:anim calcmode="lin" valueType="num">
                                      <p:cBhvr>
                                        <p:cTn id="34" dur="1000" fill="hold"/>
                                        <p:tgtEl>
                                          <p:spTgt spid="5127"/>
                                        </p:tgtEl>
                                        <p:attrNameLst>
                                          <p:attrName>ppt_h</p:attrName>
                                        </p:attrNameLst>
                                      </p:cBhvr>
                                      <p:tavLst>
                                        <p:tav tm="0">
                                          <p:val>
                                            <p:fltVal val="0"/>
                                          </p:val>
                                        </p:tav>
                                        <p:tav tm="100000">
                                          <p:val>
                                            <p:strVal val="#ppt_h"/>
                                          </p:val>
                                        </p:tav>
                                      </p:tavLst>
                                    </p:anim>
                                    <p:anim calcmode="lin" valueType="num">
                                      <p:cBhvr>
                                        <p:cTn id="35" dur="1000" fill="hold"/>
                                        <p:tgtEl>
                                          <p:spTgt spid="512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51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5128"/>
                                        </p:tgtEl>
                                        <p:attrNameLst>
                                          <p:attrName>style.visibility</p:attrName>
                                        </p:attrNameLst>
                                      </p:cBhvr>
                                      <p:to>
                                        <p:strVal val="visible"/>
                                      </p:to>
                                    </p:set>
                                    <p:anim calcmode="lin" valueType="num">
                                      <p:cBhvr>
                                        <p:cTn id="41" dur="1000" fill="hold"/>
                                        <p:tgtEl>
                                          <p:spTgt spid="5128"/>
                                        </p:tgtEl>
                                        <p:attrNameLst>
                                          <p:attrName>ppt_w</p:attrName>
                                        </p:attrNameLst>
                                      </p:cBhvr>
                                      <p:tavLst>
                                        <p:tav tm="0">
                                          <p:val>
                                            <p:fltVal val="0"/>
                                          </p:val>
                                        </p:tav>
                                        <p:tav tm="100000">
                                          <p:val>
                                            <p:strVal val="#ppt_w"/>
                                          </p:val>
                                        </p:tav>
                                      </p:tavLst>
                                    </p:anim>
                                    <p:anim calcmode="lin" valueType="num">
                                      <p:cBhvr>
                                        <p:cTn id="42" dur="1000" fill="hold"/>
                                        <p:tgtEl>
                                          <p:spTgt spid="5128"/>
                                        </p:tgtEl>
                                        <p:attrNameLst>
                                          <p:attrName>ppt_h</p:attrName>
                                        </p:attrNameLst>
                                      </p:cBhvr>
                                      <p:tavLst>
                                        <p:tav tm="0">
                                          <p:val>
                                            <p:fltVal val="0"/>
                                          </p:val>
                                        </p:tav>
                                        <p:tav tm="100000">
                                          <p:val>
                                            <p:strVal val="#ppt_h"/>
                                          </p:val>
                                        </p:tav>
                                      </p:tavLst>
                                    </p:anim>
                                    <p:anim calcmode="lin" valueType="num">
                                      <p:cBhvr>
                                        <p:cTn id="43" dur="1000" fill="hold"/>
                                        <p:tgtEl>
                                          <p:spTgt spid="5128"/>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512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4" grpId="0" animBg="1" autoUpdateAnimBg="0"/>
      <p:bldP spid="5125" grpId="0" autoUpdateAnimBg="0"/>
      <p:bldP spid="5127" grpId="0" autoUpdateAnimBg="0"/>
      <p:bldP spid="5128" grpId="0" autoUpdateAnimBg="0"/>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1143000"/>
          </a:xfrm>
        </p:spPr>
        <p:txBody>
          <a:bodyPr/>
          <a:lstStyle/>
          <a:p>
            <a:r>
              <a:rPr lang="en-GB" b="1"/>
              <a:t>Indirect speech</a:t>
            </a:r>
          </a:p>
        </p:txBody>
      </p:sp>
      <p:sp>
        <p:nvSpPr>
          <p:cNvPr id="4099" name="Rectangle 3"/>
          <p:cNvSpPr>
            <a:spLocks noGrp="1" noChangeArrowheads="1"/>
          </p:cNvSpPr>
          <p:nvPr>
            <p:ph sz="quarter" idx="1"/>
          </p:nvPr>
        </p:nvSpPr>
        <p:spPr>
          <a:xfrm>
            <a:off x="685800" y="1600200"/>
            <a:ext cx="7772400" cy="4495800"/>
          </a:xfrm>
        </p:spPr>
        <p:txBody>
          <a:bodyPr/>
          <a:lstStyle/>
          <a:p>
            <a:pPr>
              <a:buFontTx/>
              <a:buNone/>
            </a:pPr>
            <a:r>
              <a:rPr lang="en-GB"/>
              <a:t>In indirect speech (sometimes called reported speech) we do not use the exact words of the speaker.</a:t>
            </a:r>
          </a:p>
          <a:p>
            <a:pPr>
              <a:buFontTx/>
              <a:buNone/>
            </a:pPr>
            <a:r>
              <a:rPr lang="en-GB"/>
              <a:t>Instead we report what was said.</a:t>
            </a:r>
          </a:p>
          <a:p>
            <a:pPr>
              <a:buFontTx/>
              <a:buNone/>
            </a:pPr>
            <a:r>
              <a:rPr lang="en-GB"/>
              <a:t>We sometimes need to change pronouns and verb tenses. We don’t use speech marks.</a:t>
            </a:r>
          </a:p>
        </p:txBody>
      </p:sp>
      <p:sp>
        <p:nvSpPr>
          <p:cNvPr id="4100" name="AutoShape 4"/>
          <p:cNvSpPr>
            <a:spLocks noChangeArrowheads="1"/>
          </p:cNvSpPr>
          <p:nvPr/>
        </p:nvSpPr>
        <p:spPr bwMode="auto">
          <a:xfrm>
            <a:off x="228600" y="4953000"/>
            <a:ext cx="3124200" cy="1219200"/>
          </a:xfrm>
          <a:prstGeom prst="wedgeEllipseCallout">
            <a:avLst>
              <a:gd name="adj1" fmla="val 33995"/>
              <a:gd name="adj2" fmla="val 70051"/>
            </a:avLst>
          </a:prstGeom>
          <a:noFill/>
          <a:ln w="57150">
            <a:solidFill>
              <a:schemeClr val="accent2"/>
            </a:solidFill>
            <a:miter lim="800000"/>
            <a:headEnd/>
            <a:tailEnd/>
          </a:ln>
          <a:effectLst/>
        </p:spPr>
        <p:txBody>
          <a:bodyPr>
            <a:prstTxWarp prst="textNoShape">
              <a:avLst/>
            </a:prstTxWarp>
          </a:bodyPr>
          <a:lstStyle/>
          <a:p>
            <a:pPr algn="ctr"/>
            <a:r>
              <a:rPr lang="en-GB" sz="2800" b="1"/>
              <a:t>“I am going home.”</a:t>
            </a:r>
          </a:p>
        </p:txBody>
      </p:sp>
      <p:sp>
        <p:nvSpPr>
          <p:cNvPr id="4101" name="Text Box 5"/>
          <p:cNvSpPr txBox="1">
            <a:spLocks noChangeArrowheads="1"/>
          </p:cNvSpPr>
          <p:nvPr/>
        </p:nvSpPr>
        <p:spPr bwMode="auto">
          <a:xfrm>
            <a:off x="3581400" y="5334000"/>
            <a:ext cx="4953000" cy="519113"/>
          </a:xfrm>
          <a:prstGeom prst="rect">
            <a:avLst/>
          </a:prstGeom>
          <a:noFill/>
          <a:ln w="9525">
            <a:noFill/>
            <a:miter lim="800000"/>
            <a:headEnd/>
            <a:tailEnd/>
          </a:ln>
          <a:effectLst/>
        </p:spPr>
        <p:txBody>
          <a:bodyPr>
            <a:prstTxWarp prst="textNoShape">
              <a:avLst/>
            </a:prstTxWarp>
            <a:spAutoFit/>
          </a:bodyPr>
          <a:lstStyle/>
          <a:p>
            <a:pPr algn="ctr"/>
            <a:r>
              <a:rPr lang="en-GB" sz="2800" b="1"/>
              <a:t>Helen said she was going home.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ox(in)">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099">
                                            <p:txEl>
                                              <p:pRg st="0" end="0"/>
                                            </p:txEl>
                                          </p:spTgt>
                                        </p:tgtEl>
                                        <p:attrNameLst>
                                          <p:attrName>style.visibility</p:attrName>
                                        </p:attrNameLst>
                                      </p:cBhvr>
                                      <p:to>
                                        <p:strVal val="visible"/>
                                      </p:to>
                                    </p:set>
                                    <p:anim calcmode="lin" valueType="num">
                                      <p:cBhvr additive="base">
                                        <p:cTn id="12"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099">
                                            <p:txEl>
                                              <p:pRg st="1" end="1"/>
                                            </p:txEl>
                                          </p:spTgt>
                                        </p:tgtEl>
                                        <p:attrNameLst>
                                          <p:attrName>style.visibility</p:attrName>
                                        </p:attrNameLst>
                                      </p:cBhvr>
                                      <p:to>
                                        <p:strVal val="visible"/>
                                      </p:to>
                                    </p:set>
                                    <p:anim calcmode="lin" valueType="num">
                                      <p:cBhvr additive="base">
                                        <p:cTn id="18"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099">
                                            <p:txEl>
                                              <p:pRg st="2" end="2"/>
                                            </p:txEl>
                                          </p:spTgt>
                                        </p:tgtEl>
                                        <p:attrNameLst>
                                          <p:attrName>style.visibility</p:attrName>
                                        </p:attrNameLst>
                                      </p:cBhvr>
                                      <p:to>
                                        <p:strVal val="visible"/>
                                      </p:to>
                                    </p:set>
                                    <p:anim calcmode="lin" valueType="num">
                                      <p:cBhvr additive="base">
                                        <p:cTn id="24"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4100"/>
                                        </p:tgtEl>
                                        <p:attrNameLst>
                                          <p:attrName>style.visibility</p:attrName>
                                        </p:attrNameLst>
                                      </p:cBhvr>
                                      <p:to>
                                        <p:strVal val="visible"/>
                                      </p:to>
                                    </p:set>
                                    <p:anim calcmode="lin" valueType="num">
                                      <p:cBhvr additive="base">
                                        <p:cTn id="30" dur="500" fill="hold"/>
                                        <p:tgtEl>
                                          <p:spTgt spid="4100"/>
                                        </p:tgtEl>
                                        <p:attrNameLst>
                                          <p:attrName>ppt_x</p:attrName>
                                        </p:attrNameLst>
                                      </p:cBhvr>
                                      <p:tavLst>
                                        <p:tav tm="0">
                                          <p:val>
                                            <p:strVal val="0-#ppt_w/2"/>
                                          </p:val>
                                        </p:tav>
                                        <p:tav tm="100000">
                                          <p:val>
                                            <p:strVal val="#ppt_x"/>
                                          </p:val>
                                        </p:tav>
                                      </p:tavLst>
                                    </p:anim>
                                    <p:anim calcmode="lin" valueType="num">
                                      <p:cBhvr additive="base">
                                        <p:cTn id="31" dur="500" fill="hold"/>
                                        <p:tgtEl>
                                          <p:spTgt spid="410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4101"/>
                                        </p:tgtEl>
                                        <p:attrNameLst>
                                          <p:attrName>style.visibility</p:attrName>
                                        </p:attrNameLst>
                                      </p:cBhvr>
                                      <p:to>
                                        <p:strVal val="visible"/>
                                      </p:to>
                                    </p:set>
                                    <p:anim calcmode="lin" valueType="num">
                                      <p:cBhvr additive="base">
                                        <p:cTn id="36" dur="500" fill="hold"/>
                                        <p:tgtEl>
                                          <p:spTgt spid="4101"/>
                                        </p:tgtEl>
                                        <p:attrNameLst>
                                          <p:attrName>ppt_x</p:attrName>
                                        </p:attrNameLst>
                                      </p:cBhvr>
                                      <p:tavLst>
                                        <p:tav tm="0">
                                          <p:val>
                                            <p:strVal val="1+#ppt_w/2"/>
                                          </p:val>
                                        </p:tav>
                                        <p:tav tm="100000">
                                          <p:val>
                                            <p:strVal val="#ppt_x"/>
                                          </p:val>
                                        </p:tav>
                                      </p:tavLst>
                                    </p:anim>
                                    <p:anim calcmode="lin" valueType="num">
                                      <p:cBhvr additive="base">
                                        <p:cTn id="37" dur="500" fill="hold"/>
                                        <p:tgtEl>
                                          <p:spTgt spid="4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P spid="4100" grpId="0" animBg="1" autoUpdateAnimBg="0"/>
      <p:bldP spid="4101" grpId="0"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Exclamation</a:t>
            </a:r>
            <a:endParaRPr lang="en-US" dirty="0"/>
          </a:p>
        </p:txBody>
      </p:sp>
      <p:sp>
        <p:nvSpPr>
          <p:cNvPr id="3" name="Content Placeholder 2"/>
          <p:cNvSpPr>
            <a:spLocks noGrp="1"/>
          </p:cNvSpPr>
          <p:nvPr>
            <p:ph sz="quarter" idx="1"/>
          </p:nvPr>
        </p:nvSpPr>
        <p:spPr/>
        <p:txBody>
          <a:bodyPr/>
          <a:lstStyle/>
          <a:p>
            <a:r>
              <a:rPr lang="en-US" dirty="0" smtClean="0">
                <a:latin typeface="Britannic Bold" charset="0"/>
              </a:rPr>
              <a:t>An </a:t>
            </a:r>
            <a:r>
              <a:rPr lang="en-US" i="1" u="sng" dirty="0" smtClean="0">
                <a:effectLst>
                  <a:outerShdw blurRad="38100" dist="38100" dir="2700000" algn="tl">
                    <a:srgbClr val="FFFFFF"/>
                  </a:outerShdw>
                </a:effectLst>
                <a:latin typeface="Britannic Bold" charset="0"/>
              </a:rPr>
              <a:t>exclamation</a:t>
            </a:r>
            <a:r>
              <a:rPr lang="en-US" dirty="0" smtClean="0">
                <a:latin typeface="Britannic Bold" charset="0"/>
              </a:rPr>
              <a:t> is a sentence that shows strong feeling.  Use an exclamation point (!) to end an exclamation.</a:t>
            </a:r>
          </a:p>
          <a:p>
            <a:endParaRPr lang="en-US" dirty="0" smtClean="0"/>
          </a:p>
          <a:p>
            <a:r>
              <a:rPr lang="en-US" dirty="0" smtClean="0"/>
              <a:t>How + adjective/adverb…!</a:t>
            </a:r>
          </a:p>
          <a:p>
            <a:r>
              <a:rPr lang="en-US" dirty="0" smtClean="0"/>
              <a:t>What/ what </a:t>
            </a:r>
            <a:r>
              <a:rPr lang="en-US" dirty="0" err="1" smtClean="0"/>
              <a:t>a(n</a:t>
            </a:r>
            <a:r>
              <a:rPr lang="en-US" dirty="0" smtClean="0"/>
              <a:t>) + noun…!</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GB" b="1"/>
              <a:t>Punctuating Direct Speech.</a:t>
            </a:r>
            <a:r>
              <a:rPr lang="en-GB"/>
              <a:t/>
            </a:r>
            <a:br>
              <a:rPr lang="en-GB"/>
            </a:br>
            <a:endParaRPr lang="en-GB"/>
          </a:p>
        </p:txBody>
      </p:sp>
      <p:sp>
        <p:nvSpPr>
          <p:cNvPr id="6147" name="Rectangle 3"/>
          <p:cNvSpPr>
            <a:spLocks noGrp="1" noChangeArrowheads="1"/>
          </p:cNvSpPr>
          <p:nvPr>
            <p:ph sz="quarter" idx="1"/>
          </p:nvPr>
        </p:nvSpPr>
        <p:spPr>
          <a:xfrm>
            <a:off x="685800" y="1371600"/>
            <a:ext cx="7772400" cy="4724400"/>
          </a:xfrm>
        </p:spPr>
        <p:txBody>
          <a:bodyPr/>
          <a:lstStyle/>
          <a:p>
            <a:pPr>
              <a:buFontTx/>
              <a:buNone/>
            </a:pPr>
            <a:r>
              <a:rPr lang="en-GB" sz="2800"/>
              <a:t>When using direct speech in your writing you need to use the correct punctuation.</a:t>
            </a:r>
          </a:p>
          <a:p>
            <a:r>
              <a:rPr lang="en-GB" sz="2800"/>
              <a:t>The exact words spoken must be enclosed in speech marks.</a:t>
            </a:r>
          </a:p>
          <a:p>
            <a:r>
              <a:rPr lang="en-GB" sz="2800"/>
              <a:t>The first word of the speech must begin with a capital letter.</a:t>
            </a:r>
          </a:p>
          <a:p>
            <a:r>
              <a:rPr lang="en-GB" sz="2800"/>
              <a:t>The words in the speech marks must be separated from the rest of the sentence by a comma.</a:t>
            </a:r>
          </a:p>
          <a:p>
            <a:r>
              <a:rPr lang="en-GB" sz="2800"/>
              <a:t>You must use a new line when a new speaker begins to speak.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228600"/>
            <a:ext cx="8001000" cy="1216025"/>
          </a:xfrm>
        </p:spPr>
        <p:txBody>
          <a:bodyPr/>
          <a:lstStyle/>
          <a:p>
            <a:r>
              <a:rPr lang="en-US" sz="3400"/>
              <a:t>Direct-Indirect Speech – changes 3 </a:t>
            </a:r>
            <a:r>
              <a:rPr lang="en-US" sz="3400">
                <a:solidFill>
                  <a:schemeClr val="hlink"/>
                </a:solidFill>
              </a:rPr>
              <a:t>Other changes</a:t>
            </a:r>
          </a:p>
        </p:txBody>
      </p:sp>
      <p:sp>
        <p:nvSpPr>
          <p:cNvPr id="54275" name="Rectangle 3"/>
          <p:cNvSpPr>
            <a:spLocks noGrp="1" noChangeArrowheads="1"/>
          </p:cNvSpPr>
          <p:nvPr>
            <p:ph sz="quarter" idx="1"/>
          </p:nvPr>
        </p:nvSpPr>
        <p:spPr/>
        <p:txBody>
          <a:bodyPr/>
          <a:lstStyle/>
          <a:p>
            <a:r>
              <a:rPr lang="en-US" sz="2400" dirty="0"/>
              <a:t>Sue </a:t>
            </a:r>
            <a:r>
              <a:rPr lang="en-US" sz="2400" u="sng" dirty="0">
                <a:solidFill>
                  <a:schemeClr val="hlink"/>
                </a:solidFill>
              </a:rPr>
              <a:t>said to</a:t>
            </a:r>
            <a:r>
              <a:rPr lang="en-US" sz="2400" dirty="0"/>
              <a:t> Peter</a:t>
            </a:r>
            <a:r>
              <a:rPr lang="en-US" sz="2400" dirty="0">
                <a:solidFill>
                  <a:srgbClr val="F640C6"/>
                </a:solidFill>
              </a:rPr>
              <a:t>, “</a:t>
            </a:r>
            <a:r>
              <a:rPr lang="en-US" sz="2400" u="sng" dirty="0">
                <a:solidFill>
                  <a:srgbClr val="009900"/>
                </a:solidFill>
              </a:rPr>
              <a:t>I</a:t>
            </a:r>
            <a:r>
              <a:rPr lang="en-US" sz="2400" dirty="0">
                <a:solidFill>
                  <a:srgbClr val="009900"/>
                </a:solidFill>
              </a:rPr>
              <a:t> </a:t>
            </a:r>
            <a:r>
              <a:rPr lang="en-US" sz="2400" u="sng" dirty="0">
                <a:solidFill>
                  <a:schemeClr val="accent2"/>
                </a:solidFill>
              </a:rPr>
              <a:t>understand</a:t>
            </a:r>
            <a:r>
              <a:rPr lang="en-US" sz="2400" dirty="0"/>
              <a:t> the problem.</a:t>
            </a:r>
            <a:r>
              <a:rPr lang="en-US" sz="2400" dirty="0">
                <a:solidFill>
                  <a:srgbClr val="F640C6"/>
                </a:solidFill>
              </a:rPr>
              <a:t>”</a:t>
            </a:r>
          </a:p>
          <a:p>
            <a:pPr>
              <a:buFont typeface="Wingdings" charset="2"/>
              <a:buNone/>
            </a:pPr>
            <a:r>
              <a:rPr lang="en-US" sz="2400" dirty="0"/>
              <a:t>						Direct Speech</a:t>
            </a:r>
          </a:p>
          <a:p>
            <a:pPr>
              <a:buFont typeface="Wingdings" charset="2"/>
              <a:buNone/>
            </a:pPr>
            <a:endParaRPr lang="en-US" sz="2400" dirty="0"/>
          </a:p>
          <a:p>
            <a:pPr>
              <a:buFont typeface="Wingdings" charset="2"/>
              <a:buNone/>
            </a:pPr>
            <a:endParaRPr lang="en-US" sz="2400" dirty="0"/>
          </a:p>
          <a:p>
            <a:pPr>
              <a:buFont typeface="Wingdings" charset="2"/>
              <a:buNone/>
            </a:pPr>
            <a:endParaRPr lang="en-US" sz="2400" dirty="0"/>
          </a:p>
          <a:p>
            <a:pPr>
              <a:buFont typeface="Wingdings" charset="2"/>
              <a:buNone/>
            </a:pPr>
            <a:r>
              <a:rPr lang="en-US" sz="2400" dirty="0"/>
              <a:t>  Sue </a:t>
            </a:r>
            <a:r>
              <a:rPr lang="en-US" sz="2400" dirty="0">
                <a:solidFill>
                  <a:schemeClr val="hlink"/>
                </a:solidFill>
              </a:rPr>
              <a:t>told</a:t>
            </a:r>
            <a:r>
              <a:rPr lang="en-US" sz="2400" dirty="0"/>
              <a:t> Peter </a:t>
            </a:r>
            <a:r>
              <a:rPr lang="en-US" sz="2400" dirty="0">
                <a:solidFill>
                  <a:srgbClr val="F640C6"/>
                </a:solidFill>
              </a:rPr>
              <a:t>that</a:t>
            </a:r>
            <a:r>
              <a:rPr lang="en-US" sz="2400" dirty="0"/>
              <a:t> </a:t>
            </a:r>
            <a:r>
              <a:rPr lang="en-US" sz="2400" dirty="0">
                <a:solidFill>
                  <a:srgbClr val="009900"/>
                </a:solidFill>
              </a:rPr>
              <a:t>she</a:t>
            </a:r>
            <a:r>
              <a:rPr lang="en-US" sz="2400" dirty="0"/>
              <a:t> </a:t>
            </a:r>
            <a:r>
              <a:rPr lang="en-US" sz="2400" dirty="0">
                <a:solidFill>
                  <a:schemeClr val="accent2"/>
                </a:solidFill>
              </a:rPr>
              <a:t>understood</a:t>
            </a:r>
            <a:r>
              <a:rPr lang="en-US" sz="2400" dirty="0"/>
              <a:t> the problem.</a:t>
            </a:r>
          </a:p>
          <a:p>
            <a:pPr>
              <a:buFont typeface="Wingdings" charset="2"/>
              <a:buNone/>
            </a:pPr>
            <a:r>
              <a:rPr lang="en-US" sz="2400" dirty="0"/>
              <a:t>						Indirect Speech</a:t>
            </a:r>
          </a:p>
        </p:txBody>
      </p:sp>
      <p:sp>
        <p:nvSpPr>
          <p:cNvPr id="54276" name="AutoShape 4"/>
          <p:cNvSpPr>
            <a:spLocks noChangeArrowheads="1"/>
          </p:cNvSpPr>
          <p:nvPr/>
        </p:nvSpPr>
        <p:spPr bwMode="auto">
          <a:xfrm rot="864576">
            <a:off x="2055813" y="2217738"/>
            <a:ext cx="166687" cy="1600200"/>
          </a:xfrm>
          <a:prstGeom prst="downArrow">
            <a:avLst>
              <a:gd name="adj1" fmla="val 37481"/>
              <a:gd name="adj2" fmla="val 226178"/>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54277" name="AutoShape 5"/>
          <p:cNvSpPr>
            <a:spLocks noChangeArrowheads="1"/>
          </p:cNvSpPr>
          <p:nvPr/>
        </p:nvSpPr>
        <p:spPr bwMode="auto">
          <a:xfrm rot="6195493">
            <a:off x="2831306" y="3036094"/>
            <a:ext cx="1677988" cy="1778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640C6"/>
          </a:solidFill>
          <a:ln w="9525">
            <a:solidFill>
              <a:schemeClr val="tx1"/>
            </a:solidFill>
            <a:miter lim="800000"/>
            <a:headEnd/>
            <a:tailEnd/>
          </a:ln>
          <a:effectLst/>
        </p:spPr>
        <p:txBody>
          <a:bodyPr wrap="none" anchor="ctr">
            <a:prstTxWarp prst="textNoShape">
              <a:avLst/>
            </a:prstTxWarp>
          </a:bodyPr>
          <a:lstStyle/>
          <a:p>
            <a:endParaRPr lang="en-US"/>
          </a:p>
        </p:txBody>
      </p:sp>
      <p:sp>
        <p:nvSpPr>
          <p:cNvPr id="54278" name="AutoShape 6"/>
          <p:cNvSpPr>
            <a:spLocks noChangeArrowheads="1"/>
          </p:cNvSpPr>
          <p:nvPr/>
        </p:nvSpPr>
        <p:spPr bwMode="auto">
          <a:xfrm>
            <a:off x="4191000" y="2209800"/>
            <a:ext cx="76200" cy="1600200"/>
          </a:xfrm>
          <a:prstGeom prst="upDownArrow">
            <a:avLst>
              <a:gd name="adj1" fmla="val 50000"/>
              <a:gd name="adj2" fmla="val 420000"/>
            </a:avLst>
          </a:prstGeom>
          <a:solidFill>
            <a:srgbClr val="009900"/>
          </a:solidFill>
          <a:ln w="9525">
            <a:solidFill>
              <a:schemeClr val="tx1"/>
            </a:solidFill>
            <a:miter lim="800000"/>
            <a:headEnd/>
            <a:tailEnd/>
          </a:ln>
          <a:effectLst/>
        </p:spPr>
        <p:txBody>
          <a:bodyPr wrap="none" anchor="ctr">
            <a:prstTxWarp prst="textNoShape">
              <a:avLst/>
            </a:prstTxWarp>
          </a:bodyPr>
          <a:lstStyle/>
          <a:p>
            <a:pPr algn="ctr"/>
            <a:endParaRPr lang="en-US">
              <a:solidFill>
                <a:srgbClr val="009900"/>
              </a:solidFill>
            </a:endParaRPr>
          </a:p>
        </p:txBody>
      </p:sp>
      <p:sp>
        <p:nvSpPr>
          <p:cNvPr id="54279" name="AutoShape 7"/>
          <p:cNvSpPr>
            <a:spLocks noChangeArrowheads="1"/>
          </p:cNvSpPr>
          <p:nvPr/>
        </p:nvSpPr>
        <p:spPr bwMode="auto">
          <a:xfrm rot="5400000">
            <a:off x="4662488" y="2957512"/>
            <a:ext cx="1524000" cy="180975"/>
          </a:xfrm>
          <a:prstGeom prst="notchedRightArrow">
            <a:avLst>
              <a:gd name="adj1" fmla="val 50000"/>
              <a:gd name="adj2" fmla="val 210526"/>
            </a:avLst>
          </a:prstGeom>
          <a:solidFill>
            <a:schemeClr val="accent2"/>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ransition spd="med">
    <p:cove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1000" fill="hold"/>
                                        <p:tgtEl>
                                          <p:spTgt spid="54274"/>
                                        </p:tgtEl>
                                        <p:attrNameLst>
                                          <p:attrName>ppt_w</p:attrName>
                                        </p:attrNameLst>
                                      </p:cBhvr>
                                      <p:tavLst>
                                        <p:tav tm="0" fmla="#ppt_w*sin(2.5*pi*$)">
                                          <p:val>
                                            <p:fltVal val="0"/>
                                          </p:val>
                                        </p:tav>
                                        <p:tav tm="100000">
                                          <p:val>
                                            <p:fltVal val="1"/>
                                          </p:val>
                                        </p:tav>
                                      </p:tavLst>
                                    </p:anim>
                                    <p:anim calcmode="lin" valueType="num">
                                      <p:cBhvr>
                                        <p:cTn id="8" dur="1000" fill="hold"/>
                                        <p:tgtEl>
                                          <p:spTgt spid="5427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54275">
                                            <p:txEl>
                                              <p:pRg st="0" end="0"/>
                                            </p:txEl>
                                          </p:spTgt>
                                        </p:tgtEl>
                                        <p:attrNameLst>
                                          <p:attrName>style.visibility</p:attrName>
                                        </p:attrNameLst>
                                      </p:cBhvr>
                                      <p:to>
                                        <p:strVal val="visible"/>
                                      </p:to>
                                    </p:set>
                                    <p:animEffect transition="in" filter="wipe(down)">
                                      <p:cBhvr>
                                        <p:cTn id="13" dur="580">
                                          <p:stCondLst>
                                            <p:cond delay="0"/>
                                          </p:stCondLst>
                                        </p:cTn>
                                        <p:tgtEl>
                                          <p:spTgt spid="54275">
                                            <p:txEl>
                                              <p:pRg st="0" end="0"/>
                                            </p:txEl>
                                          </p:spTgt>
                                        </p:tgtEl>
                                      </p:cBhvr>
                                    </p:animEffect>
                                    <p:anim calcmode="lin" valueType="num">
                                      <p:cBhvr>
                                        <p:cTn id="14" dur="1822" tmFilter="0,0; 0.14,0.36; 0.43,0.73; 0.71,0.91; 1.0,1.0">
                                          <p:stCondLst>
                                            <p:cond delay="0"/>
                                          </p:stCondLst>
                                        </p:cTn>
                                        <p:tgtEl>
                                          <p:spTgt spid="54275">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4275">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4275">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4275">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4275">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54275">
                                            <p:txEl>
                                              <p:pRg st="0" end="0"/>
                                            </p:txEl>
                                          </p:spTgt>
                                        </p:tgtEl>
                                      </p:cBhvr>
                                      <p:to x="100000" y="60000"/>
                                    </p:animScale>
                                    <p:animScale>
                                      <p:cBhvr>
                                        <p:cTn id="20" dur="166" decel="50000">
                                          <p:stCondLst>
                                            <p:cond delay="676"/>
                                          </p:stCondLst>
                                        </p:cTn>
                                        <p:tgtEl>
                                          <p:spTgt spid="54275">
                                            <p:txEl>
                                              <p:pRg st="0" end="0"/>
                                            </p:txEl>
                                          </p:spTgt>
                                        </p:tgtEl>
                                      </p:cBhvr>
                                      <p:to x="100000" y="100000"/>
                                    </p:animScale>
                                    <p:animScale>
                                      <p:cBhvr>
                                        <p:cTn id="21" dur="26">
                                          <p:stCondLst>
                                            <p:cond delay="1312"/>
                                          </p:stCondLst>
                                        </p:cTn>
                                        <p:tgtEl>
                                          <p:spTgt spid="54275">
                                            <p:txEl>
                                              <p:pRg st="0" end="0"/>
                                            </p:txEl>
                                          </p:spTgt>
                                        </p:tgtEl>
                                      </p:cBhvr>
                                      <p:to x="100000" y="80000"/>
                                    </p:animScale>
                                    <p:animScale>
                                      <p:cBhvr>
                                        <p:cTn id="22" dur="166" decel="50000">
                                          <p:stCondLst>
                                            <p:cond delay="1338"/>
                                          </p:stCondLst>
                                        </p:cTn>
                                        <p:tgtEl>
                                          <p:spTgt spid="54275">
                                            <p:txEl>
                                              <p:pRg st="0" end="0"/>
                                            </p:txEl>
                                          </p:spTgt>
                                        </p:tgtEl>
                                      </p:cBhvr>
                                      <p:to x="100000" y="100000"/>
                                    </p:animScale>
                                    <p:animScale>
                                      <p:cBhvr>
                                        <p:cTn id="23" dur="26">
                                          <p:stCondLst>
                                            <p:cond delay="1642"/>
                                          </p:stCondLst>
                                        </p:cTn>
                                        <p:tgtEl>
                                          <p:spTgt spid="54275">
                                            <p:txEl>
                                              <p:pRg st="0" end="0"/>
                                            </p:txEl>
                                          </p:spTgt>
                                        </p:tgtEl>
                                      </p:cBhvr>
                                      <p:to x="100000" y="90000"/>
                                    </p:animScale>
                                    <p:animScale>
                                      <p:cBhvr>
                                        <p:cTn id="24" dur="166" decel="50000">
                                          <p:stCondLst>
                                            <p:cond delay="1668"/>
                                          </p:stCondLst>
                                        </p:cTn>
                                        <p:tgtEl>
                                          <p:spTgt spid="54275">
                                            <p:txEl>
                                              <p:pRg st="0" end="0"/>
                                            </p:txEl>
                                          </p:spTgt>
                                        </p:tgtEl>
                                      </p:cBhvr>
                                      <p:to x="100000" y="100000"/>
                                    </p:animScale>
                                    <p:animScale>
                                      <p:cBhvr>
                                        <p:cTn id="25" dur="26">
                                          <p:stCondLst>
                                            <p:cond delay="1808"/>
                                          </p:stCondLst>
                                        </p:cTn>
                                        <p:tgtEl>
                                          <p:spTgt spid="54275">
                                            <p:txEl>
                                              <p:pRg st="0" end="0"/>
                                            </p:txEl>
                                          </p:spTgt>
                                        </p:tgtEl>
                                      </p:cBhvr>
                                      <p:to x="100000" y="95000"/>
                                    </p:animScale>
                                    <p:animScale>
                                      <p:cBhvr>
                                        <p:cTn id="26" dur="166" decel="50000">
                                          <p:stCondLst>
                                            <p:cond delay="1834"/>
                                          </p:stCondLst>
                                        </p:cTn>
                                        <p:tgtEl>
                                          <p:spTgt spid="54275">
                                            <p:txEl>
                                              <p:pRg st="0" end="0"/>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54275">
                                            <p:txEl>
                                              <p:pRg st="1" end="1"/>
                                            </p:txEl>
                                          </p:spTgt>
                                        </p:tgtEl>
                                        <p:attrNameLst>
                                          <p:attrName>style.visibility</p:attrName>
                                        </p:attrNameLst>
                                      </p:cBhvr>
                                      <p:to>
                                        <p:strVal val="visible"/>
                                      </p:to>
                                    </p:set>
                                    <p:animEffect transition="in" filter="wipe(down)">
                                      <p:cBhvr>
                                        <p:cTn id="31" dur="580">
                                          <p:stCondLst>
                                            <p:cond delay="0"/>
                                          </p:stCondLst>
                                        </p:cTn>
                                        <p:tgtEl>
                                          <p:spTgt spid="54275">
                                            <p:txEl>
                                              <p:pRg st="1" end="1"/>
                                            </p:txEl>
                                          </p:spTgt>
                                        </p:tgtEl>
                                      </p:cBhvr>
                                    </p:animEffect>
                                    <p:anim calcmode="lin" valueType="num">
                                      <p:cBhvr>
                                        <p:cTn id="32" dur="1822" tmFilter="0,0; 0.14,0.36; 0.43,0.73; 0.71,0.91; 1.0,1.0">
                                          <p:stCondLst>
                                            <p:cond delay="0"/>
                                          </p:stCondLst>
                                        </p:cTn>
                                        <p:tgtEl>
                                          <p:spTgt spid="54275">
                                            <p:txEl>
                                              <p:pRg st="1" end="1"/>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4275">
                                            <p:txEl>
                                              <p:pRg st="1" end="1"/>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4275">
                                            <p:txEl>
                                              <p:pRg st="1" end="1"/>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4275">
                                            <p:txEl>
                                              <p:pRg st="1" end="1"/>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4275">
                                            <p:txEl>
                                              <p:pRg st="1" end="1"/>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54275">
                                            <p:txEl>
                                              <p:pRg st="1" end="1"/>
                                            </p:txEl>
                                          </p:spTgt>
                                        </p:tgtEl>
                                      </p:cBhvr>
                                      <p:to x="100000" y="60000"/>
                                    </p:animScale>
                                    <p:animScale>
                                      <p:cBhvr>
                                        <p:cTn id="38" dur="166" decel="50000">
                                          <p:stCondLst>
                                            <p:cond delay="676"/>
                                          </p:stCondLst>
                                        </p:cTn>
                                        <p:tgtEl>
                                          <p:spTgt spid="54275">
                                            <p:txEl>
                                              <p:pRg st="1" end="1"/>
                                            </p:txEl>
                                          </p:spTgt>
                                        </p:tgtEl>
                                      </p:cBhvr>
                                      <p:to x="100000" y="100000"/>
                                    </p:animScale>
                                    <p:animScale>
                                      <p:cBhvr>
                                        <p:cTn id="39" dur="26">
                                          <p:stCondLst>
                                            <p:cond delay="1312"/>
                                          </p:stCondLst>
                                        </p:cTn>
                                        <p:tgtEl>
                                          <p:spTgt spid="54275">
                                            <p:txEl>
                                              <p:pRg st="1" end="1"/>
                                            </p:txEl>
                                          </p:spTgt>
                                        </p:tgtEl>
                                      </p:cBhvr>
                                      <p:to x="100000" y="80000"/>
                                    </p:animScale>
                                    <p:animScale>
                                      <p:cBhvr>
                                        <p:cTn id="40" dur="166" decel="50000">
                                          <p:stCondLst>
                                            <p:cond delay="1338"/>
                                          </p:stCondLst>
                                        </p:cTn>
                                        <p:tgtEl>
                                          <p:spTgt spid="54275">
                                            <p:txEl>
                                              <p:pRg st="1" end="1"/>
                                            </p:txEl>
                                          </p:spTgt>
                                        </p:tgtEl>
                                      </p:cBhvr>
                                      <p:to x="100000" y="100000"/>
                                    </p:animScale>
                                    <p:animScale>
                                      <p:cBhvr>
                                        <p:cTn id="41" dur="26">
                                          <p:stCondLst>
                                            <p:cond delay="1642"/>
                                          </p:stCondLst>
                                        </p:cTn>
                                        <p:tgtEl>
                                          <p:spTgt spid="54275">
                                            <p:txEl>
                                              <p:pRg st="1" end="1"/>
                                            </p:txEl>
                                          </p:spTgt>
                                        </p:tgtEl>
                                      </p:cBhvr>
                                      <p:to x="100000" y="90000"/>
                                    </p:animScale>
                                    <p:animScale>
                                      <p:cBhvr>
                                        <p:cTn id="42" dur="166" decel="50000">
                                          <p:stCondLst>
                                            <p:cond delay="1668"/>
                                          </p:stCondLst>
                                        </p:cTn>
                                        <p:tgtEl>
                                          <p:spTgt spid="54275">
                                            <p:txEl>
                                              <p:pRg st="1" end="1"/>
                                            </p:txEl>
                                          </p:spTgt>
                                        </p:tgtEl>
                                      </p:cBhvr>
                                      <p:to x="100000" y="100000"/>
                                    </p:animScale>
                                    <p:animScale>
                                      <p:cBhvr>
                                        <p:cTn id="43" dur="26">
                                          <p:stCondLst>
                                            <p:cond delay="1808"/>
                                          </p:stCondLst>
                                        </p:cTn>
                                        <p:tgtEl>
                                          <p:spTgt spid="54275">
                                            <p:txEl>
                                              <p:pRg st="1" end="1"/>
                                            </p:txEl>
                                          </p:spTgt>
                                        </p:tgtEl>
                                      </p:cBhvr>
                                      <p:to x="100000" y="95000"/>
                                    </p:animScale>
                                    <p:animScale>
                                      <p:cBhvr>
                                        <p:cTn id="44" dur="166" decel="50000">
                                          <p:stCondLst>
                                            <p:cond delay="1834"/>
                                          </p:stCondLst>
                                        </p:cTn>
                                        <p:tgtEl>
                                          <p:spTgt spid="54275">
                                            <p:txEl>
                                              <p:pRg st="1" end="1"/>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iterate type="lt">
                                    <p:tmPct val="0"/>
                                  </p:iterate>
                                  <p:childTnLst>
                                    <p:set>
                                      <p:cBhvr>
                                        <p:cTn id="48" dur="1" fill="hold">
                                          <p:stCondLst>
                                            <p:cond delay="0"/>
                                          </p:stCondLst>
                                        </p:cTn>
                                        <p:tgtEl>
                                          <p:spTgt spid="54275">
                                            <p:txEl>
                                              <p:pRg st="6" end="6"/>
                                            </p:txEl>
                                          </p:spTgt>
                                        </p:tgtEl>
                                        <p:attrNameLst>
                                          <p:attrName>style.visibility</p:attrName>
                                        </p:attrNameLst>
                                      </p:cBhvr>
                                      <p:to>
                                        <p:strVal val="visible"/>
                                      </p:to>
                                    </p:set>
                                    <p:animEffect transition="in" filter="wipe(down)">
                                      <p:cBhvr>
                                        <p:cTn id="49" dur="580">
                                          <p:stCondLst>
                                            <p:cond delay="0"/>
                                          </p:stCondLst>
                                        </p:cTn>
                                        <p:tgtEl>
                                          <p:spTgt spid="54275">
                                            <p:txEl>
                                              <p:pRg st="6" end="6"/>
                                            </p:txEl>
                                          </p:spTgt>
                                        </p:tgtEl>
                                      </p:cBhvr>
                                    </p:animEffect>
                                    <p:anim calcmode="lin" valueType="num">
                                      <p:cBhvr>
                                        <p:cTn id="50" dur="1822" tmFilter="0,0; 0.14,0.36; 0.43,0.73; 0.71,0.91; 1.0,1.0">
                                          <p:stCondLst>
                                            <p:cond delay="0"/>
                                          </p:stCondLst>
                                        </p:cTn>
                                        <p:tgtEl>
                                          <p:spTgt spid="54275">
                                            <p:txEl>
                                              <p:pRg st="6" end="6"/>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54275">
                                            <p:txEl>
                                              <p:pRg st="6" end="6"/>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54275">
                                            <p:txEl>
                                              <p:pRg st="6" end="6"/>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54275">
                                            <p:txEl>
                                              <p:pRg st="6" end="6"/>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54275">
                                            <p:txEl>
                                              <p:pRg st="6" end="6"/>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54275">
                                            <p:txEl>
                                              <p:pRg st="6" end="6"/>
                                            </p:txEl>
                                          </p:spTgt>
                                        </p:tgtEl>
                                      </p:cBhvr>
                                      <p:to x="100000" y="60000"/>
                                    </p:animScale>
                                    <p:animScale>
                                      <p:cBhvr>
                                        <p:cTn id="56" dur="166" decel="50000">
                                          <p:stCondLst>
                                            <p:cond delay="676"/>
                                          </p:stCondLst>
                                        </p:cTn>
                                        <p:tgtEl>
                                          <p:spTgt spid="54275">
                                            <p:txEl>
                                              <p:pRg st="6" end="6"/>
                                            </p:txEl>
                                          </p:spTgt>
                                        </p:tgtEl>
                                      </p:cBhvr>
                                      <p:to x="100000" y="100000"/>
                                    </p:animScale>
                                    <p:animScale>
                                      <p:cBhvr>
                                        <p:cTn id="57" dur="26">
                                          <p:stCondLst>
                                            <p:cond delay="1312"/>
                                          </p:stCondLst>
                                        </p:cTn>
                                        <p:tgtEl>
                                          <p:spTgt spid="54275">
                                            <p:txEl>
                                              <p:pRg st="6" end="6"/>
                                            </p:txEl>
                                          </p:spTgt>
                                        </p:tgtEl>
                                      </p:cBhvr>
                                      <p:to x="100000" y="80000"/>
                                    </p:animScale>
                                    <p:animScale>
                                      <p:cBhvr>
                                        <p:cTn id="58" dur="166" decel="50000">
                                          <p:stCondLst>
                                            <p:cond delay="1338"/>
                                          </p:stCondLst>
                                        </p:cTn>
                                        <p:tgtEl>
                                          <p:spTgt spid="54275">
                                            <p:txEl>
                                              <p:pRg st="6" end="6"/>
                                            </p:txEl>
                                          </p:spTgt>
                                        </p:tgtEl>
                                      </p:cBhvr>
                                      <p:to x="100000" y="100000"/>
                                    </p:animScale>
                                    <p:animScale>
                                      <p:cBhvr>
                                        <p:cTn id="59" dur="26">
                                          <p:stCondLst>
                                            <p:cond delay="1642"/>
                                          </p:stCondLst>
                                        </p:cTn>
                                        <p:tgtEl>
                                          <p:spTgt spid="54275">
                                            <p:txEl>
                                              <p:pRg st="6" end="6"/>
                                            </p:txEl>
                                          </p:spTgt>
                                        </p:tgtEl>
                                      </p:cBhvr>
                                      <p:to x="100000" y="90000"/>
                                    </p:animScale>
                                    <p:animScale>
                                      <p:cBhvr>
                                        <p:cTn id="60" dur="166" decel="50000">
                                          <p:stCondLst>
                                            <p:cond delay="1668"/>
                                          </p:stCondLst>
                                        </p:cTn>
                                        <p:tgtEl>
                                          <p:spTgt spid="54275">
                                            <p:txEl>
                                              <p:pRg st="6" end="6"/>
                                            </p:txEl>
                                          </p:spTgt>
                                        </p:tgtEl>
                                      </p:cBhvr>
                                      <p:to x="100000" y="100000"/>
                                    </p:animScale>
                                    <p:animScale>
                                      <p:cBhvr>
                                        <p:cTn id="61" dur="26">
                                          <p:stCondLst>
                                            <p:cond delay="1808"/>
                                          </p:stCondLst>
                                        </p:cTn>
                                        <p:tgtEl>
                                          <p:spTgt spid="54275">
                                            <p:txEl>
                                              <p:pRg st="6" end="6"/>
                                            </p:txEl>
                                          </p:spTgt>
                                        </p:tgtEl>
                                      </p:cBhvr>
                                      <p:to x="100000" y="95000"/>
                                    </p:animScale>
                                    <p:animScale>
                                      <p:cBhvr>
                                        <p:cTn id="62" dur="166" decel="50000">
                                          <p:stCondLst>
                                            <p:cond delay="1834"/>
                                          </p:stCondLst>
                                        </p:cTn>
                                        <p:tgtEl>
                                          <p:spTgt spid="54275">
                                            <p:txEl>
                                              <p:pRg st="6" end="6"/>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7" presetClass="entr" presetSubtype="2" fill="hold" nodeType="clickEffect">
                                  <p:stCondLst>
                                    <p:cond delay="0"/>
                                  </p:stCondLst>
                                  <p:childTnLst>
                                    <p:set>
                                      <p:cBhvr>
                                        <p:cTn id="66" dur="1" fill="hold">
                                          <p:stCondLst>
                                            <p:cond delay="0"/>
                                          </p:stCondLst>
                                        </p:cTn>
                                        <p:tgtEl>
                                          <p:spTgt spid="54275">
                                            <p:txEl>
                                              <p:pRg st="1" end="1"/>
                                            </p:txEl>
                                          </p:spTgt>
                                        </p:tgtEl>
                                        <p:attrNameLst>
                                          <p:attrName>style.visibility</p:attrName>
                                        </p:attrNameLst>
                                      </p:cBhvr>
                                      <p:to>
                                        <p:strVal val="visible"/>
                                      </p:to>
                                    </p:set>
                                    <p:anim calcmode="lin" valueType="num">
                                      <p:cBhvr additive="base">
                                        <p:cTn id="67" dur="2000" fill="hold"/>
                                        <p:tgtEl>
                                          <p:spTgt spid="54275">
                                            <p:txEl>
                                              <p:pRg st="1" end="1"/>
                                            </p:txEl>
                                          </p:spTgt>
                                        </p:tgtEl>
                                        <p:attrNameLst>
                                          <p:attrName>ppt_x</p:attrName>
                                        </p:attrNameLst>
                                      </p:cBhvr>
                                      <p:tavLst>
                                        <p:tav tm="0">
                                          <p:val>
                                            <p:strVal val="1+#ppt_w/2"/>
                                          </p:val>
                                        </p:tav>
                                        <p:tav tm="100000">
                                          <p:val>
                                            <p:strVal val="#ppt_x"/>
                                          </p:val>
                                        </p:tav>
                                      </p:tavLst>
                                    </p:anim>
                                    <p:anim calcmode="lin" valueType="num">
                                      <p:cBhvr additive="base">
                                        <p:cTn id="68" dur="2000" fill="hold"/>
                                        <p:tgtEl>
                                          <p:spTgt spid="542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7" presetClass="entr" presetSubtype="2" fill="hold" nodeType="clickEffect">
                                  <p:stCondLst>
                                    <p:cond delay="0"/>
                                  </p:stCondLst>
                                  <p:iterate type="lt">
                                    <p:tmPct val="0"/>
                                  </p:iterate>
                                  <p:childTnLst>
                                    <p:set>
                                      <p:cBhvr>
                                        <p:cTn id="72" dur="1" fill="hold">
                                          <p:stCondLst>
                                            <p:cond delay="0"/>
                                          </p:stCondLst>
                                        </p:cTn>
                                        <p:tgtEl>
                                          <p:spTgt spid="54275">
                                            <p:txEl>
                                              <p:pRg st="6" end="6"/>
                                            </p:txEl>
                                          </p:spTgt>
                                        </p:tgtEl>
                                        <p:attrNameLst>
                                          <p:attrName>style.visibility</p:attrName>
                                        </p:attrNameLst>
                                      </p:cBhvr>
                                      <p:to>
                                        <p:strVal val="visible"/>
                                      </p:to>
                                    </p:set>
                                    <p:anim calcmode="lin" valueType="num">
                                      <p:cBhvr additive="base">
                                        <p:cTn id="73" dur="2000" fill="hold"/>
                                        <p:tgtEl>
                                          <p:spTgt spid="54275">
                                            <p:txEl>
                                              <p:pRg st="6" end="6"/>
                                            </p:txEl>
                                          </p:spTgt>
                                        </p:tgtEl>
                                        <p:attrNameLst>
                                          <p:attrName>ppt_x</p:attrName>
                                        </p:attrNameLst>
                                      </p:cBhvr>
                                      <p:tavLst>
                                        <p:tav tm="0">
                                          <p:val>
                                            <p:strVal val="1+#ppt_w/2"/>
                                          </p:val>
                                        </p:tav>
                                        <p:tav tm="100000">
                                          <p:val>
                                            <p:strVal val="#ppt_x"/>
                                          </p:val>
                                        </p:tav>
                                      </p:tavLst>
                                    </p:anim>
                                    <p:anim calcmode="lin" valueType="num">
                                      <p:cBhvr additive="base">
                                        <p:cTn id="74" dur="2000" fill="hold"/>
                                        <p:tgtEl>
                                          <p:spTgt spid="542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grpId="0" nodeType="clickEffect">
                                  <p:stCondLst>
                                    <p:cond delay="0"/>
                                  </p:stCondLst>
                                  <p:childTnLst>
                                    <p:set>
                                      <p:cBhvr>
                                        <p:cTn id="78" dur="1" fill="hold">
                                          <p:stCondLst>
                                            <p:cond delay="0"/>
                                          </p:stCondLst>
                                        </p:cTn>
                                        <p:tgtEl>
                                          <p:spTgt spid="54276"/>
                                        </p:tgtEl>
                                        <p:attrNameLst>
                                          <p:attrName>style.visibility</p:attrName>
                                        </p:attrNameLst>
                                      </p:cBhvr>
                                      <p:to>
                                        <p:strVal val="visible"/>
                                      </p:to>
                                    </p:set>
                                    <p:animEffect transition="in" filter="fade">
                                      <p:cBhvr>
                                        <p:cTn id="79" dur="1000"/>
                                        <p:tgtEl>
                                          <p:spTgt spid="54276"/>
                                        </p:tgtEl>
                                      </p:cBhvr>
                                    </p:animEffect>
                                    <p:anim calcmode="lin" valueType="num">
                                      <p:cBhvr>
                                        <p:cTn id="80" dur="1000" fill="hold"/>
                                        <p:tgtEl>
                                          <p:spTgt spid="54276"/>
                                        </p:tgtEl>
                                        <p:attrNameLst>
                                          <p:attrName>ppt_x</p:attrName>
                                        </p:attrNameLst>
                                      </p:cBhvr>
                                      <p:tavLst>
                                        <p:tav tm="0">
                                          <p:val>
                                            <p:strVal val="#ppt_x"/>
                                          </p:val>
                                        </p:tav>
                                        <p:tav tm="100000">
                                          <p:val>
                                            <p:strVal val="#ppt_x"/>
                                          </p:val>
                                        </p:tav>
                                      </p:tavLst>
                                    </p:anim>
                                    <p:anim calcmode="lin" valueType="num">
                                      <p:cBhvr>
                                        <p:cTn id="81" dur="1000" fill="hold"/>
                                        <p:tgtEl>
                                          <p:spTgt spid="54276"/>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7" presetClass="entr" presetSubtype="0" fill="hold" grpId="0" nodeType="clickEffect">
                                  <p:stCondLst>
                                    <p:cond delay="0"/>
                                  </p:stCondLst>
                                  <p:childTnLst>
                                    <p:set>
                                      <p:cBhvr>
                                        <p:cTn id="85" dur="1" fill="hold">
                                          <p:stCondLst>
                                            <p:cond delay="0"/>
                                          </p:stCondLst>
                                        </p:cTn>
                                        <p:tgtEl>
                                          <p:spTgt spid="54277"/>
                                        </p:tgtEl>
                                        <p:attrNameLst>
                                          <p:attrName>style.visibility</p:attrName>
                                        </p:attrNameLst>
                                      </p:cBhvr>
                                      <p:to>
                                        <p:strVal val="visible"/>
                                      </p:to>
                                    </p:set>
                                    <p:animEffect transition="in" filter="fade">
                                      <p:cBhvr>
                                        <p:cTn id="86" dur="1000"/>
                                        <p:tgtEl>
                                          <p:spTgt spid="54277"/>
                                        </p:tgtEl>
                                      </p:cBhvr>
                                    </p:animEffect>
                                    <p:anim calcmode="lin" valueType="num">
                                      <p:cBhvr>
                                        <p:cTn id="87" dur="1000" fill="hold"/>
                                        <p:tgtEl>
                                          <p:spTgt spid="54277"/>
                                        </p:tgtEl>
                                        <p:attrNameLst>
                                          <p:attrName>ppt_x</p:attrName>
                                        </p:attrNameLst>
                                      </p:cBhvr>
                                      <p:tavLst>
                                        <p:tav tm="0">
                                          <p:val>
                                            <p:strVal val="#ppt_x"/>
                                          </p:val>
                                        </p:tav>
                                        <p:tav tm="100000">
                                          <p:val>
                                            <p:strVal val="#ppt_x"/>
                                          </p:val>
                                        </p:tav>
                                      </p:tavLst>
                                    </p:anim>
                                    <p:anim calcmode="lin" valueType="num">
                                      <p:cBhvr>
                                        <p:cTn id="88" dur="1000" fill="hold"/>
                                        <p:tgtEl>
                                          <p:spTgt spid="54277"/>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nodeType="clickEffect">
                                  <p:stCondLst>
                                    <p:cond delay="0"/>
                                  </p:stCondLst>
                                  <p:childTnLst>
                                    <p:set>
                                      <p:cBhvr>
                                        <p:cTn id="92" dur="1" fill="hold">
                                          <p:stCondLst>
                                            <p:cond delay="0"/>
                                          </p:stCondLst>
                                        </p:cTn>
                                        <p:tgtEl>
                                          <p:spTgt spid="54275">
                                            <p:txEl>
                                              <p:pRg st="1" end="1"/>
                                            </p:txEl>
                                          </p:spTgt>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54278"/>
                                        </p:tgtEl>
                                        <p:attrNameLst>
                                          <p:attrName>style.visibility</p:attrName>
                                        </p:attrNameLst>
                                      </p:cBhvr>
                                      <p:to>
                                        <p:strVal val="visible"/>
                                      </p:to>
                                    </p:set>
                                    <p:animEffect transition="in" filter="fade">
                                      <p:cBhvr>
                                        <p:cTn id="97" dur="1000"/>
                                        <p:tgtEl>
                                          <p:spTgt spid="54278"/>
                                        </p:tgtEl>
                                      </p:cBhvr>
                                    </p:animEffect>
                                    <p:anim calcmode="lin" valueType="num">
                                      <p:cBhvr>
                                        <p:cTn id="98" dur="1000" fill="hold"/>
                                        <p:tgtEl>
                                          <p:spTgt spid="54278"/>
                                        </p:tgtEl>
                                        <p:attrNameLst>
                                          <p:attrName>ppt_x</p:attrName>
                                        </p:attrNameLst>
                                      </p:cBhvr>
                                      <p:tavLst>
                                        <p:tav tm="0">
                                          <p:val>
                                            <p:strVal val="#ppt_x"/>
                                          </p:val>
                                        </p:tav>
                                        <p:tav tm="100000">
                                          <p:val>
                                            <p:strVal val="#ppt_x"/>
                                          </p:val>
                                        </p:tav>
                                      </p:tavLst>
                                    </p:anim>
                                    <p:anim calcmode="lin" valueType="num">
                                      <p:cBhvr>
                                        <p:cTn id="99" dur="1000" fill="hold"/>
                                        <p:tgtEl>
                                          <p:spTgt spid="5427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7" presetClass="entr" presetSubtype="0" fill="hold" grpId="0" nodeType="clickEffect">
                                  <p:stCondLst>
                                    <p:cond delay="0"/>
                                  </p:stCondLst>
                                  <p:childTnLst>
                                    <p:set>
                                      <p:cBhvr>
                                        <p:cTn id="103" dur="1" fill="hold">
                                          <p:stCondLst>
                                            <p:cond delay="0"/>
                                          </p:stCondLst>
                                        </p:cTn>
                                        <p:tgtEl>
                                          <p:spTgt spid="54279"/>
                                        </p:tgtEl>
                                        <p:attrNameLst>
                                          <p:attrName>style.visibility</p:attrName>
                                        </p:attrNameLst>
                                      </p:cBhvr>
                                      <p:to>
                                        <p:strVal val="visible"/>
                                      </p:to>
                                    </p:set>
                                    <p:animEffect transition="in" filter="fade">
                                      <p:cBhvr>
                                        <p:cTn id="104" dur="1000"/>
                                        <p:tgtEl>
                                          <p:spTgt spid="54279"/>
                                        </p:tgtEl>
                                      </p:cBhvr>
                                    </p:animEffect>
                                    <p:anim calcmode="lin" valueType="num">
                                      <p:cBhvr>
                                        <p:cTn id="105" dur="1000" fill="hold"/>
                                        <p:tgtEl>
                                          <p:spTgt spid="54279"/>
                                        </p:tgtEl>
                                        <p:attrNameLst>
                                          <p:attrName>ppt_x</p:attrName>
                                        </p:attrNameLst>
                                      </p:cBhvr>
                                      <p:tavLst>
                                        <p:tav tm="0">
                                          <p:val>
                                            <p:strVal val="#ppt_x"/>
                                          </p:val>
                                        </p:tav>
                                        <p:tav tm="100000">
                                          <p:val>
                                            <p:strVal val="#ppt_x"/>
                                          </p:val>
                                        </p:tav>
                                      </p:tavLst>
                                    </p:anim>
                                    <p:anim calcmode="lin" valueType="num">
                                      <p:cBhvr>
                                        <p:cTn id="106" dur="1000" fill="hold"/>
                                        <p:tgtEl>
                                          <p:spTgt spid="5427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50" presetClass="exit" presetSubtype="0" accel="100000" fill="hold" nodeType="clickEffect">
                                  <p:stCondLst>
                                    <p:cond delay="0"/>
                                  </p:stCondLst>
                                  <p:childTnLst>
                                    <p:anim calcmode="lin" valueType="num">
                                      <p:cBhvr>
                                        <p:cTn id="110" dur="1000"/>
                                        <p:tgtEl>
                                          <p:spTgt spid="54275">
                                            <p:txEl>
                                              <p:pRg st="1" end="1"/>
                                            </p:txEl>
                                          </p:spTgt>
                                        </p:tgtEl>
                                        <p:attrNameLst>
                                          <p:attrName>ppt_w</p:attrName>
                                        </p:attrNameLst>
                                      </p:cBhvr>
                                      <p:tavLst>
                                        <p:tav tm="0">
                                          <p:val>
                                            <p:strVal val="ppt_w"/>
                                          </p:val>
                                        </p:tav>
                                        <p:tav tm="100000">
                                          <p:val>
                                            <p:strVal val="ppt_w+.3"/>
                                          </p:val>
                                        </p:tav>
                                      </p:tavLst>
                                    </p:anim>
                                    <p:anim calcmode="lin" valueType="num">
                                      <p:cBhvr>
                                        <p:cTn id="111" dur="1000"/>
                                        <p:tgtEl>
                                          <p:spTgt spid="54275">
                                            <p:txEl>
                                              <p:pRg st="1" end="1"/>
                                            </p:txEl>
                                          </p:spTgt>
                                        </p:tgtEl>
                                        <p:attrNameLst>
                                          <p:attrName>ppt_h</p:attrName>
                                        </p:attrNameLst>
                                      </p:cBhvr>
                                      <p:tavLst>
                                        <p:tav tm="0">
                                          <p:val>
                                            <p:strVal val="ppt_h"/>
                                          </p:val>
                                        </p:tav>
                                        <p:tav tm="100000">
                                          <p:val>
                                            <p:strVal val="ppt_h"/>
                                          </p:val>
                                        </p:tav>
                                      </p:tavLst>
                                    </p:anim>
                                    <p:animEffect transition="out" filter="fade">
                                      <p:cBhvr>
                                        <p:cTn id="112" dur="1000"/>
                                        <p:tgtEl>
                                          <p:spTgt spid="54275">
                                            <p:txEl>
                                              <p:pRg st="1" end="1"/>
                                            </p:txEl>
                                          </p:spTgt>
                                        </p:tgtEl>
                                      </p:cBhvr>
                                    </p:animEffect>
                                    <p:set>
                                      <p:cBhvr>
                                        <p:cTn id="113" dur="1" fill="hold">
                                          <p:stCondLst>
                                            <p:cond delay="999"/>
                                          </p:stCondLst>
                                        </p:cTn>
                                        <p:tgtEl>
                                          <p:spTgt spid="54275">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6" grpId="0" animBg="1"/>
      <p:bldP spid="54277" grpId="0" animBg="1"/>
      <p:bldP spid="54278" grpId="0" animBg="1"/>
      <p:bldP spid="54279" grpId="0" animBg="1"/>
    </p:bld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r>
              <a:rPr lang="en-US" sz="2400"/>
              <a:t>    Direct-Indirect Speech -- changes -- Personal Pronouns</a:t>
            </a:r>
          </a:p>
        </p:txBody>
      </p:sp>
      <p:pic>
        <p:nvPicPr>
          <p:cNvPr id="135175" name="Picture 7" descr="MMAG00600_0000[1]"/>
          <p:cNvPicPr>
            <a:picLocks noGrp="1" noChangeAspect="1" noChangeArrowheads="1" noCrop="1"/>
          </p:cNvPicPr>
          <p:nvPr>
            <p:ph sz="half" idx="1"/>
          </p:nvPr>
        </p:nvPicPr>
        <p:blipFill>
          <a:blip r:embed="rId3"/>
          <a:srcRect/>
          <a:stretch>
            <a:fillRect/>
          </a:stretch>
        </p:blipFill>
        <p:spPr>
          <a:xfrm>
            <a:off x="4267200" y="1676400"/>
            <a:ext cx="1157288" cy="1524000"/>
          </a:xfrm>
        </p:spPr>
      </p:pic>
      <p:sp>
        <p:nvSpPr>
          <p:cNvPr id="135174" name="Rectangle 6"/>
          <p:cNvSpPr>
            <a:spLocks noGrp="1" noChangeArrowheads="1"/>
          </p:cNvSpPr>
          <p:nvPr>
            <p:ph type="body" sz="half" idx="2"/>
          </p:nvPr>
        </p:nvSpPr>
        <p:spPr>
          <a:xfrm>
            <a:off x="914400" y="3949700"/>
            <a:ext cx="7772400" cy="2181225"/>
          </a:xfrm>
        </p:spPr>
        <p:txBody>
          <a:bodyPr/>
          <a:lstStyle/>
          <a:p>
            <a:pPr>
              <a:lnSpc>
                <a:spcPct val="80000"/>
              </a:lnSpc>
            </a:pPr>
            <a:r>
              <a:rPr lang="en-US" sz="2000">
                <a:solidFill>
                  <a:schemeClr val="hlink"/>
                </a:solidFill>
              </a:rPr>
              <a:t>The girl</a:t>
            </a:r>
            <a:r>
              <a:rPr lang="en-US" sz="2000"/>
              <a:t> said to </a:t>
            </a:r>
            <a:r>
              <a:rPr lang="en-US" sz="2000">
                <a:solidFill>
                  <a:srgbClr val="009900"/>
                </a:solidFill>
              </a:rPr>
              <a:t>the spider</a:t>
            </a:r>
            <a:r>
              <a:rPr lang="en-US" sz="2000"/>
              <a:t>, “</a:t>
            </a:r>
            <a:r>
              <a:rPr lang="en-US" sz="2000">
                <a:solidFill>
                  <a:srgbClr val="009900"/>
                </a:solidFill>
              </a:rPr>
              <a:t>You</a:t>
            </a:r>
            <a:r>
              <a:rPr lang="en-US" sz="2000"/>
              <a:t> have eaten </a:t>
            </a:r>
            <a:r>
              <a:rPr lang="en-US" sz="2000">
                <a:solidFill>
                  <a:schemeClr val="hlink"/>
                </a:solidFill>
              </a:rPr>
              <a:t>my</a:t>
            </a:r>
            <a:r>
              <a:rPr lang="en-US" sz="2000"/>
              <a:t> pie.”					                                              Direct Speech</a:t>
            </a:r>
          </a:p>
          <a:p>
            <a:pPr>
              <a:lnSpc>
                <a:spcPct val="80000"/>
              </a:lnSpc>
            </a:pPr>
            <a:endParaRPr lang="en-US" sz="2000"/>
          </a:p>
          <a:p>
            <a:pPr>
              <a:lnSpc>
                <a:spcPct val="80000"/>
              </a:lnSpc>
            </a:pPr>
            <a:endParaRPr lang="en-US" sz="2000"/>
          </a:p>
          <a:p>
            <a:pPr>
              <a:lnSpc>
                <a:spcPct val="80000"/>
              </a:lnSpc>
            </a:pPr>
            <a:r>
              <a:rPr lang="en-US" sz="2000"/>
              <a:t>The girl told the spider that </a:t>
            </a:r>
            <a:r>
              <a:rPr lang="en-US" sz="2000">
                <a:solidFill>
                  <a:srgbClr val="009900"/>
                </a:solidFill>
              </a:rPr>
              <a:t>it</a:t>
            </a:r>
            <a:r>
              <a:rPr lang="en-US" sz="2000"/>
              <a:t> had eaten </a:t>
            </a:r>
            <a:r>
              <a:rPr lang="en-US" sz="2000">
                <a:solidFill>
                  <a:schemeClr val="hlink"/>
                </a:solidFill>
              </a:rPr>
              <a:t>her</a:t>
            </a:r>
            <a:r>
              <a:rPr lang="en-US" sz="2000"/>
              <a:t> pie.</a:t>
            </a:r>
          </a:p>
          <a:p>
            <a:pPr>
              <a:lnSpc>
                <a:spcPct val="80000"/>
              </a:lnSpc>
            </a:pPr>
            <a:endParaRPr lang="en-US" sz="2000"/>
          </a:p>
          <a:p>
            <a:pPr lvl="1">
              <a:lnSpc>
                <a:spcPct val="80000"/>
              </a:lnSpc>
              <a:buFont typeface="Wingdings" charset="2"/>
              <a:buNone/>
            </a:pPr>
            <a:r>
              <a:rPr lang="en-US" sz="2000"/>
              <a:t>				                                           Indirect Speech</a:t>
            </a:r>
          </a:p>
        </p:txBody>
      </p:sp>
      <p:sp>
        <p:nvSpPr>
          <p:cNvPr id="135177" name="AutoShape 9"/>
          <p:cNvSpPr>
            <a:spLocks noChangeArrowheads="1"/>
          </p:cNvSpPr>
          <p:nvPr/>
        </p:nvSpPr>
        <p:spPr bwMode="auto">
          <a:xfrm>
            <a:off x="1905000" y="3505200"/>
            <a:ext cx="5029200" cy="381000"/>
          </a:xfrm>
          <a:prstGeom prst="curvedDownArrow">
            <a:avLst>
              <a:gd name="adj1" fmla="val 20717"/>
              <a:gd name="adj2" fmla="val 284717"/>
              <a:gd name="adj3" fmla="val 33333"/>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5178" name="AutoShape 10"/>
          <p:cNvSpPr>
            <a:spLocks noChangeArrowheads="1"/>
          </p:cNvSpPr>
          <p:nvPr/>
        </p:nvSpPr>
        <p:spPr bwMode="auto">
          <a:xfrm>
            <a:off x="3657600" y="4267200"/>
            <a:ext cx="1214438" cy="381000"/>
          </a:xfrm>
          <a:prstGeom prst="curvedUpArrow">
            <a:avLst>
              <a:gd name="adj1" fmla="val 1889"/>
              <a:gd name="adj2" fmla="val 65639"/>
              <a:gd name="adj3" fmla="val 33333"/>
            </a:avLst>
          </a:prstGeom>
          <a:solidFill>
            <a:srgbClr val="0099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5179" name="AutoShape 11"/>
          <p:cNvSpPr>
            <a:spLocks noChangeArrowheads="1"/>
          </p:cNvSpPr>
          <p:nvPr/>
        </p:nvSpPr>
        <p:spPr bwMode="auto">
          <a:xfrm rot="5897519">
            <a:off x="4167188" y="4443412"/>
            <a:ext cx="838200" cy="485775"/>
          </a:xfrm>
          <a:prstGeom prst="notchedRightArrow">
            <a:avLst>
              <a:gd name="adj1" fmla="val 15287"/>
              <a:gd name="adj2" fmla="val 46660"/>
            </a:avLst>
          </a:prstGeom>
          <a:solidFill>
            <a:srgbClr val="0099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5180" name="AutoShape 12"/>
          <p:cNvSpPr>
            <a:spLocks noChangeArrowheads="1"/>
          </p:cNvSpPr>
          <p:nvPr/>
        </p:nvSpPr>
        <p:spPr bwMode="auto">
          <a:xfrm rot="6493376">
            <a:off x="5774531" y="4436269"/>
            <a:ext cx="976313" cy="485775"/>
          </a:xfrm>
          <a:custGeom>
            <a:avLst/>
            <a:gdLst>
              <a:gd name="G0" fmla="+- 16239 0 0"/>
              <a:gd name="G1" fmla="+- 8827 0 0"/>
              <a:gd name="G2" fmla="+- 21600 0 8827"/>
              <a:gd name="G3" fmla="+- 10800 0 8827"/>
              <a:gd name="G4" fmla="+- 21600 0 16239"/>
              <a:gd name="G5" fmla="*/ G4 G3 10800"/>
              <a:gd name="G6" fmla="+- 21600 0 G5"/>
              <a:gd name="T0" fmla="*/ 16239 w 21600"/>
              <a:gd name="T1" fmla="*/ 0 h 21600"/>
              <a:gd name="T2" fmla="*/ 0 w 21600"/>
              <a:gd name="T3" fmla="*/ 10800 h 21600"/>
              <a:gd name="T4" fmla="*/ 1623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39" y="0"/>
                </a:moveTo>
                <a:lnTo>
                  <a:pt x="16239" y="8827"/>
                </a:lnTo>
                <a:lnTo>
                  <a:pt x="3375" y="8827"/>
                </a:lnTo>
                <a:lnTo>
                  <a:pt x="3375" y="12773"/>
                </a:lnTo>
                <a:lnTo>
                  <a:pt x="16239" y="12773"/>
                </a:lnTo>
                <a:lnTo>
                  <a:pt x="16239" y="21600"/>
                </a:lnTo>
                <a:lnTo>
                  <a:pt x="21600" y="10800"/>
                </a:lnTo>
                <a:close/>
              </a:path>
              <a:path w="21600" h="21600">
                <a:moveTo>
                  <a:pt x="1350" y="8827"/>
                </a:moveTo>
                <a:lnTo>
                  <a:pt x="1350" y="12773"/>
                </a:lnTo>
                <a:lnTo>
                  <a:pt x="2700" y="12773"/>
                </a:lnTo>
                <a:lnTo>
                  <a:pt x="2700" y="8827"/>
                </a:lnTo>
                <a:close/>
              </a:path>
              <a:path w="21600" h="21600">
                <a:moveTo>
                  <a:pt x="0" y="8827"/>
                </a:moveTo>
                <a:lnTo>
                  <a:pt x="0" y="12773"/>
                </a:lnTo>
                <a:lnTo>
                  <a:pt x="675" y="12773"/>
                </a:lnTo>
                <a:lnTo>
                  <a:pt x="675" y="8827"/>
                </a:lnTo>
                <a:close/>
              </a:path>
            </a:pathLst>
          </a:custGeom>
          <a:solidFill>
            <a:schemeClr val="hlink"/>
          </a:solidFill>
          <a:ln w="9525">
            <a:solidFill>
              <a:schemeClr val="tx1"/>
            </a:solidFill>
            <a:miter lim="800000"/>
            <a:headEnd/>
            <a:tailEnd/>
          </a:ln>
          <a:effectLst/>
        </p:spPr>
        <p:txBody>
          <a:bodyPr rot="10800000" vert="eaVert" wrap="none" anchor="ctr">
            <a:prstTxWarp prst="textNoShape">
              <a:avLst/>
            </a:prstTxWarp>
          </a:bodyPr>
          <a:lstStyle/>
          <a:p>
            <a:pPr algn="ctr"/>
            <a:endParaRPr lang="en-US">
              <a:solidFill>
                <a:schemeClr val="hlink"/>
              </a:solidFill>
            </a:endParaRPr>
          </a:p>
        </p:txBody>
      </p:sp>
    </p:spTree>
  </p:cSld>
  <p:clrMapOvr>
    <a:masterClrMapping/>
  </p:clrMapOvr>
  <p:transition spd="med">
    <p:randomBa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35172"/>
                                        </p:tgtEl>
                                        <p:attrNameLst>
                                          <p:attrName>style.visibility</p:attrName>
                                        </p:attrNameLst>
                                      </p:cBhvr>
                                      <p:to>
                                        <p:strVal val="visible"/>
                                      </p:to>
                                    </p:set>
                                    <p:animEffect transition="in" filter="fade">
                                      <p:cBhvr>
                                        <p:cTn id="7" dur="100"/>
                                        <p:tgtEl>
                                          <p:spTgt spid="135172"/>
                                        </p:tgtEl>
                                      </p:cBhvr>
                                    </p:animEffect>
                                    <p:anim calcmode="lin" valueType="num">
                                      <p:cBhvr>
                                        <p:cTn id="8" dur="400" fill="hold"/>
                                        <p:tgtEl>
                                          <p:spTgt spid="135172"/>
                                        </p:tgtEl>
                                        <p:attrNameLst>
                                          <p:attrName>ppt_x</p:attrName>
                                        </p:attrNameLst>
                                      </p:cBhvr>
                                      <p:tavLst>
                                        <p:tav tm="0">
                                          <p:val>
                                            <p:strVal val="#ppt_x"/>
                                          </p:val>
                                        </p:tav>
                                        <p:tav tm="100000">
                                          <p:val>
                                            <p:strVal val="#ppt_x"/>
                                          </p:val>
                                        </p:tav>
                                      </p:tavLst>
                                    </p:anim>
                                    <p:anim calcmode="lin" valueType="num">
                                      <p:cBhvr>
                                        <p:cTn id="9" dur="400" fill="hold"/>
                                        <p:tgtEl>
                                          <p:spTgt spid="13517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3517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3517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135177"/>
                                        </p:tgtEl>
                                        <p:attrNameLst>
                                          <p:attrName>style.visibility</p:attrName>
                                        </p:attrNameLst>
                                      </p:cBhvr>
                                      <p:to>
                                        <p:strVal val="visible"/>
                                      </p:to>
                                    </p:set>
                                    <p:animEffect transition="in" filter="fade">
                                      <p:cBhvr>
                                        <p:cTn id="16" dur="1000"/>
                                        <p:tgtEl>
                                          <p:spTgt spid="135177"/>
                                        </p:tgtEl>
                                      </p:cBhvr>
                                    </p:animEffect>
                                    <p:anim calcmode="lin" valueType="num">
                                      <p:cBhvr>
                                        <p:cTn id="17" dur="1000" fill="hold"/>
                                        <p:tgtEl>
                                          <p:spTgt spid="135177"/>
                                        </p:tgtEl>
                                        <p:attrNameLst>
                                          <p:attrName>ppt_x</p:attrName>
                                        </p:attrNameLst>
                                      </p:cBhvr>
                                      <p:tavLst>
                                        <p:tav tm="0">
                                          <p:val>
                                            <p:strVal val="#ppt_x"/>
                                          </p:val>
                                        </p:tav>
                                        <p:tav tm="100000">
                                          <p:val>
                                            <p:strVal val="#ppt_x"/>
                                          </p:val>
                                        </p:tav>
                                      </p:tavLst>
                                    </p:anim>
                                    <p:anim calcmode="lin" valueType="num">
                                      <p:cBhvr>
                                        <p:cTn id="18" dur="1000" fill="hold"/>
                                        <p:tgtEl>
                                          <p:spTgt spid="13517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35178"/>
                                        </p:tgtEl>
                                        <p:attrNameLst>
                                          <p:attrName>style.visibility</p:attrName>
                                        </p:attrNameLst>
                                      </p:cBhvr>
                                      <p:to>
                                        <p:strVal val="visible"/>
                                      </p:to>
                                    </p:set>
                                    <p:anim calcmode="lin" valueType="num">
                                      <p:cBhvr>
                                        <p:cTn id="23" dur="1000" fill="hold"/>
                                        <p:tgtEl>
                                          <p:spTgt spid="135178"/>
                                        </p:tgtEl>
                                        <p:attrNameLst>
                                          <p:attrName>ppt_w</p:attrName>
                                        </p:attrNameLst>
                                      </p:cBhvr>
                                      <p:tavLst>
                                        <p:tav tm="0">
                                          <p:val>
                                            <p:fltVal val="0"/>
                                          </p:val>
                                        </p:tav>
                                        <p:tav tm="100000">
                                          <p:val>
                                            <p:strVal val="#ppt_w"/>
                                          </p:val>
                                        </p:tav>
                                      </p:tavLst>
                                    </p:anim>
                                    <p:anim calcmode="lin" valueType="num">
                                      <p:cBhvr>
                                        <p:cTn id="24" dur="1000" fill="hold"/>
                                        <p:tgtEl>
                                          <p:spTgt spid="135178"/>
                                        </p:tgtEl>
                                        <p:attrNameLst>
                                          <p:attrName>ppt_h</p:attrName>
                                        </p:attrNameLst>
                                      </p:cBhvr>
                                      <p:tavLst>
                                        <p:tav tm="0">
                                          <p:val>
                                            <p:fltVal val="0"/>
                                          </p:val>
                                        </p:tav>
                                        <p:tav tm="100000">
                                          <p:val>
                                            <p:strVal val="#ppt_h"/>
                                          </p:val>
                                        </p:tav>
                                      </p:tavLst>
                                    </p:anim>
                                    <p:anim calcmode="lin" valueType="num">
                                      <p:cBhvr>
                                        <p:cTn id="25" dur="1000" fill="hold"/>
                                        <p:tgtEl>
                                          <p:spTgt spid="135178"/>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3517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35174">
                                            <p:txEl>
                                              <p:pRg st="3" end="3"/>
                                            </p:txEl>
                                          </p:spTgt>
                                        </p:tgtEl>
                                        <p:attrNameLst>
                                          <p:attrName>style.visibility</p:attrName>
                                        </p:attrNameLst>
                                      </p:cBhvr>
                                      <p:to>
                                        <p:strVal val="visible"/>
                                      </p:to>
                                    </p:set>
                                    <p:anim calcmode="lin" valueType="num">
                                      <p:cBhvr>
                                        <p:cTn id="31" dur="1000" fill="hold"/>
                                        <p:tgtEl>
                                          <p:spTgt spid="135174">
                                            <p:txEl>
                                              <p:pRg st="3" end="3"/>
                                            </p:txEl>
                                          </p:spTgt>
                                        </p:tgtEl>
                                        <p:attrNameLst>
                                          <p:attrName>ppt_x</p:attrName>
                                        </p:attrNameLst>
                                      </p:cBhvr>
                                      <p:tavLst>
                                        <p:tav tm="0">
                                          <p:val>
                                            <p:strVal val="#ppt_x-.2"/>
                                          </p:val>
                                        </p:tav>
                                        <p:tav tm="100000">
                                          <p:val>
                                            <p:strVal val="#ppt_x"/>
                                          </p:val>
                                        </p:tav>
                                      </p:tavLst>
                                    </p:anim>
                                    <p:anim calcmode="lin" valueType="num">
                                      <p:cBhvr>
                                        <p:cTn id="32" dur="1000" fill="hold"/>
                                        <p:tgtEl>
                                          <p:spTgt spid="13517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3517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nodeType="clickEffect">
                                  <p:stCondLst>
                                    <p:cond delay="0"/>
                                  </p:stCondLst>
                                  <p:childTnLst>
                                    <p:set>
                                      <p:cBhvr>
                                        <p:cTn id="37" dur="1" fill="hold">
                                          <p:stCondLst>
                                            <p:cond delay="0"/>
                                          </p:stCondLst>
                                        </p:cTn>
                                        <p:tgtEl>
                                          <p:spTgt spid="135174">
                                            <p:txEl>
                                              <p:pRg st="5" end="5"/>
                                            </p:txEl>
                                          </p:spTgt>
                                        </p:tgtEl>
                                        <p:attrNameLst>
                                          <p:attrName>style.visibility</p:attrName>
                                        </p:attrNameLst>
                                      </p:cBhvr>
                                      <p:to>
                                        <p:strVal val="visible"/>
                                      </p:to>
                                    </p:set>
                                    <p:anim calcmode="lin" valueType="num">
                                      <p:cBhvr>
                                        <p:cTn id="38" dur="1000" fill="hold"/>
                                        <p:tgtEl>
                                          <p:spTgt spid="135174">
                                            <p:txEl>
                                              <p:pRg st="5" end="5"/>
                                            </p:txEl>
                                          </p:spTgt>
                                        </p:tgtEl>
                                        <p:attrNameLst>
                                          <p:attrName>ppt_x</p:attrName>
                                        </p:attrNameLst>
                                      </p:cBhvr>
                                      <p:tavLst>
                                        <p:tav tm="0">
                                          <p:val>
                                            <p:strVal val="#ppt_x-.2"/>
                                          </p:val>
                                        </p:tav>
                                        <p:tav tm="100000">
                                          <p:val>
                                            <p:strVal val="#ppt_x"/>
                                          </p:val>
                                        </p:tav>
                                      </p:tavLst>
                                    </p:anim>
                                    <p:anim calcmode="lin" valueType="num">
                                      <p:cBhvr>
                                        <p:cTn id="39" dur="1000" fill="hold"/>
                                        <p:tgtEl>
                                          <p:spTgt spid="135174">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135174">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135178"/>
                                        </p:tgtEl>
                                        <p:attrNameLst>
                                          <p:attrName>ppt_x</p:attrName>
                                        </p:attrNameLst>
                                      </p:cBhvr>
                                      <p:tavLst>
                                        <p:tav tm="0">
                                          <p:val>
                                            <p:strVal val="ppt_x"/>
                                          </p:val>
                                        </p:tav>
                                        <p:tav tm="100000">
                                          <p:val>
                                            <p:strVal val="ppt_x"/>
                                          </p:val>
                                        </p:tav>
                                      </p:tavLst>
                                    </p:anim>
                                    <p:anim calcmode="lin" valueType="num">
                                      <p:cBhvr additive="base">
                                        <p:cTn id="45" dur="500"/>
                                        <p:tgtEl>
                                          <p:spTgt spid="135178"/>
                                        </p:tgtEl>
                                        <p:attrNameLst>
                                          <p:attrName>ppt_y</p:attrName>
                                        </p:attrNameLst>
                                      </p:cBhvr>
                                      <p:tavLst>
                                        <p:tav tm="0">
                                          <p:val>
                                            <p:strVal val="ppt_y"/>
                                          </p:val>
                                        </p:tav>
                                        <p:tav tm="100000">
                                          <p:val>
                                            <p:strVal val="1+ppt_h/2"/>
                                          </p:val>
                                        </p:tav>
                                      </p:tavLst>
                                    </p:anim>
                                    <p:set>
                                      <p:cBhvr>
                                        <p:cTn id="46" dur="1" fill="hold">
                                          <p:stCondLst>
                                            <p:cond delay="499"/>
                                          </p:stCondLst>
                                        </p:cTn>
                                        <p:tgtEl>
                                          <p:spTgt spid="13517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135179"/>
                                        </p:tgtEl>
                                        <p:attrNameLst>
                                          <p:attrName>style.visibility</p:attrName>
                                        </p:attrNameLst>
                                      </p:cBhvr>
                                      <p:to>
                                        <p:strVal val="visible"/>
                                      </p:to>
                                    </p:set>
                                    <p:animEffect transition="in" filter="fade">
                                      <p:cBhvr>
                                        <p:cTn id="51" dur="1000"/>
                                        <p:tgtEl>
                                          <p:spTgt spid="135179"/>
                                        </p:tgtEl>
                                      </p:cBhvr>
                                    </p:animEffect>
                                    <p:anim calcmode="lin" valueType="num">
                                      <p:cBhvr>
                                        <p:cTn id="52" dur="1000" fill="hold"/>
                                        <p:tgtEl>
                                          <p:spTgt spid="135179"/>
                                        </p:tgtEl>
                                        <p:attrNameLst>
                                          <p:attrName>ppt_x</p:attrName>
                                        </p:attrNameLst>
                                      </p:cBhvr>
                                      <p:tavLst>
                                        <p:tav tm="0">
                                          <p:val>
                                            <p:strVal val="#ppt_x"/>
                                          </p:val>
                                        </p:tav>
                                        <p:tav tm="100000">
                                          <p:val>
                                            <p:strVal val="#ppt_x"/>
                                          </p:val>
                                        </p:tav>
                                      </p:tavLst>
                                    </p:anim>
                                    <p:anim calcmode="lin" valueType="num">
                                      <p:cBhvr>
                                        <p:cTn id="53" dur="1000" fill="hold"/>
                                        <p:tgtEl>
                                          <p:spTgt spid="13517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grpId="0" nodeType="clickEffect">
                                  <p:stCondLst>
                                    <p:cond delay="0"/>
                                  </p:stCondLst>
                                  <p:childTnLst>
                                    <p:set>
                                      <p:cBhvr>
                                        <p:cTn id="57" dur="1" fill="hold">
                                          <p:stCondLst>
                                            <p:cond delay="0"/>
                                          </p:stCondLst>
                                        </p:cTn>
                                        <p:tgtEl>
                                          <p:spTgt spid="135180"/>
                                        </p:tgtEl>
                                        <p:attrNameLst>
                                          <p:attrName>style.visibility</p:attrName>
                                        </p:attrNameLst>
                                      </p:cBhvr>
                                      <p:to>
                                        <p:strVal val="visible"/>
                                      </p:to>
                                    </p:set>
                                    <p:animEffect transition="in" filter="fade">
                                      <p:cBhvr>
                                        <p:cTn id="58" dur="1000"/>
                                        <p:tgtEl>
                                          <p:spTgt spid="135180"/>
                                        </p:tgtEl>
                                      </p:cBhvr>
                                    </p:animEffect>
                                    <p:anim calcmode="lin" valueType="num">
                                      <p:cBhvr>
                                        <p:cTn id="59" dur="1000" fill="hold"/>
                                        <p:tgtEl>
                                          <p:spTgt spid="135180"/>
                                        </p:tgtEl>
                                        <p:attrNameLst>
                                          <p:attrName>ppt_x</p:attrName>
                                        </p:attrNameLst>
                                      </p:cBhvr>
                                      <p:tavLst>
                                        <p:tav tm="0">
                                          <p:val>
                                            <p:strVal val="#ppt_x"/>
                                          </p:val>
                                        </p:tav>
                                        <p:tav tm="100000">
                                          <p:val>
                                            <p:strVal val="#ppt_x"/>
                                          </p:val>
                                        </p:tav>
                                      </p:tavLst>
                                    </p:anim>
                                    <p:anim calcmode="lin" valueType="num">
                                      <p:cBhvr>
                                        <p:cTn id="60" dur="1000" fill="hold"/>
                                        <p:tgtEl>
                                          <p:spTgt spid="1351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2" grpId="0"/>
      <p:bldP spid="135177" grpId="0" animBg="1"/>
      <p:bldP spid="135178" grpId="0" animBg="1"/>
      <p:bldP spid="135178" grpId="1" animBg="1"/>
      <p:bldP spid="135179" grpId="0" animBg="1"/>
      <p:bldP spid="135180" grpId="0" animBg="1"/>
    </p:bld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700" name="Rectangle 4"/>
          <p:cNvSpPr>
            <a:spLocks noGrp="1" noChangeArrowheads="1"/>
          </p:cNvSpPr>
          <p:nvPr>
            <p:ph type="title"/>
          </p:nvPr>
        </p:nvSpPr>
        <p:spPr>
          <a:xfrm>
            <a:off x="457200" y="274638"/>
            <a:ext cx="8229600" cy="868362"/>
          </a:xfrm>
        </p:spPr>
        <p:txBody>
          <a:bodyPr/>
          <a:lstStyle/>
          <a:p>
            <a:r>
              <a:rPr lang="en-US" sz="2400"/>
              <a:t>Direct-Indirect speech – changes – Personal Pronouns</a:t>
            </a:r>
          </a:p>
        </p:txBody>
      </p:sp>
      <p:pic>
        <p:nvPicPr>
          <p:cNvPr id="157704" name="Picture 8" descr="MMj02832620000[1]"/>
          <p:cNvPicPr>
            <a:picLocks noGrp="1" noChangeAspect="1" noChangeArrowheads="1" noCrop="1"/>
          </p:cNvPicPr>
          <p:nvPr>
            <p:ph sz="half" idx="1"/>
          </p:nvPr>
        </p:nvPicPr>
        <p:blipFill>
          <a:blip r:embed="rId4"/>
          <a:srcRect/>
          <a:stretch>
            <a:fillRect/>
          </a:stretch>
        </p:blipFill>
        <p:spPr>
          <a:xfrm>
            <a:off x="3505200" y="990600"/>
            <a:ext cx="2057400" cy="1600200"/>
          </a:xfrm>
        </p:spPr>
      </p:pic>
      <p:sp>
        <p:nvSpPr>
          <p:cNvPr id="157702" name="Rectangle 6"/>
          <p:cNvSpPr>
            <a:spLocks noGrp="1" noChangeArrowheads="1"/>
          </p:cNvSpPr>
          <p:nvPr>
            <p:ph type="body" sz="half" idx="2"/>
          </p:nvPr>
        </p:nvSpPr>
        <p:spPr>
          <a:xfrm>
            <a:off x="457200" y="2971800"/>
            <a:ext cx="8229600" cy="3162300"/>
          </a:xfrm>
        </p:spPr>
        <p:txBody>
          <a:bodyPr/>
          <a:lstStyle/>
          <a:p>
            <a:r>
              <a:rPr lang="en-US" sz="2800">
                <a:solidFill>
                  <a:srgbClr val="FF3300"/>
                </a:solidFill>
              </a:rPr>
              <a:t>Jane</a:t>
            </a:r>
            <a:r>
              <a:rPr lang="en-US" sz="2800"/>
              <a:t> said to </a:t>
            </a:r>
            <a:r>
              <a:rPr lang="en-US" sz="2800">
                <a:solidFill>
                  <a:srgbClr val="FFFF00"/>
                </a:solidFill>
              </a:rPr>
              <a:t>Paul</a:t>
            </a:r>
            <a:r>
              <a:rPr lang="en-US" sz="2800"/>
              <a:t>, “</a:t>
            </a:r>
            <a:r>
              <a:rPr lang="en-US" sz="2800">
                <a:solidFill>
                  <a:srgbClr val="FF3300"/>
                </a:solidFill>
              </a:rPr>
              <a:t>I</a:t>
            </a:r>
            <a:r>
              <a:rPr lang="en-US" sz="2800"/>
              <a:t> can’t help </a:t>
            </a:r>
            <a:r>
              <a:rPr lang="en-US" sz="2800">
                <a:solidFill>
                  <a:srgbClr val="FFFF00"/>
                </a:solidFill>
              </a:rPr>
              <a:t>you</a:t>
            </a:r>
            <a:r>
              <a:rPr lang="en-US" sz="2800"/>
              <a:t>.”  </a:t>
            </a:r>
            <a:r>
              <a:rPr lang="en-US" sz="2000"/>
              <a:t>Direct Speech</a:t>
            </a:r>
          </a:p>
          <a:p>
            <a:endParaRPr lang="en-US" sz="2000"/>
          </a:p>
          <a:p>
            <a:endParaRPr lang="en-US" sz="2000"/>
          </a:p>
          <a:p>
            <a:endParaRPr lang="en-US" sz="2000"/>
          </a:p>
          <a:p>
            <a:r>
              <a:rPr lang="en-US" sz="2800"/>
              <a:t>Jane told Paul that </a:t>
            </a:r>
            <a:r>
              <a:rPr lang="en-US" sz="2800">
                <a:solidFill>
                  <a:srgbClr val="FF3300"/>
                </a:solidFill>
              </a:rPr>
              <a:t>she</a:t>
            </a:r>
            <a:r>
              <a:rPr lang="en-US" sz="2800"/>
              <a:t> couldn’t help </a:t>
            </a:r>
            <a:r>
              <a:rPr lang="en-US" sz="2800">
                <a:solidFill>
                  <a:srgbClr val="FFFF00"/>
                </a:solidFill>
              </a:rPr>
              <a:t>him</a:t>
            </a:r>
            <a:r>
              <a:rPr lang="en-US" sz="2800"/>
              <a:t>. </a:t>
            </a:r>
            <a:endParaRPr lang="en-US" sz="2000"/>
          </a:p>
          <a:p>
            <a:pPr>
              <a:buFont typeface="Wingdings" charset="2"/>
              <a:buNone/>
            </a:pPr>
            <a:r>
              <a:rPr lang="en-US" sz="2800"/>
              <a:t>							Indirect Speech</a:t>
            </a:r>
          </a:p>
        </p:txBody>
      </p:sp>
      <p:sp>
        <p:nvSpPr>
          <p:cNvPr id="157705" name="AutoShape 9"/>
          <p:cNvSpPr>
            <a:spLocks noChangeArrowheads="1"/>
          </p:cNvSpPr>
          <p:nvPr/>
        </p:nvSpPr>
        <p:spPr bwMode="auto">
          <a:xfrm>
            <a:off x="1371600" y="2362200"/>
            <a:ext cx="2895600" cy="609600"/>
          </a:xfrm>
          <a:prstGeom prst="curvedDownArrow">
            <a:avLst>
              <a:gd name="adj1" fmla="val 12425"/>
              <a:gd name="adj2" fmla="val 107425"/>
              <a:gd name="adj3" fmla="val 33333"/>
            </a:avLst>
          </a:pr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57706" name="AutoShape 10"/>
          <p:cNvSpPr>
            <a:spLocks noChangeArrowheads="1"/>
          </p:cNvSpPr>
          <p:nvPr/>
        </p:nvSpPr>
        <p:spPr bwMode="auto">
          <a:xfrm>
            <a:off x="3429000" y="3505200"/>
            <a:ext cx="2895600" cy="304800"/>
          </a:xfrm>
          <a:prstGeom prst="curvedUpArrow">
            <a:avLst>
              <a:gd name="adj1" fmla="val 15218"/>
              <a:gd name="adj2" fmla="val 205218"/>
              <a:gd name="adj3" fmla="val 24241"/>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57707" name="AutoShape 11"/>
          <p:cNvSpPr>
            <a:spLocks noChangeArrowheads="1"/>
          </p:cNvSpPr>
          <p:nvPr/>
        </p:nvSpPr>
        <p:spPr bwMode="auto">
          <a:xfrm rot="4792506">
            <a:off x="3640931" y="3750469"/>
            <a:ext cx="976313" cy="485775"/>
          </a:xfrm>
          <a:custGeom>
            <a:avLst/>
            <a:gdLst>
              <a:gd name="G0" fmla="+- 18217 0 0"/>
              <a:gd name="G1" fmla="+- 8324 0 0"/>
              <a:gd name="G2" fmla="+- 21600 0 8324"/>
              <a:gd name="G3" fmla="+- 10800 0 8324"/>
              <a:gd name="G4" fmla="+- 21600 0 18217"/>
              <a:gd name="G5" fmla="*/ G4 G3 10800"/>
              <a:gd name="G6" fmla="+- 21600 0 G5"/>
              <a:gd name="T0" fmla="*/ 18217 w 21600"/>
              <a:gd name="T1" fmla="*/ 0 h 21600"/>
              <a:gd name="T2" fmla="*/ 0 w 21600"/>
              <a:gd name="T3" fmla="*/ 10800 h 21600"/>
              <a:gd name="T4" fmla="*/ 18217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8217" y="0"/>
                </a:moveTo>
                <a:lnTo>
                  <a:pt x="18217" y="8324"/>
                </a:lnTo>
                <a:lnTo>
                  <a:pt x="3375" y="8324"/>
                </a:lnTo>
                <a:lnTo>
                  <a:pt x="3375" y="13276"/>
                </a:lnTo>
                <a:lnTo>
                  <a:pt x="18217" y="13276"/>
                </a:lnTo>
                <a:lnTo>
                  <a:pt x="18217" y="21600"/>
                </a:lnTo>
                <a:lnTo>
                  <a:pt x="21600" y="10800"/>
                </a:lnTo>
                <a:close/>
              </a:path>
              <a:path w="21600" h="21600">
                <a:moveTo>
                  <a:pt x="1350" y="8324"/>
                </a:moveTo>
                <a:lnTo>
                  <a:pt x="1350" y="13276"/>
                </a:lnTo>
                <a:lnTo>
                  <a:pt x="2700" y="13276"/>
                </a:lnTo>
                <a:lnTo>
                  <a:pt x="2700" y="8324"/>
                </a:lnTo>
                <a:close/>
              </a:path>
              <a:path w="21600" h="21600">
                <a:moveTo>
                  <a:pt x="0" y="8324"/>
                </a:moveTo>
                <a:lnTo>
                  <a:pt x="0" y="13276"/>
                </a:lnTo>
                <a:lnTo>
                  <a:pt x="675" y="13276"/>
                </a:lnTo>
                <a:lnTo>
                  <a:pt x="675" y="8324"/>
                </a:lnTo>
                <a:close/>
              </a:path>
            </a:pathLst>
          </a:custGeom>
          <a:solidFill>
            <a:srgbClr val="FF33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57708" name="AutoShape 12"/>
          <p:cNvSpPr>
            <a:spLocks noChangeArrowheads="1"/>
          </p:cNvSpPr>
          <p:nvPr/>
        </p:nvSpPr>
        <p:spPr bwMode="auto">
          <a:xfrm rot="3634753">
            <a:off x="5995988" y="3833812"/>
            <a:ext cx="1143000" cy="485775"/>
          </a:xfrm>
          <a:prstGeom prst="notchedRightArrow">
            <a:avLst>
              <a:gd name="adj1" fmla="val 19898"/>
              <a:gd name="adj2" fmla="val 56928"/>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ransition spd="med">
    <p:wheel spokes="3"/>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wd">
                                    <p:tmPct val="50000"/>
                                  </p:iterate>
                                  <p:childTnLst>
                                    <p:set>
                                      <p:cBhvr>
                                        <p:cTn id="6" dur="1" fill="hold">
                                          <p:stCondLst>
                                            <p:cond delay="0"/>
                                          </p:stCondLst>
                                        </p:cTn>
                                        <p:tgtEl>
                                          <p:spTgt spid="157700"/>
                                        </p:tgtEl>
                                        <p:attrNameLst>
                                          <p:attrName>style.visibility</p:attrName>
                                        </p:attrNameLst>
                                      </p:cBhvr>
                                      <p:to>
                                        <p:strVal val="visible"/>
                                      </p:to>
                                    </p:set>
                                    <p:set>
                                      <p:cBhvr>
                                        <p:cTn id="7" dur="228" fill="hold">
                                          <p:stCondLst>
                                            <p:cond delay="0"/>
                                          </p:stCondLst>
                                        </p:cTn>
                                        <p:tgtEl>
                                          <p:spTgt spid="157700"/>
                                        </p:tgtEl>
                                        <p:attrNameLst>
                                          <p:attrName>style.rotation</p:attrName>
                                        </p:attrNameLst>
                                      </p:cBhvr>
                                      <p:to>
                                        <p:strVal val="-45.0"/>
                                      </p:to>
                                    </p:set>
                                    <p:anim calcmode="lin" valueType="num">
                                      <p:cBhvr>
                                        <p:cTn id="8" dur="228" fill="hold">
                                          <p:stCondLst>
                                            <p:cond delay="228"/>
                                          </p:stCondLst>
                                        </p:cTn>
                                        <p:tgtEl>
                                          <p:spTgt spid="157700"/>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157700"/>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157700"/>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157700"/>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hammer.wav"/>
                                        </p:tgtEl>
                                      </p:cMediaNode>
                                    </p:audio>
                                  </p:sub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iterate type="lt">
                                    <p:tmPct val="0"/>
                                  </p:iterate>
                                  <p:childTnLst>
                                    <p:set>
                                      <p:cBhvr>
                                        <p:cTn id="15" dur="1" fill="hold">
                                          <p:stCondLst>
                                            <p:cond delay="0"/>
                                          </p:stCondLst>
                                        </p:cTn>
                                        <p:tgtEl>
                                          <p:spTgt spid="157702">
                                            <p:txEl>
                                              <p:pRg st="0" end="0"/>
                                            </p:txEl>
                                          </p:spTgt>
                                        </p:tgtEl>
                                        <p:attrNameLst>
                                          <p:attrName>style.visibility</p:attrName>
                                        </p:attrNameLst>
                                      </p:cBhvr>
                                      <p:to>
                                        <p:strVal val="visible"/>
                                      </p:to>
                                    </p:set>
                                    <p:anim calcmode="lin" valueType="num">
                                      <p:cBhvr>
                                        <p:cTn id="16" dur="1000" fill="hold"/>
                                        <p:tgtEl>
                                          <p:spTgt spid="157702">
                                            <p:txEl>
                                              <p:pRg st="0" end="0"/>
                                            </p:txEl>
                                          </p:spTgt>
                                        </p:tgtEl>
                                        <p:attrNameLst>
                                          <p:attrName>ppt_x</p:attrName>
                                        </p:attrNameLst>
                                      </p:cBhvr>
                                      <p:tavLst>
                                        <p:tav tm="0">
                                          <p:val>
                                            <p:strVal val="#ppt_x-.2"/>
                                          </p:val>
                                        </p:tav>
                                        <p:tav tm="100000">
                                          <p:val>
                                            <p:strVal val="#ppt_x"/>
                                          </p:val>
                                        </p:tav>
                                      </p:tavLst>
                                    </p:anim>
                                    <p:anim calcmode="lin" valueType="num">
                                      <p:cBhvr>
                                        <p:cTn id="17" dur="1000" fill="hold"/>
                                        <p:tgtEl>
                                          <p:spTgt spid="15770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15770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iterate type="lt">
                                    <p:tmPct val="0"/>
                                  </p:iterate>
                                  <p:childTnLst>
                                    <p:set>
                                      <p:cBhvr>
                                        <p:cTn id="22" dur="1" fill="hold">
                                          <p:stCondLst>
                                            <p:cond delay="0"/>
                                          </p:stCondLst>
                                        </p:cTn>
                                        <p:tgtEl>
                                          <p:spTgt spid="157702">
                                            <p:txEl>
                                              <p:pRg st="4" end="4"/>
                                            </p:txEl>
                                          </p:spTgt>
                                        </p:tgtEl>
                                        <p:attrNameLst>
                                          <p:attrName>style.visibility</p:attrName>
                                        </p:attrNameLst>
                                      </p:cBhvr>
                                      <p:to>
                                        <p:strVal val="visible"/>
                                      </p:to>
                                    </p:set>
                                    <p:anim calcmode="lin" valueType="num">
                                      <p:cBhvr>
                                        <p:cTn id="23" dur="1000" fill="hold"/>
                                        <p:tgtEl>
                                          <p:spTgt spid="157702">
                                            <p:txEl>
                                              <p:pRg st="4" end="4"/>
                                            </p:txEl>
                                          </p:spTgt>
                                        </p:tgtEl>
                                        <p:attrNameLst>
                                          <p:attrName>ppt_x</p:attrName>
                                        </p:attrNameLst>
                                      </p:cBhvr>
                                      <p:tavLst>
                                        <p:tav tm="0">
                                          <p:val>
                                            <p:strVal val="#ppt_x-.2"/>
                                          </p:val>
                                        </p:tav>
                                        <p:tav tm="100000">
                                          <p:val>
                                            <p:strVal val="#ppt_x"/>
                                          </p:val>
                                        </p:tav>
                                      </p:tavLst>
                                    </p:anim>
                                    <p:anim calcmode="lin" valueType="num">
                                      <p:cBhvr>
                                        <p:cTn id="24" dur="1000" fill="hold"/>
                                        <p:tgtEl>
                                          <p:spTgt spid="15770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15770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iterate type="lt">
                                    <p:tmPct val="0"/>
                                  </p:iterate>
                                  <p:childTnLst>
                                    <p:set>
                                      <p:cBhvr>
                                        <p:cTn id="29" dur="1" fill="hold">
                                          <p:stCondLst>
                                            <p:cond delay="0"/>
                                          </p:stCondLst>
                                        </p:cTn>
                                        <p:tgtEl>
                                          <p:spTgt spid="157702">
                                            <p:txEl>
                                              <p:pRg st="5" end="5"/>
                                            </p:txEl>
                                          </p:spTgt>
                                        </p:tgtEl>
                                        <p:attrNameLst>
                                          <p:attrName>style.visibility</p:attrName>
                                        </p:attrNameLst>
                                      </p:cBhvr>
                                      <p:to>
                                        <p:strVal val="visible"/>
                                      </p:to>
                                    </p:set>
                                    <p:anim calcmode="lin" valueType="num">
                                      <p:cBhvr>
                                        <p:cTn id="30" dur="1000" fill="hold"/>
                                        <p:tgtEl>
                                          <p:spTgt spid="157702">
                                            <p:txEl>
                                              <p:pRg st="5" end="5"/>
                                            </p:txEl>
                                          </p:spTgt>
                                        </p:tgtEl>
                                        <p:attrNameLst>
                                          <p:attrName>ppt_x</p:attrName>
                                        </p:attrNameLst>
                                      </p:cBhvr>
                                      <p:tavLst>
                                        <p:tav tm="0">
                                          <p:val>
                                            <p:strVal val="#ppt_x-.2"/>
                                          </p:val>
                                        </p:tav>
                                        <p:tav tm="100000">
                                          <p:val>
                                            <p:strVal val="#ppt_x"/>
                                          </p:val>
                                        </p:tav>
                                      </p:tavLst>
                                    </p:anim>
                                    <p:anim calcmode="lin" valueType="num">
                                      <p:cBhvr>
                                        <p:cTn id="31" dur="1000" fill="hold"/>
                                        <p:tgtEl>
                                          <p:spTgt spid="157702">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15770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6" presetClass="emph" presetSubtype="0" fill="hold" nodeType="clickEffect">
                                  <p:stCondLst>
                                    <p:cond delay="0"/>
                                  </p:stCondLst>
                                  <p:iterate type="lt">
                                    <p:tmPct val="10000"/>
                                  </p:iterate>
                                  <p:childTnLst>
                                    <p:animScale>
                                      <p:cBhvr>
                                        <p:cTn id="36" dur="250" autoRev="1" fill="hold">
                                          <p:stCondLst>
                                            <p:cond delay="0"/>
                                          </p:stCondLst>
                                        </p:cTn>
                                        <p:tgtEl>
                                          <p:spTgt spid="157702">
                                            <p:txEl>
                                              <p:pRg st="0" end="0"/>
                                            </p:txEl>
                                          </p:spTgt>
                                        </p:tgtEl>
                                      </p:cBhvr>
                                      <p:to x="80000" y="100000"/>
                                    </p:animScale>
                                    <p:anim by="(#ppt_w*0.10)" calcmode="lin" valueType="num">
                                      <p:cBhvr>
                                        <p:cTn id="37" dur="250" autoRev="1" fill="hold">
                                          <p:stCondLst>
                                            <p:cond delay="0"/>
                                          </p:stCondLst>
                                        </p:cTn>
                                        <p:tgtEl>
                                          <p:spTgt spid="157702">
                                            <p:txEl>
                                              <p:pRg st="0" end="0"/>
                                            </p:txEl>
                                          </p:spTgt>
                                        </p:tgtEl>
                                        <p:attrNameLst>
                                          <p:attrName>ppt_x</p:attrName>
                                        </p:attrNameLst>
                                      </p:cBhvr>
                                    </p:anim>
                                    <p:anim by="(-#ppt_w*0.10)" calcmode="lin" valueType="num">
                                      <p:cBhvr>
                                        <p:cTn id="38" dur="250" autoRev="1" fill="hold">
                                          <p:stCondLst>
                                            <p:cond delay="0"/>
                                          </p:stCondLst>
                                        </p:cTn>
                                        <p:tgtEl>
                                          <p:spTgt spid="157702">
                                            <p:txEl>
                                              <p:pRg st="0" end="0"/>
                                            </p:txEl>
                                          </p:spTgt>
                                        </p:tgtEl>
                                        <p:attrNameLst>
                                          <p:attrName>ppt_y</p:attrName>
                                        </p:attrNameLst>
                                      </p:cBhvr>
                                    </p:anim>
                                    <p:animRot by="-480000">
                                      <p:cBhvr>
                                        <p:cTn id="39" dur="250" autoRev="1" fill="hold">
                                          <p:stCondLst>
                                            <p:cond delay="0"/>
                                          </p:stCondLst>
                                        </p:cTn>
                                        <p:tgtEl>
                                          <p:spTgt spid="157702">
                                            <p:txEl>
                                              <p:pRg st="0" end="0"/>
                                            </p:txEl>
                                          </p:spTgt>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36" presetClass="emph" presetSubtype="0" fill="hold" nodeType="clickEffect">
                                  <p:stCondLst>
                                    <p:cond delay="0"/>
                                  </p:stCondLst>
                                  <p:iterate type="lt">
                                    <p:tmPct val="10000"/>
                                  </p:iterate>
                                  <p:childTnLst>
                                    <p:animScale>
                                      <p:cBhvr>
                                        <p:cTn id="43" dur="250" autoRev="1" fill="hold">
                                          <p:stCondLst>
                                            <p:cond delay="0"/>
                                          </p:stCondLst>
                                        </p:cTn>
                                        <p:tgtEl>
                                          <p:spTgt spid="157702">
                                            <p:txEl>
                                              <p:pRg st="4" end="4"/>
                                            </p:txEl>
                                          </p:spTgt>
                                        </p:tgtEl>
                                      </p:cBhvr>
                                      <p:to x="80000" y="100000"/>
                                    </p:animScale>
                                    <p:anim by="(#ppt_w*0.10)" calcmode="lin" valueType="num">
                                      <p:cBhvr>
                                        <p:cTn id="44" dur="250" autoRev="1" fill="hold">
                                          <p:stCondLst>
                                            <p:cond delay="0"/>
                                          </p:stCondLst>
                                        </p:cTn>
                                        <p:tgtEl>
                                          <p:spTgt spid="157702">
                                            <p:txEl>
                                              <p:pRg st="4" end="4"/>
                                            </p:txEl>
                                          </p:spTgt>
                                        </p:tgtEl>
                                        <p:attrNameLst>
                                          <p:attrName>ppt_x</p:attrName>
                                        </p:attrNameLst>
                                      </p:cBhvr>
                                    </p:anim>
                                    <p:anim by="(-#ppt_w*0.10)" calcmode="lin" valueType="num">
                                      <p:cBhvr>
                                        <p:cTn id="45" dur="250" autoRev="1" fill="hold">
                                          <p:stCondLst>
                                            <p:cond delay="0"/>
                                          </p:stCondLst>
                                        </p:cTn>
                                        <p:tgtEl>
                                          <p:spTgt spid="157702">
                                            <p:txEl>
                                              <p:pRg st="4" end="4"/>
                                            </p:txEl>
                                          </p:spTgt>
                                        </p:tgtEl>
                                        <p:attrNameLst>
                                          <p:attrName>ppt_y</p:attrName>
                                        </p:attrNameLst>
                                      </p:cBhvr>
                                    </p:anim>
                                    <p:animRot by="-480000">
                                      <p:cBhvr>
                                        <p:cTn id="46" dur="250" autoRev="1" fill="hold">
                                          <p:stCondLst>
                                            <p:cond delay="0"/>
                                          </p:stCondLst>
                                        </p:cTn>
                                        <p:tgtEl>
                                          <p:spTgt spid="157702">
                                            <p:txEl>
                                              <p:pRg st="4" end="4"/>
                                            </p:txEl>
                                          </p:spTgt>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36" presetClass="emph" presetSubtype="0" fill="hold" nodeType="clickEffect">
                                  <p:stCondLst>
                                    <p:cond delay="0"/>
                                  </p:stCondLst>
                                  <p:iterate type="lt">
                                    <p:tmPct val="10000"/>
                                  </p:iterate>
                                  <p:childTnLst>
                                    <p:animScale>
                                      <p:cBhvr>
                                        <p:cTn id="50" dur="250" autoRev="1" fill="hold">
                                          <p:stCondLst>
                                            <p:cond delay="0"/>
                                          </p:stCondLst>
                                        </p:cTn>
                                        <p:tgtEl>
                                          <p:spTgt spid="157702">
                                            <p:txEl>
                                              <p:pRg st="5" end="5"/>
                                            </p:txEl>
                                          </p:spTgt>
                                        </p:tgtEl>
                                      </p:cBhvr>
                                      <p:to x="80000" y="100000"/>
                                    </p:animScale>
                                    <p:anim by="(#ppt_w*0.10)" calcmode="lin" valueType="num">
                                      <p:cBhvr>
                                        <p:cTn id="51" dur="250" autoRev="1" fill="hold">
                                          <p:stCondLst>
                                            <p:cond delay="0"/>
                                          </p:stCondLst>
                                        </p:cTn>
                                        <p:tgtEl>
                                          <p:spTgt spid="157702">
                                            <p:txEl>
                                              <p:pRg st="5" end="5"/>
                                            </p:txEl>
                                          </p:spTgt>
                                        </p:tgtEl>
                                        <p:attrNameLst>
                                          <p:attrName>ppt_x</p:attrName>
                                        </p:attrNameLst>
                                      </p:cBhvr>
                                    </p:anim>
                                    <p:anim by="(-#ppt_w*0.10)" calcmode="lin" valueType="num">
                                      <p:cBhvr>
                                        <p:cTn id="52" dur="250" autoRev="1" fill="hold">
                                          <p:stCondLst>
                                            <p:cond delay="0"/>
                                          </p:stCondLst>
                                        </p:cTn>
                                        <p:tgtEl>
                                          <p:spTgt spid="157702">
                                            <p:txEl>
                                              <p:pRg st="5" end="5"/>
                                            </p:txEl>
                                          </p:spTgt>
                                        </p:tgtEl>
                                        <p:attrNameLst>
                                          <p:attrName>ppt_y</p:attrName>
                                        </p:attrNameLst>
                                      </p:cBhvr>
                                    </p:anim>
                                    <p:animRot by="-480000">
                                      <p:cBhvr>
                                        <p:cTn id="53" dur="250" autoRev="1" fill="hold">
                                          <p:stCondLst>
                                            <p:cond delay="0"/>
                                          </p:stCondLst>
                                        </p:cTn>
                                        <p:tgtEl>
                                          <p:spTgt spid="157702">
                                            <p:txEl>
                                              <p:pRg st="5" end="5"/>
                                            </p:txEl>
                                          </p:spTgt>
                                        </p:tgtEl>
                                        <p:attrNameLst>
                                          <p:attrName>r</p:attrName>
                                        </p:attrNameLst>
                                      </p:cBhvr>
                                    </p:animRot>
                                  </p:childTnLst>
                                </p:cTn>
                              </p:par>
                            </p:childTnLst>
                          </p:cTn>
                        </p:par>
                      </p:childTnLst>
                    </p:cTn>
                  </p:par>
                  <p:par>
                    <p:cTn id="54" fill="hold">
                      <p:stCondLst>
                        <p:cond delay="indefinite"/>
                      </p:stCondLst>
                      <p:childTnLst>
                        <p:par>
                          <p:cTn id="55" fill="hold">
                            <p:stCondLst>
                              <p:cond delay="0"/>
                            </p:stCondLst>
                            <p:childTnLst>
                              <p:par>
                                <p:cTn id="56" presetID="29" presetClass="entr" presetSubtype="0" fill="hold" grpId="0" nodeType="clickEffect">
                                  <p:stCondLst>
                                    <p:cond delay="0"/>
                                  </p:stCondLst>
                                  <p:childTnLst>
                                    <p:set>
                                      <p:cBhvr>
                                        <p:cTn id="57" dur="1" fill="hold">
                                          <p:stCondLst>
                                            <p:cond delay="0"/>
                                          </p:stCondLst>
                                        </p:cTn>
                                        <p:tgtEl>
                                          <p:spTgt spid="157705"/>
                                        </p:tgtEl>
                                        <p:attrNameLst>
                                          <p:attrName>style.visibility</p:attrName>
                                        </p:attrNameLst>
                                      </p:cBhvr>
                                      <p:to>
                                        <p:strVal val="visible"/>
                                      </p:to>
                                    </p:set>
                                    <p:anim calcmode="lin" valueType="num">
                                      <p:cBhvr>
                                        <p:cTn id="58" dur="1000" fill="hold"/>
                                        <p:tgtEl>
                                          <p:spTgt spid="157705"/>
                                        </p:tgtEl>
                                        <p:attrNameLst>
                                          <p:attrName>ppt_x</p:attrName>
                                        </p:attrNameLst>
                                      </p:cBhvr>
                                      <p:tavLst>
                                        <p:tav tm="0">
                                          <p:val>
                                            <p:strVal val="#ppt_x-.2"/>
                                          </p:val>
                                        </p:tav>
                                        <p:tav tm="100000">
                                          <p:val>
                                            <p:strVal val="#ppt_x"/>
                                          </p:val>
                                        </p:tav>
                                      </p:tavLst>
                                    </p:anim>
                                    <p:anim calcmode="lin" valueType="num">
                                      <p:cBhvr>
                                        <p:cTn id="59" dur="1000" fill="hold"/>
                                        <p:tgtEl>
                                          <p:spTgt spid="157705"/>
                                        </p:tgtEl>
                                        <p:attrNameLst>
                                          <p:attrName>ppt_y</p:attrName>
                                        </p:attrNameLst>
                                      </p:cBhvr>
                                      <p:tavLst>
                                        <p:tav tm="0">
                                          <p:val>
                                            <p:strVal val="#ppt_y"/>
                                          </p:val>
                                        </p:tav>
                                        <p:tav tm="100000">
                                          <p:val>
                                            <p:strVal val="#ppt_y"/>
                                          </p:val>
                                        </p:tav>
                                      </p:tavLst>
                                    </p:anim>
                                    <p:animEffect transition="in" filter="wipe(right)" prLst="gradientSize: 0.1">
                                      <p:cBhvr>
                                        <p:cTn id="60" dur="1000"/>
                                        <p:tgtEl>
                                          <p:spTgt spid="157705"/>
                                        </p:tgtEl>
                                      </p:cBhvr>
                                    </p:animEffect>
                                  </p:childTnLst>
                                </p:cTn>
                              </p:par>
                            </p:childTnLst>
                          </p:cTn>
                        </p:par>
                      </p:childTnLst>
                    </p:cTn>
                  </p:par>
                  <p:par>
                    <p:cTn id="61" fill="hold">
                      <p:stCondLst>
                        <p:cond delay="indefinite"/>
                      </p:stCondLst>
                      <p:childTnLst>
                        <p:par>
                          <p:cTn id="62" fill="hold">
                            <p:stCondLst>
                              <p:cond delay="0"/>
                            </p:stCondLst>
                            <p:childTnLst>
                              <p:par>
                                <p:cTn id="63" presetID="29" presetClass="entr" presetSubtype="0" fill="hold" grpId="0" nodeType="clickEffect">
                                  <p:stCondLst>
                                    <p:cond delay="0"/>
                                  </p:stCondLst>
                                  <p:childTnLst>
                                    <p:set>
                                      <p:cBhvr>
                                        <p:cTn id="64" dur="1" fill="hold">
                                          <p:stCondLst>
                                            <p:cond delay="0"/>
                                          </p:stCondLst>
                                        </p:cTn>
                                        <p:tgtEl>
                                          <p:spTgt spid="157706"/>
                                        </p:tgtEl>
                                        <p:attrNameLst>
                                          <p:attrName>style.visibility</p:attrName>
                                        </p:attrNameLst>
                                      </p:cBhvr>
                                      <p:to>
                                        <p:strVal val="visible"/>
                                      </p:to>
                                    </p:set>
                                    <p:anim calcmode="lin" valueType="num">
                                      <p:cBhvr>
                                        <p:cTn id="65" dur="1000" fill="hold"/>
                                        <p:tgtEl>
                                          <p:spTgt spid="157706"/>
                                        </p:tgtEl>
                                        <p:attrNameLst>
                                          <p:attrName>ppt_x</p:attrName>
                                        </p:attrNameLst>
                                      </p:cBhvr>
                                      <p:tavLst>
                                        <p:tav tm="0">
                                          <p:val>
                                            <p:strVal val="#ppt_x-.2"/>
                                          </p:val>
                                        </p:tav>
                                        <p:tav tm="100000">
                                          <p:val>
                                            <p:strVal val="#ppt_x"/>
                                          </p:val>
                                        </p:tav>
                                      </p:tavLst>
                                    </p:anim>
                                    <p:anim calcmode="lin" valueType="num">
                                      <p:cBhvr>
                                        <p:cTn id="66" dur="1000" fill="hold"/>
                                        <p:tgtEl>
                                          <p:spTgt spid="157706"/>
                                        </p:tgtEl>
                                        <p:attrNameLst>
                                          <p:attrName>ppt_y</p:attrName>
                                        </p:attrNameLst>
                                      </p:cBhvr>
                                      <p:tavLst>
                                        <p:tav tm="0">
                                          <p:val>
                                            <p:strVal val="#ppt_y"/>
                                          </p:val>
                                        </p:tav>
                                        <p:tav tm="100000">
                                          <p:val>
                                            <p:strVal val="#ppt_y"/>
                                          </p:val>
                                        </p:tav>
                                      </p:tavLst>
                                    </p:anim>
                                    <p:animEffect transition="in" filter="wipe(right)" prLst="gradientSize: 0.1">
                                      <p:cBhvr>
                                        <p:cTn id="67" dur="1000"/>
                                        <p:tgtEl>
                                          <p:spTgt spid="157706"/>
                                        </p:tgtEl>
                                      </p:cBhvr>
                                    </p:animEffect>
                                  </p:childTnLst>
                                </p:cTn>
                              </p:par>
                            </p:childTnLst>
                          </p:cTn>
                        </p:par>
                      </p:childTnLst>
                    </p:cTn>
                  </p:par>
                  <p:par>
                    <p:cTn id="68" fill="hold">
                      <p:stCondLst>
                        <p:cond delay="indefinite"/>
                      </p:stCondLst>
                      <p:childTnLst>
                        <p:par>
                          <p:cTn id="69" fill="hold">
                            <p:stCondLst>
                              <p:cond delay="0"/>
                            </p:stCondLst>
                            <p:childTnLst>
                              <p:par>
                                <p:cTn id="70" presetID="35" presetClass="entr" presetSubtype="0" fill="hold" nodeType="clickEffect">
                                  <p:stCondLst>
                                    <p:cond delay="0"/>
                                  </p:stCondLst>
                                  <p:iterate type="lt">
                                    <p:tmPct val="0"/>
                                  </p:iterate>
                                  <p:childTnLst>
                                    <p:set>
                                      <p:cBhvr>
                                        <p:cTn id="71" dur="1" fill="hold">
                                          <p:stCondLst>
                                            <p:cond delay="0"/>
                                          </p:stCondLst>
                                        </p:cTn>
                                        <p:tgtEl>
                                          <p:spTgt spid="157702">
                                            <p:txEl>
                                              <p:pRg st="4" end="4"/>
                                            </p:txEl>
                                          </p:spTgt>
                                        </p:tgtEl>
                                        <p:attrNameLst>
                                          <p:attrName>style.visibility</p:attrName>
                                        </p:attrNameLst>
                                      </p:cBhvr>
                                      <p:to>
                                        <p:strVal val="visible"/>
                                      </p:to>
                                    </p:set>
                                    <p:animEffect transition="in" filter="fade">
                                      <p:cBhvr>
                                        <p:cTn id="72" dur="2000"/>
                                        <p:tgtEl>
                                          <p:spTgt spid="157702">
                                            <p:txEl>
                                              <p:pRg st="4" end="4"/>
                                            </p:txEl>
                                          </p:spTgt>
                                        </p:tgtEl>
                                      </p:cBhvr>
                                    </p:animEffect>
                                    <p:anim calcmode="lin" valueType="num">
                                      <p:cBhvr>
                                        <p:cTn id="73" dur="2000" fill="hold"/>
                                        <p:tgtEl>
                                          <p:spTgt spid="157702">
                                            <p:txEl>
                                              <p:pRg st="4" end="4"/>
                                            </p:txEl>
                                          </p:spTgt>
                                        </p:tgtEl>
                                        <p:attrNameLst>
                                          <p:attrName>style.rotation</p:attrName>
                                        </p:attrNameLst>
                                      </p:cBhvr>
                                      <p:tavLst>
                                        <p:tav tm="0">
                                          <p:val>
                                            <p:fltVal val="720"/>
                                          </p:val>
                                        </p:tav>
                                        <p:tav tm="100000">
                                          <p:val>
                                            <p:fltVal val="0"/>
                                          </p:val>
                                        </p:tav>
                                      </p:tavLst>
                                    </p:anim>
                                    <p:anim calcmode="lin" valueType="num">
                                      <p:cBhvr>
                                        <p:cTn id="74" dur="2000" fill="hold"/>
                                        <p:tgtEl>
                                          <p:spTgt spid="157702">
                                            <p:txEl>
                                              <p:pRg st="4" end="4"/>
                                            </p:txEl>
                                          </p:spTgt>
                                        </p:tgtEl>
                                        <p:attrNameLst>
                                          <p:attrName>ppt_h</p:attrName>
                                        </p:attrNameLst>
                                      </p:cBhvr>
                                      <p:tavLst>
                                        <p:tav tm="0">
                                          <p:val>
                                            <p:fltVal val="0"/>
                                          </p:val>
                                        </p:tav>
                                        <p:tav tm="100000">
                                          <p:val>
                                            <p:strVal val="#ppt_h"/>
                                          </p:val>
                                        </p:tav>
                                      </p:tavLst>
                                    </p:anim>
                                    <p:anim calcmode="lin" valueType="num">
                                      <p:cBhvr>
                                        <p:cTn id="75" dur="2000" fill="hold"/>
                                        <p:tgtEl>
                                          <p:spTgt spid="157702">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76" fill="hold">
                      <p:stCondLst>
                        <p:cond delay="indefinite"/>
                      </p:stCondLst>
                      <p:childTnLst>
                        <p:par>
                          <p:cTn id="77" fill="hold">
                            <p:stCondLst>
                              <p:cond delay="0"/>
                            </p:stCondLst>
                            <p:childTnLst>
                              <p:par>
                                <p:cTn id="78" presetID="2" presetClass="exit" presetSubtype="4" fill="hold" grpId="1" nodeType="clickEffect">
                                  <p:stCondLst>
                                    <p:cond delay="0"/>
                                  </p:stCondLst>
                                  <p:childTnLst>
                                    <p:anim calcmode="lin" valueType="num">
                                      <p:cBhvr additive="base">
                                        <p:cTn id="79" dur="500"/>
                                        <p:tgtEl>
                                          <p:spTgt spid="157706"/>
                                        </p:tgtEl>
                                        <p:attrNameLst>
                                          <p:attrName>ppt_x</p:attrName>
                                        </p:attrNameLst>
                                      </p:cBhvr>
                                      <p:tavLst>
                                        <p:tav tm="0">
                                          <p:val>
                                            <p:strVal val="ppt_x"/>
                                          </p:val>
                                        </p:tav>
                                        <p:tav tm="100000">
                                          <p:val>
                                            <p:strVal val="ppt_x"/>
                                          </p:val>
                                        </p:tav>
                                      </p:tavLst>
                                    </p:anim>
                                    <p:anim calcmode="lin" valueType="num">
                                      <p:cBhvr additive="base">
                                        <p:cTn id="80" dur="500"/>
                                        <p:tgtEl>
                                          <p:spTgt spid="157706"/>
                                        </p:tgtEl>
                                        <p:attrNameLst>
                                          <p:attrName>ppt_y</p:attrName>
                                        </p:attrNameLst>
                                      </p:cBhvr>
                                      <p:tavLst>
                                        <p:tav tm="0">
                                          <p:val>
                                            <p:strVal val="ppt_y"/>
                                          </p:val>
                                        </p:tav>
                                        <p:tav tm="100000">
                                          <p:val>
                                            <p:strVal val="1+ppt_h/2"/>
                                          </p:val>
                                        </p:tav>
                                      </p:tavLst>
                                    </p:anim>
                                    <p:set>
                                      <p:cBhvr>
                                        <p:cTn id="81" dur="1" fill="hold">
                                          <p:stCondLst>
                                            <p:cond delay="499"/>
                                          </p:stCondLst>
                                        </p:cTn>
                                        <p:tgtEl>
                                          <p:spTgt spid="157706"/>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47" presetClass="entr" presetSubtype="0" fill="hold" grpId="0" nodeType="clickEffect">
                                  <p:stCondLst>
                                    <p:cond delay="0"/>
                                  </p:stCondLst>
                                  <p:childTnLst>
                                    <p:set>
                                      <p:cBhvr>
                                        <p:cTn id="85" dur="1" fill="hold">
                                          <p:stCondLst>
                                            <p:cond delay="0"/>
                                          </p:stCondLst>
                                        </p:cTn>
                                        <p:tgtEl>
                                          <p:spTgt spid="157707"/>
                                        </p:tgtEl>
                                        <p:attrNameLst>
                                          <p:attrName>style.visibility</p:attrName>
                                        </p:attrNameLst>
                                      </p:cBhvr>
                                      <p:to>
                                        <p:strVal val="visible"/>
                                      </p:to>
                                    </p:set>
                                    <p:animEffect transition="in" filter="fade">
                                      <p:cBhvr>
                                        <p:cTn id="86" dur="1000"/>
                                        <p:tgtEl>
                                          <p:spTgt spid="157707"/>
                                        </p:tgtEl>
                                      </p:cBhvr>
                                    </p:animEffect>
                                    <p:anim calcmode="lin" valueType="num">
                                      <p:cBhvr>
                                        <p:cTn id="87" dur="1000" fill="hold"/>
                                        <p:tgtEl>
                                          <p:spTgt spid="157707"/>
                                        </p:tgtEl>
                                        <p:attrNameLst>
                                          <p:attrName>ppt_x</p:attrName>
                                        </p:attrNameLst>
                                      </p:cBhvr>
                                      <p:tavLst>
                                        <p:tav tm="0">
                                          <p:val>
                                            <p:strVal val="#ppt_x"/>
                                          </p:val>
                                        </p:tav>
                                        <p:tav tm="100000">
                                          <p:val>
                                            <p:strVal val="#ppt_x"/>
                                          </p:val>
                                        </p:tav>
                                      </p:tavLst>
                                    </p:anim>
                                    <p:anim calcmode="lin" valueType="num">
                                      <p:cBhvr>
                                        <p:cTn id="88" dur="1000" fill="hold"/>
                                        <p:tgtEl>
                                          <p:spTgt spid="157707"/>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84"/>
                                            </p:cond>
                                          </p:stCondLst>
                                          <p:endCondLst>
                                            <p:cond evt="onStopAudio" delay="0">
                                              <p:tgtEl>
                                                <p:sldTgt/>
                                              </p:tgtEl>
                                            </p:cond>
                                          </p:endCondLst>
                                        </p:cTn>
                                        <p:tgtEl>
                                          <p:sndTgt r:embed="rId3" name="hammer.wav"/>
                                        </p:tgtEl>
                                      </p:cMediaNode>
                                    </p:audio>
                                  </p:subTnLst>
                                </p:cTn>
                              </p:par>
                            </p:childTnLst>
                          </p:cTn>
                        </p:par>
                      </p:childTnLst>
                    </p:cTn>
                  </p:par>
                  <p:par>
                    <p:cTn id="89" fill="hold">
                      <p:stCondLst>
                        <p:cond delay="indefinite"/>
                      </p:stCondLst>
                      <p:childTnLst>
                        <p:par>
                          <p:cTn id="90" fill="hold">
                            <p:stCondLst>
                              <p:cond delay="0"/>
                            </p:stCondLst>
                            <p:childTnLst>
                              <p:par>
                                <p:cTn id="91" presetID="47" presetClass="entr" presetSubtype="0" fill="hold" grpId="0" nodeType="clickEffect">
                                  <p:stCondLst>
                                    <p:cond delay="0"/>
                                  </p:stCondLst>
                                  <p:childTnLst>
                                    <p:set>
                                      <p:cBhvr>
                                        <p:cTn id="92" dur="1" fill="hold">
                                          <p:stCondLst>
                                            <p:cond delay="0"/>
                                          </p:stCondLst>
                                        </p:cTn>
                                        <p:tgtEl>
                                          <p:spTgt spid="157708"/>
                                        </p:tgtEl>
                                        <p:attrNameLst>
                                          <p:attrName>style.visibility</p:attrName>
                                        </p:attrNameLst>
                                      </p:cBhvr>
                                      <p:to>
                                        <p:strVal val="visible"/>
                                      </p:to>
                                    </p:set>
                                    <p:animEffect transition="in" filter="fade">
                                      <p:cBhvr>
                                        <p:cTn id="93" dur="1000"/>
                                        <p:tgtEl>
                                          <p:spTgt spid="157708"/>
                                        </p:tgtEl>
                                      </p:cBhvr>
                                    </p:animEffect>
                                    <p:anim calcmode="lin" valueType="num">
                                      <p:cBhvr>
                                        <p:cTn id="94" dur="1000" fill="hold"/>
                                        <p:tgtEl>
                                          <p:spTgt spid="157708"/>
                                        </p:tgtEl>
                                        <p:attrNameLst>
                                          <p:attrName>ppt_x</p:attrName>
                                        </p:attrNameLst>
                                      </p:cBhvr>
                                      <p:tavLst>
                                        <p:tav tm="0">
                                          <p:val>
                                            <p:strVal val="#ppt_x"/>
                                          </p:val>
                                        </p:tav>
                                        <p:tav tm="100000">
                                          <p:val>
                                            <p:strVal val="#ppt_x"/>
                                          </p:val>
                                        </p:tav>
                                      </p:tavLst>
                                    </p:anim>
                                    <p:anim calcmode="lin" valueType="num">
                                      <p:cBhvr>
                                        <p:cTn id="95" dur="1000" fill="hold"/>
                                        <p:tgtEl>
                                          <p:spTgt spid="157708"/>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91"/>
                                            </p:cond>
                                          </p:stCondLst>
                                          <p:endCondLst>
                                            <p:cond evt="onStopAudio" delay="0">
                                              <p:tgtEl>
                                                <p:sldTgt/>
                                              </p:tgtEl>
                                            </p:cond>
                                          </p:endCondLst>
                                        </p:cTn>
                                        <p:tgtEl>
                                          <p:sndTgt r:embed="rId3" name="hamm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0" grpId="0"/>
      <p:bldP spid="157705" grpId="0" animBg="1"/>
      <p:bldP spid="157706" grpId="0" animBg="1"/>
      <p:bldP spid="157706" grpId="1" animBg="1"/>
      <p:bldP spid="157707" grpId="0" animBg="1"/>
      <p:bldP spid="157708" grpId="0" animBg="1"/>
    </p:bld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6" name="Rectangle 4"/>
          <p:cNvSpPr>
            <a:spLocks noGrp="1" noChangeArrowheads="1"/>
          </p:cNvSpPr>
          <p:nvPr>
            <p:ph type="title"/>
          </p:nvPr>
        </p:nvSpPr>
        <p:spPr/>
        <p:txBody>
          <a:bodyPr/>
          <a:lstStyle/>
          <a:p>
            <a:r>
              <a:rPr lang="en-US" sz="2400"/>
              <a:t>Direct-Indirect Speech – changes – personal Pronouns</a:t>
            </a:r>
          </a:p>
        </p:txBody>
      </p:sp>
      <p:pic>
        <p:nvPicPr>
          <p:cNvPr id="161803" name="Picture 11" descr="MMj02969950000[1]"/>
          <p:cNvPicPr>
            <a:picLocks noGrp="1" noChangeAspect="1" noChangeArrowheads="1" noCrop="1"/>
          </p:cNvPicPr>
          <p:nvPr>
            <p:ph sz="half" idx="1"/>
          </p:nvPr>
        </p:nvPicPr>
        <p:blipFill>
          <a:blip r:embed="rId6"/>
          <a:srcRect/>
          <a:stretch>
            <a:fillRect/>
          </a:stretch>
        </p:blipFill>
        <p:spPr>
          <a:xfrm>
            <a:off x="3581400" y="1162050"/>
            <a:ext cx="1600200" cy="1266825"/>
          </a:xfrm>
        </p:spPr>
      </p:pic>
      <p:sp>
        <p:nvSpPr>
          <p:cNvPr id="161798" name="Rectangle 6"/>
          <p:cNvSpPr>
            <a:spLocks noGrp="1" noChangeArrowheads="1"/>
          </p:cNvSpPr>
          <p:nvPr>
            <p:ph type="body" sz="half" idx="2"/>
          </p:nvPr>
        </p:nvSpPr>
        <p:spPr>
          <a:xfrm>
            <a:off x="457200" y="3429000"/>
            <a:ext cx="8229600" cy="2667000"/>
          </a:xfrm>
        </p:spPr>
        <p:txBody>
          <a:bodyPr/>
          <a:lstStyle/>
          <a:p>
            <a:r>
              <a:rPr lang="en-US" sz="2800">
                <a:solidFill>
                  <a:srgbClr val="FFFF00"/>
                </a:solidFill>
              </a:rPr>
              <a:t>The boy</a:t>
            </a:r>
            <a:r>
              <a:rPr lang="en-US" sz="2800"/>
              <a:t> said to </a:t>
            </a:r>
            <a:r>
              <a:rPr lang="en-US" sz="2800">
                <a:solidFill>
                  <a:srgbClr val="66CCFF"/>
                </a:solidFill>
              </a:rPr>
              <a:t>me</a:t>
            </a:r>
            <a:r>
              <a:rPr lang="en-US" sz="2800"/>
              <a:t>, “</a:t>
            </a:r>
            <a:r>
              <a:rPr lang="en-US" sz="2800">
                <a:solidFill>
                  <a:srgbClr val="66CCFF"/>
                </a:solidFill>
              </a:rPr>
              <a:t>You </a:t>
            </a:r>
            <a:r>
              <a:rPr lang="en-US" sz="2800"/>
              <a:t>aren’t </a:t>
            </a:r>
            <a:r>
              <a:rPr lang="en-US" sz="2800">
                <a:solidFill>
                  <a:srgbClr val="FFFF00"/>
                </a:solidFill>
              </a:rPr>
              <a:t>my</a:t>
            </a:r>
            <a:r>
              <a:rPr lang="en-US" sz="2800"/>
              <a:t> friend.” </a:t>
            </a:r>
            <a:r>
              <a:rPr lang="en-US" sz="2000"/>
              <a:t>Direct</a:t>
            </a:r>
          </a:p>
          <a:p>
            <a:pPr>
              <a:buFont typeface="Wingdings" charset="2"/>
              <a:buNone/>
            </a:pPr>
            <a:endParaRPr lang="en-US" sz="2000"/>
          </a:p>
          <a:p>
            <a:endParaRPr lang="en-US" sz="2800"/>
          </a:p>
          <a:p>
            <a:r>
              <a:rPr lang="en-US" sz="2800"/>
              <a:t>The boy told me that </a:t>
            </a:r>
            <a:r>
              <a:rPr lang="en-US" sz="2800">
                <a:solidFill>
                  <a:srgbClr val="66CCFF"/>
                </a:solidFill>
              </a:rPr>
              <a:t>I</a:t>
            </a:r>
            <a:r>
              <a:rPr lang="en-US" sz="2800"/>
              <a:t> wasn’t </a:t>
            </a:r>
            <a:r>
              <a:rPr lang="en-US" sz="2800">
                <a:solidFill>
                  <a:srgbClr val="FFFF00"/>
                </a:solidFill>
              </a:rPr>
              <a:t>his</a:t>
            </a:r>
            <a:r>
              <a:rPr lang="en-US" sz="2800"/>
              <a:t> friend.   </a:t>
            </a:r>
            <a:r>
              <a:rPr lang="en-US" sz="2000"/>
              <a:t>Indirect</a:t>
            </a:r>
          </a:p>
        </p:txBody>
      </p:sp>
      <p:sp>
        <p:nvSpPr>
          <p:cNvPr id="161800" name="AutoShape 8"/>
          <p:cNvSpPr>
            <a:spLocks noChangeArrowheads="1"/>
          </p:cNvSpPr>
          <p:nvPr/>
        </p:nvSpPr>
        <p:spPr bwMode="auto">
          <a:xfrm>
            <a:off x="1600200" y="2667000"/>
            <a:ext cx="5105400" cy="838200"/>
          </a:xfrm>
          <a:prstGeom prst="curvedDownArrow">
            <a:avLst>
              <a:gd name="adj1" fmla="val 7529"/>
              <a:gd name="adj2" fmla="val 129347"/>
              <a:gd name="adj3" fmla="val 33333"/>
            </a:avLst>
          </a:pr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1801" name="AutoShape 9"/>
          <p:cNvSpPr>
            <a:spLocks noChangeArrowheads="1"/>
          </p:cNvSpPr>
          <p:nvPr/>
        </p:nvSpPr>
        <p:spPr bwMode="auto">
          <a:xfrm>
            <a:off x="3581400" y="3886200"/>
            <a:ext cx="1214438" cy="381000"/>
          </a:xfrm>
          <a:prstGeom prst="curvedUpArrow">
            <a:avLst>
              <a:gd name="adj1" fmla="val 22076"/>
              <a:gd name="adj2" fmla="val 85826"/>
              <a:gd name="adj3" fmla="val 33333"/>
            </a:avLst>
          </a:prstGeom>
          <a:solidFill>
            <a:srgbClr val="66CC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1804" name="AutoShape 12"/>
          <p:cNvSpPr>
            <a:spLocks noChangeArrowheads="1"/>
          </p:cNvSpPr>
          <p:nvPr/>
        </p:nvSpPr>
        <p:spPr bwMode="auto">
          <a:xfrm rot="6079414">
            <a:off x="3976688" y="4100512"/>
            <a:ext cx="914400" cy="485775"/>
          </a:xfrm>
          <a:prstGeom prst="notchedRightArrow">
            <a:avLst>
              <a:gd name="adj1" fmla="val 29370"/>
              <a:gd name="adj2" fmla="val 35817"/>
            </a:avLst>
          </a:prstGeom>
          <a:solidFill>
            <a:srgbClr val="66CC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1805" name="AutoShape 13"/>
          <p:cNvSpPr>
            <a:spLocks noChangeArrowheads="1"/>
          </p:cNvSpPr>
          <p:nvPr/>
        </p:nvSpPr>
        <p:spPr bwMode="auto">
          <a:xfrm rot="6732597">
            <a:off x="5545931" y="4131469"/>
            <a:ext cx="976313" cy="485775"/>
          </a:xfrm>
          <a:custGeom>
            <a:avLst/>
            <a:gdLst>
              <a:gd name="G0" fmla="+- 16191 0 0"/>
              <a:gd name="G1" fmla="+- 7835 0 0"/>
              <a:gd name="G2" fmla="+- 21600 0 7835"/>
              <a:gd name="G3" fmla="+- 10800 0 7835"/>
              <a:gd name="G4" fmla="+- 21600 0 16191"/>
              <a:gd name="G5" fmla="*/ G4 G3 10800"/>
              <a:gd name="G6" fmla="+- 21600 0 G5"/>
              <a:gd name="T0" fmla="*/ 16191 w 21600"/>
              <a:gd name="T1" fmla="*/ 0 h 21600"/>
              <a:gd name="T2" fmla="*/ 0 w 21600"/>
              <a:gd name="T3" fmla="*/ 10800 h 21600"/>
              <a:gd name="T4" fmla="*/ 16191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191" y="0"/>
                </a:moveTo>
                <a:lnTo>
                  <a:pt x="16191" y="7835"/>
                </a:lnTo>
                <a:lnTo>
                  <a:pt x="3375" y="7835"/>
                </a:lnTo>
                <a:lnTo>
                  <a:pt x="3375" y="13765"/>
                </a:lnTo>
                <a:lnTo>
                  <a:pt x="16191" y="13765"/>
                </a:lnTo>
                <a:lnTo>
                  <a:pt x="16191" y="21600"/>
                </a:lnTo>
                <a:lnTo>
                  <a:pt x="21600" y="10800"/>
                </a:lnTo>
                <a:close/>
              </a:path>
              <a:path w="21600" h="21600">
                <a:moveTo>
                  <a:pt x="1350" y="7835"/>
                </a:moveTo>
                <a:lnTo>
                  <a:pt x="1350" y="13765"/>
                </a:lnTo>
                <a:lnTo>
                  <a:pt x="2700" y="13765"/>
                </a:lnTo>
                <a:lnTo>
                  <a:pt x="2700" y="7835"/>
                </a:lnTo>
                <a:close/>
              </a:path>
              <a:path w="21600" h="21600">
                <a:moveTo>
                  <a:pt x="0" y="7835"/>
                </a:moveTo>
                <a:lnTo>
                  <a:pt x="0" y="13765"/>
                </a:lnTo>
                <a:lnTo>
                  <a:pt x="675" y="13765"/>
                </a:lnTo>
                <a:lnTo>
                  <a:pt x="675" y="7835"/>
                </a:lnTo>
                <a:close/>
              </a:path>
            </a:pathLst>
          </a:custGeom>
          <a:solidFill>
            <a:srgbClr val="FFFF00"/>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ransition spd="med">
    <p:strips/>
    <p:sndAc>
      <p:stSnd>
        <p:snd r:embed="rId2"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161796"/>
                                        </p:tgtEl>
                                        <p:attrNameLst>
                                          <p:attrName>style.color</p:attrName>
                                        </p:attrNameLst>
                                      </p:cBhvr>
                                      <p:to>
                                        <p:clrVal>
                                          <a:srgbClr val="FFFF00"/>
                                        </p:clrVal>
                                      </p:to>
                                    </p:set>
                                    <p:set>
                                      <p:cBhvr>
                                        <p:cTn id="7" dur="500" fill="hold"/>
                                        <p:tgtEl>
                                          <p:spTgt spid="161796"/>
                                        </p:tgtEl>
                                        <p:attrNameLst>
                                          <p:attrName>fillcolor</p:attrName>
                                        </p:attrNameLst>
                                      </p:cBhvr>
                                      <p:to>
                                        <p:clrVal>
                                          <a:srgbClr val="FFFF00"/>
                                        </p:clrVal>
                                      </p:to>
                                    </p:set>
                                    <p:set>
                                      <p:cBhvr>
                                        <p:cTn id="8" dur="500" fill="hold"/>
                                        <p:tgtEl>
                                          <p:spTgt spid="161796"/>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161798">
                                            <p:txEl>
                                              <p:pRg st="0" end="0"/>
                                            </p:txEl>
                                          </p:spTgt>
                                        </p:tgtEl>
                                        <p:attrNameLst>
                                          <p:attrName>style.visibility</p:attrName>
                                        </p:attrNameLst>
                                      </p:cBhvr>
                                      <p:to>
                                        <p:strVal val="visible"/>
                                      </p:to>
                                    </p:set>
                                    <p:animEffect transition="in" filter="fade">
                                      <p:cBhvr>
                                        <p:cTn id="13" dur="1600" decel="100000"/>
                                        <p:tgtEl>
                                          <p:spTgt spid="161798">
                                            <p:txEl>
                                              <p:pRg st="0" end="0"/>
                                            </p:txEl>
                                          </p:spTgt>
                                        </p:tgtEl>
                                      </p:cBhvr>
                                    </p:animEffect>
                                    <p:anim calcmode="lin" valueType="num">
                                      <p:cBhvr>
                                        <p:cTn id="14" dur="1600" decel="100000" fill="hold"/>
                                        <p:tgtEl>
                                          <p:spTgt spid="161798">
                                            <p:txEl>
                                              <p:pRg st="0" end="0"/>
                                            </p:txEl>
                                          </p:spTgt>
                                        </p:tgtEl>
                                        <p:attrNameLst>
                                          <p:attrName>style.rotation</p:attrName>
                                        </p:attrNameLst>
                                      </p:cBhvr>
                                      <p:tavLst>
                                        <p:tav tm="0">
                                          <p:val>
                                            <p:fltVal val="-90"/>
                                          </p:val>
                                        </p:tav>
                                        <p:tav tm="100000">
                                          <p:val>
                                            <p:fltVal val="0"/>
                                          </p:val>
                                        </p:tav>
                                      </p:tavLst>
                                    </p:anim>
                                    <p:anim calcmode="lin" valueType="num">
                                      <p:cBhvr>
                                        <p:cTn id="15" dur="1600" decel="100000" fill="hold"/>
                                        <p:tgtEl>
                                          <p:spTgt spid="161798">
                                            <p:txEl>
                                              <p:pRg st="0" end="0"/>
                                            </p:txEl>
                                          </p:spTgt>
                                        </p:tgtEl>
                                        <p:attrNameLst>
                                          <p:attrName>ppt_x</p:attrName>
                                        </p:attrNameLst>
                                      </p:cBhvr>
                                      <p:tavLst>
                                        <p:tav tm="0">
                                          <p:val>
                                            <p:strVal val="#ppt_x+0.4"/>
                                          </p:val>
                                        </p:tav>
                                        <p:tav tm="100000">
                                          <p:val>
                                            <p:strVal val="#ppt_x-0.05"/>
                                          </p:val>
                                        </p:tav>
                                      </p:tavLst>
                                    </p:anim>
                                    <p:anim calcmode="lin" valueType="num">
                                      <p:cBhvr>
                                        <p:cTn id="16" dur="1600" decel="100000" fill="hold"/>
                                        <p:tgtEl>
                                          <p:spTgt spid="161798">
                                            <p:txEl>
                                              <p:pRg st="0" end="0"/>
                                            </p:txEl>
                                          </p:spTgt>
                                        </p:tgtEl>
                                        <p:attrNameLst>
                                          <p:attrName>ppt_y</p:attrName>
                                        </p:attrNameLst>
                                      </p:cBhvr>
                                      <p:tavLst>
                                        <p:tav tm="0">
                                          <p:val>
                                            <p:strVal val="#ppt_y-0.4"/>
                                          </p:val>
                                        </p:tav>
                                        <p:tav tm="100000">
                                          <p:val>
                                            <p:strVal val="#ppt_y+0.1"/>
                                          </p:val>
                                        </p:tav>
                                      </p:tavLst>
                                    </p:anim>
                                    <p:anim calcmode="lin" valueType="num">
                                      <p:cBhvr>
                                        <p:cTn id="17" dur="400" accel="100000" fill="hold">
                                          <p:stCondLst>
                                            <p:cond delay="1600"/>
                                          </p:stCondLst>
                                        </p:cTn>
                                        <p:tgtEl>
                                          <p:spTgt spid="161798">
                                            <p:txEl>
                                              <p:pRg st="0" end="0"/>
                                            </p:txEl>
                                          </p:spTgt>
                                        </p:tgtEl>
                                        <p:attrNameLst>
                                          <p:attrName>ppt_x</p:attrName>
                                        </p:attrNameLst>
                                      </p:cBhvr>
                                      <p:tavLst>
                                        <p:tav tm="0">
                                          <p:val>
                                            <p:strVal val="#ppt_x-0.05"/>
                                          </p:val>
                                        </p:tav>
                                        <p:tav tm="100000">
                                          <p:val>
                                            <p:strVal val="#ppt_x"/>
                                          </p:val>
                                        </p:tav>
                                      </p:tavLst>
                                    </p:anim>
                                    <p:anim calcmode="lin" valueType="num">
                                      <p:cBhvr>
                                        <p:cTn id="18" dur="400" accel="100000" fill="hold">
                                          <p:stCondLst>
                                            <p:cond delay="1600"/>
                                          </p:stCondLst>
                                        </p:cTn>
                                        <p:tgtEl>
                                          <p:spTgt spid="161798">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161798">
                                            <p:txEl>
                                              <p:pRg st="3" end="3"/>
                                            </p:txEl>
                                          </p:spTgt>
                                        </p:tgtEl>
                                        <p:attrNameLst>
                                          <p:attrName>style.visibility</p:attrName>
                                        </p:attrNameLst>
                                      </p:cBhvr>
                                      <p:to>
                                        <p:strVal val="visible"/>
                                      </p:to>
                                    </p:set>
                                    <p:animEffect transition="in" filter="fade">
                                      <p:cBhvr>
                                        <p:cTn id="23" dur="1600" decel="100000"/>
                                        <p:tgtEl>
                                          <p:spTgt spid="161798">
                                            <p:txEl>
                                              <p:pRg st="3" end="3"/>
                                            </p:txEl>
                                          </p:spTgt>
                                        </p:tgtEl>
                                      </p:cBhvr>
                                    </p:animEffect>
                                    <p:anim calcmode="lin" valueType="num">
                                      <p:cBhvr>
                                        <p:cTn id="24" dur="1600" decel="100000" fill="hold"/>
                                        <p:tgtEl>
                                          <p:spTgt spid="161798">
                                            <p:txEl>
                                              <p:pRg st="3" end="3"/>
                                            </p:txEl>
                                          </p:spTgt>
                                        </p:tgtEl>
                                        <p:attrNameLst>
                                          <p:attrName>style.rotation</p:attrName>
                                        </p:attrNameLst>
                                      </p:cBhvr>
                                      <p:tavLst>
                                        <p:tav tm="0">
                                          <p:val>
                                            <p:fltVal val="-90"/>
                                          </p:val>
                                        </p:tav>
                                        <p:tav tm="100000">
                                          <p:val>
                                            <p:fltVal val="0"/>
                                          </p:val>
                                        </p:tav>
                                      </p:tavLst>
                                    </p:anim>
                                    <p:anim calcmode="lin" valueType="num">
                                      <p:cBhvr>
                                        <p:cTn id="25" dur="1600" decel="100000" fill="hold"/>
                                        <p:tgtEl>
                                          <p:spTgt spid="161798">
                                            <p:txEl>
                                              <p:pRg st="3" end="3"/>
                                            </p:txEl>
                                          </p:spTgt>
                                        </p:tgtEl>
                                        <p:attrNameLst>
                                          <p:attrName>ppt_x</p:attrName>
                                        </p:attrNameLst>
                                      </p:cBhvr>
                                      <p:tavLst>
                                        <p:tav tm="0">
                                          <p:val>
                                            <p:strVal val="#ppt_x+0.4"/>
                                          </p:val>
                                        </p:tav>
                                        <p:tav tm="100000">
                                          <p:val>
                                            <p:strVal val="#ppt_x-0.05"/>
                                          </p:val>
                                        </p:tav>
                                      </p:tavLst>
                                    </p:anim>
                                    <p:anim calcmode="lin" valueType="num">
                                      <p:cBhvr>
                                        <p:cTn id="26" dur="1600" decel="100000" fill="hold"/>
                                        <p:tgtEl>
                                          <p:spTgt spid="161798">
                                            <p:txEl>
                                              <p:pRg st="3" end="3"/>
                                            </p:txEl>
                                          </p:spTgt>
                                        </p:tgtEl>
                                        <p:attrNameLst>
                                          <p:attrName>ppt_y</p:attrName>
                                        </p:attrNameLst>
                                      </p:cBhvr>
                                      <p:tavLst>
                                        <p:tav tm="0">
                                          <p:val>
                                            <p:strVal val="#ppt_y-0.4"/>
                                          </p:val>
                                        </p:tav>
                                        <p:tav tm="100000">
                                          <p:val>
                                            <p:strVal val="#ppt_y+0.1"/>
                                          </p:val>
                                        </p:tav>
                                      </p:tavLst>
                                    </p:anim>
                                    <p:anim calcmode="lin" valueType="num">
                                      <p:cBhvr>
                                        <p:cTn id="27" dur="400" accel="100000" fill="hold">
                                          <p:stCondLst>
                                            <p:cond delay="1600"/>
                                          </p:stCondLst>
                                        </p:cTn>
                                        <p:tgtEl>
                                          <p:spTgt spid="161798">
                                            <p:txEl>
                                              <p:pRg st="3" end="3"/>
                                            </p:txEl>
                                          </p:spTgt>
                                        </p:tgtEl>
                                        <p:attrNameLst>
                                          <p:attrName>ppt_x</p:attrName>
                                        </p:attrNameLst>
                                      </p:cBhvr>
                                      <p:tavLst>
                                        <p:tav tm="0">
                                          <p:val>
                                            <p:strVal val="#ppt_x-0.05"/>
                                          </p:val>
                                        </p:tav>
                                        <p:tav tm="100000">
                                          <p:val>
                                            <p:strVal val="#ppt_x"/>
                                          </p:val>
                                        </p:tav>
                                      </p:tavLst>
                                    </p:anim>
                                    <p:anim calcmode="lin" valueType="num">
                                      <p:cBhvr>
                                        <p:cTn id="28" dur="400" accel="100000" fill="hold">
                                          <p:stCondLst>
                                            <p:cond delay="1600"/>
                                          </p:stCondLst>
                                        </p:cTn>
                                        <p:tgtEl>
                                          <p:spTgt spid="161798">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61800"/>
                                        </p:tgtEl>
                                        <p:attrNameLst>
                                          <p:attrName>style.visibility</p:attrName>
                                        </p:attrNameLst>
                                      </p:cBhvr>
                                      <p:to>
                                        <p:strVal val="visible"/>
                                      </p:to>
                                    </p:set>
                                    <p:animEffect transition="in" filter="fade">
                                      <p:cBhvr>
                                        <p:cTn id="33" dur="1000"/>
                                        <p:tgtEl>
                                          <p:spTgt spid="161800"/>
                                        </p:tgtEl>
                                      </p:cBhvr>
                                    </p:animEffect>
                                    <p:anim calcmode="lin" valueType="num">
                                      <p:cBhvr>
                                        <p:cTn id="34" dur="1000" fill="hold"/>
                                        <p:tgtEl>
                                          <p:spTgt spid="161800"/>
                                        </p:tgtEl>
                                        <p:attrNameLst>
                                          <p:attrName>ppt_x</p:attrName>
                                        </p:attrNameLst>
                                      </p:cBhvr>
                                      <p:tavLst>
                                        <p:tav tm="0">
                                          <p:val>
                                            <p:strVal val="#ppt_x"/>
                                          </p:val>
                                        </p:tav>
                                        <p:tav tm="100000">
                                          <p:val>
                                            <p:strVal val="#ppt_x"/>
                                          </p:val>
                                        </p:tav>
                                      </p:tavLst>
                                    </p:anim>
                                    <p:anim calcmode="lin" valueType="num">
                                      <p:cBhvr>
                                        <p:cTn id="35" dur="1000" fill="hold"/>
                                        <p:tgtEl>
                                          <p:spTgt spid="16180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61801"/>
                                        </p:tgtEl>
                                        <p:attrNameLst>
                                          <p:attrName>style.visibility</p:attrName>
                                        </p:attrNameLst>
                                      </p:cBhvr>
                                      <p:to>
                                        <p:strVal val="visible"/>
                                      </p:to>
                                    </p:set>
                                    <p:animEffect transition="in" filter="fade">
                                      <p:cBhvr>
                                        <p:cTn id="40" dur="1000"/>
                                        <p:tgtEl>
                                          <p:spTgt spid="161801"/>
                                        </p:tgtEl>
                                      </p:cBhvr>
                                    </p:animEffect>
                                    <p:anim calcmode="lin" valueType="num">
                                      <p:cBhvr>
                                        <p:cTn id="41" dur="1000" fill="hold"/>
                                        <p:tgtEl>
                                          <p:spTgt spid="161801"/>
                                        </p:tgtEl>
                                        <p:attrNameLst>
                                          <p:attrName>ppt_x</p:attrName>
                                        </p:attrNameLst>
                                      </p:cBhvr>
                                      <p:tavLst>
                                        <p:tav tm="0">
                                          <p:val>
                                            <p:strVal val="#ppt_x"/>
                                          </p:val>
                                        </p:tav>
                                        <p:tav tm="100000">
                                          <p:val>
                                            <p:strVal val="#ppt_x"/>
                                          </p:val>
                                        </p:tav>
                                      </p:tavLst>
                                    </p:anim>
                                    <p:anim calcmode="lin" valueType="num">
                                      <p:cBhvr>
                                        <p:cTn id="42" dur="1000" fill="hold"/>
                                        <p:tgtEl>
                                          <p:spTgt spid="161801"/>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9" presetClass="exit" presetSubtype="0" accel="100000" fill="hold" grpId="1" nodeType="clickEffect">
                                  <p:stCondLst>
                                    <p:cond delay="0"/>
                                  </p:stCondLst>
                                  <p:childTnLst>
                                    <p:anim calcmode="lin" valueType="num">
                                      <p:cBhvr>
                                        <p:cTn id="46" dur="2000"/>
                                        <p:tgtEl>
                                          <p:spTgt spid="161801"/>
                                        </p:tgtEl>
                                        <p:attrNameLst>
                                          <p:attrName>ppt_w</p:attrName>
                                        </p:attrNameLst>
                                      </p:cBhvr>
                                      <p:tavLst>
                                        <p:tav tm="0">
                                          <p:val>
                                            <p:strVal val="ppt_w"/>
                                          </p:val>
                                        </p:tav>
                                        <p:tav tm="100000">
                                          <p:val>
                                            <p:fltVal val="0"/>
                                          </p:val>
                                        </p:tav>
                                      </p:tavLst>
                                    </p:anim>
                                    <p:anim calcmode="lin" valueType="num">
                                      <p:cBhvr>
                                        <p:cTn id="47" dur="2000"/>
                                        <p:tgtEl>
                                          <p:spTgt spid="161801"/>
                                        </p:tgtEl>
                                        <p:attrNameLst>
                                          <p:attrName>ppt_h</p:attrName>
                                        </p:attrNameLst>
                                      </p:cBhvr>
                                      <p:tavLst>
                                        <p:tav tm="0">
                                          <p:val>
                                            <p:strVal val="ppt_h"/>
                                          </p:val>
                                        </p:tav>
                                        <p:tav tm="100000">
                                          <p:val>
                                            <p:fltVal val="0"/>
                                          </p:val>
                                        </p:tav>
                                      </p:tavLst>
                                    </p:anim>
                                    <p:anim calcmode="lin" valueType="num">
                                      <p:cBhvr>
                                        <p:cTn id="48" dur="2000"/>
                                        <p:tgtEl>
                                          <p:spTgt spid="161801"/>
                                        </p:tgtEl>
                                        <p:attrNameLst>
                                          <p:attrName>style.rotation</p:attrName>
                                        </p:attrNameLst>
                                      </p:cBhvr>
                                      <p:tavLst>
                                        <p:tav tm="0">
                                          <p:val>
                                            <p:fltVal val="0"/>
                                          </p:val>
                                        </p:tav>
                                        <p:tav tm="100000">
                                          <p:val>
                                            <p:fltVal val="360"/>
                                          </p:val>
                                        </p:tav>
                                      </p:tavLst>
                                    </p:anim>
                                    <p:animEffect transition="out" filter="fade">
                                      <p:cBhvr>
                                        <p:cTn id="49" dur="2000"/>
                                        <p:tgtEl>
                                          <p:spTgt spid="161801"/>
                                        </p:tgtEl>
                                      </p:cBhvr>
                                    </p:animEffect>
                                    <p:set>
                                      <p:cBhvr>
                                        <p:cTn id="50" dur="1" fill="hold">
                                          <p:stCondLst>
                                            <p:cond delay="1999"/>
                                          </p:stCondLst>
                                        </p:cTn>
                                        <p:tgtEl>
                                          <p:spTgt spid="161801"/>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161804"/>
                                        </p:tgtEl>
                                        <p:attrNameLst>
                                          <p:attrName>style.visibility</p:attrName>
                                        </p:attrNameLst>
                                      </p:cBhvr>
                                      <p:to>
                                        <p:strVal val="visible"/>
                                      </p:to>
                                    </p:set>
                                    <p:animEffect transition="in" filter="fade">
                                      <p:cBhvr>
                                        <p:cTn id="55" dur="2000"/>
                                        <p:tgtEl>
                                          <p:spTgt spid="161804"/>
                                        </p:tgtEl>
                                      </p:cBhvr>
                                    </p:animEffect>
                                    <p:anim calcmode="lin" valueType="num">
                                      <p:cBhvr>
                                        <p:cTn id="56" dur="2000" fill="hold"/>
                                        <p:tgtEl>
                                          <p:spTgt spid="161804"/>
                                        </p:tgtEl>
                                        <p:attrNameLst>
                                          <p:attrName>style.rotation</p:attrName>
                                        </p:attrNameLst>
                                      </p:cBhvr>
                                      <p:tavLst>
                                        <p:tav tm="0">
                                          <p:val>
                                            <p:fltVal val="720"/>
                                          </p:val>
                                        </p:tav>
                                        <p:tav tm="100000">
                                          <p:val>
                                            <p:fltVal val="0"/>
                                          </p:val>
                                        </p:tav>
                                      </p:tavLst>
                                    </p:anim>
                                    <p:anim calcmode="lin" valueType="num">
                                      <p:cBhvr>
                                        <p:cTn id="57" dur="2000" fill="hold"/>
                                        <p:tgtEl>
                                          <p:spTgt spid="161804"/>
                                        </p:tgtEl>
                                        <p:attrNameLst>
                                          <p:attrName>ppt_h</p:attrName>
                                        </p:attrNameLst>
                                      </p:cBhvr>
                                      <p:tavLst>
                                        <p:tav tm="0">
                                          <p:val>
                                            <p:fltVal val="0"/>
                                          </p:val>
                                        </p:tav>
                                        <p:tav tm="100000">
                                          <p:val>
                                            <p:strVal val="#ppt_h"/>
                                          </p:val>
                                        </p:tav>
                                      </p:tavLst>
                                    </p:anim>
                                    <p:anim calcmode="lin" valueType="num">
                                      <p:cBhvr>
                                        <p:cTn id="58" dur="2000" fill="hold"/>
                                        <p:tgtEl>
                                          <p:spTgt spid="161804"/>
                                        </p:tgtEl>
                                        <p:attrNameLst>
                                          <p:attrName>ppt_w</p:attrName>
                                        </p:attrNameLst>
                                      </p:cBhvr>
                                      <p:tavLst>
                                        <p:tav tm="0">
                                          <p:val>
                                            <p:fltVal val="0"/>
                                          </p:val>
                                        </p:tav>
                                        <p:tav tm="100000">
                                          <p:val>
                                            <p:strVal val="#ppt_w"/>
                                          </p:val>
                                        </p:tav>
                                      </p:tavLst>
                                    </p:anim>
                                  </p:childTnLst>
                                  <p:subTnLst>
                                    <p:audio>
                                      <p:cMediaNode>
                                        <p:cTn display="0" masterRel="sameClick">
                                          <p:stCondLst>
                                            <p:cond evt="begin" delay="0">
                                              <p:tn val="53"/>
                                            </p:cond>
                                          </p:stCondLst>
                                          <p:endCondLst>
                                            <p:cond evt="onStopAudio" delay="0">
                                              <p:tgtEl>
                                                <p:sldTgt/>
                                              </p:tgtEl>
                                            </p:cond>
                                          </p:endCondLst>
                                        </p:cTn>
                                        <p:tgtEl>
                                          <p:sndTgt r:embed="rId3" name="click.wav"/>
                                        </p:tgtEl>
                                      </p:cMediaNode>
                                    </p:audio>
                                  </p:sub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1" nodeType="clickEffect">
                                  <p:stCondLst>
                                    <p:cond delay="0"/>
                                  </p:stCondLst>
                                  <p:childTnLst>
                                    <p:set>
                                      <p:cBhvr>
                                        <p:cTn id="62" dur="1" fill="hold">
                                          <p:stCondLst>
                                            <p:cond delay="0"/>
                                          </p:stCondLst>
                                        </p:cTn>
                                        <p:tgtEl>
                                          <p:spTgt spid="161804"/>
                                        </p:tgtEl>
                                        <p:attrNameLst>
                                          <p:attrName>style.visibility</p:attrName>
                                        </p:attrNameLst>
                                      </p:cBhvr>
                                      <p:to>
                                        <p:strVal val="visible"/>
                                      </p:to>
                                    </p:set>
                                    <p:anim calcmode="lin" valueType="num">
                                      <p:cBhvr>
                                        <p:cTn id="63" dur="1000" fill="hold"/>
                                        <p:tgtEl>
                                          <p:spTgt spid="161804"/>
                                        </p:tgtEl>
                                        <p:attrNameLst>
                                          <p:attrName>ppt_w</p:attrName>
                                        </p:attrNameLst>
                                      </p:cBhvr>
                                      <p:tavLst>
                                        <p:tav tm="0">
                                          <p:val>
                                            <p:fltVal val="0"/>
                                          </p:val>
                                        </p:tav>
                                        <p:tav tm="100000">
                                          <p:val>
                                            <p:strVal val="#ppt_w"/>
                                          </p:val>
                                        </p:tav>
                                      </p:tavLst>
                                    </p:anim>
                                    <p:anim calcmode="lin" valueType="num">
                                      <p:cBhvr>
                                        <p:cTn id="64" dur="1000" fill="hold"/>
                                        <p:tgtEl>
                                          <p:spTgt spid="161804"/>
                                        </p:tgtEl>
                                        <p:attrNameLst>
                                          <p:attrName>ppt_h</p:attrName>
                                        </p:attrNameLst>
                                      </p:cBhvr>
                                      <p:tavLst>
                                        <p:tav tm="0">
                                          <p:val>
                                            <p:fltVal val="0"/>
                                          </p:val>
                                        </p:tav>
                                        <p:tav tm="100000">
                                          <p:val>
                                            <p:strVal val="#ppt_h"/>
                                          </p:val>
                                        </p:tav>
                                      </p:tavLst>
                                    </p:anim>
                                    <p:anim calcmode="lin" valueType="num">
                                      <p:cBhvr>
                                        <p:cTn id="65" dur="1000" fill="hold"/>
                                        <p:tgtEl>
                                          <p:spTgt spid="161804"/>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161804"/>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61"/>
                                            </p:cond>
                                          </p:stCondLst>
                                          <p:endCondLst>
                                            <p:cond evt="onStopAudio" delay="0">
                                              <p:tgtEl>
                                                <p:sldTgt/>
                                              </p:tgtEl>
                                            </p:cond>
                                          </p:endCondLst>
                                        </p:cTn>
                                        <p:tgtEl>
                                          <p:sndTgt r:embed="rId4" name="laser.wav"/>
                                        </p:tgtEl>
                                      </p:cMediaNode>
                                    </p:audio>
                                  </p:sub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161805"/>
                                        </p:tgtEl>
                                        <p:attrNameLst>
                                          <p:attrName>style.visibility</p:attrName>
                                        </p:attrNameLst>
                                      </p:cBhvr>
                                      <p:to>
                                        <p:strVal val="visible"/>
                                      </p:to>
                                    </p:set>
                                    <p:animEffect transition="in" filter="fade">
                                      <p:cBhvr>
                                        <p:cTn id="71" dur="2000"/>
                                        <p:tgtEl>
                                          <p:spTgt spid="161805"/>
                                        </p:tgtEl>
                                      </p:cBhvr>
                                    </p:animEffect>
                                    <p:anim calcmode="lin" valueType="num">
                                      <p:cBhvr>
                                        <p:cTn id="72" dur="2000" fill="hold"/>
                                        <p:tgtEl>
                                          <p:spTgt spid="161805"/>
                                        </p:tgtEl>
                                        <p:attrNameLst>
                                          <p:attrName>style.rotation</p:attrName>
                                        </p:attrNameLst>
                                      </p:cBhvr>
                                      <p:tavLst>
                                        <p:tav tm="0">
                                          <p:val>
                                            <p:fltVal val="720"/>
                                          </p:val>
                                        </p:tav>
                                        <p:tav tm="100000">
                                          <p:val>
                                            <p:fltVal val="0"/>
                                          </p:val>
                                        </p:tav>
                                      </p:tavLst>
                                    </p:anim>
                                    <p:anim calcmode="lin" valueType="num">
                                      <p:cBhvr>
                                        <p:cTn id="73" dur="2000" fill="hold"/>
                                        <p:tgtEl>
                                          <p:spTgt spid="161805"/>
                                        </p:tgtEl>
                                        <p:attrNameLst>
                                          <p:attrName>ppt_h</p:attrName>
                                        </p:attrNameLst>
                                      </p:cBhvr>
                                      <p:tavLst>
                                        <p:tav tm="0">
                                          <p:val>
                                            <p:fltVal val="0"/>
                                          </p:val>
                                        </p:tav>
                                        <p:tav tm="100000">
                                          <p:val>
                                            <p:strVal val="#ppt_h"/>
                                          </p:val>
                                        </p:tav>
                                      </p:tavLst>
                                    </p:anim>
                                    <p:anim calcmode="lin" valueType="num">
                                      <p:cBhvr>
                                        <p:cTn id="74" dur="2000" fill="hold"/>
                                        <p:tgtEl>
                                          <p:spTgt spid="161805"/>
                                        </p:tgtEl>
                                        <p:attrNameLst>
                                          <p:attrName>ppt_w</p:attrName>
                                        </p:attrNameLst>
                                      </p:cBhvr>
                                      <p:tavLst>
                                        <p:tav tm="0">
                                          <p:val>
                                            <p:fltVal val="0"/>
                                          </p:val>
                                        </p:tav>
                                        <p:tav tm="100000">
                                          <p:val>
                                            <p:strVal val="#ppt_w"/>
                                          </p:val>
                                        </p:tav>
                                      </p:tavLst>
                                    </p:anim>
                                  </p:childTnLst>
                                  <p:subTnLst>
                                    <p:audio>
                                      <p:cMediaNode>
                                        <p:cTn display="0" masterRel="sameClick">
                                          <p:stCondLst>
                                            <p:cond evt="begin" delay="0">
                                              <p:tn val="69"/>
                                            </p:cond>
                                          </p:stCondLst>
                                          <p:endCondLst>
                                            <p:cond evt="onStopAudio" delay="0">
                                              <p:tgtEl>
                                                <p:sldTgt/>
                                              </p:tgtEl>
                                            </p:cond>
                                          </p:endCondLst>
                                        </p:cTn>
                                        <p:tgtEl>
                                          <p:sndTgt r:embed="rId5" name="voltag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6" grpId="0"/>
      <p:bldP spid="161800" grpId="0" animBg="1"/>
      <p:bldP spid="161801" grpId="0" animBg="1"/>
      <p:bldP spid="161801" grpId="1" animBg="1"/>
      <p:bldP spid="161804" grpId="0" animBg="1"/>
      <p:bldP spid="161804" grpId="1" animBg="1"/>
      <p:bldP spid="161805"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28600" y="487363"/>
            <a:ext cx="8805863" cy="579437"/>
          </a:xfrm>
        </p:spPr>
        <p:txBody>
          <a:bodyPr>
            <a:normAutofit fontScale="90000"/>
          </a:bodyPr>
          <a:lstStyle/>
          <a:p>
            <a:r>
              <a:rPr lang="en-US" sz="3200" b="1" u="sng"/>
              <a:t>Adding Variety to Sentence Structure</a:t>
            </a:r>
          </a:p>
        </p:txBody>
      </p:sp>
      <p:sp>
        <p:nvSpPr>
          <p:cNvPr id="3075" name="Rectangle 3"/>
          <p:cNvSpPr>
            <a:spLocks noGrp="1" noChangeArrowheads="1"/>
          </p:cNvSpPr>
          <p:nvPr>
            <p:ph sz="quarter" idx="1"/>
          </p:nvPr>
        </p:nvSpPr>
        <p:spPr>
          <a:xfrm>
            <a:off x="533400" y="1371600"/>
            <a:ext cx="8110538" cy="2949575"/>
          </a:xfrm>
        </p:spPr>
        <p:txBody>
          <a:bodyPr/>
          <a:lstStyle/>
          <a:p>
            <a:pPr>
              <a:buFont typeface="Wingdings" charset="2"/>
              <a:buNone/>
            </a:pPr>
            <a:r>
              <a:rPr lang="en-US" sz="2800"/>
              <a:t>	</a:t>
            </a:r>
            <a:r>
              <a:rPr lang="en-US" sz="2800">
                <a:solidFill>
                  <a:schemeClr val="folHlink"/>
                </a:solidFill>
              </a:rPr>
              <a:t>To make your writing more interesting, you should try to vary your sentences in terms of length and structure.  You can make some of your sentences long and others short.  Read the two paragraphs on the next page.</a:t>
            </a:r>
          </a:p>
        </p:txBody>
      </p:sp>
      <p:sp>
        <p:nvSpPr>
          <p:cNvPr id="3076" name="AutoShape 4">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077" name="AutoShape 5">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3078" name="MacOS">
            <a:hlinkClick r:id="" action="ppaction://media"/>
          </p:cNvPr>
          <p:cNvPicPr>
            <a:picLocks noRot="1" noChangeAspect="1" noChangeArrowheads="1"/>
          </p:cNvPicPr>
          <p:nvPr>
            <a:audioFile r:link="rId1"/>
          </p:nvPr>
        </p:nvPicPr>
        <p:blipFill>
          <a:blip r:embed="rId4"/>
          <a:srcRect/>
          <a:stretch>
            <a:fillRect/>
          </a:stretch>
        </p:blipFill>
        <p:spPr bwMode="auto">
          <a:xfrm>
            <a:off x="7239000" y="6248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78"/>
                                        </p:tgtEl>
                                      </p:cBhvr>
                                    </p:cmd>
                                  </p:childTnLst>
                                </p:cTn>
                              </p:par>
                            </p:childTnLst>
                          </p:cTn>
                        </p:par>
                        <p:par>
                          <p:cTn id="7" fill="hold">
                            <p:stCondLst>
                              <p:cond delay="0"/>
                            </p:stCondLst>
                            <p:childTnLst>
                              <p:par>
                                <p:cTn id="8" presetID="4" presetClass="entr" presetSubtype="16" fill="hold" grpId="0" nodeType="afterEffect">
                                  <p:stCondLst>
                                    <p:cond delay="1000"/>
                                  </p:stCondLst>
                                  <p:childTnLst>
                                    <p:set>
                                      <p:cBhvr>
                                        <p:cTn id="9" dur="1" fill="hold">
                                          <p:stCondLst>
                                            <p:cond delay="0"/>
                                          </p:stCondLst>
                                        </p:cTn>
                                        <p:tgtEl>
                                          <p:spTgt spid="3075">
                                            <p:txEl>
                                              <p:pRg st="0" end="0"/>
                                            </p:txEl>
                                          </p:spTgt>
                                        </p:tgtEl>
                                        <p:attrNameLst>
                                          <p:attrName>style.visibility</p:attrName>
                                        </p:attrNameLst>
                                      </p:cBhvr>
                                      <p:to>
                                        <p:strVal val="visible"/>
                                      </p:to>
                                    </p:set>
                                    <p:animEffect transition="in" filter="box(in)">
                                      <p:cBhvr>
                                        <p:cTn id="10" dur="500"/>
                                        <p:tgtEl>
                                          <p:spTgt spid="3075">
                                            <p:txEl>
                                              <p:pRg st="0" end="0"/>
                                            </p:txEl>
                                          </p:spTgt>
                                        </p:tgtEl>
                                      </p:cBhvr>
                                    </p:animEffect>
                                  </p:childTnLst>
                                </p:cTn>
                              </p:par>
                            </p:childTnLst>
                          </p:cTn>
                        </p:par>
                        <p:par>
                          <p:cTn id="11" fill="hold">
                            <p:stCondLst>
                              <p:cond delay="1500"/>
                            </p:stCondLst>
                            <p:childTnLst>
                              <p:par>
                                <p:cTn id="12" presetID="3" presetClass="entr" presetSubtype="10" fill="hold" grpId="0" nodeType="afterEffect">
                                  <p:stCondLst>
                                    <p:cond delay="6000"/>
                                  </p:stCondLst>
                                  <p:childTnLst>
                                    <p:set>
                                      <p:cBhvr>
                                        <p:cTn id="13" dur="1" fill="hold">
                                          <p:stCondLst>
                                            <p:cond delay="0"/>
                                          </p:stCondLst>
                                        </p:cTn>
                                        <p:tgtEl>
                                          <p:spTgt spid="3077"/>
                                        </p:tgtEl>
                                        <p:attrNameLst>
                                          <p:attrName>style.visibility</p:attrName>
                                        </p:attrNameLst>
                                      </p:cBhvr>
                                      <p:to>
                                        <p:strVal val="visible"/>
                                      </p:to>
                                    </p:set>
                                    <p:animEffect transition="in" filter="blinds(horizontal)">
                                      <p:cBhvr>
                                        <p:cTn id="14"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5" fill="hold" display="0">
                  <p:stCondLst>
                    <p:cond delay="indefinite"/>
                  </p:stCondLst>
                  <p:endCondLst>
                    <p:cond evt="onPrev" delay="0">
                      <p:tgtEl>
                        <p:sldTgt/>
                      </p:tgtEl>
                    </p:cond>
                    <p:cond evt="onStopAudio" delay="0">
                      <p:tgtEl>
                        <p:sldTgt/>
                      </p:tgtEl>
                    </p:cond>
                  </p:endCondLst>
                </p:cTn>
                <p:tgtEl>
                  <p:spTgt spid="3078"/>
                </p:tgtEl>
              </p:cMediaNode>
            </p:audio>
          </p:childTnLst>
        </p:cTn>
      </p:par>
    </p:tnLst>
    <p:bldLst>
      <p:bldP spid="3075" grpId="0" build="p" autoUpdateAnimBg="0" advAuto="1000"/>
      <p:bldP spid="3077"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338138" y="228600"/>
            <a:ext cx="8805862" cy="579438"/>
          </a:xfrm>
        </p:spPr>
        <p:txBody>
          <a:bodyPr>
            <a:normAutofit fontScale="90000"/>
          </a:bodyPr>
          <a:lstStyle/>
          <a:p>
            <a:pPr algn="ctr"/>
            <a:r>
              <a:rPr lang="en-US" sz="3200" b="1" u="sng"/>
              <a:t>Two Paragraphs</a:t>
            </a:r>
          </a:p>
        </p:txBody>
      </p:sp>
      <p:sp>
        <p:nvSpPr>
          <p:cNvPr id="1027" name="Rectangle 3"/>
          <p:cNvSpPr>
            <a:spLocks noGrp="1" noChangeArrowheads="1"/>
          </p:cNvSpPr>
          <p:nvPr>
            <p:ph sz="quarter" idx="1"/>
          </p:nvPr>
        </p:nvSpPr>
        <p:spPr>
          <a:xfrm>
            <a:off x="609600" y="762000"/>
            <a:ext cx="8077200" cy="990600"/>
          </a:xfrm>
        </p:spPr>
        <p:txBody>
          <a:bodyPr/>
          <a:lstStyle/>
          <a:p>
            <a:pPr>
              <a:buFont typeface="Wingdings" charset="2"/>
              <a:buNone/>
            </a:pPr>
            <a:r>
              <a:rPr lang="en-US" sz="2400" b="1">
                <a:solidFill>
                  <a:schemeClr val="folHlink"/>
                </a:solidFill>
              </a:rPr>
              <a:t>	Read the paragraphs below.  Choose the</a:t>
            </a:r>
          </a:p>
          <a:p>
            <a:pPr>
              <a:buFont typeface="Wingdings" charset="2"/>
              <a:buNone/>
            </a:pPr>
            <a:r>
              <a:rPr lang="en-US" sz="2400" b="1">
                <a:solidFill>
                  <a:schemeClr val="folHlink"/>
                </a:solidFill>
              </a:rPr>
              <a:t>paragraph that is more effective.</a:t>
            </a:r>
          </a:p>
        </p:txBody>
      </p:sp>
      <p:sp>
        <p:nvSpPr>
          <p:cNvPr id="1028" name="AutoShape 4">
            <a:hlinkClick r:id="" action="ppaction://hlinkshowjump?jump=previousslide" highlightClick="1">
              <a:snd r:embed="rId3"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9" name="AutoShape 5">
            <a:hlinkClick r:id="" action="ppaction://hlinkshowjump?jump=nextslide" highlightClick="1">
              <a:snd r:embed="rId3"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1030" name="MacOS">
            <a:hlinkClick r:id="" action="ppaction://media"/>
          </p:cNvPr>
          <p:cNvPicPr>
            <a:picLocks noRot="1" noChangeAspect="1" noChangeArrowheads="1"/>
          </p:cNvPicPr>
          <p:nvPr>
            <a:audioFile r:link="rId1"/>
          </p:nvPr>
        </p:nvPicPr>
        <p:blipFill>
          <a:blip r:embed="rId4"/>
          <a:srcRect/>
          <a:stretch>
            <a:fillRect/>
          </a:stretch>
        </p:blipFill>
        <p:spPr bwMode="auto">
          <a:xfrm>
            <a:off x="7239000" y="6248400"/>
            <a:ext cx="304800" cy="304800"/>
          </a:xfrm>
          <a:prstGeom prst="rect">
            <a:avLst/>
          </a:prstGeom>
          <a:noFill/>
        </p:spPr>
      </p:pic>
      <p:sp>
        <p:nvSpPr>
          <p:cNvPr id="1031" name="Rectangle 7"/>
          <p:cNvSpPr>
            <a:spLocks noChangeArrowheads="1"/>
          </p:cNvSpPr>
          <p:nvPr/>
        </p:nvSpPr>
        <p:spPr bwMode="auto">
          <a:xfrm>
            <a:off x="533400" y="1676400"/>
            <a:ext cx="8110538" cy="1905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tx2"/>
                </a:solidFill>
              </a:rPr>
              <a:t>	I love living in the city.  I have a wonderful view of the entire city.  I have an apartment. I can see the Golden Gate Bridge.  I can see many cargo ships pass under the bridge each day.  I like the restaurants in San Francisco.  I can find wonderful food from just about every country.  I don’t like the traffic in the city.</a:t>
            </a:r>
          </a:p>
        </p:txBody>
      </p:sp>
      <p:sp>
        <p:nvSpPr>
          <p:cNvPr id="1032" name="Rectangle 8"/>
          <p:cNvSpPr>
            <a:spLocks noChangeArrowheads="1"/>
          </p:cNvSpPr>
          <p:nvPr/>
        </p:nvSpPr>
        <p:spPr bwMode="auto">
          <a:xfrm>
            <a:off x="533400" y="3733800"/>
            <a:ext cx="8110538" cy="1905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tx2"/>
                </a:solidFill>
              </a:rPr>
              <a:t>	</a:t>
            </a:r>
            <a:r>
              <a:rPr lang="en-US" sz="2000"/>
              <a:t>I love living in the city of San Francisco.  I have a wonderful view of the entire city from my apartment window.  In addition, I can see the Golden Gate Bridge under which many cargo ships pass each day.  I also like San Francisco because  I can find wonderful restaurants with food from just about every country; however, I don’t like the traffic in the city.</a:t>
            </a:r>
          </a:p>
        </p:txBody>
      </p:sp>
      <p:sp>
        <p:nvSpPr>
          <p:cNvPr id="1033" name="AutoShape 9">
            <a:hlinkClick r:id="rId5" action="ppaction://hlinksldjump" highlightClick="1">
              <a:snd r:embed="rId6" name="driveby.wav"/>
            </a:hlinkClick>
            <a:hlinkHover r:id="" action="ppaction://noaction" highlightClick="1"/>
          </p:cNvPr>
          <p:cNvSpPr>
            <a:spLocks noChangeArrowheads="1"/>
          </p:cNvSpPr>
          <p:nvPr/>
        </p:nvSpPr>
        <p:spPr bwMode="auto">
          <a:xfrm>
            <a:off x="152400" y="1905000"/>
            <a:ext cx="533400" cy="457200"/>
          </a:xfrm>
          <a:prstGeom prst="bevel">
            <a:avLst>
              <a:gd name="adj" fmla="val 12500"/>
            </a:avLst>
          </a:prstGeom>
          <a:solidFill>
            <a:schemeClr val="bg2"/>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34" name="AutoShape 10">
            <a:hlinkClick r:id="rId7" action="ppaction://hlinksldjump">
              <a:snd r:embed="rId8" name="applause.wav"/>
            </a:hlinkClick>
            <a:hlinkHover r:id="" action="ppaction://noaction" highlightClick="1"/>
          </p:cNvPr>
          <p:cNvSpPr>
            <a:spLocks noChangeArrowheads="1"/>
          </p:cNvSpPr>
          <p:nvPr/>
        </p:nvSpPr>
        <p:spPr bwMode="auto">
          <a:xfrm>
            <a:off x="152400" y="4038600"/>
            <a:ext cx="533400" cy="457200"/>
          </a:xfrm>
          <a:prstGeom prst="bevel">
            <a:avLst>
              <a:gd name="adj" fmla="val 12500"/>
            </a:avLst>
          </a:prstGeom>
          <a:solidFill>
            <a:schemeClr val="bg2"/>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30"/>
                                        </p:tgtEl>
                                      </p:cBhvr>
                                    </p:cmd>
                                  </p:childTnLst>
                                </p:cTn>
                              </p:par>
                            </p:childTnLst>
                          </p:cTn>
                        </p:par>
                        <p:par>
                          <p:cTn id="7" fill="hold">
                            <p:stCondLst>
                              <p:cond delay="0"/>
                            </p:stCondLst>
                            <p:childTnLst>
                              <p:par>
                                <p:cTn id="8" presetID="4" presetClass="entr" presetSubtype="16" fill="hold" grpId="0" nodeType="afterEffect">
                                  <p:stCondLst>
                                    <p:cond delay="1000"/>
                                  </p:stCondLst>
                                  <p:childTnLst>
                                    <p:set>
                                      <p:cBhvr>
                                        <p:cTn id="9" dur="1" fill="hold">
                                          <p:stCondLst>
                                            <p:cond delay="0"/>
                                          </p:stCondLst>
                                        </p:cTn>
                                        <p:tgtEl>
                                          <p:spTgt spid="1027">
                                            <p:txEl>
                                              <p:pRg st="0" end="0"/>
                                            </p:txEl>
                                          </p:spTgt>
                                        </p:tgtEl>
                                        <p:attrNameLst>
                                          <p:attrName>style.visibility</p:attrName>
                                        </p:attrNameLst>
                                      </p:cBhvr>
                                      <p:to>
                                        <p:strVal val="visible"/>
                                      </p:to>
                                    </p:set>
                                    <p:animEffect transition="in" filter="box(in)">
                                      <p:cBhvr>
                                        <p:cTn id="10" dur="500"/>
                                        <p:tgtEl>
                                          <p:spTgt spid="1027">
                                            <p:txEl>
                                              <p:pRg st="0" end="0"/>
                                            </p:txEl>
                                          </p:spTgt>
                                        </p:tgtEl>
                                      </p:cBhvr>
                                    </p:animEffect>
                                  </p:childTnLst>
                                </p:cTn>
                              </p:par>
                            </p:childTnLst>
                          </p:cTn>
                        </p:par>
                        <p:par>
                          <p:cTn id="11" fill="hold">
                            <p:stCondLst>
                              <p:cond delay="1500"/>
                            </p:stCondLst>
                            <p:childTnLst>
                              <p:par>
                                <p:cTn id="12" presetID="4" presetClass="entr" presetSubtype="16" fill="hold" grpId="0" nodeType="afterEffect">
                                  <p:stCondLst>
                                    <p:cond delay="1000"/>
                                  </p:stCondLst>
                                  <p:childTnLst>
                                    <p:set>
                                      <p:cBhvr>
                                        <p:cTn id="13" dur="1" fill="hold">
                                          <p:stCondLst>
                                            <p:cond delay="0"/>
                                          </p:stCondLst>
                                        </p:cTn>
                                        <p:tgtEl>
                                          <p:spTgt spid="1027">
                                            <p:txEl>
                                              <p:pRg st="1" end="1"/>
                                            </p:txEl>
                                          </p:spTgt>
                                        </p:tgtEl>
                                        <p:attrNameLst>
                                          <p:attrName>style.visibility</p:attrName>
                                        </p:attrNameLst>
                                      </p:cBhvr>
                                      <p:to>
                                        <p:strVal val="visible"/>
                                      </p:to>
                                    </p:set>
                                    <p:animEffect transition="in" filter="box(in)">
                                      <p:cBhvr>
                                        <p:cTn id="14" dur="500"/>
                                        <p:tgtEl>
                                          <p:spTgt spid="1027">
                                            <p:txEl>
                                              <p:pRg st="1" end="1"/>
                                            </p:txEl>
                                          </p:spTgt>
                                        </p:tgtEl>
                                      </p:cBhvr>
                                    </p:animEffect>
                                  </p:childTnLst>
                                </p:cTn>
                              </p:par>
                            </p:childTnLst>
                          </p:cTn>
                        </p:par>
                        <p:par>
                          <p:cTn id="15" fill="hold">
                            <p:stCondLst>
                              <p:cond delay="3000"/>
                            </p:stCondLst>
                            <p:childTnLst>
                              <p:par>
                                <p:cTn id="16" presetID="4" presetClass="entr" presetSubtype="16" fill="hold" grpId="0" nodeType="afterEffect">
                                  <p:stCondLst>
                                    <p:cond delay="1000"/>
                                  </p:stCondLst>
                                  <p:childTnLst>
                                    <p:set>
                                      <p:cBhvr>
                                        <p:cTn id="17" dur="1" fill="hold">
                                          <p:stCondLst>
                                            <p:cond delay="0"/>
                                          </p:stCondLst>
                                        </p:cTn>
                                        <p:tgtEl>
                                          <p:spTgt spid="1031">
                                            <p:txEl>
                                              <p:pRg st="0" end="0"/>
                                            </p:txEl>
                                          </p:spTgt>
                                        </p:tgtEl>
                                        <p:attrNameLst>
                                          <p:attrName>style.visibility</p:attrName>
                                        </p:attrNameLst>
                                      </p:cBhvr>
                                      <p:to>
                                        <p:strVal val="visible"/>
                                      </p:to>
                                    </p:set>
                                    <p:animEffect transition="in" filter="box(in)">
                                      <p:cBhvr>
                                        <p:cTn id="18" dur="500"/>
                                        <p:tgtEl>
                                          <p:spTgt spid="1031">
                                            <p:txEl>
                                              <p:pRg st="0" end="0"/>
                                            </p:txEl>
                                          </p:spTgt>
                                        </p:tgtEl>
                                      </p:cBhvr>
                                    </p:animEffect>
                                  </p:childTnLst>
                                </p:cTn>
                              </p:par>
                            </p:childTnLst>
                          </p:cTn>
                        </p:par>
                        <p:par>
                          <p:cTn id="19" fill="hold">
                            <p:stCondLst>
                              <p:cond delay="4500"/>
                            </p:stCondLst>
                            <p:childTnLst>
                              <p:par>
                                <p:cTn id="20" presetID="4" presetClass="entr" presetSubtype="16" fill="hold" grpId="0" nodeType="afterEffect">
                                  <p:stCondLst>
                                    <p:cond delay="1000"/>
                                  </p:stCondLst>
                                  <p:childTnLst>
                                    <p:set>
                                      <p:cBhvr>
                                        <p:cTn id="21" dur="1" fill="hold">
                                          <p:stCondLst>
                                            <p:cond delay="0"/>
                                          </p:stCondLst>
                                        </p:cTn>
                                        <p:tgtEl>
                                          <p:spTgt spid="1032">
                                            <p:txEl>
                                              <p:pRg st="0" end="0"/>
                                            </p:txEl>
                                          </p:spTgt>
                                        </p:tgtEl>
                                        <p:attrNameLst>
                                          <p:attrName>style.visibility</p:attrName>
                                        </p:attrNameLst>
                                      </p:cBhvr>
                                      <p:to>
                                        <p:strVal val="visible"/>
                                      </p:to>
                                    </p:set>
                                    <p:animEffect transition="in" filter="box(in)">
                                      <p:cBhvr>
                                        <p:cTn id="22" dur="500"/>
                                        <p:tgtEl>
                                          <p:spTgt spid="1032">
                                            <p:txEl>
                                              <p:pRg st="0" end="0"/>
                                            </p:txEl>
                                          </p:spTgt>
                                        </p:tgtEl>
                                      </p:cBhvr>
                                    </p:animEffect>
                                  </p:childTnLst>
                                </p:cTn>
                              </p:par>
                            </p:childTnLst>
                          </p:cTn>
                        </p:par>
                        <p:par>
                          <p:cTn id="23" fill="hold">
                            <p:stCondLst>
                              <p:cond delay="6000"/>
                            </p:stCondLst>
                            <p:childTnLst>
                              <p:par>
                                <p:cTn id="24" presetID="3" presetClass="entr" presetSubtype="10" fill="hold" grpId="0" nodeType="afterEffect">
                                  <p:stCondLst>
                                    <p:cond delay="6000"/>
                                  </p:stCondLst>
                                  <p:childTnLst>
                                    <p:set>
                                      <p:cBhvr>
                                        <p:cTn id="25" dur="1" fill="hold">
                                          <p:stCondLst>
                                            <p:cond delay="0"/>
                                          </p:stCondLst>
                                        </p:cTn>
                                        <p:tgtEl>
                                          <p:spTgt spid="1029"/>
                                        </p:tgtEl>
                                        <p:attrNameLst>
                                          <p:attrName>style.visibility</p:attrName>
                                        </p:attrNameLst>
                                      </p:cBhvr>
                                      <p:to>
                                        <p:strVal val="visible"/>
                                      </p:to>
                                    </p:set>
                                    <p:animEffect transition="in" filter="blinds(horizontal)">
                                      <p:cBhvr>
                                        <p:cTn id="26" dur="500"/>
                                        <p:tgtEl>
                                          <p:spTgt spid="1029"/>
                                        </p:tgtEl>
                                      </p:cBhvr>
                                    </p:animEffect>
                                  </p:childTnLst>
                                </p:cTn>
                              </p:par>
                            </p:childTnLst>
                          </p:cTn>
                        </p:par>
                        <p:par>
                          <p:cTn id="27" fill="hold">
                            <p:stCondLst>
                              <p:cond delay="12500"/>
                            </p:stCondLst>
                            <p:childTnLst>
                              <p:par>
                                <p:cTn id="28" presetID="9" presetClass="entr" presetSubtype="0" fill="hold" grpId="0" nodeType="afterEffect">
                                  <p:stCondLst>
                                    <p:cond delay="1000"/>
                                  </p:stCondLst>
                                  <p:childTnLst>
                                    <p:set>
                                      <p:cBhvr>
                                        <p:cTn id="29" dur="1" fill="hold">
                                          <p:stCondLst>
                                            <p:cond delay="0"/>
                                          </p:stCondLst>
                                        </p:cTn>
                                        <p:tgtEl>
                                          <p:spTgt spid="1033"/>
                                        </p:tgtEl>
                                        <p:attrNameLst>
                                          <p:attrName>style.visibility</p:attrName>
                                        </p:attrNameLst>
                                      </p:cBhvr>
                                      <p:to>
                                        <p:strVal val="visible"/>
                                      </p:to>
                                    </p:set>
                                    <p:animEffect transition="in" filter="dissolve">
                                      <p:cBhvr>
                                        <p:cTn id="30" dur="500"/>
                                        <p:tgtEl>
                                          <p:spTgt spid="1033"/>
                                        </p:tgtEl>
                                      </p:cBhvr>
                                    </p:animEffect>
                                  </p:childTnLst>
                                </p:cTn>
                              </p:par>
                            </p:childTnLst>
                          </p:cTn>
                        </p:par>
                        <p:par>
                          <p:cTn id="31" fill="hold">
                            <p:stCondLst>
                              <p:cond delay="14000"/>
                            </p:stCondLst>
                            <p:childTnLst>
                              <p:par>
                                <p:cTn id="32" presetID="9" presetClass="entr" presetSubtype="0" fill="hold" grpId="0" nodeType="afterEffect">
                                  <p:stCondLst>
                                    <p:cond delay="1000"/>
                                  </p:stCondLst>
                                  <p:childTnLst>
                                    <p:set>
                                      <p:cBhvr>
                                        <p:cTn id="33" dur="1" fill="hold">
                                          <p:stCondLst>
                                            <p:cond delay="0"/>
                                          </p:stCondLst>
                                        </p:cTn>
                                        <p:tgtEl>
                                          <p:spTgt spid="1034"/>
                                        </p:tgtEl>
                                        <p:attrNameLst>
                                          <p:attrName>style.visibility</p:attrName>
                                        </p:attrNameLst>
                                      </p:cBhvr>
                                      <p:to>
                                        <p:strVal val="visible"/>
                                      </p:to>
                                    </p:set>
                                    <p:animEffect transition="in" filter="dissolve">
                                      <p:cBhvr>
                                        <p:cTn id="34"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5" fill="hold" display="0">
                  <p:stCondLst>
                    <p:cond delay="indefinite"/>
                  </p:stCondLst>
                  <p:endCondLst>
                    <p:cond evt="onPrev" delay="0">
                      <p:tgtEl>
                        <p:sldTgt/>
                      </p:tgtEl>
                    </p:cond>
                    <p:cond evt="onStopAudio" delay="0">
                      <p:tgtEl>
                        <p:sldTgt/>
                      </p:tgtEl>
                    </p:cond>
                  </p:endCondLst>
                </p:cTn>
                <p:tgtEl>
                  <p:spTgt spid="1030"/>
                </p:tgtEl>
              </p:cMediaNode>
            </p:audio>
          </p:childTnLst>
        </p:cTn>
      </p:par>
    </p:tnLst>
    <p:bldLst>
      <p:bldP spid="1027" grpId="0" build="p" autoUpdateAnimBg="0" advAuto="1000"/>
      <p:bldP spid="1029" grpId="0" animBg="1"/>
      <p:bldP spid="1031" grpId="0" build="p" autoUpdateAnimBg="0" advAuto="1000"/>
      <p:bldP spid="1032" grpId="0" build="p" autoUpdateAnimBg="0" advAuto="1000"/>
      <p:bldP spid="1033" grpId="0" animBg="1"/>
      <p:bldP spid="1034"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14338" y="304800"/>
            <a:ext cx="8729662" cy="579438"/>
          </a:xfrm>
        </p:spPr>
        <p:txBody>
          <a:bodyPr>
            <a:normAutofit fontScale="90000"/>
          </a:bodyPr>
          <a:lstStyle/>
          <a:p>
            <a:r>
              <a:rPr lang="en-US" sz="3200" b="1" u="sng"/>
              <a:t>How do you vary sentence structure?</a:t>
            </a:r>
          </a:p>
        </p:txBody>
      </p:sp>
      <p:sp>
        <p:nvSpPr>
          <p:cNvPr id="4099" name="Rectangle 3"/>
          <p:cNvSpPr>
            <a:spLocks noGrp="1" noChangeArrowheads="1"/>
          </p:cNvSpPr>
          <p:nvPr>
            <p:ph sz="quarter" idx="1"/>
          </p:nvPr>
        </p:nvSpPr>
        <p:spPr>
          <a:xfrm>
            <a:off x="762000" y="1066800"/>
            <a:ext cx="7772400" cy="4495800"/>
          </a:xfrm>
        </p:spPr>
        <p:txBody>
          <a:bodyPr/>
          <a:lstStyle/>
          <a:p>
            <a:pPr>
              <a:buFont typeface="Wingdings" charset="2"/>
              <a:buNone/>
            </a:pPr>
            <a:r>
              <a:rPr lang="en-US"/>
              <a:t>	</a:t>
            </a:r>
            <a:r>
              <a:rPr lang="en-US" sz="2800">
                <a:solidFill>
                  <a:schemeClr val="tx2"/>
                </a:solidFill>
              </a:rPr>
              <a:t>You will want to use a variety of sentence structures in your writing.  There are three types of sentences we will study in this lesson:</a:t>
            </a:r>
          </a:p>
          <a:p>
            <a:pPr>
              <a:buFont typeface="Wingdings" charset="2"/>
              <a:buNone/>
            </a:pPr>
            <a:endParaRPr lang="en-US" sz="2800">
              <a:solidFill>
                <a:schemeClr val="tx2"/>
              </a:solidFill>
            </a:endParaRPr>
          </a:p>
          <a:p>
            <a:pPr>
              <a:buFont typeface="Wingdings" charset="2"/>
              <a:buNone/>
            </a:pPr>
            <a:r>
              <a:rPr lang="en-US" sz="2800">
                <a:solidFill>
                  <a:schemeClr val="accent2"/>
                </a:solidFill>
              </a:rPr>
              <a:t>			</a:t>
            </a:r>
            <a:r>
              <a:rPr lang="en-US" sz="2800">
                <a:solidFill>
                  <a:srgbClr val="FF0000"/>
                </a:solidFill>
              </a:rPr>
              <a:t>-  Simple Sentence</a:t>
            </a:r>
          </a:p>
          <a:p>
            <a:pPr>
              <a:buFont typeface="Wingdings" charset="2"/>
              <a:buNone/>
            </a:pPr>
            <a:r>
              <a:rPr lang="en-US" sz="2800">
                <a:solidFill>
                  <a:srgbClr val="FF0000"/>
                </a:solidFill>
              </a:rPr>
              <a:t>			-  Compound Sentence</a:t>
            </a:r>
          </a:p>
          <a:p>
            <a:pPr>
              <a:buFont typeface="Wingdings" charset="2"/>
              <a:buNone/>
            </a:pPr>
            <a:r>
              <a:rPr lang="en-US" sz="2800">
                <a:solidFill>
                  <a:srgbClr val="FF0000"/>
                </a:solidFill>
              </a:rPr>
              <a:t>			-  Complex Sentence</a:t>
            </a:r>
          </a:p>
        </p:txBody>
      </p:sp>
      <p:sp>
        <p:nvSpPr>
          <p:cNvPr id="4100"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01"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box(in)">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box(in)">
                                      <p:cBhvr>
                                        <p:cTn id="12" dur="500"/>
                                        <p:tgtEl>
                                          <p:spTgt spid="40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animEffect transition="in" filter="box(in)">
                                      <p:cBhvr>
                                        <p:cTn id="17" dur="500"/>
                                        <p:tgtEl>
                                          <p:spTgt spid="40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099">
                                            <p:txEl>
                                              <p:pRg st="4" end="4"/>
                                            </p:txEl>
                                          </p:spTgt>
                                        </p:tgtEl>
                                        <p:attrNameLst>
                                          <p:attrName>style.visibility</p:attrName>
                                        </p:attrNameLst>
                                      </p:cBhvr>
                                      <p:to>
                                        <p:strVal val="visible"/>
                                      </p:to>
                                    </p:set>
                                    <p:animEffect transition="in" filter="box(in)">
                                      <p:cBhvr>
                                        <p:cTn id="22" dur="500"/>
                                        <p:tgtEl>
                                          <p:spTgt spid="4099">
                                            <p:txEl>
                                              <p:pRg st="4" end="4"/>
                                            </p:txEl>
                                          </p:spTgt>
                                        </p:tgtEl>
                                      </p:cBhvr>
                                    </p:animEffect>
                                  </p:childTnLst>
                                </p:cTn>
                              </p:par>
                            </p:childTnLst>
                          </p:cTn>
                        </p:par>
                        <p:par>
                          <p:cTn id="23" fill="hold">
                            <p:stCondLst>
                              <p:cond delay="500"/>
                            </p:stCondLst>
                            <p:childTnLst>
                              <p:par>
                                <p:cTn id="24" presetID="3" presetClass="entr" presetSubtype="10" fill="hold" grpId="0" nodeType="afterEffect">
                                  <p:stCondLst>
                                    <p:cond delay="6000"/>
                                  </p:stCondLst>
                                  <p:childTnLst>
                                    <p:set>
                                      <p:cBhvr>
                                        <p:cTn id="25" dur="1" fill="hold">
                                          <p:stCondLst>
                                            <p:cond delay="0"/>
                                          </p:stCondLst>
                                        </p:cTn>
                                        <p:tgtEl>
                                          <p:spTgt spid="4101"/>
                                        </p:tgtEl>
                                        <p:attrNameLst>
                                          <p:attrName>style.visibility</p:attrName>
                                        </p:attrNameLst>
                                      </p:cBhvr>
                                      <p:to>
                                        <p:strVal val="visible"/>
                                      </p:to>
                                    </p:set>
                                    <p:animEffect transition="in" filter="blinds(horizontal)">
                                      <p:cBhvr>
                                        <p:cTn id="26"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P spid="4101"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381000"/>
            <a:ext cx="8162925" cy="641350"/>
          </a:xfrm>
        </p:spPr>
        <p:txBody>
          <a:bodyPr>
            <a:normAutofit fontScale="90000"/>
          </a:bodyPr>
          <a:lstStyle/>
          <a:p>
            <a:pPr algn="ctr"/>
            <a:r>
              <a:rPr lang="en-US" sz="3600" b="1" u="sng"/>
              <a:t>The Simple Sentence</a:t>
            </a:r>
          </a:p>
        </p:txBody>
      </p:sp>
      <p:sp>
        <p:nvSpPr>
          <p:cNvPr id="5123" name="Rectangle 3"/>
          <p:cNvSpPr>
            <a:spLocks noGrp="1" noChangeArrowheads="1"/>
          </p:cNvSpPr>
          <p:nvPr>
            <p:ph sz="quarter" idx="1"/>
          </p:nvPr>
        </p:nvSpPr>
        <p:spPr>
          <a:xfrm>
            <a:off x="501650" y="1143000"/>
            <a:ext cx="8642350" cy="1217613"/>
          </a:xfrm>
        </p:spPr>
        <p:txBody>
          <a:bodyPr>
            <a:normAutofit fontScale="85000" lnSpcReduction="10000"/>
          </a:bodyPr>
          <a:lstStyle/>
          <a:p>
            <a:pPr>
              <a:lnSpc>
                <a:spcPct val="90000"/>
              </a:lnSpc>
              <a:buFont typeface="Wingdings" charset="2"/>
              <a:buNone/>
            </a:pPr>
            <a:r>
              <a:rPr lang="en-US" sz="2800"/>
              <a:t>	</a:t>
            </a:r>
            <a:r>
              <a:rPr lang="en-US" sz="2800">
                <a:solidFill>
                  <a:schemeClr val="tx2"/>
                </a:solidFill>
              </a:rPr>
              <a:t>A simple sentence has one </a:t>
            </a:r>
            <a:r>
              <a:rPr lang="en-US" sz="2800" b="1" i="1">
                <a:solidFill>
                  <a:schemeClr val="folHlink"/>
                </a:solidFill>
              </a:rPr>
              <a:t>independent clause</a:t>
            </a:r>
            <a:r>
              <a:rPr lang="en-US" sz="2800">
                <a:solidFill>
                  <a:schemeClr val="tx2"/>
                </a:solidFill>
              </a:rPr>
              <a:t> (one subject and a verb):</a:t>
            </a:r>
          </a:p>
          <a:p>
            <a:pPr>
              <a:lnSpc>
                <a:spcPct val="90000"/>
              </a:lnSpc>
              <a:buFont typeface="Wingdings" charset="2"/>
              <a:buNone/>
            </a:pPr>
            <a:endParaRPr lang="en-US" sz="2800">
              <a:solidFill>
                <a:schemeClr val="tx2"/>
              </a:solidFill>
            </a:endParaRPr>
          </a:p>
          <a:p>
            <a:pPr>
              <a:lnSpc>
                <a:spcPct val="90000"/>
              </a:lnSpc>
              <a:buFont typeface="Wingdings" charset="2"/>
              <a:buNone/>
            </a:pPr>
            <a:r>
              <a:rPr lang="en-US" sz="2800">
                <a:solidFill>
                  <a:schemeClr val="accent2"/>
                </a:solidFill>
              </a:rPr>
              <a:t>			    </a:t>
            </a:r>
            <a:r>
              <a:rPr lang="en-US" sz="2800">
                <a:solidFill>
                  <a:srgbClr val="FF0000"/>
                </a:solidFill>
              </a:rPr>
              <a:t>I live in San Francisco.</a:t>
            </a:r>
          </a:p>
        </p:txBody>
      </p:sp>
      <p:sp>
        <p:nvSpPr>
          <p:cNvPr id="5124" name="Oval 4"/>
          <p:cNvSpPr>
            <a:spLocks noChangeArrowheads="1"/>
          </p:cNvSpPr>
          <p:nvPr/>
        </p:nvSpPr>
        <p:spPr bwMode="auto">
          <a:xfrm>
            <a:off x="2819400" y="2286000"/>
            <a:ext cx="304800" cy="8382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5126" name="Rectangle 6"/>
          <p:cNvSpPr>
            <a:spLocks noChangeArrowheads="1"/>
          </p:cNvSpPr>
          <p:nvPr/>
        </p:nvSpPr>
        <p:spPr bwMode="auto">
          <a:xfrm>
            <a:off x="3124200" y="2438400"/>
            <a:ext cx="762000" cy="533400"/>
          </a:xfrm>
          <a:prstGeom prst="rect">
            <a:avLst/>
          </a:prstGeom>
          <a:noFill/>
          <a:ln w="38100">
            <a:solidFill>
              <a:schemeClr val="hlink"/>
            </a:solidFill>
            <a:miter lim="800000"/>
            <a:headEnd/>
            <a:tailEnd/>
          </a:ln>
          <a:effectLst/>
        </p:spPr>
        <p:txBody>
          <a:bodyPr wrap="none" anchor="ctr">
            <a:prstTxWarp prst="textNoShape">
              <a:avLst/>
            </a:prstTxWarp>
          </a:bodyPr>
          <a:lstStyle/>
          <a:p>
            <a:endParaRPr lang="en-US"/>
          </a:p>
        </p:txBody>
      </p:sp>
      <p:sp>
        <p:nvSpPr>
          <p:cNvPr id="5127" name="AutoShape 7"/>
          <p:cNvSpPr>
            <a:spLocks/>
          </p:cNvSpPr>
          <p:nvPr/>
        </p:nvSpPr>
        <p:spPr bwMode="auto">
          <a:xfrm>
            <a:off x="228600" y="3810000"/>
            <a:ext cx="1627188" cy="609600"/>
          </a:xfrm>
          <a:prstGeom prst="accentCallout2">
            <a:avLst>
              <a:gd name="adj1" fmla="val 18750"/>
              <a:gd name="adj2" fmla="val 104685"/>
              <a:gd name="adj3" fmla="val 18750"/>
              <a:gd name="adj4" fmla="val 132685"/>
              <a:gd name="adj5" fmla="val -148440"/>
              <a:gd name="adj6" fmla="val 161755"/>
            </a:avLst>
          </a:prstGeom>
          <a:noFill/>
          <a:ln w="28575">
            <a:solidFill>
              <a:schemeClr val="tx1"/>
            </a:solidFill>
            <a:miter lim="800000"/>
            <a:headEnd/>
            <a:tailEnd/>
          </a:ln>
          <a:effectLst/>
        </p:spPr>
        <p:txBody>
          <a:bodyPr>
            <a:prstTxWarp prst="textNoShape">
              <a:avLst/>
            </a:prstTxWarp>
          </a:bodyPr>
          <a:lstStyle/>
          <a:p>
            <a:pPr algn="ctr"/>
            <a:r>
              <a:rPr lang="en-US" b="1">
                <a:latin typeface="Times New Roman" charset="0"/>
              </a:rPr>
              <a:t>Subject</a:t>
            </a:r>
          </a:p>
        </p:txBody>
      </p:sp>
      <p:sp>
        <p:nvSpPr>
          <p:cNvPr id="5128" name="AutoShape 8"/>
          <p:cNvSpPr>
            <a:spLocks/>
          </p:cNvSpPr>
          <p:nvPr/>
        </p:nvSpPr>
        <p:spPr bwMode="auto">
          <a:xfrm>
            <a:off x="5105400" y="4267200"/>
            <a:ext cx="1627188" cy="609600"/>
          </a:xfrm>
          <a:prstGeom prst="accentCallout2">
            <a:avLst>
              <a:gd name="adj1" fmla="val 18750"/>
              <a:gd name="adj2" fmla="val -4685"/>
              <a:gd name="adj3" fmla="val 18750"/>
              <a:gd name="adj4" fmla="val -40000"/>
              <a:gd name="adj5" fmla="val -206250"/>
              <a:gd name="adj6" fmla="val -76583"/>
            </a:avLst>
          </a:prstGeom>
          <a:noFill/>
          <a:ln w="28575">
            <a:solidFill>
              <a:schemeClr val="hlink"/>
            </a:solidFill>
            <a:miter lim="800000"/>
            <a:headEnd/>
            <a:tailEnd/>
          </a:ln>
          <a:effectLst/>
        </p:spPr>
        <p:txBody>
          <a:bodyPr>
            <a:prstTxWarp prst="textNoShape">
              <a:avLst/>
            </a:prstTxWarp>
          </a:bodyPr>
          <a:lstStyle/>
          <a:p>
            <a:pPr algn="ctr"/>
            <a:r>
              <a:rPr lang="en-US" b="1">
                <a:solidFill>
                  <a:schemeClr val="hlink"/>
                </a:solidFill>
                <a:latin typeface="Times New Roman" charset="0"/>
              </a:rPr>
              <a:t>Verb</a:t>
            </a:r>
          </a:p>
        </p:txBody>
      </p:sp>
      <p:sp>
        <p:nvSpPr>
          <p:cNvPr id="5129" name="AutoShape 9">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5130" name="AutoShape 10">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box(in)">
                                      <p:cBhvr>
                                        <p:cTn id="12" dur="500"/>
                                        <p:tgtEl>
                                          <p:spTgt spid="51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4"/>
                                        </p:tgtEl>
                                        <p:attrNameLst>
                                          <p:attrName>style.visibility</p:attrName>
                                        </p:attrNameLst>
                                      </p:cBhvr>
                                      <p:to>
                                        <p:strVal val="visible"/>
                                      </p:to>
                                    </p:set>
                                    <p:animEffect transition="in" filter="dissolve">
                                      <p:cBhvr>
                                        <p:cTn id="17" dur="500"/>
                                        <p:tgtEl>
                                          <p:spTgt spid="512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27"/>
                                        </p:tgtEl>
                                        <p:attrNameLst>
                                          <p:attrName>style.visibility</p:attrName>
                                        </p:attrNameLst>
                                      </p:cBhvr>
                                      <p:to>
                                        <p:strVal val="visible"/>
                                      </p:to>
                                    </p:set>
                                    <p:animEffect transition="in" filter="dissolve">
                                      <p:cBhvr>
                                        <p:cTn id="22" dur="500"/>
                                        <p:tgtEl>
                                          <p:spTgt spid="5127"/>
                                        </p:tgtEl>
                                      </p:cBhvr>
                                    </p:animEffect>
                                  </p:childTnLst>
                                </p:cTn>
                              </p:par>
                            </p:childTnLst>
                          </p:cTn>
                        </p:par>
                        <p:par>
                          <p:cTn id="23" fill="hold">
                            <p:stCondLst>
                              <p:cond delay="500"/>
                            </p:stCondLst>
                            <p:childTnLst>
                              <p:par>
                                <p:cTn id="24" presetID="3" presetClass="entr" presetSubtype="10" fill="hold" grpId="0" nodeType="afterEffect">
                                  <p:stCondLst>
                                    <p:cond delay="6000"/>
                                  </p:stCondLst>
                                  <p:childTnLst>
                                    <p:set>
                                      <p:cBhvr>
                                        <p:cTn id="25" dur="1" fill="hold">
                                          <p:stCondLst>
                                            <p:cond delay="0"/>
                                          </p:stCondLst>
                                        </p:cTn>
                                        <p:tgtEl>
                                          <p:spTgt spid="5130"/>
                                        </p:tgtEl>
                                        <p:attrNameLst>
                                          <p:attrName>style.visibility</p:attrName>
                                        </p:attrNameLst>
                                      </p:cBhvr>
                                      <p:to>
                                        <p:strVal val="visible"/>
                                      </p:to>
                                    </p:set>
                                    <p:animEffect transition="in" filter="blinds(horizontal)">
                                      <p:cBhvr>
                                        <p:cTn id="26" dur="500"/>
                                        <p:tgtEl>
                                          <p:spTgt spid="5130"/>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5126"/>
                                        </p:tgtEl>
                                        <p:attrNameLst>
                                          <p:attrName>style.visibility</p:attrName>
                                        </p:attrNameLst>
                                      </p:cBhvr>
                                      <p:to>
                                        <p:strVal val="visible"/>
                                      </p:to>
                                    </p:set>
                                    <p:animEffect transition="in" filter="dissolve">
                                      <p:cBhvr>
                                        <p:cTn id="31" dur="500"/>
                                        <p:tgtEl>
                                          <p:spTgt spid="5126"/>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5128"/>
                                        </p:tgtEl>
                                        <p:attrNameLst>
                                          <p:attrName>style.visibility</p:attrName>
                                        </p:attrNameLst>
                                      </p:cBhvr>
                                      <p:to>
                                        <p:strVal val="visible"/>
                                      </p:to>
                                    </p:set>
                                    <p:animEffect transition="in" filter="dissolve">
                                      <p:cBhvr>
                                        <p:cTn id="36"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5124" grpId="0" animBg="1"/>
      <p:bldP spid="5126" grpId="0" animBg="1"/>
      <p:bldP spid="5127" grpId="0" animBg="1" autoUpdateAnimBg="0"/>
      <p:bldP spid="5128" grpId="0" animBg="1" autoUpdateAnimBg="0"/>
      <p:bldP spid="513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TotalTime>
  <Words>2512</Words>
  <Application>Microsoft Macintosh PowerPoint</Application>
  <PresentationFormat>On-screen Show (4:3)</PresentationFormat>
  <Paragraphs>377</Paragraphs>
  <Slides>54</Slides>
  <Notes>0</Notes>
  <HiddenSlides>0</HiddenSlides>
  <MMClips>9</MMClips>
  <ScaleCrop>false</ScaleCrop>
  <HeadingPairs>
    <vt:vector size="4" baseType="variant">
      <vt:variant>
        <vt:lpstr>Design Template</vt:lpstr>
      </vt:variant>
      <vt:variant>
        <vt:i4>2</vt:i4>
      </vt:variant>
      <vt:variant>
        <vt:lpstr>Slide Titles</vt:lpstr>
      </vt:variant>
      <vt:variant>
        <vt:i4>54</vt:i4>
      </vt:variant>
    </vt:vector>
  </HeadingPairs>
  <TitlesOfParts>
    <vt:vector size="56" baseType="lpstr">
      <vt:lpstr>Equity</vt:lpstr>
      <vt:lpstr>1_Equity</vt:lpstr>
      <vt:lpstr>Week 3</vt:lpstr>
      <vt:lpstr>Slide 2</vt:lpstr>
      <vt:lpstr>COMMANDS</vt:lpstr>
      <vt:lpstr>Commands</vt:lpstr>
      <vt:lpstr>Exclamation</vt:lpstr>
      <vt:lpstr>Adding Variety to Sentence Structure</vt:lpstr>
      <vt:lpstr>Two Paragraphs</vt:lpstr>
      <vt:lpstr>How do you vary sentence structure?</vt:lpstr>
      <vt:lpstr>The Simple Sentence</vt:lpstr>
      <vt:lpstr>Compound Sentence</vt:lpstr>
      <vt:lpstr>Compound Sentence</vt:lpstr>
      <vt:lpstr>Using a Semicolon</vt:lpstr>
      <vt:lpstr>Using a Coordinating Conjunction</vt:lpstr>
      <vt:lpstr>Coordinating Conjunctions</vt:lpstr>
      <vt:lpstr>FANBOYS</vt:lpstr>
      <vt:lpstr>CAUTION!</vt:lpstr>
      <vt:lpstr>Using a Transition</vt:lpstr>
      <vt:lpstr>Complex Sentences</vt:lpstr>
      <vt:lpstr>Example- Complex Sentence</vt:lpstr>
      <vt:lpstr>Complex Sentences</vt:lpstr>
      <vt:lpstr>What is a Conjunction?</vt:lpstr>
      <vt:lpstr>Types of Conjunctions</vt:lpstr>
      <vt:lpstr>Examples of Correlative Conjunctions</vt:lpstr>
      <vt:lpstr>Examples of Correlative Conjunctions</vt:lpstr>
      <vt:lpstr>Examples of Correlative Conjunctions</vt:lpstr>
      <vt:lpstr>Examples of Correlative Conjunctions</vt:lpstr>
      <vt:lpstr>Examples of Correlative Conjunctions</vt:lpstr>
      <vt:lpstr>What is an Interjection?</vt:lpstr>
      <vt:lpstr>Using Transitions</vt:lpstr>
      <vt:lpstr>Transitions</vt:lpstr>
      <vt:lpstr>Transitions</vt:lpstr>
      <vt:lpstr>Example</vt:lpstr>
      <vt:lpstr>Transitions</vt:lpstr>
      <vt:lpstr>Joining Two Independent Clauses</vt:lpstr>
      <vt:lpstr>Connecting Two Sentences</vt:lpstr>
      <vt:lpstr>Placement of Transition</vt:lpstr>
      <vt:lpstr>Types of Transitions</vt:lpstr>
      <vt:lpstr>Types of Transitions</vt:lpstr>
      <vt:lpstr>Types of Transitions</vt:lpstr>
      <vt:lpstr>Dependent Clause   (DC)</vt:lpstr>
      <vt:lpstr>Dependent Clauses</vt:lpstr>
      <vt:lpstr>Noun Clause (NC)</vt:lpstr>
      <vt:lpstr>Noun Clause (NC) -- continued</vt:lpstr>
      <vt:lpstr>Adjective Clause (AdjC)</vt:lpstr>
      <vt:lpstr>Adverb Clause (AdvC)</vt:lpstr>
      <vt:lpstr>Slide 46</vt:lpstr>
      <vt:lpstr>Reporting speech</vt:lpstr>
      <vt:lpstr>Direct Speech</vt:lpstr>
      <vt:lpstr>Indirect speech</vt:lpstr>
      <vt:lpstr>Punctuating Direct Speech. </vt:lpstr>
      <vt:lpstr>Direct-Indirect Speech – changes 3 Other changes</vt:lpstr>
      <vt:lpstr>    Direct-Indirect Speech -- changes -- Personal Pronouns</vt:lpstr>
      <vt:lpstr>Direct-Indirect speech – changes – Personal Pronouns</vt:lpstr>
      <vt:lpstr>Direct-Indirect Speech – changes – personal Pronouns</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3</dc:title>
  <dc:creator>maitha al-husseini</dc:creator>
  <cp:lastModifiedBy>maitha al-husseini</cp:lastModifiedBy>
  <cp:revision>3</cp:revision>
  <dcterms:created xsi:type="dcterms:W3CDTF">2011-10-11T20:28:48Z</dcterms:created>
  <dcterms:modified xsi:type="dcterms:W3CDTF">2011-10-11T21:23:44Z</dcterms:modified>
</cp:coreProperties>
</file>