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Default Extension="jpeg" ContentType="image/jpeg"/>
  <Override PartName="/ppt/slideMasters/slideMaster2.xml" ContentType="application/vnd.openxmlformats-officedocument.presentationml.slideMaster+xml"/>
  <Override PartName="/ppt/media/audio4.bin" ContentType="audio/unknown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media/audio5.bin" ContentType="audio/unknown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media/audio1.bin" ContentType="audio/unknown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media/audio6.bin" ContentType="audio/unknown"/>
  <Override PartName="/ppt/slideLayouts/slideLayout3.xml" ContentType="application/vnd.openxmlformats-officedocument.presentationml.slideLayout+xml"/>
  <Override PartName="/ppt/media/audio2.bin" ContentType="audio/unknown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media/audio7.bin" ContentType="audio/unknown"/>
  <Default Extension="wmf" ContentType="image/x-wmf"/>
  <Override PartName="/ppt/slideLayouts/slideLayout4.xml" ContentType="application/vnd.openxmlformats-officedocument.presentationml.slideLayout+xml"/>
  <Override PartName="/ppt/media/audio3.bin" ContentType="audio/unknown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8222A-2A4C-584A-8F47-ECEE7D8CCE58}" type="datetimeFigureOut">
              <a:rPr lang="en-US" smtClean="0"/>
              <a:t>12/6/11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766C4-CBE5-A44D-BBA5-97874333D4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CH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C8874384-D2BB-5340-A2CD-13DAA27A6D1A}" type="slidenum">
              <a:rPr lang="fr-CH"/>
              <a:pPr/>
              <a:t>4</a:t>
            </a:fld>
            <a:endParaRPr lang="fr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CH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48565ABD-D5E8-AC4E-8B20-6B047D1D34C9}" type="slidenum">
              <a:rPr lang="fr-CH"/>
              <a:pPr/>
              <a:t>5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CH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9BF570F-1F31-BB45-A943-F84ACFE7AE93}" type="slidenum">
              <a:rPr lang="fr-CH"/>
              <a:pPr/>
              <a:t>6</a:t>
            </a:fld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3117AC-E0C4-F543-96EC-9FD9CFE1DB05}" type="slidenum">
              <a:rPr lang="fr-CH"/>
              <a:pPr/>
              <a:t>7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000937AF-2DB2-4043-A8EE-B487554F2F25}" type="datetimeFigureOut">
              <a:rPr lang="en-US" smtClean="0"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7F951EA-1A81-924E-810A-322BA2DE999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4" Type="http://schemas.openxmlformats.org/officeDocument/2006/relationships/slide" Target="slide11.xml"/><Relationship Id="rId5" Type="http://schemas.openxmlformats.org/officeDocument/2006/relationships/hyperlink" Target="http://www.virtual.yosemite.cc.ca.us/lumanr2/English_25/unit_D.htm" TargetMode="External"/><Relationship Id="rId6" Type="http://schemas.openxmlformats.org/officeDocument/2006/relationships/image" Target="../media/image6.wmf"/><Relationship Id="rId7" Type="http://schemas.openxmlformats.org/officeDocument/2006/relationships/image" Target="../media/image7.png"/><Relationship Id="rId1" Type="http://schemas.openxmlformats.org/officeDocument/2006/relationships/audio" Target="../media/audio1.bin"/><Relationship Id="rId2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4" Type="http://schemas.openxmlformats.org/officeDocument/2006/relationships/slide" Target="slide16.xml"/><Relationship Id="rId5" Type="http://schemas.openxmlformats.org/officeDocument/2006/relationships/audio" Target="../media/audio3.bin"/><Relationship Id="rId6" Type="http://schemas.openxmlformats.org/officeDocument/2006/relationships/slide" Target="slide15.xml"/><Relationship Id="rId7" Type="http://schemas.openxmlformats.org/officeDocument/2006/relationships/audio" Target="../media/audio4.bin"/><Relationship Id="rId8" Type="http://schemas.openxmlformats.org/officeDocument/2006/relationships/image" Target="../media/image8.png"/><Relationship Id="rId1" Type="http://schemas.openxmlformats.org/officeDocument/2006/relationships/audio" Target="file://localhost/C/%5CWINDOWS%5CProfiles%5Clumanr%5CApplication%20Data%5CMicrosoft%5CMedia%20Catalog%5CDownloaded%20Clips%5Ccl1d%5Cj0074308.mid" TargetMode="External"/><Relationship Id="rId2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4" Type="http://schemas.openxmlformats.org/officeDocument/2006/relationships/image" Target="../media/image9.wmf"/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5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bin"/><Relationship Id="rId4" Type="http://schemas.openxmlformats.org/officeDocument/2006/relationships/audio" Target="../media/audio2.bin"/><Relationship Id="rId5" Type="http://schemas.openxmlformats.org/officeDocument/2006/relationships/image" Target="../media/image10.wmf"/><Relationship Id="rId6" Type="http://schemas.openxmlformats.org/officeDocument/2006/relationships/image" Target="../media/image7.png"/><Relationship Id="rId1" Type="http://schemas.openxmlformats.org/officeDocument/2006/relationships/audio" Target="../media/audio6.bin"/><Relationship Id="rId2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audio" Target="../media/audio2.bin"/><Relationship Id="rId5" Type="http://schemas.openxmlformats.org/officeDocument/2006/relationships/image" Target="../media/image10.wmf"/><Relationship Id="rId6" Type="http://schemas.openxmlformats.org/officeDocument/2006/relationships/image" Target="../media/image7.png"/><Relationship Id="rId7" Type="http://schemas.openxmlformats.org/officeDocument/2006/relationships/image" Target="../media/image11.gif"/><Relationship Id="rId1" Type="http://schemas.openxmlformats.org/officeDocument/2006/relationships/audio" Target="../media/audio6.bin"/><Relationship Id="rId2" Type="http://schemas.openxmlformats.org/officeDocument/2006/relationships/audio" Target="../media/audio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wmf"/><Relationship Id="rId5" Type="http://schemas.openxmlformats.org/officeDocument/2006/relationships/image" Target="../media/image15.wmf"/><Relationship Id="rId6" Type="http://schemas.openxmlformats.org/officeDocument/2006/relationships/audio" Target="../media/audio2.bin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202 – END OF CHAPTER 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762000"/>
          </a:xfrm>
        </p:spPr>
        <p:txBody>
          <a:bodyPr/>
          <a:lstStyle/>
          <a:p>
            <a:pPr algn="ctr"/>
            <a:r>
              <a:rPr lang="en-US" b="1" u="sng"/>
              <a:t>Using Transitions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47800" y="4229100"/>
            <a:ext cx="21336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Idea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715000" y="4229100"/>
            <a:ext cx="21336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Idea</a:t>
            </a: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743200" y="3238500"/>
            <a:ext cx="12192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505200" y="2628900"/>
            <a:ext cx="2133600" cy="4953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Times New Roman" charset="0"/>
              </a:rPr>
              <a:t>Transition</a:t>
            </a: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 flipV="1">
            <a:off x="5105400" y="3200400"/>
            <a:ext cx="1295400" cy="9144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>
            <a:hlinkClick r:id="" action="ppaction://hlinkshowjump?jump=nextslide" highlightClick="1">
              <a:snd r:embed="rId3" name="type.wav"/>
            </a:hlinkClick>
          </p:cNvPr>
          <p:cNvSpPr>
            <a:spLocks noChangeArrowheads="1"/>
          </p:cNvSpPr>
          <p:nvPr/>
        </p:nvSpPr>
        <p:spPr bwMode="auto">
          <a:xfrm>
            <a:off x="78486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AutoShape 11">
            <a:hlinkClick r:id="rId4" action="ppaction://hlinksldjump" highlightClick="1">
              <a:snd r:embed="rId3" name="type.wav"/>
            </a:hlinkClick>
          </p:cNvPr>
          <p:cNvSpPr>
            <a:spLocks noChangeArrowheads="1"/>
          </p:cNvSpPr>
          <p:nvPr/>
        </p:nvSpPr>
        <p:spPr bwMode="auto">
          <a:xfrm>
            <a:off x="381000" y="6248400"/>
            <a:ext cx="609600" cy="381000"/>
          </a:xfrm>
          <a:prstGeom prst="actionButtonInformation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066800" y="6400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References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914400" y="6232525"/>
            <a:ext cx="2057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/>
              <a:t>© 2001 by Ruth Luman</a:t>
            </a:r>
          </a:p>
        </p:txBody>
      </p:sp>
      <p:pic>
        <p:nvPicPr>
          <p:cNvPr id="2062" name="Picture 14" descr="C:\WINDOWS\Application Data\Microsoft\Media Catalog\Downloaded Clips\cl67\j0257861.wm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6180138"/>
            <a:ext cx="533400" cy="525462"/>
          </a:xfrm>
          <a:prstGeom prst="rect">
            <a:avLst/>
          </a:prstGeom>
          <a:noFill/>
        </p:spPr>
      </p:pic>
      <p:pic>
        <p:nvPicPr>
          <p:cNvPr id="2063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74994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162800" y="6248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3"/>
                </p:tgtEl>
              </p:cMediaNode>
            </p:audio>
          </p:childTnLst>
        </p:cTn>
      </p:par>
    </p:tnLst>
    <p:bldLst>
      <p:bldP spid="2050" grpId="0" autoUpdateAnimBg="0"/>
      <p:bldP spid="2052" grpId="0" animBg="1" autoUpdateAnimBg="0"/>
      <p:bldP spid="2053" grpId="0" animBg="1" autoUpdateAnimBg="0"/>
      <p:bldP spid="2054" grpId="0" animBg="1"/>
      <p:bldP spid="2055" grpId="0" animBg="1" autoUpdateAnimBg="0"/>
      <p:bldP spid="2056" grpId="0" animBg="1"/>
      <p:bldP spid="20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/>
              <a:t>Transitions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839200" cy="1600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None/>
            </a:pPr>
            <a:r>
              <a:rPr lang="en-US" sz="2800">
                <a:solidFill>
                  <a:schemeClr val="tx2"/>
                </a:solidFill>
              </a:rPr>
              <a:t>Look at the two groups of sentences below.</a:t>
            </a:r>
          </a:p>
          <a:p>
            <a:pPr>
              <a:buFont typeface="Wingdings" charset="2"/>
              <a:buNone/>
            </a:pPr>
            <a:r>
              <a:rPr lang="en-US" sz="2800">
                <a:solidFill>
                  <a:schemeClr val="tx2"/>
                </a:solidFill>
              </a:rPr>
              <a:t>Which sentences read more smoothly?  Click on</a:t>
            </a:r>
          </a:p>
          <a:p>
            <a:pPr>
              <a:buFont typeface="Wingdings" charset="2"/>
              <a:buNone/>
            </a:pPr>
            <a:r>
              <a:rPr lang="en-US" sz="2800">
                <a:solidFill>
                  <a:schemeClr val="tx2"/>
                </a:solidFill>
              </a:rPr>
              <a:t>an answer below.</a:t>
            </a:r>
          </a:p>
          <a:p>
            <a:pPr>
              <a:buFont typeface="Wingdings" charset="2"/>
              <a:buNone/>
            </a:pPr>
            <a:endParaRPr lang="en-US" sz="2800">
              <a:solidFill>
                <a:schemeClr val="tx2"/>
              </a:solidFill>
            </a:endParaRPr>
          </a:p>
          <a:p>
            <a:pPr>
              <a:buFont typeface="Wingdings" charset="2"/>
              <a:buNone/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29705" name="AutoShape 9">
            <a:hlinkClick r:id="" action="ppaction://hlinkshowjump?jump=nextslide" highlightClick="1">
              <a:snd r:embed="rId3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914400" y="3048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My friend, Marcos, loves to play sports and is very athletic. He has won a scholarship to play football at a university next year. 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914400" y="4403725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My friend, Marcos, loves to play sports and is very athletic. In fact, he has won a scholarship to play football at a university next year. </a:t>
            </a:r>
          </a:p>
        </p:txBody>
      </p:sp>
      <p:sp>
        <p:nvSpPr>
          <p:cNvPr id="29708" name="AutoShape 12">
            <a:hlinkClick r:id="rId4" action="ppaction://hlinksldjump" highlightClick="1">
              <a:snd r:embed="rId5" name="driveby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3200400"/>
            <a:ext cx="533400" cy="457200"/>
          </a:xfrm>
          <a:prstGeom prst="bevel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9" name="AutoShape 13">
            <a:hlinkClick r:id="rId6" action="ppaction://hlinksldjump">
              <a:snd r:embed="rId7" name="applause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4572000"/>
            <a:ext cx="533400" cy="457200"/>
          </a:xfrm>
          <a:prstGeom prst="bevel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10" name="MacOS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3152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7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0"/>
                </p:tgtEl>
              </p:cMediaNode>
            </p:audio>
          </p:childTnLst>
        </p:cTn>
      </p:par>
    </p:tnLst>
    <p:bldLst>
      <p:bldP spid="29699" grpId="0" build="p" autoUpdateAnimBg="0" advAuto="0"/>
      <p:bldP spid="29705" grpId="0" animBg="1"/>
      <p:bldP spid="29706" grpId="0" autoUpdateAnimBg="0"/>
      <p:bldP spid="29707" grpId="0" autoUpdateAnimBg="0"/>
      <p:bldP spid="29708" grpId="0" animBg="1"/>
      <p:bldP spid="297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/>
              <a:t>Transitions</a:t>
            </a:r>
          </a:p>
        </p:txBody>
      </p:sp>
      <p:sp>
        <p:nvSpPr>
          <p:cNvPr id="3079" name="AutoShape 7">
            <a:hlinkClick r:id="" action="ppaction://hlinkshowjump?jump=nextslide" highlightClick="1">
              <a:snd r:embed="rId3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C:\WINDOWS\Profiles\lumanr\Application Data\Microsoft\Media Catalog\Downloaded Clips\cl1f\j007862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819400"/>
            <a:ext cx="1574800" cy="3386138"/>
          </a:xfrm>
          <a:prstGeom prst="rect">
            <a:avLst/>
          </a:prstGeom>
          <a:noFill/>
        </p:spPr>
      </p:pic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304800" y="1143000"/>
            <a:ext cx="5105400" cy="1371600"/>
          </a:xfrm>
          <a:prstGeom prst="cloudCallout">
            <a:avLst>
              <a:gd name="adj1" fmla="val 49440"/>
              <a:gd name="adj2" fmla="val 748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b="1"/>
              <a:t>What are transition words?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9" grpId="0" animBg="1"/>
      <p:bldP spid="308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/>
              <a:t>Transitions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839200" cy="20574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2800">
                <a:solidFill>
                  <a:schemeClr val="tx2"/>
                </a:solidFill>
              </a:rPr>
              <a:t>A transition word directly tells the reader the</a:t>
            </a:r>
          </a:p>
          <a:p>
            <a:pPr>
              <a:buFont typeface="Wingdings" charset="2"/>
              <a:buNone/>
            </a:pPr>
            <a:r>
              <a:rPr lang="en-US" sz="2800">
                <a:solidFill>
                  <a:schemeClr val="tx2"/>
                </a:solidFill>
              </a:rPr>
              <a:t>logical relationship between one idea and</a:t>
            </a:r>
          </a:p>
          <a:p>
            <a:pPr>
              <a:buFont typeface="Wingdings" charset="2"/>
              <a:buNone/>
            </a:pPr>
            <a:r>
              <a:rPr lang="en-US" sz="2800">
                <a:solidFill>
                  <a:schemeClr val="tx2"/>
                </a:solidFill>
              </a:rPr>
              <a:t>another idea.</a:t>
            </a:r>
          </a:p>
          <a:p>
            <a:pPr>
              <a:buFont typeface="Wingdings" charset="2"/>
              <a:buNone/>
            </a:pPr>
            <a:endParaRPr lang="en-US" sz="2800">
              <a:solidFill>
                <a:schemeClr val="tx2"/>
              </a:solidFill>
            </a:endParaRPr>
          </a:p>
          <a:p>
            <a:pPr>
              <a:buFont typeface="Wingdings" charset="2"/>
              <a:buNone/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066800" y="4572000"/>
            <a:ext cx="21336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Idea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34000" y="4572000"/>
            <a:ext cx="21336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Idea</a:t>
            </a:r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2362200" y="3581400"/>
            <a:ext cx="12192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276600" y="2971800"/>
            <a:ext cx="2133600" cy="4953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Times New Roman" charset="0"/>
              </a:rPr>
              <a:t>Transition</a:t>
            </a:r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flipV="1">
            <a:off x="4800600" y="3581400"/>
            <a:ext cx="1066800" cy="7620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>
            <a:hlinkClick r:id="" action="ppaction://hlinkshowjump?jump=nextslide" highlightClick="1">
              <a:snd r:embed="rId2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 advAuto="0"/>
      <p:bldP spid="4100" grpId="0" animBg="1" autoUpdateAnimBg="0"/>
      <p:bldP spid="4101" grpId="0" animBg="1" autoUpdateAnimBg="0"/>
      <p:bldP spid="4102" grpId="0" animBg="1"/>
      <p:bldP spid="4103" grpId="0" animBg="1" autoUpdateAnimBg="0"/>
      <p:bldP spid="4104" grpId="0" animBg="1"/>
      <p:bldP spid="410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3505200" y="1219200"/>
            <a:ext cx="1676400" cy="6096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/>
              <a:t>Example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" y="2895600"/>
            <a:ext cx="34290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Marcos loves to go swimming in the ocean.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0" y="2895600"/>
            <a:ext cx="35052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his parents won’t allow him to do that.</a:t>
            </a:r>
          </a:p>
        </p:txBody>
      </p:sp>
      <p:sp>
        <p:nvSpPr>
          <p:cNvPr id="5127" name="Freeform 7"/>
          <p:cNvSpPr>
            <a:spLocks/>
          </p:cNvSpPr>
          <p:nvPr/>
        </p:nvSpPr>
        <p:spPr bwMode="auto">
          <a:xfrm>
            <a:off x="2362200" y="1905000"/>
            <a:ext cx="12192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276600" y="1295400"/>
            <a:ext cx="2133600" cy="4953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Times New Roman" charset="0"/>
              </a:rPr>
              <a:t>;however,</a:t>
            </a:r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flipV="1">
            <a:off x="4800600" y="1905000"/>
            <a:ext cx="1066800" cy="7620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09600" y="4114800"/>
            <a:ext cx="8001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folHlink"/>
                </a:solidFill>
                <a:latin typeface="Tahoma" charset="0"/>
              </a:rPr>
              <a:t>The transition, </a:t>
            </a:r>
            <a:r>
              <a:rPr lang="en-US" sz="2800" b="1" i="1" u="sng">
                <a:solidFill>
                  <a:schemeClr val="tx2"/>
                </a:solidFill>
                <a:latin typeface="Tahoma" charset="0"/>
              </a:rPr>
              <a:t>however</a:t>
            </a:r>
            <a:r>
              <a:rPr lang="en-US" sz="2800">
                <a:solidFill>
                  <a:schemeClr val="folHlink"/>
                </a:solidFill>
                <a:latin typeface="Tahoma" charset="0"/>
              </a:rPr>
              <a:t>, tells the reader that the logical relationship between the two ideas is contrast.</a:t>
            </a:r>
          </a:p>
        </p:txBody>
      </p:sp>
      <p:sp>
        <p:nvSpPr>
          <p:cNvPr id="5131" name="AutoShape 11">
            <a:hlinkClick r:id="" action="ppaction://hlinkshowjump?jump=nextslide" highlightClick="1">
              <a:snd r:embed="rId4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3" name="Picture 13" descr="C:\WINDOWS\Profiles\lumanr\Application Data\Microsoft\Media Catalog\Downloaded Clips\cl1f\j007878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447800"/>
            <a:ext cx="2357438" cy="1008063"/>
          </a:xfrm>
          <a:prstGeom prst="rect">
            <a:avLst/>
          </a:prstGeom>
          <a:noFill/>
        </p:spPr>
      </p:pic>
      <p:pic>
        <p:nvPicPr>
          <p:cNvPr id="5134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669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391400" y="6248400"/>
            <a:ext cx="304800" cy="304800"/>
          </a:xfrm>
          <a:prstGeom prst="rect">
            <a:avLst/>
          </a:prstGeom>
          <a:noFill/>
        </p:spPr>
      </p:pic>
      <p:pic>
        <p:nvPicPr>
          <p:cNvPr id="5135" name="Picture 15" descr="C:\WINDOWS\Profiles\lumanr\Application Data\Microsoft\Media Catalog\Downloaded Clips\cl1f\j007878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1524000"/>
            <a:ext cx="2357438" cy="1008063"/>
          </a:xfrm>
          <a:prstGeom prst="rect">
            <a:avLst/>
          </a:prstGeom>
          <a:noFill/>
        </p:spPr>
      </p:pic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6553200" y="1143000"/>
            <a:ext cx="18288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633" fill="hold"/>
                                        <p:tgtEl>
                                          <p:spTgt spid="51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33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133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633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133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33"/>
                            </p:stCondLst>
                            <p:childTnLst>
                              <p:par>
                                <p:cTn id="36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133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633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133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633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4"/>
                </p:tgtEl>
              </p:cMediaNode>
            </p:audio>
          </p:childTnLst>
        </p:cTn>
      </p:par>
    </p:tnLst>
    <p:bldLst>
      <p:bldP spid="5132" grpId="0" animBg="1"/>
      <p:bldP spid="5125" grpId="0" animBg="1" autoUpdateAnimBg="0"/>
      <p:bldP spid="5126" grpId="0" animBg="1" autoUpdateAnimBg="0"/>
      <p:bldP spid="5127" grpId="0" animBg="1"/>
      <p:bldP spid="5128" grpId="0" animBg="1" autoUpdateAnimBg="0"/>
      <p:bldP spid="5129" grpId="0" animBg="1"/>
      <p:bldP spid="5130" grpId="0" autoUpdateAnimBg="0"/>
      <p:bldP spid="5131" grpId="0" animBg="1"/>
      <p:bldP spid="51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/>
              <a:t>Transitions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066800"/>
            <a:ext cx="8229600" cy="20574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800"/>
              <a:t>Transitions are words that help make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800"/>
              <a:t>your writing more coherent.  They create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800"/>
              <a:t>connections between: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n-US" sz="2800"/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sz="2800"/>
              <a:t>	</a:t>
            </a:r>
            <a:endParaRPr lang="en-US" sz="2000" b="1">
              <a:solidFill>
                <a:schemeClr val="folHlink"/>
              </a:solidFill>
              <a:latin typeface="Tahoma" charset="0"/>
            </a:endParaRPr>
          </a:p>
        </p:txBody>
      </p:sp>
      <p:sp>
        <p:nvSpPr>
          <p:cNvPr id="1028" name="AutoShape 4">
            <a:hlinkClick r:id="" action="ppaction://hlinkshowjump?jump=nextslide" highlightClick="1">
              <a:snd r:embed="rId2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2895600"/>
            <a:ext cx="7772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charset="2"/>
              <a:buNone/>
            </a:pPr>
            <a:r>
              <a:rPr lang="en-US" sz="3200"/>
              <a:t>		</a:t>
            </a:r>
            <a:r>
              <a:rPr lang="en-US" b="1">
                <a:solidFill>
                  <a:schemeClr val="folHlink"/>
                </a:solidFill>
                <a:latin typeface="Tahoma" charset="0"/>
              </a:rPr>
              <a:t>-  one clause and another clause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charset="2"/>
              <a:buNone/>
            </a:pPr>
            <a:endParaRPr lang="en-US" b="1">
              <a:solidFill>
                <a:schemeClr val="folHlink"/>
              </a:solidFill>
              <a:latin typeface="Tahoma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charset="2"/>
              <a:buNone/>
            </a:pPr>
            <a:r>
              <a:rPr lang="en-US" b="1">
                <a:solidFill>
                  <a:schemeClr val="folHlink"/>
                </a:solidFill>
                <a:latin typeface="Tahoma" charset="0"/>
              </a:rPr>
              <a:t>		-  one sentence and another sentence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charset="2"/>
              <a:buNone/>
            </a:pPr>
            <a:endParaRPr lang="en-US" b="1">
              <a:solidFill>
                <a:schemeClr val="folHlink"/>
              </a:solidFill>
              <a:latin typeface="Tahoma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charset="2"/>
              <a:buNone/>
            </a:pPr>
            <a:r>
              <a:rPr lang="en-US" b="1">
                <a:solidFill>
                  <a:schemeClr val="folHlink"/>
                </a:solidFill>
                <a:latin typeface="Tahoma" charset="0"/>
              </a:rPr>
              <a:t>		-  one group of sentences and the next 	  	    group of sentences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 advAuto="1000"/>
      <p:bldP spid="1028" grpId="0" animBg="1"/>
      <p:bldP spid="1029" grpId="0" build="p" autoUpdateAnimBg="0" advAuto="20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579438"/>
          </a:xfrm>
        </p:spPr>
        <p:txBody>
          <a:bodyPr/>
          <a:lstStyle/>
          <a:p>
            <a:pPr algn="ctr"/>
            <a:r>
              <a:rPr lang="en-US" sz="3200" b="1" u="sng"/>
              <a:t>Joining Two Independent Clauses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762000"/>
            <a:ext cx="8839200" cy="1143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/>
              <a:t>  </a:t>
            </a:r>
            <a:r>
              <a:rPr lang="en-US" sz="2800">
                <a:solidFill>
                  <a:schemeClr val="tx2"/>
                </a:solidFill>
              </a:rPr>
              <a:t>One way of joining </a:t>
            </a:r>
            <a:r>
              <a:rPr lang="en-US" sz="2800" b="1" i="1">
                <a:solidFill>
                  <a:schemeClr val="folHlink"/>
                </a:solidFill>
              </a:rPr>
              <a:t>two independent clauses</a:t>
            </a:r>
            <a:r>
              <a:rPr lang="en-US" sz="2800">
                <a:solidFill>
                  <a:schemeClr val="tx2"/>
                </a:solidFill>
              </a:rPr>
              <a:t> is with a semicolon, a transition, and a comma.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n-US" sz="2800"/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57200" y="3581400"/>
            <a:ext cx="22098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Marcos is a great swimmer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638800" y="3657600"/>
            <a:ext cx="25146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he’s very good at scuba diving.</a:t>
            </a:r>
          </a:p>
        </p:txBody>
      </p:sp>
      <p:sp>
        <p:nvSpPr>
          <p:cNvPr id="6156" name="Freeform 12"/>
          <p:cNvSpPr>
            <a:spLocks/>
          </p:cNvSpPr>
          <p:nvPr/>
        </p:nvSpPr>
        <p:spPr bwMode="auto">
          <a:xfrm>
            <a:off x="2362200" y="2667000"/>
            <a:ext cx="12192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24200" y="2057400"/>
            <a:ext cx="2362200" cy="4953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Times New Roman" charset="0"/>
              </a:rPr>
              <a:t>; furthermore,</a:t>
            </a: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 flipV="1">
            <a:off x="4876800" y="2743200"/>
            <a:ext cx="1066800" cy="7620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914400" y="4953000"/>
            <a:ext cx="7162800" cy="8604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Times New Roman" charset="0"/>
              </a:rPr>
              <a:t>Marcos is a great swimmer</a:t>
            </a:r>
            <a:r>
              <a:rPr lang="en-US" b="1">
                <a:latin typeface="Times New Roman" charset="0"/>
              </a:rPr>
              <a:t> </a:t>
            </a:r>
            <a:r>
              <a:rPr lang="en-US" b="1">
                <a:solidFill>
                  <a:schemeClr val="folHlink"/>
                </a:solidFill>
                <a:latin typeface="Times New Roman" charset="0"/>
              </a:rPr>
              <a:t>;furthermore,</a:t>
            </a:r>
            <a:r>
              <a:rPr lang="en-US" b="1">
                <a:solidFill>
                  <a:schemeClr val="accent2"/>
                </a:solidFill>
                <a:latin typeface="Times New Roman" charset="0"/>
              </a:rPr>
              <a:t> </a:t>
            </a:r>
            <a:r>
              <a:rPr lang="en-US" b="1">
                <a:solidFill>
                  <a:schemeClr val="tx2"/>
                </a:solidFill>
                <a:latin typeface="Times New Roman" charset="0"/>
              </a:rPr>
              <a:t>he’s very good at scuba diving.</a:t>
            </a:r>
          </a:p>
        </p:txBody>
      </p:sp>
      <p:sp>
        <p:nvSpPr>
          <p:cNvPr id="6160" name="AutoShape 16">
            <a:hlinkClick r:id="" action="ppaction://hlinkshowjump?jump=nextslide" highlightClick="1">
              <a:snd r:embed="rId4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61" name="Picture 17" descr="C:\WINDOWS\Profiles\lumanr\Application Data\Microsoft\Media Catalog\Downloaded Clips\cl1f\j007878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133600"/>
            <a:ext cx="2133600" cy="912813"/>
          </a:xfrm>
          <a:prstGeom prst="rect">
            <a:avLst/>
          </a:prstGeom>
          <a:noFill/>
        </p:spPr>
      </p:pic>
      <p:pic>
        <p:nvPicPr>
          <p:cNvPr id="6162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669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086600" y="6400800"/>
            <a:ext cx="152400" cy="152400"/>
          </a:xfrm>
          <a:prstGeom prst="rect">
            <a:avLst/>
          </a:prstGeom>
          <a:noFill/>
        </p:spPr>
      </p:pic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3962400" y="2667000"/>
            <a:ext cx="609600" cy="609600"/>
          </a:xfrm>
          <a:prstGeom prst="plus">
            <a:avLst>
              <a:gd name="adj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64" name="Picture 20" descr="C:\WINDOWS\Profiles\lumanr\Application Data\Microsoft\Media Catalog\Downloaded Clips\cl71\j028278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624013"/>
            <a:ext cx="2057400" cy="1966912"/>
          </a:xfrm>
          <a:prstGeom prst="rect">
            <a:avLst/>
          </a:prstGeom>
          <a:noFill/>
        </p:spPr>
      </p:pic>
      <p:pic>
        <p:nvPicPr>
          <p:cNvPr id="6165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074971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858000" y="6400800"/>
            <a:ext cx="1524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633" fill="hold"/>
                                        <p:tgtEl>
                                          <p:spTgt spid="6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633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133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633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133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633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133"/>
                            </p:stCondLst>
                            <p:childTnLst>
                              <p:par>
                                <p:cTn id="44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633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133"/>
                            </p:stCondLst>
                            <p:childTnLst>
                              <p:par>
                                <p:cTn id="5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2858" fill="hold"/>
                                        <p:tgtEl>
                                          <p:spTgt spid="61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991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491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2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5"/>
                </p:tgtEl>
              </p:cMediaNode>
            </p:audio>
          </p:childTnLst>
        </p:cTn>
      </p:par>
    </p:tnLst>
    <p:bldLst>
      <p:bldP spid="6147" grpId="0" build="p" autoUpdateAnimBg="0" advAuto="0"/>
      <p:bldP spid="6154" grpId="0" animBg="1" autoUpdateAnimBg="0"/>
      <p:bldP spid="6155" grpId="0" animBg="1" autoUpdateAnimBg="0"/>
      <p:bldP spid="6156" grpId="0" animBg="1"/>
      <p:bldP spid="6157" grpId="0" animBg="1" autoUpdateAnimBg="0"/>
      <p:bldP spid="6158" grpId="0" animBg="1"/>
      <p:bldP spid="6159" grpId="0" animBg="1" autoUpdateAnimBg="0"/>
      <p:bldP spid="6160" grpId="0" animBg="1"/>
      <p:bldP spid="61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3429000" y="2286000"/>
            <a:ext cx="15240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4191000" y="4953000"/>
            <a:ext cx="1066800" cy="457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579438"/>
          </a:xfrm>
        </p:spPr>
        <p:txBody>
          <a:bodyPr/>
          <a:lstStyle/>
          <a:p>
            <a:pPr algn="ctr"/>
            <a:r>
              <a:rPr lang="en-US" sz="3200" b="1" u="sng"/>
              <a:t>Connecting Two Sentences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09600"/>
            <a:ext cx="8839200" cy="14478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/>
              <a:t>  </a:t>
            </a:r>
            <a:r>
              <a:rPr lang="en-US" sz="2800">
                <a:solidFill>
                  <a:schemeClr val="tx2"/>
                </a:solidFill>
              </a:rPr>
              <a:t>You can use a transition and comma to tell the reader the logical relationship between </a:t>
            </a:r>
            <a:r>
              <a:rPr lang="en-US" sz="2800" b="1" i="1">
                <a:solidFill>
                  <a:schemeClr val="folHlink"/>
                </a:solidFill>
              </a:rPr>
              <a:t>two sentences</a:t>
            </a:r>
            <a:r>
              <a:rPr lang="en-US" sz="2800">
                <a:solidFill>
                  <a:schemeClr val="tx2"/>
                </a:solidFill>
              </a:rPr>
              <a:t>.</a:t>
            </a:r>
          </a:p>
          <a:p>
            <a:pPr>
              <a:buFont typeface="Wingdings" charset="2"/>
              <a:buNone/>
            </a:pPr>
            <a:endParaRPr lang="en-US" sz="2800">
              <a:solidFill>
                <a:schemeClr val="tx2"/>
              </a:solidFill>
            </a:endParaRPr>
          </a:p>
          <a:p>
            <a:pPr>
              <a:buFont typeface="Wingdings" charset="2"/>
              <a:buNone/>
            </a:pP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1000" y="3886200"/>
            <a:ext cx="3810000" cy="4953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Times New Roman" charset="0"/>
              </a:rPr>
              <a:t>     Marcos is very athletic.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029200" y="3810000"/>
            <a:ext cx="2819400" cy="86042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Times New Roman" charset="0"/>
              </a:rPr>
              <a:t> he plays three sports at school.</a:t>
            </a:r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2362200" y="3048000"/>
            <a:ext cx="12192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048000" y="2438400"/>
            <a:ext cx="2362200" cy="4953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Times New Roman" charset="0"/>
              </a:rPr>
              <a:t>In fact, </a:t>
            </a:r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flipV="1">
            <a:off x="4800600" y="2971800"/>
            <a:ext cx="1066800" cy="7620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768" y="0"/>
              </a:cxn>
            </a:cxnLst>
            <a:rect l="0" t="0" r="r" b="b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90600" y="4953000"/>
            <a:ext cx="7162800" cy="8604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Times New Roman" charset="0"/>
              </a:rPr>
              <a:t>Marcos is very athletic.</a:t>
            </a:r>
            <a:r>
              <a:rPr lang="en-US" b="1">
                <a:latin typeface="Times New Roman" charset="0"/>
              </a:rPr>
              <a:t> </a:t>
            </a:r>
            <a:r>
              <a:rPr lang="en-US" b="1">
                <a:solidFill>
                  <a:schemeClr val="folHlink"/>
                </a:solidFill>
                <a:latin typeface="Times New Roman" charset="0"/>
              </a:rPr>
              <a:t>In fact,</a:t>
            </a:r>
            <a:r>
              <a:rPr lang="en-US" b="1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b="1">
                <a:solidFill>
                  <a:schemeClr val="tx2"/>
                </a:solidFill>
                <a:latin typeface="Times New Roman" charset="0"/>
              </a:rPr>
              <a:t>he plays three sports at school.</a:t>
            </a:r>
          </a:p>
        </p:txBody>
      </p:sp>
      <p:pic>
        <p:nvPicPr>
          <p:cNvPr id="7182" name="Picture 14" descr="C:\WINDOWS\Profiles\lumanr\Application Data\Microsoft\Media Catalog\Downloaded Clips\cl1f\j007874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133600"/>
            <a:ext cx="1828800" cy="1681163"/>
          </a:xfrm>
          <a:prstGeom prst="rect">
            <a:avLst/>
          </a:prstGeom>
          <a:noFill/>
        </p:spPr>
      </p:pic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562600" y="1981200"/>
            <a:ext cx="3328988" cy="1524000"/>
            <a:chOff x="3504" y="1248"/>
            <a:chExt cx="2097" cy="960"/>
          </a:xfrm>
        </p:grpSpPr>
        <p:pic>
          <p:nvPicPr>
            <p:cNvPr id="7178" name="Picture 10" descr="C:\Program Files\Common Files\Microsoft Shared\Clipart\cagcat50\pe01659_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24" y="1296"/>
              <a:ext cx="893" cy="794"/>
            </a:xfrm>
            <a:prstGeom prst="rect">
              <a:avLst/>
            </a:prstGeom>
            <a:noFill/>
          </p:spPr>
        </p:pic>
        <p:pic>
          <p:nvPicPr>
            <p:cNvPr id="7179" name="Picture 11" descr="C:\Program Files\Common Files\Microsoft Shared\Clipart\cagcat50\pe01686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04" y="1296"/>
              <a:ext cx="705" cy="768"/>
            </a:xfrm>
            <a:prstGeom prst="rect">
              <a:avLst/>
            </a:prstGeom>
            <a:noFill/>
          </p:spPr>
        </p:pic>
        <p:pic>
          <p:nvPicPr>
            <p:cNvPr id="7183" name="Picture 15" descr="C:\WINDOWS\Profiles\lumanr\Application Data\Microsoft\Media Catalog\Downloaded Clips\cl0\PE01505_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44" y="1248"/>
              <a:ext cx="657" cy="960"/>
            </a:xfrm>
            <a:prstGeom prst="rect">
              <a:avLst/>
            </a:prstGeom>
            <a:noFill/>
          </p:spPr>
        </p:pic>
      </p:grpSp>
      <p:sp>
        <p:nvSpPr>
          <p:cNvPr id="7184" name="AutoShape 16">
            <a:hlinkClick r:id="" action="ppaction://hlinkshowjump?jump=nextslide" highlightClick="1">
              <a:snd r:embed="rId6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animBg="1"/>
      <p:bldP spid="7181" grpId="0" animBg="1"/>
      <p:bldP spid="7171" grpId="0" build="p" autoUpdateAnimBg="0" advAuto="0"/>
      <p:bldP spid="7172" grpId="0" animBg="1" autoUpdateAnimBg="0"/>
      <p:bldP spid="7173" grpId="0" animBg="1" autoUpdateAnimBg="0"/>
      <p:bldP spid="7174" grpId="0" animBg="1"/>
      <p:bldP spid="7175" grpId="0" animBg="1" autoUpdateAnimBg="0"/>
      <p:bldP spid="7176" grpId="0" animBg="1"/>
      <p:bldP spid="7177" grpId="0" animBg="1" autoUpdateAnimBg="0"/>
      <p:bldP spid="718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1163"/>
            <a:ext cx="8305800" cy="579437"/>
          </a:xfrm>
        </p:spPr>
        <p:txBody>
          <a:bodyPr/>
          <a:lstStyle/>
          <a:p>
            <a:pPr algn="ctr"/>
            <a:r>
              <a:rPr lang="en-US" sz="3200" b="1" u="sng"/>
              <a:t>Placement of Transition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21336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/>
              <a:t>   </a:t>
            </a:r>
            <a:r>
              <a:rPr lang="en-US" sz="2800">
                <a:solidFill>
                  <a:schemeClr val="tx2"/>
                </a:solidFill>
              </a:rPr>
              <a:t>Rather than placing the transition at the beginning of the second sentence, you may place it in the middle of the second sentence after the subject with two commas.</a:t>
            </a:r>
          </a:p>
          <a:p>
            <a:pPr>
              <a:buFont typeface="Wingdings" charset="2"/>
              <a:buNone/>
            </a:pPr>
            <a:endParaRPr lang="en-US" sz="2800">
              <a:solidFill>
                <a:schemeClr val="tx2"/>
              </a:solidFill>
            </a:endParaRPr>
          </a:p>
          <a:p>
            <a:pPr>
              <a:buFont typeface="Wingdings" charset="2"/>
              <a:buNone/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" y="2971800"/>
            <a:ext cx="38100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     Marcos is very athletic.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267200" y="4114800"/>
            <a:ext cx="41910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charset="0"/>
              </a:rPr>
              <a:t> He</a:t>
            </a:r>
            <a:r>
              <a:rPr lang="en-US" b="1">
                <a:solidFill>
                  <a:schemeClr val="folHlink"/>
                </a:solidFill>
                <a:latin typeface="Times New Roman" charset="0"/>
              </a:rPr>
              <a:t>, in fact,</a:t>
            </a:r>
            <a:r>
              <a:rPr lang="en-US" b="1">
                <a:latin typeface="Times New Roman" charset="0"/>
              </a:rPr>
              <a:t> plays three sports at school.</a:t>
            </a:r>
          </a:p>
        </p:txBody>
      </p:sp>
      <p:sp>
        <p:nvSpPr>
          <p:cNvPr id="8202" name="AutoShape 10">
            <a:hlinkClick r:id="" action="ppaction://hlinkshowjump?jump=nextslide" highlightClick="1">
              <a:snd r:embed="rId2" name="type.wav"/>
            </a:hlinkClick>
          </p:cNvPr>
          <p:cNvSpPr>
            <a:spLocks noChangeArrowheads="1"/>
          </p:cNvSpPr>
          <p:nvPr/>
        </p:nvSpPr>
        <p:spPr bwMode="auto">
          <a:xfrm>
            <a:off x="7924800" y="6172200"/>
            <a:ext cx="914400" cy="4572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3" name="AutoShape 11"/>
          <p:cNvSpPr>
            <a:spLocks/>
          </p:cNvSpPr>
          <p:nvPr/>
        </p:nvSpPr>
        <p:spPr bwMode="auto">
          <a:xfrm>
            <a:off x="1738313" y="4702175"/>
            <a:ext cx="1676400" cy="609600"/>
          </a:xfrm>
          <a:prstGeom prst="borderCallout2">
            <a:avLst>
              <a:gd name="adj1" fmla="val 18750"/>
              <a:gd name="adj2" fmla="val 104546"/>
              <a:gd name="adj3" fmla="val 18750"/>
              <a:gd name="adj4" fmla="val 132102"/>
              <a:gd name="adj5" fmla="val -56509"/>
              <a:gd name="adj6" fmla="val 159755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b="1"/>
              <a:t>subject</a:t>
            </a:r>
          </a:p>
        </p:txBody>
      </p:sp>
      <p:sp>
        <p:nvSpPr>
          <p:cNvPr id="8204" name="AutoShape 12"/>
          <p:cNvSpPr>
            <a:spLocks/>
          </p:cNvSpPr>
          <p:nvPr/>
        </p:nvSpPr>
        <p:spPr bwMode="auto">
          <a:xfrm>
            <a:off x="6781800" y="2971800"/>
            <a:ext cx="1981200" cy="609600"/>
          </a:xfrm>
          <a:prstGeom prst="borderCallout2">
            <a:avLst>
              <a:gd name="adj1" fmla="val 18750"/>
              <a:gd name="adj2" fmla="val -3847"/>
              <a:gd name="adj3" fmla="val 18750"/>
              <a:gd name="adj4" fmla="val -35176"/>
              <a:gd name="adj5" fmla="val 195051"/>
              <a:gd name="adj6" fmla="val -66505"/>
            </a:avLst>
          </a:prstGeom>
          <a:solidFill>
            <a:schemeClr val="accent1"/>
          </a:solidFill>
          <a:ln w="190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folHlink"/>
                </a:solidFill>
              </a:rPr>
              <a:t>transition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 advAuto="0"/>
      <p:bldP spid="8196" grpId="0" animBg="1" autoUpdateAnimBg="0"/>
      <p:bldP spid="8197" grpId="0" animBg="1" autoUpdateAnimBg="0"/>
      <p:bldP spid="8202" grpId="0" animBg="1"/>
      <p:bldP spid="8203" grpId="0" animBg="1" autoUpdateAnimBg="0"/>
      <p:bldP spid="820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95400"/>
          </a:xfrm>
        </p:spPr>
        <p:txBody>
          <a:bodyPr/>
          <a:lstStyle/>
          <a:p>
            <a:r>
              <a:rPr lang="en-US" sz="4000">
                <a:solidFill>
                  <a:schemeClr val="folHlink"/>
                </a:solidFill>
              </a:rPr>
              <a:t>Sequence Transitions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3776663" cy="36576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90000"/>
              </a:lnSpc>
            </a:pPr>
            <a:r>
              <a:rPr lang="en-US" sz="2400"/>
              <a:t>Simple Ones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Afterward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again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before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finally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last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lately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meanwhile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Next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soon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then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05338" y="1828800"/>
            <a:ext cx="3776662" cy="365760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sz="2400"/>
              <a:t>Complex Ones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as long as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at last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at length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at that time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in addition 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in the past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So far</a:t>
            </a:r>
          </a:p>
          <a:p>
            <a:pPr marL="457200" indent="-457200">
              <a:lnSpc>
                <a:spcPct val="90000"/>
              </a:lnSpc>
              <a:buFont typeface="Wingdings" charset="2"/>
              <a:buAutoNum type="arabicPeriod"/>
            </a:pPr>
            <a:r>
              <a:rPr lang="en-US" sz="2400"/>
              <a:t>Until now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Watch out for</a:t>
            </a:r>
            <a:br>
              <a:rPr lang="en-US"/>
            </a:br>
            <a:r>
              <a:rPr lang="en-US"/>
              <a:t>Transition Words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6962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Just like traffic signals on busy roads, transitions words tell good readers to watch out for a change of direction in the passage.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“Good readers follow the signals.  </a:t>
            </a:r>
            <a:r>
              <a:rPr lang="en-US">
                <a:solidFill>
                  <a:schemeClr val="tx2"/>
                </a:solidFill>
              </a:rPr>
              <a:t>Hence</a:t>
            </a:r>
            <a:r>
              <a:rPr lang="en-US"/>
              <a:t>, you will too!”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/>
              <a:t>29/01/2009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/>
              <a:t>New Headway, Unit 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4D93-EC4A-B442-BB12-30E039409BB2}" type="slidenum">
              <a:rPr lang="fr-CH"/>
              <a:pPr/>
              <a:t>4</a:t>
            </a:fld>
            <a:endParaRPr lang="fr-CH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643063" y="500063"/>
            <a:ext cx="2403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3600" b="1">
                <a:latin typeface="Calibri" charset="0"/>
              </a:rPr>
              <a:t>A </a:t>
            </a:r>
            <a:r>
              <a:rPr lang="fr-CH" sz="3600" b="1">
                <a:solidFill>
                  <a:srgbClr val="FF0000"/>
                </a:solidFill>
                <a:latin typeface="Calibri" charset="0"/>
              </a:rPr>
              <a:t>clause</a:t>
            </a:r>
            <a:r>
              <a:rPr lang="fr-CH" sz="3600" b="1">
                <a:latin typeface="Calibri" charset="0"/>
              </a:rPr>
              <a:t> is :</a:t>
            </a: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4071938" y="500063"/>
            <a:ext cx="37798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3600" b="1">
                <a:latin typeface="Calibri" charset="0"/>
              </a:rPr>
              <a:t>Part of a sentence!</a:t>
            </a: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928688" y="1214438"/>
            <a:ext cx="32845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3600" b="1">
                <a:latin typeface="Calibri" charset="0"/>
              </a:rPr>
              <a:t>A </a:t>
            </a:r>
            <a:r>
              <a:rPr lang="fr-CH" sz="3600" b="1">
                <a:solidFill>
                  <a:srgbClr val="FF0000"/>
                </a:solidFill>
                <a:latin typeface="Calibri" charset="0"/>
              </a:rPr>
              <a:t>time clause </a:t>
            </a:r>
            <a:r>
              <a:rPr lang="fr-CH" sz="3600" b="1">
                <a:latin typeface="Calibri" charset="0"/>
              </a:rPr>
              <a:t>is: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214313" y="2286000"/>
            <a:ext cx="46434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CH" sz="3600" b="1">
                <a:latin typeface="Calibri" charset="0"/>
              </a:rPr>
              <a:t>Part of a sentence introduced by a time conjunction:</a:t>
            </a:r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214313" y="4643438"/>
            <a:ext cx="42148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 i="1">
                <a:latin typeface="Calibri" charset="0"/>
              </a:rPr>
              <a:t>when, as soon as, until, after, before, while</a:t>
            </a:r>
            <a:endParaRPr lang="fr-CH" sz="3200" i="1">
              <a:latin typeface="Calibri" charset="0"/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5429250" y="1214438"/>
            <a:ext cx="302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3600" b="1">
                <a:latin typeface="Calibri" charset="0"/>
              </a:rPr>
              <a:t>An </a:t>
            </a:r>
            <a:r>
              <a:rPr lang="fr-CH" sz="3600" b="1">
                <a:solidFill>
                  <a:srgbClr val="FF0000"/>
                </a:solidFill>
                <a:latin typeface="Calibri" charset="0"/>
              </a:rPr>
              <a:t>IF-clause</a:t>
            </a:r>
            <a:r>
              <a:rPr lang="fr-CH" sz="3600" b="1">
                <a:latin typeface="Calibri" charset="0"/>
              </a:rPr>
              <a:t> is: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5143500" y="2286000"/>
            <a:ext cx="3643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CH" sz="3600" b="1">
                <a:latin typeface="Calibri" charset="0"/>
              </a:rPr>
              <a:t>Part of a sentence introduced by </a:t>
            </a:r>
            <a:r>
              <a:rPr lang="fr-CH" sz="3600" b="1">
                <a:solidFill>
                  <a:srgbClr val="FF0000"/>
                </a:solidFill>
                <a:latin typeface="Calibri" charset="0"/>
              </a:rPr>
              <a:t>IF</a:t>
            </a:r>
            <a:r>
              <a:rPr lang="fr-CH" sz="3600" b="1">
                <a:latin typeface="Calibri" charset="0"/>
              </a:rPr>
              <a:t>!</a:t>
            </a:r>
          </a:p>
        </p:txBody>
      </p:sp>
      <p:sp>
        <p:nvSpPr>
          <p:cNvPr id="12" name="Flèche vers le bas 11"/>
          <p:cNvSpPr/>
          <p:nvPr/>
        </p:nvSpPr>
        <p:spPr>
          <a:xfrm>
            <a:off x="2286000" y="1785938"/>
            <a:ext cx="46038" cy="642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3" name="Flèche vers le bas 12"/>
          <p:cNvSpPr/>
          <p:nvPr/>
        </p:nvSpPr>
        <p:spPr>
          <a:xfrm>
            <a:off x="6858000" y="1714500"/>
            <a:ext cx="46038" cy="642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4" name="Flèche vers le bas 13"/>
          <p:cNvSpPr/>
          <p:nvPr/>
        </p:nvSpPr>
        <p:spPr>
          <a:xfrm>
            <a:off x="2286000" y="4000500"/>
            <a:ext cx="46038" cy="642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/>
              <a:t>29/01/2009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/>
              <a:t>New Headway, Unit 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2FBA-7669-EB47-A9D3-DC3F7B843A07}" type="slidenum">
              <a:rPr lang="fr-CH"/>
              <a:pPr/>
              <a:t>5</a:t>
            </a:fld>
            <a:endParaRPr lang="fr-CH"/>
          </a:p>
        </p:txBody>
      </p:sp>
      <p:sp>
        <p:nvSpPr>
          <p:cNvPr id="5" name="ZoneTexte 4"/>
          <p:cNvSpPr txBox="1"/>
          <p:nvPr/>
        </p:nvSpPr>
        <p:spPr>
          <a:xfrm>
            <a:off x="285750" y="1143000"/>
            <a:ext cx="84915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No Future </a:t>
            </a:r>
            <a:r>
              <a:rPr lang="fr-CH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Tense</a:t>
            </a:r>
            <a:r>
              <a:rPr lang="fr-C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in Time Clause !</a:t>
            </a: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1928813" y="2286000"/>
            <a:ext cx="5673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3600">
                <a:latin typeface="Calibri" charset="0"/>
              </a:rPr>
              <a:t>Use  </a:t>
            </a:r>
            <a:r>
              <a:rPr lang="fr-CH" sz="3600" b="1">
                <a:latin typeface="Calibri" charset="0"/>
              </a:rPr>
              <a:t>Present</a:t>
            </a:r>
            <a:r>
              <a:rPr lang="fr-CH" sz="3600">
                <a:latin typeface="Calibri" charset="0"/>
              </a:rPr>
              <a:t> in a clause with: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1071563" y="3143250"/>
            <a:ext cx="7281862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i="1">
                <a:latin typeface="Calibri" charset="0"/>
              </a:rPr>
              <a:t>when, as soon as, until, after, before, while</a:t>
            </a:r>
            <a:endParaRPr lang="fr-CH" sz="3200" i="1">
              <a:latin typeface="Calibri" charset="0"/>
            </a:endParaRPr>
          </a:p>
          <a:p>
            <a:endParaRPr lang="fr-CH">
              <a:latin typeface="Calibri" charset="0"/>
            </a:endParaRPr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285875" y="4214813"/>
            <a:ext cx="427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2400">
                <a:latin typeface="Calibri" charset="0"/>
              </a:rPr>
              <a:t>When I </a:t>
            </a:r>
            <a:r>
              <a:rPr lang="fr-CH" sz="2400" b="1">
                <a:latin typeface="Calibri" charset="0"/>
              </a:rPr>
              <a:t>get</a:t>
            </a:r>
            <a:r>
              <a:rPr lang="fr-CH" sz="2400">
                <a:latin typeface="Calibri" charset="0"/>
              </a:rPr>
              <a:t> home, </a:t>
            </a:r>
            <a:r>
              <a:rPr lang="fr-CH" sz="2400" b="1">
                <a:latin typeface="Calibri" charset="0"/>
              </a:rPr>
              <a:t>I’ll phone </a:t>
            </a:r>
            <a:r>
              <a:rPr lang="fr-CH" sz="2400">
                <a:latin typeface="Calibri" charset="0"/>
              </a:rPr>
              <a:t>you!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143000" y="5357813"/>
            <a:ext cx="2767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2400">
                <a:solidFill>
                  <a:srgbClr val="FF0000"/>
                </a:solidFill>
                <a:latin typeface="Calibri" charset="0"/>
              </a:rPr>
              <a:t>Time clause=present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rot="5400000" flipH="1" flipV="1">
            <a:off x="2035969" y="4893469"/>
            <a:ext cx="642937" cy="1428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7" name="ZoneTexte 12"/>
          <p:cNvSpPr txBox="1">
            <a:spLocks noChangeArrowheads="1"/>
          </p:cNvSpPr>
          <p:nvPr/>
        </p:nvSpPr>
        <p:spPr bwMode="auto">
          <a:xfrm>
            <a:off x="2500313" y="500063"/>
            <a:ext cx="3941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3200" b="1">
                <a:latin typeface="Calibri" charset="0"/>
              </a:rPr>
              <a:t>To talk about future…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/>
              <a:t>29/01/2009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/>
              <a:t>New Headway, Unit 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6E93-82F1-4645-8710-94493AF506E9}" type="slidenum">
              <a:rPr lang="fr-CH"/>
              <a:pPr/>
              <a:t>6</a:t>
            </a:fld>
            <a:endParaRPr lang="fr-CH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572000" y="1214438"/>
            <a:ext cx="4214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GB" sz="2000" i="1" u="sng">
                <a:latin typeface="Comic Sans MS" charset="0"/>
                <a:ea typeface="Times New Roman" charset="0"/>
                <a:cs typeface="Times New Roman" charset="0"/>
              </a:rPr>
              <a:t>When </a:t>
            </a:r>
            <a:r>
              <a:rPr lang="en-GB" sz="2000" i="1">
                <a:latin typeface="Comic Sans MS" charset="0"/>
                <a:ea typeface="Times New Roman" charset="0"/>
                <a:cs typeface="Times New Roman" charset="0"/>
              </a:rPr>
              <a:t>you hear some news, can you ring me immediately?</a:t>
            </a:r>
            <a:endParaRPr lang="en-GB" sz="2000">
              <a:latin typeface="Comic Sans MS" charset="0"/>
              <a:ea typeface="Times New Roman" charset="0"/>
              <a:cs typeface="Times New Roman" charset="0"/>
            </a:endParaRPr>
          </a:p>
          <a:p>
            <a:pPr eaLnBrk="0" hangingPunct="0"/>
            <a:r>
              <a:rPr lang="en-GB" sz="2000">
                <a:latin typeface="Comic Sans MS" charset="0"/>
                <a:ea typeface="Times New Roman" charset="0"/>
                <a:cs typeface="Times New Roman" charset="0"/>
              </a:rPr>
              <a:t>(You will hear some news for sure)</a:t>
            </a:r>
            <a:r>
              <a:rPr lang="fr-CH" sz="2000">
                <a:ea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0" y="2643188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GB" sz="2000" i="1">
                <a:latin typeface="Comic Sans MS" charset="0"/>
                <a:ea typeface="Times New Roman" charset="0"/>
                <a:cs typeface="Times New Roman" charset="0"/>
              </a:rPr>
              <a:t>I’ll make myself an omelette </a:t>
            </a:r>
            <a:r>
              <a:rPr lang="en-GB" sz="2000" i="1" u="sng">
                <a:latin typeface="Comic Sans MS" charset="0"/>
                <a:ea typeface="Times New Roman" charset="0"/>
                <a:cs typeface="Times New Roman" charset="0"/>
              </a:rPr>
              <a:t>when</a:t>
            </a:r>
            <a:r>
              <a:rPr lang="en-GB" sz="2000" i="1">
                <a:latin typeface="Comic Sans MS" charset="0"/>
                <a:ea typeface="Times New Roman" charset="0"/>
                <a:cs typeface="Times New Roman" charset="0"/>
              </a:rPr>
              <a:t> I get home tonight.</a:t>
            </a:r>
            <a:endParaRPr lang="en-GB" sz="2000">
              <a:latin typeface="Comic Sans MS" charset="0"/>
              <a:ea typeface="Times New Roman" charset="0"/>
              <a:cs typeface="Times New Roman" charset="0"/>
            </a:endParaRPr>
          </a:p>
          <a:p>
            <a:pPr eaLnBrk="0" hangingPunct="0"/>
            <a:r>
              <a:rPr lang="en-GB" sz="2000">
                <a:latin typeface="Comic Sans MS" charset="0"/>
                <a:ea typeface="Times New Roman" charset="0"/>
                <a:cs typeface="Times New Roman" charset="0"/>
              </a:rPr>
              <a:t>(I will get home tonight)</a:t>
            </a:r>
            <a:r>
              <a:rPr lang="fr-CH" sz="2000">
                <a:ea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72000" y="3929063"/>
            <a:ext cx="4071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Calibri" charset="0"/>
              </a:rPr>
              <a:t>We use </a:t>
            </a:r>
            <a:r>
              <a:rPr lang="en-GB" sz="2400" b="1" u="sng">
                <a:solidFill>
                  <a:srgbClr val="FF0000"/>
                </a:solidFill>
                <a:latin typeface="Calibri" charset="0"/>
              </a:rPr>
              <a:t>when</a:t>
            </a:r>
            <a:r>
              <a:rPr lang="en-GB" sz="2400">
                <a:solidFill>
                  <a:srgbClr val="FF0000"/>
                </a:solidFill>
                <a:latin typeface="Calibri" charset="0"/>
              </a:rPr>
              <a:t> for something that we know will happen.</a:t>
            </a:r>
            <a:endParaRPr lang="fr-CH" sz="2400">
              <a:solidFill>
                <a:srgbClr val="FF0000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/>
              <a:t>29/01/2009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New Headway, Unit 9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65E6-C679-4444-9FE2-AE47A471C434}" type="slidenum">
              <a:rPr lang="fr-CH"/>
              <a:pPr/>
              <a:t>7</a:t>
            </a:fld>
            <a:endParaRPr lang="fr-CH"/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285750" y="2035898"/>
            <a:ext cx="7858125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>
                <a:latin typeface="Comic Sans MS" charset="0"/>
                <a:ea typeface="Times New Roman" charset="0"/>
                <a:cs typeface="Times New Roman" charset="0"/>
              </a:rPr>
              <a:t>(</a:t>
            </a:r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The alarm will ring soon)</a:t>
            </a:r>
            <a:endParaRPr lang="fr-CH" dirty="0"/>
          </a:p>
          <a:p>
            <a:pPr eaLnBrk="0" hangingPunct="0"/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______________________, we’ll all have to leave the building.</a:t>
            </a:r>
            <a:endParaRPr lang="fr-CH" dirty="0" smtClean="0"/>
          </a:p>
          <a:p>
            <a:pPr eaLnBrk="0" hangingPunct="0"/>
            <a:r>
              <a:rPr lang="en-GB" dirty="0" smtClean="0">
                <a:latin typeface="Comic Sans MS" charset="0"/>
                <a:ea typeface="Times New Roman" charset="0"/>
                <a:cs typeface="Times New Roman" charset="0"/>
              </a:rPr>
              <a:t>(</a:t>
            </a:r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I might feel better tomorrow)</a:t>
            </a:r>
            <a:endParaRPr lang="fr-CH" dirty="0"/>
          </a:p>
          <a:p>
            <a:pPr eaLnBrk="0" hangingPunct="0"/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______________________, I</a:t>
            </a:r>
            <a:r>
              <a:rPr lang="en-GB" dirty="0">
                <a:latin typeface="Calibri" charset="0"/>
                <a:ea typeface="Times New Roman" charset="0"/>
                <a:cs typeface="Times New Roman" charset="0"/>
              </a:rPr>
              <a:t>’</a:t>
            </a:r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ll probably go back to work.</a:t>
            </a:r>
            <a:endParaRPr lang="fr-CH" dirty="0" smtClean="0"/>
          </a:p>
          <a:p>
            <a:pPr eaLnBrk="0" hangingPunct="0"/>
            <a:r>
              <a:rPr lang="en-GB" dirty="0" smtClean="0">
                <a:latin typeface="Comic Sans MS" charset="0"/>
                <a:ea typeface="Times New Roman" charset="0"/>
                <a:cs typeface="Times New Roman" charset="0"/>
              </a:rPr>
              <a:t>(</a:t>
            </a:r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This film finishes at ten)</a:t>
            </a:r>
            <a:endParaRPr lang="fr-CH" dirty="0"/>
          </a:p>
          <a:p>
            <a:pPr eaLnBrk="0" hangingPunct="0"/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______________________, I</a:t>
            </a:r>
            <a:r>
              <a:rPr lang="en-GB" dirty="0">
                <a:latin typeface="Calibri" charset="0"/>
                <a:ea typeface="Times New Roman" charset="0"/>
                <a:cs typeface="Times New Roman" charset="0"/>
              </a:rPr>
              <a:t>’</a:t>
            </a:r>
            <a:r>
              <a:rPr lang="en-GB" dirty="0">
                <a:latin typeface="Comic Sans MS" charset="0"/>
                <a:ea typeface="Times New Roman" charset="0"/>
                <a:cs typeface="Times New Roman" charset="0"/>
              </a:rPr>
              <a:t>ll stop the video</a:t>
            </a:r>
            <a:r>
              <a:rPr lang="en-GB" dirty="0" smtClean="0">
                <a:latin typeface="Comic Sans MS" charset="0"/>
                <a:ea typeface="Times New Roman" charset="0"/>
                <a:cs typeface="Times New Roman" charset="0"/>
              </a:rPr>
              <a:t>.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 algn="just"/>
            <a:r>
              <a:rPr lang="en-US" sz="2000" dirty="0"/>
              <a:t>Adverbial clause is a clause introduced by a subordinate.</a:t>
            </a:r>
            <a:r>
              <a:rPr lang="en-US" sz="2000" dirty="0" smtClean="0"/>
              <a:t>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It </a:t>
            </a:r>
            <a:r>
              <a:rPr lang="en-US" sz="2000" dirty="0"/>
              <a:t>is used to modify a verb, an adjective, an adverb. Since the adverbial clause is a dependent clause, it cannot stand alone.</a:t>
            </a:r>
            <a:r>
              <a:rPr lang="en-US" sz="2000" dirty="0" smtClean="0"/>
              <a:t>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It </a:t>
            </a:r>
            <a:r>
              <a:rPr lang="en-US" sz="2000" dirty="0"/>
              <a:t>must be combined with an independent clause to form a complex sentence.</a:t>
            </a:r>
            <a:r>
              <a:rPr lang="en-US" sz="2000" dirty="0" smtClean="0"/>
              <a:t>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The </a:t>
            </a:r>
            <a:r>
              <a:rPr lang="en-US" sz="2000" dirty="0"/>
              <a:t>adverbial clause can come either before or after an independent clause. Ii it comes at the beginning of the sentence, a comma is placed after 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753666"/>
            <a:ext cx="8686800" cy="53724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are several different kinds of adverbial clauses including time, place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Time Clauses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It tells when the action described by the main verb took place. A time 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clause is introduced by such subordinator as: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a. when (at the time)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e.g. I can see you when I finish my work.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/>
              <a:t> </a:t>
            </a:r>
            <a:r>
              <a:rPr lang="en-US" sz="2000" dirty="0" smtClean="0"/>
              <a:t>When I finish my work, I </a:t>
            </a:r>
            <a:r>
              <a:rPr lang="en-US" sz="2000" dirty="0" smtClean="0"/>
              <a:t>can </a:t>
            </a:r>
            <a:r>
              <a:rPr lang="en-US" sz="2000" dirty="0"/>
              <a:t>see </a:t>
            </a:r>
            <a:r>
              <a:rPr lang="en-US" sz="2000" dirty="0" smtClean="0"/>
              <a:t>you.</a:t>
            </a:r>
            <a:endParaRPr lang="en-US" sz="2000" dirty="0"/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while (during that time)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e.g. She was reading a book while the dinner was cooking.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en-US" sz="2000" dirty="0"/>
              <a:t>W</a:t>
            </a:r>
            <a:r>
              <a:rPr lang="en-US" sz="2000" dirty="0" smtClean="0"/>
              <a:t>hile the dinner was cooking, </a:t>
            </a:r>
            <a:r>
              <a:rPr lang="en-US" sz="2000" dirty="0"/>
              <a:t>s</a:t>
            </a:r>
            <a:r>
              <a:rPr lang="en-US" sz="2000" dirty="0" smtClean="0"/>
              <a:t>he </a:t>
            </a:r>
            <a:r>
              <a:rPr lang="en-US" sz="2000" dirty="0"/>
              <a:t>was reading a </a:t>
            </a:r>
            <a:r>
              <a:rPr lang="en-US" sz="2000" dirty="0" smtClean="0"/>
              <a:t>book.</a:t>
            </a:r>
            <a:endParaRPr lang="en-US" sz="2000" dirty="0"/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Before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e.g. They will leave before you get here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en-US" sz="2000" dirty="0"/>
              <a:t>B</a:t>
            </a:r>
            <a:r>
              <a:rPr lang="en-US" sz="2000" dirty="0" smtClean="0"/>
              <a:t>efore you get here, </a:t>
            </a:r>
            <a:r>
              <a:rPr lang="en-US" sz="2000" dirty="0"/>
              <a:t>t</a:t>
            </a:r>
            <a:r>
              <a:rPr lang="en-US" sz="2000" dirty="0" smtClean="0"/>
              <a:t>hey </a:t>
            </a:r>
            <a:r>
              <a:rPr lang="en-US" sz="2000" dirty="0"/>
              <a:t>will </a:t>
            </a:r>
            <a:r>
              <a:rPr lang="en-US" sz="2000" dirty="0" smtClean="0"/>
              <a:t>leave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After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609600" marR="0" lvl="0" indent="-6096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e.g. After John’s employer warned him about his careless work,  he was more careful.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en-US" sz="2000" dirty="0"/>
              <a:t>H</a:t>
            </a:r>
            <a:r>
              <a:rPr lang="en-US" sz="2000" dirty="0" smtClean="0"/>
              <a:t>e was more careful </a:t>
            </a:r>
            <a:r>
              <a:rPr lang="en-US" sz="2000" dirty="0"/>
              <a:t>a</a:t>
            </a:r>
            <a:r>
              <a:rPr lang="en-US" sz="2000" dirty="0" smtClean="0"/>
              <a:t>fter </a:t>
            </a:r>
            <a:r>
              <a:rPr lang="en-US" sz="2000" dirty="0"/>
              <a:t>John’s employer warned him about his careless </a:t>
            </a:r>
            <a:r>
              <a:rPr lang="en-US" sz="2000" dirty="0" smtClean="0"/>
              <a:t>work.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962</Words>
  <Application>Microsoft Macintosh PowerPoint</Application>
  <PresentationFormat>On-screen Show (4:3)</PresentationFormat>
  <Paragraphs>146</Paragraphs>
  <Slides>18</Slides>
  <Notes>4</Notes>
  <HiddenSlides>0</HiddenSlides>
  <MMClips>5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Capital</vt:lpstr>
      <vt:lpstr>WEEK 9</vt:lpstr>
      <vt:lpstr>Sequence Transitions</vt:lpstr>
      <vt:lpstr>Watch out for Transition Words</vt:lpstr>
      <vt:lpstr>Slide 4</vt:lpstr>
      <vt:lpstr>Slide 5</vt:lpstr>
      <vt:lpstr>Slide 6</vt:lpstr>
      <vt:lpstr>Slide 7</vt:lpstr>
      <vt:lpstr>Slide 8</vt:lpstr>
      <vt:lpstr>Slide 9</vt:lpstr>
      <vt:lpstr>Using Transitions</vt:lpstr>
      <vt:lpstr>Transitions</vt:lpstr>
      <vt:lpstr>Transitions</vt:lpstr>
      <vt:lpstr>Transitions</vt:lpstr>
      <vt:lpstr>Example</vt:lpstr>
      <vt:lpstr>Transitions</vt:lpstr>
      <vt:lpstr>Joining Two Independent Clauses</vt:lpstr>
      <vt:lpstr>Connecting Two Sentences</vt:lpstr>
      <vt:lpstr>Placement of Transition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9</dc:title>
  <dc:creator>maitha al-husseini</dc:creator>
  <cp:lastModifiedBy>maitha al-husseini</cp:lastModifiedBy>
  <cp:revision>1</cp:revision>
  <dcterms:created xsi:type="dcterms:W3CDTF">2011-12-06T08:18:23Z</dcterms:created>
  <dcterms:modified xsi:type="dcterms:W3CDTF">2011-12-06T21:42:59Z</dcterms:modified>
</cp:coreProperties>
</file>