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35"/>
  </p:notesMasterIdLst>
  <p:sldIdLst>
    <p:sldId id="256" r:id="rId2"/>
    <p:sldId id="299" r:id="rId3"/>
    <p:sldId id="300" r:id="rId4"/>
    <p:sldId id="257" r:id="rId5"/>
    <p:sldId id="258" r:id="rId6"/>
    <p:sldId id="259" r:id="rId7"/>
    <p:sldId id="261" r:id="rId8"/>
    <p:sldId id="301" r:id="rId9"/>
    <p:sldId id="262" r:id="rId10"/>
    <p:sldId id="263" r:id="rId11"/>
    <p:sldId id="279" r:id="rId12"/>
    <p:sldId id="280" r:id="rId13"/>
    <p:sldId id="265" r:id="rId14"/>
    <p:sldId id="302" r:id="rId15"/>
    <p:sldId id="303" r:id="rId16"/>
    <p:sldId id="290" r:id="rId17"/>
    <p:sldId id="271" r:id="rId18"/>
    <p:sldId id="267" r:id="rId19"/>
    <p:sldId id="281" r:id="rId20"/>
    <p:sldId id="268" r:id="rId21"/>
    <p:sldId id="298" r:id="rId22"/>
    <p:sldId id="285" r:id="rId23"/>
    <p:sldId id="286" r:id="rId24"/>
    <p:sldId id="270" r:id="rId25"/>
    <p:sldId id="283" r:id="rId26"/>
    <p:sldId id="273" r:id="rId27"/>
    <p:sldId id="274" r:id="rId28"/>
    <p:sldId id="275" r:id="rId29"/>
    <p:sldId id="276" r:id="rId30"/>
    <p:sldId id="277" r:id="rId31"/>
    <p:sldId id="278" r:id="rId32"/>
    <p:sldId id="296" r:id="rId33"/>
    <p:sldId id="292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8" autoAdjust="0"/>
    <p:restoredTop sz="94615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A647817-831B-45E1-8E89-414C4DCE426A}" type="datetimeFigureOut">
              <a:rPr lang="ar-SA" smtClean="0"/>
              <a:pPr/>
              <a:t>14/11/1435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83259E-281D-4E49-B923-5B993D6A975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2537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4E922D-E7A6-419C-8AB3-F43C0A7D2653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9202-CB54-41C0-ADD7-58153963E1AB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8CD8-68BC-4ED0-B4AB-39500E6557BB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87C9-8994-41B7-9E05-9C9118557618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26391A-48C6-472E-BB0E-013EEE60230B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598-692B-4ED5-ACAF-E79B9F324817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56B4-EBC5-4C94-986E-70EC07467EBC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3FE271-0C6E-496B-A5FB-CA357FB6037F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640A-3B27-4399-B919-1A5D1F4AF27A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EA7EF0-575C-465C-BA47-1CC70B5E3063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B9E8CC-63C5-4D53-9DA3-A7138980824D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0BE4B77F-A8E8-414E-89E0-4F12F2A5CBB7}" type="datetime1">
              <a:rPr lang="ar-SA" smtClean="0"/>
              <a:pPr/>
              <a:t>14/11/1435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Eman</a:t>
            </a:r>
            <a:r>
              <a:rPr lang="en-US" dirty="0" smtClean="0"/>
              <a:t> Al-</a:t>
            </a:r>
            <a:r>
              <a:rPr lang="en-US" dirty="0" err="1" smtClean="0"/>
              <a:t>Katheery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4BD0376-2136-460A-965E-CBAF34B92DF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1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r" defTabSz="914400" rtl="1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2376264" cy="1512168"/>
          </a:xfrm>
        </p:spPr>
        <p:txBody>
          <a:bodyPr>
            <a:noAutofit/>
          </a:bodyPr>
          <a:lstStyle/>
          <a:p>
            <a:r>
              <a:rPr lang="en-US" sz="2800" dirty="0" smtClean="0"/>
              <a:t>Najd 233</a:t>
            </a:r>
          </a:p>
          <a:p>
            <a:r>
              <a:rPr lang="en-US" sz="2800" dirty="0" smtClean="0"/>
              <a:t>Grammar </a:t>
            </a:r>
            <a:r>
              <a:rPr lang="en-US" sz="2800" dirty="0" smtClean="0"/>
              <a:t>3</a:t>
            </a:r>
          </a:p>
          <a:p>
            <a:r>
              <a:rPr lang="en-US" sz="2800" dirty="0" smtClean="0"/>
              <a:t>Lecture 2</a:t>
            </a:r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640960" cy="1872208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Phrases, Clauses, Types </a:t>
            </a:r>
            <a:r>
              <a:rPr lang="en-US" b="1" dirty="0" smtClean="0"/>
              <a:t>of </a:t>
            </a:r>
            <a:r>
              <a:rPr lang="en-US" b="1" dirty="0" smtClean="0"/>
              <a:t>Sentences &amp; basic sentence Patterns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7501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 rtl="0"/>
            <a:r>
              <a:rPr lang="en-US" b="1" dirty="0" smtClean="0"/>
              <a:t>1. Simple </a:t>
            </a:r>
            <a:r>
              <a:rPr lang="en-US" b="1" dirty="0" smtClean="0"/>
              <a:t>sentences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712968" cy="525658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the most basic type of a sentence. It is made of one independent clause, and expresses a complete thought.</a:t>
            </a:r>
          </a:p>
          <a:p>
            <a:pPr marL="0" indent="0"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0" indent="0"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We bought tickets for the football match.</a:t>
            </a:r>
          </a:p>
          <a:p>
            <a:pPr marL="0" indent="0"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Run!</a:t>
            </a:r>
          </a:p>
          <a:p>
            <a:pPr marL="0" indent="0"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Rami works in a post office.</a:t>
            </a:r>
          </a:p>
          <a:p>
            <a:pPr marL="0" indent="0" algn="l" rtl="0"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The grading system at our college should be abolished.</a:t>
            </a:r>
          </a:p>
          <a:p>
            <a:pPr marL="0" indent="0" algn="l" rtl="0"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0833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88640"/>
            <a:ext cx="8591550" cy="746721"/>
          </a:xfrm>
        </p:spPr>
        <p:txBody>
          <a:bodyPr/>
          <a:lstStyle/>
          <a:p>
            <a:pPr algn="ctr"/>
            <a:r>
              <a:rPr lang="en-US" b="1" dirty="0"/>
              <a:t>Simple sentences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568863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More examples:</a:t>
            </a:r>
          </a:p>
          <a:p>
            <a:pPr marL="0" indent="0" algn="l" rtl="0">
              <a:buNone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New york city is very cosmopolitan with people from different backgrounds and nationalities.</a:t>
            </a:r>
          </a:p>
          <a:p>
            <a:pPr marL="0" indent="0" algn="l" rtl="0">
              <a:buNone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Educational systems in the West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teach students 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ndependence.</a:t>
            </a:r>
          </a:p>
          <a:p>
            <a:pPr marL="0" indent="0" algn="l" rtl="0">
              <a:buNone/>
            </a:pPr>
            <a:endParaRPr lang="en-US" sz="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Printed newspapers will become out of date next decade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, online newspapers will be available for all readers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nglish speaking class is made of Chinese, Italians, and Vietnamese.</a:t>
            </a:r>
          </a:p>
          <a:p>
            <a:pPr marL="0" indent="0" algn="l" rtl="0"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185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60648"/>
            <a:ext cx="8591550" cy="746721"/>
          </a:xfrm>
        </p:spPr>
        <p:txBody>
          <a:bodyPr/>
          <a:lstStyle/>
          <a:p>
            <a:pPr algn="ctr" rtl="0"/>
            <a:r>
              <a:rPr lang="en-US" b="1" dirty="0"/>
              <a:t>Simple sentences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124744"/>
            <a:ext cx="8595360" cy="532859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examples:</a:t>
            </a:r>
          </a:p>
          <a:p>
            <a:pPr marL="0" indent="0" algn="l" rtl="0">
              <a:buNone/>
            </a:pPr>
            <a:endParaRPr lang="en-US" sz="6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wind and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sun are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clean energy sources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and private agencies have spent millions to educate people about the effect of smoking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Alicia went home and cooked lunch.</a:t>
            </a:r>
          </a:p>
          <a:p>
            <a:pPr marL="0" indent="0" algn="l" rtl="0">
              <a:buNone/>
            </a:pPr>
            <a:endParaRPr lang="en-US" sz="6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first two sentences, there is a compound subject. However, the two sentences are simple. The third sentence has one subject and two verbs ( compound verb). It is also a simple sentence.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144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2. Compound </a:t>
            </a:r>
            <a:r>
              <a:rPr lang="en-US" b="1" dirty="0" smtClean="0"/>
              <a:t>sentences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468052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700" dirty="0" smtClean="0"/>
              <a:t>It contains two or more independent clauses.  They are joined in three ways.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(supplementary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booklet)</a:t>
            </a:r>
            <a:endParaRPr lang="en-US" sz="2700" dirty="0" smtClean="0"/>
          </a:p>
          <a:p>
            <a:pPr marL="0" indent="0" algn="l" rtl="0">
              <a:buNone/>
            </a:pPr>
            <a:endParaRPr lang="en-US" sz="2700" dirty="0" smtClean="0"/>
          </a:p>
          <a:p>
            <a:pPr marL="0" indent="0" algn="l" rtl="0">
              <a:buNone/>
            </a:pPr>
            <a:r>
              <a:rPr lang="en-US" sz="2700" b="1" i="1" dirty="0" smtClean="0"/>
              <a:t>	Sarah </a:t>
            </a:r>
            <a:r>
              <a:rPr lang="en-US" sz="2700" b="1" i="1" dirty="0"/>
              <a:t>went to </a:t>
            </a:r>
            <a:r>
              <a:rPr lang="en-US" sz="2700" b="1" i="1" dirty="0" smtClean="0"/>
              <a:t>school. </a:t>
            </a:r>
            <a:r>
              <a:rPr lang="en-US" sz="2700" dirty="0"/>
              <a:t>independent clause</a:t>
            </a:r>
            <a:endParaRPr lang="en-US" sz="2700" b="1" i="1" dirty="0" smtClean="0"/>
          </a:p>
          <a:p>
            <a:pPr marL="0" indent="0" algn="l" rtl="0">
              <a:buNone/>
            </a:pPr>
            <a:r>
              <a:rPr lang="en-US" sz="2700" b="1" i="1" dirty="0" smtClean="0"/>
              <a:t>	Her </a:t>
            </a:r>
            <a:r>
              <a:rPr lang="en-US" sz="2700" b="1" i="1" dirty="0"/>
              <a:t>sister went shopping</a:t>
            </a:r>
            <a:r>
              <a:rPr lang="en-US" sz="2700" b="1" i="1" dirty="0" smtClean="0"/>
              <a:t>. </a:t>
            </a:r>
            <a:r>
              <a:rPr lang="en-US" sz="2700" dirty="0"/>
              <a:t>independent clause</a:t>
            </a:r>
            <a:endParaRPr lang="en-US" sz="2700" b="1" i="1" dirty="0" smtClean="0"/>
          </a:p>
          <a:p>
            <a:pPr marL="0" indent="0" algn="l" rtl="0">
              <a:buNone/>
            </a:pPr>
            <a:endParaRPr lang="en-US" sz="2700" u="sng" dirty="0" smtClean="0"/>
          </a:p>
          <a:p>
            <a:pPr marL="0" indent="0" algn="l" rtl="0">
              <a:buNone/>
            </a:pPr>
            <a:r>
              <a:rPr lang="en-US" sz="2700" u="sng" dirty="0" smtClean="0"/>
              <a:t>First method:</a:t>
            </a:r>
          </a:p>
          <a:p>
            <a:pPr marL="0" indent="0" algn="ctr" rtl="0">
              <a:buNone/>
            </a:pPr>
            <a:r>
              <a:rPr lang="en-US" sz="2700" dirty="0" smtClean="0"/>
              <a:t>a coordinator ( coordinating conjunction)</a:t>
            </a:r>
          </a:p>
          <a:p>
            <a:pPr marL="0" indent="0" algn="ctr" rtl="0">
              <a:buNone/>
            </a:pPr>
            <a:r>
              <a:rPr lang="en-US" sz="2700" b="1" i="1" dirty="0"/>
              <a:t>Sarah went to school, and her sister went shopping</a:t>
            </a:r>
            <a:r>
              <a:rPr lang="en-US" sz="2700" b="1" i="1" dirty="0" smtClean="0"/>
              <a:t>.</a:t>
            </a:r>
            <a:endParaRPr lang="en-US" sz="27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297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91550" cy="818729"/>
          </a:xfrm>
        </p:spPr>
        <p:txBody>
          <a:bodyPr/>
          <a:lstStyle/>
          <a:p>
            <a:pPr algn="ctr"/>
            <a:r>
              <a:rPr lang="en-US" b="1" dirty="0"/>
              <a:t>Compound sentences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052736"/>
            <a:ext cx="8595360" cy="540060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Coordinating conjunctions:</a:t>
            </a:r>
          </a:p>
          <a:p>
            <a:pPr marL="0" indent="0" algn="l" rtl="0">
              <a:buNone/>
            </a:pPr>
            <a:endParaRPr lang="en-US" sz="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Independent clauses are joined by a coordinator in order to form a compound sentence.</a:t>
            </a:r>
          </a:p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seven coordinators: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for, and, nor, but, or, yet,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so.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(FANBOYS).* There is a comma placed before the coordinator. Each coordinator has a meaning and the choice of a coordinator depends on the relationship between the two clauses.</a:t>
            </a:r>
          </a:p>
          <a:p>
            <a:pPr marL="0" indent="0" algn="l" rtl="0">
              <a:buNone/>
            </a:pPr>
            <a:endParaRPr lang="en-US" sz="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 wanted to buy a new bag, 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I started to save my money.</a:t>
            </a:r>
          </a:p>
          <a:p>
            <a:pPr marL="0" indent="0" algn="l" rtl="0">
              <a:buNone/>
            </a:pPr>
            <a:endParaRPr lang="en-US" sz="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dirty="0" smtClean="0"/>
              <a:t>* </a:t>
            </a:r>
            <a:r>
              <a:rPr lang="en-US" sz="2000" dirty="0"/>
              <a:t>Supplementary booklet: appendix </a:t>
            </a:r>
            <a:r>
              <a:rPr lang="en-US" sz="2000" dirty="0" smtClean="0"/>
              <a:t>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401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88640"/>
            <a:ext cx="8591550" cy="818729"/>
          </a:xfrm>
        </p:spPr>
        <p:txBody>
          <a:bodyPr/>
          <a:lstStyle/>
          <a:p>
            <a:pPr algn="ctr"/>
            <a:r>
              <a:rPr lang="en-US" b="1" dirty="0"/>
              <a:t>Compound sentences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052736"/>
            <a:ext cx="8690168" cy="547260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0" indent="0" algn="l" rtl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Football is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popular game,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fans shriek with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excitement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Be quiet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listen!</a:t>
            </a:r>
          </a:p>
          <a:p>
            <a:pPr marL="0" indent="0" algn="l" rtl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have never visited Asia, 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nor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have I visited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Africa.*</a:t>
            </a:r>
          </a:p>
          <a:p>
            <a:pPr marL="0" indent="0" algn="l" rtl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little boy did not like to go to school, 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he went anyway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Tracy went to the market,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she forgot her money,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she went back home.</a:t>
            </a:r>
          </a:p>
          <a:p>
            <a:pPr marL="0" indent="0" algn="l" rtl="0">
              <a:buNone/>
            </a:pPr>
            <a:endParaRPr lang="en-US" sz="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*notice the structure of the second clause (a question not a statement).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151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Compound sentences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u="sng" dirty="0"/>
              <a:t>Second method:</a:t>
            </a:r>
          </a:p>
          <a:p>
            <a:pPr marL="0" indent="0" algn="ctr" rtl="0">
              <a:buNone/>
            </a:pPr>
            <a:r>
              <a:rPr lang="en-US" sz="3200" dirty="0"/>
              <a:t>a </a:t>
            </a:r>
            <a:r>
              <a:rPr lang="en-US" sz="3200" dirty="0" smtClean="0"/>
              <a:t>semicolon</a:t>
            </a:r>
          </a:p>
          <a:p>
            <a:pPr marL="0" indent="0" algn="ctr" rtl="0">
              <a:buNone/>
            </a:pPr>
            <a:r>
              <a:rPr lang="en-US" sz="3200" b="1" i="1" dirty="0"/>
              <a:t>Sarah went to </a:t>
            </a:r>
            <a:r>
              <a:rPr lang="en-US" sz="3200" b="1" i="1" dirty="0" smtClean="0"/>
              <a:t>school; her </a:t>
            </a:r>
            <a:r>
              <a:rPr lang="en-US" sz="3200" b="1" i="1" dirty="0"/>
              <a:t>sister went shopping.</a:t>
            </a:r>
          </a:p>
          <a:p>
            <a:pPr marL="0" indent="0" algn="ctr" rtl="0">
              <a:buNone/>
            </a:pPr>
            <a:endParaRPr lang="en-US" sz="3200" dirty="0"/>
          </a:p>
          <a:p>
            <a:pPr marL="0" indent="0" algn="l" rtl="0">
              <a:buNone/>
            </a:pPr>
            <a:r>
              <a:rPr lang="en-US" sz="3200" u="sng" dirty="0"/>
              <a:t>Third method: </a:t>
            </a:r>
          </a:p>
          <a:p>
            <a:pPr marL="0" indent="0" algn="ctr" rtl="0">
              <a:buNone/>
            </a:pPr>
            <a:r>
              <a:rPr lang="en-US" sz="3200" dirty="0"/>
              <a:t>an adverbial </a:t>
            </a:r>
            <a:r>
              <a:rPr lang="en-US" sz="3200" dirty="0" smtClean="0"/>
              <a:t>conjunction</a:t>
            </a:r>
          </a:p>
          <a:p>
            <a:pPr marL="0" indent="0" algn="l" rtl="0">
              <a:buNone/>
            </a:pPr>
            <a:r>
              <a:rPr lang="en-US" sz="3200" b="1" i="1" dirty="0"/>
              <a:t>Sarah went to </a:t>
            </a:r>
            <a:r>
              <a:rPr lang="en-US" sz="3200" b="1" i="1" dirty="0" smtClean="0"/>
              <a:t>school; however, her </a:t>
            </a:r>
            <a:r>
              <a:rPr lang="en-US" sz="3200" b="1" i="1" dirty="0"/>
              <a:t>sister went shopping.</a:t>
            </a:r>
          </a:p>
          <a:p>
            <a:pPr marL="0" indent="0" algn="ctr" rtl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58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91550" cy="818729"/>
          </a:xfrm>
        </p:spPr>
        <p:txBody>
          <a:bodyPr/>
          <a:lstStyle/>
          <a:p>
            <a:pPr algn="ctr"/>
            <a:r>
              <a:rPr lang="en-US" b="1" dirty="0"/>
              <a:t>Compound sentences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980728"/>
            <a:ext cx="8595360" cy="5544616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Semicolon: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Two independent clauses are joined with a semicolon. No words or extra punctuation marks are needed.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0" indent="0" algn="l" rtl="0">
              <a:buNone/>
            </a:pP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Noura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works in Riyadh; her husband works in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Kharj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335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44624"/>
            <a:ext cx="8591550" cy="824135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Compound sentences</a:t>
            </a:r>
            <a:endParaRPr lang="ar-SA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568952" cy="518457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Adverbial conjunction:*</a:t>
            </a:r>
          </a:p>
          <a:p>
            <a:pPr marL="0" indent="0" algn="l" rtl="0">
              <a:buNone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the first independent clause, put a semicolon, an adverbial conjunction, and a comma. Then write the second clause. Each adverb has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meaning and the choice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adverb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relationship between the 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clauses e.g.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consequently, also, in addition, for instance, likewise, furthermore, in contrast………..</a:t>
            </a:r>
          </a:p>
          <a:p>
            <a:pPr marL="0" indent="0" algn="l" rtl="0">
              <a:buNone/>
            </a:pPr>
            <a:endParaRPr lang="en-US" sz="600" dirty="0" smtClean="0"/>
          </a:p>
          <a:p>
            <a:pPr marL="0" indent="0" algn="l" rtl="0">
              <a:buNone/>
            </a:pPr>
            <a:r>
              <a:rPr lang="en-US" sz="2000" dirty="0" smtClean="0"/>
              <a:t>* </a:t>
            </a:r>
            <a:r>
              <a:rPr lang="en-US" sz="2000" dirty="0"/>
              <a:t>Supplementary booklet: appendix 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177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Compound sentences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sz="2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Players obey the rules; otherwise, they receive penalties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Football players are careful; however, they still get hurt often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We arrived early; consequently, we found a good place to sit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Tuitions at a community college are low; in contrast, tuitions at private schools are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733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23528" y="404664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What is a phrase?</a:t>
            </a:r>
            <a:endParaRPr lang="en-US" sz="2800" b="1" dirty="0" smtClean="0"/>
          </a:p>
          <a:p>
            <a:pPr algn="l"/>
            <a:r>
              <a:rPr lang="en-US" sz="2800" dirty="0" smtClean="0"/>
              <a:t>A phrase is a small group of words that forms a meaningful unit within a clause. There are several different types, as follows:</a:t>
            </a:r>
            <a:endParaRPr lang="en-US" sz="2800" dirty="0"/>
          </a:p>
        </p:txBody>
      </p:sp>
      <p:sp>
        <p:nvSpPr>
          <p:cNvPr id="7" name="مستطيل 6"/>
          <p:cNvSpPr/>
          <p:nvPr/>
        </p:nvSpPr>
        <p:spPr>
          <a:xfrm>
            <a:off x="395536" y="227687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b="1" u="sng" dirty="0" smtClean="0"/>
          </a:p>
          <a:p>
            <a:pPr algn="l" rtl="0"/>
            <a:r>
              <a:rPr lang="en-US" sz="2400" b="1" u="sng" dirty="0" smtClean="0"/>
              <a:t>Noun </a:t>
            </a:r>
            <a:r>
              <a:rPr lang="en-US" sz="2400" b="1" u="sng" dirty="0" smtClean="0"/>
              <a:t>phrase</a:t>
            </a:r>
          </a:p>
          <a:p>
            <a:pPr algn="l" rtl="0"/>
            <a:r>
              <a:rPr lang="en-US" sz="2400" dirty="0" smtClean="0"/>
              <a:t>A noun phrase is built around a single noun, for example:</a:t>
            </a:r>
          </a:p>
          <a:p>
            <a:pPr algn="l" rtl="0"/>
            <a:r>
              <a:rPr lang="en-US" sz="2400" b="1" dirty="0" smtClean="0"/>
              <a:t>A vase of roses</a:t>
            </a:r>
            <a:r>
              <a:rPr lang="en-US" sz="2400" dirty="0" smtClean="0"/>
              <a:t> stood on the table.</a:t>
            </a:r>
          </a:p>
          <a:p>
            <a:pPr algn="l" rtl="0"/>
            <a:r>
              <a:rPr lang="en-US" sz="2400" dirty="0" smtClean="0"/>
              <a:t>She was reading </a:t>
            </a:r>
            <a:r>
              <a:rPr lang="en-US" sz="2400" b="1" dirty="0" smtClean="0"/>
              <a:t>a book about the emancipation of women</a:t>
            </a:r>
            <a:r>
              <a:rPr lang="en-US" sz="2400" dirty="0" smtClean="0"/>
              <a:t>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u="sng" dirty="0" smtClean="0"/>
              <a:t>Verb </a:t>
            </a:r>
            <a:r>
              <a:rPr lang="en-US" sz="2400" b="1" u="sng" dirty="0" smtClean="0"/>
              <a:t>phrase</a:t>
            </a:r>
          </a:p>
          <a:p>
            <a:pPr algn="l" rtl="0"/>
            <a:r>
              <a:rPr lang="en-US" sz="2400" dirty="0" smtClean="0"/>
              <a:t>A verb phrase is the verbal part of a clause, for example:</a:t>
            </a:r>
          </a:p>
          <a:p>
            <a:pPr algn="l" rtl="0"/>
            <a:r>
              <a:rPr lang="en-US" sz="2400" dirty="0" smtClean="0"/>
              <a:t>She </a:t>
            </a:r>
            <a:r>
              <a:rPr lang="en-US" sz="2400" b="1" dirty="0" smtClean="0"/>
              <a:t>had been</a:t>
            </a:r>
            <a:r>
              <a:rPr lang="en-US" sz="2400" dirty="0" smtClean="0"/>
              <a:t> </a:t>
            </a:r>
            <a:r>
              <a:rPr lang="en-US" sz="2400" b="1" dirty="0" smtClean="0"/>
              <a:t>living</a:t>
            </a:r>
            <a:r>
              <a:rPr lang="en-US" sz="2400" dirty="0" smtClean="0"/>
              <a:t> in London.</a:t>
            </a:r>
          </a:p>
          <a:p>
            <a:pPr algn="l" rtl="0"/>
            <a:r>
              <a:rPr lang="en-US" sz="2400" dirty="0" smtClean="0"/>
              <a:t>I </a:t>
            </a:r>
            <a:r>
              <a:rPr lang="en-US" sz="2400" b="1" dirty="0" smtClean="0"/>
              <a:t>will be</a:t>
            </a:r>
            <a:r>
              <a:rPr lang="en-US" sz="2400" dirty="0" smtClean="0"/>
              <a:t> </a:t>
            </a:r>
            <a:r>
              <a:rPr lang="en-US" sz="2400" b="1" dirty="0" smtClean="0"/>
              <a:t>going</a:t>
            </a:r>
            <a:r>
              <a:rPr lang="en-US" sz="2400" dirty="0" smtClean="0"/>
              <a:t> to college next year.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476672"/>
            <a:ext cx="8591550" cy="674713"/>
          </a:xfrm>
        </p:spPr>
        <p:txBody>
          <a:bodyPr/>
          <a:lstStyle/>
          <a:p>
            <a:pPr algn="ctr" rtl="0"/>
            <a:r>
              <a:rPr lang="en-US" b="1" dirty="0" smtClean="0"/>
              <a:t>3. Complex </a:t>
            </a:r>
            <a:r>
              <a:rPr lang="en-US" b="1" dirty="0" smtClean="0"/>
              <a:t>Sentences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328592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has one or more dependent clauses (i.e. noun clauses, adverb clauses, and adjective clauses) joined to 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independent clause by a subordinator or relative pronoun such as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although, when, before, that, since, who, if whether…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600" dirty="0" smtClean="0"/>
          </a:p>
          <a:p>
            <a:pPr marL="457200" indent="-457200" algn="l" rtl="0"/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 women in the USA could own property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they couldn't vote until 1920.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are not married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are called bachelors.</a:t>
            </a:r>
          </a:p>
          <a:p>
            <a:pPr marL="457200" indent="-457200" algn="l" rtl="0"/>
            <a:r>
              <a:rPr lang="en-US" sz="3000" b="1" u="sng" dirty="0" smtClean="0">
                <a:solidFill>
                  <a:schemeClr val="tx1"/>
                </a:solidFill>
              </a:rPr>
              <a:t>When</a:t>
            </a:r>
            <a:r>
              <a:rPr lang="en-US" sz="3000" u="sng" dirty="0" smtClean="0"/>
              <a:t> you visit Seattle</a:t>
            </a:r>
            <a:r>
              <a:rPr lang="en-US" sz="3000" dirty="0" smtClean="0"/>
              <a:t>, you should bring a raincoat and umbrella.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1900" dirty="0"/>
              <a:t>* Supplementary booklet: appendix </a:t>
            </a:r>
            <a:r>
              <a:rPr lang="en-US" sz="1900" dirty="0" smtClean="0"/>
              <a:t>C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156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/>
              <a:t>Complex Sentences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subordinating clause becomes dependent on something else to complete its meaning:</a:t>
            </a:r>
          </a:p>
          <a:p>
            <a:pPr algn="l" rtl="0"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When I went to the store yesterday, I saw an old friend. *</a:t>
            </a:r>
          </a:p>
          <a:p>
            <a:pPr marL="0" indent="0" algn="l" rtl="0">
              <a:buNone/>
            </a:pPr>
            <a:endParaRPr lang="en-US" sz="3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I saw an old friend when I went to the store yesterday. *</a:t>
            </a:r>
            <a:endParaRPr lang="en-US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* Notice the punctuation.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96144"/>
          </a:xfrm>
        </p:spPr>
        <p:txBody>
          <a:bodyPr/>
          <a:lstStyle/>
          <a:p>
            <a:pPr algn="ctr" rtl="0"/>
            <a:r>
              <a:rPr lang="en-US" b="1" dirty="0"/>
              <a:t>Complex sentences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Scientists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don’t know 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what causes autism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That there is a hole in the Ozone layer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 well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known.</a:t>
            </a:r>
          </a:p>
          <a:p>
            <a:pPr marL="0" indent="0" algn="l" rtl="0"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When Ali handed 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in his homework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he forgot to give the teacher the last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page.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students are studying 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because they have a test tomorrow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73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24136"/>
          </a:xfrm>
        </p:spPr>
        <p:txBody>
          <a:bodyPr/>
          <a:lstStyle/>
          <a:p>
            <a:pPr algn="ctr"/>
            <a:r>
              <a:rPr lang="en-US" b="1" dirty="0"/>
              <a:t>Complex sentences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After they finished studying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Juan and Maria went shopping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orphanage is a place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where orphans live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My computer ,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which I bought last week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stopped working.</a:t>
            </a:r>
          </a:p>
          <a:p>
            <a:pPr marL="0" indent="0" algn="l" rtl="0">
              <a:buNone/>
            </a:pPr>
            <a:endParaRPr lang="en-US" sz="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 should ask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when the bus arrives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 can’t remember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if I locked the door.</a:t>
            </a:r>
            <a:endParaRPr lang="ar-SA" sz="3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3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594047"/>
            <a:ext cx="8591550" cy="1034753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/>
              <a:t>4. Compound-Complex </a:t>
            </a:r>
            <a:r>
              <a:rPr lang="en-US" b="1" dirty="0"/>
              <a:t>S</a:t>
            </a:r>
            <a:r>
              <a:rPr lang="en-US" b="1" dirty="0" smtClean="0"/>
              <a:t>entences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4808" y="1268760"/>
            <a:ext cx="8869680" cy="4967448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It has </a:t>
            </a:r>
            <a:r>
              <a:rPr lang="en-US" sz="3300" b="1" u="sng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u="sng" dirty="0" smtClean="0"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u="sng" dirty="0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clauses. </a:t>
            </a:r>
            <a:r>
              <a:rPr lang="en-US" sz="3300" b="1" u="sng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of which are independent. Instead of joining two simple sentences, you combine a simple sentence with a complex one, or two complex sentences.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8619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188640"/>
            <a:ext cx="8591550" cy="818729"/>
          </a:xfrm>
        </p:spPr>
        <p:txBody>
          <a:bodyPr/>
          <a:lstStyle/>
          <a:p>
            <a:pPr algn="ctr"/>
            <a:r>
              <a:rPr lang="en-US" b="1" dirty="0"/>
              <a:t>Compound-Complex Sentences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rtl="0">
              <a:buNone/>
            </a:pP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package arrived in the morning, </a:t>
            </a:r>
            <a:r>
              <a:rPr lang="en-US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the courier left </a:t>
            </a:r>
            <a:r>
              <a:rPr lang="en-US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I could check the content</a:t>
            </a: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endParaRPr lang="en-US" sz="33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I wanted to travel </a:t>
            </a:r>
            <a:r>
              <a:rPr lang="en-US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I graduated from college; </a:t>
            </a:r>
            <a:r>
              <a:rPr lang="en-US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, I had to work immediately</a:t>
            </a: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I graduated from college, I wanted to travel, </a:t>
            </a:r>
            <a:r>
              <a:rPr lang="en-US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I had to work immediately.</a:t>
            </a:r>
            <a:endParaRPr lang="ar-SA" sz="33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7711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90286"/>
            <a:ext cx="8591550" cy="824136"/>
          </a:xfrm>
        </p:spPr>
        <p:txBody>
          <a:bodyPr/>
          <a:lstStyle/>
          <a:p>
            <a:pPr algn="ctr" rtl="0"/>
            <a:r>
              <a:rPr lang="en-US" b="1" dirty="0" smtClean="0"/>
              <a:t>More Examples on all sentence types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4312" y="1428736"/>
            <a:ext cx="7909654" cy="458057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500" dirty="0" smtClean="0"/>
              <a:t>Mary hasn’t read the chapter, </a:t>
            </a:r>
            <a:r>
              <a:rPr lang="en-US" sz="2500" b="1" dirty="0" smtClean="0">
                <a:solidFill>
                  <a:srgbClr val="FF0000"/>
                </a:solidFill>
              </a:rPr>
              <a:t>nor</a:t>
            </a:r>
            <a:r>
              <a:rPr lang="en-US" sz="2500" dirty="0" smtClean="0"/>
              <a:t> has she written the essay.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</a:p>
          <a:p>
            <a:pPr marL="0" indent="0" algn="l" rtl="0">
              <a:buNone/>
            </a:pPr>
            <a:endParaRPr lang="en-US" sz="1500" dirty="0" smtClean="0"/>
          </a:p>
          <a:p>
            <a:pPr marL="0" indent="0" algn="l" rtl="0">
              <a:buNone/>
            </a:pPr>
            <a:r>
              <a:rPr lang="en-US" sz="2500" dirty="0" smtClean="0"/>
              <a:t>Fred is antisocial, </a:t>
            </a:r>
            <a:r>
              <a:rPr lang="en-US" sz="2500" b="1" dirty="0" smtClean="0">
                <a:solidFill>
                  <a:srgbClr val="FF0000"/>
                </a:solidFill>
              </a:rPr>
              <a:t>yet</a:t>
            </a:r>
            <a:r>
              <a:rPr lang="en-US" sz="2500" dirty="0" smtClean="0"/>
              <a:t> he has few friends.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500" dirty="0" smtClean="0"/>
          </a:p>
          <a:p>
            <a:pPr marL="0" indent="0" algn="l" rtl="0">
              <a:buNone/>
            </a:pPr>
            <a:r>
              <a:rPr lang="en-US" sz="2500" dirty="0" smtClean="0"/>
              <a:t>In rural areas of developing countries, women are often underfed, </a:t>
            </a:r>
            <a:r>
              <a:rPr lang="en-US" sz="2500" b="1" dirty="0" smtClean="0">
                <a:solidFill>
                  <a:srgbClr val="FF0000"/>
                </a:solidFill>
              </a:rPr>
              <a:t>and</a:t>
            </a:r>
            <a:r>
              <a:rPr lang="en-US" sz="2500" dirty="0" smtClean="0"/>
              <a:t> they are also overworked.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</a:p>
          <a:p>
            <a:pPr marL="0" indent="0" algn="l" rtl="0">
              <a:buNone/>
            </a:pPr>
            <a:endParaRPr lang="en-US" sz="15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400" dirty="0" smtClean="0"/>
              <a:t>Listen to me! </a:t>
            </a:r>
            <a:r>
              <a:rPr lang="en-US" sz="2400" dirty="0" smtClean="0">
                <a:solidFill>
                  <a:srgbClr val="FF0000"/>
                </a:solidFill>
              </a:rPr>
              <a:t>Simple sentence</a:t>
            </a:r>
          </a:p>
          <a:p>
            <a:pPr marL="0" indent="0" algn="l" rtl="0">
              <a:buNone/>
            </a:pPr>
            <a:endParaRPr lang="en-US" sz="2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084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78023"/>
            <a:ext cx="8591550" cy="674713"/>
          </a:xfrm>
        </p:spPr>
        <p:txBody>
          <a:bodyPr/>
          <a:lstStyle/>
          <a:p>
            <a:pPr algn="ctr" rtl="0"/>
            <a:r>
              <a:rPr lang="en-US" b="1" dirty="0"/>
              <a:t>More Examples on all sentence types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7148" y="1226440"/>
            <a:ext cx="8178256" cy="470289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500" dirty="0"/>
              <a:t>In very poor countries, girls often suffer from malnutrition; </a:t>
            </a:r>
            <a:r>
              <a:rPr lang="en-US" sz="2500" b="1" dirty="0">
                <a:solidFill>
                  <a:srgbClr val="FF0000"/>
                </a:solidFill>
              </a:rPr>
              <a:t>in</a:t>
            </a:r>
            <a:r>
              <a:rPr lang="en-US" sz="2500" dirty="0"/>
              <a:t> </a:t>
            </a:r>
            <a:r>
              <a:rPr lang="en-US" sz="2500" b="1" dirty="0">
                <a:solidFill>
                  <a:srgbClr val="FF0000"/>
                </a:solidFill>
              </a:rPr>
              <a:t>contrast</a:t>
            </a:r>
            <a:r>
              <a:rPr lang="en-US" sz="2500" dirty="0"/>
              <a:t>, their brothers do </a:t>
            </a:r>
            <a:r>
              <a:rPr lang="en-US" sz="2500" dirty="0" smtClean="0"/>
              <a:t>not, </a:t>
            </a:r>
            <a:r>
              <a:rPr lang="en-US" sz="2500" b="1" dirty="0" smtClean="0">
                <a:solidFill>
                  <a:srgbClr val="FF0000"/>
                </a:solidFill>
              </a:rPr>
              <a:t>for</a:t>
            </a:r>
            <a:r>
              <a:rPr lang="en-US" sz="2500" dirty="0" smtClean="0"/>
              <a:t> they are more valued than their sisters.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2100" dirty="0"/>
          </a:p>
          <a:p>
            <a:pPr marL="0" indent="0" algn="l" rtl="0">
              <a:buNone/>
            </a:pPr>
            <a:r>
              <a:rPr lang="en-US" sz="2500" dirty="0"/>
              <a:t>Sarah’s eyes are always sparkling with joy; </a:t>
            </a:r>
            <a:r>
              <a:rPr lang="en-US" sz="2500" b="1" dirty="0">
                <a:solidFill>
                  <a:srgbClr val="FF0000"/>
                </a:solidFill>
              </a:rPr>
              <a:t>still</a:t>
            </a:r>
            <a:r>
              <a:rPr lang="en-US" sz="2500" dirty="0"/>
              <a:t>, they hold a deep sadness</a:t>
            </a:r>
            <a:r>
              <a:rPr lang="en-US" sz="2500" dirty="0" smtClean="0"/>
              <a:t>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2100" dirty="0"/>
          </a:p>
          <a:p>
            <a:pPr marL="0" indent="0" algn="l" rtl="0">
              <a:buNone/>
            </a:pPr>
            <a:r>
              <a:rPr lang="en-US" sz="2500" dirty="0" smtClean="0"/>
              <a:t>The professor said </a:t>
            </a:r>
            <a:r>
              <a:rPr lang="en-US" sz="2500" b="1" u="sng" dirty="0" smtClean="0">
                <a:solidFill>
                  <a:srgbClr val="FF0000"/>
                </a:solidFill>
              </a:rPr>
              <a:t>that</a:t>
            </a:r>
            <a:r>
              <a:rPr lang="en-US" sz="2500" u="sng" dirty="0" smtClean="0"/>
              <a:t> a man’s lung is larger than a woman’s; </a:t>
            </a:r>
            <a:r>
              <a:rPr lang="en-US" sz="2500" b="1" dirty="0" smtClean="0">
                <a:solidFill>
                  <a:srgbClr val="FF0000"/>
                </a:solidFill>
              </a:rPr>
              <a:t>as a result</a:t>
            </a:r>
            <a:r>
              <a:rPr lang="en-US" sz="2500" dirty="0" smtClean="0"/>
              <a:t>, men take fewer breaths per minute.        </a:t>
            </a:r>
            <a:r>
              <a:rPr lang="en-US" sz="2500" dirty="0" smtClean="0">
                <a:solidFill>
                  <a:srgbClr val="FF0000"/>
                </a:solidFill>
              </a:rPr>
              <a:t>Compound/ complex sentence</a:t>
            </a: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435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60648"/>
            <a:ext cx="8591550" cy="746721"/>
          </a:xfrm>
        </p:spPr>
        <p:txBody>
          <a:bodyPr/>
          <a:lstStyle/>
          <a:p>
            <a:pPr algn="ctr" rtl="0"/>
            <a:r>
              <a:rPr lang="en-US" b="1" dirty="0"/>
              <a:t>More Examples on all sentence types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7158" y="1194472"/>
            <a:ext cx="8369646" cy="509204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500" dirty="0" smtClean="0"/>
              <a:t>Leaving his country was a big sacrifice, </a:t>
            </a:r>
            <a:r>
              <a:rPr lang="en-US" sz="2500" b="1" dirty="0" smtClean="0">
                <a:solidFill>
                  <a:srgbClr val="FF0000"/>
                </a:solidFill>
              </a:rPr>
              <a:t>yet</a:t>
            </a:r>
            <a:r>
              <a:rPr lang="en-US" sz="2500" dirty="0" smtClean="0"/>
              <a:t> it was a lifetime opportunity.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400" dirty="0"/>
          </a:p>
          <a:p>
            <a:pPr marL="0" indent="0" algn="l" rtl="0">
              <a:buNone/>
            </a:pPr>
            <a:r>
              <a:rPr lang="en-US" sz="2500" dirty="0" smtClean="0"/>
              <a:t>We should give Ann a raise, </a:t>
            </a:r>
            <a:r>
              <a:rPr lang="en-US" sz="2500" b="1" dirty="0" smtClean="0">
                <a:solidFill>
                  <a:srgbClr val="FF0000"/>
                </a:solidFill>
              </a:rPr>
              <a:t>or</a:t>
            </a:r>
            <a:r>
              <a:rPr lang="en-US" sz="2500" dirty="0" smtClean="0"/>
              <a:t> we should give her a vacation.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400" dirty="0" smtClean="0"/>
          </a:p>
          <a:p>
            <a:pPr marL="0" indent="0" algn="l" rtl="0">
              <a:buNone/>
            </a:pPr>
            <a:r>
              <a:rPr lang="en-US" sz="2500" dirty="0"/>
              <a:t>We should give Ann a raise, or </a:t>
            </a:r>
            <a:r>
              <a:rPr lang="en-US" sz="2500" dirty="0" smtClean="0"/>
              <a:t>a vacation. </a:t>
            </a:r>
            <a:r>
              <a:rPr lang="en-US" sz="2500" dirty="0" smtClean="0">
                <a:solidFill>
                  <a:srgbClr val="FF0000"/>
                </a:solidFill>
              </a:rPr>
              <a:t>Simple sentence </a:t>
            </a:r>
            <a:endParaRPr lang="en-US" sz="2500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sz="1400" dirty="0"/>
          </a:p>
          <a:p>
            <a:pPr marL="0" indent="0" algn="l" rtl="0"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Because</a:t>
            </a:r>
            <a:r>
              <a:rPr lang="en-US" sz="2500" u="sng" dirty="0" smtClean="0"/>
              <a:t> Ahmad loved the idea of studying abroad</a:t>
            </a:r>
            <a:r>
              <a:rPr lang="en-US" sz="2500" dirty="0" smtClean="0"/>
              <a:t>, his parents encouraged him; </a:t>
            </a:r>
            <a:r>
              <a:rPr lang="en-US" sz="2500" b="1" dirty="0" smtClean="0">
                <a:solidFill>
                  <a:srgbClr val="FF0000"/>
                </a:solidFill>
              </a:rPr>
              <a:t>in addition</a:t>
            </a:r>
            <a:r>
              <a:rPr lang="en-US" sz="2500" dirty="0" smtClean="0"/>
              <a:t>, his boss supported him. </a:t>
            </a:r>
            <a:r>
              <a:rPr lang="en-US" sz="2500" dirty="0" smtClean="0">
                <a:solidFill>
                  <a:srgbClr val="FF0000"/>
                </a:solidFill>
              </a:rPr>
              <a:t>Compound/ complex sentence</a:t>
            </a:r>
            <a:endParaRPr lang="en-US" sz="2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887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450031"/>
            <a:ext cx="8591550" cy="674713"/>
          </a:xfrm>
        </p:spPr>
        <p:txBody>
          <a:bodyPr/>
          <a:lstStyle/>
          <a:p>
            <a:pPr algn="ctr"/>
            <a:r>
              <a:rPr lang="en-US" b="1" dirty="0"/>
              <a:t>More Examples on all sentence types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68760"/>
            <a:ext cx="8595360" cy="511256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500" b="1" u="sng" dirty="0">
                <a:solidFill>
                  <a:srgbClr val="FF0000"/>
                </a:solidFill>
              </a:rPr>
              <a:t>After</a:t>
            </a:r>
            <a:r>
              <a:rPr lang="en-US" sz="2500" u="sng" dirty="0"/>
              <a:t> he arrived in New York</a:t>
            </a:r>
            <a:r>
              <a:rPr lang="en-US" sz="2500" dirty="0"/>
              <a:t>, he was excited yet  afraid</a:t>
            </a:r>
            <a:r>
              <a:rPr lang="en-US" sz="2500" dirty="0" smtClean="0"/>
              <a:t>. </a:t>
            </a:r>
            <a:r>
              <a:rPr lang="en-US" sz="2500" dirty="0" smtClean="0">
                <a:solidFill>
                  <a:srgbClr val="FF0000"/>
                </a:solidFill>
              </a:rPr>
              <a:t>Complex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500" dirty="0"/>
          </a:p>
          <a:p>
            <a:pPr marL="0" indent="0" algn="l" rtl="0">
              <a:buNone/>
            </a:pPr>
            <a:r>
              <a:rPr lang="en-US" sz="2500" dirty="0"/>
              <a:t>Ahmad calls his mother everyday; </a:t>
            </a:r>
            <a:r>
              <a:rPr lang="en-US" sz="2500" b="1" dirty="0">
                <a:solidFill>
                  <a:srgbClr val="FF0000"/>
                </a:solidFill>
              </a:rPr>
              <a:t>otherwise</a:t>
            </a:r>
            <a:r>
              <a:rPr lang="en-US" sz="2500" dirty="0"/>
              <a:t>, she would think </a:t>
            </a:r>
            <a:r>
              <a:rPr lang="en-US" sz="2500" b="1" u="sng" dirty="0">
                <a:solidFill>
                  <a:srgbClr val="FF0000"/>
                </a:solidFill>
              </a:rPr>
              <a:t>that</a:t>
            </a:r>
            <a:r>
              <a:rPr lang="en-US" sz="2500" u="sng" dirty="0"/>
              <a:t> there is something wrong</a:t>
            </a:r>
            <a:r>
              <a:rPr lang="en-US" sz="2500" dirty="0" smtClean="0"/>
              <a:t>. </a:t>
            </a:r>
            <a:r>
              <a:rPr lang="en-US" sz="2500" dirty="0" smtClean="0">
                <a:solidFill>
                  <a:srgbClr val="FF0000"/>
                </a:solidFill>
              </a:rPr>
              <a:t>Compound/complex sentence</a:t>
            </a:r>
            <a:endParaRPr lang="en-US" sz="15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  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500" dirty="0"/>
              <a:t>The dinner was delicious; </a:t>
            </a:r>
            <a:r>
              <a:rPr lang="en-US" sz="2500" b="1" dirty="0">
                <a:solidFill>
                  <a:srgbClr val="FF0000"/>
                </a:solidFill>
              </a:rPr>
              <a:t>nevertheless</a:t>
            </a:r>
            <a:r>
              <a:rPr lang="en-US" sz="2500" dirty="0"/>
              <a:t>, it was overpriced</a:t>
            </a:r>
            <a:r>
              <a:rPr lang="en-US" sz="25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500" dirty="0"/>
          </a:p>
          <a:p>
            <a:pPr marL="0" indent="0" algn="l" rtl="0">
              <a:buNone/>
            </a:pPr>
            <a:r>
              <a:rPr lang="en-US" sz="2500" b="1" u="sng" dirty="0">
                <a:solidFill>
                  <a:srgbClr val="FF0000"/>
                </a:solidFill>
              </a:rPr>
              <a:t>Because</a:t>
            </a:r>
            <a:r>
              <a:rPr lang="en-US" sz="2500" u="sng" dirty="0"/>
              <a:t> the meal was expensive</a:t>
            </a:r>
            <a:r>
              <a:rPr lang="en-US" sz="2500" dirty="0"/>
              <a:t>, we decided not to dine here again, </a:t>
            </a:r>
            <a:r>
              <a:rPr lang="en-US" sz="2500" b="1" dirty="0">
                <a:solidFill>
                  <a:srgbClr val="FF0000"/>
                </a:solidFill>
              </a:rPr>
              <a:t>yet</a:t>
            </a:r>
            <a:r>
              <a:rPr lang="en-US" sz="2500" dirty="0"/>
              <a:t> we went there again</a:t>
            </a:r>
            <a:r>
              <a:rPr lang="en-US" sz="25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Compound/complex sentence</a:t>
            </a:r>
            <a:endParaRPr lang="en-US" sz="2500" dirty="0"/>
          </a:p>
          <a:p>
            <a:pPr marL="0" indent="0">
              <a:buNone/>
            </a:pP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197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1520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/>
              <a:t>Adjective phrase</a:t>
            </a:r>
          </a:p>
          <a:p>
            <a:pPr algn="l" rtl="0"/>
            <a:r>
              <a:rPr lang="en-US" sz="2400" dirty="0" smtClean="0"/>
              <a:t>An adjective phrase is built around an adjective, for example:</a:t>
            </a:r>
          </a:p>
          <a:p>
            <a:pPr algn="l" rtl="0"/>
            <a:r>
              <a:rPr lang="en-US" sz="2400" dirty="0" smtClean="0"/>
              <a:t>He’s led a </a:t>
            </a:r>
            <a:r>
              <a:rPr lang="en-US" sz="2400" b="1" dirty="0" smtClean="0"/>
              <a:t>very</a:t>
            </a:r>
            <a:r>
              <a:rPr lang="en-US" sz="2400" dirty="0" smtClean="0"/>
              <a:t> </a:t>
            </a:r>
            <a:r>
              <a:rPr lang="en-US" sz="2400" b="1" dirty="0" smtClean="0"/>
              <a:t>interesting</a:t>
            </a:r>
            <a:r>
              <a:rPr lang="en-US" sz="2400" dirty="0" smtClean="0"/>
              <a:t> life.</a:t>
            </a:r>
          </a:p>
          <a:p>
            <a:pPr algn="l" rtl="0"/>
            <a:r>
              <a:rPr lang="en-US" sz="2400" dirty="0" smtClean="0"/>
              <a:t>A lot of the kids are </a:t>
            </a:r>
            <a:r>
              <a:rPr lang="en-US" sz="2400" b="1" dirty="0" smtClean="0"/>
              <a:t>really</a:t>
            </a:r>
            <a:r>
              <a:rPr lang="en-US" sz="2400" dirty="0" smtClean="0"/>
              <a:t> </a:t>
            </a:r>
            <a:r>
              <a:rPr lang="en-US" sz="2400" b="1" dirty="0" smtClean="0"/>
              <a:t>keen</a:t>
            </a:r>
            <a:r>
              <a:rPr lang="en-US" sz="2400" dirty="0" smtClean="0"/>
              <a:t> on football.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Adverbial </a:t>
            </a:r>
            <a:r>
              <a:rPr lang="en-US" sz="2400" b="1" dirty="0" smtClean="0"/>
              <a:t>phrase</a:t>
            </a:r>
          </a:p>
          <a:p>
            <a:pPr algn="l" rtl="0"/>
            <a:r>
              <a:rPr lang="en-US" sz="2400" dirty="0" smtClean="0"/>
              <a:t>An adverbial phrase is built round an adverb by adding words before and/or after it, for example:</a:t>
            </a:r>
          </a:p>
          <a:p>
            <a:pPr algn="l" rtl="0"/>
            <a:r>
              <a:rPr lang="en-US" sz="2400" dirty="0" smtClean="0"/>
              <a:t>The economy recovered </a:t>
            </a:r>
            <a:r>
              <a:rPr lang="en-US" sz="2400" b="1" dirty="0" smtClean="0"/>
              <a:t>very</a:t>
            </a:r>
            <a:r>
              <a:rPr lang="en-US" sz="2400" dirty="0" smtClean="0"/>
              <a:t> </a:t>
            </a:r>
            <a:r>
              <a:rPr lang="en-US" sz="2400" b="1" dirty="0" smtClean="0"/>
              <a:t>slowly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They wanted to leave the country </a:t>
            </a:r>
            <a:r>
              <a:rPr lang="en-US" sz="2400" b="1" dirty="0" smtClean="0"/>
              <a:t>as fast as possible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Prepositional </a:t>
            </a:r>
            <a:r>
              <a:rPr lang="en-US" sz="2400" b="1" dirty="0" smtClean="0"/>
              <a:t>phrase</a:t>
            </a:r>
          </a:p>
          <a:p>
            <a:pPr algn="l" rtl="0"/>
            <a:r>
              <a:rPr lang="en-US" sz="2400" dirty="0" smtClean="0"/>
              <a:t>In a prepositional phrase the preposition always comes at the beginning, for example:</a:t>
            </a:r>
          </a:p>
          <a:p>
            <a:pPr algn="l" rtl="0"/>
            <a:r>
              <a:rPr lang="en-US" sz="2400" dirty="0" smtClean="0"/>
              <a:t>I longed to live </a:t>
            </a:r>
            <a:r>
              <a:rPr lang="en-US" sz="2400" b="1" dirty="0" smtClean="0"/>
              <a:t>near</a:t>
            </a:r>
            <a:r>
              <a:rPr lang="en-US" sz="2400" dirty="0" smtClean="0"/>
              <a:t> </a:t>
            </a:r>
            <a:r>
              <a:rPr lang="en-US" sz="2400" b="1" dirty="0" smtClean="0"/>
              <a:t>the sea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The dog was hiding </a:t>
            </a:r>
            <a:r>
              <a:rPr lang="en-US" sz="2400" b="1" dirty="0" smtClean="0"/>
              <a:t>under</a:t>
            </a:r>
            <a:r>
              <a:rPr lang="en-US" sz="2400" dirty="0" smtClean="0"/>
              <a:t> </a:t>
            </a:r>
            <a:r>
              <a:rPr lang="en-US" sz="2400" b="1" dirty="0" smtClean="0"/>
              <a:t>the kitchen table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68271"/>
            <a:ext cx="8591550" cy="674713"/>
          </a:xfrm>
        </p:spPr>
        <p:txBody>
          <a:bodyPr/>
          <a:lstStyle/>
          <a:p>
            <a:pPr algn="ctr" rtl="0"/>
            <a:r>
              <a:rPr lang="en-US" b="1" dirty="0"/>
              <a:t>More Examples on all sentence types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After</a:t>
            </a:r>
            <a:r>
              <a:rPr lang="en-US" sz="2500" u="sng" dirty="0" smtClean="0"/>
              <a:t> we had lunch</a:t>
            </a:r>
            <a:r>
              <a:rPr lang="en-US" sz="2500" dirty="0" smtClean="0"/>
              <a:t>, we decided to go shopping, </a:t>
            </a:r>
            <a:r>
              <a:rPr lang="en-US" sz="2500" b="1" dirty="0" smtClean="0">
                <a:solidFill>
                  <a:srgbClr val="FF0000"/>
                </a:solidFill>
              </a:rPr>
              <a:t>but</a:t>
            </a:r>
            <a:r>
              <a:rPr lang="en-US" sz="2500" dirty="0" smtClean="0"/>
              <a:t> </a:t>
            </a:r>
            <a:r>
              <a:rPr lang="en-US" sz="2500" dirty="0" err="1" smtClean="0"/>
              <a:t>Noura</a:t>
            </a:r>
            <a:r>
              <a:rPr lang="en-US" sz="2500" dirty="0" smtClean="0"/>
              <a:t> forgot her wallet, </a:t>
            </a:r>
            <a:r>
              <a:rPr lang="en-US" sz="2500" b="1" dirty="0" smtClean="0">
                <a:solidFill>
                  <a:srgbClr val="FF0000"/>
                </a:solidFill>
              </a:rPr>
              <a:t>so</a:t>
            </a:r>
            <a:r>
              <a:rPr lang="en-US" sz="2500" dirty="0" smtClean="0"/>
              <a:t> we went back home. </a:t>
            </a:r>
            <a:r>
              <a:rPr lang="en-US" sz="2400" dirty="0" smtClean="0">
                <a:solidFill>
                  <a:srgbClr val="FF0000"/>
                </a:solidFill>
              </a:rPr>
              <a:t>Compound/complex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500" dirty="0"/>
          </a:p>
          <a:p>
            <a:pPr marL="0" indent="0" algn="l" rtl="0"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When</a:t>
            </a:r>
            <a:r>
              <a:rPr lang="en-US" sz="2500" u="sng" dirty="0" smtClean="0"/>
              <a:t> you visit Seattle</a:t>
            </a:r>
            <a:r>
              <a:rPr lang="en-US" sz="2500" dirty="0" smtClean="0"/>
              <a:t>, you should bring a raincoat and umbrella. </a:t>
            </a:r>
            <a:r>
              <a:rPr lang="en-US" sz="2400" dirty="0" smtClean="0">
                <a:solidFill>
                  <a:srgbClr val="FF0000"/>
                </a:solidFill>
              </a:rPr>
              <a:t>Complex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500" dirty="0" smtClean="0"/>
          </a:p>
          <a:p>
            <a:pPr marL="0" indent="0" algn="l" rtl="0">
              <a:buNone/>
            </a:pPr>
            <a:r>
              <a:rPr lang="en-US" sz="2500" dirty="0" smtClean="0"/>
              <a:t>My grandfather couldn’t read nor write , </a:t>
            </a:r>
            <a:r>
              <a:rPr lang="en-US" sz="2500" b="1" dirty="0" smtClean="0">
                <a:solidFill>
                  <a:srgbClr val="FF0000"/>
                </a:solidFill>
              </a:rPr>
              <a:t>yet</a:t>
            </a:r>
            <a:r>
              <a:rPr lang="en-US" sz="2500" dirty="0" smtClean="0"/>
              <a:t> he was a wise person. </a:t>
            </a:r>
            <a:r>
              <a:rPr lang="en-US" sz="2400" dirty="0" smtClean="0">
                <a:solidFill>
                  <a:srgbClr val="FF0000"/>
                </a:solidFill>
              </a:rPr>
              <a:t>Compound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500" dirty="0"/>
          </a:p>
          <a:p>
            <a:pPr marL="0" indent="0" algn="l" rtl="0">
              <a:buNone/>
            </a:pPr>
            <a:r>
              <a:rPr lang="en-US" sz="2500" dirty="0" smtClean="0"/>
              <a:t>I love my father </a:t>
            </a:r>
            <a:r>
              <a:rPr lang="en-US" sz="2500" b="1" u="sng" dirty="0" smtClean="0">
                <a:solidFill>
                  <a:srgbClr val="FF0000"/>
                </a:solidFill>
              </a:rPr>
              <a:t>though</a:t>
            </a:r>
            <a:r>
              <a:rPr lang="en-US" sz="2500" u="sng" dirty="0" smtClean="0"/>
              <a:t> we disagree a lot</a:t>
            </a:r>
            <a:r>
              <a:rPr lang="en-US" sz="2500" dirty="0" smtClean="0"/>
              <a:t>    </a:t>
            </a:r>
            <a:r>
              <a:rPr lang="en-US" sz="2500" b="1" u="sng" dirty="0" smtClean="0">
                <a:solidFill>
                  <a:srgbClr val="FF0000"/>
                </a:solidFill>
              </a:rPr>
              <a:t>because</a:t>
            </a:r>
            <a:r>
              <a:rPr lang="en-US" sz="2500" u="sng" dirty="0" smtClean="0"/>
              <a:t> we are from different generations. </a:t>
            </a:r>
            <a:r>
              <a:rPr lang="en-US" sz="2400" dirty="0" smtClean="0">
                <a:solidFill>
                  <a:srgbClr val="FF0000"/>
                </a:solidFill>
              </a:rPr>
              <a:t>Complex sentence</a:t>
            </a:r>
            <a:endParaRPr lang="en-US" sz="2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268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91550" cy="818729"/>
          </a:xfrm>
        </p:spPr>
        <p:txBody>
          <a:bodyPr/>
          <a:lstStyle/>
          <a:p>
            <a:pPr algn="ctr" rtl="0"/>
            <a:r>
              <a:rPr lang="en-US" b="1" dirty="0"/>
              <a:t>More Examples on all sentence types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5720" y="1337918"/>
            <a:ext cx="8595360" cy="473428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500" dirty="0" smtClean="0"/>
              <a:t>She took a physics class with the professor </a:t>
            </a:r>
            <a:r>
              <a:rPr lang="en-US" sz="2500" b="1" u="sng" dirty="0" smtClean="0">
                <a:solidFill>
                  <a:srgbClr val="FF0000"/>
                </a:solidFill>
              </a:rPr>
              <a:t>who</a:t>
            </a:r>
            <a:r>
              <a:rPr lang="en-US" sz="2500" u="sng" dirty="0" smtClean="0"/>
              <a:t> won the Noble prize</a:t>
            </a:r>
            <a:r>
              <a:rPr lang="en-US" sz="2500" dirty="0" smtClean="0"/>
              <a:t>. </a:t>
            </a:r>
            <a:r>
              <a:rPr lang="en-US" sz="2500" dirty="0" smtClean="0">
                <a:solidFill>
                  <a:srgbClr val="FF0000"/>
                </a:solidFill>
              </a:rPr>
              <a:t>Complex sentence</a:t>
            </a:r>
          </a:p>
          <a:p>
            <a:pPr marL="0" indent="0" algn="l" rtl="0">
              <a:buNone/>
            </a:pPr>
            <a:endParaRPr lang="en-US" sz="1000" dirty="0"/>
          </a:p>
          <a:p>
            <a:pPr marL="0" indent="0" algn="l" rtl="0">
              <a:buNone/>
            </a:pPr>
            <a:r>
              <a:rPr lang="en-US" sz="2500" dirty="0" smtClean="0"/>
              <a:t>My father teaches algebra, </a:t>
            </a:r>
            <a:r>
              <a:rPr lang="en-US" sz="2500" b="1" u="sng" dirty="0" smtClean="0">
                <a:solidFill>
                  <a:srgbClr val="FF0000"/>
                </a:solidFill>
              </a:rPr>
              <a:t>which</a:t>
            </a:r>
            <a:r>
              <a:rPr lang="en-US" sz="2500" u="sng" dirty="0" smtClean="0"/>
              <a:t> I don’t enjoy</a:t>
            </a:r>
            <a:r>
              <a:rPr lang="en-US" sz="2500" dirty="0" smtClean="0"/>
              <a:t>. </a:t>
            </a:r>
            <a:r>
              <a:rPr lang="en-US" sz="2500" dirty="0" smtClean="0">
                <a:solidFill>
                  <a:srgbClr val="FF0000"/>
                </a:solidFill>
              </a:rPr>
              <a:t>Complex sentence</a:t>
            </a:r>
            <a:endParaRPr lang="en-US" sz="2500" dirty="0" smtClean="0"/>
          </a:p>
          <a:p>
            <a:pPr marL="0" indent="0" algn="l" rtl="0">
              <a:buNone/>
            </a:pPr>
            <a:endParaRPr lang="en-US" sz="1000" dirty="0"/>
          </a:p>
          <a:p>
            <a:pPr marL="0" indent="0" algn="l" rtl="0">
              <a:buNone/>
            </a:pPr>
            <a:r>
              <a:rPr lang="en-US" sz="2500" dirty="0" smtClean="0"/>
              <a:t>The subject </a:t>
            </a:r>
            <a:r>
              <a:rPr lang="en-US" sz="2500" b="1" u="sng" dirty="0" smtClean="0">
                <a:solidFill>
                  <a:srgbClr val="FF0000"/>
                </a:solidFill>
              </a:rPr>
              <a:t>that</a:t>
            </a:r>
            <a:r>
              <a:rPr lang="en-US" sz="2500" u="sng" dirty="0" smtClean="0"/>
              <a:t> I really enjoy </a:t>
            </a:r>
            <a:r>
              <a:rPr lang="en-US" sz="2500" dirty="0" smtClean="0"/>
              <a:t>is  mathematics. </a:t>
            </a:r>
            <a:r>
              <a:rPr lang="en-US" sz="2500" dirty="0" smtClean="0">
                <a:solidFill>
                  <a:srgbClr val="FF0000"/>
                </a:solidFill>
              </a:rPr>
              <a:t>Complex sentence</a:t>
            </a:r>
            <a:endParaRPr lang="en-US" sz="2500" dirty="0" smtClean="0"/>
          </a:p>
          <a:p>
            <a:pPr marL="0" indent="0" algn="l" rtl="0">
              <a:buNone/>
            </a:pPr>
            <a:r>
              <a:rPr lang="en-US" sz="1500" dirty="0" smtClean="0"/>
              <a:t>  </a:t>
            </a:r>
          </a:p>
          <a:p>
            <a:pPr marL="0" indent="0" algn="l" rtl="0"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Since</a:t>
            </a:r>
            <a:r>
              <a:rPr lang="en-US" sz="2500" u="sng" dirty="0" smtClean="0"/>
              <a:t> electricity is expensive, </a:t>
            </a:r>
            <a:r>
              <a:rPr lang="en-US" sz="2500" dirty="0" smtClean="0"/>
              <a:t>my mother buys energy-saving appliances, </a:t>
            </a:r>
            <a:r>
              <a:rPr lang="en-US" sz="2500" b="1" dirty="0" smtClean="0">
                <a:solidFill>
                  <a:srgbClr val="FF0000"/>
                </a:solidFill>
              </a:rPr>
              <a:t>for</a:t>
            </a:r>
            <a:r>
              <a:rPr lang="en-US" sz="2500" dirty="0" smtClean="0"/>
              <a:t>  she wants to save money and protect nature. </a:t>
            </a:r>
            <a:r>
              <a:rPr lang="en-US" sz="2500" dirty="0" smtClean="0">
                <a:solidFill>
                  <a:srgbClr val="FF0000"/>
                </a:solidFill>
              </a:rPr>
              <a:t>Compound/ complex sentence</a:t>
            </a:r>
            <a:endParaRPr lang="ar-SA" sz="25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301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/>
              <a:t>More Examples on all sentence types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4282" y="1298448"/>
            <a:ext cx="8715436" cy="493776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500" dirty="0" smtClean="0"/>
              <a:t>Men are more muscular than women; </a:t>
            </a:r>
            <a:r>
              <a:rPr lang="en-US" sz="2500" b="1" dirty="0" smtClean="0">
                <a:solidFill>
                  <a:srgbClr val="FF0000"/>
                </a:solidFill>
              </a:rPr>
              <a:t>however</a:t>
            </a:r>
            <a:r>
              <a:rPr lang="en-US" sz="2500" dirty="0" smtClean="0"/>
              <a:t>, women often do the hardest physical labor </a:t>
            </a:r>
            <a:r>
              <a:rPr lang="en-US" sz="2500" b="1" u="sng" dirty="0" smtClean="0">
                <a:solidFill>
                  <a:srgbClr val="FF0000"/>
                </a:solidFill>
              </a:rPr>
              <a:t>because</a:t>
            </a:r>
            <a:r>
              <a:rPr lang="en-US" sz="2500" u="sng" dirty="0" smtClean="0"/>
              <a:t> they are considered inferior to men.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Compound/complex sentence</a:t>
            </a:r>
            <a:endParaRPr lang="en-US" sz="2500" dirty="0" smtClean="0"/>
          </a:p>
          <a:p>
            <a:pPr algn="l" rtl="0">
              <a:buNone/>
            </a:pPr>
            <a:endParaRPr lang="en-US" sz="1500" dirty="0" smtClean="0"/>
          </a:p>
          <a:p>
            <a:pPr algn="l" rtl="0">
              <a:buNone/>
            </a:pPr>
            <a:r>
              <a:rPr lang="en-US" sz="2500" dirty="0" smtClean="0"/>
              <a:t>He had never been away from his family, </a:t>
            </a:r>
            <a:r>
              <a:rPr lang="en-US" sz="2500" b="1" dirty="0" smtClean="0">
                <a:solidFill>
                  <a:srgbClr val="FF0000"/>
                </a:solidFill>
              </a:rPr>
              <a:t>nor</a:t>
            </a:r>
            <a:r>
              <a:rPr lang="en-US" sz="2500" dirty="0" smtClean="0"/>
              <a:t> had he been out of Bahrain.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</a:p>
          <a:p>
            <a:pPr algn="l" rtl="0">
              <a:buNone/>
            </a:pPr>
            <a:endParaRPr lang="en-US" sz="15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500" dirty="0" smtClean="0"/>
              <a:t>Jasmine left New York to India, </a:t>
            </a:r>
            <a:r>
              <a:rPr lang="en-US" sz="2500" b="1" dirty="0" smtClean="0">
                <a:solidFill>
                  <a:srgbClr val="FF0000"/>
                </a:solidFill>
              </a:rPr>
              <a:t>for</a:t>
            </a:r>
            <a:r>
              <a:rPr lang="en-US" sz="2500" dirty="0" smtClean="0"/>
              <a:t> she wanted to meet her family. </a:t>
            </a:r>
            <a:r>
              <a:rPr lang="en-US" sz="2500" dirty="0" smtClean="0">
                <a:solidFill>
                  <a:srgbClr val="FF0000"/>
                </a:solidFill>
              </a:rPr>
              <a:t>Compound sentence</a:t>
            </a:r>
          </a:p>
          <a:p>
            <a:pPr algn="l" rtl="0">
              <a:buNone/>
            </a:pPr>
            <a:endParaRPr lang="en-US" sz="15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500" dirty="0" smtClean="0"/>
              <a:t>In Canada, families </a:t>
            </a:r>
            <a:r>
              <a:rPr lang="en-US" sz="2500" b="1" u="sng" dirty="0" smtClean="0">
                <a:solidFill>
                  <a:srgbClr val="FF0000"/>
                </a:solidFill>
              </a:rPr>
              <a:t>whose</a:t>
            </a:r>
            <a:r>
              <a:rPr lang="en-US" sz="2500" u="sng" dirty="0" smtClean="0"/>
              <a:t> incomes are low </a:t>
            </a:r>
            <a:r>
              <a:rPr lang="en-US" sz="2500" dirty="0" smtClean="0"/>
              <a:t>do not pay taxes. </a:t>
            </a:r>
            <a:r>
              <a:rPr lang="en-US" sz="2500" dirty="0" smtClean="0">
                <a:solidFill>
                  <a:srgbClr val="FF0000"/>
                </a:solidFill>
              </a:rPr>
              <a:t>Complex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REFRENCES: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Mosaic 2, Grammar, Silver Edition. Patricia Werner and John Nelson.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Understanding and Using English Grammar. Betty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Focus on Grammar :an Integrated skills approach. Jay Maurer.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Writing Academic English.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Oshima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Grammar in Context.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Elbaum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0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96144"/>
          </a:xfrm>
        </p:spPr>
        <p:txBody>
          <a:bodyPr/>
          <a:lstStyle/>
          <a:p>
            <a:r>
              <a:rPr lang="en-US" b="1" dirty="0" smtClean="0"/>
              <a:t>What is a clause?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80920" cy="5256584"/>
          </a:xfrm>
        </p:spPr>
        <p:txBody>
          <a:bodyPr>
            <a:normAutofit fontScale="92500" lnSpcReduction="10000"/>
          </a:bodyPr>
          <a:lstStyle/>
          <a:p>
            <a:pPr marL="457200" indent="-457200" algn="l" rtl="0"/>
            <a:r>
              <a:rPr lang="en-US" sz="3000" dirty="0" smtClean="0"/>
              <a:t>A group of words which contains at least a subject and a verb.</a:t>
            </a:r>
          </a:p>
          <a:p>
            <a:pPr marL="0" indent="0" algn="l" rtl="0">
              <a:buNone/>
            </a:pPr>
            <a:endParaRPr lang="en-US" sz="3000" dirty="0" smtClean="0"/>
          </a:p>
          <a:p>
            <a:pPr marL="0" indent="0" algn="l" rtl="0">
              <a:buNone/>
            </a:pPr>
            <a:r>
              <a:rPr lang="en-US" sz="3000" dirty="0" smtClean="0"/>
              <a:t>For example:</a:t>
            </a:r>
          </a:p>
          <a:p>
            <a:pPr marL="0" indent="0" algn="ctr" rtl="0">
              <a:buNone/>
            </a:pPr>
            <a:r>
              <a:rPr lang="en-US" sz="3000" b="1" i="1" dirty="0" smtClean="0"/>
              <a:t>Biology is an interesting science.</a:t>
            </a:r>
          </a:p>
          <a:p>
            <a:pPr marL="0" indent="0" algn="ctr" rtl="0">
              <a:buNone/>
            </a:pPr>
            <a:r>
              <a:rPr lang="en-US" sz="3000" b="1" i="1" dirty="0" smtClean="0"/>
              <a:t>Because the flight was cancelled,</a:t>
            </a:r>
          </a:p>
          <a:p>
            <a:pPr marL="0" indent="0" algn="ctr" rtl="0">
              <a:buNone/>
            </a:pPr>
            <a:r>
              <a:rPr lang="en-US" sz="3000" b="1" i="1" dirty="0" smtClean="0"/>
              <a:t>That earth revolves around the sun  </a:t>
            </a:r>
          </a:p>
          <a:p>
            <a:pPr marL="0" indent="0" algn="ctr" rtl="0">
              <a:buNone/>
            </a:pPr>
            <a:endParaRPr lang="en-US" sz="3000" dirty="0"/>
          </a:p>
          <a:p>
            <a:pPr marL="0" indent="0" algn="l" rtl="0">
              <a:buNone/>
            </a:pPr>
            <a:r>
              <a:rPr lang="en-US" sz="3000" dirty="0" smtClean="0"/>
              <a:t>There are two kinds of clauses:</a:t>
            </a:r>
          </a:p>
          <a:p>
            <a:pPr marL="457200" indent="-457200" algn="l" rtl="0"/>
            <a:r>
              <a:rPr lang="en-US" sz="3000" dirty="0" smtClean="0"/>
              <a:t>Independent clause</a:t>
            </a:r>
          </a:p>
          <a:p>
            <a:pPr marL="457200" indent="-457200" algn="l" rtl="0"/>
            <a:r>
              <a:rPr lang="en-US" sz="3000" dirty="0" smtClean="0"/>
              <a:t>Dependent clause</a:t>
            </a:r>
            <a:endParaRPr lang="ar-SA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826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Kinds of Clauses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Independent Clause</a:t>
            </a:r>
          </a:p>
          <a:p>
            <a:pPr marL="0" indent="0" algn="l" rtl="0">
              <a:buNone/>
            </a:pPr>
            <a:endParaRPr lang="en-US" sz="1700" b="1" dirty="0" smtClean="0"/>
          </a:p>
          <a:p>
            <a:pPr marL="0" indent="0" algn="l" rtl="0">
              <a:buNone/>
            </a:pPr>
            <a:r>
              <a:rPr lang="en-US" sz="3200" dirty="0" smtClean="0"/>
              <a:t>It contains a subject and a verb (and a complement). It expresses a complete thought, and can stand by itself. It is a simple sentence.</a:t>
            </a:r>
          </a:p>
          <a:p>
            <a:pPr marL="0" indent="0" algn="l" rtl="0">
              <a:buNone/>
            </a:pPr>
            <a:endParaRPr lang="en-US" sz="3200" dirty="0" smtClean="0"/>
          </a:p>
          <a:p>
            <a:pPr marL="0" indent="0" algn="l" rtl="0">
              <a:buNone/>
            </a:pPr>
            <a:r>
              <a:rPr lang="en-US" sz="3200" dirty="0" smtClean="0"/>
              <a:t>Examples: </a:t>
            </a:r>
            <a:r>
              <a:rPr lang="en-US" sz="3200" b="1" i="1" dirty="0" smtClean="0"/>
              <a:t>The sun rose.</a:t>
            </a:r>
          </a:p>
          <a:p>
            <a:pPr marL="0" indent="0" algn="l" rtl="0">
              <a:buNone/>
            </a:pPr>
            <a:r>
              <a:rPr lang="en-US" sz="3200" b="1" i="1" dirty="0"/>
              <a:t> </a:t>
            </a:r>
            <a:r>
              <a:rPr lang="en-US" sz="3200" b="1" i="1" dirty="0" smtClean="0"/>
              <a:t>                    Fresh water boils at 100 C.</a:t>
            </a:r>
          </a:p>
          <a:p>
            <a:pPr marL="0" indent="0" algn="l" rtl="0">
              <a:buNone/>
            </a:pPr>
            <a:r>
              <a:rPr lang="en-US" sz="3200" b="1" i="1" dirty="0"/>
              <a:t> </a:t>
            </a:r>
            <a:r>
              <a:rPr lang="en-US" sz="3200" b="1" i="1" dirty="0" smtClean="0"/>
              <a:t>                    It has been raining all day.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z="1200" dirty="0" err="1" smtClean="0"/>
              <a:t>Eman</a:t>
            </a:r>
            <a:r>
              <a:rPr lang="en-US" sz="1200" dirty="0" smtClean="0"/>
              <a:t> Al-</a:t>
            </a:r>
            <a:r>
              <a:rPr lang="en-US" sz="1200" dirty="0" err="1" smtClean="0"/>
              <a:t>Katheery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xmlns="" val="4071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pPr algn="ctr"/>
            <a:r>
              <a:rPr lang="en-US" b="1" dirty="0" smtClean="0"/>
              <a:t>Kinds of Clauses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784976" cy="5832648"/>
          </a:xfrm>
        </p:spPr>
        <p:txBody>
          <a:bodyPr>
            <a:normAutofit/>
          </a:bodyPr>
          <a:lstStyle/>
          <a:p>
            <a:pPr algn="l" rtl="0"/>
            <a:r>
              <a:rPr lang="en-US" sz="3000" b="1" dirty="0" smtClean="0"/>
              <a:t>Dependent Clause</a:t>
            </a:r>
            <a:endParaRPr lang="ar-SA" sz="3000" b="1" dirty="0" smtClean="0"/>
          </a:p>
          <a:p>
            <a:pPr marL="0" indent="0" algn="l" rtl="0">
              <a:buNone/>
            </a:pPr>
            <a:r>
              <a:rPr lang="en-US" sz="3100" dirty="0" smtClean="0"/>
              <a:t>It begins with </a:t>
            </a:r>
            <a:r>
              <a:rPr lang="en-US" sz="3100" b="1" dirty="0" smtClean="0"/>
              <a:t>a subordinator</a:t>
            </a:r>
            <a:r>
              <a:rPr lang="en-US" sz="3100" dirty="0" smtClean="0"/>
              <a:t>*; e.g., </a:t>
            </a:r>
            <a:r>
              <a:rPr lang="en-US" sz="3100" i="1" u="sng" dirty="0" smtClean="0"/>
              <a:t>because, after, since, as, where,</a:t>
            </a:r>
            <a:r>
              <a:rPr lang="en-US" sz="3100" i="1" dirty="0" smtClean="0"/>
              <a:t> …….; or a </a:t>
            </a:r>
            <a:r>
              <a:rPr lang="en-US" sz="3100" b="1" i="1" dirty="0" smtClean="0"/>
              <a:t>relative pronoun</a:t>
            </a:r>
            <a:r>
              <a:rPr lang="en-US" sz="3100" dirty="0"/>
              <a:t>; e.g</a:t>
            </a:r>
            <a:r>
              <a:rPr lang="en-US" sz="3100" dirty="0" smtClean="0"/>
              <a:t>.,</a:t>
            </a:r>
            <a:r>
              <a:rPr lang="en-US" sz="3100" i="1" dirty="0"/>
              <a:t> </a:t>
            </a:r>
            <a:r>
              <a:rPr lang="en-US" sz="3100" i="1" dirty="0" smtClean="0"/>
              <a:t>who, that, ….</a:t>
            </a:r>
          </a:p>
          <a:p>
            <a:pPr marL="0" indent="0" algn="l" rtl="0">
              <a:buNone/>
            </a:pPr>
            <a:endParaRPr lang="en-US" sz="2000" i="1" dirty="0" smtClean="0"/>
          </a:p>
          <a:p>
            <a:pPr marL="0" indent="0" algn="l" rtl="0">
              <a:buNone/>
            </a:pPr>
            <a:r>
              <a:rPr lang="en-US" sz="3100" dirty="0" smtClean="0"/>
              <a:t>It does not express a complete thought. It is called a sentence fragment. A dependent clause is formed with a subordinator or a relative pronoun, a subject, and a verb. It needs an independent clause to complete its meaning</a:t>
            </a:r>
            <a:r>
              <a:rPr lang="en-US" sz="3100" dirty="0" smtClean="0"/>
              <a:t>.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883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88640"/>
            <a:ext cx="8713788" cy="648044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5200" b="1" dirty="0" smtClean="0"/>
              <a:t>Examples: 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When </a:t>
            </a:r>
            <a:r>
              <a:rPr lang="en-US" sz="3600" b="1" i="1" dirty="0"/>
              <a:t>the sun rose,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If </a:t>
            </a:r>
            <a:r>
              <a:rPr lang="en-US" sz="3600" b="1" i="1" dirty="0"/>
              <a:t>the drought continues for another year,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When </a:t>
            </a:r>
            <a:r>
              <a:rPr lang="en-US" sz="3600" b="1" i="1" dirty="0"/>
              <a:t>the phone rang,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Although </a:t>
            </a:r>
            <a:r>
              <a:rPr lang="en-US" sz="3600" b="1" i="1" dirty="0"/>
              <a:t>Nina won the prize</a:t>
            </a:r>
            <a:r>
              <a:rPr lang="en-US" sz="3600" b="1" i="1" dirty="0" smtClean="0"/>
              <a:t>,</a:t>
            </a:r>
          </a:p>
          <a:p>
            <a:pPr marL="0" indent="0" algn="l" rtl="0">
              <a:buNone/>
            </a:pPr>
            <a:r>
              <a:rPr lang="en-US" sz="3600" b="1" i="1" dirty="0"/>
              <a:t>That earth revolves around the </a:t>
            </a:r>
            <a:r>
              <a:rPr lang="en-US" sz="3600" b="1" i="1" dirty="0" smtClean="0"/>
              <a:t>sun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When Ahmad went to the library 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Who is wearing a red T-shirt</a:t>
            </a:r>
          </a:p>
          <a:p>
            <a:pPr marL="0" indent="0" algn="l" rtl="0">
              <a:buNone/>
            </a:pPr>
            <a:r>
              <a:rPr lang="en-US" sz="3600" b="1" i="1" dirty="0" smtClean="0"/>
              <a:t>Whose book is interesting</a:t>
            </a:r>
            <a:endParaRPr lang="en-US" sz="3600" b="1" i="1" dirty="0"/>
          </a:p>
          <a:p>
            <a:pPr marL="0" indent="0" algn="l" rtl="0">
              <a:buNone/>
            </a:pPr>
            <a:r>
              <a:rPr lang="en-US" sz="3600" b="1" i="1" dirty="0" smtClean="0"/>
              <a:t>Whether Ahmad passed the exam (or not)</a:t>
            </a:r>
            <a:endParaRPr lang="en-US" sz="3600" b="1" i="1" dirty="0"/>
          </a:p>
          <a:p>
            <a:pPr marL="0" indent="0" algn="l" rtl="0">
              <a:buNone/>
            </a:pPr>
            <a:r>
              <a:rPr lang="en-US" sz="3600" b="1" i="1" dirty="0" smtClean="0"/>
              <a:t>If there is a warranty on the </a:t>
            </a:r>
            <a:r>
              <a:rPr lang="en-US" sz="3600" b="1" i="1" dirty="0" smtClean="0"/>
              <a:t>compute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4619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79512" y="116632"/>
            <a:ext cx="896448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/>
              <a:t>What is a sentence</a:t>
            </a:r>
            <a:r>
              <a:rPr lang="en-US" sz="3200" b="1" dirty="0" smtClean="0"/>
              <a:t>?</a:t>
            </a:r>
            <a:endParaRPr lang="en-US" sz="3200" b="1" u="sng" dirty="0" smtClean="0"/>
          </a:p>
          <a:p>
            <a:pPr algn="l" rtl="0"/>
            <a:r>
              <a:rPr lang="en-US" sz="3200" dirty="0" smtClean="0"/>
              <a:t>It is a group of words which is made of one or more </a:t>
            </a:r>
            <a:r>
              <a:rPr lang="en-US" sz="3200" b="1" u="sng" dirty="0" smtClean="0"/>
              <a:t>clauses</a:t>
            </a:r>
            <a:r>
              <a:rPr lang="en-US" sz="3200" dirty="0" smtClean="0"/>
              <a:t>. It expresses a complete thought</a:t>
            </a:r>
            <a:r>
              <a:rPr lang="en-US" sz="3200" dirty="0" smtClean="0"/>
              <a:t>.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b="1" dirty="0" smtClean="0"/>
              <a:t>Types of sentences:</a:t>
            </a:r>
          </a:p>
          <a:p>
            <a:pPr algn="l" rtl="0"/>
            <a:endParaRPr lang="en-US" sz="800" dirty="0" smtClean="0"/>
          </a:p>
          <a:p>
            <a:pPr algn="l" rtl="0"/>
            <a:r>
              <a:rPr lang="en-US" sz="3200" dirty="0" smtClean="0"/>
              <a:t>There are four basic types of sentences:</a:t>
            </a:r>
          </a:p>
          <a:p>
            <a:pPr algn="l" rtl="0"/>
            <a:endParaRPr lang="en-US" sz="9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Declarative </a:t>
            </a:r>
            <a:r>
              <a:rPr lang="en-US" sz="3200" b="1" dirty="0" smtClean="0"/>
              <a:t>(Statement) </a:t>
            </a:r>
            <a:r>
              <a:rPr lang="en-US" sz="3200" dirty="0" smtClean="0">
                <a:sym typeface="Wingdings" pitchFamily="2" charset="2"/>
              </a:rPr>
              <a:t>(e.g., I am a teacher.)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Interrogative </a:t>
            </a:r>
            <a:r>
              <a:rPr lang="en-US" sz="3200" b="1" dirty="0" smtClean="0"/>
              <a:t>(Question) </a:t>
            </a:r>
            <a:r>
              <a:rPr lang="en-US" sz="3200" dirty="0" smtClean="0">
                <a:sym typeface="Wingdings" pitchFamily="2" charset="2"/>
              </a:rPr>
              <a:t> (e.g., where is he?)</a:t>
            </a:r>
            <a:endParaRPr lang="en-US" sz="32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Imperative </a:t>
            </a:r>
            <a:r>
              <a:rPr lang="en-US" sz="3200" b="1" dirty="0" smtClean="0"/>
              <a:t>(Command) </a:t>
            </a:r>
            <a:r>
              <a:rPr lang="en-US" sz="3200" dirty="0" smtClean="0">
                <a:sym typeface="Wingdings" pitchFamily="2" charset="2"/>
              </a:rPr>
              <a:t> (e.g., Close the door.)</a:t>
            </a:r>
            <a:endParaRPr lang="en-US" sz="32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Exclamatory </a:t>
            </a:r>
            <a:r>
              <a:rPr lang="en-US" sz="3200" dirty="0" smtClean="0">
                <a:sym typeface="Wingdings" pitchFamily="2" charset="2"/>
              </a:rPr>
              <a:t> (e.g., you shouted at her!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Basic sentence patterns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3000" dirty="0" smtClean="0"/>
              <a:t>There are four </a:t>
            </a:r>
            <a:r>
              <a:rPr lang="en-US" sz="3000" dirty="0" smtClean="0"/>
              <a:t>patterns</a:t>
            </a:r>
            <a:r>
              <a:rPr lang="en-US" sz="3000" dirty="0" smtClean="0"/>
              <a:t> </a:t>
            </a:r>
            <a:r>
              <a:rPr lang="en-US" sz="3000" dirty="0" smtClean="0"/>
              <a:t>of sentences in English: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Simple sentences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Compound sentences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Complex sentences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000" dirty="0" smtClean="0"/>
              <a:t>Compound/complex sentences</a:t>
            </a:r>
            <a:endParaRPr lang="ar-SA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Al-Katheery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225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7100</TotalTime>
  <Words>2104</Words>
  <Application>Microsoft Office PowerPoint</Application>
  <PresentationFormat>عرض على الشاشة (3:4)‏</PresentationFormat>
  <Paragraphs>307</Paragraphs>
  <Slides>33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Soho</vt:lpstr>
      <vt:lpstr>Phrases, Clauses, Types of Sentences &amp; basic sentence Patterns </vt:lpstr>
      <vt:lpstr>الشريحة 2</vt:lpstr>
      <vt:lpstr>الشريحة 3</vt:lpstr>
      <vt:lpstr>What is a clause?</vt:lpstr>
      <vt:lpstr>Kinds of Clauses</vt:lpstr>
      <vt:lpstr>Kinds of Clauses</vt:lpstr>
      <vt:lpstr>الشريحة 7</vt:lpstr>
      <vt:lpstr>الشريحة 8</vt:lpstr>
      <vt:lpstr>Basic sentence patterns </vt:lpstr>
      <vt:lpstr>1. Simple sentences</vt:lpstr>
      <vt:lpstr>Simple sentences</vt:lpstr>
      <vt:lpstr>Simple sentences</vt:lpstr>
      <vt:lpstr>2. Compound sentences</vt:lpstr>
      <vt:lpstr>Compound sentences</vt:lpstr>
      <vt:lpstr>Compound sentences</vt:lpstr>
      <vt:lpstr>Compound sentences</vt:lpstr>
      <vt:lpstr>Compound sentences</vt:lpstr>
      <vt:lpstr>Compound sentences</vt:lpstr>
      <vt:lpstr>Compound sentences</vt:lpstr>
      <vt:lpstr>3. Complex Sentences</vt:lpstr>
      <vt:lpstr>Complex Sentences</vt:lpstr>
      <vt:lpstr>Complex sentences</vt:lpstr>
      <vt:lpstr>Complex sentences</vt:lpstr>
      <vt:lpstr>4. Compound-Complex Sentences</vt:lpstr>
      <vt:lpstr>Compound-Complex Sentences</vt:lpstr>
      <vt:lpstr>More Examples on all sentence types</vt:lpstr>
      <vt:lpstr>More Examples on all sentence types</vt:lpstr>
      <vt:lpstr>More Examples on all sentence types</vt:lpstr>
      <vt:lpstr>More Examples on all sentence types</vt:lpstr>
      <vt:lpstr>More Examples on all sentence types</vt:lpstr>
      <vt:lpstr>More Examples on all sentence types</vt:lpstr>
      <vt:lpstr>More Examples on all sentence types</vt:lpstr>
      <vt:lpstr>REFRENCES: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Sentences</dc:title>
  <dc:creator>Emanrk</dc:creator>
  <cp:lastModifiedBy>Administrator</cp:lastModifiedBy>
  <cp:revision>107</cp:revision>
  <dcterms:created xsi:type="dcterms:W3CDTF">2011-09-18T20:24:17Z</dcterms:created>
  <dcterms:modified xsi:type="dcterms:W3CDTF">2014-09-08T06:53:50Z</dcterms:modified>
</cp:coreProperties>
</file>