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64" r:id="rId5"/>
    <p:sldId id="267" r:id="rId6"/>
    <p:sldId id="297" r:id="rId7"/>
    <p:sldId id="259" r:id="rId8"/>
    <p:sldId id="260" r:id="rId9"/>
    <p:sldId id="261" r:id="rId10"/>
    <p:sldId id="265" r:id="rId11"/>
    <p:sldId id="296" r:id="rId12"/>
    <p:sldId id="262" r:id="rId13"/>
    <p:sldId id="263" r:id="rId14"/>
    <p:sldId id="266" r:id="rId15"/>
    <p:sldId id="268" r:id="rId16"/>
    <p:sldId id="269" r:id="rId17"/>
    <p:sldId id="298" r:id="rId18"/>
    <p:sldId id="270" r:id="rId19"/>
    <p:sldId id="271" r:id="rId20"/>
    <p:sldId id="272" r:id="rId21"/>
    <p:sldId id="273" r:id="rId22"/>
    <p:sldId id="274" r:id="rId23"/>
    <p:sldId id="275" r:id="rId24"/>
    <p:sldId id="299" r:id="rId25"/>
    <p:sldId id="276" r:id="rId26"/>
    <p:sldId id="301" r:id="rId27"/>
    <p:sldId id="278" r:id="rId28"/>
    <p:sldId id="279" r:id="rId29"/>
    <p:sldId id="280" r:id="rId30"/>
    <p:sldId id="281" r:id="rId31"/>
    <p:sldId id="282" r:id="rId32"/>
    <p:sldId id="283" r:id="rId33"/>
    <p:sldId id="302" r:id="rId34"/>
    <p:sldId id="304" r:id="rId35"/>
    <p:sldId id="305" r:id="rId36"/>
    <p:sldId id="306" r:id="rId37"/>
    <p:sldId id="307" r:id="rId38"/>
    <p:sldId id="294" r:id="rId39"/>
    <p:sldId id="295" r:id="rId40"/>
    <p:sldId id="308" r:id="rId41"/>
    <p:sldId id="309" r:id="rId42"/>
    <p:sldId id="310" r:id="rId4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2E04DC-3186-4E27-B0BC-D198C12C15D6}" type="datetimeFigureOut">
              <a:rPr lang="ar-SA" smtClean="0"/>
              <a:pPr/>
              <a:t>01/11/33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FA4986-07C8-487C-89B5-62998D36BB6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A2A9CB-DE78-4FE8-B745-271B83986128}" type="datetimeFigureOut">
              <a:rPr lang="ar-SA" smtClean="0"/>
              <a:pPr/>
              <a:t>01/11/33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56DA34-7360-43F7-BB08-9B18D15F4F0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1174-8644-48F5-B8BA-8A563EB1A2A3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5F51-EE48-4BC2-B9BD-D531412E87BA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E3C6-A645-4309-B6B0-C61264B917E4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14DB-E270-446D-A527-AC5CBEF458A7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8398-2AE3-4987-9D8A-EC7114DBE34B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672950-08E6-40FA-A6D4-028457A476BF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BF17-32E7-4342-BF71-5F96B7FFACC6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156-1F7E-41B6-97D8-6D3A5DF13F99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DD1-41DE-4D67-851D-2B43BAD7DF38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9F10-B8FF-4503-90A5-1A3AE84DBDBB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6F3ABF-E01E-4539-B65E-4675DD41E356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CB535F-3120-4133-B311-B5F363377D76}" type="datetime1">
              <a:rPr lang="ar-SA" smtClean="0"/>
              <a:pPr/>
              <a:t>01/11/33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EB3B75-E3FF-42D3-8141-4E8051DA0D2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3</a:t>
            </a:r>
          </a:p>
          <a:p>
            <a:r>
              <a:rPr lang="en-US" dirty="0" smtClean="0"/>
              <a:t>Lecture 2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Adverb Clauses: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Time, Cause, and Result</a:t>
            </a:r>
            <a:endParaRPr lang="ar-SA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Eman</a:t>
            </a:r>
            <a:r>
              <a:rPr lang="en-US" sz="1400" dirty="0" smtClean="0"/>
              <a:t> </a:t>
            </a:r>
            <a:r>
              <a:rPr lang="en-US" sz="1400" dirty="0" err="1" smtClean="0"/>
              <a:t>Alkatheery</a:t>
            </a:r>
            <a:endParaRPr lang="ar-S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Future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406" y="1571612"/>
            <a:ext cx="9072594" cy="492922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	I’m going to bathe her </a:t>
            </a:r>
            <a:r>
              <a:rPr lang="en-US" b="1" u="sng" dirty="0" smtClean="0"/>
              <a:t>just</a:t>
            </a:r>
            <a:r>
              <a:rPr lang="en-US" b="1" dirty="0" smtClean="0"/>
              <a:t> </a:t>
            </a:r>
            <a:r>
              <a:rPr lang="en-US" b="1" u="sng" dirty="0" smtClean="0"/>
              <a:t>as soon as </a:t>
            </a:r>
            <a:r>
              <a:rPr lang="en-US" u="sng" dirty="0" smtClean="0"/>
              <a:t>she’s finished eating.</a:t>
            </a:r>
            <a:r>
              <a:rPr lang="en-US" dirty="0" smtClean="0"/>
              <a:t>*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I’ll give her a bath </a:t>
            </a:r>
            <a:r>
              <a:rPr lang="en-US" b="1" u="sng" dirty="0" smtClean="0"/>
              <a:t>just</a:t>
            </a:r>
            <a:r>
              <a:rPr lang="en-US" u="sng" dirty="0" smtClean="0"/>
              <a:t> </a:t>
            </a:r>
            <a:r>
              <a:rPr lang="en-US" b="1" u="sng" dirty="0" smtClean="0"/>
              <a:t>before</a:t>
            </a:r>
            <a:r>
              <a:rPr lang="en-US" u="sng" dirty="0" smtClean="0"/>
              <a:t> I put her to bed.</a:t>
            </a:r>
            <a:r>
              <a:rPr lang="en-US" dirty="0" smtClean="0"/>
              <a:t> *</a:t>
            </a:r>
          </a:p>
          <a:p>
            <a:pPr algn="l" rtl="0">
              <a:buNone/>
            </a:pPr>
            <a:endParaRPr lang="en-US" sz="1400" u="sng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Once</a:t>
            </a:r>
            <a:r>
              <a:rPr lang="en-US" u="sng" dirty="0" smtClean="0"/>
              <a:t> she goes to bed, </a:t>
            </a:r>
            <a:r>
              <a:rPr lang="en-US" dirty="0" smtClean="0"/>
              <a:t>we may be able to relax a while. **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dirty="0" smtClean="0"/>
              <a:t>* The expressions (as soon as) and ( just + a subordinator) give the strongest sense of immediacy.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dirty="0" smtClean="0"/>
              <a:t>**  (Once) emphasizes the idea of (not before).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8572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Time Clauses</a:t>
            </a:r>
            <a:br>
              <a:rPr lang="en-US" sz="3200" b="1" dirty="0" smtClean="0"/>
            </a:br>
            <a:r>
              <a:rPr lang="en-US" sz="2800" b="1" dirty="0" smtClean="0"/>
              <a:t>Future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800" dirty="0" smtClean="0"/>
              <a:t>	Only (while – as ) are used with the </a:t>
            </a:r>
            <a:r>
              <a:rPr lang="en-US" sz="2800" b="1" u="sng" dirty="0" smtClean="0"/>
              <a:t>present continuous </a:t>
            </a:r>
            <a:r>
              <a:rPr lang="en-US" sz="2800" dirty="0" smtClean="0"/>
              <a:t>to emphasize that an action is in progress.</a:t>
            </a:r>
            <a:endParaRPr lang="ar-SA" sz="2800" dirty="0" smtClean="0"/>
          </a:p>
          <a:p>
            <a:pPr algn="l" rtl="0">
              <a:buNone/>
            </a:pPr>
            <a:endParaRPr lang="en-US" b="1" u="sng" dirty="0" smtClean="0"/>
          </a:p>
          <a:p>
            <a:pPr algn="l" rtl="0">
              <a:buNone/>
            </a:pPr>
            <a:r>
              <a:rPr lang="en-US" b="1" u="sng" dirty="0" smtClean="0"/>
              <a:t>While </a:t>
            </a:r>
            <a:r>
              <a:rPr lang="en-US" u="sng" dirty="0" smtClean="0"/>
              <a:t>I am waiting for her hair to dry, </a:t>
            </a:r>
            <a:r>
              <a:rPr lang="en-US" dirty="0" smtClean="0"/>
              <a:t>I might read her a story.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u="sng" dirty="0" smtClean="0"/>
              <a:t>As </a:t>
            </a:r>
            <a:r>
              <a:rPr lang="en-US" u="sng" dirty="0" smtClean="0"/>
              <a:t>I am travelling in Europe next summer</a:t>
            </a:r>
            <a:r>
              <a:rPr lang="en-US" dirty="0" smtClean="0"/>
              <a:t>, I will save money by staying in cheap hotels.</a:t>
            </a:r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Future Time</a:t>
            </a:r>
            <a:endParaRPr lang="ar-SA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27048"/>
            <a:ext cx="8501122" cy="45720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Time clauses can also be used to specify a time in the future when something will be happening or will be finished. In general, the focus of these sentences will be on the main clause. </a:t>
            </a:r>
            <a:r>
              <a:rPr lang="en-US" b="1" dirty="0" smtClean="0"/>
              <a:t>(Table 5.3., p. 205)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By the time </a:t>
            </a:r>
            <a:r>
              <a:rPr lang="en-US" u="sng" dirty="0" smtClean="0"/>
              <a:t>she gets up, </a:t>
            </a:r>
            <a:r>
              <a:rPr lang="en-US" dirty="0" smtClean="0"/>
              <a:t>she will have slept for ten hours.</a:t>
            </a:r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Future Time</a:t>
            </a:r>
            <a:endParaRPr lang="ar-SA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357330"/>
            <a:ext cx="8572528" cy="45720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	The dependent clause is in the </a:t>
            </a:r>
            <a:r>
              <a:rPr lang="en-US" sz="2600" b="1" u="sng" dirty="0" smtClean="0"/>
              <a:t>present</a:t>
            </a:r>
            <a:r>
              <a:rPr lang="en-US" sz="2600" dirty="0" smtClean="0"/>
              <a:t>, and the main clause is in the </a:t>
            </a:r>
            <a:r>
              <a:rPr lang="en-US" sz="2600" b="1" u="sng" dirty="0" smtClean="0"/>
              <a:t>future perfect (progressive).</a:t>
            </a:r>
            <a:r>
              <a:rPr lang="en-US" sz="2600" b="1" dirty="0" smtClean="0"/>
              <a:t> </a:t>
            </a:r>
            <a:r>
              <a:rPr lang="en-US" sz="2600" dirty="0" smtClean="0"/>
              <a:t>The future perfect (progressive) is used to emphasize that an action will be completed before a certain time in the future. It is most often used in sentences with (</a:t>
            </a:r>
            <a:r>
              <a:rPr lang="en-US" sz="2600" b="1" dirty="0" smtClean="0"/>
              <a:t>by</a:t>
            </a:r>
            <a:r>
              <a:rPr lang="en-US" sz="2600" dirty="0" smtClean="0"/>
              <a:t> or </a:t>
            </a:r>
            <a:r>
              <a:rPr lang="en-US" sz="2600" b="1" dirty="0" smtClean="0"/>
              <a:t>when</a:t>
            </a:r>
            <a:r>
              <a:rPr lang="en-US" sz="2600" dirty="0" smtClean="0"/>
              <a:t>).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2600" b="1" dirty="0" smtClean="0"/>
              <a:t>	</a:t>
            </a:r>
            <a:r>
              <a:rPr lang="en-US" sz="2600" b="1" u="sng" dirty="0" smtClean="0"/>
              <a:t>When</a:t>
            </a:r>
            <a:r>
              <a:rPr lang="en-US" sz="2600" u="sng" dirty="0" smtClean="0"/>
              <a:t> she wakes up</a:t>
            </a:r>
            <a:r>
              <a:rPr lang="en-US" sz="2600" dirty="0" smtClean="0"/>
              <a:t>, her father will already have left for work.</a:t>
            </a:r>
            <a:endParaRPr lang="ar-SA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Time Phrases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15436" cy="45720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 prepositions </a:t>
            </a:r>
            <a:r>
              <a:rPr lang="en-US" b="1" dirty="0" smtClean="0"/>
              <a:t>by </a:t>
            </a:r>
            <a:r>
              <a:rPr lang="en-US" dirty="0" smtClean="0"/>
              <a:t>and </a:t>
            </a:r>
            <a:r>
              <a:rPr lang="en-US" b="1" dirty="0" smtClean="0"/>
              <a:t>within </a:t>
            </a:r>
            <a:r>
              <a:rPr lang="en-US" dirty="0" smtClean="0"/>
              <a:t>are often used with the future perfect. </a:t>
            </a:r>
            <a:r>
              <a:rPr lang="en-US" b="1" dirty="0" smtClean="0"/>
              <a:t>By</a:t>
            </a:r>
            <a:r>
              <a:rPr lang="en-US" dirty="0" smtClean="0"/>
              <a:t> is used with an ending time, and </a:t>
            </a:r>
            <a:r>
              <a:rPr lang="en-US" b="1" dirty="0" smtClean="0"/>
              <a:t>within </a:t>
            </a:r>
            <a:r>
              <a:rPr lang="en-US" dirty="0" smtClean="0"/>
              <a:t> is used with a period of time.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/>
            <a:r>
              <a:rPr lang="en-US" b="1" u="sng" dirty="0" smtClean="0"/>
              <a:t>By 9:00</a:t>
            </a:r>
            <a:r>
              <a:rPr lang="en-US" u="sng" dirty="0" smtClean="0"/>
              <a:t>, </a:t>
            </a:r>
            <a:r>
              <a:rPr lang="en-US" dirty="0" smtClean="0"/>
              <a:t>she will have been sleeping for several hours.</a:t>
            </a:r>
          </a:p>
          <a:p>
            <a:pPr algn="l" rtl="0"/>
            <a:endParaRPr lang="en-US" sz="1500" dirty="0" smtClean="0"/>
          </a:p>
          <a:p>
            <a:pPr algn="l" rtl="0"/>
            <a:r>
              <a:rPr lang="en-US" b="1" u="sng" dirty="0" smtClean="0"/>
              <a:t>Within an hour</a:t>
            </a:r>
            <a:r>
              <a:rPr lang="en-US" u="sng" dirty="0" smtClean="0"/>
              <a:t>, </a:t>
            </a:r>
            <a:r>
              <a:rPr lang="en-US" dirty="0" smtClean="0"/>
              <a:t>she will have finished her breakfast.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Placement and Punctuation</a:t>
            </a:r>
            <a:br>
              <a:rPr lang="en-US" sz="2800" b="1" dirty="0" smtClean="0"/>
            </a:br>
            <a:r>
              <a:rPr lang="en-US" sz="2800" b="1" dirty="0" smtClean="0"/>
              <a:t>of Adverb Clauses and Phrases</a:t>
            </a:r>
            <a:endParaRPr lang="ar-SA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Adverb clauses and phrases come before or after the independent clause in a sentence. </a:t>
            </a:r>
            <a:r>
              <a:rPr lang="en-US" b="1" dirty="0" smtClean="0"/>
              <a:t>(Table 5.4., p. 206)</a:t>
            </a: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endParaRPr lang="en-US" sz="15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If the time clause or phrase comes at the beginning of the sentence, a comma is placed after it. If the sentence starts with the independent clause, no commas are used.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Placement and Punctuation</a:t>
            </a:r>
            <a:br>
              <a:rPr lang="en-US" sz="2800" b="1" dirty="0" smtClean="0"/>
            </a:br>
            <a:r>
              <a:rPr lang="en-US" sz="2800" b="1" dirty="0" smtClean="0"/>
              <a:t>of Adverb Clauses and Phrases</a:t>
            </a:r>
            <a:endParaRPr lang="ar-SA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01894"/>
            <a:ext cx="8503920" cy="481318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 smtClean="0"/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We will leave </a:t>
            </a:r>
            <a:r>
              <a:rPr lang="en-US" b="1" u="sng" dirty="0" smtClean="0"/>
              <a:t>before</a:t>
            </a:r>
            <a:r>
              <a:rPr lang="en-US" u="sng" dirty="0" smtClean="0"/>
              <a:t> the baby wakes up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/>
              <a:t>Before</a:t>
            </a:r>
            <a:r>
              <a:rPr lang="en-US" u="sng" dirty="0" smtClean="0"/>
              <a:t> the baby wakes up, </a:t>
            </a:r>
            <a:r>
              <a:rPr lang="en-US" dirty="0" smtClean="0"/>
              <a:t>we will leave.</a:t>
            </a:r>
          </a:p>
          <a:p>
            <a:pPr algn="l" rtl="0">
              <a:lnSpc>
                <a:spcPct val="150000"/>
              </a:lnSpc>
              <a:buNone/>
            </a:pPr>
            <a:endParaRPr lang="en-US" sz="14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/>
              <a:t>After</a:t>
            </a:r>
            <a:r>
              <a:rPr lang="en-US" u="sng" dirty="0" smtClean="0"/>
              <a:t> the baby’s nap, </a:t>
            </a:r>
            <a:r>
              <a:rPr lang="en-US" dirty="0" smtClean="0"/>
              <a:t>we will leave.</a:t>
            </a:r>
          </a:p>
          <a:p>
            <a:pPr algn="l" rtl="0">
              <a:buNone/>
            </a:pPr>
            <a:r>
              <a:rPr lang="en-US" dirty="0" smtClean="0"/>
              <a:t>We will leave </a:t>
            </a:r>
            <a:r>
              <a:rPr lang="en-US" b="1" u="sng" dirty="0" smtClean="0"/>
              <a:t>after</a:t>
            </a:r>
            <a:r>
              <a:rPr lang="en-US" u="sng" dirty="0" smtClean="0"/>
              <a:t> the baby’s nap.</a:t>
            </a:r>
          </a:p>
          <a:p>
            <a:pPr algn="l" rtl="0">
              <a:buNone/>
            </a:pPr>
            <a:endParaRPr lang="en-US" sz="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Placement and Punctuation</a:t>
            </a:r>
            <a:br>
              <a:rPr lang="en-US" sz="2800" b="1" dirty="0" smtClean="0"/>
            </a:br>
            <a:r>
              <a:rPr lang="en-US" sz="2800" b="1" dirty="0" smtClean="0"/>
              <a:t>of Adverb Clauses and Phrases</a:t>
            </a:r>
            <a:endParaRPr lang="ar-SA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	Other time expressions such as adverbs of frequency come between a subject and a verb or between verbs, but they never separate a verb from its direct object.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u="sng" dirty="0" smtClean="0"/>
              <a:t>Before the baby’s nap, </a:t>
            </a:r>
            <a:r>
              <a:rPr lang="en-US" dirty="0" smtClean="0"/>
              <a:t>we </a:t>
            </a:r>
            <a:r>
              <a:rPr lang="en-US" b="1" dirty="0" smtClean="0"/>
              <a:t>always</a:t>
            </a:r>
            <a:r>
              <a:rPr lang="en-US" dirty="0" smtClean="0"/>
              <a:t> feed him.</a:t>
            </a:r>
          </a:p>
          <a:p>
            <a:pPr algn="l" rtl="0">
              <a:buNone/>
            </a:pPr>
            <a:r>
              <a:rPr lang="en-US" u="sng" dirty="0" smtClean="0"/>
              <a:t>Before the baby takes a nap</a:t>
            </a:r>
            <a:r>
              <a:rPr lang="en-US" dirty="0" smtClean="0"/>
              <a:t>, we </a:t>
            </a:r>
            <a:r>
              <a:rPr lang="en-US" b="1" dirty="0" smtClean="0"/>
              <a:t>always</a:t>
            </a:r>
            <a:r>
              <a:rPr lang="en-US" dirty="0" smtClean="0"/>
              <a:t> feed him.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Practice 3, p. 206</a:t>
            </a:r>
            <a:endParaRPr lang="ar-SA" b="1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0">
              <a:buNone/>
            </a:pPr>
            <a:endParaRPr lang="en-US" sz="35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Part 2</a:t>
            </a:r>
          </a:p>
          <a:p>
            <a:pPr algn="ctr" rtl="0">
              <a:buNone/>
            </a:pPr>
            <a:endParaRPr lang="en-US" sz="15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Clauses and Related Structures of Time:</a:t>
            </a:r>
          </a:p>
          <a:p>
            <a:pPr algn="ctr" rtl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Present and Unspecified Time</a:t>
            </a:r>
            <a:endParaRPr lang="ar-SA" sz="3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Time Clauses</a:t>
            </a:r>
            <a:br>
              <a:rPr lang="en-US" sz="3200" b="1" dirty="0" smtClean="0"/>
            </a:br>
            <a:r>
              <a:rPr lang="en-US" sz="28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800" dirty="0" smtClean="0"/>
              <a:t>	Time clauses are used to relate actions or situations that occur at the same time or in a sequence. </a:t>
            </a:r>
            <a:r>
              <a:rPr lang="en-US" sz="2800" b="1" dirty="0" smtClean="0"/>
              <a:t>( Table 5.5, p. 212)</a:t>
            </a:r>
            <a:endParaRPr lang="en-US" sz="2800" dirty="0" smtClean="0"/>
          </a:p>
          <a:p>
            <a:pPr algn="l" rtl="0">
              <a:buNone/>
            </a:pPr>
            <a:r>
              <a:rPr lang="en-US" sz="1500" dirty="0" smtClean="0"/>
              <a:t>	</a:t>
            </a:r>
          </a:p>
          <a:p>
            <a:pPr algn="l" rtl="0">
              <a:buNone/>
            </a:pPr>
            <a:r>
              <a:rPr lang="en-US" sz="2800" dirty="0" smtClean="0"/>
              <a:t>	These activities may occur habitually, or may be occurring at the moment of speaking.  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dirty="0" smtClean="0"/>
              <a:t>	The verbs in both clauses are in the </a:t>
            </a:r>
            <a:r>
              <a:rPr lang="en-US" b="1" u="sng" dirty="0" smtClean="0"/>
              <a:t>present</a:t>
            </a:r>
            <a:r>
              <a:rPr lang="en-US" dirty="0" smtClean="0"/>
              <a:t>. However, the focus is on the verb of the main clause.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/>
              <a:t>Transitions of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42248" cy="47594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	Transitions of sequence are words or phrases that relate a series of events or situations by order of occurrence.  They are used in storytelling and description of processes. They are used with all verb tenses and sometimes followed by a comma.</a:t>
            </a:r>
          </a:p>
          <a:p>
            <a:pPr algn="l" rtl="0">
              <a:buNone/>
            </a:pPr>
            <a:r>
              <a:rPr lang="en-US" b="1" dirty="0" smtClean="0"/>
              <a:t>	(Table 5.1., p. 202)</a:t>
            </a:r>
          </a:p>
          <a:p>
            <a:pPr algn="l" rtl="0">
              <a:buNone/>
            </a:pPr>
            <a:r>
              <a:rPr lang="en-US" b="1" dirty="0" smtClean="0"/>
              <a:t>Examples:</a:t>
            </a:r>
          </a:p>
          <a:p>
            <a:pPr algn="l" rtl="0">
              <a:buNone/>
            </a:pPr>
            <a:r>
              <a:rPr lang="en-US" dirty="0" smtClean="0"/>
              <a:t>	First, second, now, then, finally, earlier, later, afterward, meanwhile, at that time, at that point, at the same time, after that</a:t>
            </a:r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300" dirty="0" err="1" smtClean="0"/>
              <a:t>Eman</a:t>
            </a:r>
            <a:r>
              <a:rPr lang="en-US" sz="1300" dirty="0" smtClean="0"/>
              <a:t> </a:t>
            </a:r>
            <a:r>
              <a:rPr lang="en-US" sz="1300" dirty="0" err="1" smtClean="0"/>
              <a:t>Alkatheery</a:t>
            </a:r>
            <a:endParaRPr lang="ar-SA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4314" y="1428736"/>
            <a:ext cx="8786842" cy="507209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When/Whenever</a:t>
            </a:r>
          </a:p>
          <a:p>
            <a:pPr algn="l" rtl="0">
              <a:buNone/>
            </a:pPr>
            <a:r>
              <a:rPr lang="en-US" b="1" dirty="0" smtClean="0"/>
              <a:t> 	</a:t>
            </a:r>
            <a:r>
              <a:rPr lang="en-US" dirty="0" smtClean="0"/>
              <a:t>Both subordinators mean ( any time). They join two actions that happen one </a:t>
            </a:r>
            <a:r>
              <a:rPr lang="en-US" b="1" u="sng" dirty="0" smtClean="0"/>
              <a:t>immediately</a:t>
            </a:r>
            <a:r>
              <a:rPr lang="en-US" dirty="0" smtClean="0"/>
              <a:t> after the other. These subordinators come with the earlier event.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When</a:t>
            </a:r>
            <a:r>
              <a:rPr lang="en-US" u="sng" dirty="0" smtClean="0"/>
              <a:t> people work together</a:t>
            </a:r>
            <a:r>
              <a:rPr lang="en-US" dirty="0" smtClean="0"/>
              <a:t>, they can accomplish much more.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Whenever</a:t>
            </a:r>
            <a:r>
              <a:rPr lang="en-US" u="sng" dirty="0" smtClean="0"/>
              <a:t> I see her</a:t>
            </a:r>
            <a:r>
              <a:rPr lang="en-US" dirty="0" smtClean="0"/>
              <a:t>, I say hello.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When(ever)</a:t>
            </a:r>
            <a:r>
              <a:rPr lang="en-US" u="sng" dirty="0" smtClean="0"/>
              <a:t> Mark becomes angry, </a:t>
            </a:r>
            <a:r>
              <a:rPr lang="en-US" dirty="0" smtClean="0"/>
              <a:t>his nose gets red.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Time Clauses</a:t>
            </a:r>
            <a:br>
              <a:rPr lang="en-US" sz="3200" b="1" dirty="0" smtClean="0"/>
            </a:br>
            <a:r>
              <a:rPr lang="en-US" sz="28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After, before, as soon as, once, until, up to the time that</a:t>
            </a:r>
          </a:p>
          <a:p>
            <a:pPr algn="l" rtl="0">
              <a:buNone/>
            </a:pPr>
            <a:endParaRPr lang="en-US" sz="1200" b="1" dirty="0" smtClean="0"/>
          </a:p>
          <a:p>
            <a:pPr algn="l" rtl="0">
              <a:buNone/>
            </a:pPr>
            <a:r>
              <a:rPr lang="en-US" dirty="0" smtClean="0"/>
              <a:t>	These subordinators are used to join events that </a:t>
            </a:r>
            <a:r>
              <a:rPr lang="en-US" u="sng" dirty="0" smtClean="0"/>
              <a:t>occur in sequence</a:t>
            </a:r>
            <a:r>
              <a:rPr lang="en-US" dirty="0" smtClean="0"/>
              <a:t>. </a:t>
            </a:r>
          </a:p>
          <a:p>
            <a:pPr algn="l" rtl="0">
              <a:buNone/>
            </a:pPr>
            <a:r>
              <a:rPr lang="en-US" dirty="0" smtClean="0"/>
              <a:t>	The verb in the dependent clause is either in the </a:t>
            </a:r>
            <a:r>
              <a:rPr lang="en-US" b="1" u="sng" dirty="0" smtClean="0"/>
              <a:t>simple present </a:t>
            </a:r>
            <a:r>
              <a:rPr lang="en-US" dirty="0" smtClean="0"/>
              <a:t>or </a:t>
            </a:r>
            <a:r>
              <a:rPr lang="en-US" b="1" u="sng" dirty="0" smtClean="0"/>
              <a:t>present perfect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People settle in one area </a:t>
            </a:r>
            <a:r>
              <a:rPr lang="en-US" b="1" u="sng" dirty="0" smtClean="0"/>
              <a:t>before</a:t>
            </a:r>
            <a:r>
              <a:rPr lang="en-US" u="sng" dirty="0" smtClean="0"/>
              <a:t>  they develop agriculture.</a:t>
            </a:r>
          </a:p>
          <a:p>
            <a:pPr algn="l" rtl="0">
              <a:buNone/>
            </a:pPr>
            <a:r>
              <a:rPr lang="en-US" dirty="0" smtClean="0"/>
              <a:t>	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 smtClean="0"/>
              <a:t>By the time </a:t>
            </a:r>
            <a:r>
              <a:rPr lang="en-US" u="sng" dirty="0" smtClean="0"/>
              <a:t>a pregnant woman reaches her fifth month, </a:t>
            </a:r>
            <a:r>
              <a:rPr lang="en-US" dirty="0" smtClean="0"/>
              <a:t>she starts feeling her baby’s kicks.</a:t>
            </a:r>
          </a:p>
          <a:p>
            <a:pPr algn="l" rtl="0"/>
            <a:endParaRPr lang="en-US" sz="900" u="sng" dirty="0" smtClean="0"/>
          </a:p>
          <a:p>
            <a:pPr algn="l" rtl="0"/>
            <a:endParaRPr lang="en-US" sz="1000" u="sng" dirty="0" smtClean="0"/>
          </a:p>
          <a:p>
            <a:pPr algn="l" rtl="0"/>
            <a:r>
              <a:rPr lang="en-US" b="1" u="sng" dirty="0" smtClean="0"/>
              <a:t>Once</a:t>
            </a:r>
            <a:r>
              <a:rPr lang="en-US" u="sng" dirty="0" smtClean="0"/>
              <a:t> more people have begun to farm, </a:t>
            </a:r>
            <a:r>
              <a:rPr lang="en-US" dirty="0" smtClean="0"/>
              <a:t>a food surplus often develops.</a:t>
            </a:r>
          </a:p>
          <a:p>
            <a:pPr algn="l" rtl="0"/>
            <a:endParaRPr lang="en-US" sz="900" dirty="0" smtClean="0"/>
          </a:p>
          <a:p>
            <a:pPr algn="l" rtl="0"/>
            <a:r>
              <a:rPr lang="en-US" dirty="0" smtClean="0"/>
              <a:t>There is very little commerce </a:t>
            </a:r>
            <a:r>
              <a:rPr lang="en-US" b="1" u="sng" dirty="0" smtClean="0"/>
              <a:t>until </a:t>
            </a:r>
            <a:r>
              <a:rPr lang="en-US" u="sng" dirty="0" smtClean="0"/>
              <a:t>the village has grown.</a:t>
            </a:r>
          </a:p>
          <a:p>
            <a:pPr algn="l" rtl="0"/>
            <a:endParaRPr lang="en-US" sz="900" u="sng" dirty="0" smtClean="0"/>
          </a:p>
          <a:p>
            <a:pPr algn="l" rtl="0"/>
            <a:r>
              <a:rPr lang="en-US" b="1" u="sng" dirty="0" smtClean="0"/>
              <a:t>After</a:t>
            </a:r>
            <a:r>
              <a:rPr lang="en-US" u="sng" dirty="0" smtClean="0"/>
              <a:t> the housekeeper cleans the house,</a:t>
            </a:r>
            <a:r>
              <a:rPr lang="en-US" b="1" u="sng" dirty="0" smtClean="0"/>
              <a:t> </a:t>
            </a:r>
            <a:r>
              <a:rPr lang="en-US" dirty="0" smtClean="0"/>
              <a:t>she cooks the lunch.</a:t>
            </a:r>
            <a:endParaRPr lang="en-US" b="1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1527048"/>
            <a:ext cx="8358246" cy="454515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As, While</a:t>
            </a:r>
          </a:p>
          <a:p>
            <a:pPr algn="l" rtl="0">
              <a:buNone/>
            </a:pPr>
            <a:r>
              <a:rPr lang="en-US" dirty="0" smtClean="0"/>
              <a:t>	They are used to join two actions that happen at the same time. The </a:t>
            </a:r>
            <a:r>
              <a:rPr lang="en-US" u="sng" dirty="0" smtClean="0"/>
              <a:t>present continuous </a:t>
            </a:r>
            <a:r>
              <a:rPr lang="en-US" dirty="0" smtClean="0"/>
              <a:t>can be used in the dependent clause to emphasize the continuous nature of the activity. The </a:t>
            </a:r>
            <a:r>
              <a:rPr lang="en-US" u="sng" dirty="0" smtClean="0"/>
              <a:t>present continuous </a:t>
            </a:r>
            <a:r>
              <a:rPr lang="en-US" dirty="0" smtClean="0"/>
              <a:t>may also be used in the main clause.</a:t>
            </a:r>
          </a:p>
          <a:p>
            <a:pPr algn="l" rtl="0">
              <a:buNone/>
            </a:pPr>
            <a:endParaRPr lang="en-US" sz="1300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As</a:t>
            </a:r>
            <a:r>
              <a:rPr lang="en-US" u="sng" dirty="0" smtClean="0"/>
              <a:t> the population increases, </a:t>
            </a:r>
            <a:r>
              <a:rPr lang="en-US" dirty="0" smtClean="0"/>
              <a:t>a need for technology develops.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Time Clauses</a:t>
            </a:r>
            <a:br>
              <a:rPr lang="en-US" sz="3200" b="1" dirty="0" smtClean="0"/>
            </a:br>
            <a:r>
              <a:rPr lang="en-US" sz="28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842248" cy="4572000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While </a:t>
            </a:r>
            <a:r>
              <a:rPr lang="en-US" u="sng" dirty="0" smtClean="0"/>
              <a:t> villages are growing, </a:t>
            </a:r>
            <a:r>
              <a:rPr lang="en-US" dirty="0" smtClean="0"/>
              <a:t>their societies become more complex.</a:t>
            </a:r>
          </a:p>
          <a:p>
            <a:pPr algn="l" rtl="0">
              <a:buNone/>
            </a:pPr>
            <a:endParaRPr lang="en-US" sz="1200" u="sng" dirty="0" smtClean="0"/>
          </a:p>
          <a:p>
            <a:pPr algn="l" rtl="0">
              <a:buNone/>
            </a:pPr>
            <a:r>
              <a:rPr lang="en-US" dirty="0" smtClean="0"/>
              <a:t>	In some societies, </a:t>
            </a:r>
            <a:r>
              <a:rPr lang="en-US" b="1" u="sng" dirty="0" smtClean="0"/>
              <a:t>while</a:t>
            </a:r>
            <a:r>
              <a:rPr lang="en-US" u="sng" dirty="0" smtClean="0"/>
              <a:t> men are hunting, </a:t>
            </a:r>
            <a:r>
              <a:rPr lang="en-US" dirty="0" smtClean="0"/>
              <a:t>women are working in the field.</a:t>
            </a:r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As</a:t>
            </a:r>
            <a:r>
              <a:rPr lang="en-US" u="sng" dirty="0" smtClean="0"/>
              <a:t> children grow</a:t>
            </a:r>
            <a:r>
              <a:rPr lang="en-US" dirty="0" smtClean="0"/>
              <a:t>, they develop several communication skills.</a:t>
            </a:r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While </a:t>
            </a:r>
            <a:r>
              <a:rPr lang="en-US" u="sng" dirty="0" smtClean="0"/>
              <a:t>you learn a new language</a:t>
            </a:r>
            <a:r>
              <a:rPr lang="en-US" dirty="0" smtClean="0"/>
              <a:t>, you learn its 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Present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4046" y="1357298"/>
            <a:ext cx="8805672" cy="500066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Since</a:t>
            </a:r>
          </a:p>
          <a:p>
            <a:pPr algn="l" rtl="0">
              <a:buNone/>
            </a:pPr>
            <a:r>
              <a:rPr lang="en-US" dirty="0" smtClean="0"/>
              <a:t>	It is used to join an earlier action to an action in progress. The verb in the adverb clause can be in the </a:t>
            </a:r>
            <a:r>
              <a:rPr lang="en-US" u="sng" dirty="0" smtClean="0"/>
              <a:t>simple past </a:t>
            </a:r>
            <a:r>
              <a:rPr lang="en-US" dirty="0" smtClean="0"/>
              <a:t>or the </a:t>
            </a:r>
            <a:r>
              <a:rPr lang="en-US" u="sng" dirty="0" smtClean="0"/>
              <a:t>present perfect</a:t>
            </a:r>
            <a:r>
              <a:rPr lang="en-US" dirty="0" smtClean="0"/>
              <a:t>. However, the main clause is in the </a:t>
            </a:r>
            <a:r>
              <a:rPr lang="en-US" u="sng" dirty="0" smtClean="0"/>
              <a:t>present perfect </a:t>
            </a:r>
            <a:r>
              <a:rPr lang="en-US" dirty="0" smtClean="0"/>
              <a:t>or </a:t>
            </a:r>
            <a:r>
              <a:rPr lang="en-US" u="sng" dirty="0" smtClean="0"/>
              <a:t>present perfect progressive</a:t>
            </a:r>
            <a:r>
              <a:rPr lang="en-US" dirty="0" smtClean="0"/>
              <a:t>.</a:t>
            </a:r>
          </a:p>
          <a:p>
            <a:pPr algn="l" rtl="0">
              <a:spcBef>
                <a:spcPts val="0"/>
              </a:spcBef>
              <a:buNone/>
            </a:pPr>
            <a:endParaRPr lang="en-US" sz="1300" dirty="0" smtClean="0"/>
          </a:p>
          <a:p>
            <a:pPr algn="l" rtl="0"/>
            <a:r>
              <a:rPr lang="en-US" dirty="0" smtClean="0"/>
              <a:t>Societies have been developing </a:t>
            </a:r>
            <a:r>
              <a:rPr lang="en-US" b="1" u="sng" dirty="0" smtClean="0"/>
              <a:t>since</a:t>
            </a:r>
            <a:r>
              <a:rPr lang="en-US" u="sng" dirty="0" smtClean="0"/>
              <a:t> the first humans walked on the Earth. </a:t>
            </a:r>
            <a:endParaRPr lang="en-US" sz="1400" u="sng" dirty="0" smtClean="0"/>
          </a:p>
          <a:p>
            <a:pPr algn="l" rtl="0"/>
            <a:r>
              <a:rPr lang="en-US" dirty="0" smtClean="0"/>
              <a:t>Commerce has increased steadily </a:t>
            </a:r>
            <a:r>
              <a:rPr lang="en-US" b="1" u="sng" dirty="0" smtClean="0"/>
              <a:t>ever</a:t>
            </a:r>
            <a:r>
              <a:rPr lang="en-US" u="sng" dirty="0" smtClean="0"/>
              <a:t> </a:t>
            </a:r>
            <a:r>
              <a:rPr lang="en-US" b="1" u="sng" dirty="0" smtClean="0"/>
              <a:t>since</a:t>
            </a:r>
            <a:r>
              <a:rPr lang="en-US" u="sng" dirty="0" smtClean="0"/>
              <a:t> people have lived in communities.</a:t>
            </a:r>
            <a:endParaRPr lang="en-US" dirty="0" smtClean="0"/>
          </a:p>
          <a:p>
            <a:pPr algn="l" rtl="0">
              <a:buNone/>
            </a:pPr>
            <a:endParaRPr lang="en-US" sz="1300" b="1" dirty="0" smtClean="0"/>
          </a:p>
          <a:p>
            <a:pPr algn="l" rtl="0">
              <a:buNone/>
            </a:pPr>
            <a:r>
              <a:rPr lang="en-US" b="1" dirty="0" smtClean="0"/>
              <a:t>Practice 1, p. 213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Part 3</a:t>
            </a:r>
          </a:p>
          <a:p>
            <a:pPr algn="ctr" rtl="0"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Clauses and Related Structures of </a:t>
            </a: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Cause and Result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/>
              <a:t>Adverb Clauses and Related</a:t>
            </a:r>
            <a:br>
              <a:rPr lang="en-US" sz="2600" b="1" dirty="0" smtClean="0"/>
            </a:br>
            <a:r>
              <a:rPr lang="en-US" sz="2600" b="1" dirty="0" smtClean="0"/>
              <a:t>Structures of Cause and Result</a:t>
            </a:r>
            <a:endParaRPr lang="ar-SA" sz="2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Different structures are used to relate ideas that show cause and result. This relationship can be expressed through: </a:t>
            </a:r>
            <a:r>
              <a:rPr lang="en-US" b="1" dirty="0" smtClean="0"/>
              <a:t>(Table, 5.6., p. 220)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Subordinators ( Adverb clauses):</a:t>
            </a:r>
          </a:p>
          <a:p>
            <a:pPr marL="514350" indent="-514350" algn="ctr" rtl="0">
              <a:buNone/>
            </a:pPr>
            <a:r>
              <a:rPr lang="en-US" dirty="0" smtClean="0"/>
              <a:t>Because, since, etc.</a:t>
            </a:r>
          </a:p>
          <a:p>
            <a:pPr marL="514350" indent="-514350" algn="l" rtl="0">
              <a:buFont typeface="+mj-lt"/>
              <a:buAutoNum type="arabicPeriod" startAt="2"/>
            </a:pPr>
            <a:r>
              <a:rPr lang="en-US" dirty="0" smtClean="0"/>
              <a:t>Prepositions ( phrases):</a:t>
            </a:r>
          </a:p>
          <a:p>
            <a:pPr marL="514350" indent="-514350" algn="ctr" rtl="0">
              <a:buNone/>
            </a:pPr>
            <a:r>
              <a:rPr lang="en-US" dirty="0" smtClean="0"/>
              <a:t>Due to, because of, etc.</a:t>
            </a:r>
          </a:p>
          <a:p>
            <a:pPr marL="514350" indent="-514350" algn="l" rtl="0">
              <a:buFont typeface="+mj-lt"/>
              <a:buAutoNum type="arabicPeriod" startAt="3"/>
            </a:pPr>
            <a:r>
              <a:rPr lang="en-US" dirty="0" smtClean="0"/>
              <a:t>Transitions:</a:t>
            </a:r>
          </a:p>
          <a:p>
            <a:pPr marL="514350" indent="-514350" algn="l" rtl="0">
              <a:buNone/>
            </a:pPr>
            <a:r>
              <a:rPr lang="en-US" dirty="0" smtClean="0"/>
              <a:t>			       Consequently, as a result, etc.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57150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Adverb Clauses of Cause and Result</a:t>
            </a:r>
            <a:endParaRPr lang="ar-SA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715436" cy="492922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500" b="1" dirty="0" smtClean="0"/>
              <a:t>Because, due to the fact that, and since:</a:t>
            </a:r>
          </a:p>
          <a:p>
            <a:pPr algn="just" rtl="0">
              <a:buNone/>
            </a:pPr>
            <a:r>
              <a:rPr lang="en-US" sz="2500" dirty="0" smtClean="0"/>
              <a:t>	     These subordinators are used in adverb clauses to combine causes with results. These linking words are attached to the cause. </a:t>
            </a:r>
            <a:r>
              <a:rPr lang="en-US" sz="2500" b="1" i="1" dirty="0" smtClean="0"/>
              <a:t>Because</a:t>
            </a:r>
            <a:r>
              <a:rPr lang="en-US" sz="2500" dirty="0" smtClean="0"/>
              <a:t> is used in both written and spoken English, </a:t>
            </a:r>
            <a:r>
              <a:rPr lang="en-US" sz="2500" b="1" i="1" dirty="0" smtClean="0"/>
              <a:t>due</a:t>
            </a:r>
            <a:r>
              <a:rPr lang="en-US" sz="2500" dirty="0" smtClean="0"/>
              <a:t> </a:t>
            </a:r>
            <a:r>
              <a:rPr lang="en-US" sz="2500" b="1" i="1" dirty="0" smtClean="0"/>
              <a:t>to the fact </a:t>
            </a:r>
            <a:r>
              <a:rPr lang="en-US" sz="2500" dirty="0" smtClean="0"/>
              <a:t>is formal, and </a:t>
            </a:r>
            <a:r>
              <a:rPr lang="en-US" sz="2500" b="1" i="1" dirty="0" smtClean="0"/>
              <a:t>since</a:t>
            </a:r>
            <a:r>
              <a:rPr lang="en-US" sz="2500" dirty="0" smtClean="0"/>
              <a:t> is less formal.</a:t>
            </a:r>
          </a:p>
          <a:p>
            <a:pPr algn="l" rtl="0">
              <a:buNone/>
            </a:pPr>
            <a:endParaRPr lang="en-US" sz="900" dirty="0" smtClean="0"/>
          </a:p>
          <a:p>
            <a:pPr algn="l" rtl="0"/>
            <a:r>
              <a:rPr lang="en-US" sz="2600" b="1" u="sng" dirty="0" smtClean="0"/>
              <a:t>Because</a:t>
            </a:r>
            <a:r>
              <a:rPr lang="en-US" sz="2600" u="sng" dirty="0" smtClean="0"/>
              <a:t> he was a dynamic speaker</a:t>
            </a:r>
            <a:r>
              <a:rPr lang="en-US" sz="2600" dirty="0" smtClean="0"/>
              <a:t>, crowds always gathered to hear Martin Luther King.</a:t>
            </a:r>
          </a:p>
          <a:p>
            <a:pPr algn="l" rtl="0"/>
            <a:r>
              <a:rPr lang="en-US" sz="2600" dirty="0" smtClean="0"/>
              <a:t>Crowds always gathered to hear Martin Luther King, Jr., </a:t>
            </a:r>
            <a:r>
              <a:rPr lang="en-US" sz="2600" b="1" u="sng" dirty="0" smtClean="0"/>
              <a:t>due to the fact that</a:t>
            </a:r>
            <a:r>
              <a:rPr lang="en-US" sz="2600" u="sng" dirty="0" smtClean="0"/>
              <a:t> he was a dynamic speaker.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Adverb Clauses of Cause and Result</a:t>
            </a:r>
            <a:endParaRPr lang="ar-SA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Alkatheery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Crowds always gathered to hear Martin Luther King </a:t>
            </a:r>
            <a:r>
              <a:rPr lang="en-US" sz="2800" b="1" u="sng" dirty="0" smtClean="0"/>
              <a:t>since </a:t>
            </a:r>
            <a:r>
              <a:rPr lang="en-US" sz="2800" u="sng" dirty="0" smtClean="0"/>
              <a:t>he was a dynamic speaker. </a:t>
            </a:r>
          </a:p>
          <a:p>
            <a:pPr algn="l" rtl="0"/>
            <a:r>
              <a:rPr lang="en-US" sz="2800" dirty="0" smtClean="0"/>
              <a:t>Janice missed her </a:t>
            </a:r>
            <a:r>
              <a:rPr lang="en-US" sz="2800" dirty="0" err="1" smtClean="0"/>
              <a:t>favourite</a:t>
            </a:r>
            <a:r>
              <a:rPr lang="en-US" sz="2800" dirty="0" smtClean="0"/>
              <a:t> TV show </a:t>
            </a:r>
            <a:r>
              <a:rPr lang="en-US" sz="2800" b="1" u="sng" dirty="0" smtClean="0"/>
              <a:t>because</a:t>
            </a:r>
            <a:r>
              <a:rPr lang="en-US" sz="2800" u="sng" dirty="0" smtClean="0"/>
              <a:t> she got home late.</a:t>
            </a:r>
          </a:p>
          <a:p>
            <a:pPr algn="l" rtl="0"/>
            <a:r>
              <a:rPr lang="en-US" sz="2800" b="1" u="sng" dirty="0" smtClean="0"/>
              <a:t>Since </a:t>
            </a:r>
            <a:r>
              <a:rPr lang="en-US" sz="2800" u="sng" dirty="0" smtClean="0"/>
              <a:t>the bus was late, </a:t>
            </a:r>
            <a:r>
              <a:rPr lang="en-US" sz="2800" dirty="0" smtClean="0"/>
              <a:t>I missed Dr. Fatima's lecture. </a:t>
            </a:r>
            <a:r>
              <a:rPr lang="en-US" sz="2800" b="1" i="1" dirty="0" smtClean="0"/>
              <a:t>(Complex sentence)</a:t>
            </a:r>
          </a:p>
          <a:p>
            <a:pPr algn="l" rtl="0"/>
            <a:r>
              <a:rPr lang="en-US" sz="2800" dirty="0" smtClean="0"/>
              <a:t>Dr. Smith won a Nobel Prize </a:t>
            </a:r>
            <a:r>
              <a:rPr lang="en-US" sz="2800" b="1" u="sng" dirty="0" smtClean="0"/>
              <a:t>due to the fact that </a:t>
            </a:r>
            <a:r>
              <a:rPr lang="en-US" sz="2800" u="sng" dirty="0" smtClean="0"/>
              <a:t>he discovered a cure for Alzheimer.</a:t>
            </a:r>
          </a:p>
          <a:p>
            <a:pPr algn="l" rtl="0"/>
            <a:r>
              <a:rPr lang="en-US" sz="2800" dirty="0" smtClean="0"/>
              <a:t>I did not study for the exam </a:t>
            </a:r>
            <a:r>
              <a:rPr lang="en-US" sz="2800" b="1" u="sng" dirty="0" smtClean="0"/>
              <a:t>since</a:t>
            </a:r>
            <a:r>
              <a:rPr lang="en-US" sz="2800" u="sng" dirty="0" smtClean="0"/>
              <a:t> I lost my book.</a:t>
            </a:r>
            <a:endParaRPr lang="en-US" sz="2800" dirty="0" smtClean="0"/>
          </a:p>
          <a:p>
            <a:pPr algn="l" rtl="0"/>
            <a:endParaRPr lang="en-US" sz="2800" u="sng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/>
              <a:t>Transitions of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15436" cy="4572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Example:</a:t>
            </a:r>
          </a:p>
          <a:p>
            <a:pPr algn="just" rtl="0">
              <a:buNone/>
            </a:pPr>
            <a:r>
              <a:rPr lang="en-US" dirty="0" smtClean="0"/>
              <a:t>First, a child will start smiling at its mother.</a:t>
            </a:r>
          </a:p>
          <a:p>
            <a:pPr algn="just" rtl="0">
              <a:buNone/>
            </a:pPr>
            <a:r>
              <a:rPr lang="en-US" dirty="0" smtClean="0"/>
              <a:t>Later, it will learn to tell the difference between people.</a:t>
            </a:r>
          </a:p>
          <a:p>
            <a:pPr algn="just" rtl="0">
              <a:buNone/>
            </a:pPr>
            <a:r>
              <a:rPr lang="en-US" dirty="0" smtClean="0"/>
              <a:t>After that, the child will begin to imitate its parents’ actions.</a:t>
            </a:r>
          </a:p>
          <a:p>
            <a:pPr algn="just" rtl="0">
              <a:buNone/>
            </a:pPr>
            <a:r>
              <a:rPr lang="en-US" dirty="0" smtClean="0"/>
              <a:t>Then it responds to human voices.</a:t>
            </a:r>
          </a:p>
          <a:p>
            <a:pPr algn="just" rtl="0">
              <a:buNone/>
            </a:pPr>
            <a:endParaRPr lang="en-US" sz="1500" dirty="0" smtClean="0"/>
          </a:p>
          <a:p>
            <a:pPr algn="just" rtl="0">
              <a:buNone/>
            </a:pPr>
            <a:r>
              <a:rPr lang="en-US" b="1" dirty="0" smtClean="0"/>
              <a:t>Practice 1, p. 203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Phrases of Cause and Result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805672" cy="492922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Due to, because of, as a result of, owing to</a:t>
            </a:r>
          </a:p>
          <a:p>
            <a:pPr algn="l" rtl="0">
              <a:buNone/>
            </a:pPr>
            <a:r>
              <a:rPr lang="en-US" dirty="0" smtClean="0"/>
              <a:t> 	These expressions are followed by a noun, a noun phrase, or a gerund.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Because</a:t>
            </a:r>
            <a:r>
              <a:rPr lang="en-US" u="sng" dirty="0" smtClean="0"/>
              <a:t> </a:t>
            </a:r>
            <a:r>
              <a:rPr lang="en-US" b="1" u="sng" dirty="0" smtClean="0"/>
              <a:t>of</a:t>
            </a:r>
            <a:r>
              <a:rPr lang="en-US" u="sng" dirty="0" smtClean="0"/>
              <a:t> his dynamism, </a:t>
            </a:r>
            <a:r>
              <a:rPr lang="en-US" dirty="0" smtClean="0"/>
              <a:t>crowds always gathered to hear Martin Luther King.</a:t>
            </a:r>
          </a:p>
          <a:p>
            <a:pPr algn="l" rtl="0">
              <a:buNone/>
            </a:pPr>
            <a:r>
              <a:rPr lang="en-US" dirty="0" smtClean="0"/>
              <a:t>	People still admire Dr. King </a:t>
            </a:r>
            <a:r>
              <a:rPr lang="en-US" b="1" u="sng" dirty="0" smtClean="0"/>
              <a:t>due to </a:t>
            </a:r>
            <a:r>
              <a:rPr lang="en-US" u="sng" dirty="0" smtClean="0"/>
              <a:t>his amazing accomplishments.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As a result of </a:t>
            </a:r>
            <a:r>
              <a:rPr lang="en-US" u="sng" dirty="0" smtClean="0"/>
              <a:t>his carelessness</a:t>
            </a:r>
            <a:r>
              <a:rPr lang="en-US" dirty="0" smtClean="0"/>
              <a:t>, Ahmad did not pass the physics course.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Owing  to </a:t>
            </a:r>
            <a:r>
              <a:rPr lang="en-US" u="sng" dirty="0" smtClean="0"/>
              <a:t>her aggressive behavior</a:t>
            </a:r>
            <a:r>
              <a:rPr lang="en-US" dirty="0" smtClean="0"/>
              <a:t>, kids don’t like to play with Sarah in the park.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Transitions of Cause and Result</a:t>
            </a:r>
            <a:endParaRPr lang="ar-SA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600" b="1" dirty="0" smtClean="0"/>
              <a:t>Hence, consequently, as a result, therefore, as a consequent, thus</a:t>
            </a:r>
          </a:p>
          <a:p>
            <a:pPr algn="l" rtl="0">
              <a:buNone/>
            </a:pPr>
            <a:r>
              <a:rPr lang="en-US" sz="2600" b="1" dirty="0" smtClean="0"/>
              <a:t>		</a:t>
            </a:r>
            <a:r>
              <a:rPr lang="en-US" sz="2600" dirty="0" smtClean="0"/>
              <a:t>Like other transitions, they can start a new sentence, or combine two clauses in one sentence.  If it is used to start a new sentence, the transition is followed by a comma. However, if it is used to combine two clauses in one sentence, the transition is preceded by a semicolon and followed by a comma.</a:t>
            </a:r>
          </a:p>
          <a:p>
            <a:pPr algn="l" rtl="0">
              <a:buNone/>
            </a:pPr>
            <a:r>
              <a:rPr lang="en-US" sz="2600" dirty="0" smtClean="0"/>
              <a:t>		</a:t>
            </a:r>
            <a:r>
              <a:rPr lang="en-US" sz="2600" b="1" dirty="0" smtClean="0"/>
              <a:t>Thus</a:t>
            </a:r>
            <a:r>
              <a:rPr lang="en-US" sz="2600" dirty="0" smtClean="0"/>
              <a:t> and </a:t>
            </a:r>
            <a:r>
              <a:rPr lang="en-US" sz="2600" b="1" dirty="0" smtClean="0"/>
              <a:t>hence</a:t>
            </a:r>
            <a:r>
              <a:rPr lang="en-US" sz="2600" dirty="0" smtClean="0"/>
              <a:t> are used in formal English. The others are used in both formal and informal English.</a:t>
            </a:r>
          </a:p>
          <a:p>
            <a:pPr algn="l" rtl="0">
              <a:buNone/>
            </a:pPr>
            <a:endParaRPr lang="en-US" sz="2600" dirty="0" smtClean="0"/>
          </a:p>
          <a:p>
            <a:pPr algn="l" rtl="0"/>
            <a:endParaRPr lang="ar-S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Transitions of Cause and Result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507209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Ghandi</a:t>
            </a:r>
            <a:r>
              <a:rPr lang="en-US" dirty="0" smtClean="0"/>
              <a:t> was respected throughout India; </a:t>
            </a:r>
            <a:r>
              <a:rPr lang="en-US" b="1" dirty="0" smtClean="0"/>
              <a:t>as a result</a:t>
            </a:r>
            <a:r>
              <a:rPr lang="en-US" dirty="0" smtClean="0"/>
              <a:t>, he was given the name Mahatma, meaning “Great Lord.”</a:t>
            </a:r>
          </a:p>
          <a:p>
            <a:pPr algn="l" rtl="0"/>
            <a:r>
              <a:rPr lang="en-US" dirty="0" err="1" smtClean="0"/>
              <a:t>Ghandi</a:t>
            </a:r>
            <a:r>
              <a:rPr lang="en-US" dirty="0" smtClean="0"/>
              <a:t> was respected throughout India. </a:t>
            </a:r>
            <a:r>
              <a:rPr lang="en-US" b="1" dirty="0" smtClean="0"/>
              <a:t>Hence</a:t>
            </a:r>
            <a:r>
              <a:rPr lang="en-US" dirty="0" smtClean="0"/>
              <a:t>, he was given the name Mahatma, meaning “Great Lord.”</a:t>
            </a:r>
          </a:p>
          <a:p>
            <a:pPr algn="l" rtl="0"/>
            <a:r>
              <a:rPr lang="en-US" dirty="0" smtClean="0"/>
              <a:t>The company had many losses last year. </a:t>
            </a:r>
            <a:r>
              <a:rPr lang="en-US" b="1" dirty="0" smtClean="0"/>
              <a:t>Consequently</a:t>
            </a:r>
            <a:r>
              <a:rPr lang="en-US" dirty="0" smtClean="0"/>
              <a:t>, many employees were fired.</a:t>
            </a:r>
          </a:p>
          <a:p>
            <a:pPr algn="l" rtl="0"/>
            <a:r>
              <a:rPr lang="en-US" dirty="0" smtClean="0"/>
              <a:t>A strong snow storm hit the city; </a:t>
            </a:r>
            <a:r>
              <a:rPr lang="en-US" b="1" dirty="0" smtClean="0"/>
              <a:t>therefore, </a:t>
            </a:r>
            <a:r>
              <a:rPr lang="en-US" dirty="0" smtClean="0"/>
              <a:t> schools are closed today. </a:t>
            </a:r>
            <a:r>
              <a:rPr lang="en-US" b="1" i="1" dirty="0" smtClean="0"/>
              <a:t>(Compound sentence)</a:t>
            </a:r>
          </a:p>
          <a:p>
            <a:pPr algn="l" rtl="0">
              <a:buNone/>
            </a:pPr>
            <a:r>
              <a:rPr lang="en-US" b="1" dirty="0" smtClean="0"/>
              <a:t>Practice 2. p. 221.</a:t>
            </a:r>
          </a:p>
          <a:p>
            <a:pPr algn="l" rtl="0">
              <a:buNone/>
            </a:pPr>
            <a:r>
              <a:rPr lang="en-US" b="1" dirty="0" smtClean="0"/>
              <a:t>Practices 3&amp; 4. p. 222.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Part 4</a:t>
            </a:r>
          </a:p>
          <a:p>
            <a:pPr algn="ctr" rtl="0"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Clauses and Related Structures of Time:</a:t>
            </a: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Past Time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1000132"/>
          </a:xfrm>
        </p:spPr>
        <p:txBody>
          <a:bodyPr>
            <a:normAutofit/>
          </a:bodyPr>
          <a:lstStyle/>
          <a:p>
            <a:pPr rtl="0"/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</a:rPr>
              <a:t>Clauses and Related Structures of Time: Past Time</a:t>
            </a:r>
            <a:endParaRPr lang="ar-SA" sz="2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Alaktheery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4046" y="1428736"/>
            <a:ext cx="8805672" cy="492922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	Clauses and phrases are used to show the relationship between an earlier event to a later one. </a:t>
            </a:r>
            <a:r>
              <a:rPr lang="en-US" b="1" u="sng" dirty="0" smtClean="0"/>
              <a:t>The past perfect (continuous) </a:t>
            </a:r>
            <a:r>
              <a:rPr lang="en-US" dirty="0" smtClean="0"/>
              <a:t>tense is generally used with the earlier event.; it can never be used with the later event. </a:t>
            </a:r>
            <a:r>
              <a:rPr lang="en-US" b="1" dirty="0" smtClean="0"/>
              <a:t>(Table 5.7, p. 227)</a:t>
            </a:r>
          </a:p>
          <a:p>
            <a:pPr algn="l" rtl="0">
              <a:buNone/>
            </a:pPr>
            <a:r>
              <a:rPr lang="en-US" dirty="0" smtClean="0"/>
              <a:t>	In conversational English, the simple past is often used instead of the past perfect in sentences with </a:t>
            </a:r>
            <a:r>
              <a:rPr lang="en-US" b="1" i="1" dirty="0" smtClean="0"/>
              <a:t>after</a:t>
            </a:r>
            <a:r>
              <a:rPr lang="en-US" dirty="0" smtClean="0"/>
              <a:t>, </a:t>
            </a:r>
            <a:r>
              <a:rPr lang="en-US" b="1" i="1" dirty="0" smtClean="0"/>
              <a:t>before</a:t>
            </a:r>
            <a:r>
              <a:rPr lang="en-US" dirty="0" smtClean="0"/>
              <a:t>, and</a:t>
            </a:r>
            <a:r>
              <a:rPr lang="en-US" b="1" i="1" dirty="0" smtClean="0"/>
              <a:t> until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However, in written English, after the time frame is established by the past perfect (progressive), writers can switch to the simple past.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Alaktheery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4046" y="1428736"/>
            <a:ext cx="8805672" cy="4759472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Before, by the time (that), until</a:t>
            </a:r>
          </a:p>
          <a:p>
            <a:pPr algn="l" rtl="0">
              <a:buNone/>
            </a:pPr>
            <a:r>
              <a:rPr lang="en-US" dirty="0" smtClean="0"/>
              <a:t>	These linking words come with the later event. The verb of the time clause is in the simple past.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Before</a:t>
            </a:r>
            <a:r>
              <a:rPr lang="en-US" u="sng" dirty="0" smtClean="0"/>
              <a:t> the war began,</a:t>
            </a:r>
            <a:r>
              <a:rPr lang="en-US" dirty="0" smtClean="0"/>
              <a:t> American colonists had already been rebelling for several years.</a:t>
            </a:r>
          </a:p>
          <a:p>
            <a:pPr algn="l" rtl="0">
              <a:buNone/>
            </a:pPr>
            <a:endParaRPr lang="en-US" sz="8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By the time that </a:t>
            </a:r>
            <a:r>
              <a:rPr lang="en-US" u="sng" dirty="0" smtClean="0"/>
              <a:t>the British brought more troops to the colonies,</a:t>
            </a:r>
            <a:r>
              <a:rPr lang="en-US" dirty="0" smtClean="0"/>
              <a:t> the rebellion had already spread.</a:t>
            </a:r>
          </a:p>
          <a:p>
            <a:pPr algn="l" rtl="0">
              <a:buNone/>
            </a:pPr>
            <a:endParaRPr lang="en-US" sz="8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Until </a:t>
            </a:r>
            <a:r>
              <a:rPr lang="en-US" u="sng" dirty="0" smtClean="0"/>
              <a:t>the British instituted these taxes, </a:t>
            </a:r>
            <a:r>
              <a:rPr lang="en-US" dirty="0" smtClean="0"/>
              <a:t>most colonies had been loyal to England.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8572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Alaktheery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842248" cy="4929222"/>
          </a:xfrm>
        </p:spPr>
        <p:txBody>
          <a:bodyPr/>
          <a:lstStyle/>
          <a:p>
            <a:pPr algn="l" rtl="0"/>
            <a:r>
              <a:rPr lang="en-US" b="1" dirty="0" smtClean="0"/>
              <a:t>After</a:t>
            </a:r>
          </a:p>
          <a:p>
            <a:pPr algn="l" rtl="0">
              <a:buNone/>
            </a:pPr>
            <a:r>
              <a:rPr lang="en-US" dirty="0" smtClean="0"/>
              <a:t>	It is used with the earlier event. The verb of the time clause is in the past perfect. Adverbs such as </a:t>
            </a:r>
            <a:r>
              <a:rPr lang="en-US" i="1" dirty="0" smtClean="0"/>
              <a:t>already, just, hardly, recently, </a:t>
            </a:r>
            <a:r>
              <a:rPr lang="en-US" dirty="0" smtClean="0"/>
              <a:t>and </a:t>
            </a:r>
            <a:r>
              <a:rPr lang="en-US" i="1" dirty="0" smtClean="0"/>
              <a:t>scarcely</a:t>
            </a:r>
            <a:r>
              <a:rPr lang="en-US" dirty="0" smtClean="0"/>
              <a:t> are frequently used with the past perfect.</a:t>
            </a:r>
          </a:p>
          <a:p>
            <a:pPr algn="l" rtl="0">
              <a:buNone/>
            </a:pPr>
            <a:endParaRPr lang="en-US" sz="800" dirty="0" smtClean="0"/>
          </a:p>
          <a:p>
            <a:pPr algn="l" rtl="0">
              <a:buNone/>
            </a:pPr>
            <a:r>
              <a:rPr lang="en-US" dirty="0" smtClean="0"/>
              <a:t>	Fights broke out </a:t>
            </a:r>
            <a:r>
              <a:rPr lang="en-US" b="1" u="sng" dirty="0" smtClean="0"/>
              <a:t>after</a:t>
            </a:r>
            <a:r>
              <a:rPr lang="en-US" u="sng" dirty="0" smtClean="0"/>
              <a:t> the British had passed a series of taxes.</a:t>
            </a:r>
          </a:p>
          <a:p>
            <a:pPr algn="l" rtl="0">
              <a:buNone/>
            </a:pPr>
            <a:endParaRPr lang="en-US" sz="800" u="sng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After</a:t>
            </a:r>
            <a:r>
              <a:rPr lang="en-US" u="sng" dirty="0" smtClean="0"/>
              <a:t> the university had announced 2012 scholarships, </a:t>
            </a:r>
            <a:r>
              <a:rPr lang="en-US" dirty="0" smtClean="0"/>
              <a:t>340 students applied to it.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Alaktheery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842248" cy="507209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When</a:t>
            </a:r>
          </a:p>
          <a:p>
            <a:pPr algn="l" rtl="0">
              <a:buNone/>
            </a:pPr>
            <a:r>
              <a:rPr lang="en-US" dirty="0" smtClean="0"/>
              <a:t>	It comes with the later event and the verb is in the simple past. The past perfect must be used if there is a distinct time difference.  If not, the simple past is used.</a:t>
            </a:r>
          </a:p>
          <a:p>
            <a:pPr algn="l" rtl="0">
              <a:buNone/>
            </a:pPr>
            <a:endParaRPr lang="en-US" sz="800" b="1" dirty="0" smtClean="0"/>
          </a:p>
          <a:p>
            <a:pPr algn="l" rtl="0">
              <a:buNone/>
            </a:pPr>
            <a:r>
              <a:rPr lang="en-US" b="1" dirty="0" smtClean="0"/>
              <a:t>Compare: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It began to rain </a:t>
            </a:r>
            <a:r>
              <a:rPr lang="en-US" b="1" u="sng" dirty="0" smtClean="0"/>
              <a:t>when</a:t>
            </a:r>
            <a:r>
              <a:rPr lang="en-US" u="sng" dirty="0" smtClean="0"/>
              <a:t> I went outside</a:t>
            </a:r>
            <a:r>
              <a:rPr lang="en-US" dirty="0" smtClean="0"/>
              <a:t>.</a:t>
            </a:r>
          </a:p>
          <a:p>
            <a:pPr algn="l" rtl="0">
              <a:buClrTx/>
              <a:buFont typeface="Wingdings" pitchFamily="2" charset="2"/>
              <a:buChar char="§"/>
            </a:pPr>
            <a:r>
              <a:rPr lang="en-US" dirty="0" smtClean="0"/>
              <a:t>It had begun to rain </a:t>
            </a:r>
            <a:r>
              <a:rPr lang="en-US" b="1" u="sng" dirty="0" smtClean="0"/>
              <a:t>when</a:t>
            </a:r>
            <a:r>
              <a:rPr lang="en-US" u="sng" dirty="0" smtClean="0"/>
              <a:t> I went outside.</a:t>
            </a:r>
          </a:p>
          <a:p>
            <a:pPr algn="l" rtl="0">
              <a:buClrTx/>
              <a:buFont typeface="Wingdings" pitchFamily="2" charset="2"/>
              <a:buChar char="§"/>
            </a:pPr>
            <a:r>
              <a:rPr lang="en-US" dirty="0" smtClean="0"/>
              <a:t>The rebellion had already started </a:t>
            </a:r>
            <a:r>
              <a:rPr lang="en-US" b="1" u="sng" dirty="0" smtClean="0"/>
              <a:t>when</a:t>
            </a:r>
            <a:r>
              <a:rPr lang="en-US" u="sng" dirty="0" smtClean="0"/>
              <a:t> the British passed new taxes.</a:t>
            </a:r>
            <a:endParaRPr lang="ar-SA" u="sng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Phrases of Time:</a:t>
            </a:r>
            <a:b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By, up to, within</a:t>
            </a:r>
          </a:p>
          <a:p>
            <a:pPr algn="l" rtl="0">
              <a:buNone/>
            </a:pPr>
            <a:r>
              <a:rPr lang="en-US" dirty="0" smtClean="0"/>
              <a:t>	These prepositions are used in time phrases to show the time relationship between the main clause and the time phrase.</a:t>
            </a:r>
          </a:p>
          <a:p>
            <a:pPr algn="l" rtl="0">
              <a:buNone/>
            </a:pPr>
            <a:endParaRPr lang="en-US" sz="800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By</a:t>
            </a:r>
            <a:r>
              <a:rPr lang="en-US" u="sng" dirty="0" smtClean="0"/>
              <a:t> 1776, </a:t>
            </a:r>
            <a:r>
              <a:rPr lang="en-US" dirty="0" smtClean="0"/>
              <a:t>colonists had already been rebelling for several years. (not later than)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Up</a:t>
            </a:r>
            <a:r>
              <a:rPr lang="en-US" u="sng" dirty="0" smtClean="0"/>
              <a:t> </a:t>
            </a:r>
            <a:r>
              <a:rPr lang="en-US" b="1" u="sng" dirty="0" smtClean="0"/>
              <a:t>to</a:t>
            </a:r>
            <a:r>
              <a:rPr lang="en-US" u="sng" dirty="0" smtClean="0"/>
              <a:t> 1776</a:t>
            </a:r>
            <a:r>
              <a:rPr lang="en-US" dirty="0" smtClean="0"/>
              <a:t>, they had not officially declared war. (till)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Within</a:t>
            </a:r>
            <a:r>
              <a:rPr lang="en-US" u="sng" dirty="0" smtClean="0"/>
              <a:t> seven years</a:t>
            </a:r>
            <a:r>
              <a:rPr lang="en-US" dirty="0" smtClean="0"/>
              <a:t>, the Americans had gained independence. (during a period of time)</a:t>
            </a: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812800"/>
            <a:ext cx="8503920" cy="4187968"/>
          </a:xfrm>
        </p:spPr>
        <p:txBody>
          <a:bodyPr/>
          <a:lstStyle/>
          <a:p>
            <a:pPr algn="l" rtl="0"/>
            <a:r>
              <a:rPr lang="en-US" sz="3000" dirty="0" smtClean="0"/>
              <a:t>Clauses and phrases can also link events that happened at approximately the same time in the past.</a:t>
            </a:r>
          </a:p>
          <a:p>
            <a:pPr algn="l" rtl="0"/>
            <a:r>
              <a:rPr lang="en-US" sz="3000" dirty="0" smtClean="0"/>
              <a:t>In this case, the </a:t>
            </a:r>
            <a:r>
              <a:rPr lang="en-US" sz="3000" b="1" dirty="0" smtClean="0"/>
              <a:t>simple past </a:t>
            </a:r>
            <a:r>
              <a:rPr lang="en-US" sz="3000" dirty="0" smtClean="0"/>
              <a:t>or</a:t>
            </a:r>
            <a:r>
              <a:rPr lang="en-US" sz="3000" b="1" dirty="0" smtClean="0"/>
              <a:t> </a:t>
            </a:r>
            <a:r>
              <a:rPr lang="en-US" sz="3000" dirty="0" smtClean="0"/>
              <a:t>the</a:t>
            </a:r>
            <a:r>
              <a:rPr lang="en-US" sz="3000" b="1" dirty="0" smtClean="0"/>
              <a:t> past continuous </a:t>
            </a:r>
            <a:r>
              <a:rPr lang="en-US" sz="3000" dirty="0" smtClean="0"/>
              <a:t>are used with the adverb clause. </a:t>
            </a:r>
          </a:p>
          <a:p>
            <a:pPr algn="l" rtl="0"/>
            <a:r>
              <a:rPr lang="en-US" sz="3000" b="1" dirty="0" smtClean="0"/>
              <a:t>(Table 5.8, p. 228)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857256"/>
          </a:xfrm>
        </p:spPr>
        <p:txBody>
          <a:bodyPr/>
          <a:lstStyle/>
          <a:p>
            <a:r>
              <a:rPr lang="en-US" b="1" dirty="0" smtClean="0"/>
              <a:t>Adverb Clauses</a:t>
            </a:r>
            <a:endParaRPr lang="ar-SA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8715436" cy="4643470"/>
          </a:xfrm>
        </p:spPr>
        <p:txBody>
          <a:bodyPr>
            <a:normAutofit lnSpcReduction="10000"/>
          </a:bodyPr>
          <a:lstStyle/>
          <a:p>
            <a:pPr algn="justLow" rtl="0">
              <a:buNone/>
            </a:pPr>
            <a:r>
              <a:rPr lang="en-US" sz="2800" dirty="0" smtClean="0"/>
              <a:t>	Adverb clauses are used to show the relationship between ideas. An adverb clause begins with a subordinator.</a:t>
            </a:r>
          </a:p>
          <a:p>
            <a:pPr algn="justLow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2800" b="1" dirty="0" smtClean="0"/>
              <a:t>Types of Adverb Clauses</a:t>
            </a:r>
            <a:r>
              <a:rPr lang="en-US" sz="2800" dirty="0" smtClean="0"/>
              <a:t>:</a:t>
            </a:r>
          </a:p>
          <a:p>
            <a:pPr algn="l" rtl="0"/>
            <a:r>
              <a:rPr lang="en-US" sz="2800" dirty="0" smtClean="0"/>
              <a:t>Time clauses: after, before, when, etc.</a:t>
            </a:r>
          </a:p>
          <a:p>
            <a:pPr algn="l" rtl="0"/>
            <a:r>
              <a:rPr lang="en-US" sz="2800" dirty="0" smtClean="0"/>
              <a:t>Cause and effect clauses: since, because</a:t>
            </a:r>
          </a:p>
          <a:p>
            <a:pPr algn="l" rtl="0"/>
            <a:r>
              <a:rPr lang="en-US" sz="2800" dirty="0" smtClean="0"/>
              <a:t>Contrast clauses: although, etc.</a:t>
            </a:r>
          </a:p>
          <a:p>
            <a:pPr algn="l" rtl="0"/>
            <a:r>
              <a:rPr lang="en-US" sz="2800" dirty="0" smtClean="0"/>
              <a:t>Conditional clauses: if, etc.</a:t>
            </a:r>
          </a:p>
          <a:p>
            <a:pPr algn="l" rtl="0"/>
            <a:r>
              <a:rPr lang="en-US" sz="2800" dirty="0" smtClean="0"/>
              <a:t>and others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When, whenever, as soon as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When</a:t>
            </a:r>
            <a:r>
              <a:rPr lang="en-US" dirty="0" smtClean="0"/>
              <a:t> and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b="1" dirty="0" smtClean="0"/>
              <a:t>soon</a:t>
            </a:r>
            <a:r>
              <a:rPr lang="en-US" dirty="0" smtClean="0"/>
              <a:t> </a:t>
            </a:r>
            <a:r>
              <a:rPr lang="en-US" b="1" dirty="0" smtClean="0"/>
              <a:t>as</a:t>
            </a:r>
            <a:r>
              <a:rPr lang="en-US" dirty="0" smtClean="0"/>
              <a:t> are used to show a direct connection in the time of occurrence of the two events. </a:t>
            </a:r>
            <a:r>
              <a:rPr lang="en-US" b="1" dirty="0" smtClean="0"/>
              <a:t>Whenever</a:t>
            </a:r>
            <a:r>
              <a:rPr lang="en-US" dirty="0" smtClean="0"/>
              <a:t> is used to describe habitual occurrences.</a:t>
            </a:r>
          </a:p>
          <a:p>
            <a:pPr algn="l" rtl="0">
              <a:buNone/>
            </a:pPr>
            <a:endParaRPr lang="en-US" sz="500" dirty="0" smtClean="0"/>
          </a:p>
          <a:p>
            <a:pPr algn="l" rtl="0">
              <a:buNone/>
            </a:pPr>
            <a:r>
              <a:rPr lang="en-US" dirty="0" smtClean="0"/>
              <a:t>	Fighting began </a:t>
            </a:r>
            <a:r>
              <a:rPr lang="en-US" b="1" u="sng" dirty="0" smtClean="0"/>
              <a:t>when</a:t>
            </a:r>
            <a:r>
              <a:rPr lang="en-US" u="sng" dirty="0" smtClean="0"/>
              <a:t> the British tried to collect more taxes.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As soon as </a:t>
            </a:r>
            <a:r>
              <a:rPr lang="en-US" u="sng" dirty="0" smtClean="0"/>
              <a:t>colonists learned of the fighting</a:t>
            </a:r>
            <a:r>
              <a:rPr lang="en-US" dirty="0" smtClean="0"/>
              <a:t>, rebellion spread rapidly.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Clauses of Time:</a:t>
            </a:r>
            <a:b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As, while, when</a:t>
            </a:r>
          </a:p>
          <a:p>
            <a:pPr algn="l" rtl="0">
              <a:buNone/>
            </a:pPr>
            <a:r>
              <a:rPr lang="en-US" dirty="0" smtClean="0"/>
              <a:t>	The past continuous is often used with </a:t>
            </a:r>
            <a:r>
              <a:rPr lang="en-US" b="1" i="1" dirty="0" smtClean="0"/>
              <a:t>while</a:t>
            </a:r>
            <a:r>
              <a:rPr lang="en-US" dirty="0" smtClean="0"/>
              <a:t> and </a:t>
            </a:r>
            <a:r>
              <a:rPr lang="en-US" b="1" i="1" dirty="0" smtClean="0"/>
              <a:t>as</a:t>
            </a:r>
            <a:r>
              <a:rPr lang="en-US" dirty="0" smtClean="0"/>
              <a:t> to describe past actions in progress. </a:t>
            </a:r>
            <a:r>
              <a:rPr lang="en-US" b="1" i="1" dirty="0" smtClean="0"/>
              <a:t>When</a:t>
            </a:r>
            <a:r>
              <a:rPr lang="en-US" dirty="0" smtClean="0"/>
              <a:t> is used with a clause in the simple past to describe an action that occurred while another event was in progress.</a:t>
            </a:r>
          </a:p>
          <a:p>
            <a:pPr algn="l" rtl="0">
              <a:buNone/>
            </a:pPr>
            <a:endParaRPr lang="en-US" sz="900" dirty="0" smtClean="0"/>
          </a:p>
          <a:p>
            <a:pPr algn="l" rtl="0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/>
              <a:t>While</a:t>
            </a:r>
            <a:r>
              <a:rPr lang="en-US" u="sng" dirty="0" smtClean="0"/>
              <a:t> colonists in Boston were fighting the British, </a:t>
            </a:r>
            <a:r>
              <a:rPr lang="en-US" dirty="0" smtClean="0"/>
              <a:t>colonists in the South were organizing the army.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Colonists in Virginia were planning their own revolt </a:t>
            </a:r>
            <a:r>
              <a:rPr lang="en-US" b="1" u="sng" dirty="0" smtClean="0"/>
              <a:t>when</a:t>
            </a:r>
            <a:r>
              <a:rPr lang="en-US" u="sng" dirty="0" smtClean="0"/>
              <a:t> they received news of the fighting in Boston.</a:t>
            </a:r>
            <a:endParaRPr lang="ar-SA" u="sng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Phrases of Time:</a:t>
            </a:r>
            <a:b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Past Time</a:t>
            </a:r>
            <a:endParaRPr lang="ar-SA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During</a:t>
            </a:r>
          </a:p>
          <a:p>
            <a:pPr algn="l" rtl="0">
              <a:buNone/>
            </a:pPr>
            <a:r>
              <a:rPr lang="en-US" dirty="0" smtClean="0"/>
              <a:t>It is used with phrases to express that the event in the main clause happened in this period of time.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They received news of the fighting in Boston </a:t>
            </a:r>
            <a:r>
              <a:rPr lang="en-US" b="1" u="sng" dirty="0" smtClean="0"/>
              <a:t>during</a:t>
            </a:r>
            <a:r>
              <a:rPr lang="en-US" u="sng" dirty="0" smtClean="0"/>
              <a:t> a meeting of anti-British colonists.</a:t>
            </a:r>
          </a:p>
          <a:p>
            <a:pPr algn="l" rtl="0">
              <a:buNone/>
            </a:pPr>
            <a:r>
              <a:rPr lang="en-US" b="1" dirty="0" smtClean="0"/>
              <a:t>Practice 1, p.228</a:t>
            </a:r>
          </a:p>
          <a:p>
            <a:pPr algn="l" rtl="0">
              <a:buNone/>
            </a:pPr>
            <a:r>
              <a:rPr lang="en-US" b="1" dirty="0" smtClean="0"/>
              <a:t>Practice 2, p. 229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Time Clauses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69924"/>
            <a:ext cx="8503920" cy="397365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000" dirty="0" smtClean="0"/>
              <a:t>	Time clauses are used to relate actions or situations that occur at the same time or in a sequence. There are three types of time clauses:</a:t>
            </a:r>
          </a:p>
          <a:p>
            <a:pPr algn="l" rtl="0">
              <a:buNone/>
            </a:pPr>
            <a:endParaRPr lang="en-US" sz="3000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Future Time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Present and Unspecified Time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Past Time </a:t>
            </a:r>
          </a:p>
          <a:p>
            <a:pPr algn="l" rtl="0">
              <a:buNone/>
            </a:pPr>
            <a:endParaRPr lang="ar-S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/>
          <a:lstStyle/>
          <a:p>
            <a:pPr algn="ctr" rtl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Part 1</a:t>
            </a:r>
          </a:p>
          <a:p>
            <a:pPr algn="ctr" rtl="0"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Clauses and Related Structures of Time:</a:t>
            </a: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Future Time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smtClean="0"/>
              <a:t>Time Clauses</a:t>
            </a:r>
            <a:br>
              <a:rPr lang="en-US" sz="3200" b="1" dirty="0" smtClean="0"/>
            </a:br>
            <a:r>
              <a:rPr lang="en-US" sz="2600" b="1" dirty="0" smtClean="0"/>
              <a:t>Future Time</a:t>
            </a:r>
            <a:endParaRPr lang="ar-SA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527048"/>
            <a:ext cx="8786874" cy="4572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/>
              <a:t>	Time clauses are used to relate actions or situations that </a:t>
            </a:r>
            <a:r>
              <a:rPr lang="en-US" sz="3200" b="1" u="sng" dirty="0" smtClean="0"/>
              <a:t>will</a:t>
            </a:r>
            <a:r>
              <a:rPr lang="en-US" sz="3200" dirty="0" smtClean="0"/>
              <a:t> occur at the same time or in a sequence in the future.</a:t>
            </a:r>
          </a:p>
          <a:p>
            <a:pPr algn="l" rtl="0">
              <a:buNone/>
            </a:pPr>
            <a:r>
              <a:rPr lang="en-US" sz="3200" dirty="0" smtClean="0"/>
              <a:t> 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3200" dirty="0" smtClean="0"/>
              <a:t>	The focus will be on the main (independent) clause. </a:t>
            </a:r>
            <a:r>
              <a:rPr lang="en-US" sz="3200" b="1" dirty="0" smtClean="0"/>
              <a:t>(Table 5.2., p. 204)</a:t>
            </a:r>
            <a:endParaRPr lang="en-US" sz="3200" dirty="0" smtClean="0"/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3200" dirty="0" smtClean="0"/>
              <a:t>					   ●		×	×</a:t>
            </a:r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endParaRPr lang="ar-SA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1714480" y="5641990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Future Time</a:t>
            </a:r>
            <a:endParaRPr lang="ar-SA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70" y="1928802"/>
            <a:ext cx="8842248" cy="414340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900" dirty="0" smtClean="0"/>
              <a:t>	The verb in the main clause can be in the </a:t>
            </a:r>
            <a:r>
              <a:rPr lang="en-US" sz="2900" b="1" u="sng" dirty="0" smtClean="0"/>
              <a:t>simple future</a:t>
            </a:r>
            <a:r>
              <a:rPr lang="en-US" sz="2900" dirty="0" smtClean="0"/>
              <a:t> (will + v, OR be going to + v) or preceded by a </a:t>
            </a:r>
            <a:r>
              <a:rPr lang="en-US" sz="2900" b="1" u="sng" dirty="0" smtClean="0"/>
              <a:t>modal auxiliary </a:t>
            </a:r>
            <a:r>
              <a:rPr lang="en-US" sz="2900" dirty="0" smtClean="0"/>
              <a:t>(can, may, should + v).</a:t>
            </a:r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2900" dirty="0" smtClean="0"/>
              <a:t>	The verb in the dependent clause is in the </a:t>
            </a:r>
            <a:r>
              <a:rPr lang="en-US" sz="2900" b="1" u="sng" dirty="0" smtClean="0"/>
              <a:t>simple present</a:t>
            </a:r>
            <a:r>
              <a:rPr lang="en-US" sz="2900" dirty="0" smtClean="0"/>
              <a:t>, or </a:t>
            </a:r>
            <a:r>
              <a:rPr lang="en-US" sz="2900" b="1" u="sng" dirty="0" smtClean="0"/>
              <a:t>present perfect</a:t>
            </a:r>
            <a:r>
              <a:rPr lang="en-US" sz="2900" dirty="0" smtClean="0"/>
              <a:t> but not the future. The present perfect tense is used to emphasize the completion of the first action.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Time Clauses</a:t>
            </a:r>
            <a:br>
              <a:rPr lang="en-US" sz="3600" b="1" dirty="0" smtClean="0"/>
            </a:br>
            <a:r>
              <a:rPr lang="en-US" sz="3200" b="1" dirty="0" smtClean="0"/>
              <a:t>Future Time</a:t>
            </a:r>
            <a:endParaRPr lang="ar-SA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600" b="1" dirty="0" smtClean="0"/>
              <a:t>Examples:</a:t>
            </a:r>
          </a:p>
          <a:p>
            <a:pPr algn="l" rtl="0">
              <a:buNone/>
            </a:pPr>
            <a:r>
              <a:rPr lang="en-US" sz="2600" b="1" dirty="0" smtClean="0"/>
              <a:t>	</a:t>
            </a:r>
            <a:r>
              <a:rPr lang="en-US" sz="2600" b="1" u="sng" dirty="0" smtClean="0"/>
              <a:t>After</a:t>
            </a:r>
            <a:r>
              <a:rPr lang="en-US" sz="2600" u="sng" dirty="0" smtClean="0"/>
              <a:t> the baby finishes eating</a:t>
            </a:r>
            <a:r>
              <a:rPr lang="en-US" sz="2600" dirty="0" smtClean="0"/>
              <a:t>, we’ll put her to bed.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2600" dirty="0" smtClean="0"/>
              <a:t>	You should not put her to bed </a:t>
            </a:r>
            <a:r>
              <a:rPr lang="en-US" sz="2600" b="1" u="sng" dirty="0" smtClean="0"/>
              <a:t>until</a:t>
            </a:r>
            <a:r>
              <a:rPr lang="en-US" sz="2600" u="sng" dirty="0" smtClean="0"/>
              <a:t> her hair has dried.</a:t>
            </a:r>
          </a:p>
          <a:p>
            <a:pPr algn="l" rtl="0">
              <a:buNone/>
            </a:pPr>
            <a:r>
              <a:rPr lang="en-US" sz="2600" dirty="0" smtClean="0"/>
              <a:t>	</a:t>
            </a:r>
            <a:endParaRPr lang="en-US" sz="2600" b="1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When</a:t>
            </a:r>
            <a:r>
              <a:rPr lang="en-US" u="sng" dirty="0" smtClean="0"/>
              <a:t> her hair has dried, </a:t>
            </a:r>
            <a:r>
              <a:rPr lang="en-US" dirty="0" smtClean="0"/>
              <a:t>you can put her to bed.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dirty="0" smtClean="0"/>
              <a:t>	I will wait here </a:t>
            </a:r>
            <a:r>
              <a:rPr lang="en-US" b="1" u="sng" dirty="0" smtClean="0"/>
              <a:t>until </a:t>
            </a:r>
            <a:r>
              <a:rPr lang="en-US" u="sng" dirty="0" smtClean="0"/>
              <a:t> they come.</a:t>
            </a:r>
          </a:p>
          <a:p>
            <a:pPr algn="l" rtl="0">
              <a:buNone/>
            </a:pPr>
            <a:endParaRPr lang="en-US" sz="1800" u="sng" dirty="0" smtClean="0"/>
          </a:p>
          <a:p>
            <a:pPr algn="l" rtl="0">
              <a:buNone/>
            </a:pPr>
            <a:r>
              <a:rPr lang="en-US" dirty="0" smtClean="0"/>
              <a:t>	Nasser must go home </a:t>
            </a:r>
            <a:r>
              <a:rPr lang="en-US" b="1" u="sng" dirty="0" smtClean="0"/>
              <a:t>after </a:t>
            </a:r>
            <a:r>
              <a:rPr lang="en-US" u="sng" dirty="0" smtClean="0"/>
              <a:t>he finishes his work.</a:t>
            </a:r>
          </a:p>
          <a:p>
            <a:pPr algn="l" rtl="0">
              <a:buNone/>
            </a:pPr>
            <a:endParaRPr lang="en-US" sz="2600" u="sng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8207</TotalTime>
  <Words>784</Words>
  <Application>Microsoft Office PowerPoint</Application>
  <PresentationFormat>On-screen Show (4:3)</PresentationFormat>
  <Paragraphs>309</Paragraphs>
  <Slides>42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Civic</vt:lpstr>
      <vt:lpstr>Adverb Clauses: Time, Cause, and Result</vt:lpstr>
      <vt:lpstr>Transitions of sequence</vt:lpstr>
      <vt:lpstr>Transitions of sequence</vt:lpstr>
      <vt:lpstr>Adverb Clauses</vt:lpstr>
      <vt:lpstr>Time Clauses</vt:lpstr>
      <vt:lpstr>Slide 6</vt:lpstr>
      <vt:lpstr>Time Clauses Future Time</vt:lpstr>
      <vt:lpstr>Time Clauses Future Time</vt:lpstr>
      <vt:lpstr>Time Clauses Future Time</vt:lpstr>
      <vt:lpstr>Time Clauses Future Time</vt:lpstr>
      <vt:lpstr>Time Clauses Future Time</vt:lpstr>
      <vt:lpstr>Time Clauses Future Time</vt:lpstr>
      <vt:lpstr>Time Clauses Future Time</vt:lpstr>
      <vt:lpstr>Time Phrases</vt:lpstr>
      <vt:lpstr>Placement and Punctuation of Adverb Clauses and Phrases</vt:lpstr>
      <vt:lpstr>Placement and Punctuation of Adverb Clauses and Phrases</vt:lpstr>
      <vt:lpstr>Placement and Punctuation of Adverb Clauses and Phrases</vt:lpstr>
      <vt:lpstr>Slide 18</vt:lpstr>
      <vt:lpstr>Time Clauses Present Time</vt:lpstr>
      <vt:lpstr>Time Clauses Present Time</vt:lpstr>
      <vt:lpstr>Time Clauses Present Time</vt:lpstr>
      <vt:lpstr>Time Clauses Present Time</vt:lpstr>
      <vt:lpstr>Time Clauses Present Time</vt:lpstr>
      <vt:lpstr>Time Clauses Present Time</vt:lpstr>
      <vt:lpstr>Time Clauses Present Time</vt:lpstr>
      <vt:lpstr>Slide 26</vt:lpstr>
      <vt:lpstr>Adverb Clauses and Related Structures of Cause and Result</vt:lpstr>
      <vt:lpstr>Adverb Clauses of Cause and Result</vt:lpstr>
      <vt:lpstr>Adverb Clauses of Cause and Result</vt:lpstr>
      <vt:lpstr>Phrases of Cause and Result</vt:lpstr>
      <vt:lpstr>Transitions of Cause and Result</vt:lpstr>
      <vt:lpstr>Transitions of Cause and Result</vt:lpstr>
      <vt:lpstr>Slide 33</vt:lpstr>
      <vt:lpstr>Clauses and Related Structures of Time: Past Time</vt:lpstr>
      <vt:lpstr>Clauses of Time: Past Time</vt:lpstr>
      <vt:lpstr>Clauses of Time: Past Time</vt:lpstr>
      <vt:lpstr>Clauses of Time: Past Time</vt:lpstr>
      <vt:lpstr>Phrases of Time: Past Time</vt:lpstr>
      <vt:lpstr>Clauses of Time: Past Time</vt:lpstr>
      <vt:lpstr>Clauses of Time: Past Time</vt:lpstr>
      <vt:lpstr>Clauses of Time: Past Time</vt:lpstr>
      <vt:lpstr>Phrases of Time: Past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Clauses</dc:title>
  <dc:creator>user</dc:creator>
  <cp:lastModifiedBy>user</cp:lastModifiedBy>
  <cp:revision>123</cp:revision>
  <dcterms:created xsi:type="dcterms:W3CDTF">2012-02-15T01:41:54Z</dcterms:created>
  <dcterms:modified xsi:type="dcterms:W3CDTF">2012-09-16T05:47:02Z</dcterms:modified>
</cp:coreProperties>
</file>