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  <p:sldMasterId id="2147483732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74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6BA72B-D3B8-426E-AACC-BC15DD84AC33}" type="datetimeFigureOut">
              <a:rPr lang="ar-SA" smtClean="0"/>
              <a:t>29/01/1438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B0A80D-BFA3-4D8F-8A21-1ABFD2E97B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248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80D-BFA3-4D8F-8A21-1ABFD2E97BD4}" type="slidenum">
              <a:rPr lang="ar-SA" smtClean="0"/>
              <a:t>17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2A8A-C65D-491E-847A-5AE4F86447C0}" type="datetime1">
              <a:rPr lang="ar-SA" smtClean="0"/>
              <a:t>29/01/1438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9B76-6CA4-4D54-8C4E-6D506F54B0FD}" type="datetime1">
              <a:rPr lang="ar-SA" smtClean="0"/>
              <a:t>29/01/1438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0DC7-3219-4874-A0B1-8B8F9409B332}" type="datetime1">
              <a:rPr lang="ar-SA" smtClean="0"/>
              <a:t>29/01/1438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377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5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43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8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502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5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E33E-A2C2-4E22-947F-1185AD51B12A}" type="datetime1">
              <a:rPr lang="ar-SA" smtClean="0"/>
              <a:t>29/01/1438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80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9BF-02C8-4D0A-A0DC-0CB7FF15E01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AE51-4DC3-48B0-991C-916046F2E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9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A1DE-1433-4E98-8215-1C6DF7C91EED}" type="datetime1">
              <a:rPr lang="ar-SA" smtClean="0"/>
              <a:t>29/01/1438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2E31-884C-433B-9136-F89AE18EC180}" type="datetime1">
              <a:rPr lang="ar-SA" smtClean="0"/>
              <a:t>29/01/1438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C1B1-76CE-46BE-B61E-CB843B749689}" type="datetime1">
              <a:rPr lang="ar-SA" smtClean="0"/>
              <a:t>29/01/1438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10FA-F988-454A-99E7-A6DBF7F79A94}" type="datetime1">
              <a:rPr lang="ar-SA" smtClean="0"/>
              <a:t>29/01/1438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FF39-9A6A-49F4-B84B-255CF24C47DA}" type="datetime1">
              <a:rPr lang="ar-SA" smtClean="0"/>
              <a:t>29/01/1438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AC78-8AD7-4773-A1AC-F2A431F428BA}" type="datetime1">
              <a:rPr lang="ar-SA" smtClean="0"/>
              <a:t>29/01/1438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63B3-23C2-4A5C-8C63-ED409AEB3654}" type="datetime1">
              <a:rPr lang="ar-SA" smtClean="0"/>
              <a:t>29/01/1438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4A98A4-7A25-4446-BB33-4683E32280B5}" type="datetime1">
              <a:rPr lang="ar-SA" smtClean="0"/>
              <a:t>29/01/1438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031B93-BABA-42BB-AF5E-060DD6711BB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9DF6D9BF-02C8-4D0A-A0DC-0CB7FF15E015}" type="datetimeFigureOut">
              <a:rPr lang="en-US" smtClean="0"/>
              <a:pPr rtl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rtl="0"/>
            <a:fld id="{5B4AAE51-4DC3-48B0-991C-916046F2E0E8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4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Grammar of Headlines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Leave out auxiliary verbs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Auxiliary </a:t>
            </a:r>
            <a:r>
              <a:rPr lang="en-US" b="1" dirty="0"/>
              <a:t>verbs are dropped in the passive form. 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Man </a:t>
            </a:r>
            <a:r>
              <a:rPr lang="en-US" i="1" dirty="0"/>
              <a:t>Killed in </a:t>
            </a:r>
            <a:r>
              <a:rPr lang="en-US" i="1" dirty="0" smtClean="0"/>
              <a:t>Accident</a:t>
            </a:r>
            <a:r>
              <a:rPr lang="en-US" dirty="0" smtClean="0"/>
              <a:t> </a:t>
            </a:r>
          </a:p>
          <a:p>
            <a:pPr algn="l" rtl="0">
              <a:buNone/>
            </a:pPr>
            <a:r>
              <a:rPr lang="en-US" dirty="0" smtClean="0"/>
              <a:t>A Man has been killed in an accident.</a:t>
            </a:r>
            <a:endParaRPr lang="en-US" dirty="0"/>
          </a:p>
          <a:p>
            <a:pPr algn="l" rtl="0">
              <a:buNone/>
            </a:pPr>
            <a:r>
              <a:rPr lang="en-US" dirty="0"/>
              <a:t>Over 100 killed in blast</a:t>
            </a:r>
          </a:p>
          <a:p>
            <a:pPr algn="l" rtl="0">
              <a:buNone/>
            </a:pPr>
            <a:r>
              <a:rPr lang="en-US" dirty="0" smtClean="0"/>
              <a:t>Over 100 people were killed in a blast.</a:t>
            </a:r>
          </a:p>
          <a:p>
            <a:pPr lvl="0" algn="l" rtl="0" fontAlgn="base">
              <a:buNone/>
            </a:pPr>
            <a:r>
              <a:rPr lang="en-US" i="1" dirty="0" smtClean="0"/>
              <a:t>New </a:t>
            </a:r>
            <a:r>
              <a:rPr lang="en-US" i="1" dirty="0"/>
              <a:t>policy decided by </a:t>
            </a:r>
            <a:r>
              <a:rPr lang="en-US" i="1" dirty="0" smtClean="0"/>
              <a:t>Parliament</a:t>
            </a:r>
            <a:endParaRPr lang="en-US" dirty="0" smtClean="0"/>
          </a:p>
          <a:p>
            <a:pPr algn="l" rtl="0" fontAlgn="base">
              <a:buNone/>
            </a:pPr>
            <a:r>
              <a:rPr lang="en-US" dirty="0" smtClean="0"/>
              <a:t>(New policy has been decided by Parliament)</a:t>
            </a:r>
          </a:p>
          <a:p>
            <a:pPr lvl="0" algn="l" rtl="0" fontAlgn="base">
              <a:buNone/>
            </a:pPr>
            <a:r>
              <a:rPr lang="en-US" i="1" dirty="0" smtClean="0"/>
              <a:t>Four </a:t>
            </a:r>
            <a:r>
              <a:rPr lang="en-US" i="1" dirty="0"/>
              <a:t>stranded in sudden flood</a:t>
            </a:r>
            <a:endParaRPr lang="en-US" dirty="0"/>
          </a:p>
          <a:p>
            <a:pPr algn="l" rtl="0" fontAlgn="base">
              <a:buNone/>
            </a:pPr>
            <a:r>
              <a:rPr lang="en-US" dirty="0"/>
              <a:t>(four people have been stranded / were stranded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Leave out “to be”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None/>
            </a:pPr>
            <a:r>
              <a:rPr lang="en-US" b="1" dirty="0" smtClean="0"/>
              <a:t>Omit “be” in its various forms, except when emphasized</a:t>
            </a:r>
          </a:p>
          <a:p>
            <a:pPr lvl="0" algn="l" rtl="0" fontAlgn="base">
              <a:buNone/>
            </a:pPr>
            <a:endParaRPr lang="en-US" i="1" dirty="0" smtClean="0"/>
          </a:p>
          <a:p>
            <a:pPr lvl="0">
              <a:buNone/>
            </a:pPr>
            <a:r>
              <a:rPr lang="en-US" dirty="0"/>
              <a:t>Prime Minister hikes Alps for charity </a:t>
            </a:r>
            <a:r>
              <a:rPr lang="en-US" i="1" dirty="0"/>
              <a:t>(The Prime Minister hiked the Alps)</a:t>
            </a:r>
            <a:endParaRPr lang="en-US" dirty="0"/>
          </a:p>
          <a:p>
            <a:pPr lvl="0">
              <a:buNone/>
            </a:pPr>
            <a:r>
              <a:rPr lang="en-US" dirty="0"/>
              <a:t>	Man releases rabid dog in park</a:t>
            </a:r>
            <a:r>
              <a:rPr lang="en-US" i="1" dirty="0"/>
              <a:t> (A man released a rabid dog in a park</a:t>
            </a:r>
            <a:r>
              <a:rPr lang="en-US" i="1" dirty="0" smtClean="0"/>
              <a:t>)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Trade </a:t>
            </a:r>
            <a:r>
              <a:rPr lang="en-US" dirty="0" smtClean="0"/>
              <a:t>figures improving</a:t>
            </a:r>
          </a:p>
          <a:p>
            <a:pPr algn="l" rtl="0">
              <a:buNone/>
            </a:pPr>
            <a:r>
              <a:rPr lang="en-US" dirty="0" smtClean="0"/>
              <a:t>Graduate student loans ballooning</a:t>
            </a:r>
          </a:p>
          <a:p>
            <a:pPr algn="l" rtl="0">
              <a:buNone/>
            </a:pPr>
            <a:r>
              <a:rPr lang="en-US" dirty="0" smtClean="0"/>
              <a:t>Borrowers making mortgage payments a priority over credit cards</a:t>
            </a:r>
          </a:p>
          <a:p>
            <a:pPr algn="l" rtl="0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Leave out “to say”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	Reported speech is usually represented by a colon, or a hyphen. No reporting verbs such as </a:t>
            </a:r>
            <a:r>
              <a:rPr lang="en-US" b="1" i="1" dirty="0" smtClean="0"/>
              <a:t>comment, tell, argue, announce, shout</a:t>
            </a:r>
            <a:r>
              <a:rPr lang="en-US" b="1" dirty="0" smtClean="0"/>
              <a:t> are used  – unless the act of speaking needs emphasizing.</a:t>
            </a:r>
          </a:p>
          <a:p>
            <a:pPr lvl="0" algn="l" rtl="0" fontAlgn="base">
              <a:buNone/>
            </a:pPr>
            <a:r>
              <a:rPr lang="en-US" i="1" dirty="0" smtClean="0"/>
              <a:t>Bush on Iraqi invasion: ‘This aggression will not stand’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 colon for </a:t>
            </a:r>
            <a:r>
              <a:rPr lang="en-US" i="1" dirty="0" smtClean="0"/>
              <a:t>said</a:t>
            </a:r>
            <a:r>
              <a:rPr lang="en-US" dirty="0" smtClean="0"/>
              <a:t> or </a:t>
            </a:r>
            <a:r>
              <a:rPr lang="en-US" i="1" dirty="0" smtClean="0"/>
              <a:t>says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 single quotation marks</a:t>
            </a:r>
          </a:p>
          <a:p>
            <a:pPr algn="l" rtl="0" fontAlgn="base">
              <a:buNone/>
            </a:pPr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Drop Articles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/>
              <a:t>B</a:t>
            </a:r>
            <a:r>
              <a:rPr lang="en-US" b="1" dirty="0" smtClean="0"/>
              <a:t>oth </a:t>
            </a:r>
            <a:r>
              <a:rPr lang="en-US" b="1" dirty="0"/>
              <a:t>definite and indefinite articles are also dropped in newspaper </a:t>
            </a:r>
            <a:r>
              <a:rPr lang="en-US" b="1" dirty="0" smtClean="0"/>
              <a:t>headlines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/>
              <a:t>Prime Minister hikes Alps for charity </a:t>
            </a:r>
            <a:r>
              <a:rPr lang="en-US" i="1" dirty="0"/>
              <a:t>(The Prime Minister hiked the Alps)</a:t>
            </a:r>
            <a:endParaRPr lang="en-US" dirty="0"/>
          </a:p>
          <a:p>
            <a:pPr lvl="0">
              <a:buNone/>
            </a:pPr>
            <a:r>
              <a:rPr lang="en-US" dirty="0"/>
              <a:t>	Man releases rabid dog in park</a:t>
            </a:r>
            <a:r>
              <a:rPr lang="en-US" i="1" dirty="0"/>
              <a:t> (A man released a rabid dog in a park</a:t>
            </a:r>
            <a:endParaRPr lang="en-US" dirty="0"/>
          </a:p>
          <a:p>
            <a:pPr algn="l" rtl="0">
              <a:buNone/>
            </a:pPr>
            <a:r>
              <a:rPr lang="en-US" i="1" dirty="0"/>
              <a:t>President Declares </a:t>
            </a:r>
            <a:r>
              <a:rPr lang="en-US" i="1" dirty="0" smtClean="0"/>
              <a:t>Celebration</a:t>
            </a:r>
          </a:p>
          <a:p>
            <a:pPr algn="l" rtl="0">
              <a:buNone/>
            </a:pPr>
            <a:r>
              <a:rPr lang="en-US" i="1" dirty="0" smtClean="0"/>
              <a:t>Indian-American </a:t>
            </a:r>
            <a:r>
              <a:rPr lang="en-US" i="1" dirty="0"/>
              <a:t>woman assaulted</a:t>
            </a:r>
          </a:p>
          <a:p>
            <a:pPr algn="l" rtl="0">
              <a:buNone/>
            </a:pPr>
            <a:r>
              <a:rPr lang="en-US" i="1" dirty="0" smtClean="0"/>
              <a:t>Lawyer </a:t>
            </a:r>
            <a:r>
              <a:rPr lang="en-US" i="1" dirty="0"/>
              <a:t>wants recalled GM cars off the road</a:t>
            </a:r>
          </a:p>
          <a:p>
            <a:pPr algn="l" rtl="0">
              <a:buNone/>
            </a:pPr>
            <a:r>
              <a:rPr lang="en-US" i="1" dirty="0" smtClean="0"/>
              <a:t>Nissan </a:t>
            </a:r>
            <a:r>
              <a:rPr lang="en-US" i="1" dirty="0"/>
              <a:t>recalls 1 million vehicles due to airbag flaw</a:t>
            </a:r>
          </a:p>
          <a:p>
            <a:pPr algn="l" rtl="0">
              <a:buNone/>
            </a:pPr>
            <a:r>
              <a:rPr lang="en-US" i="1" dirty="0"/>
              <a:t>Lawsuit alleges GM botched recall</a:t>
            </a:r>
            <a:endParaRPr lang="ar-SA" i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Punctuation  not conjunctions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 fontAlgn="base">
              <a:buNone/>
            </a:pPr>
            <a:r>
              <a:rPr lang="en-US" b="1" dirty="0" smtClean="0"/>
              <a:t>	As </a:t>
            </a:r>
            <a:r>
              <a:rPr lang="en-US" b="1" dirty="0"/>
              <a:t>with reporting speech, commas, colons, semi-colons, hyphens and so on can replace all conjunctions, or some joining verbs, to join clauses. Commas may also be used to join </a:t>
            </a:r>
            <a:r>
              <a:rPr lang="en-US" b="1" dirty="0" smtClean="0"/>
              <a:t>nouns.</a:t>
            </a:r>
            <a:endParaRPr lang="en-US" b="1" dirty="0"/>
          </a:p>
          <a:p>
            <a:pPr lvl="0" algn="l" rtl="0" fontAlgn="base">
              <a:buNone/>
            </a:pPr>
            <a:r>
              <a:rPr lang="en-US" i="1" dirty="0"/>
              <a:t>Man kills 5, self</a:t>
            </a:r>
            <a:endParaRPr lang="en-US" dirty="0"/>
          </a:p>
          <a:p>
            <a:pPr lvl="0" algn="l" rtl="0" fontAlgn="base">
              <a:buNone/>
            </a:pPr>
            <a:r>
              <a:rPr lang="en-US" i="1" dirty="0" smtClean="0"/>
              <a:t>Police arrest serial killer – close case on abductions</a:t>
            </a:r>
            <a:endParaRPr lang="en-US" dirty="0" smtClean="0"/>
          </a:p>
          <a:p>
            <a:pPr lvl="0" algn="l" rtl="0" fontAlgn="base">
              <a:buNone/>
            </a:pPr>
            <a:r>
              <a:rPr lang="en-US" i="1" dirty="0" smtClean="0"/>
              <a:t>Fire in bakery: hundreds dead</a:t>
            </a:r>
          </a:p>
          <a:p>
            <a:pPr lvl="0" algn="l" rtl="0" fontAlgn="base">
              <a:buNone/>
            </a:pPr>
            <a:endParaRPr lang="en-US" i="1" dirty="0"/>
          </a:p>
          <a:p>
            <a:pPr lvl="0" algn="l" rtl="0" fontAlgn="base">
              <a:buNone/>
            </a:pPr>
            <a:r>
              <a:rPr lang="en-US" b="1" u="sng" dirty="0" smtClean="0"/>
              <a:t>Never end a headline with a period.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 figures for numbers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Never </a:t>
            </a:r>
            <a:r>
              <a:rPr lang="en-US" b="1" dirty="0"/>
              <a:t>spell out </a:t>
            </a:r>
            <a:r>
              <a:rPr lang="en-US" b="1" dirty="0" smtClean="0"/>
              <a:t>numbers. Use figures.</a:t>
            </a:r>
            <a:endParaRPr lang="en-US" b="1" dirty="0"/>
          </a:p>
          <a:p>
            <a:pPr algn="l" rtl="0" fontAlgn="base">
              <a:buNone/>
            </a:pPr>
            <a:endParaRPr lang="en-US" dirty="0"/>
          </a:p>
          <a:p>
            <a:pPr lvl="0" algn="l" rtl="0" fontAlgn="base">
              <a:buNone/>
            </a:pPr>
            <a:r>
              <a:rPr lang="en-US" i="1" dirty="0"/>
              <a:t>9 dead in glue catastrophe</a:t>
            </a:r>
            <a:endParaRPr lang="en-US" dirty="0"/>
          </a:p>
          <a:p>
            <a:pPr lvl="0" algn="l" rtl="0" fontAlgn="base">
              <a:buNone/>
            </a:pPr>
            <a:r>
              <a:rPr lang="en-US" i="1" dirty="0"/>
              <a:t>7 days to Christmas – shoppers go mad </a:t>
            </a:r>
          </a:p>
          <a:p>
            <a:pPr algn="l" rtl="0">
              <a:buNone/>
            </a:pPr>
            <a:r>
              <a:rPr lang="en-US" i="1" dirty="0"/>
              <a:t>New GM recall affects 1.3 million </a:t>
            </a:r>
            <a:r>
              <a:rPr lang="en-US" i="1" dirty="0" smtClean="0"/>
              <a:t>cars</a:t>
            </a:r>
          </a:p>
          <a:p>
            <a:pPr algn="l" rtl="0">
              <a:buNone/>
            </a:pPr>
            <a:r>
              <a:rPr lang="en-US" i="1" dirty="0" smtClean="0"/>
              <a:t>China's factories hit 8-month low</a:t>
            </a:r>
            <a:endParaRPr lang="en-US" i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ar-SA" b="1" dirty="0" smtClean="0"/>
              <a:t>العناوين الإخبارية باللغة العربية</a:t>
            </a:r>
            <a:endParaRPr lang="ar-SA" b="1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العناوين الإخبارية باللغة العربية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تصاغ بطريقتين:</a:t>
            </a:r>
          </a:p>
          <a:p>
            <a:pPr algn="r" rtl="1"/>
            <a:r>
              <a:rPr lang="ar-SA" b="1" dirty="0" smtClean="0"/>
              <a:t>جملة فعلية يقدم فاعلها على الفعل.</a:t>
            </a:r>
          </a:p>
          <a:p>
            <a:pPr algn="r" rtl="1">
              <a:buNone/>
            </a:pPr>
            <a:r>
              <a:rPr lang="ar-SA" sz="2600" i="1" dirty="0" err="1" smtClean="0"/>
              <a:t>برنت</a:t>
            </a:r>
            <a:r>
              <a:rPr lang="ar-SA" sz="2600" i="1" dirty="0" smtClean="0"/>
              <a:t> يتماسك فوق 107 دولارات للبرميل</a:t>
            </a:r>
            <a:endParaRPr lang="en-US" sz="2600" i="1" dirty="0" smtClean="0"/>
          </a:p>
          <a:p>
            <a:pPr algn="r" rtl="1">
              <a:buNone/>
            </a:pPr>
            <a:r>
              <a:rPr lang="ar-SA" sz="2600" i="1" dirty="0" smtClean="0"/>
              <a:t>مؤسس فيسبوك يجنى أكثر من 3 مليارات من بيع الأسهم</a:t>
            </a:r>
          </a:p>
          <a:p>
            <a:pPr algn="r" rtl="1"/>
            <a:r>
              <a:rPr lang="ar-SA" b="1" dirty="0" err="1" smtClean="0"/>
              <a:t>اسماء</a:t>
            </a:r>
            <a:r>
              <a:rPr lang="ar-SA" b="1" dirty="0" smtClean="0"/>
              <a:t> أو مصادر تعرف </a:t>
            </a:r>
            <a:r>
              <a:rPr lang="ar-SA" b="1" dirty="0" err="1" smtClean="0"/>
              <a:t>بالاضافة</a:t>
            </a:r>
            <a:endParaRPr lang="ar-SA" b="1" dirty="0" smtClean="0"/>
          </a:p>
          <a:p>
            <a:pPr algn="r" rtl="1">
              <a:buNone/>
            </a:pPr>
            <a:r>
              <a:rPr lang="ar-SA" sz="2700" i="1" dirty="0"/>
              <a:t>تغريم بنك </a:t>
            </a:r>
            <a:r>
              <a:rPr lang="ar-SA" sz="2700" i="1" dirty="0" err="1"/>
              <a:t>سانتاندر</a:t>
            </a:r>
            <a:r>
              <a:rPr lang="ar-SA" sz="2700" i="1" dirty="0"/>
              <a:t> بريطانيا 12.4 مليون جنيه </a:t>
            </a:r>
            <a:r>
              <a:rPr lang="ar-SA" sz="2700" i="1" dirty="0" err="1"/>
              <a:t>استرليني</a:t>
            </a:r>
            <a:endParaRPr lang="en-US" sz="2700" i="1" dirty="0"/>
          </a:p>
          <a:p>
            <a:pPr algn="r" rtl="1">
              <a:buNone/>
            </a:pPr>
            <a:r>
              <a:rPr lang="ar-SA" sz="2700" i="1" dirty="0"/>
              <a:t>انخفاض مستوى التضخم في منطقة اليورو إلى </a:t>
            </a:r>
            <a:r>
              <a:rPr lang="ar-SA" sz="2700" i="1" dirty="0" smtClean="0"/>
              <a:t>0.5</a:t>
            </a:r>
            <a:r>
              <a:rPr lang="en-US" sz="2700" i="1" dirty="0" smtClean="0"/>
              <a:t> %</a:t>
            </a:r>
            <a:r>
              <a:rPr lang="ar-SA" sz="2700" i="1" dirty="0" smtClean="0"/>
              <a:t> </a:t>
            </a:r>
            <a:r>
              <a:rPr lang="ar-SA" sz="2700" i="1" dirty="0"/>
              <a:t>في </a:t>
            </a:r>
            <a:r>
              <a:rPr lang="ar-SA" sz="2700" i="1" dirty="0" smtClean="0"/>
              <a:t>مارس</a:t>
            </a:r>
            <a:endParaRPr lang="ar-SA" sz="2700" i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العناوين الإخبارية باللغة العربية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/>
              <a:t>جملة فعلية يقدم فاعلها على الفعل، يكون الفعل مضارعا وإن كان الحدث في الماضي.</a:t>
            </a:r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r>
              <a:rPr lang="ar-SA" sz="2800" i="1" dirty="0" err="1" smtClean="0"/>
              <a:t>نيكاي</a:t>
            </a:r>
            <a:r>
              <a:rPr lang="ar-SA" sz="2800" i="1" dirty="0" smtClean="0"/>
              <a:t> </a:t>
            </a:r>
            <a:r>
              <a:rPr lang="ar-SA" sz="2800" i="1" dirty="0"/>
              <a:t>يغلق مرتفعاً عند أعلى مستوى في 3 أسابيع</a:t>
            </a:r>
            <a:endParaRPr lang="en-US" sz="2800" i="1" dirty="0"/>
          </a:p>
          <a:p>
            <a:pPr algn="r" rtl="1">
              <a:buNone/>
            </a:pPr>
            <a:r>
              <a:rPr lang="ar-SA" sz="2800" i="1" dirty="0"/>
              <a:t>سوق الأسهم السعودية تعزز مكاسبها وسط أجواء التفاؤل</a:t>
            </a:r>
            <a:endParaRPr lang="en-US" sz="2800" i="1" dirty="0"/>
          </a:p>
          <a:p>
            <a:pPr algn="r" rtl="1">
              <a:buNone/>
            </a:pPr>
            <a:r>
              <a:rPr lang="ar-SA" sz="2800" i="1" dirty="0" smtClean="0"/>
              <a:t>ألمانيا </a:t>
            </a:r>
            <a:r>
              <a:rPr lang="ar-SA" sz="2800" i="1" dirty="0"/>
              <a:t>تتوقع رفع الفائدة الأوروبية</a:t>
            </a:r>
            <a:endParaRPr lang="en-US" sz="2800" i="1" dirty="0"/>
          </a:p>
          <a:p>
            <a:pPr algn="r" rtl="1">
              <a:buNone/>
            </a:pPr>
            <a:r>
              <a:rPr lang="ar-SA" sz="2800" i="1" dirty="0"/>
              <a:t>المركزي الروسي يتعهد بالاستقرار ويثبت أسعار الفائدة</a:t>
            </a:r>
            <a:endParaRPr lang="en-US" sz="2800" i="1" dirty="0"/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العناوين الإخبارية باللغة العربية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600" b="1" dirty="0" smtClean="0"/>
              <a:t>تكتب الأعداد باستخدام الأرقام لا الكلمات.</a:t>
            </a:r>
          </a:p>
          <a:p>
            <a:pPr algn="r" rtl="1">
              <a:buNone/>
            </a:pPr>
            <a:endParaRPr lang="ar-SA" sz="2600" dirty="0" smtClean="0"/>
          </a:p>
          <a:p>
            <a:pPr algn="r" rtl="1">
              <a:buNone/>
            </a:pPr>
            <a:r>
              <a:rPr lang="ar-SA" sz="2600" i="1" dirty="0" smtClean="0"/>
              <a:t>جنرال </a:t>
            </a:r>
            <a:r>
              <a:rPr lang="ar-SA" sz="2600" i="1" dirty="0" err="1" smtClean="0"/>
              <a:t>موتورز</a:t>
            </a:r>
            <a:r>
              <a:rPr lang="ar-SA" sz="2600" i="1" dirty="0" smtClean="0"/>
              <a:t> تستدعي 1.3 مليون سيارة لخلل فني</a:t>
            </a:r>
            <a:endParaRPr lang="en-US" sz="2600" i="1" dirty="0" smtClean="0"/>
          </a:p>
          <a:p>
            <a:pPr algn="r" rtl="1">
              <a:buNone/>
            </a:pPr>
            <a:r>
              <a:rPr lang="ar-SA" sz="2600" i="1" dirty="0" smtClean="0"/>
              <a:t>نقص الإمدادات يرفع خام </a:t>
            </a:r>
            <a:r>
              <a:rPr lang="ar-SA" sz="2600" i="1" dirty="0" err="1" smtClean="0"/>
              <a:t>برنت</a:t>
            </a:r>
            <a:r>
              <a:rPr lang="ar-SA" sz="2600" i="1" dirty="0" smtClean="0"/>
              <a:t> فوق 107 دولارات</a:t>
            </a:r>
          </a:p>
          <a:p>
            <a:pPr algn="r" rtl="1">
              <a:buNone/>
            </a:pPr>
            <a:r>
              <a:rPr lang="ar-SA" sz="2600" i="1" dirty="0"/>
              <a:t>انخفاض حجم </a:t>
            </a:r>
            <a:r>
              <a:rPr lang="ar-SA" sz="2600" i="1" dirty="0" err="1"/>
              <a:t>الانتاج</a:t>
            </a:r>
            <a:r>
              <a:rPr lang="ar-SA" sz="2600" i="1" dirty="0"/>
              <a:t> الصناعي في اليابان بنسبة 2,3 </a:t>
            </a:r>
            <a:r>
              <a:rPr lang="ar-SA" sz="2600" i="1" dirty="0" err="1"/>
              <a:t>بالمئة</a:t>
            </a:r>
            <a:endParaRPr lang="en-US" sz="2600" i="1" dirty="0"/>
          </a:p>
          <a:p>
            <a:pPr algn="r" rtl="1">
              <a:buNone/>
            </a:pPr>
            <a:r>
              <a:rPr lang="ar-SA" sz="2600" i="1" dirty="0"/>
              <a:t>6 % نمو واردات الصين من النفط الإيراني في فبراير</a:t>
            </a:r>
            <a:endParaRPr lang="en-US" sz="2600" i="1" dirty="0"/>
          </a:p>
          <a:p>
            <a:pPr algn="r" rtl="1">
              <a:buNone/>
            </a:pPr>
            <a:r>
              <a:rPr lang="ar-SA" sz="2600" i="1" dirty="0"/>
              <a:t>أكثر من 4.4 مليار درهم مبيعات العقار في دبي </a:t>
            </a:r>
            <a:r>
              <a:rPr lang="ar-SA" sz="2600" i="1" dirty="0" smtClean="0"/>
              <a:t>بأسبوع</a:t>
            </a:r>
            <a:endParaRPr lang="en-US" sz="2600" i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114816"/>
          </a:xfrm>
        </p:spPr>
        <p:txBody>
          <a:bodyPr/>
          <a:lstStyle/>
          <a:p>
            <a:pPr algn="l" rtl="0"/>
            <a:r>
              <a:rPr lang="en-US" dirty="0"/>
              <a:t>You will hardly ever find a complete sentence in newspaper headlines. Headlines tend to be short and to the point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The following are some of the rules </a:t>
            </a:r>
            <a:r>
              <a:rPr lang="en-US" dirty="0" smtClean="0"/>
              <a:t>of headline </a:t>
            </a:r>
            <a:r>
              <a:rPr lang="en-US" dirty="0"/>
              <a:t>grammar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العناوين الإخبارية باللغة العربية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عند الاقتباس أو النقل يكتب اسم الشخص أو الجهة في البداية ويتبع بنقطتين رأسيتين.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ar-SA" sz="2700" i="1" dirty="0" smtClean="0"/>
              <a:t>ألمانيا: شركة طيران تلغي 3800 رحلة بسبب إضراب طيارين</a:t>
            </a:r>
            <a:endParaRPr lang="en-US" sz="2700" i="1" dirty="0" smtClean="0"/>
          </a:p>
          <a:p>
            <a:pPr algn="r" rtl="1">
              <a:buNone/>
            </a:pPr>
            <a:r>
              <a:rPr lang="ar-SA" sz="2700" i="1" dirty="0" smtClean="0"/>
              <a:t>المركزي اليوناني: أكبر 4 بنوك تحتاج 6.4 مليار </a:t>
            </a:r>
            <a:r>
              <a:rPr lang="ar-SA" sz="2700" i="1" dirty="0" err="1" smtClean="0"/>
              <a:t>يورو</a:t>
            </a:r>
            <a:endParaRPr lang="en-US" sz="2700" i="1" dirty="0" smtClean="0"/>
          </a:p>
          <a:p>
            <a:pPr algn="r" rtl="1">
              <a:buNone/>
            </a:pPr>
            <a:r>
              <a:rPr lang="ar-SA" sz="2700" i="1" dirty="0"/>
              <a:t>تقرير: ارتفاع أسعار العقارات في دبي بالربع الأول</a:t>
            </a:r>
            <a:endParaRPr lang="en-US" sz="2700" i="1" dirty="0"/>
          </a:p>
          <a:p>
            <a:pPr algn="r" rtl="1">
              <a:buNone/>
            </a:pPr>
            <a:r>
              <a:rPr lang="ar-SA" sz="2700" i="1" dirty="0"/>
              <a:t>محللون: هبوط حاد للأسهم اليابانية في التعاملات المبكرة</a:t>
            </a:r>
            <a:endParaRPr lang="en-US" sz="2700" i="1" dirty="0"/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marL="342900" marR="0" algn="l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b="1" dirty="0">
                <a:solidFill>
                  <a:srgbClr val="000000"/>
                </a:solidFill>
                <a:ea typeface="Times New Roman"/>
                <a:cs typeface="Times New Roman"/>
              </a:rPr>
              <a:t>Rewrite each of the following sentences as proper headlines; then translate your sentences.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="1" dirty="0"/>
              <a:t>.	</a:t>
            </a:r>
            <a:r>
              <a:rPr lang="en-US" dirty="0"/>
              <a:t>Six people were injured in a road accident</a:t>
            </a:r>
            <a:r>
              <a:rPr lang="en-US" dirty="0" smtClean="0"/>
              <a:t>.</a:t>
            </a:r>
            <a:endParaRPr lang="ar-SA" dirty="0" smtClean="0"/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93A299"/>
              </a:buClr>
            </a:pPr>
            <a:r>
              <a:rPr lang="en-US" dirty="0">
                <a:solidFill>
                  <a:srgbClr val="292934"/>
                </a:solidFill>
              </a:rPr>
              <a:t>2.	A man killed seven people and himself in Seoul</a:t>
            </a:r>
            <a:r>
              <a:rPr lang="en-US" dirty="0" smtClean="0">
                <a:solidFill>
                  <a:srgbClr val="292934"/>
                </a:solidFill>
              </a:rPr>
              <a:t>.</a:t>
            </a:r>
            <a:endParaRPr lang="ar-SA" dirty="0" smtClean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endParaRPr lang="en-US" dirty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dirty="0">
                <a:solidFill>
                  <a:srgbClr val="292934"/>
                </a:solidFill>
              </a:rPr>
              <a:t>3.	KSA </a:t>
            </a:r>
            <a:r>
              <a:rPr lang="en-US" dirty="0" smtClean="0">
                <a:solidFill>
                  <a:srgbClr val="292934"/>
                </a:solidFill>
              </a:rPr>
              <a:t>eased </a:t>
            </a:r>
            <a:r>
              <a:rPr lang="en-US" dirty="0">
                <a:solidFill>
                  <a:srgbClr val="292934"/>
                </a:solidFill>
              </a:rPr>
              <a:t>procedures to boost the mining </a:t>
            </a:r>
            <a:r>
              <a:rPr lang="en-US" dirty="0" smtClean="0">
                <a:solidFill>
                  <a:srgbClr val="292934"/>
                </a:solidFill>
              </a:rPr>
              <a:t>sector.</a:t>
            </a:r>
            <a:endParaRPr lang="ar-SA" dirty="0" smtClean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endParaRPr lang="en-US" dirty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dirty="0">
                <a:solidFill>
                  <a:srgbClr val="292934"/>
                </a:solidFill>
              </a:rPr>
              <a:t>4.	Egypt is going through a currency “crisis</a:t>
            </a:r>
            <a:r>
              <a:rPr lang="en-US" dirty="0" smtClean="0">
                <a:solidFill>
                  <a:srgbClr val="292934"/>
                </a:solidFill>
              </a:rPr>
              <a:t>”.</a:t>
            </a:r>
          </a:p>
          <a:p>
            <a:pPr marL="0" lvl="0" indent="0">
              <a:buClr>
                <a:srgbClr val="93A299"/>
              </a:buClr>
              <a:buNone/>
            </a:pPr>
            <a:endParaRPr lang="en-US" dirty="0">
              <a:solidFill>
                <a:srgbClr val="292934"/>
              </a:solidFill>
            </a:endParaRPr>
          </a:p>
          <a:p>
            <a:r>
              <a:rPr lang="en-US" dirty="0"/>
              <a:t>5. </a:t>
            </a:r>
            <a:r>
              <a:rPr lang="en-US" dirty="0" smtClean="0"/>
              <a:t>Hyundai </a:t>
            </a:r>
            <a:r>
              <a:rPr lang="en-US" dirty="0"/>
              <a:t>Engineering </a:t>
            </a:r>
            <a:r>
              <a:rPr lang="en-US" dirty="0" smtClean="0"/>
              <a:t>won $727 m </a:t>
            </a:r>
            <a:r>
              <a:rPr lang="en-US" dirty="0"/>
              <a:t>deal from Saudi </a:t>
            </a:r>
            <a:r>
              <a:rPr lang="en-US" dirty="0" smtClean="0"/>
              <a:t>Aramco</a:t>
            </a:r>
          </a:p>
          <a:p>
            <a:endParaRPr lang="en-US" dirty="0" smtClean="0"/>
          </a:p>
          <a:p>
            <a:r>
              <a:rPr lang="en-US" dirty="0"/>
              <a:t>6. </a:t>
            </a:r>
            <a:r>
              <a:rPr lang="en-US" dirty="0" smtClean="0"/>
              <a:t>Tata is in </a:t>
            </a:r>
            <a:r>
              <a:rPr lang="en-US" dirty="0"/>
              <a:t>race against time to save its global image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9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 Phrases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Many </a:t>
            </a:r>
            <a:r>
              <a:rPr lang="en-US" dirty="0"/>
              <a:t>headlines consist of a string of noun phrases with no verb.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More </a:t>
            </a:r>
            <a:r>
              <a:rPr lang="en-US" i="1" dirty="0"/>
              <a:t>water cuts in </a:t>
            </a:r>
            <a:r>
              <a:rPr lang="en-US" i="1" dirty="0" smtClean="0"/>
              <a:t>city</a:t>
            </a:r>
          </a:p>
          <a:p>
            <a:pPr algn="l" rtl="0">
              <a:buNone/>
            </a:pPr>
            <a:r>
              <a:rPr lang="en-US" i="1" dirty="0" smtClean="0"/>
              <a:t>Oil prices hike </a:t>
            </a:r>
            <a:r>
              <a:rPr lang="en-US" i="1" dirty="0"/>
              <a:t>after </a:t>
            </a:r>
            <a:r>
              <a:rPr lang="en-US" i="1" dirty="0" smtClean="0"/>
              <a:t>explosions</a:t>
            </a:r>
            <a:endParaRPr lang="en-US" dirty="0" smtClean="0"/>
          </a:p>
          <a:p>
            <a:pPr algn="l" rtl="0">
              <a:buNone/>
            </a:pPr>
            <a:r>
              <a:rPr lang="en-US" i="1" dirty="0"/>
              <a:t>Recession warning for </a:t>
            </a:r>
            <a:r>
              <a:rPr lang="en-US" i="1" dirty="0" smtClean="0"/>
              <a:t>Russia</a:t>
            </a:r>
          </a:p>
          <a:p>
            <a:pPr algn="l" rtl="0">
              <a:buNone/>
            </a:pPr>
            <a:r>
              <a:rPr lang="en-US" i="1" dirty="0" smtClean="0"/>
              <a:t>China </a:t>
            </a:r>
            <a:r>
              <a:rPr lang="en-US" i="1" dirty="0"/>
              <a:t>real estate firm at risk of bankruptcy</a:t>
            </a:r>
            <a:endParaRPr lang="en-US" dirty="0"/>
          </a:p>
          <a:p>
            <a:pPr algn="l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Noun Strings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060848"/>
            <a:ext cx="8472518" cy="40653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	Some headlines consist of a </a:t>
            </a:r>
            <a:r>
              <a:rPr lang="en-US" b="1" dirty="0"/>
              <a:t>string of three, four or more nouns together. </a:t>
            </a:r>
            <a:r>
              <a:rPr lang="en-US" b="1" dirty="0" smtClean="0"/>
              <a:t>It's helpful to try to connect the ideas by reading backward. </a:t>
            </a:r>
            <a:endParaRPr lang="en-US" b="1" dirty="0"/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Widow </a:t>
            </a:r>
            <a:r>
              <a:rPr lang="en-US" i="1" dirty="0"/>
              <a:t>Pension Pay </a:t>
            </a:r>
            <a:r>
              <a:rPr lang="en-US" i="1" dirty="0" smtClean="0"/>
              <a:t>Committee</a:t>
            </a:r>
          </a:p>
          <a:p>
            <a:pPr algn="l" rtl="0">
              <a:buNone/>
            </a:pPr>
            <a:r>
              <a:rPr lang="en-US" i="1" dirty="0" smtClean="0"/>
              <a:t>Mustang </a:t>
            </a:r>
            <a:r>
              <a:rPr lang="en-US" i="1" dirty="0"/>
              <a:t>Referral Customer Complaint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There </a:t>
            </a:r>
            <a:r>
              <a:rPr lang="en-US" dirty="0"/>
              <a:t>is a </a:t>
            </a:r>
            <a:r>
              <a:rPr lang="en-US" b="1" dirty="0"/>
              <a:t>complaint</a:t>
            </a:r>
            <a:r>
              <a:rPr lang="en-US" dirty="0"/>
              <a:t> made by a </a:t>
            </a:r>
            <a:r>
              <a:rPr lang="en-US" b="1" dirty="0"/>
              <a:t>customer</a:t>
            </a:r>
            <a:r>
              <a:rPr lang="en-US" dirty="0"/>
              <a:t> about </a:t>
            </a:r>
            <a:r>
              <a:rPr lang="en-US" dirty="0" smtClean="0"/>
              <a:t>a</a:t>
            </a:r>
          </a:p>
          <a:p>
            <a:pPr algn="l" rtl="0">
              <a:buNone/>
            </a:pPr>
            <a:r>
              <a:rPr lang="en-US" b="1" dirty="0" smtClean="0"/>
              <a:t>referral</a:t>
            </a:r>
            <a:r>
              <a:rPr lang="en-US" dirty="0"/>
              <a:t> program for </a:t>
            </a:r>
            <a:r>
              <a:rPr lang="en-US" b="1" dirty="0"/>
              <a:t>Mustang</a:t>
            </a:r>
            <a:r>
              <a:rPr lang="en-US" dirty="0"/>
              <a:t> cars.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Various Verb </a:t>
            </a:r>
            <a:r>
              <a:rPr lang="en-US" b="1" dirty="0" smtClean="0"/>
              <a:t>Changes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Headlines don’t follow the rules of English verb tenses.</a:t>
            </a:r>
          </a:p>
          <a:p>
            <a:pPr algn="l" rtl="0"/>
            <a:r>
              <a:rPr lang="en-US" dirty="0" smtClean="0"/>
              <a:t>The past tense is rarely used.</a:t>
            </a:r>
          </a:p>
          <a:p>
            <a:pPr algn="l" rtl="0"/>
            <a:r>
              <a:rPr lang="en-US" dirty="0" smtClean="0"/>
              <a:t>The perfect and progressive are simplified into the simple tense.</a:t>
            </a:r>
          </a:p>
          <a:p>
            <a:pPr algn="l" rtl="0"/>
            <a:r>
              <a:rPr lang="en-US" dirty="0" smtClean="0"/>
              <a:t>Auxiliaries are omitted.</a:t>
            </a:r>
          </a:p>
          <a:p>
            <a:pPr algn="l" rtl="0"/>
            <a:r>
              <a:rPr lang="en-US" dirty="0" smtClean="0"/>
              <a:t>Verb (to be) is omitted</a:t>
            </a:r>
          </a:p>
          <a:p>
            <a:pPr algn="l" rtl="0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present tense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715436" cy="507209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It is often </a:t>
            </a:r>
            <a:r>
              <a:rPr lang="en-US" b="1" dirty="0"/>
              <a:t>used instead of continuous or perfect tenses.</a:t>
            </a:r>
          </a:p>
          <a:p>
            <a:pPr algn="l" rtl="0"/>
            <a:r>
              <a:rPr lang="en-US" b="1" dirty="0"/>
              <a:t>P</a:t>
            </a:r>
            <a:r>
              <a:rPr lang="en-US" b="1" dirty="0" smtClean="0"/>
              <a:t>resent </a:t>
            </a:r>
            <a:r>
              <a:rPr lang="en-US" b="1" dirty="0"/>
              <a:t>tenses are used for both </a:t>
            </a:r>
            <a:r>
              <a:rPr lang="en-US" b="1" u="sng" dirty="0"/>
              <a:t>present</a:t>
            </a:r>
            <a:r>
              <a:rPr lang="en-US" b="1" dirty="0"/>
              <a:t> and </a:t>
            </a:r>
            <a:r>
              <a:rPr lang="en-US" b="1" u="sng" dirty="0"/>
              <a:t>past</a:t>
            </a:r>
            <a:r>
              <a:rPr lang="en-US" b="1" dirty="0"/>
              <a:t> events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Connecticut </a:t>
            </a:r>
            <a:r>
              <a:rPr lang="en-US" dirty="0"/>
              <a:t>boosts minimum wage to $10.10 by 2017</a:t>
            </a:r>
          </a:p>
          <a:p>
            <a:pPr algn="l" rtl="0">
              <a:buNone/>
            </a:pPr>
            <a:r>
              <a:rPr lang="en-US" dirty="0" smtClean="0"/>
              <a:t>Winter </a:t>
            </a:r>
            <a:r>
              <a:rPr lang="en-US" dirty="0"/>
              <a:t>hits housing </a:t>
            </a:r>
            <a:r>
              <a:rPr lang="en-US" dirty="0" smtClean="0"/>
              <a:t>recovery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Ares Management files for IPO (instead of) </a:t>
            </a:r>
          </a:p>
          <a:p>
            <a:pPr algn="l" rtl="0">
              <a:buNone/>
            </a:pPr>
            <a:r>
              <a:rPr lang="en-US" sz="2800" dirty="0" smtClean="0"/>
              <a:t>Ares Management has filed for IPO in </a:t>
            </a:r>
            <a:r>
              <a:rPr lang="en-US" sz="2800" dirty="0"/>
              <a:t>the </a:t>
            </a:r>
            <a:r>
              <a:rPr lang="en-US" sz="2800" dirty="0" smtClean="0"/>
              <a:t>New York </a:t>
            </a:r>
            <a:r>
              <a:rPr lang="en-US" sz="2800" dirty="0"/>
              <a:t>Stock </a:t>
            </a:r>
            <a:r>
              <a:rPr lang="en-US" sz="2800" dirty="0" smtClean="0"/>
              <a:t>Exchange.</a:t>
            </a:r>
            <a:endParaRPr lang="en-US" sz="2800" dirty="0" smtClean="0"/>
          </a:p>
          <a:p>
            <a:pPr algn="l" rtl="0">
              <a:buNone/>
            </a:pPr>
            <a:r>
              <a:rPr lang="en-US" dirty="0" smtClean="0"/>
              <a:t>Professors </a:t>
            </a:r>
            <a:r>
              <a:rPr lang="en-US" dirty="0"/>
              <a:t>Protest Pay </a:t>
            </a:r>
            <a:r>
              <a:rPr lang="en-US" dirty="0" smtClean="0"/>
              <a:t>Cuts (instead of) </a:t>
            </a:r>
            <a:endParaRPr lang="en-US" dirty="0"/>
          </a:p>
          <a:p>
            <a:pPr algn="l" rtl="0">
              <a:buNone/>
            </a:pPr>
            <a:r>
              <a:rPr lang="en-US" dirty="0"/>
              <a:t>Professors are protesting pay cuts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Use infinitives for future events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Infinitives </a:t>
            </a:r>
            <a:r>
              <a:rPr lang="en-US" b="1" dirty="0"/>
              <a:t>are often used to refer to the future in headlines.</a:t>
            </a:r>
          </a:p>
          <a:p>
            <a:pPr algn="l" rtl="0">
              <a:buNone/>
            </a:pPr>
            <a:r>
              <a:rPr lang="en-US" dirty="0"/>
              <a:t>PM to visit Russia in </a:t>
            </a:r>
            <a:r>
              <a:rPr lang="en-US" dirty="0" smtClean="0"/>
              <a:t>May</a:t>
            </a:r>
            <a:endParaRPr lang="en-US" dirty="0"/>
          </a:p>
          <a:p>
            <a:pPr lvl="0" algn="l" rtl="0">
              <a:buNone/>
            </a:pPr>
            <a:r>
              <a:rPr lang="en-US" dirty="0"/>
              <a:t>South Carolina plant to become BMW's largest</a:t>
            </a:r>
          </a:p>
          <a:p>
            <a:pPr lvl="0" algn="l" rtl="0">
              <a:buNone/>
            </a:pPr>
            <a:r>
              <a:rPr lang="en-US" dirty="0" err="1"/>
              <a:t>Weibo</a:t>
            </a:r>
            <a:r>
              <a:rPr lang="en-US" dirty="0"/>
              <a:t> to list on </a:t>
            </a:r>
            <a:r>
              <a:rPr lang="en-US" dirty="0" err="1"/>
              <a:t>Nasdaq</a:t>
            </a:r>
            <a:endParaRPr lang="en-US" dirty="0"/>
          </a:p>
          <a:p>
            <a:pPr lvl="0" algn="l" rtl="0">
              <a:buNone/>
            </a:pPr>
            <a:r>
              <a:rPr lang="en-US" dirty="0"/>
              <a:t>Ukraine to get $18 billion from IMF</a:t>
            </a:r>
          </a:p>
          <a:p>
            <a:pPr algn="l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Passive voice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8632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past participles are </a:t>
            </a:r>
            <a:r>
              <a:rPr lang="en-US" dirty="0" smtClean="0"/>
              <a:t>used with the passive voice.  So </a:t>
            </a:r>
            <a:r>
              <a:rPr lang="en-US" dirty="0"/>
              <a:t>forms like </a:t>
            </a:r>
            <a:r>
              <a:rPr lang="en-US" b="1" dirty="0"/>
              <a:t>held, killed, assaulted, detained, murdered</a:t>
            </a:r>
            <a:r>
              <a:rPr lang="en-US" dirty="0"/>
              <a:t> etc., are usually past participles with passive </a:t>
            </a:r>
            <a:r>
              <a:rPr lang="en-US" dirty="0" smtClean="0"/>
              <a:t>meanings, but not in the simple past tense.</a:t>
            </a:r>
            <a:endParaRPr lang="en-US" dirty="0"/>
          </a:p>
          <a:p>
            <a:pPr algn="l" rtl="0">
              <a:buNone/>
            </a:pPr>
            <a:r>
              <a:rPr lang="en-US" b="1" u="sng" dirty="0"/>
              <a:t>Compare:</a:t>
            </a:r>
          </a:p>
          <a:p>
            <a:pPr algn="l" rtl="0">
              <a:buNone/>
            </a:pPr>
            <a:r>
              <a:rPr lang="en-US" dirty="0"/>
              <a:t>UK woman assaulted and </a:t>
            </a:r>
            <a:r>
              <a:rPr lang="en-US" dirty="0" smtClean="0"/>
              <a:t>killed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( </a:t>
            </a:r>
            <a:r>
              <a:rPr lang="en-US" dirty="0"/>
              <a:t>A UK woman has been assaulted and killed</a:t>
            </a:r>
            <a:r>
              <a:rPr lang="en-US" dirty="0" smtClean="0"/>
              <a:t>.)</a:t>
            </a:r>
          </a:p>
          <a:p>
            <a:pPr algn="l" rtl="0">
              <a:buNone/>
            </a:pPr>
            <a:r>
              <a:rPr lang="en-US" dirty="0" smtClean="0"/>
              <a:t>UK </a:t>
            </a:r>
            <a:r>
              <a:rPr lang="en-US" dirty="0"/>
              <a:t>woman assaults </a:t>
            </a:r>
            <a:r>
              <a:rPr lang="en-US" dirty="0" smtClean="0"/>
              <a:t>kidnapper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( </a:t>
            </a:r>
            <a:r>
              <a:rPr lang="en-US" dirty="0"/>
              <a:t>A UK woman has assaulted her kidnapper.)</a:t>
            </a:r>
          </a:p>
          <a:p>
            <a:pPr algn="l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Progressive tense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present progressive is used to describe changes. 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 smtClean="0"/>
              <a:t>Trade figures improving</a:t>
            </a:r>
          </a:p>
          <a:p>
            <a:pPr algn="l" rtl="0">
              <a:buNone/>
            </a:pPr>
            <a:r>
              <a:rPr lang="en-US" dirty="0"/>
              <a:t>Graduate student loans ballooning</a:t>
            </a:r>
          </a:p>
          <a:p>
            <a:pPr algn="l" rtl="0">
              <a:buNone/>
            </a:pPr>
            <a:r>
              <a:rPr lang="en-US" dirty="0"/>
              <a:t>Borrowers making mortgage payments a priority over credit </a:t>
            </a:r>
            <a:r>
              <a:rPr lang="en-US" dirty="0" smtClean="0"/>
              <a:t>cards</a:t>
            </a:r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صيدلاني">
  <a:themeElements>
    <a:clrScheme name="صيدلاني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صيدلاني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صيدلان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294</TotalTime>
  <Words>668</Words>
  <Application>Microsoft Office PowerPoint</Application>
  <PresentationFormat>On-screen Show (4:3)</PresentationFormat>
  <Paragraphs>166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صيدلاني</vt:lpstr>
      <vt:lpstr>Clarity</vt:lpstr>
      <vt:lpstr>Grammar of Headlines</vt:lpstr>
      <vt:lpstr>Introduction</vt:lpstr>
      <vt:lpstr>Noun Phrases</vt:lpstr>
      <vt:lpstr>Noun Strings</vt:lpstr>
      <vt:lpstr>Various Verb Changes</vt:lpstr>
      <vt:lpstr>Simple present tense</vt:lpstr>
      <vt:lpstr>Use infinitives for future events</vt:lpstr>
      <vt:lpstr>Passive voice</vt:lpstr>
      <vt:lpstr>Progressive tense</vt:lpstr>
      <vt:lpstr>Leave out auxiliary verbs</vt:lpstr>
      <vt:lpstr>Leave out “to be”</vt:lpstr>
      <vt:lpstr>Leave out “to say”</vt:lpstr>
      <vt:lpstr>Drop Articles</vt:lpstr>
      <vt:lpstr>Punctuation  not conjunctions</vt:lpstr>
      <vt:lpstr>Use figures for numbers</vt:lpstr>
      <vt:lpstr>العناوين الإخبارية باللغة العربية</vt:lpstr>
      <vt:lpstr>العناوين الإخبارية باللغة العربية</vt:lpstr>
      <vt:lpstr>العناوين الإخبارية باللغة العربية</vt:lpstr>
      <vt:lpstr>العناوين الإخبارية باللغة العربية</vt:lpstr>
      <vt:lpstr>العناوين الإخبارية باللغة العربية</vt:lpstr>
      <vt:lpstr>Rewrite each of the following sentences as proper headlines; then translate your sentences.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of Headlines</dc:title>
  <dc:creator>ABS</dc:creator>
  <cp:lastModifiedBy>Toshiba</cp:lastModifiedBy>
  <cp:revision>22</cp:revision>
  <dcterms:created xsi:type="dcterms:W3CDTF">2014-04-06T18:29:19Z</dcterms:created>
  <dcterms:modified xsi:type="dcterms:W3CDTF">2016-10-30T21:38:52Z</dcterms:modified>
</cp:coreProperties>
</file>