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8" r:id="rId2"/>
    <p:sldId id="306" r:id="rId3"/>
    <p:sldId id="290" r:id="rId4"/>
    <p:sldId id="291" r:id="rId5"/>
    <p:sldId id="304" r:id="rId6"/>
    <p:sldId id="305" r:id="rId7"/>
    <p:sldId id="299" r:id="rId8"/>
    <p:sldId id="298" r:id="rId9"/>
    <p:sldId id="289" r:id="rId10"/>
    <p:sldId id="294" r:id="rId11"/>
    <p:sldId id="293" r:id="rId12"/>
    <p:sldId id="307" r:id="rId13"/>
    <p:sldId id="308" r:id="rId14"/>
    <p:sldId id="303" r:id="rId15"/>
    <p:sldId id="295" r:id="rId16"/>
    <p:sldId id="256" r:id="rId17"/>
    <p:sldId id="257" r:id="rId18"/>
    <p:sldId id="271" r:id="rId19"/>
    <p:sldId id="274" r:id="rId20"/>
    <p:sldId id="265" r:id="rId21"/>
    <p:sldId id="272" r:id="rId22"/>
    <p:sldId id="258" r:id="rId23"/>
    <p:sldId id="260" r:id="rId24"/>
    <p:sldId id="259" r:id="rId25"/>
    <p:sldId id="261" r:id="rId26"/>
    <p:sldId id="262" r:id="rId27"/>
    <p:sldId id="278" r:id="rId28"/>
    <p:sldId id="270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2D-DAAD-4DCC-A195-E4E49C064173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61C0-981B-4FE4-ACC8-9A59884E2F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2D-DAAD-4DCC-A195-E4E49C064173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61C0-981B-4FE4-ACC8-9A59884E2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2D-DAAD-4DCC-A195-E4E49C064173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61C0-981B-4FE4-ACC8-9A59884E2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2D-DAAD-4DCC-A195-E4E49C064173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61C0-981B-4FE4-ACC8-9A59884E2F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2D-DAAD-4DCC-A195-E4E49C064173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61C0-981B-4FE4-ACC8-9A59884E2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2D-DAAD-4DCC-A195-E4E49C064173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61C0-981B-4FE4-ACC8-9A59884E2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2D-DAAD-4DCC-A195-E4E49C064173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61C0-981B-4FE4-ACC8-9A59884E2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2D-DAAD-4DCC-A195-E4E49C064173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61C0-981B-4FE4-ACC8-9A59884E2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2D-DAAD-4DCC-A195-E4E49C064173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61C0-981B-4FE4-ACC8-9A59884E2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2D-DAAD-4DCC-A195-E4E49C064173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61C0-981B-4FE4-ACC8-9A59884E2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2D-DAAD-4DCC-A195-E4E49C064173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361C0-981B-4FE4-ACC8-9A59884E2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AD91452D-DAAD-4DCC-A195-E4E49C064173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D37361C0-981B-4FE4-ACC8-9A59884E2F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cbi.nlm.nih.gov/pmc/articles/PMC3140253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cbi.nlm.nih.gov/pmc/articles/PMC3140253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 idx="4294967295"/>
          </p:nvPr>
        </p:nvSpPr>
        <p:spPr>
          <a:xfrm>
            <a:off x="611560" y="0"/>
            <a:ext cx="7772400" cy="1470025"/>
          </a:xfrm>
        </p:spPr>
        <p:txBody>
          <a:bodyPr/>
          <a:lstStyle/>
          <a:p>
            <a:r>
              <a:rPr lang="en-US" sz="3600" b="1" dirty="0">
                <a:solidFill>
                  <a:srgbClr val="FFFF00"/>
                </a:solidFill>
              </a:rPr>
              <a:t>wire-guided chest tube placement</a:t>
            </a: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4294967295"/>
          </p:nvPr>
        </p:nvSpPr>
        <p:spPr>
          <a:xfrm>
            <a:off x="539552" y="1556792"/>
            <a:ext cx="6400800" cy="1752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/>
              <a:t>Dr. </a:t>
            </a:r>
            <a:r>
              <a:rPr lang="en-US" sz="3600" b="1" dirty="0" err="1" smtClean="0"/>
              <a:t>Tawfiq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Almezeiny</a:t>
            </a:r>
            <a:endParaRPr lang="en-US" sz="3600" b="1" dirty="0"/>
          </a:p>
        </p:txBody>
      </p:sp>
      <p:pic>
        <p:nvPicPr>
          <p:cNvPr id="1026" name="Picture 2" descr="http://www.charlestonpulmonology.com/images/chest-tube-placeme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24744"/>
            <a:ext cx="3096344" cy="4717468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148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tatic1.squarespace.com/static/53c1a2cce4b0e88e61f99b70/t/55ba8136e4b0d57edc0432df/1438286134535/?format=500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693666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9624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encrypted-tbn0.gstatic.com/images?q=tbn:ANd9GcRzfpnD9WXryc2ADmJDAjE8v2rI-mT-i1ODpeuJt5DkHb9XgvLCc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764704"/>
            <a:ext cx="4332001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983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pmonthly.com/impmedia/2014/03/pig-t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560840" cy="559187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epmonthly.com/impmedia/2014/03/pig-tail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0688"/>
            <a:ext cx="8468792" cy="4660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ctsnet.org/sites/default/files/images/Figure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57400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Wire-guided tube </a:t>
            </a:r>
            <a:r>
              <a:rPr lang="en-US" dirty="0" err="1" smtClean="0"/>
              <a:t>thoracostomy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3393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71600" y="2204864"/>
            <a:ext cx="7924800" cy="1143000"/>
          </a:xfrm>
        </p:spPr>
        <p:txBody>
          <a:bodyPr/>
          <a:lstStyle/>
          <a:p>
            <a:r>
              <a:rPr lang="en-US" sz="4000" dirty="0" smtClean="0"/>
              <a:t>Complications?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425555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87624" y="2420888"/>
            <a:ext cx="6400800" cy="17526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Dr. </a:t>
            </a:r>
            <a:r>
              <a:rPr lang="en-US" sz="3600" b="1" dirty="0" err="1" smtClean="0">
                <a:solidFill>
                  <a:srgbClr val="FFFF00"/>
                </a:solidFill>
              </a:rPr>
              <a:t>Tawfiq</a:t>
            </a:r>
            <a:r>
              <a:rPr lang="en-US" sz="3600" b="1" dirty="0" smtClean="0">
                <a:solidFill>
                  <a:srgbClr val="FFFF00"/>
                </a:solidFill>
              </a:rPr>
              <a:t> </a:t>
            </a:r>
            <a:r>
              <a:rPr lang="en-US" sz="3600" b="1" dirty="0" err="1" smtClean="0">
                <a:solidFill>
                  <a:srgbClr val="FFFF00"/>
                </a:solidFill>
              </a:rPr>
              <a:t>Almezeiny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FFC000"/>
                </a:solidFill>
              </a:rPr>
              <a:t>MOTOR VEHICLE ACCIDENTS</a:t>
            </a:r>
            <a:br>
              <a:rPr lang="en-US" sz="4800" b="1" dirty="0" smtClean="0">
                <a:solidFill>
                  <a:srgbClr val="FFC000"/>
                </a:solidFill>
              </a:rPr>
            </a:br>
            <a:r>
              <a:rPr lang="en-US" sz="4800" b="1" dirty="0" smtClean="0">
                <a:solidFill>
                  <a:srgbClr val="FFC000"/>
                </a:solidFill>
              </a:rPr>
              <a:t>IN SAUDI ARABIA</a:t>
            </a:r>
            <a:endParaRPr lang="en-US" sz="4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084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OBJECTIVES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magnitude of the problem</a:t>
            </a:r>
          </a:p>
          <a:p>
            <a:r>
              <a:rPr lang="en-US" sz="3200" dirty="0" smtClean="0"/>
              <a:t>Saudi statistics about MVAs</a:t>
            </a:r>
          </a:p>
          <a:p>
            <a:r>
              <a:rPr lang="en-US" sz="3200" dirty="0" smtClean="0"/>
              <a:t>Analysis of DATA</a:t>
            </a:r>
          </a:p>
          <a:p>
            <a:r>
              <a:rPr lang="en-US" sz="3200" dirty="0" smtClean="0"/>
              <a:t>Suggestions &amp; solutions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44009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.alriyadh.com/2013/01/18/img/9292943323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3480" y="921404"/>
            <a:ext cx="7344816" cy="4883860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723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albyanews.com/wp-content/uploads/41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214049"/>
            <a:ext cx="5609160" cy="3383303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cdn1.albayan.ae/polopoly_fs/1.2327069.1425713975!/image/3603720495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88640"/>
            <a:ext cx="3168352" cy="299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www.alborsanews.com/beta/wp-content/uploads/2015/03/%D8%A5%D8%AF%D8%A7%D8%B1%D8%A9-%D8%A7%D9%84%D8%B3%D9%84%D8%A7%D9%85%D8%A9-%D8%A7%D9%84%D9%85%D8%B1%D9%88%D8%B1%D9%8A%D8%A9-%D9%81%D9%8A-%D8%A7%D9%84%D8%B3%D8%B9%D9%88%D8%AF%D9%8A%D8%A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7176"/>
            <a:ext cx="2672860" cy="2733060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6838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C000"/>
                </a:solidFill>
              </a:rPr>
              <a:t>pneumothorax</a:t>
            </a:r>
            <a:endParaRPr lang="en-US" b="1" u="sng" dirty="0">
              <a:solidFill>
                <a:srgbClr val="FFC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Types of </a:t>
            </a:r>
            <a:r>
              <a:rPr lang="en-US" sz="2800" b="1" dirty="0" err="1" smtClean="0"/>
              <a:t>pneumothoraces</a:t>
            </a:r>
            <a:r>
              <a:rPr lang="en-US" sz="2800" b="1" dirty="0" smtClean="0"/>
              <a:t> ?</a:t>
            </a:r>
          </a:p>
          <a:p>
            <a:pPr marL="0" indent="0">
              <a:buNone/>
            </a:pPr>
            <a:endParaRPr lang="en-US" sz="2800" b="1" dirty="0" smtClean="0"/>
          </a:p>
          <a:p>
            <a:r>
              <a:rPr lang="en-US" sz="2800" b="1" dirty="0" smtClean="0"/>
              <a:t>Estimation of size ? </a:t>
            </a:r>
          </a:p>
          <a:p>
            <a:pPr marL="0" indent="0">
              <a:buNone/>
            </a:pPr>
            <a:endParaRPr lang="en-US" sz="2800" b="1" dirty="0" smtClean="0"/>
          </a:p>
          <a:p>
            <a:r>
              <a:rPr lang="en-US" sz="2800" b="1" dirty="0" smtClean="0"/>
              <a:t>Which does need surgical intervention?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xmlns="" val="1524552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.alriyadh.com/2013/03/11/img/2542258315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289" y="908720"/>
            <a:ext cx="8114273" cy="4896544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220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Image result for ‫تفحيط السعوديه السعوديه‬‎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data:image/jpeg;base64,/9j/4AAQSkZJRgABAQAAAQABAAD/2wCEAAkGBxQTEhUUEhQUFRQUFBQUFRUUFxYXFBQVFBQWFhQXFRQYHCggGBolHBQUITEhJSkrLi4uFx8zODMsNygtLisBCgoKDg0OFRAQGiwcHBwsLCwsLCwsLCwsLCwsLCwsLCwsLCwsLDcsLCw3LCwsLCwsKy4sLDcwKywsLCsrKysrN//AABEIAMMBAwMBIgACEQEDEQH/xAAcAAABBQEBAQAAAAAAAAAAAAADAAECBAUGBwj/xABGEAABAwEEBQgGBwYGAwEAAAABAAIDEQQFITESQVFxkQYTFDJSYYGhFSKxwdHhQlNicoKS8AcjM0OiwiRjc6Oy8TST0hb/xAAYAQEBAQEBAAAAAAAAAAAAAAAAAQIDBP/EACERAQEBAAICAgMBAQAAAAAAAAABEQIhEjEDQTJRYUIE/9oADAMBAAIRAxEAPwDtHwgjrHgfikLO2mLv6StJsQ2BS5luwLo5s1llFMHeRTGyCtdIcCtPmRsSdA3YgqMgBHWHmpiz94/XgrMcQ2KYYNiaKbY9VQh8x3jir74AdSgbK2nzTRTEPe3ihyWcnIt4haDbM3V7U4s4TRWZF6oBUAxWZ7PhgSOCqznm2k50GFdZORWcalBtdpazACrvIbysl9tk0sDQHUB7U5mxxVJx9apOtMXa2oLYKhpFO8ZfJakUOtc5GV0t1Pq0DYrjNo8cCmWAI1FEMqiKsrqVoFW0wTTWtCWzhZVqs1MjSmS1kTb9mnirmgts6uRes2uvI70zWY5LlfbpO4qSWcUVOeFjBpPIA79dNg1rUtMgY1znV0WguPhq9y4G3Xk6Rxc455DU0bAFnN9teWN2HlFC2N0frBrnEhxbgASMxmpmyskbVhDmnWDVedXjeBBJGQruO9ZHJflZJZrRpveTG46MjcdGhPWA2igx2LPLh+muPP8Ab1Q3I3YhPuJuxdawMc0EHAgFQMTdoXmd3HPuBuxU47ipJ1cF3TohtCruiFdWSIzbFd7Wal5ryw/82f7zf+DV64QvIuVv/mT/AOp/a1dIMcp0qJ1ofRQT47UmqVF63iQcSmcSigJnBEBa87UZhO1CLURhRRASourtRIwpFqgA152py8qTgh1REJXOzqOFVTt+k9gDaE1xrhlsV6QYKqwhGoxzdUtch+YKbbofWpaOI+K2xM39BMJm1+SdmsuK6n7PMfFa9ghLMKURmOH6CKM01BCpNCQU6opnKtLDVW0xV1LNZbIdGvfimLgM6BWLY04U71l2t+VdSzm1ZcVOUYdJAWRUcSRpYhoDRU4k99F59eF2TUOi+AHY6aMeeku7fOA11SMQad+BXAXvdTnF2iBQ40wzTxiWsw8nLTL6rXWZxAxpaGGgwFaNrrIWTaeQ88bgJJ7Ixxxo6cA0JONKZLpuSt3mB0j5C1ofEWinWqXtOzuWRy7swmmZJE5rgImRltSH6Qc8nAjKjhjVS9Nx6fyUv+zwWSGK0WqzmSNga4tlBBpljuXQR3xC5mm14cyldJpqKBfNJuaXst/MF6byZtrIbG2OR7Q4McCK1pUFc78fFvzr0aO9oHZSN8cFF72nJwO4heXOtrKYOai2e2UycRuPzWb8UWfLXochXkHKs/4yf/UPsC6uz8pooTWZz6EUwBdjUd64a+70iktEr2u9Vzy5ulhULPjjpOWggJIHTGdtvFJMXY+kapwUwCdet4kwmKQSQRcUmJ3FOAgLEiFDYFNFReMFVc2qtoZaoASvwQiKgb0G+3uZBK5lNJsb3NJwFQNqa4XufZoHPOk50bXF20kVPwU3vFzrRuYUWwHMrSEaToVvWVWIq5EUB0KJApSLITpgko2lVOoJwUEJGVWdb7AHArUJQpArErh2wEPo4YCme8LMdZyScqAnWu7ms4JrT9VXPzWRoLqACtSr4s+TjrY/RypuJ1LAvOGvrClTn1Th4onL+yu56gGbW+dVyU1lczB7RsHeVy5Tt0i46Eg6we4+yiZ8bnGpLjvK3rHYKxRkDONh4hEiu/HIrjeWOk46qXfdQdZpnmum1zQ01OHVJ9qqQ3ZITi53FdbYYCGOZQ0LqkfkVh1l0XD1Tl3LF51ucIzmXA0WY5lxOJJOwrhb4sehxXsDWfuiCDn3bF5ty6jAa2nbpl3HBXhb5HKdOPJ7k6ikvT04vrZJR0kgV0xxTqpNKYKQUD0TVSqlVBJpU6oVU+kri6nVcXym/aRZrHaOjvZI9zac4WUAjrQgUOZogftZts0Vj5yF8jDphrtDKhBxyqFyH7PeQD7w/wAZa5DzTnEEu/iSUAFanLViscrY3wkvt33L+82x2EuBqJtACmth9c+Qp4rduOAss0DXCjmxMDu46OI4lYF6cmWy2uFoFbJBFGRU10nNq0R+QcfmusBWePleVtdPl8Zx48YKFMKs+cAtBI9YkDHWAT7ip88O03iFtw2COCeiHz7e03iEo52nJ7TucCmNdDBIpqpIaSRcouKhpIaIXIbnpOKA56rNKRYd5swONM1sOeqNrZpArcZx5Py+mdz7W0w0WZd5IWFysoSwgUoCDtJG2i7vlvYC6Rrg0HRAB7x3riLwsxOBaBSm1cuU7dJXW3HFWzRH/Kj/AOKsQ2XHJFuaCkEfdGwf0BGcz14wMiXVz1MJ9y8nL7erj6Qs7P3lO9tctbWn3K5a4/WG5VWRt6QBteDSuYEWfmr9tiGkN361rFa4/acTfUK84/aZHRkffI4/0r0iKMaJ3/rWvO/2pMoyH/Uf/wAQt8PyjPP089okkE69OOL6u0lIOQ0qrs4jhyWkggqQKiDByRKGClpICaSiXqBchOergnNQghwDgdTgCDvBU4JKARtADdQbQAV7hkqckqHYbRSWmdaFXGuNyr3KKxSssxdZCA9nrOBbpFwzdT7S8jk5b2k1q8aIaHF+los0XdU1ArU4igFV71BLRtchn+tq+ZuVc1JbUPVIdOzFvUGLnUHFc9XlGlPyycT/ABXO+4wkDxe4exBPKp51THeWj3Fc5A6gVgGq3jla3G8pJjkx1O+Q+5Ghv2ZzhRorqo91a9xWJCw6q4rWsjDGWuOYNQPu+tWngtyMXlXVXFyptLAXkFzG0LmlxeC04a8Rv716Zd9tbLG18ZqHbcwdYPeF5FdFvbHPpt/hknSadbH9Zp3V8guru2foVo0K1s0xq11ahp788WgCvce5Z58c7a4c96ruHFDKwrv5X2SeXmY5f3mk5oDmubVzSQQ0kUJw8Vtkrm605QnKRchuK1jIUpVVpG1WHFU3UGwKxqRRveOJw/eZbysN112I457nPXTOja7WCgmyM2AcFz5NRiOmjY2jSNEYCtcgAAuZvblQYp4w1rXNFSSDnpjRp3UXoPQYznTiovuuD7Nd64uv05iC3sM7XlzRrrjo05sAtrngVftFsDjVrmEUzx2rXZdsANQ1oOONduyuS5q/eTcrqmG1aQJ/hSPDeDxq3hcrwrfHkvG8Gsb6z4xjrPzXAftAtHSObbEQ/QLy7RqKV0QMTuK12cjJvpSWZu395U+QVtnIzD17XA3dj7XBJLLq2yvNYrmcQCXNB2EONOASXpv/AOWswzt7K7m/FJb8qz4x6RpJtJC0kxK9jzD6ScPVUvTc4iYuc4kXqpzqcPQwdz0B0iiXoTnKgc8tFz9qvVzHhwqNWGsHNbFpyK5q8W4HuRHK8o/2j3g8yRaZihLi1rY26J0AaNGnniKVXMRyf4Z9froxwY9dTedgEmYz2alz8l1mMGh0m1rhmN4K541qhFaD9FpPFFjtT+wOKNZ4i7qkkZVBpQ7CNS0orveMw092lQ/ArTPSvZrTK3FoaCdpJ9yhO60Ek1BJ2Ae0lWjM1ho9miftA+RyPgrMduj1hoWs/rOA3RYrW7HSDW7XBp96345ZG/u6skrqjDia7dE4alUsVvgeaaUQ1+s7Rb54FadmveAHRbJHh2cGnxpirLJ0ln2tck+hxTc7LZZ2yBxe20P/AIbST9WX1bTHEBel2a2MkbpRua9u1pBHyXldutbQQQ4UcM6ilQcVmuvN9ndz1mkAINXMrg4a6jWs+Le69oLkN71i8mOULLZCJGijhhI3sup7M1pueo0d0iqyPqlKVWBVIi4qpazUI802ayrXalitKF4OVBw1hNb56qpHMuVbi0Xd6A9qdrqoc5KinDU+iq4d3jgmr3qKspIGkdoSQepaaWmqnOp+dXocVgvUCUHnEzpEBecUhKqL5VETINHnFBzlWEidz1qIlI9YlvpU960ZpFk2p1Sqyy541zt72gMwxqcfDWt+2YZcFx9+SaT/AMPsWavFVjsr3Wlghc1jnmlXGjBhWpIGS02XdbrRO6KKMySs64jxAprJ1VzUORN6Qw22zy2n+C0ubIdEuoCxwB0QCTjTILuLk/aFZ7PetslAkfZrRzYa9rSH1jbmGOANDljsXG87L/HXxln9cfHyUvGUPaIw7QrptJFW0zqNRXO2SzDTIJBoAdvgu3vnl0ZJbRJFCY3vm5yKRrwxwaI+bc2QE0cHdam1cNdg0SQ6gqNo2qbys7TJPS/0Ud/HDgqohGxWn2htOsOKpm1N7QTtWnydu1s8zo3aYYyN0zywaT2sZTS0W+NV6Zdv7OLI6y2ibpGmYw50cjH0Y1ojDxzjdRNcQvH7LbnMk5yF72OAoHMwNDXSGOruVmC8JWse0PlDJD67TLotedrmjNXtOo9j5EWUNsNllblLE8Oyrph9dWeZxrrW1JKV5R+z29hHOI3vPrtc2Ngc5zWnruOJo2ujqXpD7SunHZO0vdEknooPtCy7TeGNEDp9cCCnkLtomWTbJ8MVM2/PAoMlpaQs8qsZ87g7Wguj2IhmbXEeQQ5LTGMDhuB9ywqOmdijK4lOXRZh5HH4Ibns7TT5KLoJBT6akQ3U4bqhQIPcUXTmX9YJKOPZSRXoAnTG0LHZaTtHmndaDtHmuuuTWbaVLn1h88do4KQnO0pq40p5Eo396oOl3qTHd6ajSbKp8+s8PprUDOrqVZntCoyvQZrSFXltKusgXg7BcnekY0hXWPeuntEgOtc1e1NIHepVjGmso0C4ObUP0dGvr0pXSp2VU0m/aPir07Ne0UVOdmAoMljHTdR51vZPEo4niOiBEQcNIueSM8wKYKoY/wBYpqd6Ya9Ou277vEUZc+wB1Dp85JpO0vtMLt+VFds963VEw1NlqW4aERLmuqzW1hAwD/zLyRL9ZqXujouWd5RSytNnk0mhlHEM5sA1NABQVAGui50knvUh4e1MJCqNvkZ6tqjf2NJx7vVI/u8l6j6TBGRXnV3WmNjRosNSBUgZlasd4AY0PAqeS46G1WgmpAO5UJrXIMo6j73uWeL7dqjJ8T8FL0w4/wAo8T8FNp4wUXjJ9WeKQvKb6o8fkq7rzef5bvP4KPT3dh368FOzIsuvF+uJ3t9yC+21zidXcPghG8HfVu4/JQN6HsO4p2dJm2N1xv8AyhR9IRa2uHgVH0r3O4t+Kdt6g6nf0/FAjPCdTuDkxjiOTiOI9oU+nRnMH8vwQ+fh7xuDgqG5tn1o4hJIvi+sI7qlJFbmi/tcApCutx4AKo+2AdYgbzRULRfkQ1knuxU1Mbbu8upvQ6jv8XFYTb3kf/Dhce84JVtLszGzzKL06JsgpknFqA1Ab1zb7GaEyTSEDOlGjw1rHtdpYMGgnPFxLj5misSu5tN7sAzbXZgs519NJoTTvXKWL1s9M/ZjGP5jgFouut7smhjftuqfJalxnxdIy9Wu6jHEbaUUZZ3n6FN9Fz8gtMYoHEgbKHD2rPNrkeQHSO0a40xI3BNMblrteiaEiu8KlI/nNh3uCsWQ2bIFpO1/W8aq2bHE8dVp720HsUvJZxY5u6v0m+Z9iH6MdlidzStsWIjqvkaBqqCPMKRZIMntP3m/BTzMc666H9l3CnvQpbneMdE+XxXTvmkbm2I7i4H3oZtUhGEXFwom0xzkdxvOr2Ig5Pv2ebVvM0tbHjboNafPSUiRtlG9pp5Jq4wfQDth4tRGXERq82LbEzRnoneJApi0R7Gcfipq4y23YRqHGP4JxYSNQ/2ytdlrZtb/AE/FT6WztDyU0xj9FOpoP4Yz704sx7Df/WPc9a/S2bQmdbmD6Q4/NXTGPo0zi/23j2OKTnAfy/OZv9q1fSDO/wAAn9IN+1wKaYyuebrjP/uePaAmEsXZlH3ZS7+5anTAcmvP4Smc8HOFx3tb70GeJYNbpm7y/wBqm0wnKU+LvipvslcoKby0ewoD7mcdTR+Mn3Kp2s+j2nqyO4sP9qG676Yc5Te1vuoqhuN4yewHcR5hD6JO3XIe9hB8iKqCybA76z/aP/0ksxz3Vxc+veHVTp2dJ2O73zes5xa3acSdwW1ZbvijpotFdp9Y8TkjMpQUpSmG7uUyVNawiUxOvUmJQbQwuYQM6JBj3leWmdBgNKjGtST3BZs8JaaEFEoY5ASMiCujjcyZtaA+0LW4zmqtzXm3REbiGkYDUHfNbQ/WzisOa5Qeqab0FsNpi6pq3ZmOFFOqvp0Ky7fczX+sw6DvI/BBjvxwwkiOGzDyKtxX1EdZb94e9TuHSgWyMwlibKNRGDvJKN1mJx0ozsOm3zyWvHIxx0g9p2UIRpIgcwDvFU1bGfFYmkepK/wfVE6NKBhMfxNB96lJdkRPUA7xh7FAXdTqySt/ECPMFExF8M2t7D+Gidsk4H8s03p+jyjKav32g+xSPPjXEd+kFQ7bVN2GHc4j3KQtM31I8JPkhmSbXGw7n/EJueeP5L/wuafepgMLXLrgP5x8E5tLvqX+DmoIth1xTDwafen9IfYlG9g9yFT6QfqX8Al0v/Kf+VqYXkNen4sd8E3T2bf6XfBBMWv/ACn/AJQmNr/y38Am9Is7Q8/gm6fH2hvTBLprtUcnkFHpb9UT/wAwCl6Qj7beKbp0fabxRDdKl+q4v+SkJ5tTGDe4n3JjbY+23iom8WDXwBPsCYsEJnOqMcSmDJvrGDcyvtKh6SbscfwO+Ch086o5D+CntKuGjmyyHrTHwaAhOsFc3vJ+9T2JumPOUT/EtHvKbnJjlG0fef8AAIF6OZr0vzlJRLJv8r+o+dEypjIu69TH6rgS3brC3oJWvFWuDh+s1m3hcYDjoOwrQA5rKfZpIzUVB2hTqzYdx1ZbtTaKwLPfT29caXfkVpQXrG7WQdjsPkpho81ma8UcK7Pks591vaaxOPs/7Wqx4OWPjX2KTXJ6XNZbbwlYaSRk94VuC9Y3ZO0TsdUK2W6lWmsEbs2jH9alejFjSDth4FBmsMbs2DwwVU3MwdR7mnuKfo07R6swI2OA+CIg+5ozlUeITC6HDqSuHH4ovO2gZsa7vaaJvSLh1oZB3ihQ6DFmtDcpK71MOtI+i0qYvePXpN3tKK284u2MdtQptXADbZxnDXcSkL1cM4XeB+SuNtTDk9v5gpgDMe2vkgp+mW645B4BOL7jpiHeIWg3HMJiBsHBBQN8RbSN7SpsveLW/wAj8Ed8bNg8lBsTNTAe/RSIJFfcQykG41+CMb1szh/Ea12zHRKqdFafoN8QE3QGa2A+AAWLwm76qzlR5bZGM3t31QTbIj/MbTeEeGJjT/DaRsIGSKbtgkxYwNd2TrWbz8fazjqp0qHtM4gpdOiH0meSLPdLWmjowPYgGwx9gLpLLNiWWJi2xdtnEJjeEQ+m3ioiyR9hvBOLIzst4Koib1i7Y4H2oZvaLtHg4+5H6Izst4JxZ29kU3IKzr4j1Bxr9lC9LbI3+S0Axo2KLpWgVLmjxCCj6Vf9U7j8kyIb4iGFSdwwSV07X7UfXP61IBKFa7xbpYte3bUd6GLyj7VNVCCsfH+Mb5e6U1kY7No8MOKoz3QPonwK0m2mM5OCm14OTgtsYw/R0jeqeBRBaJ2nWR3iuS2Q34/9KQBCaYxvTcg6zW+YKLHf21h8D8VqPaDmBwQX2SPW0cE0BjvqM5kjeD7lZF4sP026v1igOuuM6iN3wQX3KzUSnRtaolGojiPim0+Cxzcex4y2KHomQZP/AKirkNrZLhlQcEJ7GHNoPgFmGyWgZPPH4pj0kayfAH3KGr5scR/lt9nsUPR0eoEbnOVQ2i0D6I/KmNtm1sH5SnZ0vC7W9uQbnfFS6ARlNKPEFZwvJ4zjHEj3Igvd31f9XyTs2LosT9Uz+ASdZJc+edT7qptvp3YO6vyUvTh1xmv3vkmU1ZbZJvrjwTmyz/XeSq+nvsH8w+CQvsdg8QmVOhzZp/rjwS6NN9eeCA+/dkZ/N8kB18POTAPEn3JlGzGZ8n2h5bsoKo7LoL2jm7S6uwgeS5p15ynI03D5IRtUtes4bjRYvx3/ADcbnOffbenuuRv8SZ7T+EDiqUkTR1rS7iK+SpRW8/zRzg73HDgiCNrsYmN+64kniVZys65JZL6J88Y/nTu7h/0huBPUbMfvOI9ikbZK000WtP3QpOtFodrNNjWgewLbIQuyQ4mjR9px+KboUTevJXuaFI3fM7rVO8p/Q8ncN5REdKHVG4+KSL6FftbxTIduqvIVLfxLOdEDmAfBJJcPg/COvP3Qn2NhHUbw7wqktkZ2fakku7KjIS2uiSPEpC2Px9d2zNOks0P0p9D6x6w9hUTO7tHinSQMLU+nWPFP0t9OseKdJVEemydt3FSZbJO2eKSSoZ1tkr1il0t9es7ikkgGbY/tu16yhmd3aPFJJESbjtyKLBGCcfaUkkGhZ7Iw1qPM/FWWWCPsDxTpIDtscfYblsCkIG9kcAmSQPzTcPVGR1BULwdo9Wgw2BJJBlyWh3aKASnSWozU2RjYrdgjFQaYpJLn8nqtz6d9YrHG+MaTGnAZjeufe2jnAZA4JJLw/wDLe+Tv8vo7hgoO1JJL2z28wJKSSS2P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8" name="Picture 6" descr="http://media.linkonlineworld.com/img/Original/2015/2/1/2015_2_1_15_28_9_9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4176463" cy="2769538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galileosm.galileosolutions.net/galileosm/accountsfiles/638/news_5B5F2307-D8C0-44F8-B1B5-9B8B85C772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1999" y="3400770"/>
            <a:ext cx="3744417" cy="2980558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1974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5752" y="-234280"/>
            <a:ext cx="79248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Saudi </a:t>
            </a:r>
            <a:r>
              <a:rPr lang="en-US" b="1" dirty="0" err="1" smtClean="0">
                <a:solidFill>
                  <a:srgbClr val="FFFF00"/>
                </a:solidFill>
              </a:rPr>
              <a:t>arabia</a:t>
            </a:r>
            <a:r>
              <a:rPr lang="en-US" b="1" dirty="0" smtClean="0">
                <a:solidFill>
                  <a:srgbClr val="FFFF00"/>
                </a:solidFill>
              </a:rPr>
              <a:t>  </a:t>
            </a:r>
            <a:r>
              <a:rPr lang="en-US" b="1" dirty="0" err="1" smtClean="0">
                <a:solidFill>
                  <a:srgbClr val="FFFF00"/>
                </a:solidFill>
              </a:rPr>
              <a:t>mva</a:t>
            </a:r>
            <a:r>
              <a:rPr lang="en-US" b="1" dirty="0" smtClean="0">
                <a:solidFill>
                  <a:srgbClr val="FFFF00"/>
                </a:solidFill>
              </a:rPr>
              <a:t> Stats 2013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3074" name="Picture 2" descr="جدول حوادث المرور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0847" y="1268760"/>
            <a:ext cx="8429625" cy="5191126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5470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-171400"/>
            <a:ext cx="79248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Saudi </a:t>
            </a:r>
            <a:r>
              <a:rPr lang="en-US" b="1" dirty="0" err="1" smtClean="0">
                <a:solidFill>
                  <a:srgbClr val="FFFF00"/>
                </a:solidFill>
              </a:rPr>
              <a:t>arabia</a:t>
            </a:r>
            <a:r>
              <a:rPr lang="en-US" b="1" dirty="0" smtClean="0">
                <a:solidFill>
                  <a:srgbClr val="FFFF00"/>
                </a:solidFill>
              </a:rPr>
              <a:t> stats by region: fatalities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4098" name="Picture 2" descr="السعودية من الداخل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1" y="1268760"/>
            <a:ext cx="5857875" cy="5143501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9385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5736" y="-243408"/>
            <a:ext cx="7924800" cy="1143000"/>
          </a:xfrm>
        </p:spPr>
        <p:txBody>
          <a:bodyPr/>
          <a:lstStyle/>
          <a:p>
            <a:r>
              <a:rPr lang="en-US" sz="3600" b="1" dirty="0" err="1" smtClean="0">
                <a:solidFill>
                  <a:srgbClr val="FFFF00"/>
                </a:solidFill>
              </a:rPr>
              <a:t>Mva</a:t>
            </a:r>
            <a:r>
              <a:rPr lang="en-US" sz="3600" b="1" dirty="0" smtClean="0">
                <a:solidFill>
                  <a:srgbClr val="FFFF00"/>
                </a:solidFill>
              </a:rPr>
              <a:t> stats by age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http://s.alriyadh.com/2012/04/19/img/7903521828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7725249" cy="4608512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5746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5752" y="-162272"/>
            <a:ext cx="79248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Trend of </a:t>
            </a:r>
            <a:r>
              <a:rPr lang="en-US" b="1" dirty="0" err="1" smtClean="0">
                <a:solidFill>
                  <a:srgbClr val="FFFF00"/>
                </a:solidFill>
              </a:rPr>
              <a:t>mva</a:t>
            </a:r>
            <a:r>
              <a:rPr lang="en-US" b="1" dirty="0" smtClean="0">
                <a:solidFill>
                  <a:srgbClr val="FFFF00"/>
                </a:solidFill>
              </a:rPr>
              <a:t> in </a:t>
            </a:r>
            <a:r>
              <a:rPr lang="en-US" b="1" dirty="0" err="1" smtClean="0">
                <a:solidFill>
                  <a:srgbClr val="FFFF00"/>
                </a:solidFill>
              </a:rPr>
              <a:t>saudi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arabia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5122" name="Picture 2" descr="18-11-2014 02-27-58 م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48937" y="1447893"/>
            <a:ext cx="6463423" cy="4429379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976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1656" y="341784"/>
            <a:ext cx="79248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William </a:t>
            </a:r>
            <a:r>
              <a:rPr lang="en-US" b="1" dirty="0" err="1" smtClean="0">
                <a:solidFill>
                  <a:srgbClr val="FFFF00"/>
                </a:solidFill>
              </a:rPr>
              <a:t>haddon</a:t>
            </a:r>
            <a:r>
              <a:rPr lang="en-US" b="1" dirty="0" smtClean="0">
                <a:solidFill>
                  <a:srgbClr val="FFFF00"/>
                </a:solidFill>
              </a:rPr>
              <a:t> matrix :</a:t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mva</a:t>
            </a:r>
            <a:r>
              <a:rPr lang="en-US" b="1" dirty="0" smtClean="0">
                <a:solidFill>
                  <a:srgbClr val="FFFF00"/>
                </a:solidFill>
              </a:rPr>
              <a:t> analysis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6148" name="Picture 4" descr="http://nigerianhealthjournal.com/wp-content/uploads/2011/10/William-Hadd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8281" y="2204045"/>
            <a:ext cx="8258175" cy="4105275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شكل بيضاوي 2"/>
          <p:cNvSpPr/>
          <p:nvPr/>
        </p:nvSpPr>
        <p:spPr>
          <a:xfrm>
            <a:off x="3347864" y="3645024"/>
            <a:ext cx="1440160" cy="792088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37170"/>
            <a:ext cx="195262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شكل بيضاوي 5"/>
          <p:cNvSpPr/>
          <p:nvPr/>
        </p:nvSpPr>
        <p:spPr>
          <a:xfrm>
            <a:off x="3563888" y="5661248"/>
            <a:ext cx="1440160" cy="7920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536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91142" y="620688"/>
            <a:ext cx="6765234" cy="468052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148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b="1" dirty="0" smtClean="0">
                <a:solidFill>
                  <a:srgbClr val="FFFF00"/>
                </a:solidFill>
              </a:rPr>
              <a:t>Thanks</a:t>
            </a:r>
            <a:endParaRPr lang="en-US" sz="6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751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-315416"/>
            <a:ext cx="79248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FFC000"/>
                </a:solidFill>
              </a:rPr>
              <a:t>Indications</a:t>
            </a:r>
            <a:endParaRPr lang="en-US" b="1" u="sng" dirty="0">
              <a:solidFill>
                <a:srgbClr val="FFC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609600" y="1124744"/>
            <a:ext cx="7924800" cy="4114800"/>
          </a:xfrm>
        </p:spPr>
        <p:txBody>
          <a:bodyPr>
            <a:noAutofit/>
          </a:bodyPr>
          <a:lstStyle/>
          <a:p>
            <a:r>
              <a:rPr lang="en-US" sz="1800" b="1" dirty="0">
                <a:solidFill>
                  <a:srgbClr val="FFFF00"/>
                </a:solidFill>
              </a:rPr>
              <a:t>Large</a:t>
            </a:r>
            <a:r>
              <a:rPr lang="en-US" sz="1600" dirty="0"/>
              <a:t> (&gt; 25% or apex to copula distance &gt; 3 cm) primary spontaneous pneumothorax; small pneumothorax in this patient population with no underlying lung disease can usually be managed with observation alone</a:t>
            </a:r>
            <a:r>
              <a:rPr lang="en-US" sz="1600" baseline="30000" dirty="0">
                <a:hlinkClick r:id="rId2"/>
              </a:rPr>
              <a:t>9</a:t>
            </a:r>
            <a:endParaRPr lang="en-US" sz="1600" dirty="0"/>
          </a:p>
          <a:p>
            <a:r>
              <a:rPr lang="en-US" sz="1800" b="1" dirty="0">
                <a:solidFill>
                  <a:srgbClr val="FFFF00"/>
                </a:solidFill>
              </a:rPr>
              <a:t>Mechanically ventilated patients with pneumothorax or effusions</a:t>
            </a:r>
            <a:r>
              <a:rPr lang="en-US" sz="1600" dirty="0"/>
              <a:t> to decrease the work of breathing and help the patient wean off the ventilator</a:t>
            </a:r>
            <a:r>
              <a:rPr lang="en-US" sz="1600" baseline="30000" dirty="0">
                <a:hlinkClick r:id="rId2"/>
              </a:rPr>
              <a:t>10</a:t>
            </a:r>
            <a:endParaRPr lang="en-US" sz="1600" dirty="0"/>
          </a:p>
          <a:p>
            <a:r>
              <a:rPr lang="en-US" sz="1800" b="1" dirty="0">
                <a:solidFill>
                  <a:srgbClr val="FFFF00"/>
                </a:solidFill>
              </a:rPr>
              <a:t>Secondary spontaneous pneumothorax</a:t>
            </a:r>
            <a:r>
              <a:rPr lang="en-US" sz="1600" dirty="0"/>
              <a:t>. Patients with underlying lung disease (cystic fibrosis, interstitial lung disease, emphysema, etc.) will benefit from </a:t>
            </a:r>
            <a:r>
              <a:rPr lang="en-US" sz="1600" dirty="0" err="1"/>
              <a:t>thoracostomy</a:t>
            </a:r>
            <a:r>
              <a:rPr lang="en-US" sz="1600" dirty="0"/>
              <a:t>. They usually have pronounced symptoms and a high recurrence rate with no intervention. There have been reports of increased mortality in those patients where clinical observation is done for small </a:t>
            </a:r>
            <a:r>
              <a:rPr lang="en-US" sz="1600" dirty="0" err="1"/>
              <a:t>pneumothoraces</a:t>
            </a:r>
            <a:r>
              <a:rPr lang="en-US" sz="1600" dirty="0"/>
              <a:t>. Large (&gt; 25% or apex to cupula distance &gt; 3 cm) pneumothorax requires chest tube placement.</a:t>
            </a:r>
            <a:r>
              <a:rPr lang="en-US" sz="1600" baseline="30000" dirty="0">
                <a:hlinkClick r:id="rId2"/>
              </a:rPr>
              <a:t>9</a:t>
            </a:r>
            <a:r>
              <a:rPr lang="en-US" sz="1600" baseline="30000" dirty="0"/>
              <a:t>,</a:t>
            </a:r>
            <a:r>
              <a:rPr lang="en-US" sz="1600" baseline="30000" dirty="0">
                <a:hlinkClick r:id="rId2"/>
              </a:rPr>
              <a:t>11</a:t>
            </a:r>
            <a:endParaRPr lang="en-US" sz="1600" dirty="0"/>
          </a:p>
          <a:p>
            <a:r>
              <a:rPr lang="en-US" sz="1800" b="1" dirty="0">
                <a:solidFill>
                  <a:srgbClr val="FFFF00"/>
                </a:solidFill>
              </a:rPr>
              <a:t>Hemodynamically unstable patient</a:t>
            </a:r>
          </a:p>
          <a:p>
            <a:r>
              <a:rPr lang="en-US" sz="1800" b="1" dirty="0">
                <a:solidFill>
                  <a:srgbClr val="FFFF00"/>
                </a:solidFill>
              </a:rPr>
              <a:t>Recurrent or persistent pneumothorax</a:t>
            </a:r>
          </a:p>
          <a:p>
            <a:r>
              <a:rPr lang="en-US" sz="1800" b="1" dirty="0">
                <a:solidFill>
                  <a:srgbClr val="FFFF00"/>
                </a:solidFill>
              </a:rPr>
              <a:t>Tension pneumothorax </a:t>
            </a:r>
            <a:r>
              <a:rPr lang="en-US" sz="1600" dirty="0"/>
              <a:t>requires needle decompression followed by an ipsilateral chest tube</a:t>
            </a:r>
            <a:r>
              <a:rPr lang="en-US" sz="1600" baseline="30000" dirty="0">
                <a:hlinkClick r:id="rId2"/>
              </a:rPr>
              <a:t>12</a:t>
            </a:r>
            <a:endParaRPr lang="en-US" sz="1600" dirty="0"/>
          </a:p>
          <a:p>
            <a:r>
              <a:rPr lang="en-US" sz="1800" b="1" dirty="0">
                <a:solidFill>
                  <a:srgbClr val="FFFF00"/>
                </a:solidFill>
              </a:rPr>
              <a:t>Pneumothorax related to trauma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331136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609600" y="341784"/>
            <a:ext cx="79248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Chest tube </a:t>
            </a:r>
            <a:r>
              <a:rPr lang="en-US" b="1" u="sng" dirty="0" err="1" smtClean="0">
                <a:solidFill>
                  <a:srgbClr val="FF0000"/>
                </a:solidFill>
              </a:rPr>
              <a:t>thoracostomy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400" b="1" dirty="0" err="1">
                <a:solidFill>
                  <a:srgbClr val="FFC000"/>
                </a:solidFill>
              </a:rPr>
              <a:t>Hemothorax</a:t>
            </a:r>
            <a:r>
              <a:rPr lang="en-US" sz="2400" b="1" dirty="0">
                <a:solidFill>
                  <a:srgbClr val="FFC000"/>
                </a:solidFill>
              </a:rPr>
              <a:t>/</a:t>
            </a:r>
            <a:r>
              <a:rPr lang="en-US" sz="2400" b="1" dirty="0" err="1">
                <a:solidFill>
                  <a:srgbClr val="FFC000"/>
                </a:solidFill>
              </a:rPr>
              <a:t>hemopneumothorax</a:t>
            </a:r>
            <a:r>
              <a:rPr lang="en-US" dirty="0"/>
              <a:t>: Chest tubes help to guide management in </a:t>
            </a:r>
            <a:r>
              <a:rPr lang="en-US" dirty="0" err="1"/>
              <a:t>hemothoraces</a:t>
            </a:r>
            <a:r>
              <a:rPr lang="en-US" dirty="0"/>
              <a:t>. Indications for further intervention such as thoracotomy and blood replacement include evacuation (a) &gt; 1000 to 1500 mL, (b) &gt; 300–500 mL in the first hour, and (c) &gt; 100 mL/h for the first 3 hours.</a:t>
            </a:r>
            <a:r>
              <a:rPr lang="en-US" baseline="30000" dirty="0">
                <a:hlinkClick r:id="rId2"/>
              </a:rPr>
              <a:t>11</a:t>
            </a:r>
            <a:r>
              <a:rPr lang="en-US" baseline="30000" dirty="0"/>
              <a:t>,</a:t>
            </a:r>
            <a:r>
              <a:rPr lang="en-US" baseline="30000" dirty="0">
                <a:hlinkClick r:id="rId2"/>
              </a:rPr>
              <a:t>13</a:t>
            </a:r>
            <a:endParaRPr lang="en-US" dirty="0"/>
          </a:p>
          <a:p>
            <a:r>
              <a:rPr lang="en-US" sz="2100" b="1" dirty="0">
                <a:solidFill>
                  <a:srgbClr val="FFC000"/>
                </a:solidFill>
              </a:rPr>
              <a:t>Esophageal rupture with gastric fluid/contents into the pleural space</a:t>
            </a:r>
            <a:r>
              <a:rPr lang="en-US" sz="2100" b="1" baseline="30000" dirty="0">
                <a:solidFill>
                  <a:srgbClr val="FFC000"/>
                </a:solidFill>
                <a:hlinkClick r:id="rId2"/>
              </a:rPr>
              <a:t>12</a:t>
            </a:r>
            <a:endParaRPr lang="en-US" sz="2100" b="1" dirty="0">
              <a:solidFill>
                <a:srgbClr val="FFC000"/>
              </a:solidFill>
            </a:endParaRPr>
          </a:p>
          <a:p>
            <a:r>
              <a:rPr lang="en-US" sz="2100" b="1" dirty="0">
                <a:solidFill>
                  <a:srgbClr val="FFC000"/>
                </a:solidFill>
              </a:rPr>
              <a:t>Effusions (first time or recurrent</a:t>
            </a:r>
            <a:r>
              <a:rPr lang="en-US" dirty="0"/>
              <a:t>): </a:t>
            </a:r>
            <a:r>
              <a:rPr lang="en-US" dirty="0" err="1"/>
              <a:t>Parapneumonic</a:t>
            </a:r>
            <a:r>
              <a:rPr lang="en-US" dirty="0"/>
              <a:t>—Fluid collection is usually initially analyzed with thoracentesis. Frank pus, positive Gram stain, glucose &lt; 60 mg/</a:t>
            </a:r>
            <a:r>
              <a:rPr lang="en-US" dirty="0" err="1"/>
              <a:t>dL</a:t>
            </a:r>
            <a:r>
              <a:rPr lang="en-US" dirty="0"/>
              <a:t>, pH less than 7.20, or elevated lactate dehydrogenase (&gt; 3 × serum level), and recurrence are associated signs that necessitate the need for chest tube drainage. Empyema—Pus in the pleural space requires rapid intervention as the collection can become </a:t>
            </a:r>
            <a:r>
              <a:rPr lang="en-US" dirty="0" err="1"/>
              <a:t>loculated</a:t>
            </a:r>
            <a:r>
              <a:rPr lang="en-US" dirty="0"/>
              <a:t>, which may ultimately require </a:t>
            </a:r>
            <a:r>
              <a:rPr lang="en-US" dirty="0" err="1"/>
              <a:t>thorascopic</a:t>
            </a:r>
            <a:r>
              <a:rPr lang="en-US" dirty="0"/>
              <a:t> decortication. There has been reported mortality from delayed chest tube placement in patients with empyemas.</a:t>
            </a:r>
            <a:r>
              <a:rPr lang="en-US" baseline="30000" dirty="0">
                <a:hlinkClick r:id="rId2"/>
              </a:rPr>
              <a:t>14</a:t>
            </a:r>
            <a:endParaRPr lang="en-US" dirty="0"/>
          </a:p>
          <a:p>
            <a:r>
              <a:rPr lang="en-US" sz="2100" b="1" dirty="0">
                <a:solidFill>
                  <a:srgbClr val="FFC000"/>
                </a:solidFill>
              </a:rPr>
              <a:t>Malignant effusion</a:t>
            </a:r>
            <a:r>
              <a:rPr lang="en-US" dirty="0"/>
              <a:t>: May be initially managed with thoracentesis depending on the size of the collection; however repeat effusion, which is common, requires more aggressive treatment such as tunneled </a:t>
            </a:r>
            <a:r>
              <a:rPr lang="en-US" dirty="0" err="1"/>
              <a:t>thoracostomy</a:t>
            </a:r>
            <a:r>
              <a:rPr lang="en-US" dirty="0"/>
              <a:t> (possibly followed by </a:t>
            </a:r>
            <a:r>
              <a:rPr lang="en-US" dirty="0" err="1"/>
              <a:t>pleurodesis</a:t>
            </a:r>
            <a:r>
              <a:rPr lang="en-US" dirty="0"/>
              <a:t>)</a:t>
            </a:r>
            <a:r>
              <a:rPr lang="en-US" baseline="30000" dirty="0">
                <a:hlinkClick r:id="rId2"/>
              </a:rPr>
              <a:t>15</a:t>
            </a:r>
            <a:endParaRPr lang="en-US" dirty="0"/>
          </a:p>
          <a:p>
            <a:r>
              <a:rPr lang="en-US" sz="2100" b="1" dirty="0" err="1">
                <a:solidFill>
                  <a:srgbClr val="FFC000"/>
                </a:solidFill>
              </a:rPr>
              <a:t>Chylothorax</a:t>
            </a:r>
            <a:r>
              <a:rPr lang="en-US" sz="2100" b="1" dirty="0">
                <a:solidFill>
                  <a:srgbClr val="FFC000"/>
                </a:solidFill>
              </a:rPr>
              <a:t>: </a:t>
            </a:r>
            <a:r>
              <a:rPr lang="en-US" dirty="0"/>
              <a:t>Initial management includes chest tube drainage. The defect in a traumatic </a:t>
            </a:r>
            <a:r>
              <a:rPr lang="en-US" dirty="0" err="1"/>
              <a:t>chylothorax</a:t>
            </a:r>
            <a:r>
              <a:rPr lang="en-US" dirty="0"/>
              <a:t> usually closes spontaneously. However, </a:t>
            </a:r>
            <a:r>
              <a:rPr lang="en-US" dirty="0" err="1"/>
              <a:t>thoracostomy</a:t>
            </a:r>
            <a:r>
              <a:rPr lang="en-US" dirty="0"/>
              <a:t> will help guide management as continued drainage past 1–2 weeks obviates the need for definitive treatment such as thoracic duct ligation</a:t>
            </a:r>
            <a:r>
              <a:rPr lang="en-US" baseline="30000" dirty="0">
                <a:hlinkClick r:id="rId2"/>
              </a:rPr>
              <a:t>13</a:t>
            </a:r>
            <a:r>
              <a:rPr lang="en-US" baseline="30000" dirty="0"/>
              <a:t>,</a:t>
            </a:r>
            <a:r>
              <a:rPr lang="en-US" baseline="30000" dirty="0">
                <a:hlinkClick r:id="rId2"/>
              </a:rPr>
              <a:t>15</a:t>
            </a:r>
            <a:r>
              <a:rPr lang="en-US" dirty="0"/>
              <a:t>or percutaneous embolization.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9657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Estimation of pneumothorax size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5 %...........10%.............50%............80%...........100%   ??</a:t>
            </a:r>
          </a:p>
          <a:p>
            <a:r>
              <a:rPr lang="en-US" sz="2800" dirty="0" smtClean="0"/>
              <a:t>CT chest </a:t>
            </a:r>
            <a:r>
              <a:rPr lang="en-US" sz="2800" dirty="0" err="1" smtClean="0"/>
              <a:t>volumetry</a:t>
            </a:r>
            <a:r>
              <a:rPr lang="en-US" sz="2800" dirty="0" smtClean="0"/>
              <a:t>  (   trauma?)</a:t>
            </a:r>
          </a:p>
          <a:p>
            <a:r>
              <a:rPr lang="en-US" sz="2800" dirty="0" smtClean="0"/>
              <a:t>Plain chest  radiograph is 2D film</a:t>
            </a:r>
          </a:p>
          <a:p>
            <a:r>
              <a:rPr lang="en-US" sz="2800" dirty="0" smtClean="0"/>
              <a:t>ACCP</a:t>
            </a:r>
          </a:p>
          <a:p>
            <a:r>
              <a:rPr lang="en-US" sz="2800" dirty="0" smtClean="0"/>
              <a:t>BTS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58946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radiopaedia.org/images/2489215/c36c1ae395c415a9740cb5c97283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6632"/>
            <a:ext cx="5329939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132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ages.radiopaedia.org/images/2489215/c36c1ae395c415a9740cb5c97283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6632"/>
            <a:ext cx="5329939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43314"/>
            <a:ext cx="3276600" cy="2771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11" name="مجموعة 10"/>
          <p:cNvGrpSpPr/>
          <p:nvPr/>
        </p:nvGrpSpPr>
        <p:grpSpPr>
          <a:xfrm>
            <a:off x="2699792" y="643314"/>
            <a:ext cx="2736304" cy="2569662"/>
            <a:chOff x="2699792" y="643314"/>
            <a:chExt cx="2736304" cy="2569662"/>
          </a:xfrm>
        </p:grpSpPr>
        <p:sp>
          <p:nvSpPr>
            <p:cNvPr id="2" name="مستطيل 1"/>
            <p:cNvSpPr/>
            <p:nvPr/>
          </p:nvSpPr>
          <p:spPr>
            <a:xfrm>
              <a:off x="2699792" y="2420888"/>
              <a:ext cx="936104" cy="79208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رابط كسهم مستقيم 4"/>
            <p:cNvCxnSpPr>
              <a:stCxn id="2" idx="3"/>
            </p:cNvCxnSpPr>
            <p:nvPr/>
          </p:nvCxnSpPr>
          <p:spPr>
            <a:xfrm flipV="1">
              <a:off x="3635896" y="643314"/>
              <a:ext cx="1800200" cy="2173618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رابط كسهم مستقيم 6"/>
          <p:cNvCxnSpPr/>
          <p:nvPr/>
        </p:nvCxnSpPr>
        <p:spPr>
          <a:xfrm>
            <a:off x="3635896" y="2816932"/>
            <a:ext cx="1800200" cy="540060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>
            <a:off x="6372200" y="2029201"/>
            <a:ext cx="702196" cy="0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3175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مجموعة 22"/>
          <p:cNvGrpSpPr/>
          <p:nvPr/>
        </p:nvGrpSpPr>
        <p:grpSpPr>
          <a:xfrm>
            <a:off x="1043608" y="332656"/>
            <a:ext cx="7172808" cy="5904656"/>
            <a:chOff x="1043608" y="332656"/>
            <a:chExt cx="7172808" cy="5904656"/>
          </a:xfrm>
        </p:grpSpPr>
        <p:grpSp>
          <p:nvGrpSpPr>
            <p:cNvPr id="8" name="مجموعة 7"/>
            <p:cNvGrpSpPr/>
            <p:nvPr/>
          </p:nvGrpSpPr>
          <p:grpSpPr>
            <a:xfrm>
              <a:off x="1043608" y="332656"/>
              <a:ext cx="7172808" cy="5904656"/>
              <a:chOff x="1115616" y="635928"/>
              <a:chExt cx="7172808" cy="5904656"/>
            </a:xfrm>
          </p:grpSpPr>
          <p:pic>
            <p:nvPicPr>
              <p:cNvPr id="6146" name="Picture 2" descr="http://www.fpnotebook.com/_media/lungPtxComplete_PA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5616" y="635928"/>
                <a:ext cx="7172808" cy="59046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" name="شكل حر 2"/>
              <p:cNvSpPr/>
              <p:nvPr/>
            </p:nvSpPr>
            <p:spPr>
              <a:xfrm>
                <a:off x="5100032" y="2391504"/>
                <a:ext cx="1920240" cy="3413760"/>
              </a:xfrm>
              <a:custGeom>
                <a:avLst/>
                <a:gdLst>
                  <a:gd name="connsiteX0" fmla="*/ 0 w 1920240"/>
                  <a:gd name="connsiteY0" fmla="*/ 0 h 3413760"/>
                  <a:gd name="connsiteX1" fmla="*/ 167640 w 1920240"/>
                  <a:gd name="connsiteY1" fmla="*/ 198120 h 3413760"/>
                  <a:gd name="connsiteX2" fmla="*/ 228600 w 1920240"/>
                  <a:gd name="connsiteY2" fmla="*/ 243840 h 3413760"/>
                  <a:gd name="connsiteX3" fmla="*/ 274320 w 1920240"/>
                  <a:gd name="connsiteY3" fmla="*/ 274320 h 3413760"/>
                  <a:gd name="connsiteX4" fmla="*/ 365760 w 1920240"/>
                  <a:gd name="connsiteY4" fmla="*/ 350520 h 3413760"/>
                  <a:gd name="connsiteX5" fmla="*/ 426720 w 1920240"/>
                  <a:gd name="connsiteY5" fmla="*/ 396240 h 3413760"/>
                  <a:gd name="connsiteX6" fmla="*/ 472440 w 1920240"/>
                  <a:gd name="connsiteY6" fmla="*/ 441960 h 3413760"/>
                  <a:gd name="connsiteX7" fmla="*/ 518160 w 1920240"/>
                  <a:gd name="connsiteY7" fmla="*/ 457200 h 3413760"/>
                  <a:gd name="connsiteX8" fmla="*/ 563880 w 1920240"/>
                  <a:gd name="connsiteY8" fmla="*/ 502920 h 3413760"/>
                  <a:gd name="connsiteX9" fmla="*/ 670560 w 1920240"/>
                  <a:gd name="connsiteY9" fmla="*/ 594360 h 3413760"/>
                  <a:gd name="connsiteX10" fmla="*/ 746760 w 1920240"/>
                  <a:gd name="connsiteY10" fmla="*/ 701040 h 3413760"/>
                  <a:gd name="connsiteX11" fmla="*/ 807720 w 1920240"/>
                  <a:gd name="connsiteY11" fmla="*/ 746760 h 3413760"/>
                  <a:gd name="connsiteX12" fmla="*/ 914400 w 1920240"/>
                  <a:gd name="connsiteY12" fmla="*/ 914400 h 3413760"/>
                  <a:gd name="connsiteX13" fmla="*/ 1036320 w 1920240"/>
                  <a:gd name="connsiteY13" fmla="*/ 1066800 h 3413760"/>
                  <a:gd name="connsiteX14" fmla="*/ 1097280 w 1920240"/>
                  <a:gd name="connsiteY14" fmla="*/ 1158240 h 3413760"/>
                  <a:gd name="connsiteX15" fmla="*/ 1143000 w 1920240"/>
                  <a:gd name="connsiteY15" fmla="*/ 1203960 h 3413760"/>
                  <a:gd name="connsiteX16" fmla="*/ 1219200 w 1920240"/>
                  <a:gd name="connsiteY16" fmla="*/ 1295400 h 3413760"/>
                  <a:gd name="connsiteX17" fmla="*/ 1264920 w 1920240"/>
                  <a:gd name="connsiteY17" fmla="*/ 1386840 h 3413760"/>
                  <a:gd name="connsiteX18" fmla="*/ 1341120 w 1920240"/>
                  <a:gd name="connsiteY18" fmla="*/ 1539240 h 3413760"/>
                  <a:gd name="connsiteX19" fmla="*/ 1386840 w 1920240"/>
                  <a:gd name="connsiteY19" fmla="*/ 1645920 h 3413760"/>
                  <a:gd name="connsiteX20" fmla="*/ 1402080 w 1920240"/>
                  <a:gd name="connsiteY20" fmla="*/ 1691640 h 3413760"/>
                  <a:gd name="connsiteX21" fmla="*/ 1493520 w 1920240"/>
                  <a:gd name="connsiteY21" fmla="*/ 1783080 h 3413760"/>
                  <a:gd name="connsiteX22" fmla="*/ 1584960 w 1920240"/>
                  <a:gd name="connsiteY22" fmla="*/ 1905000 h 3413760"/>
                  <a:gd name="connsiteX23" fmla="*/ 1676400 w 1920240"/>
                  <a:gd name="connsiteY23" fmla="*/ 1996440 h 3413760"/>
                  <a:gd name="connsiteX24" fmla="*/ 1722120 w 1920240"/>
                  <a:gd name="connsiteY24" fmla="*/ 2133600 h 3413760"/>
                  <a:gd name="connsiteX25" fmla="*/ 1737360 w 1920240"/>
                  <a:gd name="connsiteY25" fmla="*/ 2179320 h 3413760"/>
                  <a:gd name="connsiteX26" fmla="*/ 1767840 w 1920240"/>
                  <a:gd name="connsiteY26" fmla="*/ 2225040 h 3413760"/>
                  <a:gd name="connsiteX27" fmla="*/ 1783080 w 1920240"/>
                  <a:gd name="connsiteY27" fmla="*/ 2270760 h 3413760"/>
                  <a:gd name="connsiteX28" fmla="*/ 1813560 w 1920240"/>
                  <a:gd name="connsiteY28" fmla="*/ 2331720 h 3413760"/>
                  <a:gd name="connsiteX29" fmla="*/ 1828800 w 1920240"/>
                  <a:gd name="connsiteY29" fmla="*/ 2377440 h 3413760"/>
                  <a:gd name="connsiteX30" fmla="*/ 1859280 w 1920240"/>
                  <a:gd name="connsiteY30" fmla="*/ 2423160 h 3413760"/>
                  <a:gd name="connsiteX31" fmla="*/ 1889760 w 1920240"/>
                  <a:gd name="connsiteY31" fmla="*/ 2529840 h 3413760"/>
                  <a:gd name="connsiteX32" fmla="*/ 1920240 w 1920240"/>
                  <a:gd name="connsiteY32" fmla="*/ 2636520 h 3413760"/>
                  <a:gd name="connsiteX33" fmla="*/ 1905000 w 1920240"/>
                  <a:gd name="connsiteY33" fmla="*/ 3322320 h 3413760"/>
                  <a:gd name="connsiteX34" fmla="*/ 1874520 w 1920240"/>
                  <a:gd name="connsiteY34" fmla="*/ 3383280 h 3413760"/>
                  <a:gd name="connsiteX35" fmla="*/ 1828800 w 1920240"/>
                  <a:gd name="connsiteY35" fmla="*/ 3413760 h 3413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20240" h="3413760">
                    <a:moveTo>
                      <a:pt x="0" y="0"/>
                    </a:moveTo>
                    <a:cubicBezTo>
                      <a:pt x="56663" y="84995"/>
                      <a:pt x="79251" y="131828"/>
                      <a:pt x="167640" y="198120"/>
                    </a:cubicBezTo>
                    <a:cubicBezTo>
                      <a:pt x="187960" y="213360"/>
                      <a:pt x="207931" y="229077"/>
                      <a:pt x="228600" y="243840"/>
                    </a:cubicBezTo>
                    <a:cubicBezTo>
                      <a:pt x="243505" y="254486"/>
                      <a:pt x="260249" y="262594"/>
                      <a:pt x="274320" y="274320"/>
                    </a:cubicBezTo>
                    <a:cubicBezTo>
                      <a:pt x="445092" y="416630"/>
                      <a:pt x="206840" y="237006"/>
                      <a:pt x="365760" y="350520"/>
                    </a:cubicBezTo>
                    <a:cubicBezTo>
                      <a:pt x="386429" y="365283"/>
                      <a:pt x="407435" y="379710"/>
                      <a:pt x="426720" y="396240"/>
                    </a:cubicBezTo>
                    <a:cubicBezTo>
                      <a:pt x="443084" y="410266"/>
                      <a:pt x="454507" y="430005"/>
                      <a:pt x="472440" y="441960"/>
                    </a:cubicBezTo>
                    <a:cubicBezTo>
                      <a:pt x="485806" y="450871"/>
                      <a:pt x="502920" y="452120"/>
                      <a:pt x="518160" y="457200"/>
                    </a:cubicBezTo>
                    <a:cubicBezTo>
                      <a:pt x="533400" y="472440"/>
                      <a:pt x="547516" y="488894"/>
                      <a:pt x="563880" y="502920"/>
                    </a:cubicBezTo>
                    <a:cubicBezTo>
                      <a:pt x="622742" y="553373"/>
                      <a:pt x="623290" y="537636"/>
                      <a:pt x="670560" y="594360"/>
                    </a:cubicBezTo>
                    <a:cubicBezTo>
                      <a:pt x="713827" y="646280"/>
                      <a:pt x="691857" y="646137"/>
                      <a:pt x="746760" y="701040"/>
                    </a:cubicBezTo>
                    <a:cubicBezTo>
                      <a:pt x="764721" y="719001"/>
                      <a:pt x="787400" y="731520"/>
                      <a:pt x="807720" y="746760"/>
                    </a:cubicBezTo>
                    <a:cubicBezTo>
                      <a:pt x="832058" y="787323"/>
                      <a:pt x="886760" y="881232"/>
                      <a:pt x="914400" y="914400"/>
                    </a:cubicBezTo>
                    <a:cubicBezTo>
                      <a:pt x="961610" y="971052"/>
                      <a:pt x="995763" y="1008862"/>
                      <a:pt x="1036320" y="1066800"/>
                    </a:cubicBezTo>
                    <a:cubicBezTo>
                      <a:pt x="1057327" y="1096810"/>
                      <a:pt x="1071377" y="1132337"/>
                      <a:pt x="1097280" y="1158240"/>
                    </a:cubicBezTo>
                    <a:cubicBezTo>
                      <a:pt x="1112520" y="1173480"/>
                      <a:pt x="1129202" y="1187403"/>
                      <a:pt x="1143000" y="1203960"/>
                    </a:cubicBezTo>
                    <a:cubicBezTo>
                      <a:pt x="1249088" y="1331266"/>
                      <a:pt x="1085628" y="1161828"/>
                      <a:pt x="1219200" y="1295400"/>
                    </a:cubicBezTo>
                    <a:cubicBezTo>
                      <a:pt x="1274780" y="1462141"/>
                      <a:pt x="1186138" y="1209581"/>
                      <a:pt x="1264920" y="1386840"/>
                    </a:cubicBezTo>
                    <a:cubicBezTo>
                      <a:pt x="1334942" y="1544390"/>
                      <a:pt x="1251212" y="1419363"/>
                      <a:pt x="1341120" y="1539240"/>
                    </a:cubicBezTo>
                    <a:cubicBezTo>
                      <a:pt x="1372838" y="1666111"/>
                      <a:pt x="1334217" y="1540674"/>
                      <a:pt x="1386840" y="1645920"/>
                    </a:cubicBezTo>
                    <a:cubicBezTo>
                      <a:pt x="1394024" y="1660288"/>
                      <a:pt x="1394110" y="1677692"/>
                      <a:pt x="1402080" y="1691640"/>
                    </a:cubicBezTo>
                    <a:cubicBezTo>
                      <a:pt x="1436978" y="1752712"/>
                      <a:pt x="1442394" y="1748996"/>
                      <a:pt x="1493520" y="1783080"/>
                    </a:cubicBezTo>
                    <a:cubicBezTo>
                      <a:pt x="1547000" y="1890041"/>
                      <a:pt x="1495098" y="1802301"/>
                      <a:pt x="1584960" y="1905000"/>
                    </a:cubicBezTo>
                    <a:cubicBezTo>
                      <a:pt x="1664354" y="1995736"/>
                      <a:pt x="1593188" y="1940966"/>
                      <a:pt x="1676400" y="1996440"/>
                    </a:cubicBezTo>
                    <a:cubicBezTo>
                      <a:pt x="1701937" y="2098586"/>
                      <a:pt x="1679079" y="2018823"/>
                      <a:pt x="1722120" y="2133600"/>
                    </a:cubicBezTo>
                    <a:cubicBezTo>
                      <a:pt x="1727761" y="2148642"/>
                      <a:pt x="1730176" y="2164952"/>
                      <a:pt x="1737360" y="2179320"/>
                    </a:cubicBezTo>
                    <a:cubicBezTo>
                      <a:pt x="1745551" y="2195703"/>
                      <a:pt x="1759649" y="2208657"/>
                      <a:pt x="1767840" y="2225040"/>
                    </a:cubicBezTo>
                    <a:cubicBezTo>
                      <a:pt x="1775024" y="2239408"/>
                      <a:pt x="1776752" y="2255995"/>
                      <a:pt x="1783080" y="2270760"/>
                    </a:cubicBezTo>
                    <a:cubicBezTo>
                      <a:pt x="1792029" y="2291642"/>
                      <a:pt x="1804611" y="2310838"/>
                      <a:pt x="1813560" y="2331720"/>
                    </a:cubicBezTo>
                    <a:cubicBezTo>
                      <a:pt x="1819888" y="2346485"/>
                      <a:pt x="1821616" y="2363072"/>
                      <a:pt x="1828800" y="2377440"/>
                    </a:cubicBezTo>
                    <a:cubicBezTo>
                      <a:pt x="1836991" y="2393823"/>
                      <a:pt x="1851089" y="2406777"/>
                      <a:pt x="1859280" y="2423160"/>
                    </a:cubicBezTo>
                    <a:cubicBezTo>
                      <a:pt x="1871460" y="2447520"/>
                      <a:pt x="1883249" y="2507053"/>
                      <a:pt x="1889760" y="2529840"/>
                    </a:cubicBezTo>
                    <a:cubicBezTo>
                      <a:pt x="1933487" y="2682885"/>
                      <a:pt x="1872597" y="2445949"/>
                      <a:pt x="1920240" y="2636520"/>
                    </a:cubicBezTo>
                    <a:cubicBezTo>
                      <a:pt x="1915160" y="2865120"/>
                      <a:pt x="1918973" y="3094091"/>
                      <a:pt x="1905000" y="3322320"/>
                    </a:cubicBezTo>
                    <a:cubicBezTo>
                      <a:pt x="1903612" y="3344996"/>
                      <a:pt x="1889064" y="3365827"/>
                      <a:pt x="1874520" y="3383280"/>
                    </a:cubicBezTo>
                    <a:cubicBezTo>
                      <a:pt x="1862794" y="3397351"/>
                      <a:pt x="1828800" y="3413760"/>
                      <a:pt x="1828800" y="3413760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00"/>
                  </a:solidFill>
                </a:endParaRPr>
              </a:p>
            </p:txBody>
          </p:sp>
        </p:grpSp>
        <p:cxnSp>
          <p:nvCxnSpPr>
            <p:cNvPr id="12" name="رابط كسهم مستقيم 11"/>
            <p:cNvCxnSpPr/>
            <p:nvPr/>
          </p:nvCxnSpPr>
          <p:spPr>
            <a:xfrm>
              <a:off x="5028024" y="2088232"/>
              <a:ext cx="1768232" cy="0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رابط كسهم مستقيم 15"/>
            <p:cNvCxnSpPr/>
            <p:nvPr/>
          </p:nvCxnSpPr>
          <p:spPr>
            <a:xfrm>
              <a:off x="5028024" y="3140968"/>
              <a:ext cx="2208272" cy="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مربع نص 18"/>
          <p:cNvSpPr txBox="1"/>
          <p:nvPr/>
        </p:nvSpPr>
        <p:spPr>
          <a:xfrm>
            <a:off x="5028024" y="1340768"/>
            <a:ext cx="2964356" cy="461665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ACCP  :  &lt; 3CM &gt;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21" name="مربع نص 20"/>
          <p:cNvSpPr txBox="1"/>
          <p:nvPr/>
        </p:nvSpPr>
        <p:spPr>
          <a:xfrm>
            <a:off x="2411760" y="3861048"/>
            <a:ext cx="2964356" cy="461665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BTS  :  &lt; 2CM &gt;</a:t>
            </a:r>
            <a:endParaRPr lang="en-US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651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8277677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0685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أفق">
  <a:themeElements>
    <a:clrScheme name="أف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أف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أف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524</TotalTime>
  <Words>150</Words>
  <Application>Microsoft Office PowerPoint</Application>
  <PresentationFormat>On-screen Show (4:3)</PresentationFormat>
  <Paragraphs>45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أفق</vt:lpstr>
      <vt:lpstr>wire-guided chest tube placement</vt:lpstr>
      <vt:lpstr>pneumothorax</vt:lpstr>
      <vt:lpstr>Indications</vt:lpstr>
      <vt:lpstr>Chest tube thoracostomy</vt:lpstr>
      <vt:lpstr>Estimation of pneumothorax size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Wire-guided tube thoracostomy</vt:lpstr>
      <vt:lpstr>Complications?</vt:lpstr>
      <vt:lpstr>MOTOR VEHICLE ACCIDENTS IN SAUDI ARABIA</vt:lpstr>
      <vt:lpstr>OBJECTIVES</vt:lpstr>
      <vt:lpstr>Slide 18</vt:lpstr>
      <vt:lpstr>Slide 19</vt:lpstr>
      <vt:lpstr>Slide 20</vt:lpstr>
      <vt:lpstr>Slide 21</vt:lpstr>
      <vt:lpstr>Saudi arabia  mva Stats 2013</vt:lpstr>
      <vt:lpstr>Saudi arabia stats by region: fatalities</vt:lpstr>
      <vt:lpstr>Mva stats by age</vt:lpstr>
      <vt:lpstr>Trend of mva in saudi arabia</vt:lpstr>
      <vt:lpstr>William haddon matrix :  mva analysis</vt:lpstr>
      <vt:lpstr>Slide 27</vt:lpstr>
      <vt:lpstr>Thanks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ROAD TRAFFIC ACCIDENTS SAUDI ARABIA</dc:title>
  <dc:creator>ACER</dc:creator>
  <cp:lastModifiedBy>Supervisor</cp:lastModifiedBy>
  <cp:revision>114</cp:revision>
  <dcterms:created xsi:type="dcterms:W3CDTF">2016-03-07T19:54:32Z</dcterms:created>
  <dcterms:modified xsi:type="dcterms:W3CDTF">2016-03-22T04:45:03Z</dcterms:modified>
</cp:coreProperties>
</file>