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7" r:id="rId1"/>
  </p:sldMasterIdLst>
  <p:notesMasterIdLst>
    <p:notesMasterId r:id="rId55"/>
  </p:notesMasterIdLst>
  <p:handoutMasterIdLst>
    <p:handoutMasterId r:id="rId56"/>
  </p:handoutMasterIdLst>
  <p:sldIdLst>
    <p:sldId id="969" r:id="rId2"/>
    <p:sldId id="1012" r:id="rId3"/>
    <p:sldId id="1030" r:id="rId4"/>
    <p:sldId id="1013" r:id="rId5"/>
    <p:sldId id="1014" r:id="rId6"/>
    <p:sldId id="1015" r:id="rId7"/>
    <p:sldId id="1016" r:id="rId8"/>
    <p:sldId id="1017" r:id="rId9"/>
    <p:sldId id="1018" r:id="rId10"/>
    <p:sldId id="1019" r:id="rId11"/>
    <p:sldId id="1020" r:id="rId12"/>
    <p:sldId id="975" r:id="rId13"/>
    <p:sldId id="906" r:id="rId14"/>
    <p:sldId id="907" r:id="rId15"/>
    <p:sldId id="908" r:id="rId16"/>
    <p:sldId id="999" r:id="rId17"/>
    <p:sldId id="995" r:id="rId18"/>
    <p:sldId id="909" r:id="rId19"/>
    <p:sldId id="910" r:id="rId20"/>
    <p:sldId id="970" r:id="rId21"/>
    <p:sldId id="996" r:id="rId22"/>
    <p:sldId id="926" r:id="rId23"/>
    <p:sldId id="927" r:id="rId24"/>
    <p:sldId id="1034" r:id="rId25"/>
    <p:sldId id="928" r:id="rId26"/>
    <p:sldId id="929" r:id="rId27"/>
    <p:sldId id="930" r:id="rId28"/>
    <p:sldId id="275" r:id="rId29"/>
    <p:sldId id="971" r:id="rId30"/>
    <p:sldId id="973" r:id="rId31"/>
    <p:sldId id="1000" r:id="rId32"/>
    <p:sldId id="1001" r:id="rId33"/>
    <p:sldId id="1033" r:id="rId34"/>
    <p:sldId id="972" r:id="rId35"/>
    <p:sldId id="997" r:id="rId36"/>
    <p:sldId id="1031" r:id="rId37"/>
    <p:sldId id="1032" r:id="rId38"/>
    <p:sldId id="280" r:id="rId39"/>
    <p:sldId id="1007" r:id="rId40"/>
    <p:sldId id="281" r:id="rId41"/>
    <p:sldId id="1008" r:id="rId42"/>
    <p:sldId id="1009" r:id="rId43"/>
    <p:sldId id="1010" r:id="rId44"/>
    <p:sldId id="1011" r:id="rId45"/>
    <p:sldId id="1021" r:id="rId46"/>
    <p:sldId id="1022" r:id="rId47"/>
    <p:sldId id="1023" r:id="rId48"/>
    <p:sldId id="1024" r:id="rId49"/>
    <p:sldId id="1025" r:id="rId50"/>
    <p:sldId id="1026" r:id="rId51"/>
    <p:sldId id="1028" r:id="rId52"/>
    <p:sldId id="1027" r:id="rId53"/>
    <p:sldId id="1029" r:id="rId54"/>
  </p:sldIdLst>
  <p:sldSz cx="9144000" cy="6858000" type="screen4x3"/>
  <p:notesSz cx="6992938" cy="9278938"/>
  <p:custDataLst>
    <p:tags r:id="rId57"/>
  </p:custDataLst>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06600"/>
    <a:srgbClr val="00FF00"/>
    <a:srgbClr val="99FF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1" autoAdjust="0"/>
    <p:restoredTop sz="87010" autoAdjust="0"/>
  </p:normalViewPr>
  <p:slideViewPr>
    <p:cSldViewPr>
      <p:cViewPr>
        <p:scale>
          <a:sx n="70" d="100"/>
          <a:sy n="70" d="100"/>
        </p:scale>
        <p:origin x="-1152"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4514"/>
    </p:cViewPr>
  </p:sorterViewPr>
  <p:notesViewPr>
    <p:cSldViewPr>
      <p:cViewPr varScale="1">
        <p:scale>
          <a:sx n="92" d="100"/>
          <a:sy n="92" d="100"/>
        </p:scale>
        <p:origin x="-2022" y="-108"/>
      </p:cViewPr>
      <p:guideLst>
        <p:guide orient="horz" pos="2922"/>
        <p:guide pos="220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030538" cy="4746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defTabSz="942975">
              <a:defRPr sz="1200">
                <a:latin typeface="Times New Roman" pitchFamily="18" charset="0"/>
              </a:defRPr>
            </a:lvl1pPr>
          </a:lstStyle>
          <a:p>
            <a:pPr>
              <a:defRPr/>
            </a:pPr>
            <a:r>
              <a:rPr lang="en-US"/>
              <a:t>Discrete Mathematics and its Applications</a:t>
            </a:r>
          </a:p>
        </p:txBody>
      </p:sp>
      <p:sp>
        <p:nvSpPr>
          <p:cNvPr id="23555" name="Rectangle 3"/>
          <p:cNvSpPr>
            <a:spLocks noGrp="1" noChangeArrowheads="1"/>
          </p:cNvSpPr>
          <p:nvPr>
            <p:ph type="dt" sz="quarter" idx="1"/>
          </p:nvPr>
        </p:nvSpPr>
        <p:spPr bwMode="auto">
          <a:xfrm>
            <a:off x="3962400" y="0"/>
            <a:ext cx="3030538" cy="4746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algn="r" defTabSz="942975">
              <a:defRPr sz="1200">
                <a:latin typeface="Times New Roman" pitchFamily="18" charset="0"/>
              </a:defRPr>
            </a:lvl1pPr>
          </a:lstStyle>
          <a:p>
            <a:pPr>
              <a:defRPr/>
            </a:pPr>
            <a:fld id="{77CE6BBC-FC60-4CDF-8517-A30722C1BC43}" type="datetime1">
              <a:rPr lang="en-US"/>
              <a:pPr>
                <a:defRPr/>
              </a:pPr>
              <a:t>12/18/2016</a:t>
            </a:fld>
            <a:endParaRPr lang="en-US" dirty="0"/>
          </a:p>
        </p:txBody>
      </p:sp>
      <p:sp>
        <p:nvSpPr>
          <p:cNvPr id="23556" name="Rectangle 4"/>
          <p:cNvSpPr>
            <a:spLocks noGrp="1" noChangeArrowheads="1"/>
          </p:cNvSpPr>
          <p:nvPr>
            <p:ph type="ftr" sz="quarter" idx="2"/>
          </p:nvPr>
        </p:nvSpPr>
        <p:spPr bwMode="auto">
          <a:xfrm>
            <a:off x="0" y="8793163"/>
            <a:ext cx="3030538" cy="476250"/>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defTabSz="942975">
              <a:defRPr sz="1200">
                <a:latin typeface="Times New Roman" pitchFamily="18" charset="0"/>
              </a:defRPr>
            </a:lvl1pPr>
          </a:lstStyle>
          <a:p>
            <a:pPr>
              <a:defRPr/>
            </a:pPr>
            <a:r>
              <a:rPr lang="en-US"/>
              <a:t>(c)2001-2002, Michael P. Frank</a:t>
            </a:r>
          </a:p>
        </p:txBody>
      </p:sp>
      <p:sp>
        <p:nvSpPr>
          <p:cNvPr id="23557" name="Rectangle 5"/>
          <p:cNvSpPr>
            <a:spLocks noGrp="1" noChangeArrowheads="1"/>
          </p:cNvSpPr>
          <p:nvPr>
            <p:ph type="sldNum" sz="quarter" idx="3"/>
          </p:nvPr>
        </p:nvSpPr>
        <p:spPr bwMode="auto">
          <a:xfrm>
            <a:off x="3962400" y="8793163"/>
            <a:ext cx="3030538" cy="476250"/>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algn="r" defTabSz="942975">
              <a:defRPr sz="1200">
                <a:latin typeface="Times New Roman" pitchFamily="18" charset="0"/>
                <a:cs typeface="Times New Roman" pitchFamily="18" charset="0"/>
              </a:defRPr>
            </a:lvl1pPr>
          </a:lstStyle>
          <a:p>
            <a:pPr>
              <a:defRPr/>
            </a:pPr>
            <a:fld id="{49D0438A-FB9E-49F2-B417-26852E2CED1A}" type="slidenum">
              <a:rPr lang="ar-JO"/>
              <a:pPr>
                <a:defRPr/>
              </a:pPr>
              <a:t>‹#›</a:t>
            </a:fld>
            <a:endParaRPr lang="en-US" dirty="0"/>
          </a:p>
        </p:txBody>
      </p:sp>
    </p:spTree>
    <p:extLst>
      <p:ext uri="{BB962C8B-B14F-4D97-AF65-F5344CB8AC3E}">
        <p14:creationId xmlns:p14="http://schemas.microsoft.com/office/powerpoint/2010/main" val="300021987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30538" cy="4746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defTabSz="942975">
              <a:defRPr sz="1200">
                <a:latin typeface="Times New Roman" pitchFamily="18" charset="0"/>
              </a:defRPr>
            </a:lvl1pPr>
          </a:lstStyle>
          <a:p>
            <a:pPr>
              <a:defRPr/>
            </a:pPr>
            <a:r>
              <a:rPr lang="en-US"/>
              <a:t>Discrete Mathematics and its Applications</a:t>
            </a:r>
          </a:p>
        </p:txBody>
      </p:sp>
      <p:sp>
        <p:nvSpPr>
          <p:cNvPr id="19459" name="Rectangle 3"/>
          <p:cNvSpPr>
            <a:spLocks noGrp="1" noChangeArrowheads="1"/>
          </p:cNvSpPr>
          <p:nvPr>
            <p:ph type="dt" idx="1"/>
          </p:nvPr>
        </p:nvSpPr>
        <p:spPr bwMode="auto">
          <a:xfrm>
            <a:off x="3962400" y="0"/>
            <a:ext cx="3030538" cy="4746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algn="r" defTabSz="942975">
              <a:defRPr sz="1200">
                <a:latin typeface="Times New Roman" pitchFamily="18" charset="0"/>
              </a:defRPr>
            </a:lvl1pPr>
          </a:lstStyle>
          <a:p>
            <a:pPr>
              <a:defRPr/>
            </a:pPr>
            <a:fld id="{7A0CE59D-B69C-42E7-A3F9-B7E726FA23F7}" type="datetime1">
              <a:rPr lang="en-US"/>
              <a:pPr>
                <a:defRPr/>
              </a:pPr>
              <a:t>12/18/2016</a:t>
            </a:fld>
            <a:endParaRPr lang="en-US" dirty="0"/>
          </a:p>
        </p:txBody>
      </p:sp>
      <p:sp>
        <p:nvSpPr>
          <p:cNvPr id="56324" name="Rectangle 4"/>
          <p:cNvSpPr>
            <a:spLocks noGrp="1" noRot="1" noChangeAspect="1" noChangeArrowheads="1" noTextEdit="1"/>
          </p:cNvSpPr>
          <p:nvPr>
            <p:ph type="sldImg" idx="2"/>
          </p:nvPr>
        </p:nvSpPr>
        <p:spPr bwMode="auto">
          <a:xfrm>
            <a:off x="1173163" y="712788"/>
            <a:ext cx="4648200" cy="348615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931863" y="4437063"/>
            <a:ext cx="5129212" cy="4119562"/>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462" name="Rectangle 6"/>
          <p:cNvSpPr>
            <a:spLocks noGrp="1" noChangeArrowheads="1"/>
          </p:cNvSpPr>
          <p:nvPr>
            <p:ph type="ftr" sz="quarter" idx="4"/>
          </p:nvPr>
        </p:nvSpPr>
        <p:spPr bwMode="auto">
          <a:xfrm>
            <a:off x="0" y="8793163"/>
            <a:ext cx="3030538" cy="476250"/>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defTabSz="942975">
              <a:defRPr sz="1200">
                <a:latin typeface="Times New Roman" pitchFamily="18" charset="0"/>
              </a:defRPr>
            </a:lvl1pPr>
          </a:lstStyle>
          <a:p>
            <a:pPr>
              <a:defRPr/>
            </a:pPr>
            <a:r>
              <a:rPr lang="en-US"/>
              <a:t>(c)2001-2002, Michael P. Frank</a:t>
            </a:r>
          </a:p>
        </p:txBody>
      </p:sp>
      <p:sp>
        <p:nvSpPr>
          <p:cNvPr id="19463" name="Rectangle 7"/>
          <p:cNvSpPr>
            <a:spLocks noGrp="1" noChangeArrowheads="1"/>
          </p:cNvSpPr>
          <p:nvPr>
            <p:ph type="sldNum" sz="quarter" idx="5"/>
          </p:nvPr>
        </p:nvSpPr>
        <p:spPr bwMode="auto">
          <a:xfrm>
            <a:off x="3962400" y="8793163"/>
            <a:ext cx="3030538" cy="476250"/>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algn="r" defTabSz="942975">
              <a:defRPr sz="1200">
                <a:latin typeface="Times New Roman" pitchFamily="18" charset="0"/>
                <a:cs typeface="Times New Roman" pitchFamily="18" charset="0"/>
              </a:defRPr>
            </a:lvl1pPr>
          </a:lstStyle>
          <a:p>
            <a:pPr>
              <a:defRPr/>
            </a:pPr>
            <a:fld id="{2F54134C-9E70-462D-88D3-A9AA68781199}" type="slidenum">
              <a:rPr lang="ar-JO"/>
              <a:pPr>
                <a:defRPr/>
              </a:pPr>
              <a:t>‹#›</a:t>
            </a:fld>
            <a:endParaRPr lang="en-US" dirty="0"/>
          </a:p>
        </p:txBody>
      </p:sp>
    </p:spTree>
    <p:extLst>
      <p:ext uri="{BB962C8B-B14F-4D97-AF65-F5344CB8AC3E}">
        <p14:creationId xmlns:p14="http://schemas.microsoft.com/office/powerpoint/2010/main" val="243958880"/>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smtClean="0">
              <a:latin typeface="Times New Roman" charset="0"/>
            </a:endParaRPr>
          </a:p>
        </p:txBody>
      </p:sp>
      <p:sp>
        <p:nvSpPr>
          <p:cNvPr id="57348" name="Slide Number Placeholder 6"/>
          <p:cNvSpPr>
            <a:spLocks noGrp="1"/>
          </p:cNvSpPr>
          <p:nvPr>
            <p:ph type="sldNum" sz="quarter" idx="5"/>
          </p:nvPr>
        </p:nvSpPr>
        <p:spPr>
          <a:noFill/>
        </p:spPr>
        <p:txBody>
          <a:bodyPr/>
          <a:lstStyle/>
          <a:p>
            <a:fld id="{3E2B51E0-6CAA-4028-AA53-7D7690D8E07B}" type="slidenum">
              <a:rPr lang="ar-JO" smtClean="0">
                <a:latin typeface="Times New Roman" charset="0"/>
                <a:cs typeface="Times New Roman" charset="0"/>
              </a:rPr>
              <a:pPr/>
              <a:t>2</a:t>
            </a:fld>
            <a:endParaRPr lang="en-US" smtClean="0">
              <a:latin typeface="Times New Roman" charset="0"/>
              <a:cs typeface="Times New Roman" charset="0"/>
            </a:endParaRPr>
          </a:p>
        </p:txBody>
      </p:sp>
      <p:sp>
        <p:nvSpPr>
          <p:cNvPr id="57349" name="Footer Placeholder 4"/>
          <p:cNvSpPr>
            <a:spLocks noGrp="1"/>
          </p:cNvSpPr>
          <p:nvPr>
            <p:ph type="ftr" sz="quarter" idx="4"/>
          </p:nvPr>
        </p:nvSpPr>
        <p:spPr>
          <a:noFill/>
        </p:spPr>
        <p:txBody>
          <a:bodyPr/>
          <a:lstStyle/>
          <a:p>
            <a:r>
              <a:rPr lang="en-US" smtClean="0">
                <a:latin typeface="Times New Roman" charset="0"/>
              </a:rPr>
              <a:t>(c)2001-2002, Michael P. Frank</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smtClean="0">
              <a:latin typeface="Times New Roman" charset="0"/>
            </a:endParaRPr>
          </a:p>
        </p:txBody>
      </p:sp>
      <p:sp>
        <p:nvSpPr>
          <p:cNvPr id="58372" name="Slide Number Placeholder 3"/>
          <p:cNvSpPr>
            <a:spLocks noGrp="1"/>
          </p:cNvSpPr>
          <p:nvPr>
            <p:ph type="sldNum" sz="quarter" idx="5"/>
          </p:nvPr>
        </p:nvSpPr>
        <p:spPr>
          <a:noFill/>
        </p:spPr>
        <p:txBody>
          <a:bodyPr/>
          <a:lstStyle/>
          <a:p>
            <a:fld id="{097FB24C-AB9D-40CA-BDB7-9BDCA8CCFF53}" type="slidenum">
              <a:rPr lang="ar-JO" smtClean="0">
                <a:latin typeface="Times New Roman" charset="0"/>
                <a:cs typeface="Times New Roman" charset="0"/>
              </a:rPr>
              <a:pPr/>
              <a:t>11</a:t>
            </a:fld>
            <a:endParaRPr lang="en-US" smtClean="0">
              <a:latin typeface="Times New Roman" charset="0"/>
              <a:cs typeface="Times New Roman" charset="0"/>
            </a:endParaRPr>
          </a:p>
        </p:txBody>
      </p:sp>
      <p:sp>
        <p:nvSpPr>
          <p:cNvPr id="58373" name="Footer Placeholder 4"/>
          <p:cNvSpPr>
            <a:spLocks noGrp="1"/>
          </p:cNvSpPr>
          <p:nvPr>
            <p:ph type="ftr" sz="quarter" idx="4"/>
          </p:nvPr>
        </p:nvSpPr>
        <p:spPr>
          <a:noFill/>
        </p:spPr>
        <p:txBody>
          <a:bodyPr/>
          <a:lstStyle/>
          <a:p>
            <a:r>
              <a:rPr lang="en-US" smtClean="0">
                <a:latin typeface="Times New Roman" charset="0"/>
              </a:rPr>
              <a:t>(c)2001-2002, Michael P. Frank</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fld id="{AD8D573F-E12A-4EDD-A103-1A2F7C920202}" type="datetime1">
              <a:rPr lang="en-US" smtClean="0"/>
              <a:pPr>
                <a:defRPr/>
              </a:pPr>
              <a:t>12/18/2016</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90EF1CFA-C086-412B-99E2-CCD3ADB684C6}" type="slidenum">
              <a:rPr lang="ar-JO" smtClean="0"/>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22E70849-999E-4890-8AB6-0FAF5D94D53F}" type="datetime1">
              <a:rPr lang="en-US" smtClean="0"/>
              <a:pPr>
                <a:defRPr/>
              </a:pPr>
              <a:t>12/18/2016</a:t>
            </a:fld>
            <a:endParaRPr lang="en-US" dirty="0"/>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A65A01CF-C6D8-4511-A199-56BF608AF39A}" type="slidenum">
              <a:rPr lang="ar-JO"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43E53623-660E-4749-AE82-DD36DCB50E5A}" type="datetime1">
              <a:rPr lang="en-US" smtClean="0"/>
              <a:pPr>
                <a:defRPr/>
              </a:pPr>
              <a:t>12/18/2016</a:t>
            </a:fld>
            <a:endParaRPr lang="en-US" dirty="0"/>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CB3E91D9-12CE-485E-AE4D-CFE8BCF08B73}" type="slidenum">
              <a:rPr lang="ar-JO" smtClean="0"/>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0FBEEC3-EA38-481E-AC5A-4C8C07D96B69}" type="datetime1">
              <a:rPr lang="en-US"/>
              <a:pPr>
                <a:defRPr/>
              </a:pPr>
              <a:t>12/18/2016</a:t>
            </a:fld>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1273CDE8-A576-43FD-B71D-C332E9BEAEC1}" type="slidenum">
              <a:rPr lang="ar-JO"/>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89AC7165-3F02-4BC4-920E-FFA7EE0EC138}" type="datetime1">
              <a:rPr lang="en-US" smtClean="0"/>
              <a:pPr>
                <a:defRPr/>
              </a:pPr>
              <a:t>12/18/2016</a:t>
            </a:fld>
            <a:endParaRPr lang="en-US" dirty="0"/>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01FD6A21-FF8A-4944-930F-C8FA09AF8874}" type="slidenum">
              <a:rPr lang="ar-JO" smtClean="0"/>
              <a:pPr>
                <a:defRPr/>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B69FC440-5E56-4C42-9A28-1C782D7BDF7B}" type="datetime1">
              <a:rPr lang="en-US" smtClean="0"/>
              <a:pPr>
                <a:defRPr/>
              </a:pPr>
              <a:t>12/18/2016</a:t>
            </a:fld>
            <a:endParaRPr lang="en-US" dirty="0"/>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94F9CF01-54B2-46F4-A6FF-CF789C1DD1F2}" type="slidenum">
              <a:rPr lang="ar-JO" smtClean="0"/>
              <a:pPr>
                <a:defRPr/>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889BC94C-6569-4F4E-A791-8FEB9ED4C1FF}" type="datetime1">
              <a:rPr lang="en-US" smtClean="0"/>
              <a:pPr>
                <a:defRPr/>
              </a:pPr>
              <a:t>12/18/2016</a:t>
            </a:fld>
            <a:endParaRPr lang="en-US" dirty="0"/>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pPr>
              <a:defRPr/>
            </a:pPr>
            <a:fld id="{8CDFCD89-A221-4619-A3EE-6FDD75CDDA30}" type="slidenum">
              <a:rPr lang="ar-JO" smtClean="0"/>
              <a:pPr>
                <a:defRPr/>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EDA40AC0-49B6-41CC-943D-290C8E9CD656}" type="datetime1">
              <a:rPr lang="en-US" smtClean="0"/>
              <a:pPr>
                <a:defRPr/>
              </a:pPr>
              <a:t>12/18/2016</a:t>
            </a:fld>
            <a:endParaRPr lang="en-US" dirty="0"/>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pPr>
              <a:defRPr/>
            </a:pPr>
            <a:fld id="{234D1999-9CA8-4499-83AD-0DA1A2454E5A}" type="slidenum">
              <a:rPr lang="ar-JO"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fld id="{F98626C2-ECE4-4BC9-98A4-2B8D7E3F3E72}" type="datetime1">
              <a:rPr lang="en-US" smtClean="0"/>
              <a:pPr>
                <a:defRPr/>
              </a:pPr>
              <a:t>12/18/2016</a:t>
            </a:fld>
            <a:endParaRPr lang="en-US" dirty="0"/>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pPr>
              <a:defRPr/>
            </a:pPr>
            <a:fld id="{AA06EFA5-3497-4DC0-9B81-A0A3EC04E5D7}" type="slidenum">
              <a:rPr lang="ar-JO" smtClean="0"/>
              <a:pPr>
                <a:defRPr/>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5A7AF20E-0970-465F-A2CE-23FB1F6BC5E3}" type="datetime1">
              <a:rPr lang="en-US" smtClean="0"/>
              <a:pPr>
                <a:defRPr/>
              </a:pPr>
              <a:t>12/18/2016</a:t>
            </a:fld>
            <a:endParaRPr lang="en-US" dirty="0"/>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pPr>
              <a:defRPr/>
            </a:pPr>
            <a:fld id="{6924BB05-B792-4DDB-9E08-2BE7F8E84F4F}" type="slidenum">
              <a:rPr lang="ar-JO"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fld id="{4F125261-34DE-4513-8D23-9188A0FE0E9A}" type="datetime1">
              <a:rPr lang="en-US" smtClean="0"/>
              <a:pPr>
                <a:defRPr/>
              </a:pPr>
              <a:t>12/18/2016</a:t>
            </a:fld>
            <a:endParaRPr lang="en-US" dirty="0"/>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pPr>
              <a:defRPr/>
            </a:pPr>
            <a:fld id="{5F0516BD-543D-475F-B044-C4613DE3F3A5}" type="slidenum">
              <a:rPr lang="ar-JO"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fld id="{63E45072-72FA-41A8-B937-18D515B13BCD}" type="datetime1">
              <a:rPr lang="en-US" smtClean="0"/>
              <a:pPr>
                <a:defRPr/>
              </a:pPr>
              <a:t>12/18/2016</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A9A9B40D-C1EA-4A08-A886-F040F784FBD0}" type="slidenum">
              <a:rPr lang="ar-JO" smtClean="0"/>
              <a:pPr>
                <a:defRPr/>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A381ACBB-684D-4343-8AF7-D779DEEEADE9}" type="datetime1">
              <a:rPr lang="en-US" smtClean="0"/>
              <a:pPr>
                <a:defRPr/>
              </a:pPr>
              <a:t>12/18/2016</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0" lang="en-US">
              <a:solidFill>
                <a:schemeClr val="tx1">
                  <a:shade val="50000"/>
                </a:schemeClr>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0A90E460-D83F-4718-BAE5-596074371DC7}" type="slidenum">
              <a:rPr lang="ar-JO"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1.wmf"/></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3.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4.emf"/><Relationship Id="rId4" Type="http://schemas.openxmlformats.org/officeDocument/2006/relationships/oleObject" Target="../embeddings/Microsoft_Word_97_-_2003_Document1.doc"/></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5.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16.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image" Target="../media/image17.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image" Target="../media/image18.wmf"/></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0.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1.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2.xml"/><Relationship Id="rId1" Type="http://schemas.openxmlformats.org/officeDocument/2006/relationships/vmlDrawing" Target="../drawings/vmlDrawing11.vml"/><Relationship Id="rId4" Type="http://schemas.openxmlformats.org/officeDocument/2006/relationships/image" Target="../media/image22.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838200"/>
            <a:ext cx="7772400" cy="5257800"/>
          </a:xfrm>
          <a:solidFill>
            <a:srgbClr val="0070C0"/>
          </a:solidFill>
          <a:ln w="63500">
            <a:solidFill>
              <a:srgbClr val="006600"/>
            </a:solidFill>
          </a:ln>
        </p:spPr>
        <p:txBody>
          <a:bodyPr/>
          <a:lstStyle/>
          <a:p>
            <a:r>
              <a:rPr lang="en-US" b="1" smtClean="0"/>
              <a:t>Chapter 9: Graphs</a:t>
            </a:r>
            <a:br>
              <a:rPr lang="en-US" b="1" smtClean="0"/>
            </a:br>
            <a:r>
              <a:rPr lang="en-US" b="1" smtClean="0"/>
              <a:t/>
            </a:r>
            <a:br>
              <a:rPr lang="en-US" b="1" smtClean="0"/>
            </a:br>
            <a:r>
              <a:rPr lang="en-US" b="1" smtClean="0"/>
              <a:t/>
            </a:r>
            <a:br>
              <a:rPr lang="en-US" b="1" smtClean="0"/>
            </a:br>
            <a:r>
              <a:rPr lang="en-US" b="1" smtClean="0"/>
              <a:t/>
            </a:r>
            <a:br>
              <a:rPr lang="en-US" b="1" smtClean="0"/>
            </a:br>
            <a:endParaRPr lang="en-US"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685800" y="1600200"/>
            <a:ext cx="7772400" cy="5029200"/>
          </a:xfrm>
          <a:solidFill>
            <a:srgbClr val="FFFF99"/>
          </a:solidFill>
          <a:ln w="63500">
            <a:solidFill>
              <a:srgbClr val="006600"/>
            </a:solidFill>
          </a:ln>
        </p:spPr>
        <p:txBody>
          <a:bodyPr/>
          <a:lstStyle/>
          <a:p>
            <a:pPr marL="0" algn="just">
              <a:buFontTx/>
              <a:buNone/>
            </a:pPr>
            <a:r>
              <a:rPr lang="en-US" sz="2400" smtClean="0">
                <a:effectLst/>
              </a:rPr>
              <a:t>Directed graphs that may have multiple directed edges from a  vertex to a second (possibly the same) vertex are to used  model such networks. We call such graphs </a:t>
            </a:r>
            <a:r>
              <a:rPr lang="en-US" sz="2400" b="1" smtClean="0">
                <a:solidFill>
                  <a:srgbClr val="FF0000"/>
                </a:solidFill>
                <a:effectLst/>
              </a:rPr>
              <a:t>directed</a:t>
            </a:r>
            <a:r>
              <a:rPr lang="en-US" sz="2400" smtClean="0">
                <a:effectLst/>
              </a:rPr>
              <a:t> </a:t>
            </a:r>
            <a:r>
              <a:rPr lang="en-US" sz="2400" b="1" smtClean="0">
                <a:solidFill>
                  <a:srgbClr val="FF0000"/>
                </a:solidFill>
                <a:effectLst/>
              </a:rPr>
              <a:t>multigraphs</a:t>
            </a:r>
            <a:r>
              <a:rPr lang="en-US" sz="2400" smtClean="0">
                <a:effectLst/>
              </a:rPr>
              <a:t>.</a:t>
            </a:r>
          </a:p>
        </p:txBody>
      </p:sp>
      <p:sp>
        <p:nvSpPr>
          <p:cNvPr id="22532" name="Title 1"/>
          <p:cNvSpPr>
            <a:spLocks noGrp="1"/>
          </p:cNvSpPr>
          <p:nvPr>
            <p:ph type="title"/>
          </p:nvPr>
        </p:nvSpPr>
        <p:spPr>
          <a:xfrm>
            <a:off x="685800" y="304800"/>
            <a:ext cx="7772400" cy="1066800"/>
          </a:xfrm>
          <a:solidFill>
            <a:srgbClr val="00FF00"/>
          </a:solidFill>
          <a:ln w="63500">
            <a:solidFill>
              <a:srgbClr val="006600"/>
            </a:solidFill>
          </a:ln>
        </p:spPr>
        <p:txBody>
          <a:bodyPr/>
          <a:lstStyle/>
          <a:p>
            <a:r>
              <a:rPr lang="en-US" smtClean="0"/>
              <a:t>Directed Multigraph</a:t>
            </a:r>
          </a:p>
        </p:txBody>
      </p:sp>
      <p:pic>
        <p:nvPicPr>
          <p:cNvPr id="22531" name="Picture 2"/>
          <p:cNvPicPr>
            <a:picLocks noChangeAspect="1" noChangeArrowheads="1"/>
          </p:cNvPicPr>
          <p:nvPr/>
        </p:nvPicPr>
        <p:blipFill>
          <a:blip r:embed="rId2" cstate="print"/>
          <a:srcRect l="1408" t="10474"/>
          <a:stretch>
            <a:fillRect/>
          </a:stretch>
        </p:blipFill>
        <p:spPr bwMode="auto">
          <a:xfrm>
            <a:off x="946150" y="3657600"/>
            <a:ext cx="7283450" cy="2667000"/>
          </a:xfrm>
          <a:prstGeom prst="rect">
            <a:avLst/>
          </a:prstGeom>
          <a:noFill/>
          <a:ln w="12700">
            <a:solidFill>
              <a:srgbClr val="006600"/>
            </a:solid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3554" name="Slide Number Placeholder 4"/>
          <p:cNvSpPr>
            <a:spLocks noGrp="1"/>
          </p:cNvSpPr>
          <p:nvPr>
            <p:ph type="sldNum" sz="quarter" idx="12"/>
          </p:nvPr>
        </p:nvSpPr>
        <p:spPr>
          <a:noFill/>
        </p:spPr>
        <p:txBody>
          <a:bodyPr/>
          <a:lstStyle/>
          <a:p>
            <a:fld id="{F04A3FB2-CDED-4D54-9C6E-B0FCE474A56B}" type="slidenum">
              <a:rPr lang="ar-JO" smtClean="0">
                <a:latin typeface="Times New Roman" charset="0"/>
                <a:cs typeface="Times New Roman" charset="0"/>
              </a:rPr>
              <a:pPr/>
              <a:t>11</a:t>
            </a:fld>
            <a:endParaRPr lang="en-US" smtClean="0">
              <a:latin typeface="Times New Roman" charset="0"/>
              <a:cs typeface="Times New Roman" charset="0"/>
            </a:endParaRPr>
          </a:p>
        </p:txBody>
      </p:sp>
      <p:pic>
        <p:nvPicPr>
          <p:cNvPr id="23555" name="Picture 2"/>
          <p:cNvPicPr>
            <a:picLocks noChangeAspect="1" noChangeArrowheads="1"/>
          </p:cNvPicPr>
          <p:nvPr/>
        </p:nvPicPr>
        <p:blipFill>
          <a:blip r:embed="rId3" cstate="print"/>
          <a:srcRect l="1070" r="3207"/>
          <a:stretch>
            <a:fillRect/>
          </a:stretch>
        </p:blipFill>
        <p:spPr bwMode="auto">
          <a:xfrm>
            <a:off x="290513" y="1757363"/>
            <a:ext cx="8548687" cy="2814637"/>
          </a:xfrm>
          <a:prstGeom prst="rect">
            <a:avLst/>
          </a:prstGeom>
          <a:solidFill>
            <a:srgbClr val="FFFF99"/>
          </a:solidFill>
          <a:ln w="63500">
            <a:solidFill>
              <a:srgbClr val="006600"/>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3"/>
          <p:cNvSpPr>
            <a:spLocks noGrp="1" noChangeArrowheads="1"/>
          </p:cNvSpPr>
          <p:nvPr>
            <p:ph idx="1"/>
          </p:nvPr>
        </p:nvSpPr>
        <p:spPr>
          <a:xfrm>
            <a:off x="685800" y="2819400"/>
            <a:ext cx="7772400" cy="1676400"/>
          </a:xfrm>
          <a:solidFill>
            <a:srgbClr val="FFFF99"/>
          </a:solidFill>
          <a:ln w="63500">
            <a:solidFill>
              <a:srgbClr val="006600"/>
            </a:solidFill>
          </a:ln>
        </p:spPr>
        <p:txBody>
          <a:bodyPr/>
          <a:lstStyle/>
          <a:p>
            <a:pPr algn="just"/>
            <a:r>
              <a:rPr lang="en-US" sz="2800" b="1" smtClean="0">
                <a:solidFill>
                  <a:srgbClr val="FF0000"/>
                </a:solidFill>
                <a:effectLst/>
              </a:rPr>
              <a:t>Adjacent</a:t>
            </a:r>
            <a:r>
              <a:rPr lang="en-US" sz="2800" smtClean="0">
                <a:effectLst/>
              </a:rPr>
              <a:t>, </a:t>
            </a:r>
            <a:r>
              <a:rPr lang="en-US" sz="2800" b="1" smtClean="0">
                <a:solidFill>
                  <a:srgbClr val="FF0000"/>
                </a:solidFill>
                <a:effectLst/>
              </a:rPr>
              <a:t>connects</a:t>
            </a:r>
            <a:r>
              <a:rPr lang="en-US" sz="2800" smtClean="0">
                <a:effectLst/>
              </a:rPr>
              <a:t>, </a:t>
            </a:r>
            <a:r>
              <a:rPr lang="en-US" sz="2800" b="1" smtClean="0">
                <a:solidFill>
                  <a:srgbClr val="FF0000"/>
                </a:solidFill>
                <a:effectLst/>
              </a:rPr>
              <a:t>endpoints</a:t>
            </a:r>
            <a:r>
              <a:rPr lang="en-US" sz="2800" smtClean="0">
                <a:effectLst/>
              </a:rPr>
              <a:t>, </a:t>
            </a:r>
            <a:r>
              <a:rPr lang="en-US" sz="2800" b="1" smtClean="0">
                <a:solidFill>
                  <a:srgbClr val="FF0000"/>
                </a:solidFill>
                <a:effectLst/>
              </a:rPr>
              <a:t>degree</a:t>
            </a:r>
            <a:r>
              <a:rPr lang="en-US" sz="2800" smtClean="0">
                <a:effectLst/>
              </a:rPr>
              <a:t>, </a:t>
            </a:r>
            <a:r>
              <a:rPr lang="en-US" sz="2800" b="1" smtClean="0">
                <a:solidFill>
                  <a:srgbClr val="FF0000"/>
                </a:solidFill>
                <a:effectLst/>
              </a:rPr>
              <a:t>initial</a:t>
            </a:r>
            <a:r>
              <a:rPr lang="en-US" sz="2800" smtClean="0">
                <a:effectLst/>
              </a:rPr>
              <a:t>,</a:t>
            </a:r>
          </a:p>
          <a:p>
            <a:pPr algn="just">
              <a:buFontTx/>
              <a:buNone/>
            </a:pPr>
            <a:r>
              <a:rPr lang="en-US" sz="2800" smtClean="0">
                <a:effectLst/>
              </a:rPr>
              <a:t>    </a:t>
            </a:r>
            <a:r>
              <a:rPr lang="en-US" sz="2800" b="1" smtClean="0">
                <a:solidFill>
                  <a:srgbClr val="FF0000"/>
                </a:solidFill>
                <a:effectLst/>
              </a:rPr>
              <a:t>terminal</a:t>
            </a:r>
            <a:r>
              <a:rPr lang="en-US" sz="2800" smtClean="0">
                <a:effectLst/>
              </a:rPr>
              <a:t>, </a:t>
            </a:r>
            <a:r>
              <a:rPr lang="en-US" sz="2800" b="1" smtClean="0">
                <a:solidFill>
                  <a:srgbClr val="FF0000"/>
                </a:solidFill>
                <a:effectLst/>
              </a:rPr>
              <a:t>in-degree</a:t>
            </a:r>
            <a:r>
              <a:rPr lang="en-US" sz="2800" smtClean="0">
                <a:effectLst/>
              </a:rPr>
              <a:t>, </a:t>
            </a:r>
            <a:r>
              <a:rPr lang="en-US" sz="2800" b="1" smtClean="0">
                <a:solidFill>
                  <a:srgbClr val="FF0000"/>
                </a:solidFill>
                <a:effectLst/>
              </a:rPr>
              <a:t>out-degree</a:t>
            </a:r>
            <a:r>
              <a:rPr lang="en-US" sz="2800" smtClean="0">
                <a:effectLst/>
              </a:rPr>
              <a:t>, </a:t>
            </a:r>
            <a:r>
              <a:rPr lang="en-US" sz="2800" b="1" smtClean="0">
                <a:solidFill>
                  <a:srgbClr val="FF0000"/>
                </a:solidFill>
                <a:effectLst/>
              </a:rPr>
              <a:t>complete</a:t>
            </a:r>
            <a:r>
              <a:rPr lang="en-US" sz="2800" smtClean="0">
                <a:effectLst/>
              </a:rPr>
              <a:t>,</a:t>
            </a:r>
          </a:p>
          <a:p>
            <a:pPr algn="just">
              <a:buFontTx/>
              <a:buNone/>
            </a:pPr>
            <a:r>
              <a:rPr lang="en-US" sz="2800" smtClean="0">
                <a:effectLst/>
              </a:rPr>
              <a:t>    </a:t>
            </a:r>
            <a:r>
              <a:rPr lang="en-US" sz="2800" b="1" smtClean="0">
                <a:solidFill>
                  <a:srgbClr val="FF0000"/>
                </a:solidFill>
                <a:effectLst/>
              </a:rPr>
              <a:t>complete bipartite</a:t>
            </a:r>
            <a:r>
              <a:rPr lang="en-US" sz="2800" smtClean="0">
                <a:effectLst/>
              </a:rPr>
              <a:t>, </a:t>
            </a:r>
            <a:r>
              <a:rPr lang="en-US" sz="2800" b="1" smtClean="0">
                <a:solidFill>
                  <a:srgbClr val="FF0000"/>
                </a:solidFill>
                <a:effectLst/>
              </a:rPr>
              <a:t>cycles</a:t>
            </a:r>
            <a:r>
              <a:rPr lang="en-US" sz="2800" smtClean="0">
                <a:effectLst/>
              </a:rPr>
              <a:t>, </a:t>
            </a:r>
            <a:r>
              <a:rPr lang="en-US" sz="2800" b="1" smtClean="0">
                <a:solidFill>
                  <a:srgbClr val="FF0000"/>
                </a:solidFill>
                <a:effectLst/>
              </a:rPr>
              <a:t>wheels</a:t>
            </a:r>
            <a:r>
              <a:rPr lang="en-US" sz="2800" smtClean="0">
                <a:effectLst/>
              </a:rPr>
              <a:t>, </a:t>
            </a:r>
            <a:r>
              <a:rPr lang="en-US" sz="2800" b="1" i="1" smtClean="0">
                <a:solidFill>
                  <a:srgbClr val="FF0000"/>
                </a:solidFill>
                <a:effectLst/>
              </a:rPr>
              <a:t>n</a:t>
            </a:r>
            <a:r>
              <a:rPr lang="en-US" sz="2800" b="1" smtClean="0">
                <a:solidFill>
                  <a:srgbClr val="FF0000"/>
                </a:solidFill>
                <a:effectLst/>
              </a:rPr>
              <a:t>-cubes</a:t>
            </a:r>
            <a:r>
              <a:rPr lang="en-US" sz="2800" smtClean="0">
                <a:effectLst/>
              </a:rPr>
              <a:t>.</a:t>
            </a:r>
          </a:p>
        </p:txBody>
      </p:sp>
      <p:sp>
        <p:nvSpPr>
          <p:cNvPr id="24578" name="Slide Number Placeholder 4"/>
          <p:cNvSpPr>
            <a:spLocks noGrp="1"/>
          </p:cNvSpPr>
          <p:nvPr>
            <p:ph type="sldNum" sz="quarter" idx="12"/>
          </p:nvPr>
        </p:nvSpPr>
        <p:spPr>
          <a:noFill/>
        </p:spPr>
        <p:txBody>
          <a:bodyPr/>
          <a:lstStyle/>
          <a:p>
            <a:fld id="{1CCAE3F7-22A4-415C-B695-CE50CE10163B}" type="slidenum">
              <a:rPr lang="ar-JO" smtClean="0">
                <a:latin typeface="Times New Roman" charset="0"/>
                <a:cs typeface="Times New Roman" charset="0"/>
              </a:rPr>
              <a:pPr/>
              <a:t>12</a:t>
            </a:fld>
            <a:endParaRPr lang="en-US" smtClean="0">
              <a:latin typeface="Times New Roman" charset="0"/>
              <a:cs typeface="Times New Roman" charset="0"/>
            </a:endParaRPr>
          </a:p>
        </p:txBody>
      </p:sp>
      <p:sp>
        <p:nvSpPr>
          <p:cNvPr id="24579" name="Rectangle 2"/>
          <p:cNvSpPr>
            <a:spLocks noGrp="1" noChangeArrowheads="1"/>
          </p:cNvSpPr>
          <p:nvPr>
            <p:ph type="title"/>
          </p:nvPr>
        </p:nvSpPr>
        <p:spPr>
          <a:solidFill>
            <a:srgbClr val="00FF00"/>
          </a:solidFill>
          <a:ln w="63500">
            <a:solidFill>
              <a:srgbClr val="006600"/>
            </a:solidFill>
          </a:ln>
        </p:spPr>
        <p:txBody>
          <a:bodyPr/>
          <a:lstStyle/>
          <a:p>
            <a:r>
              <a:rPr lang="en-US" smtClean="0"/>
              <a:t>9.2: Graph Terminology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3"/>
          <p:cNvSpPr>
            <a:spLocks noGrp="1" noChangeArrowheads="1"/>
          </p:cNvSpPr>
          <p:nvPr>
            <p:ph idx="1"/>
          </p:nvPr>
        </p:nvSpPr>
        <p:spPr>
          <a:xfrm>
            <a:off x="685800" y="2209800"/>
            <a:ext cx="7772400" cy="3810000"/>
          </a:xfrm>
          <a:solidFill>
            <a:srgbClr val="FFFF99"/>
          </a:solidFill>
          <a:ln w="63500">
            <a:solidFill>
              <a:srgbClr val="006600"/>
            </a:solidFill>
          </a:ln>
        </p:spPr>
        <p:txBody>
          <a:bodyPr/>
          <a:lstStyle/>
          <a:p>
            <a:pPr marL="231775" indent="-231775" algn="just">
              <a:buFontTx/>
              <a:buNone/>
            </a:pPr>
            <a:r>
              <a:rPr lang="en-US" sz="2800" smtClean="0">
                <a:effectLst/>
              </a:rPr>
              <a:t>Let </a:t>
            </a:r>
            <a:r>
              <a:rPr lang="en-US" sz="2800" i="1" smtClean="0">
                <a:effectLst/>
              </a:rPr>
              <a:t>G</a:t>
            </a:r>
            <a:r>
              <a:rPr lang="en-US" sz="2800" smtClean="0">
                <a:effectLst/>
              </a:rPr>
              <a:t>  be an undirected graph with edge set </a:t>
            </a:r>
            <a:r>
              <a:rPr lang="en-US" sz="2800" i="1" smtClean="0">
                <a:effectLst/>
              </a:rPr>
              <a:t>E</a:t>
            </a:r>
            <a:r>
              <a:rPr lang="en-US" sz="2800" smtClean="0">
                <a:effectLst/>
              </a:rPr>
              <a:t>.  Let </a:t>
            </a:r>
            <a:r>
              <a:rPr lang="en-US" sz="2800" i="1" smtClean="0">
                <a:effectLst/>
              </a:rPr>
              <a:t>e </a:t>
            </a:r>
            <a:r>
              <a:rPr lang="en-US" sz="2800" smtClean="0">
                <a:effectLst/>
                <a:sym typeface="Symbol" pitchFamily="18" charset="2"/>
              </a:rPr>
              <a:t> </a:t>
            </a:r>
            <a:r>
              <a:rPr lang="en-US" sz="2800" i="1" smtClean="0">
                <a:effectLst/>
                <a:sym typeface="Symbol" pitchFamily="18" charset="2"/>
              </a:rPr>
              <a:t>E</a:t>
            </a:r>
            <a:r>
              <a:rPr lang="en-US" sz="2800" smtClean="0">
                <a:effectLst/>
                <a:sym typeface="Symbol" pitchFamily="18" charset="2"/>
              </a:rPr>
              <a:t>  where </a:t>
            </a:r>
            <a:r>
              <a:rPr lang="en-US" sz="2800" i="1" smtClean="0">
                <a:effectLst/>
                <a:sym typeface="Symbol" pitchFamily="18" charset="2"/>
              </a:rPr>
              <a:t>e</a:t>
            </a:r>
            <a:r>
              <a:rPr lang="en-US" sz="2800" smtClean="0">
                <a:effectLst/>
                <a:sym typeface="Symbol" pitchFamily="18" charset="2"/>
              </a:rPr>
              <a:t> = {</a:t>
            </a:r>
            <a:r>
              <a:rPr lang="en-US" sz="2800" i="1" smtClean="0">
                <a:effectLst/>
                <a:sym typeface="Symbol" pitchFamily="18" charset="2"/>
              </a:rPr>
              <a:t>u </a:t>
            </a:r>
            <a:r>
              <a:rPr lang="en-US" sz="2800" smtClean="0">
                <a:effectLst/>
                <a:sym typeface="Symbol" pitchFamily="18" charset="2"/>
              </a:rPr>
              <a:t>,</a:t>
            </a:r>
            <a:r>
              <a:rPr lang="en-US" sz="2800" i="1" smtClean="0">
                <a:effectLst/>
                <a:sym typeface="Symbol" pitchFamily="18" charset="2"/>
              </a:rPr>
              <a:t>v</a:t>
            </a:r>
            <a:r>
              <a:rPr lang="en-US" sz="2800" smtClean="0">
                <a:effectLst/>
                <a:sym typeface="Symbol" pitchFamily="18" charset="2"/>
              </a:rPr>
              <a:t>}.  We say that:</a:t>
            </a:r>
            <a:endParaRPr lang="en-US" sz="2800" smtClean="0">
              <a:effectLst/>
            </a:endParaRPr>
          </a:p>
          <a:p>
            <a:pPr marL="231775" indent="-231775" algn="just"/>
            <a:r>
              <a:rPr lang="en-US" sz="2800" smtClean="0">
                <a:effectLst/>
              </a:rPr>
              <a:t>The vertices</a:t>
            </a:r>
            <a:r>
              <a:rPr lang="en-US" sz="2800" i="1" smtClean="0">
                <a:effectLst/>
              </a:rPr>
              <a:t> u </a:t>
            </a:r>
            <a:r>
              <a:rPr lang="en-US" sz="2800" smtClean="0">
                <a:effectLst/>
              </a:rPr>
              <a:t>and </a:t>
            </a:r>
            <a:r>
              <a:rPr lang="en-US" sz="2800" i="1" smtClean="0">
                <a:effectLst/>
              </a:rPr>
              <a:t>v</a:t>
            </a:r>
            <a:r>
              <a:rPr lang="en-US" sz="2800" smtClean="0">
                <a:effectLst/>
              </a:rPr>
              <a:t> are </a:t>
            </a:r>
            <a:r>
              <a:rPr lang="en-US" sz="2800" b="1" smtClean="0">
                <a:solidFill>
                  <a:srgbClr val="FF0000"/>
                </a:solidFill>
                <a:effectLst/>
              </a:rPr>
              <a:t>adjacent</a:t>
            </a:r>
            <a:r>
              <a:rPr lang="en-US" sz="2800" smtClean="0">
                <a:effectLst/>
              </a:rPr>
              <a:t> / neighbors / connected.</a:t>
            </a:r>
          </a:p>
          <a:p>
            <a:pPr marL="231775" indent="-231775"/>
            <a:r>
              <a:rPr lang="en-US" sz="2800" smtClean="0">
                <a:effectLst/>
              </a:rPr>
              <a:t>The edge </a:t>
            </a:r>
            <a:r>
              <a:rPr lang="en-US" sz="2800" i="1" smtClean="0">
                <a:effectLst/>
              </a:rPr>
              <a:t>e</a:t>
            </a:r>
            <a:r>
              <a:rPr lang="en-US" sz="2800" smtClean="0">
                <a:effectLst/>
              </a:rPr>
              <a:t>  is </a:t>
            </a:r>
            <a:r>
              <a:rPr lang="en-US" sz="2800" b="1" smtClean="0">
                <a:solidFill>
                  <a:srgbClr val="FF0000"/>
                </a:solidFill>
                <a:effectLst/>
              </a:rPr>
              <a:t>incident with</a:t>
            </a:r>
            <a:r>
              <a:rPr lang="en-US" sz="2800" smtClean="0">
                <a:effectLst/>
              </a:rPr>
              <a:t> vertices </a:t>
            </a:r>
            <a:r>
              <a:rPr lang="en-US" sz="2800" i="1" smtClean="0">
                <a:effectLst/>
              </a:rPr>
              <a:t>u</a:t>
            </a:r>
            <a:r>
              <a:rPr lang="en-US" sz="2800" smtClean="0">
                <a:effectLst/>
              </a:rPr>
              <a:t> and </a:t>
            </a:r>
            <a:r>
              <a:rPr lang="en-US" sz="2800" i="1" smtClean="0">
                <a:effectLst/>
              </a:rPr>
              <a:t>v</a:t>
            </a:r>
            <a:r>
              <a:rPr lang="en-US" sz="2800" smtClean="0">
                <a:effectLst/>
              </a:rPr>
              <a:t>.</a:t>
            </a:r>
          </a:p>
          <a:p>
            <a:pPr marL="231775" indent="-231775"/>
            <a:r>
              <a:rPr lang="en-US" sz="2800" smtClean="0">
                <a:effectLst/>
              </a:rPr>
              <a:t>The edge </a:t>
            </a:r>
            <a:r>
              <a:rPr lang="en-US" sz="2800" i="1" smtClean="0">
                <a:effectLst/>
              </a:rPr>
              <a:t>e</a:t>
            </a:r>
            <a:r>
              <a:rPr lang="en-US" sz="2800" smtClean="0">
                <a:effectLst/>
              </a:rPr>
              <a:t> </a:t>
            </a:r>
            <a:r>
              <a:rPr lang="en-US" sz="2800" b="1" smtClean="0">
                <a:solidFill>
                  <a:srgbClr val="FF0000"/>
                </a:solidFill>
                <a:effectLst/>
              </a:rPr>
              <a:t>connects</a:t>
            </a:r>
            <a:r>
              <a:rPr lang="en-US" sz="2800" smtClean="0">
                <a:effectLst/>
              </a:rPr>
              <a:t> </a:t>
            </a:r>
            <a:r>
              <a:rPr lang="en-US" sz="2800" i="1" smtClean="0">
                <a:effectLst/>
              </a:rPr>
              <a:t>u</a:t>
            </a:r>
            <a:r>
              <a:rPr lang="en-US" sz="2800" smtClean="0">
                <a:effectLst/>
              </a:rPr>
              <a:t> and </a:t>
            </a:r>
            <a:r>
              <a:rPr lang="en-US" sz="2800" i="1" smtClean="0">
                <a:effectLst/>
              </a:rPr>
              <a:t>v</a:t>
            </a:r>
            <a:r>
              <a:rPr lang="en-US" sz="2800" smtClean="0">
                <a:effectLst/>
              </a:rPr>
              <a:t>.</a:t>
            </a:r>
          </a:p>
          <a:p>
            <a:pPr marL="231775" indent="-231775"/>
            <a:r>
              <a:rPr lang="en-US" sz="2800" smtClean="0">
                <a:effectLst/>
              </a:rPr>
              <a:t>The vertices </a:t>
            </a:r>
            <a:r>
              <a:rPr lang="en-US" sz="2800" i="1" smtClean="0">
                <a:effectLst/>
              </a:rPr>
              <a:t>u</a:t>
            </a:r>
            <a:r>
              <a:rPr lang="en-US" sz="2800" smtClean="0">
                <a:effectLst/>
              </a:rPr>
              <a:t> and </a:t>
            </a:r>
            <a:r>
              <a:rPr lang="en-US" sz="2800" i="1" smtClean="0">
                <a:effectLst/>
              </a:rPr>
              <a:t>v</a:t>
            </a:r>
            <a:r>
              <a:rPr lang="en-US" sz="2800" smtClean="0">
                <a:effectLst/>
              </a:rPr>
              <a:t> are </a:t>
            </a:r>
            <a:r>
              <a:rPr lang="en-US" sz="2800" b="1" smtClean="0">
                <a:solidFill>
                  <a:srgbClr val="FF0000"/>
                </a:solidFill>
                <a:effectLst/>
              </a:rPr>
              <a:t>endpoints</a:t>
            </a:r>
            <a:r>
              <a:rPr lang="en-US" sz="2800" smtClean="0">
                <a:effectLst/>
              </a:rPr>
              <a:t> of the edge </a:t>
            </a:r>
            <a:r>
              <a:rPr lang="en-US" sz="2800" i="1" smtClean="0">
                <a:effectLst/>
              </a:rPr>
              <a:t>e</a:t>
            </a:r>
            <a:r>
              <a:rPr lang="en-US" sz="2800" smtClean="0">
                <a:effectLst/>
              </a:rPr>
              <a:t>.</a:t>
            </a:r>
          </a:p>
        </p:txBody>
      </p:sp>
      <p:sp>
        <p:nvSpPr>
          <p:cNvPr id="25602" name="Slide Number Placeholder 4"/>
          <p:cNvSpPr>
            <a:spLocks noGrp="1"/>
          </p:cNvSpPr>
          <p:nvPr>
            <p:ph type="sldNum" sz="quarter" idx="12"/>
          </p:nvPr>
        </p:nvSpPr>
        <p:spPr>
          <a:noFill/>
        </p:spPr>
        <p:txBody>
          <a:bodyPr/>
          <a:lstStyle/>
          <a:p>
            <a:fld id="{B4DF12B5-4C8A-41FB-B92B-337A0928F0CF}" type="slidenum">
              <a:rPr lang="ar-JO" smtClean="0">
                <a:latin typeface="Times New Roman" charset="0"/>
                <a:cs typeface="Times New Roman" charset="0"/>
              </a:rPr>
              <a:pPr/>
              <a:t>13</a:t>
            </a:fld>
            <a:endParaRPr lang="en-US" smtClean="0">
              <a:latin typeface="Times New Roman" charset="0"/>
              <a:cs typeface="Times New Roman" charset="0"/>
            </a:endParaRPr>
          </a:p>
        </p:txBody>
      </p:sp>
      <p:sp>
        <p:nvSpPr>
          <p:cNvPr id="25603" name="Rectangle 2"/>
          <p:cNvSpPr>
            <a:spLocks noGrp="1" noChangeArrowheads="1"/>
          </p:cNvSpPr>
          <p:nvPr>
            <p:ph type="title"/>
          </p:nvPr>
        </p:nvSpPr>
        <p:spPr>
          <a:solidFill>
            <a:srgbClr val="00FF00"/>
          </a:solidFill>
          <a:ln w="63500">
            <a:solidFill>
              <a:srgbClr val="006600"/>
            </a:solidFill>
          </a:ln>
        </p:spPr>
        <p:txBody>
          <a:bodyPr/>
          <a:lstStyle/>
          <a:p>
            <a:r>
              <a:rPr lang="en-US" smtClean="0"/>
              <a:t>Undirected Graph: Adjacency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a:xfrm>
            <a:off x="685800" y="2209800"/>
            <a:ext cx="7772400" cy="3124200"/>
          </a:xfrm>
          <a:solidFill>
            <a:srgbClr val="FFFF99"/>
          </a:solidFill>
          <a:ln w="63500">
            <a:solidFill>
              <a:srgbClr val="006600"/>
            </a:solidFill>
          </a:ln>
        </p:spPr>
        <p:txBody>
          <a:bodyPr/>
          <a:lstStyle/>
          <a:p>
            <a:pPr algn="just"/>
            <a:r>
              <a:rPr lang="en-US" sz="2800" smtClean="0">
                <a:effectLst/>
              </a:rPr>
              <a:t>Let </a:t>
            </a:r>
            <a:r>
              <a:rPr lang="en-US" sz="2800" i="1" smtClean="0">
                <a:effectLst/>
              </a:rPr>
              <a:t>G </a:t>
            </a:r>
            <a:r>
              <a:rPr lang="en-US" sz="2800" smtClean="0">
                <a:effectLst/>
              </a:rPr>
              <a:t> be an undirected graph, </a:t>
            </a:r>
            <a:r>
              <a:rPr lang="en-US" sz="2800" i="1" smtClean="0">
                <a:effectLst/>
              </a:rPr>
              <a:t>v </a:t>
            </a:r>
            <a:r>
              <a:rPr lang="en-US" sz="2800" smtClean="0">
                <a:effectLst/>
                <a:sym typeface="Symbol" pitchFamily="18" charset="2"/>
              </a:rPr>
              <a:t></a:t>
            </a:r>
            <a:r>
              <a:rPr lang="en-US" sz="2800" i="1" smtClean="0">
                <a:effectLst/>
                <a:sym typeface="Symbol" pitchFamily="18" charset="2"/>
              </a:rPr>
              <a:t>V</a:t>
            </a:r>
            <a:r>
              <a:rPr lang="en-US" sz="2800" smtClean="0">
                <a:effectLst/>
              </a:rPr>
              <a:t> a vertex.</a:t>
            </a:r>
          </a:p>
          <a:p>
            <a:pPr algn="just"/>
            <a:r>
              <a:rPr lang="en-US" sz="2800" smtClean="0">
                <a:effectLst/>
              </a:rPr>
              <a:t>The </a:t>
            </a:r>
            <a:r>
              <a:rPr lang="en-US" sz="2800" b="1" smtClean="0">
                <a:solidFill>
                  <a:srgbClr val="FF0000"/>
                </a:solidFill>
                <a:effectLst/>
              </a:rPr>
              <a:t>degree </a:t>
            </a:r>
            <a:r>
              <a:rPr lang="en-US" sz="2800" smtClean="0">
                <a:effectLst/>
              </a:rPr>
              <a:t>of </a:t>
            </a:r>
            <a:r>
              <a:rPr lang="en-US" sz="2800" i="1" smtClean="0">
                <a:effectLst/>
              </a:rPr>
              <a:t>v</a:t>
            </a:r>
            <a:r>
              <a:rPr lang="en-US" sz="2800" smtClean="0">
                <a:effectLst/>
              </a:rPr>
              <a:t>,  deg(</a:t>
            </a:r>
            <a:r>
              <a:rPr lang="en-US" sz="2800" i="1" smtClean="0">
                <a:effectLst/>
              </a:rPr>
              <a:t>v</a:t>
            </a:r>
            <a:r>
              <a:rPr lang="en-US" sz="2800" smtClean="0">
                <a:effectLst/>
              </a:rPr>
              <a:t>), is its </a:t>
            </a:r>
            <a:r>
              <a:rPr lang="en-US" sz="2800" u="sng" smtClean="0">
                <a:effectLst/>
              </a:rPr>
              <a:t>number of incident edges.</a:t>
            </a:r>
            <a:r>
              <a:rPr lang="en-US" sz="2800" smtClean="0">
                <a:effectLst/>
              </a:rPr>
              <a:t> (</a:t>
            </a:r>
            <a:r>
              <a:rPr lang="en-US" sz="2800" u="sng" smtClean="0">
                <a:effectLst/>
              </a:rPr>
              <a:t>Except that any self-loops are counted twice.</a:t>
            </a:r>
            <a:r>
              <a:rPr lang="en-US" sz="2800" smtClean="0">
                <a:effectLst/>
              </a:rPr>
              <a:t>)</a:t>
            </a:r>
          </a:p>
          <a:p>
            <a:pPr algn="just"/>
            <a:r>
              <a:rPr lang="en-US" sz="2800" smtClean="0">
                <a:effectLst/>
              </a:rPr>
              <a:t>A vertex with degree 0 is </a:t>
            </a:r>
            <a:r>
              <a:rPr lang="en-US" sz="2800" b="1" smtClean="0">
                <a:solidFill>
                  <a:srgbClr val="FF0000"/>
                </a:solidFill>
                <a:effectLst/>
              </a:rPr>
              <a:t>isolated.</a:t>
            </a:r>
          </a:p>
          <a:p>
            <a:pPr algn="just"/>
            <a:r>
              <a:rPr lang="en-US" sz="2800" smtClean="0">
                <a:effectLst/>
              </a:rPr>
              <a:t>A vertex of degree 1 is </a:t>
            </a:r>
            <a:r>
              <a:rPr lang="en-US" sz="2800" b="1" smtClean="0">
                <a:solidFill>
                  <a:srgbClr val="FF0000"/>
                </a:solidFill>
                <a:effectLst/>
              </a:rPr>
              <a:t>pendant.</a:t>
            </a:r>
          </a:p>
        </p:txBody>
      </p:sp>
      <p:sp>
        <p:nvSpPr>
          <p:cNvPr id="26626" name="Slide Number Placeholder 4"/>
          <p:cNvSpPr>
            <a:spLocks noGrp="1"/>
          </p:cNvSpPr>
          <p:nvPr>
            <p:ph type="sldNum" sz="quarter" idx="12"/>
          </p:nvPr>
        </p:nvSpPr>
        <p:spPr>
          <a:noFill/>
        </p:spPr>
        <p:txBody>
          <a:bodyPr/>
          <a:lstStyle/>
          <a:p>
            <a:fld id="{863E21F8-82F2-45A7-B176-A2FB770DC668}" type="slidenum">
              <a:rPr lang="ar-JO" smtClean="0">
                <a:latin typeface="Times New Roman" charset="0"/>
                <a:cs typeface="Times New Roman" charset="0"/>
              </a:rPr>
              <a:pPr/>
              <a:t>14</a:t>
            </a:fld>
            <a:endParaRPr lang="en-US" smtClean="0">
              <a:latin typeface="Times New Roman" charset="0"/>
              <a:cs typeface="Times New Roman" charset="0"/>
            </a:endParaRPr>
          </a:p>
        </p:txBody>
      </p:sp>
      <p:sp>
        <p:nvSpPr>
          <p:cNvPr id="26627" name="Rectangle 2"/>
          <p:cNvSpPr>
            <a:spLocks noGrp="1" noChangeArrowheads="1"/>
          </p:cNvSpPr>
          <p:nvPr>
            <p:ph type="title"/>
          </p:nvPr>
        </p:nvSpPr>
        <p:spPr>
          <a:xfrm>
            <a:off x="685800" y="457200"/>
            <a:ext cx="7772400" cy="1143000"/>
          </a:xfrm>
          <a:solidFill>
            <a:srgbClr val="00FF00"/>
          </a:solidFill>
          <a:ln w="63500">
            <a:solidFill>
              <a:srgbClr val="006600"/>
            </a:solidFill>
          </a:ln>
        </p:spPr>
        <p:txBody>
          <a:bodyPr/>
          <a:lstStyle/>
          <a:p>
            <a:r>
              <a:rPr lang="en-US" sz="3600" smtClean="0"/>
              <a:t>Undirected Graph: Degree of a Vertex</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39" name="Rectangle 3"/>
          <p:cNvSpPr>
            <a:spLocks noGrp="1" noChangeArrowheads="1"/>
          </p:cNvSpPr>
          <p:nvPr>
            <p:ph idx="1"/>
          </p:nvPr>
        </p:nvSpPr>
        <p:spPr>
          <a:xfrm>
            <a:off x="685800" y="2438400"/>
            <a:ext cx="7772400" cy="2362200"/>
          </a:xfrm>
          <a:solidFill>
            <a:srgbClr val="FFFF99"/>
          </a:solidFill>
          <a:ln w="63500">
            <a:solidFill>
              <a:srgbClr val="006600"/>
            </a:solidFill>
          </a:ln>
        </p:spPr>
        <p:txBody>
          <a:bodyPr/>
          <a:lstStyle/>
          <a:p>
            <a:pPr algn="just">
              <a:defRPr/>
            </a:pPr>
            <a:r>
              <a:rPr lang="en-US" sz="2800" dirty="0" smtClean="0">
                <a:effectLst/>
              </a:rPr>
              <a:t>Let </a:t>
            </a:r>
            <a:r>
              <a:rPr lang="en-US" sz="2800" i="1" dirty="0" smtClean="0">
                <a:effectLst/>
              </a:rPr>
              <a:t>G</a:t>
            </a:r>
            <a:r>
              <a:rPr lang="en-US" sz="2800" dirty="0" smtClean="0">
                <a:effectLst/>
              </a:rPr>
              <a:t> = (</a:t>
            </a:r>
            <a:r>
              <a:rPr lang="en-US" sz="2800" i="1" dirty="0" smtClean="0">
                <a:effectLst/>
              </a:rPr>
              <a:t>V</a:t>
            </a:r>
            <a:r>
              <a:rPr lang="en-US" sz="2800" dirty="0" smtClean="0">
                <a:effectLst/>
              </a:rPr>
              <a:t>, </a:t>
            </a:r>
            <a:r>
              <a:rPr lang="en-US" sz="2800" i="1" dirty="0" smtClean="0">
                <a:effectLst/>
              </a:rPr>
              <a:t>E </a:t>
            </a:r>
            <a:r>
              <a:rPr lang="en-US" sz="2800" dirty="0" smtClean="0">
                <a:effectLst/>
              </a:rPr>
              <a:t>) be an undirected (simple, multi- or pseudo-) graph with </a:t>
            </a:r>
            <a:r>
              <a:rPr lang="en-US" sz="2800" i="1" dirty="0" smtClean="0">
                <a:effectLst/>
              </a:rPr>
              <a:t>e</a:t>
            </a:r>
            <a:r>
              <a:rPr lang="en-US" sz="2800" dirty="0" smtClean="0">
                <a:effectLst/>
              </a:rPr>
              <a:t> edges.  Then:</a:t>
            </a:r>
          </a:p>
          <a:p>
            <a:pPr>
              <a:buFontTx/>
              <a:buNone/>
              <a:defRPr/>
            </a:pPr>
            <a:endParaRPr lang="en-US" sz="2800" dirty="0" smtClean="0"/>
          </a:p>
          <a:p>
            <a:pPr>
              <a:defRPr/>
            </a:pPr>
            <a:endParaRPr lang="en-US" dirty="0" smtClean="0"/>
          </a:p>
          <a:p>
            <a:pPr>
              <a:buFontTx/>
              <a:buNone/>
              <a:defRPr/>
            </a:pPr>
            <a:endParaRPr lang="en-US" dirty="0" smtClean="0"/>
          </a:p>
        </p:txBody>
      </p:sp>
      <p:sp>
        <p:nvSpPr>
          <p:cNvPr id="1027" name="Slide Number Placeholder 4"/>
          <p:cNvSpPr>
            <a:spLocks noGrp="1"/>
          </p:cNvSpPr>
          <p:nvPr>
            <p:ph type="sldNum" sz="quarter" idx="12"/>
          </p:nvPr>
        </p:nvSpPr>
        <p:spPr>
          <a:noFill/>
        </p:spPr>
        <p:txBody>
          <a:bodyPr/>
          <a:lstStyle/>
          <a:p>
            <a:fld id="{2E51B59A-DD84-46F0-979C-2262C1A0E856}" type="slidenum">
              <a:rPr lang="ar-JO" smtClean="0">
                <a:latin typeface="Times New Roman" charset="0"/>
                <a:cs typeface="Times New Roman" charset="0"/>
              </a:rPr>
              <a:pPr/>
              <a:t>15</a:t>
            </a:fld>
            <a:endParaRPr lang="en-US" smtClean="0">
              <a:latin typeface="Times New Roman" charset="0"/>
              <a:cs typeface="Times New Roman" charset="0"/>
            </a:endParaRPr>
          </a:p>
        </p:txBody>
      </p:sp>
      <p:sp>
        <p:nvSpPr>
          <p:cNvPr id="1028" name="Rectangle 2"/>
          <p:cNvSpPr>
            <a:spLocks noGrp="1" noChangeArrowheads="1"/>
          </p:cNvSpPr>
          <p:nvPr>
            <p:ph type="title"/>
          </p:nvPr>
        </p:nvSpPr>
        <p:spPr>
          <a:solidFill>
            <a:srgbClr val="00FF00"/>
          </a:solidFill>
          <a:ln w="63500">
            <a:solidFill>
              <a:srgbClr val="006600"/>
            </a:solidFill>
          </a:ln>
        </p:spPr>
        <p:txBody>
          <a:bodyPr/>
          <a:lstStyle/>
          <a:p>
            <a:r>
              <a:rPr lang="en-US" smtClean="0"/>
              <a:t>Handshaking Theorem</a:t>
            </a:r>
          </a:p>
        </p:txBody>
      </p:sp>
      <p:graphicFrame>
        <p:nvGraphicFramePr>
          <p:cNvPr id="1026" name="Object 4"/>
          <p:cNvGraphicFramePr>
            <a:graphicFrameLocks noChangeAspect="1"/>
          </p:cNvGraphicFramePr>
          <p:nvPr/>
        </p:nvGraphicFramePr>
        <p:xfrm>
          <a:off x="2728913" y="3548063"/>
          <a:ext cx="2981325" cy="957262"/>
        </p:xfrm>
        <a:graphic>
          <a:graphicData uri="http://schemas.openxmlformats.org/presentationml/2006/ole">
            <mc:AlternateContent xmlns:mc="http://schemas.openxmlformats.org/markup-compatibility/2006">
              <mc:Choice xmlns:v="urn:schemas-microsoft-com:vml" Requires="v">
                <p:oleObj spid="_x0000_s1028" name="Equation" r:id="rId3" imgW="1143000" imgH="368280" progId="Equation.3">
                  <p:embed/>
                </p:oleObj>
              </mc:Choice>
              <mc:Fallback>
                <p:oleObj name="Equation" r:id="rId3" imgW="1143000" imgH="3682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8913" y="3548063"/>
                        <a:ext cx="2981325" cy="957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115" name="Rectangle 3"/>
          <p:cNvSpPr>
            <a:spLocks noGrp="1" noChangeArrowheads="1"/>
          </p:cNvSpPr>
          <p:nvPr>
            <p:ph idx="1"/>
          </p:nvPr>
        </p:nvSpPr>
        <p:spPr>
          <a:xfrm>
            <a:off x="685800" y="2286000"/>
            <a:ext cx="7772400" cy="3276600"/>
          </a:xfrm>
          <a:solidFill>
            <a:srgbClr val="FFFF99"/>
          </a:solidFill>
          <a:ln w="63500">
            <a:solidFill>
              <a:srgbClr val="006600"/>
            </a:solidFill>
          </a:ln>
        </p:spPr>
        <p:txBody>
          <a:bodyPr/>
          <a:lstStyle/>
          <a:p>
            <a:pPr marL="0" algn="just">
              <a:buFontTx/>
              <a:buNone/>
              <a:defRPr/>
            </a:pPr>
            <a:r>
              <a:rPr lang="en-US" sz="2800" dirty="0" smtClean="0">
                <a:effectLst/>
              </a:rPr>
              <a:t>How many edges are there in a graph with ten vertices each of degree 6?</a:t>
            </a:r>
          </a:p>
          <a:p>
            <a:pPr>
              <a:buFontTx/>
              <a:buNone/>
              <a:defRPr/>
            </a:pPr>
            <a:endParaRPr lang="en-US" sz="2800" dirty="0" smtClean="0">
              <a:solidFill>
                <a:srgbClr val="FF0000"/>
              </a:solidFill>
              <a:effectLst/>
            </a:endParaRPr>
          </a:p>
          <a:p>
            <a:pPr>
              <a:buFontTx/>
              <a:buNone/>
              <a:defRPr/>
            </a:pPr>
            <a:r>
              <a:rPr lang="en-US" sz="2800" dirty="0" smtClean="0">
                <a:solidFill>
                  <a:srgbClr val="FF0000"/>
                </a:solidFill>
                <a:effectLst/>
              </a:rPr>
              <a:t>Solution:</a:t>
            </a:r>
          </a:p>
          <a:p>
            <a:pPr>
              <a:buFontTx/>
              <a:buNone/>
              <a:defRPr/>
            </a:pPr>
            <a:r>
              <a:rPr lang="en-US" sz="2800" dirty="0" smtClean="0">
                <a:effectLst/>
              </a:rPr>
              <a:t>Sum of the degrees of the vertices 6×10 = 60.</a:t>
            </a:r>
          </a:p>
          <a:p>
            <a:pPr>
              <a:buFontTx/>
              <a:buNone/>
              <a:defRPr/>
            </a:pPr>
            <a:r>
              <a:rPr lang="en-US" sz="2800" dirty="0" smtClean="0">
                <a:effectLst/>
              </a:rPr>
              <a:t>Therefore: 60 = 2|</a:t>
            </a:r>
            <a:r>
              <a:rPr lang="en-US" sz="2800" i="1" dirty="0" smtClean="0">
                <a:effectLst/>
              </a:rPr>
              <a:t>E|</a:t>
            </a:r>
            <a:r>
              <a:rPr lang="en-US" sz="2800" dirty="0" smtClean="0">
                <a:effectLst/>
              </a:rPr>
              <a:t> ,  |</a:t>
            </a:r>
            <a:r>
              <a:rPr lang="en-US" sz="2800" i="1" dirty="0" smtClean="0">
                <a:effectLst/>
              </a:rPr>
              <a:t>E|</a:t>
            </a:r>
            <a:r>
              <a:rPr lang="en-US" sz="2800" dirty="0" smtClean="0">
                <a:effectLst/>
              </a:rPr>
              <a:t> = 30</a:t>
            </a:r>
          </a:p>
          <a:p>
            <a:pPr>
              <a:buFontTx/>
              <a:buNone/>
              <a:defRPr/>
            </a:pPr>
            <a:endParaRPr lang="en-US" dirty="0" smtClean="0"/>
          </a:p>
        </p:txBody>
      </p:sp>
      <p:sp>
        <p:nvSpPr>
          <p:cNvPr id="27650" name="Rectangle 2"/>
          <p:cNvSpPr>
            <a:spLocks noGrp="1" noChangeArrowheads="1"/>
          </p:cNvSpPr>
          <p:nvPr>
            <p:ph type="title"/>
          </p:nvPr>
        </p:nvSpPr>
        <p:spPr>
          <a:xfrm>
            <a:off x="685800" y="457200"/>
            <a:ext cx="7772400" cy="1143000"/>
          </a:xfrm>
          <a:solidFill>
            <a:srgbClr val="00FF00"/>
          </a:solidFill>
          <a:ln w="63500">
            <a:solidFill>
              <a:srgbClr val="006600"/>
            </a:solidFill>
          </a:ln>
        </p:spPr>
        <p:txBody>
          <a:bodyPr/>
          <a:lstStyle/>
          <a:p>
            <a:r>
              <a:rPr lang="en-US" smtClean="0"/>
              <a:t>Example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995" name="Rectangle 3"/>
          <p:cNvSpPr>
            <a:spLocks noGrp="1" noChangeArrowheads="1"/>
          </p:cNvSpPr>
          <p:nvPr>
            <p:ph idx="1"/>
          </p:nvPr>
        </p:nvSpPr>
        <p:spPr>
          <a:xfrm>
            <a:off x="685800" y="2743200"/>
            <a:ext cx="7772400" cy="3886200"/>
          </a:xfrm>
          <a:solidFill>
            <a:srgbClr val="FFFF99"/>
          </a:solidFill>
          <a:ln w="63500">
            <a:solidFill>
              <a:srgbClr val="006600"/>
            </a:solidFill>
          </a:ln>
        </p:spPr>
        <p:txBody>
          <a:bodyPr/>
          <a:lstStyle/>
          <a:p>
            <a:pPr>
              <a:lnSpc>
                <a:spcPct val="90000"/>
              </a:lnSpc>
              <a:buFontTx/>
              <a:buNone/>
              <a:defRPr/>
            </a:pPr>
            <a:r>
              <a:rPr lang="en-US" sz="2800" b="1" dirty="0" smtClean="0"/>
              <a:t>  </a:t>
            </a:r>
            <a:r>
              <a:rPr lang="en-US" sz="2800" dirty="0" smtClean="0">
                <a:effectLst/>
              </a:rPr>
              <a:t>deg(</a:t>
            </a:r>
            <a:r>
              <a:rPr lang="en-US" sz="2800" i="1" dirty="0" smtClean="0">
                <a:effectLst/>
              </a:rPr>
              <a:t>a </a:t>
            </a:r>
            <a:r>
              <a:rPr lang="en-US" sz="2800" dirty="0" smtClean="0">
                <a:effectLst/>
              </a:rPr>
              <a:t>) = 6</a:t>
            </a:r>
          </a:p>
          <a:p>
            <a:pPr>
              <a:lnSpc>
                <a:spcPct val="90000"/>
              </a:lnSpc>
              <a:buFontTx/>
              <a:buNone/>
              <a:defRPr/>
            </a:pPr>
            <a:r>
              <a:rPr lang="en-US" sz="2800" dirty="0" smtClean="0">
                <a:effectLst/>
              </a:rPr>
              <a:t>  deg(</a:t>
            </a:r>
            <a:r>
              <a:rPr lang="en-US" sz="2800" i="1" dirty="0" smtClean="0">
                <a:effectLst/>
              </a:rPr>
              <a:t>b </a:t>
            </a:r>
            <a:r>
              <a:rPr lang="en-US" sz="2800" dirty="0" smtClean="0">
                <a:effectLst/>
              </a:rPr>
              <a:t>) = 4</a:t>
            </a:r>
          </a:p>
          <a:p>
            <a:pPr>
              <a:lnSpc>
                <a:spcPct val="90000"/>
              </a:lnSpc>
              <a:buFontTx/>
              <a:buNone/>
              <a:defRPr/>
            </a:pPr>
            <a:r>
              <a:rPr lang="en-US" sz="2800" dirty="0" smtClean="0">
                <a:effectLst/>
              </a:rPr>
              <a:t>  deg(</a:t>
            </a:r>
            <a:r>
              <a:rPr lang="en-US" sz="2800" i="1" dirty="0" smtClean="0">
                <a:effectLst/>
              </a:rPr>
              <a:t>c </a:t>
            </a:r>
            <a:r>
              <a:rPr lang="en-US" sz="2800" dirty="0" smtClean="0">
                <a:effectLst/>
              </a:rPr>
              <a:t>) = 1      pendant</a:t>
            </a:r>
          </a:p>
          <a:p>
            <a:pPr>
              <a:lnSpc>
                <a:spcPct val="90000"/>
              </a:lnSpc>
              <a:buFontTx/>
              <a:buNone/>
              <a:defRPr/>
            </a:pPr>
            <a:r>
              <a:rPr lang="en-US" sz="2800" dirty="0" smtClean="0">
                <a:effectLst/>
              </a:rPr>
              <a:t>  deg(</a:t>
            </a:r>
            <a:r>
              <a:rPr lang="en-US" sz="2800" i="1" dirty="0" smtClean="0">
                <a:effectLst/>
              </a:rPr>
              <a:t>d </a:t>
            </a:r>
            <a:r>
              <a:rPr lang="en-US" sz="2800" dirty="0" smtClean="0">
                <a:effectLst/>
              </a:rPr>
              <a:t>) = 0      isolated</a:t>
            </a:r>
          </a:p>
          <a:p>
            <a:pPr>
              <a:lnSpc>
                <a:spcPct val="90000"/>
              </a:lnSpc>
              <a:buFontTx/>
              <a:buNone/>
              <a:defRPr/>
            </a:pPr>
            <a:r>
              <a:rPr lang="en-US" sz="2800" dirty="0" smtClean="0">
                <a:effectLst/>
              </a:rPr>
              <a:t>  deg(</a:t>
            </a:r>
            <a:r>
              <a:rPr lang="en-US" sz="2800" i="1" dirty="0" smtClean="0">
                <a:effectLst/>
              </a:rPr>
              <a:t>e </a:t>
            </a:r>
            <a:r>
              <a:rPr lang="en-US" sz="2800" dirty="0" smtClean="0">
                <a:effectLst/>
              </a:rPr>
              <a:t>) = 3</a:t>
            </a:r>
          </a:p>
          <a:p>
            <a:pPr>
              <a:lnSpc>
                <a:spcPct val="90000"/>
              </a:lnSpc>
              <a:buFontTx/>
              <a:buNone/>
              <a:defRPr/>
            </a:pPr>
            <a:r>
              <a:rPr lang="en-US" sz="2800" dirty="0" smtClean="0">
                <a:effectLst/>
              </a:rPr>
              <a:t>  deg(</a:t>
            </a:r>
            <a:r>
              <a:rPr lang="en-US" sz="2800" i="1" dirty="0" smtClean="0">
                <a:effectLst/>
              </a:rPr>
              <a:t>f  </a:t>
            </a:r>
            <a:r>
              <a:rPr lang="en-US" sz="2800" dirty="0" smtClean="0">
                <a:effectLst/>
              </a:rPr>
              <a:t>) = 4</a:t>
            </a:r>
          </a:p>
          <a:p>
            <a:pPr>
              <a:lnSpc>
                <a:spcPct val="90000"/>
              </a:lnSpc>
              <a:buFontTx/>
              <a:buNone/>
              <a:defRPr/>
            </a:pPr>
            <a:r>
              <a:rPr lang="en-US" sz="2800" dirty="0" smtClean="0">
                <a:effectLst/>
              </a:rPr>
              <a:t>  deg(</a:t>
            </a:r>
            <a:r>
              <a:rPr lang="en-US" sz="2800" i="1" dirty="0" smtClean="0">
                <a:effectLst/>
              </a:rPr>
              <a:t>g </a:t>
            </a:r>
            <a:r>
              <a:rPr lang="en-US" sz="2800" dirty="0" smtClean="0">
                <a:effectLst/>
              </a:rPr>
              <a:t>) = 2</a:t>
            </a:r>
          </a:p>
          <a:p>
            <a:pPr algn="ctr">
              <a:lnSpc>
                <a:spcPct val="90000"/>
              </a:lnSpc>
              <a:buFontTx/>
              <a:buNone/>
              <a:defRPr/>
            </a:pPr>
            <a:r>
              <a:rPr lang="en-US" sz="2800" dirty="0" smtClean="0">
                <a:effectLst/>
                <a:ea typeface="Arial Unicode MS" pitchFamily="34" charset="-128"/>
                <a:cs typeface="Times New Roman" pitchFamily="18" charset="0"/>
              </a:rPr>
              <a:t> ∑deg(</a:t>
            </a:r>
            <a:r>
              <a:rPr lang="en-US" sz="2800" i="1" dirty="0" smtClean="0">
                <a:effectLst/>
                <a:ea typeface="Arial Unicode MS" pitchFamily="34" charset="-128"/>
                <a:cs typeface="Times New Roman" pitchFamily="18" charset="0"/>
              </a:rPr>
              <a:t>v </a:t>
            </a:r>
            <a:r>
              <a:rPr lang="en-US" sz="2800" dirty="0" smtClean="0">
                <a:effectLst/>
                <a:ea typeface="Arial Unicode MS" pitchFamily="34" charset="-128"/>
                <a:cs typeface="Times New Roman" pitchFamily="18" charset="0"/>
              </a:rPr>
              <a:t>) = 20 = 2 (10) = 2 ∑edges</a:t>
            </a:r>
          </a:p>
        </p:txBody>
      </p:sp>
      <p:sp>
        <p:nvSpPr>
          <p:cNvPr id="28674" name="Slide Number Placeholder 4"/>
          <p:cNvSpPr>
            <a:spLocks noGrp="1"/>
          </p:cNvSpPr>
          <p:nvPr>
            <p:ph type="sldNum" sz="quarter" idx="12"/>
          </p:nvPr>
        </p:nvSpPr>
        <p:spPr>
          <a:noFill/>
        </p:spPr>
        <p:txBody>
          <a:bodyPr/>
          <a:lstStyle/>
          <a:p>
            <a:fld id="{EEAAC709-D0AF-4EC9-9DDC-E6EEACCB0A41}" type="slidenum">
              <a:rPr lang="ar-JO" smtClean="0">
                <a:latin typeface="Times New Roman" charset="0"/>
                <a:cs typeface="Times New Roman" charset="0"/>
              </a:rPr>
              <a:pPr/>
              <a:t>17</a:t>
            </a:fld>
            <a:endParaRPr lang="en-US" smtClean="0">
              <a:latin typeface="Times New Roman" charset="0"/>
              <a:cs typeface="Times New Roman" charset="0"/>
            </a:endParaRPr>
          </a:p>
        </p:txBody>
      </p:sp>
      <p:pic>
        <p:nvPicPr>
          <p:cNvPr id="28676" name="Picture 4"/>
          <p:cNvPicPr>
            <a:picLocks noChangeAspect="1" noChangeArrowheads="1"/>
          </p:cNvPicPr>
          <p:nvPr/>
        </p:nvPicPr>
        <p:blipFill>
          <a:blip r:embed="rId2" cstate="print"/>
          <a:srcRect/>
          <a:stretch>
            <a:fillRect/>
          </a:stretch>
        </p:blipFill>
        <p:spPr bwMode="auto">
          <a:xfrm>
            <a:off x="1828800" y="357188"/>
            <a:ext cx="5257800" cy="2233612"/>
          </a:xfrm>
          <a:prstGeom prst="rect">
            <a:avLst/>
          </a:prstGeom>
          <a:solidFill>
            <a:srgbClr val="FFFF99"/>
          </a:solidFill>
          <a:ln w="57150">
            <a:solidFill>
              <a:srgbClr val="006600"/>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3"/>
          <p:cNvSpPr>
            <a:spLocks noGrp="1" noChangeArrowheads="1"/>
          </p:cNvSpPr>
          <p:nvPr>
            <p:ph idx="1"/>
          </p:nvPr>
        </p:nvSpPr>
        <p:spPr>
          <a:solidFill>
            <a:srgbClr val="FFFF99"/>
          </a:solidFill>
          <a:ln w="63500">
            <a:solidFill>
              <a:srgbClr val="006600"/>
            </a:solidFill>
          </a:ln>
        </p:spPr>
        <p:txBody>
          <a:bodyPr/>
          <a:lstStyle/>
          <a:p>
            <a:pPr algn="just"/>
            <a:r>
              <a:rPr lang="en-US" sz="2800" smtClean="0">
                <a:effectLst/>
              </a:rPr>
              <a:t>Let </a:t>
            </a:r>
            <a:r>
              <a:rPr lang="en-US" sz="2800" i="1" smtClean="0">
                <a:effectLst/>
              </a:rPr>
              <a:t>G</a:t>
            </a:r>
            <a:r>
              <a:rPr lang="en-US" sz="2800" smtClean="0">
                <a:effectLst/>
              </a:rPr>
              <a:t>  be a directed (possibly multi-) graph, and let </a:t>
            </a:r>
            <a:r>
              <a:rPr lang="en-US" sz="2800" i="1" smtClean="0">
                <a:effectLst/>
              </a:rPr>
              <a:t>e</a:t>
            </a:r>
            <a:r>
              <a:rPr lang="en-US" sz="2800" smtClean="0">
                <a:effectLst/>
              </a:rPr>
              <a:t> be an edge of </a:t>
            </a:r>
            <a:r>
              <a:rPr lang="en-US" sz="2800" i="1" smtClean="0">
                <a:effectLst/>
              </a:rPr>
              <a:t>G</a:t>
            </a:r>
            <a:r>
              <a:rPr lang="en-US" sz="2800" smtClean="0">
                <a:effectLst/>
              </a:rPr>
              <a:t> that is (</a:t>
            </a:r>
            <a:r>
              <a:rPr lang="en-US" sz="2800" i="1" smtClean="0">
                <a:effectLst/>
              </a:rPr>
              <a:t>u </a:t>
            </a:r>
            <a:r>
              <a:rPr lang="en-US" sz="2800" smtClean="0">
                <a:effectLst/>
              </a:rPr>
              <a:t>,</a:t>
            </a:r>
            <a:r>
              <a:rPr lang="en-US" sz="2800" i="1" smtClean="0">
                <a:effectLst/>
              </a:rPr>
              <a:t>v</a:t>
            </a:r>
            <a:r>
              <a:rPr lang="en-US" sz="2800" smtClean="0">
                <a:effectLst/>
              </a:rPr>
              <a:t>). Then we say:</a:t>
            </a:r>
          </a:p>
          <a:p>
            <a:pPr algn="ctr">
              <a:buFontTx/>
              <a:buNone/>
            </a:pPr>
            <a:r>
              <a:rPr lang="en-US" sz="2800" smtClean="0">
                <a:effectLst/>
              </a:rPr>
              <a:t>    </a:t>
            </a:r>
            <a:r>
              <a:rPr lang="en-US" sz="2800" i="1" smtClean="0">
                <a:effectLst/>
              </a:rPr>
              <a:t>u</a:t>
            </a:r>
            <a:r>
              <a:rPr lang="en-US" sz="2800" smtClean="0">
                <a:effectLst/>
              </a:rPr>
              <a:t>           </a:t>
            </a:r>
            <a:r>
              <a:rPr lang="en-US" sz="2800" i="1" smtClean="0">
                <a:effectLst/>
              </a:rPr>
              <a:t>v</a:t>
            </a:r>
            <a:r>
              <a:rPr lang="en-US" sz="2800" smtClean="0">
                <a:effectLst/>
              </a:rPr>
              <a:t> </a:t>
            </a:r>
          </a:p>
          <a:p>
            <a:pPr lvl="1"/>
            <a:r>
              <a:rPr lang="en-US" i="1" smtClean="0">
                <a:effectLst/>
              </a:rPr>
              <a:t>u</a:t>
            </a:r>
            <a:r>
              <a:rPr lang="en-US" smtClean="0">
                <a:effectLst/>
              </a:rPr>
              <a:t> is </a:t>
            </a:r>
            <a:r>
              <a:rPr lang="en-US" b="1" smtClean="0">
                <a:solidFill>
                  <a:srgbClr val="FF0000"/>
                </a:solidFill>
                <a:effectLst/>
              </a:rPr>
              <a:t>adjacent to </a:t>
            </a:r>
            <a:r>
              <a:rPr lang="en-US" i="1" smtClean="0">
                <a:effectLst/>
              </a:rPr>
              <a:t>v</a:t>
            </a:r>
            <a:r>
              <a:rPr lang="en-US" smtClean="0">
                <a:effectLst/>
              </a:rPr>
              <a:t>, </a:t>
            </a:r>
            <a:r>
              <a:rPr lang="en-US" i="1" smtClean="0">
                <a:effectLst/>
              </a:rPr>
              <a:t>v</a:t>
            </a:r>
            <a:r>
              <a:rPr lang="en-US" smtClean="0">
                <a:effectLst/>
              </a:rPr>
              <a:t> is </a:t>
            </a:r>
            <a:r>
              <a:rPr lang="en-US" b="1" smtClean="0">
                <a:solidFill>
                  <a:srgbClr val="FF0000"/>
                </a:solidFill>
                <a:effectLst/>
              </a:rPr>
              <a:t>adjacent from</a:t>
            </a:r>
            <a:r>
              <a:rPr lang="en-US" b="1" smtClean="0">
                <a:effectLst/>
              </a:rPr>
              <a:t> </a:t>
            </a:r>
            <a:r>
              <a:rPr lang="en-US" i="1" smtClean="0">
                <a:effectLst/>
              </a:rPr>
              <a:t>u</a:t>
            </a:r>
          </a:p>
          <a:p>
            <a:pPr lvl="1"/>
            <a:r>
              <a:rPr lang="en-US" i="1" smtClean="0">
                <a:effectLst/>
              </a:rPr>
              <a:t>e</a:t>
            </a:r>
            <a:r>
              <a:rPr lang="en-US" smtClean="0">
                <a:effectLst/>
              </a:rPr>
              <a:t> </a:t>
            </a:r>
            <a:r>
              <a:rPr lang="en-US" b="1" smtClean="0">
                <a:solidFill>
                  <a:srgbClr val="FF0000"/>
                </a:solidFill>
                <a:effectLst/>
              </a:rPr>
              <a:t>comes from </a:t>
            </a:r>
            <a:r>
              <a:rPr lang="en-US" i="1" smtClean="0">
                <a:effectLst/>
              </a:rPr>
              <a:t>u</a:t>
            </a:r>
            <a:r>
              <a:rPr lang="en-US" smtClean="0">
                <a:effectLst/>
              </a:rPr>
              <a:t>, </a:t>
            </a:r>
            <a:r>
              <a:rPr lang="en-US" i="1" smtClean="0">
                <a:effectLst/>
              </a:rPr>
              <a:t>e</a:t>
            </a:r>
            <a:r>
              <a:rPr lang="en-US" smtClean="0">
                <a:effectLst/>
              </a:rPr>
              <a:t> </a:t>
            </a:r>
            <a:r>
              <a:rPr lang="en-US" b="1" smtClean="0">
                <a:solidFill>
                  <a:srgbClr val="FF0000"/>
                </a:solidFill>
                <a:effectLst/>
              </a:rPr>
              <a:t>goes to </a:t>
            </a:r>
            <a:r>
              <a:rPr lang="en-US" i="1" smtClean="0">
                <a:effectLst/>
              </a:rPr>
              <a:t>v</a:t>
            </a:r>
            <a:r>
              <a:rPr lang="en-US" smtClean="0">
                <a:effectLst/>
              </a:rPr>
              <a:t>.</a:t>
            </a:r>
          </a:p>
          <a:p>
            <a:pPr lvl="1"/>
            <a:r>
              <a:rPr lang="en-US" i="1" smtClean="0">
                <a:effectLst/>
              </a:rPr>
              <a:t>e </a:t>
            </a:r>
            <a:r>
              <a:rPr lang="en-US" b="1" smtClean="0">
                <a:solidFill>
                  <a:srgbClr val="FF0000"/>
                </a:solidFill>
                <a:effectLst/>
              </a:rPr>
              <a:t>connects</a:t>
            </a:r>
            <a:r>
              <a:rPr lang="en-US" i="1" smtClean="0">
                <a:effectLst/>
              </a:rPr>
              <a:t> u </a:t>
            </a:r>
            <a:r>
              <a:rPr lang="en-US" b="1" smtClean="0">
                <a:solidFill>
                  <a:srgbClr val="FF0000"/>
                </a:solidFill>
                <a:effectLst/>
              </a:rPr>
              <a:t>to</a:t>
            </a:r>
            <a:r>
              <a:rPr lang="en-US" i="1" smtClean="0">
                <a:effectLst/>
              </a:rPr>
              <a:t> v</a:t>
            </a:r>
            <a:r>
              <a:rPr lang="en-US" smtClean="0">
                <a:effectLst/>
              </a:rPr>
              <a:t>, </a:t>
            </a:r>
            <a:r>
              <a:rPr lang="en-US" i="1" smtClean="0">
                <a:effectLst/>
              </a:rPr>
              <a:t>e </a:t>
            </a:r>
            <a:r>
              <a:rPr lang="en-US" b="1" smtClean="0">
                <a:solidFill>
                  <a:srgbClr val="FF0000"/>
                </a:solidFill>
                <a:effectLst/>
              </a:rPr>
              <a:t>goes from </a:t>
            </a:r>
            <a:r>
              <a:rPr lang="en-US" i="1" smtClean="0">
                <a:effectLst/>
              </a:rPr>
              <a:t>u </a:t>
            </a:r>
            <a:r>
              <a:rPr lang="en-US" b="1" smtClean="0">
                <a:solidFill>
                  <a:srgbClr val="FF0000"/>
                </a:solidFill>
                <a:effectLst/>
              </a:rPr>
              <a:t>to</a:t>
            </a:r>
            <a:r>
              <a:rPr lang="en-US" i="1" smtClean="0">
                <a:effectLst/>
              </a:rPr>
              <a:t> v</a:t>
            </a:r>
            <a:endParaRPr lang="en-US" smtClean="0">
              <a:effectLst/>
            </a:endParaRPr>
          </a:p>
          <a:p>
            <a:pPr lvl="1"/>
            <a:r>
              <a:rPr lang="en-US" smtClean="0">
                <a:effectLst/>
              </a:rPr>
              <a:t>The </a:t>
            </a:r>
            <a:r>
              <a:rPr lang="en-US" b="1" smtClean="0">
                <a:solidFill>
                  <a:srgbClr val="FF0000"/>
                </a:solidFill>
                <a:effectLst/>
              </a:rPr>
              <a:t>initial vertex </a:t>
            </a:r>
            <a:r>
              <a:rPr lang="en-US" smtClean="0">
                <a:effectLst/>
              </a:rPr>
              <a:t>of </a:t>
            </a:r>
            <a:r>
              <a:rPr lang="en-US" i="1" smtClean="0">
                <a:effectLst/>
              </a:rPr>
              <a:t>e</a:t>
            </a:r>
            <a:r>
              <a:rPr lang="en-US" smtClean="0">
                <a:effectLst/>
              </a:rPr>
              <a:t> is </a:t>
            </a:r>
            <a:r>
              <a:rPr lang="en-US" i="1" smtClean="0">
                <a:effectLst/>
              </a:rPr>
              <a:t>u</a:t>
            </a:r>
            <a:endParaRPr lang="en-US" smtClean="0">
              <a:effectLst/>
            </a:endParaRPr>
          </a:p>
          <a:p>
            <a:pPr lvl="1"/>
            <a:r>
              <a:rPr lang="en-US" smtClean="0">
                <a:effectLst/>
              </a:rPr>
              <a:t>The </a:t>
            </a:r>
            <a:r>
              <a:rPr lang="en-US" b="1" smtClean="0">
                <a:solidFill>
                  <a:srgbClr val="FF0000"/>
                </a:solidFill>
                <a:effectLst/>
              </a:rPr>
              <a:t>terminal vertex </a:t>
            </a:r>
            <a:r>
              <a:rPr lang="en-US" smtClean="0">
                <a:effectLst/>
              </a:rPr>
              <a:t>of </a:t>
            </a:r>
            <a:r>
              <a:rPr lang="en-US" i="1" smtClean="0">
                <a:effectLst/>
              </a:rPr>
              <a:t>e</a:t>
            </a:r>
            <a:r>
              <a:rPr lang="en-US" smtClean="0">
                <a:effectLst/>
              </a:rPr>
              <a:t> is </a:t>
            </a:r>
            <a:r>
              <a:rPr lang="en-US" i="1" smtClean="0">
                <a:effectLst/>
              </a:rPr>
              <a:t>v</a:t>
            </a:r>
            <a:endParaRPr lang="en-US" smtClean="0">
              <a:effectLst/>
            </a:endParaRPr>
          </a:p>
        </p:txBody>
      </p:sp>
      <p:sp>
        <p:nvSpPr>
          <p:cNvPr id="29698" name="Slide Number Placeholder 4"/>
          <p:cNvSpPr>
            <a:spLocks noGrp="1"/>
          </p:cNvSpPr>
          <p:nvPr>
            <p:ph type="sldNum" sz="quarter" idx="12"/>
          </p:nvPr>
        </p:nvSpPr>
        <p:spPr>
          <a:noFill/>
        </p:spPr>
        <p:txBody>
          <a:bodyPr/>
          <a:lstStyle/>
          <a:p>
            <a:fld id="{C325DD0D-92D3-45EB-B13F-4A5041BEE87E}" type="slidenum">
              <a:rPr lang="ar-JO" smtClean="0">
                <a:latin typeface="Times New Roman" charset="0"/>
                <a:cs typeface="Times New Roman" charset="0"/>
              </a:rPr>
              <a:pPr/>
              <a:t>18</a:t>
            </a:fld>
            <a:endParaRPr lang="en-US" smtClean="0">
              <a:latin typeface="Times New Roman" charset="0"/>
              <a:cs typeface="Times New Roman" charset="0"/>
            </a:endParaRPr>
          </a:p>
        </p:txBody>
      </p:sp>
      <p:sp>
        <p:nvSpPr>
          <p:cNvPr id="29699" name="Rectangle 2"/>
          <p:cNvSpPr>
            <a:spLocks noGrp="1" noChangeArrowheads="1"/>
          </p:cNvSpPr>
          <p:nvPr>
            <p:ph type="title"/>
          </p:nvPr>
        </p:nvSpPr>
        <p:spPr>
          <a:xfrm>
            <a:off x="685800" y="457200"/>
            <a:ext cx="7772400" cy="1143000"/>
          </a:xfrm>
          <a:solidFill>
            <a:srgbClr val="00FF00"/>
          </a:solidFill>
          <a:ln w="63500">
            <a:solidFill>
              <a:srgbClr val="006600"/>
            </a:solidFill>
          </a:ln>
        </p:spPr>
        <p:txBody>
          <a:bodyPr/>
          <a:lstStyle/>
          <a:p>
            <a:r>
              <a:rPr lang="en-US" smtClean="0"/>
              <a:t>Directed Graph: Adjacency</a:t>
            </a:r>
          </a:p>
        </p:txBody>
      </p:sp>
      <p:sp>
        <p:nvSpPr>
          <p:cNvPr id="29701" name="Line 4"/>
          <p:cNvSpPr>
            <a:spLocks noChangeShapeType="1"/>
          </p:cNvSpPr>
          <p:nvPr/>
        </p:nvSpPr>
        <p:spPr bwMode="auto">
          <a:xfrm>
            <a:off x="4419600" y="3276600"/>
            <a:ext cx="762000" cy="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3"/>
          <p:cNvSpPr>
            <a:spLocks noGrp="1" noChangeArrowheads="1"/>
          </p:cNvSpPr>
          <p:nvPr>
            <p:ph idx="1"/>
          </p:nvPr>
        </p:nvSpPr>
        <p:spPr>
          <a:xfrm>
            <a:off x="685800" y="1905000"/>
            <a:ext cx="7772400" cy="4267200"/>
          </a:xfrm>
          <a:solidFill>
            <a:srgbClr val="FFFF99"/>
          </a:solidFill>
          <a:ln w="63500">
            <a:solidFill>
              <a:srgbClr val="006600"/>
            </a:solidFill>
          </a:ln>
        </p:spPr>
        <p:txBody>
          <a:bodyPr/>
          <a:lstStyle/>
          <a:p>
            <a:pPr algn="just">
              <a:lnSpc>
                <a:spcPct val="90000"/>
              </a:lnSpc>
            </a:pPr>
            <a:r>
              <a:rPr lang="en-US" sz="2800" smtClean="0">
                <a:effectLst/>
              </a:rPr>
              <a:t>Let </a:t>
            </a:r>
            <a:r>
              <a:rPr lang="en-US" sz="2800" i="1" smtClean="0">
                <a:effectLst/>
              </a:rPr>
              <a:t>G</a:t>
            </a:r>
            <a:r>
              <a:rPr lang="en-US" sz="2800" smtClean="0">
                <a:effectLst/>
              </a:rPr>
              <a:t>  be a directed graph and </a:t>
            </a:r>
            <a:r>
              <a:rPr lang="en-US" sz="2800" i="1" smtClean="0">
                <a:effectLst/>
              </a:rPr>
              <a:t>v</a:t>
            </a:r>
            <a:r>
              <a:rPr lang="en-US" sz="2800" smtClean="0">
                <a:effectLst/>
              </a:rPr>
              <a:t> a vertex of </a:t>
            </a:r>
            <a:r>
              <a:rPr lang="en-US" sz="2800" i="1" smtClean="0">
                <a:effectLst/>
              </a:rPr>
              <a:t>G</a:t>
            </a:r>
            <a:r>
              <a:rPr lang="en-US" sz="2800" smtClean="0">
                <a:effectLst/>
              </a:rPr>
              <a:t>.</a:t>
            </a:r>
          </a:p>
          <a:p>
            <a:pPr algn="just">
              <a:lnSpc>
                <a:spcPct val="90000"/>
              </a:lnSpc>
            </a:pPr>
            <a:r>
              <a:rPr lang="en-US" sz="2800" smtClean="0">
                <a:effectLst/>
              </a:rPr>
              <a:t>The </a:t>
            </a:r>
            <a:r>
              <a:rPr lang="en-US" sz="2800" b="1" smtClean="0">
                <a:solidFill>
                  <a:srgbClr val="FF0000"/>
                </a:solidFill>
                <a:effectLst/>
              </a:rPr>
              <a:t>in-degree</a:t>
            </a:r>
            <a:r>
              <a:rPr lang="en-US" sz="2800" smtClean="0">
                <a:solidFill>
                  <a:srgbClr val="FF0000"/>
                </a:solidFill>
                <a:effectLst/>
              </a:rPr>
              <a:t> </a:t>
            </a:r>
            <a:r>
              <a:rPr lang="en-US" sz="2800" smtClean="0">
                <a:effectLst/>
              </a:rPr>
              <a:t>of </a:t>
            </a:r>
            <a:r>
              <a:rPr lang="en-US" sz="2800" i="1" smtClean="0">
                <a:effectLst/>
              </a:rPr>
              <a:t>v</a:t>
            </a:r>
            <a:r>
              <a:rPr lang="en-US" sz="2800" smtClean="0">
                <a:effectLst/>
              </a:rPr>
              <a:t>, deg</a:t>
            </a:r>
            <a:r>
              <a:rPr lang="en-US" sz="2800" baseline="30000" smtClean="0">
                <a:effectLst/>
                <a:sym typeface="Symbol" pitchFamily="18" charset="2"/>
              </a:rPr>
              <a:t></a:t>
            </a:r>
            <a:r>
              <a:rPr lang="en-US" sz="2800" smtClean="0">
                <a:effectLst/>
                <a:sym typeface="Symbol" pitchFamily="18" charset="2"/>
              </a:rPr>
              <a:t>(</a:t>
            </a:r>
            <a:r>
              <a:rPr lang="en-US" sz="2800" i="1" smtClean="0">
                <a:effectLst/>
                <a:sym typeface="Symbol" pitchFamily="18" charset="2"/>
              </a:rPr>
              <a:t>v</a:t>
            </a:r>
            <a:r>
              <a:rPr lang="en-US" sz="2800" smtClean="0">
                <a:effectLst/>
                <a:sym typeface="Symbol" pitchFamily="18" charset="2"/>
              </a:rPr>
              <a:t>), is the number of edges going to </a:t>
            </a:r>
            <a:r>
              <a:rPr lang="en-US" sz="2800" i="1" smtClean="0">
                <a:effectLst/>
                <a:sym typeface="Symbol" pitchFamily="18" charset="2"/>
              </a:rPr>
              <a:t>v </a:t>
            </a:r>
            <a:r>
              <a:rPr lang="en-US" sz="2800" smtClean="0">
                <a:effectLst/>
                <a:sym typeface="Symbol" pitchFamily="18" charset="2"/>
              </a:rPr>
              <a:t>(</a:t>
            </a:r>
            <a:r>
              <a:rPr lang="en-US" sz="2800" i="1" smtClean="0">
                <a:effectLst/>
                <a:sym typeface="Symbol" pitchFamily="18" charset="2"/>
              </a:rPr>
              <a:t>v</a:t>
            </a:r>
            <a:r>
              <a:rPr lang="en-US" sz="2800" smtClean="0">
                <a:effectLst/>
                <a:sym typeface="Symbol" pitchFamily="18" charset="2"/>
              </a:rPr>
              <a:t> is terminal).</a:t>
            </a:r>
          </a:p>
          <a:p>
            <a:pPr algn="just">
              <a:lnSpc>
                <a:spcPct val="90000"/>
              </a:lnSpc>
            </a:pPr>
            <a:r>
              <a:rPr lang="en-US" sz="2800" smtClean="0">
                <a:effectLst/>
              </a:rPr>
              <a:t>The </a:t>
            </a:r>
            <a:r>
              <a:rPr lang="en-US" sz="2800" b="1" smtClean="0">
                <a:solidFill>
                  <a:srgbClr val="FF0000"/>
                </a:solidFill>
                <a:effectLst/>
              </a:rPr>
              <a:t>out-degree</a:t>
            </a:r>
            <a:r>
              <a:rPr lang="en-US" sz="2800" smtClean="0">
                <a:solidFill>
                  <a:srgbClr val="FF0000"/>
                </a:solidFill>
                <a:effectLst/>
              </a:rPr>
              <a:t> </a:t>
            </a:r>
            <a:r>
              <a:rPr lang="en-US" sz="2800" smtClean="0">
                <a:effectLst/>
              </a:rPr>
              <a:t>of </a:t>
            </a:r>
            <a:r>
              <a:rPr lang="en-US" sz="2800" i="1" smtClean="0">
                <a:effectLst/>
              </a:rPr>
              <a:t>v</a:t>
            </a:r>
            <a:r>
              <a:rPr lang="en-US" sz="2800" smtClean="0">
                <a:effectLst/>
              </a:rPr>
              <a:t>, deg</a:t>
            </a:r>
            <a:r>
              <a:rPr lang="en-US" sz="2800" baseline="30000" smtClean="0">
                <a:effectLst/>
                <a:sym typeface="Symbol" pitchFamily="18" charset="2"/>
              </a:rPr>
              <a:t></a:t>
            </a:r>
            <a:r>
              <a:rPr lang="en-US" sz="2800" smtClean="0">
                <a:effectLst/>
                <a:sym typeface="Symbol" pitchFamily="18" charset="2"/>
              </a:rPr>
              <a:t>(</a:t>
            </a:r>
            <a:r>
              <a:rPr lang="en-US" sz="2800" i="1" smtClean="0">
                <a:effectLst/>
                <a:sym typeface="Symbol" pitchFamily="18" charset="2"/>
              </a:rPr>
              <a:t>v</a:t>
            </a:r>
            <a:r>
              <a:rPr lang="en-US" sz="2800" smtClean="0">
                <a:effectLst/>
                <a:sym typeface="Symbol" pitchFamily="18" charset="2"/>
              </a:rPr>
              <a:t>), is the number of edges coming from </a:t>
            </a:r>
            <a:r>
              <a:rPr lang="en-US" sz="2800" i="1" smtClean="0">
                <a:effectLst/>
                <a:sym typeface="Symbol" pitchFamily="18" charset="2"/>
              </a:rPr>
              <a:t>v </a:t>
            </a:r>
            <a:r>
              <a:rPr lang="en-US" sz="2800" smtClean="0">
                <a:effectLst/>
                <a:sym typeface="Symbol" pitchFamily="18" charset="2"/>
              </a:rPr>
              <a:t> (</a:t>
            </a:r>
            <a:r>
              <a:rPr lang="en-US" sz="2800" i="1" smtClean="0">
                <a:effectLst/>
                <a:sym typeface="Symbol" pitchFamily="18" charset="2"/>
              </a:rPr>
              <a:t>v</a:t>
            </a:r>
            <a:r>
              <a:rPr lang="en-US" sz="2800" smtClean="0">
                <a:effectLst/>
                <a:sym typeface="Symbol" pitchFamily="18" charset="2"/>
              </a:rPr>
              <a:t> is initial).</a:t>
            </a:r>
          </a:p>
          <a:p>
            <a:pPr algn="just">
              <a:lnSpc>
                <a:spcPct val="90000"/>
              </a:lnSpc>
            </a:pPr>
            <a:r>
              <a:rPr lang="en-US" sz="2800" smtClean="0">
                <a:effectLst/>
                <a:sym typeface="Symbol" pitchFamily="18" charset="2"/>
              </a:rPr>
              <a:t>The </a:t>
            </a:r>
            <a:r>
              <a:rPr lang="en-US" sz="2800" b="1" smtClean="0">
                <a:solidFill>
                  <a:srgbClr val="FF0000"/>
                </a:solidFill>
                <a:effectLst/>
                <a:sym typeface="Symbol" pitchFamily="18" charset="2"/>
              </a:rPr>
              <a:t>degree</a:t>
            </a:r>
            <a:r>
              <a:rPr lang="en-US" sz="2800" smtClean="0">
                <a:solidFill>
                  <a:srgbClr val="FF0000"/>
                </a:solidFill>
                <a:effectLst/>
                <a:sym typeface="Symbol" pitchFamily="18" charset="2"/>
              </a:rPr>
              <a:t> </a:t>
            </a:r>
            <a:r>
              <a:rPr lang="en-US" sz="2800" smtClean="0">
                <a:effectLst/>
                <a:sym typeface="Symbol" pitchFamily="18" charset="2"/>
              </a:rPr>
              <a:t>of </a:t>
            </a:r>
            <a:r>
              <a:rPr lang="en-US" sz="2800" i="1" smtClean="0">
                <a:effectLst/>
                <a:sym typeface="Symbol" pitchFamily="18" charset="2"/>
              </a:rPr>
              <a:t>v</a:t>
            </a:r>
            <a:r>
              <a:rPr lang="en-US" sz="2800" smtClean="0">
                <a:effectLst/>
                <a:sym typeface="Symbol" pitchFamily="18" charset="2"/>
              </a:rPr>
              <a:t>, deg(</a:t>
            </a:r>
            <a:r>
              <a:rPr lang="en-US" sz="2800" i="1" smtClean="0">
                <a:effectLst/>
                <a:sym typeface="Symbol" pitchFamily="18" charset="2"/>
              </a:rPr>
              <a:t>v</a:t>
            </a:r>
            <a:r>
              <a:rPr lang="en-US" sz="2800" smtClean="0">
                <a:effectLst/>
                <a:sym typeface="Symbol" pitchFamily="18" charset="2"/>
              </a:rPr>
              <a:t>) = </a:t>
            </a:r>
            <a:r>
              <a:rPr lang="en-US" sz="2800" smtClean="0">
                <a:effectLst/>
              </a:rPr>
              <a:t>deg</a:t>
            </a:r>
            <a:r>
              <a:rPr lang="en-US" sz="2800" baseline="30000" smtClean="0">
                <a:effectLst/>
                <a:sym typeface="Symbol" pitchFamily="18" charset="2"/>
              </a:rPr>
              <a:t></a:t>
            </a:r>
            <a:r>
              <a:rPr lang="en-US" sz="2800" smtClean="0">
                <a:effectLst/>
                <a:sym typeface="Symbol" pitchFamily="18" charset="2"/>
              </a:rPr>
              <a:t>(</a:t>
            </a:r>
            <a:r>
              <a:rPr lang="en-US" sz="2800" i="1" smtClean="0">
                <a:effectLst/>
                <a:sym typeface="Symbol" pitchFamily="18" charset="2"/>
              </a:rPr>
              <a:t>v</a:t>
            </a:r>
            <a:r>
              <a:rPr lang="en-US" sz="2800" smtClean="0">
                <a:effectLst/>
                <a:sym typeface="Symbol" pitchFamily="18" charset="2"/>
              </a:rPr>
              <a:t>) + </a:t>
            </a:r>
            <a:r>
              <a:rPr lang="en-US" sz="2800" smtClean="0">
                <a:effectLst/>
              </a:rPr>
              <a:t>deg</a:t>
            </a:r>
            <a:r>
              <a:rPr lang="en-US" sz="2800" baseline="30000" smtClean="0">
                <a:effectLst/>
                <a:sym typeface="Symbol" pitchFamily="18" charset="2"/>
              </a:rPr>
              <a:t></a:t>
            </a:r>
            <a:r>
              <a:rPr lang="en-US" sz="2800" smtClean="0">
                <a:effectLst/>
                <a:sym typeface="Symbol" pitchFamily="18" charset="2"/>
              </a:rPr>
              <a:t>(</a:t>
            </a:r>
            <a:r>
              <a:rPr lang="en-US" sz="2800" i="1" smtClean="0">
                <a:effectLst/>
                <a:sym typeface="Symbol" pitchFamily="18" charset="2"/>
              </a:rPr>
              <a:t>v</a:t>
            </a:r>
            <a:r>
              <a:rPr lang="en-US" sz="2800" smtClean="0">
                <a:effectLst/>
                <a:sym typeface="Symbol" pitchFamily="18" charset="2"/>
              </a:rPr>
              <a:t>), is the sum of </a:t>
            </a:r>
            <a:r>
              <a:rPr lang="en-US" sz="2800" i="1" smtClean="0">
                <a:effectLst/>
                <a:sym typeface="Symbol" pitchFamily="18" charset="2"/>
              </a:rPr>
              <a:t>v’</a:t>
            </a:r>
            <a:r>
              <a:rPr lang="en-US" sz="2800" smtClean="0">
                <a:effectLst/>
                <a:sym typeface="Symbol" pitchFamily="18" charset="2"/>
              </a:rPr>
              <a:t>s in-degree and out-degree.</a:t>
            </a:r>
          </a:p>
          <a:p>
            <a:pPr algn="just">
              <a:lnSpc>
                <a:spcPct val="90000"/>
              </a:lnSpc>
            </a:pPr>
            <a:r>
              <a:rPr lang="en-US" sz="2800" smtClean="0">
                <a:solidFill>
                  <a:srgbClr val="0070C0"/>
                </a:solidFill>
                <a:effectLst/>
                <a:sym typeface="Symbol" pitchFamily="18" charset="2"/>
              </a:rPr>
              <a:t>A loop at a vertex contributes 1 to  both in-degree and out-degree of this vertex.</a:t>
            </a:r>
          </a:p>
        </p:txBody>
      </p:sp>
      <p:sp>
        <p:nvSpPr>
          <p:cNvPr id="30722" name="Slide Number Placeholder 4"/>
          <p:cNvSpPr>
            <a:spLocks noGrp="1"/>
          </p:cNvSpPr>
          <p:nvPr>
            <p:ph type="sldNum" sz="quarter" idx="12"/>
          </p:nvPr>
        </p:nvSpPr>
        <p:spPr>
          <a:noFill/>
        </p:spPr>
        <p:txBody>
          <a:bodyPr/>
          <a:lstStyle/>
          <a:p>
            <a:fld id="{6008D491-DA63-4D6A-B177-C4889D7DEE30}" type="slidenum">
              <a:rPr lang="ar-JO" smtClean="0">
                <a:latin typeface="Times New Roman" charset="0"/>
                <a:cs typeface="Times New Roman" charset="0"/>
              </a:rPr>
              <a:pPr/>
              <a:t>19</a:t>
            </a:fld>
            <a:endParaRPr lang="en-US" smtClean="0">
              <a:latin typeface="Times New Roman" charset="0"/>
              <a:cs typeface="Times New Roman" charset="0"/>
            </a:endParaRPr>
          </a:p>
        </p:txBody>
      </p:sp>
      <p:sp>
        <p:nvSpPr>
          <p:cNvPr id="30723" name="Rectangle 2"/>
          <p:cNvSpPr>
            <a:spLocks noGrp="1" noChangeArrowheads="1"/>
          </p:cNvSpPr>
          <p:nvPr>
            <p:ph type="title"/>
          </p:nvPr>
        </p:nvSpPr>
        <p:spPr>
          <a:xfrm>
            <a:off x="685800" y="304800"/>
            <a:ext cx="7772400" cy="1066800"/>
          </a:xfrm>
          <a:solidFill>
            <a:srgbClr val="00FF00"/>
          </a:solidFill>
          <a:ln w="63500">
            <a:solidFill>
              <a:srgbClr val="006600"/>
            </a:solidFill>
          </a:ln>
        </p:spPr>
        <p:txBody>
          <a:bodyPr/>
          <a:lstStyle/>
          <a:p>
            <a:r>
              <a:rPr lang="en-US" sz="4000" smtClean="0"/>
              <a:t>Directed Graph: Degree of a vertex</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685800" y="1600200"/>
            <a:ext cx="7772400" cy="4800600"/>
          </a:xfrm>
          <a:solidFill>
            <a:srgbClr val="FFFF99"/>
          </a:solidFill>
          <a:ln w="63500">
            <a:solidFill>
              <a:srgbClr val="006600"/>
            </a:solidFill>
          </a:ln>
        </p:spPr>
        <p:txBody>
          <a:bodyPr>
            <a:normAutofit fontScale="92500"/>
          </a:bodyPr>
          <a:lstStyle/>
          <a:p>
            <a:pPr algn="just">
              <a:buFontTx/>
              <a:buNone/>
            </a:pPr>
            <a:r>
              <a:rPr lang="en-US" sz="2800" b="1" u="sng" smtClean="0">
                <a:effectLst/>
              </a:rPr>
              <a:t>Definition 1:</a:t>
            </a:r>
            <a:r>
              <a:rPr lang="en-US" sz="2800" smtClean="0">
                <a:effectLst/>
              </a:rPr>
              <a:t> A </a:t>
            </a:r>
            <a:r>
              <a:rPr lang="en-US" sz="2800" b="1" smtClean="0">
                <a:solidFill>
                  <a:srgbClr val="FF0000"/>
                </a:solidFill>
                <a:effectLst/>
              </a:rPr>
              <a:t>graph</a:t>
            </a:r>
            <a:r>
              <a:rPr lang="en-US" sz="2800" smtClean="0">
                <a:effectLst/>
              </a:rPr>
              <a:t> </a:t>
            </a:r>
            <a:r>
              <a:rPr lang="en-US" sz="2800" i="1" smtClean="0">
                <a:effectLst/>
              </a:rPr>
              <a:t>G</a:t>
            </a:r>
            <a:r>
              <a:rPr lang="en-US" sz="2800" smtClean="0">
                <a:effectLst/>
              </a:rPr>
              <a:t> = (</a:t>
            </a:r>
            <a:r>
              <a:rPr lang="en-US" sz="2800" i="1" smtClean="0">
                <a:effectLst/>
              </a:rPr>
              <a:t>V</a:t>
            </a:r>
            <a:r>
              <a:rPr lang="en-US" sz="2800" smtClean="0">
                <a:effectLst/>
              </a:rPr>
              <a:t> , </a:t>
            </a:r>
            <a:r>
              <a:rPr lang="en-US" sz="2800" i="1" smtClean="0">
                <a:effectLst/>
              </a:rPr>
              <a:t>E </a:t>
            </a:r>
            <a:r>
              <a:rPr lang="en-US" sz="2800" smtClean="0">
                <a:effectLst/>
              </a:rPr>
              <a:t>) consists of </a:t>
            </a:r>
            <a:r>
              <a:rPr lang="en-US" sz="2800" i="1" smtClean="0">
                <a:effectLst/>
              </a:rPr>
              <a:t>V</a:t>
            </a:r>
            <a:r>
              <a:rPr lang="en-US" sz="2800" smtClean="0">
                <a:effectLst/>
              </a:rPr>
              <a:t>, a nonempty set of vertices (or nodes) and </a:t>
            </a:r>
            <a:r>
              <a:rPr lang="en-US" sz="2800" i="1" smtClean="0">
                <a:effectLst/>
              </a:rPr>
              <a:t>E</a:t>
            </a:r>
            <a:r>
              <a:rPr lang="en-US" sz="2800" smtClean="0">
                <a:effectLst/>
              </a:rPr>
              <a:t>, a set of edges. Each edge has either one or two vertices associated with it, called its endpoints. An edge is said to connect its endpoints.</a:t>
            </a:r>
          </a:p>
          <a:p>
            <a:pPr algn="just">
              <a:buFontTx/>
              <a:buNone/>
            </a:pPr>
            <a:endParaRPr lang="en-US" sz="2800" smtClean="0">
              <a:effectLst/>
            </a:endParaRPr>
          </a:p>
          <a:p>
            <a:pPr algn="just">
              <a:buFontTx/>
              <a:buNone/>
            </a:pPr>
            <a:r>
              <a:rPr lang="en-US" sz="2400" b="1" u="sng" smtClean="0">
                <a:effectLst/>
              </a:rPr>
              <a:t>Remark:</a:t>
            </a:r>
            <a:r>
              <a:rPr lang="en-US" sz="2400" smtClean="0">
                <a:effectLst/>
              </a:rPr>
              <a:t> </a:t>
            </a:r>
            <a:r>
              <a:rPr lang="en-US" sz="2400" b="1" smtClean="0">
                <a:solidFill>
                  <a:srgbClr val="006600"/>
                </a:solidFill>
                <a:effectLst/>
              </a:rPr>
              <a:t>The set of vertices </a:t>
            </a:r>
            <a:r>
              <a:rPr lang="en-US" sz="2400" b="1" i="1" smtClean="0">
                <a:solidFill>
                  <a:srgbClr val="006600"/>
                </a:solidFill>
                <a:effectLst/>
              </a:rPr>
              <a:t>V</a:t>
            </a:r>
            <a:r>
              <a:rPr lang="en-US" sz="2400" b="1" smtClean="0">
                <a:solidFill>
                  <a:srgbClr val="006600"/>
                </a:solidFill>
                <a:effectLst/>
              </a:rPr>
              <a:t> of a graph </a:t>
            </a:r>
            <a:r>
              <a:rPr lang="en-US" sz="2400" b="1" i="1" smtClean="0">
                <a:solidFill>
                  <a:srgbClr val="006600"/>
                </a:solidFill>
                <a:effectLst/>
              </a:rPr>
              <a:t>G</a:t>
            </a:r>
            <a:r>
              <a:rPr lang="en-US" sz="2400" b="1" smtClean="0">
                <a:solidFill>
                  <a:srgbClr val="006600"/>
                </a:solidFill>
                <a:effectLst/>
              </a:rPr>
              <a:t> may be </a:t>
            </a:r>
            <a:r>
              <a:rPr lang="en-US" sz="2400" b="1" smtClean="0">
                <a:solidFill>
                  <a:srgbClr val="FF0000"/>
                </a:solidFill>
                <a:effectLst/>
              </a:rPr>
              <a:t>infinite</a:t>
            </a:r>
            <a:r>
              <a:rPr lang="en-US" sz="2400" b="1" smtClean="0">
                <a:solidFill>
                  <a:srgbClr val="006600"/>
                </a:solidFill>
                <a:effectLst/>
              </a:rPr>
              <a:t>. A graph with an infinite vertex set is called an </a:t>
            </a:r>
            <a:r>
              <a:rPr lang="en-US" sz="2400" b="1" smtClean="0">
                <a:solidFill>
                  <a:srgbClr val="FF0000"/>
                </a:solidFill>
                <a:effectLst/>
              </a:rPr>
              <a:t>infinite graph</a:t>
            </a:r>
            <a:r>
              <a:rPr lang="en-US" sz="2400" b="1" smtClean="0">
                <a:solidFill>
                  <a:srgbClr val="006600"/>
                </a:solidFill>
                <a:effectLst/>
              </a:rPr>
              <a:t>,  and in comparison, a graph with a </a:t>
            </a:r>
            <a:r>
              <a:rPr lang="en-US" sz="2400" b="1" smtClean="0">
                <a:solidFill>
                  <a:srgbClr val="FF0000"/>
                </a:solidFill>
                <a:effectLst/>
              </a:rPr>
              <a:t>finite vertex </a:t>
            </a:r>
            <a:r>
              <a:rPr lang="en-US" sz="2400" b="1" smtClean="0">
                <a:solidFill>
                  <a:srgbClr val="006600"/>
                </a:solidFill>
                <a:effectLst/>
              </a:rPr>
              <a:t>set is called a finite graph. In this course we will usually consider only </a:t>
            </a:r>
            <a:r>
              <a:rPr lang="en-US" sz="2400" b="1" smtClean="0">
                <a:solidFill>
                  <a:srgbClr val="FF0000"/>
                </a:solidFill>
                <a:effectLst/>
              </a:rPr>
              <a:t>finite graphs</a:t>
            </a:r>
            <a:r>
              <a:rPr lang="en-US" sz="2400" b="1" smtClean="0">
                <a:solidFill>
                  <a:srgbClr val="006600"/>
                </a:solidFill>
                <a:effectLst/>
              </a:rPr>
              <a:t>.</a:t>
            </a:r>
          </a:p>
        </p:txBody>
      </p:sp>
      <p:sp>
        <p:nvSpPr>
          <p:cNvPr id="14340" name="Slide Number Placeholder 4"/>
          <p:cNvSpPr>
            <a:spLocks noGrp="1"/>
          </p:cNvSpPr>
          <p:nvPr>
            <p:ph type="sldNum" sz="quarter" idx="12"/>
          </p:nvPr>
        </p:nvSpPr>
        <p:spPr>
          <a:noFill/>
        </p:spPr>
        <p:txBody>
          <a:bodyPr/>
          <a:lstStyle/>
          <a:p>
            <a:fld id="{9D4CF60B-97AD-4B5A-954F-D5C63ED489C9}" type="slidenum">
              <a:rPr lang="ar-JO" smtClean="0">
                <a:latin typeface="Times New Roman" charset="0"/>
                <a:cs typeface="Times New Roman" charset="0"/>
              </a:rPr>
              <a:pPr/>
              <a:t>2</a:t>
            </a:fld>
            <a:endParaRPr lang="en-US" smtClean="0">
              <a:latin typeface="Times New Roman" charset="0"/>
              <a:cs typeface="Times New Roman" charset="0"/>
            </a:endParaRPr>
          </a:p>
        </p:txBody>
      </p:sp>
      <p:sp>
        <p:nvSpPr>
          <p:cNvPr id="14338" name="Title 1"/>
          <p:cNvSpPr>
            <a:spLocks noGrp="1"/>
          </p:cNvSpPr>
          <p:nvPr>
            <p:ph type="title"/>
          </p:nvPr>
        </p:nvSpPr>
        <p:spPr>
          <a:xfrm>
            <a:off x="685800" y="381000"/>
            <a:ext cx="7772400" cy="990600"/>
          </a:xfrm>
          <a:solidFill>
            <a:srgbClr val="00FF00"/>
          </a:solidFill>
          <a:ln w="63500">
            <a:solidFill>
              <a:srgbClr val="006600"/>
            </a:solidFill>
          </a:ln>
        </p:spPr>
        <p:txBody>
          <a:bodyPr>
            <a:normAutofit/>
          </a:bodyPr>
          <a:lstStyle/>
          <a:p>
            <a:r>
              <a:rPr lang="en-US" smtClean="0"/>
              <a:t>9.1 Graphs and Graph Models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275" name="Rectangle 3"/>
          <p:cNvSpPr>
            <a:spLocks noGrp="1" noChangeArrowheads="1"/>
          </p:cNvSpPr>
          <p:nvPr>
            <p:ph idx="1"/>
          </p:nvPr>
        </p:nvSpPr>
        <p:spPr>
          <a:xfrm>
            <a:off x="685800" y="2133600"/>
            <a:ext cx="7772400" cy="3657600"/>
          </a:xfrm>
          <a:solidFill>
            <a:srgbClr val="FFFF99"/>
          </a:solidFill>
          <a:ln w="63500">
            <a:solidFill>
              <a:srgbClr val="006600"/>
            </a:solidFill>
          </a:ln>
        </p:spPr>
        <p:txBody>
          <a:bodyPr/>
          <a:lstStyle/>
          <a:p>
            <a:pPr algn="just">
              <a:defRPr/>
            </a:pPr>
            <a:r>
              <a:rPr lang="en-US" sz="2800" dirty="0" smtClean="0">
                <a:solidFill>
                  <a:schemeClr val="tx2">
                    <a:lumMod val="95000"/>
                    <a:lumOff val="5000"/>
                  </a:schemeClr>
                </a:solidFill>
                <a:effectLst/>
              </a:rPr>
              <a:t>Let </a:t>
            </a:r>
            <a:r>
              <a:rPr lang="en-US" sz="2800" i="1" dirty="0" smtClean="0">
                <a:solidFill>
                  <a:schemeClr val="tx2">
                    <a:lumMod val="95000"/>
                    <a:lumOff val="5000"/>
                  </a:schemeClr>
                </a:solidFill>
                <a:effectLst/>
              </a:rPr>
              <a:t>G</a:t>
            </a:r>
            <a:r>
              <a:rPr lang="en-US" sz="2800" dirty="0" smtClean="0">
                <a:solidFill>
                  <a:schemeClr val="tx2">
                    <a:lumMod val="95000"/>
                    <a:lumOff val="5000"/>
                  </a:schemeClr>
                </a:solidFill>
                <a:effectLst/>
              </a:rPr>
              <a:t>  be a directed (possibly multi-) graph with vertex set </a:t>
            </a:r>
            <a:r>
              <a:rPr lang="en-US" sz="2800" i="1" dirty="0" smtClean="0">
                <a:solidFill>
                  <a:schemeClr val="tx2">
                    <a:lumMod val="95000"/>
                    <a:lumOff val="5000"/>
                  </a:schemeClr>
                </a:solidFill>
                <a:effectLst/>
              </a:rPr>
              <a:t>V</a:t>
            </a:r>
            <a:r>
              <a:rPr lang="en-US" sz="2800" dirty="0" smtClean="0">
                <a:solidFill>
                  <a:schemeClr val="tx2">
                    <a:lumMod val="95000"/>
                    <a:lumOff val="5000"/>
                  </a:schemeClr>
                </a:solidFill>
                <a:effectLst/>
              </a:rPr>
              <a:t> and edge set </a:t>
            </a:r>
            <a:r>
              <a:rPr lang="en-US" sz="2800" i="1" dirty="0" smtClean="0">
                <a:solidFill>
                  <a:schemeClr val="tx2">
                    <a:lumMod val="95000"/>
                    <a:lumOff val="5000"/>
                  </a:schemeClr>
                </a:solidFill>
                <a:effectLst/>
              </a:rPr>
              <a:t>E</a:t>
            </a:r>
            <a:r>
              <a:rPr lang="en-US" sz="2800" dirty="0" smtClean="0">
                <a:solidFill>
                  <a:schemeClr val="tx2">
                    <a:lumMod val="95000"/>
                    <a:lumOff val="5000"/>
                  </a:schemeClr>
                </a:solidFill>
                <a:effectLst/>
              </a:rPr>
              <a:t>.  Then:</a:t>
            </a:r>
          </a:p>
          <a:p>
            <a:pPr>
              <a:defRPr/>
            </a:pPr>
            <a:endParaRPr lang="en-US" sz="2800" dirty="0" smtClean="0">
              <a:solidFill>
                <a:schemeClr val="tx2">
                  <a:lumMod val="95000"/>
                  <a:lumOff val="5000"/>
                </a:schemeClr>
              </a:solidFill>
              <a:effectLst/>
            </a:endParaRPr>
          </a:p>
          <a:p>
            <a:pPr>
              <a:defRPr/>
            </a:pPr>
            <a:endParaRPr lang="en-US" sz="2800" dirty="0" smtClean="0">
              <a:solidFill>
                <a:schemeClr val="tx2">
                  <a:lumMod val="95000"/>
                  <a:lumOff val="5000"/>
                </a:schemeClr>
              </a:solidFill>
              <a:effectLst/>
            </a:endParaRPr>
          </a:p>
          <a:p>
            <a:pPr algn="just">
              <a:defRPr/>
            </a:pPr>
            <a:r>
              <a:rPr lang="en-US" sz="2800" dirty="0" smtClean="0">
                <a:solidFill>
                  <a:schemeClr val="tx2">
                    <a:lumMod val="95000"/>
                    <a:lumOff val="5000"/>
                  </a:schemeClr>
                </a:solidFill>
                <a:effectLst/>
              </a:rPr>
              <a:t>Note that the degree of a node is unchanged by whether we consider its edges to be directed or undirected</a:t>
            </a:r>
            <a:r>
              <a:rPr lang="en-US" sz="2800" dirty="0" smtClean="0">
                <a:effectLst/>
              </a:rPr>
              <a:t>.</a:t>
            </a:r>
          </a:p>
        </p:txBody>
      </p:sp>
      <p:sp>
        <p:nvSpPr>
          <p:cNvPr id="2051" name="Slide Number Placeholder 4"/>
          <p:cNvSpPr>
            <a:spLocks noGrp="1"/>
          </p:cNvSpPr>
          <p:nvPr>
            <p:ph type="sldNum" sz="quarter" idx="12"/>
          </p:nvPr>
        </p:nvSpPr>
        <p:spPr>
          <a:noFill/>
        </p:spPr>
        <p:txBody>
          <a:bodyPr/>
          <a:lstStyle/>
          <a:p>
            <a:fld id="{7AEB7898-CB12-4D4F-9449-17AB190D1017}" type="slidenum">
              <a:rPr lang="ar-JO" smtClean="0">
                <a:latin typeface="Times New Roman" charset="0"/>
                <a:cs typeface="Times New Roman" charset="0"/>
              </a:rPr>
              <a:pPr/>
              <a:t>20</a:t>
            </a:fld>
            <a:endParaRPr lang="en-US" smtClean="0">
              <a:latin typeface="Times New Roman" charset="0"/>
              <a:cs typeface="Times New Roman" charset="0"/>
            </a:endParaRPr>
          </a:p>
        </p:txBody>
      </p:sp>
      <p:sp>
        <p:nvSpPr>
          <p:cNvPr id="2052" name="Rectangle 2"/>
          <p:cNvSpPr>
            <a:spLocks noGrp="1" noChangeArrowheads="1"/>
          </p:cNvSpPr>
          <p:nvPr>
            <p:ph type="title"/>
          </p:nvPr>
        </p:nvSpPr>
        <p:spPr>
          <a:xfrm>
            <a:off x="685800" y="457200"/>
            <a:ext cx="7772400" cy="1143000"/>
          </a:xfrm>
          <a:solidFill>
            <a:srgbClr val="00FF00"/>
          </a:solidFill>
          <a:ln w="63500">
            <a:solidFill>
              <a:srgbClr val="006600"/>
            </a:solidFill>
          </a:ln>
        </p:spPr>
        <p:txBody>
          <a:bodyPr/>
          <a:lstStyle/>
          <a:p>
            <a:r>
              <a:rPr lang="en-US" smtClean="0"/>
              <a:t>Directed Handshaking Theorem</a:t>
            </a:r>
          </a:p>
        </p:txBody>
      </p:sp>
      <p:graphicFrame>
        <p:nvGraphicFramePr>
          <p:cNvPr id="2050" name="Object 4"/>
          <p:cNvGraphicFramePr>
            <a:graphicFrameLocks noChangeAspect="1"/>
          </p:cNvGraphicFramePr>
          <p:nvPr/>
        </p:nvGraphicFramePr>
        <p:xfrm>
          <a:off x="1193800" y="3017838"/>
          <a:ext cx="6872288" cy="1130300"/>
        </p:xfrm>
        <a:graphic>
          <a:graphicData uri="http://schemas.openxmlformats.org/presentationml/2006/ole">
            <mc:AlternateContent xmlns:mc="http://schemas.openxmlformats.org/markup-compatibility/2006">
              <mc:Choice xmlns:v="urn:schemas-microsoft-com:vml" Requires="v">
                <p:oleObj spid="_x0000_s2052" name="Equation" r:id="rId3" imgW="2705040" imgH="444240" progId="Equation.3">
                  <p:embed/>
                </p:oleObj>
              </mc:Choice>
              <mc:Fallback>
                <p:oleObj name="Equation" r:id="rId3" imgW="2705040" imgH="4442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3800" y="3017838"/>
                        <a:ext cx="6872288" cy="1130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idx="1"/>
          </p:nvPr>
        </p:nvSpPr>
        <p:spPr>
          <a:xfrm>
            <a:off x="457200" y="2819400"/>
            <a:ext cx="8305800" cy="3810000"/>
          </a:xfrm>
          <a:solidFill>
            <a:srgbClr val="FFFF99"/>
          </a:solidFill>
          <a:ln w="63500">
            <a:solidFill>
              <a:srgbClr val="006600"/>
            </a:solidFill>
          </a:ln>
        </p:spPr>
        <p:txBody>
          <a:bodyPr/>
          <a:lstStyle/>
          <a:p>
            <a:pPr>
              <a:lnSpc>
                <a:spcPct val="80000"/>
              </a:lnSpc>
            </a:pPr>
            <a:r>
              <a:rPr lang="en-US" sz="2800" smtClean="0">
                <a:effectLst/>
              </a:rPr>
              <a:t>deg</a:t>
            </a:r>
            <a:r>
              <a:rPr lang="en-US" sz="2800" baseline="30000" smtClean="0">
                <a:effectLst/>
              </a:rPr>
              <a:t>+</a:t>
            </a:r>
            <a:r>
              <a:rPr lang="en-US" sz="2800" smtClean="0">
                <a:effectLst/>
              </a:rPr>
              <a:t>(</a:t>
            </a:r>
            <a:r>
              <a:rPr lang="en-US" sz="2800" i="1" smtClean="0">
                <a:effectLst/>
              </a:rPr>
              <a:t>a </a:t>
            </a:r>
            <a:r>
              <a:rPr lang="en-US" sz="2800" smtClean="0">
                <a:effectLst/>
              </a:rPr>
              <a:t>) = 3	          deg</a:t>
            </a:r>
            <a:r>
              <a:rPr lang="en-US" sz="2800" baseline="30000" smtClean="0">
                <a:effectLst/>
              </a:rPr>
              <a:t>−</a:t>
            </a:r>
            <a:r>
              <a:rPr lang="en-US" sz="2800" smtClean="0">
                <a:effectLst/>
              </a:rPr>
              <a:t>(</a:t>
            </a:r>
            <a:r>
              <a:rPr lang="en-US" sz="2800" i="1" smtClean="0">
                <a:effectLst/>
              </a:rPr>
              <a:t>a </a:t>
            </a:r>
            <a:r>
              <a:rPr lang="en-US" sz="2800" smtClean="0">
                <a:effectLst/>
              </a:rPr>
              <a:t>) = 3</a:t>
            </a:r>
          </a:p>
          <a:p>
            <a:pPr>
              <a:lnSpc>
                <a:spcPct val="80000"/>
              </a:lnSpc>
            </a:pPr>
            <a:r>
              <a:rPr lang="en-US" sz="2800" smtClean="0">
                <a:effectLst/>
              </a:rPr>
              <a:t>deg</a:t>
            </a:r>
            <a:r>
              <a:rPr lang="en-US" sz="2800" baseline="30000" smtClean="0">
                <a:effectLst/>
              </a:rPr>
              <a:t>+</a:t>
            </a:r>
            <a:r>
              <a:rPr lang="en-US" sz="2800" smtClean="0">
                <a:effectLst/>
              </a:rPr>
              <a:t>(</a:t>
            </a:r>
            <a:r>
              <a:rPr lang="en-US" sz="2800" i="1" smtClean="0">
                <a:effectLst/>
              </a:rPr>
              <a:t>b </a:t>
            </a:r>
            <a:r>
              <a:rPr lang="en-US" sz="2800" smtClean="0">
                <a:effectLst/>
              </a:rPr>
              <a:t>) = 3                  deg</a:t>
            </a:r>
            <a:r>
              <a:rPr lang="en-US" sz="2800" baseline="30000" smtClean="0">
                <a:effectLst/>
              </a:rPr>
              <a:t>−</a:t>
            </a:r>
            <a:r>
              <a:rPr lang="en-US" sz="2800" smtClean="0">
                <a:effectLst/>
              </a:rPr>
              <a:t>(</a:t>
            </a:r>
            <a:r>
              <a:rPr lang="en-US" sz="2800" i="1" smtClean="0">
                <a:effectLst/>
              </a:rPr>
              <a:t>b </a:t>
            </a:r>
            <a:r>
              <a:rPr lang="en-US" sz="2800" smtClean="0">
                <a:effectLst/>
              </a:rPr>
              <a:t>) = 1</a:t>
            </a:r>
          </a:p>
          <a:p>
            <a:pPr>
              <a:lnSpc>
                <a:spcPct val="80000"/>
              </a:lnSpc>
            </a:pPr>
            <a:r>
              <a:rPr lang="en-US" sz="2800" smtClean="0">
                <a:effectLst/>
              </a:rPr>
              <a:t>deg</a:t>
            </a:r>
            <a:r>
              <a:rPr lang="en-US" sz="2800" baseline="30000" smtClean="0">
                <a:effectLst/>
              </a:rPr>
              <a:t>+</a:t>
            </a:r>
            <a:r>
              <a:rPr lang="en-US" sz="2800" smtClean="0">
                <a:effectLst/>
              </a:rPr>
              <a:t>(</a:t>
            </a:r>
            <a:r>
              <a:rPr lang="en-US" sz="2800" i="1" smtClean="0">
                <a:effectLst/>
              </a:rPr>
              <a:t>c </a:t>
            </a:r>
            <a:r>
              <a:rPr lang="en-US" sz="2800" smtClean="0">
                <a:effectLst/>
              </a:rPr>
              <a:t>) = 0                  deg</a:t>
            </a:r>
            <a:r>
              <a:rPr lang="en-US" sz="2800" baseline="30000" smtClean="0">
                <a:effectLst/>
              </a:rPr>
              <a:t>−</a:t>
            </a:r>
            <a:r>
              <a:rPr lang="en-US" sz="2800" smtClean="0">
                <a:effectLst/>
              </a:rPr>
              <a:t>(</a:t>
            </a:r>
            <a:r>
              <a:rPr lang="en-US" sz="2800" i="1" smtClean="0">
                <a:effectLst/>
              </a:rPr>
              <a:t>c </a:t>
            </a:r>
            <a:r>
              <a:rPr lang="en-US" sz="2800" smtClean="0">
                <a:effectLst/>
              </a:rPr>
              <a:t>) = 1</a:t>
            </a:r>
          </a:p>
          <a:p>
            <a:pPr>
              <a:lnSpc>
                <a:spcPct val="80000"/>
              </a:lnSpc>
            </a:pPr>
            <a:r>
              <a:rPr lang="en-US" sz="2800" smtClean="0">
                <a:effectLst/>
              </a:rPr>
              <a:t>deg</a:t>
            </a:r>
            <a:r>
              <a:rPr lang="en-US" sz="2800" baseline="30000" smtClean="0">
                <a:effectLst/>
              </a:rPr>
              <a:t>+</a:t>
            </a:r>
            <a:r>
              <a:rPr lang="en-US" sz="2800" smtClean="0">
                <a:effectLst/>
              </a:rPr>
              <a:t>(</a:t>
            </a:r>
            <a:r>
              <a:rPr lang="en-US" sz="2800" i="1" smtClean="0">
                <a:effectLst/>
              </a:rPr>
              <a:t>d </a:t>
            </a:r>
            <a:r>
              <a:rPr lang="en-US" sz="2800" smtClean="0">
                <a:effectLst/>
              </a:rPr>
              <a:t>) = 0                  deg</a:t>
            </a:r>
            <a:r>
              <a:rPr lang="en-US" sz="2800" baseline="30000" smtClean="0">
                <a:effectLst/>
              </a:rPr>
              <a:t>−</a:t>
            </a:r>
            <a:r>
              <a:rPr lang="en-US" sz="2800" smtClean="0">
                <a:effectLst/>
              </a:rPr>
              <a:t>(</a:t>
            </a:r>
            <a:r>
              <a:rPr lang="en-US" sz="2800" i="1" smtClean="0">
                <a:effectLst/>
              </a:rPr>
              <a:t>d </a:t>
            </a:r>
            <a:r>
              <a:rPr lang="en-US" sz="2800" smtClean="0">
                <a:effectLst/>
              </a:rPr>
              <a:t>) = 0</a:t>
            </a:r>
          </a:p>
          <a:p>
            <a:pPr>
              <a:lnSpc>
                <a:spcPct val="80000"/>
              </a:lnSpc>
            </a:pPr>
            <a:r>
              <a:rPr lang="en-US" sz="2800" smtClean="0">
                <a:effectLst/>
              </a:rPr>
              <a:t>Deg</a:t>
            </a:r>
            <a:r>
              <a:rPr lang="en-US" sz="2800" baseline="30000" smtClean="0">
                <a:effectLst/>
              </a:rPr>
              <a:t>+</a:t>
            </a:r>
            <a:r>
              <a:rPr lang="en-US" sz="2800" smtClean="0">
                <a:effectLst/>
              </a:rPr>
              <a:t>(</a:t>
            </a:r>
            <a:r>
              <a:rPr lang="en-US" sz="2800" i="1" smtClean="0">
                <a:effectLst/>
              </a:rPr>
              <a:t>e </a:t>
            </a:r>
            <a:r>
              <a:rPr lang="en-US" sz="2800" smtClean="0">
                <a:effectLst/>
              </a:rPr>
              <a:t>) = 1		deg</a:t>
            </a:r>
            <a:r>
              <a:rPr lang="en-US" sz="2800" baseline="30000" smtClean="0">
                <a:effectLst/>
              </a:rPr>
              <a:t>−</a:t>
            </a:r>
            <a:r>
              <a:rPr lang="en-US" sz="2800" smtClean="0">
                <a:effectLst/>
              </a:rPr>
              <a:t>(</a:t>
            </a:r>
            <a:r>
              <a:rPr lang="en-US" sz="2800" i="1" smtClean="0">
                <a:effectLst/>
              </a:rPr>
              <a:t>e </a:t>
            </a:r>
            <a:r>
              <a:rPr lang="en-US" sz="2800" smtClean="0">
                <a:effectLst/>
              </a:rPr>
              <a:t>) = 2</a:t>
            </a:r>
          </a:p>
          <a:p>
            <a:pPr>
              <a:lnSpc>
                <a:spcPct val="80000"/>
              </a:lnSpc>
            </a:pPr>
            <a:r>
              <a:rPr lang="en-US" sz="2800" smtClean="0">
                <a:effectLst/>
              </a:rPr>
              <a:t>Deg</a:t>
            </a:r>
            <a:r>
              <a:rPr lang="en-US" sz="2800" baseline="30000" smtClean="0">
                <a:effectLst/>
              </a:rPr>
              <a:t>+</a:t>
            </a:r>
            <a:r>
              <a:rPr lang="en-US" sz="2800" smtClean="0">
                <a:effectLst/>
              </a:rPr>
              <a:t>(</a:t>
            </a:r>
            <a:r>
              <a:rPr lang="en-US" sz="2800" i="1" smtClean="0">
                <a:effectLst/>
              </a:rPr>
              <a:t>f  </a:t>
            </a:r>
            <a:r>
              <a:rPr lang="en-US" sz="2800" smtClean="0">
                <a:effectLst/>
              </a:rPr>
              <a:t>) = 2		deg</a:t>
            </a:r>
            <a:r>
              <a:rPr lang="en-US" sz="2800" baseline="30000" smtClean="0">
                <a:effectLst/>
              </a:rPr>
              <a:t>−</a:t>
            </a:r>
            <a:r>
              <a:rPr lang="en-US" sz="2800" smtClean="0">
                <a:effectLst/>
              </a:rPr>
              <a:t>(</a:t>
            </a:r>
            <a:r>
              <a:rPr lang="en-US" sz="2800" i="1" smtClean="0">
                <a:effectLst/>
              </a:rPr>
              <a:t>f  </a:t>
            </a:r>
            <a:r>
              <a:rPr lang="en-US" sz="2800" smtClean="0">
                <a:effectLst/>
              </a:rPr>
              <a:t>) = 2</a:t>
            </a:r>
          </a:p>
          <a:p>
            <a:pPr>
              <a:lnSpc>
                <a:spcPct val="80000"/>
              </a:lnSpc>
            </a:pPr>
            <a:r>
              <a:rPr lang="en-US" sz="2800" smtClean="0">
                <a:effectLst/>
              </a:rPr>
              <a:t>Deg</a:t>
            </a:r>
            <a:r>
              <a:rPr lang="en-US" sz="2800" baseline="30000" smtClean="0">
                <a:effectLst/>
              </a:rPr>
              <a:t>+</a:t>
            </a:r>
            <a:r>
              <a:rPr lang="en-US" sz="2800" smtClean="0">
                <a:effectLst/>
              </a:rPr>
              <a:t>(</a:t>
            </a:r>
            <a:r>
              <a:rPr lang="en-US" sz="2800" i="1" smtClean="0">
                <a:effectLst/>
              </a:rPr>
              <a:t>g </a:t>
            </a:r>
            <a:r>
              <a:rPr lang="en-US" sz="2800" smtClean="0">
                <a:effectLst/>
              </a:rPr>
              <a:t>) = 1		deg</a:t>
            </a:r>
            <a:r>
              <a:rPr lang="en-US" sz="2800" baseline="30000" smtClean="0">
                <a:effectLst/>
              </a:rPr>
              <a:t>−</a:t>
            </a:r>
            <a:r>
              <a:rPr lang="en-US" sz="2800" smtClean="0">
                <a:effectLst/>
              </a:rPr>
              <a:t>(</a:t>
            </a:r>
            <a:r>
              <a:rPr lang="en-US" sz="2800" i="1" smtClean="0">
                <a:effectLst/>
              </a:rPr>
              <a:t>g </a:t>
            </a:r>
            <a:r>
              <a:rPr lang="en-US" sz="2800" smtClean="0">
                <a:effectLst/>
              </a:rPr>
              <a:t>) = 1</a:t>
            </a:r>
          </a:p>
          <a:p>
            <a:pPr algn="ctr">
              <a:lnSpc>
                <a:spcPct val="150000"/>
              </a:lnSpc>
              <a:buFontTx/>
              <a:buNone/>
            </a:pPr>
            <a:r>
              <a:rPr lang="en-US" sz="2800" smtClean="0">
                <a:effectLst/>
                <a:ea typeface="Arial Unicode MS" pitchFamily="34" charset="-128"/>
                <a:cs typeface="Times New Roman" charset="0"/>
              </a:rPr>
              <a:t>∑deg</a:t>
            </a:r>
            <a:r>
              <a:rPr lang="en-US" sz="2800" baseline="30000" smtClean="0">
                <a:effectLst/>
                <a:ea typeface="Arial Unicode MS" pitchFamily="34" charset="-128"/>
                <a:cs typeface="Times New Roman" charset="0"/>
              </a:rPr>
              <a:t>+</a:t>
            </a:r>
            <a:r>
              <a:rPr lang="en-US" sz="2800" smtClean="0">
                <a:effectLst/>
                <a:ea typeface="Arial Unicode MS" pitchFamily="34" charset="-128"/>
                <a:cs typeface="Times New Roman" charset="0"/>
              </a:rPr>
              <a:t> (</a:t>
            </a:r>
            <a:r>
              <a:rPr lang="en-US" sz="2800" i="1" smtClean="0">
                <a:effectLst/>
                <a:ea typeface="Arial Unicode MS" pitchFamily="34" charset="-128"/>
                <a:cs typeface="Times New Roman" charset="0"/>
              </a:rPr>
              <a:t>v </a:t>
            </a:r>
            <a:r>
              <a:rPr lang="en-US" sz="2800" smtClean="0">
                <a:effectLst/>
                <a:ea typeface="Arial Unicode MS" pitchFamily="34" charset="-128"/>
                <a:cs typeface="Times New Roman" charset="0"/>
              </a:rPr>
              <a:t>) = ∑deg</a:t>
            </a:r>
            <a:r>
              <a:rPr lang="en-US" sz="2800" baseline="30000" smtClean="0">
                <a:effectLst/>
              </a:rPr>
              <a:t>−</a:t>
            </a:r>
            <a:r>
              <a:rPr lang="en-US" sz="2800" baseline="30000" smtClean="0">
                <a:effectLst/>
                <a:ea typeface="Arial Unicode MS" pitchFamily="34" charset="-128"/>
                <a:cs typeface="Arial Unicode MS" pitchFamily="34" charset="-128"/>
              </a:rPr>
              <a:t> </a:t>
            </a:r>
            <a:r>
              <a:rPr lang="en-US" sz="2800" smtClean="0">
                <a:effectLst/>
                <a:ea typeface="Arial Unicode MS" pitchFamily="34" charset="-128"/>
                <a:cs typeface="Arial Unicode MS" pitchFamily="34" charset="-128"/>
              </a:rPr>
              <a:t>(</a:t>
            </a:r>
            <a:r>
              <a:rPr lang="en-US" sz="2800" i="1" smtClean="0">
                <a:effectLst/>
                <a:ea typeface="Arial Unicode MS" pitchFamily="34" charset="-128"/>
                <a:cs typeface="Arial Unicode MS" pitchFamily="34" charset="-128"/>
              </a:rPr>
              <a:t>v </a:t>
            </a:r>
            <a:r>
              <a:rPr lang="en-US" sz="2800" smtClean="0">
                <a:effectLst/>
                <a:ea typeface="Arial Unicode MS" pitchFamily="34" charset="-128"/>
                <a:cs typeface="Arial Unicode MS" pitchFamily="34" charset="-128"/>
              </a:rPr>
              <a:t>) = 1/2 ∑deg(</a:t>
            </a:r>
            <a:r>
              <a:rPr lang="en-US" sz="2800" i="1" smtClean="0">
                <a:effectLst/>
                <a:ea typeface="Arial Unicode MS" pitchFamily="34" charset="-128"/>
                <a:cs typeface="Arial Unicode MS" pitchFamily="34" charset="-128"/>
              </a:rPr>
              <a:t>v </a:t>
            </a:r>
            <a:r>
              <a:rPr lang="en-US" sz="2800" smtClean="0">
                <a:effectLst/>
                <a:ea typeface="Arial Unicode MS" pitchFamily="34" charset="-128"/>
                <a:cs typeface="Arial Unicode MS" pitchFamily="34" charset="-128"/>
              </a:rPr>
              <a:t>) = ∑edges = 10 </a:t>
            </a:r>
          </a:p>
        </p:txBody>
      </p:sp>
      <p:sp>
        <p:nvSpPr>
          <p:cNvPr id="31746" name="Slide Number Placeholder 4"/>
          <p:cNvSpPr>
            <a:spLocks noGrp="1"/>
          </p:cNvSpPr>
          <p:nvPr>
            <p:ph type="sldNum" sz="quarter" idx="12"/>
          </p:nvPr>
        </p:nvSpPr>
        <p:spPr>
          <a:noFill/>
        </p:spPr>
        <p:txBody>
          <a:bodyPr/>
          <a:lstStyle/>
          <a:p>
            <a:fld id="{DB74CDFA-FB79-4A68-BBC3-13A6DA122689}" type="slidenum">
              <a:rPr lang="ar-JO" smtClean="0">
                <a:latin typeface="Times New Roman" charset="0"/>
                <a:cs typeface="Times New Roman" charset="0"/>
              </a:rPr>
              <a:pPr/>
              <a:t>21</a:t>
            </a:fld>
            <a:endParaRPr lang="en-US" smtClean="0">
              <a:latin typeface="Times New Roman" charset="0"/>
              <a:cs typeface="Times New Roman" charset="0"/>
            </a:endParaRPr>
          </a:p>
        </p:txBody>
      </p:sp>
      <p:pic>
        <p:nvPicPr>
          <p:cNvPr id="31748" name="Picture 4"/>
          <p:cNvPicPr>
            <a:picLocks noChangeAspect="1" noChangeArrowheads="1"/>
          </p:cNvPicPr>
          <p:nvPr/>
        </p:nvPicPr>
        <p:blipFill>
          <a:blip r:embed="rId2" cstate="print"/>
          <a:srcRect/>
          <a:stretch>
            <a:fillRect/>
          </a:stretch>
        </p:blipFill>
        <p:spPr bwMode="auto">
          <a:xfrm>
            <a:off x="1447800" y="146050"/>
            <a:ext cx="5932488" cy="2520950"/>
          </a:xfrm>
          <a:prstGeom prst="rect">
            <a:avLst/>
          </a:prstGeom>
          <a:noFill/>
          <a:ln w="57150">
            <a:solidFill>
              <a:srgbClr val="006600"/>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3"/>
          <p:cNvSpPr>
            <a:spLocks noGrp="1" noChangeArrowheads="1"/>
          </p:cNvSpPr>
          <p:nvPr>
            <p:ph idx="1"/>
          </p:nvPr>
        </p:nvSpPr>
        <p:spPr>
          <a:xfrm>
            <a:off x="685800" y="2438400"/>
            <a:ext cx="7772400" cy="3200400"/>
          </a:xfrm>
          <a:solidFill>
            <a:srgbClr val="FFFF99"/>
          </a:solidFill>
          <a:ln w="63500">
            <a:solidFill>
              <a:srgbClr val="006600"/>
            </a:solidFill>
          </a:ln>
        </p:spPr>
        <p:txBody>
          <a:bodyPr/>
          <a:lstStyle/>
          <a:p>
            <a:pPr>
              <a:buFontTx/>
              <a:buNone/>
            </a:pPr>
            <a:r>
              <a:rPr lang="en-US" sz="2800" smtClean="0">
                <a:effectLst/>
              </a:rPr>
              <a:t>Special cases of undirected graph structures:</a:t>
            </a:r>
          </a:p>
          <a:p>
            <a:r>
              <a:rPr lang="en-US" sz="2800" smtClean="0">
                <a:effectLst/>
              </a:rPr>
              <a:t>Complete graphs: </a:t>
            </a:r>
            <a:r>
              <a:rPr lang="en-US" sz="2800" i="1" smtClean="0">
                <a:effectLst/>
              </a:rPr>
              <a:t>K</a:t>
            </a:r>
            <a:r>
              <a:rPr lang="en-US" sz="2800" i="1" baseline="-25000" smtClean="0">
                <a:effectLst/>
              </a:rPr>
              <a:t>n</a:t>
            </a:r>
            <a:endParaRPr lang="en-US" sz="2800" smtClean="0">
              <a:effectLst/>
            </a:endParaRPr>
          </a:p>
          <a:p>
            <a:r>
              <a:rPr lang="en-US" sz="2800" smtClean="0">
                <a:effectLst/>
              </a:rPr>
              <a:t>Complete bipartite graphs: </a:t>
            </a:r>
            <a:r>
              <a:rPr lang="en-US" sz="2800" i="1" smtClean="0">
                <a:effectLst/>
              </a:rPr>
              <a:t>K</a:t>
            </a:r>
            <a:r>
              <a:rPr lang="en-US" sz="2800" i="1" baseline="-25000" smtClean="0">
                <a:effectLst/>
              </a:rPr>
              <a:t>m,n</a:t>
            </a:r>
            <a:endParaRPr lang="en-US" sz="2800" baseline="-25000" smtClean="0">
              <a:effectLst/>
            </a:endParaRPr>
          </a:p>
          <a:p>
            <a:r>
              <a:rPr lang="en-US" sz="2800" smtClean="0">
                <a:effectLst/>
              </a:rPr>
              <a:t>Cycles: </a:t>
            </a:r>
            <a:r>
              <a:rPr lang="en-US" sz="2800" i="1" smtClean="0">
                <a:effectLst/>
              </a:rPr>
              <a:t>C</a:t>
            </a:r>
            <a:r>
              <a:rPr lang="en-US" sz="2800" i="1" baseline="-25000" smtClean="0">
                <a:effectLst/>
              </a:rPr>
              <a:t>n</a:t>
            </a:r>
            <a:endParaRPr lang="en-US" sz="2800" smtClean="0">
              <a:effectLst/>
            </a:endParaRPr>
          </a:p>
          <a:p>
            <a:r>
              <a:rPr lang="en-US" sz="2800" smtClean="0">
                <a:effectLst/>
              </a:rPr>
              <a:t>Wheels: </a:t>
            </a:r>
            <a:r>
              <a:rPr lang="en-US" sz="2800" i="1" smtClean="0">
                <a:effectLst/>
              </a:rPr>
              <a:t>W</a:t>
            </a:r>
            <a:r>
              <a:rPr lang="en-US" sz="2800" i="1" baseline="-25000" smtClean="0">
                <a:effectLst/>
              </a:rPr>
              <a:t>n</a:t>
            </a:r>
            <a:endParaRPr lang="en-US" sz="2800" smtClean="0">
              <a:effectLst/>
            </a:endParaRPr>
          </a:p>
          <a:p>
            <a:r>
              <a:rPr lang="en-US" sz="2800" i="1" smtClean="0">
                <a:effectLst/>
              </a:rPr>
              <a:t>n</a:t>
            </a:r>
            <a:r>
              <a:rPr lang="en-US" sz="2800" smtClean="0">
                <a:effectLst/>
              </a:rPr>
              <a:t>-Cubes: </a:t>
            </a:r>
            <a:r>
              <a:rPr lang="en-US" sz="2800" i="1" smtClean="0">
                <a:effectLst/>
              </a:rPr>
              <a:t>Q</a:t>
            </a:r>
            <a:r>
              <a:rPr lang="en-US" sz="2800" i="1" baseline="-25000" smtClean="0">
                <a:effectLst/>
              </a:rPr>
              <a:t>n</a:t>
            </a:r>
            <a:endParaRPr lang="en-US" sz="2800" smtClean="0">
              <a:effectLst/>
            </a:endParaRPr>
          </a:p>
        </p:txBody>
      </p:sp>
      <p:sp>
        <p:nvSpPr>
          <p:cNvPr id="32770" name="Slide Number Placeholder 4"/>
          <p:cNvSpPr>
            <a:spLocks noGrp="1"/>
          </p:cNvSpPr>
          <p:nvPr>
            <p:ph type="sldNum" sz="quarter" idx="12"/>
          </p:nvPr>
        </p:nvSpPr>
        <p:spPr>
          <a:noFill/>
        </p:spPr>
        <p:txBody>
          <a:bodyPr/>
          <a:lstStyle/>
          <a:p>
            <a:fld id="{9E2DBEA5-95B5-4FBD-923A-C8B4BA950D7A}" type="slidenum">
              <a:rPr lang="ar-JO" smtClean="0">
                <a:latin typeface="Times New Roman" charset="0"/>
                <a:cs typeface="Times New Roman" charset="0"/>
              </a:rPr>
              <a:pPr/>
              <a:t>22</a:t>
            </a:fld>
            <a:endParaRPr lang="en-US" smtClean="0">
              <a:latin typeface="Times New Roman" charset="0"/>
              <a:cs typeface="Times New Roman" charset="0"/>
            </a:endParaRPr>
          </a:p>
        </p:txBody>
      </p:sp>
      <p:sp>
        <p:nvSpPr>
          <p:cNvPr id="32771" name="Rectangle 2"/>
          <p:cNvSpPr>
            <a:spLocks noGrp="1" noChangeArrowheads="1"/>
          </p:cNvSpPr>
          <p:nvPr>
            <p:ph type="title"/>
          </p:nvPr>
        </p:nvSpPr>
        <p:spPr>
          <a:solidFill>
            <a:srgbClr val="00FF00"/>
          </a:solidFill>
          <a:ln w="63500">
            <a:solidFill>
              <a:srgbClr val="006600"/>
            </a:solidFill>
          </a:ln>
        </p:spPr>
        <p:txBody>
          <a:bodyPr/>
          <a:lstStyle/>
          <a:p>
            <a:r>
              <a:rPr lang="en-US" smtClean="0"/>
              <a:t>Special Graph Structures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3"/>
          <p:cNvSpPr>
            <a:spLocks noGrp="1" noChangeArrowheads="1"/>
          </p:cNvSpPr>
          <p:nvPr>
            <p:ph idx="1"/>
          </p:nvPr>
        </p:nvSpPr>
        <p:spPr>
          <a:xfrm>
            <a:off x="685800" y="1600200"/>
            <a:ext cx="7772400" cy="4343400"/>
          </a:xfrm>
          <a:solidFill>
            <a:srgbClr val="FFFF99"/>
          </a:solidFill>
          <a:ln w="63500">
            <a:solidFill>
              <a:srgbClr val="006600"/>
            </a:solidFill>
          </a:ln>
        </p:spPr>
        <p:txBody>
          <a:bodyPr/>
          <a:lstStyle/>
          <a:p>
            <a:pPr algn="just"/>
            <a:r>
              <a:rPr lang="en-US" sz="2800" smtClean="0">
                <a:effectLst/>
              </a:rPr>
              <a:t>For any </a:t>
            </a:r>
            <a:r>
              <a:rPr lang="en-US" sz="2800" i="1" smtClean="0">
                <a:effectLst/>
              </a:rPr>
              <a:t>n </a:t>
            </a:r>
            <a:r>
              <a:rPr lang="en-US" sz="2800" smtClean="0">
                <a:effectLst/>
                <a:sym typeface="Symbol" pitchFamily="18" charset="2"/>
              </a:rPr>
              <a:t> </a:t>
            </a:r>
            <a:r>
              <a:rPr lang="en-US" sz="2800" b="1" smtClean="0">
                <a:effectLst/>
                <a:sym typeface="Symbol" pitchFamily="18" charset="2"/>
              </a:rPr>
              <a:t>N</a:t>
            </a:r>
            <a:r>
              <a:rPr lang="en-US" sz="2800" smtClean="0">
                <a:effectLst/>
              </a:rPr>
              <a:t>, a </a:t>
            </a:r>
            <a:r>
              <a:rPr lang="en-US" sz="2800" b="1" smtClean="0">
                <a:solidFill>
                  <a:srgbClr val="FF0000"/>
                </a:solidFill>
                <a:effectLst/>
              </a:rPr>
              <a:t>complete graph </a:t>
            </a:r>
            <a:r>
              <a:rPr lang="en-US" sz="2800" smtClean="0">
                <a:effectLst/>
              </a:rPr>
              <a:t>on </a:t>
            </a:r>
            <a:r>
              <a:rPr lang="en-US" sz="2800" i="1" smtClean="0">
                <a:effectLst/>
              </a:rPr>
              <a:t>n</a:t>
            </a:r>
            <a:r>
              <a:rPr lang="en-US" sz="2800" smtClean="0">
                <a:effectLst/>
              </a:rPr>
              <a:t> vertices, </a:t>
            </a:r>
            <a:r>
              <a:rPr lang="en-US" sz="2800" i="1" smtClean="0">
                <a:effectLst/>
              </a:rPr>
              <a:t>K</a:t>
            </a:r>
            <a:r>
              <a:rPr lang="en-US" sz="2800" i="1" baseline="-25000" smtClean="0">
                <a:effectLst/>
              </a:rPr>
              <a:t>n </a:t>
            </a:r>
            <a:r>
              <a:rPr lang="en-US" sz="2800" smtClean="0">
                <a:effectLst/>
              </a:rPr>
              <a:t>, is a simple graph with </a:t>
            </a:r>
            <a:r>
              <a:rPr lang="en-US" sz="2800" i="1" smtClean="0">
                <a:effectLst/>
              </a:rPr>
              <a:t>n</a:t>
            </a:r>
            <a:r>
              <a:rPr lang="en-US" sz="2800" smtClean="0">
                <a:effectLst/>
              </a:rPr>
              <a:t> nodes in which every node is adjacent to every other node: </a:t>
            </a:r>
          </a:p>
          <a:p>
            <a:pPr algn="ctr">
              <a:buFontTx/>
              <a:buNone/>
            </a:pPr>
            <a:r>
              <a:rPr lang="en-US" sz="2800" smtClean="0">
                <a:effectLst/>
                <a:sym typeface="Symbol" pitchFamily="18" charset="2"/>
              </a:rPr>
              <a:t></a:t>
            </a:r>
            <a:r>
              <a:rPr lang="en-US" sz="2800" i="1" smtClean="0">
                <a:effectLst/>
                <a:sym typeface="Symbol" pitchFamily="18" charset="2"/>
              </a:rPr>
              <a:t>u </a:t>
            </a:r>
            <a:r>
              <a:rPr lang="en-US" sz="2800" smtClean="0">
                <a:effectLst/>
                <a:sym typeface="Symbol" pitchFamily="18" charset="2"/>
              </a:rPr>
              <a:t>, </a:t>
            </a:r>
            <a:r>
              <a:rPr lang="en-US" sz="2800" i="1" smtClean="0">
                <a:effectLst/>
                <a:sym typeface="Symbol" pitchFamily="18" charset="2"/>
              </a:rPr>
              <a:t>v </a:t>
            </a:r>
            <a:r>
              <a:rPr lang="en-US" sz="2800" smtClean="0">
                <a:effectLst/>
                <a:sym typeface="Symbol" pitchFamily="18" charset="2"/>
              </a:rPr>
              <a:t></a:t>
            </a:r>
            <a:r>
              <a:rPr lang="en-US" sz="2800" i="1" smtClean="0">
                <a:effectLst/>
                <a:sym typeface="Symbol" pitchFamily="18" charset="2"/>
              </a:rPr>
              <a:t>V </a:t>
            </a:r>
            <a:r>
              <a:rPr lang="en-US" sz="2800" smtClean="0">
                <a:effectLst/>
                <a:sym typeface="Symbol" pitchFamily="18" charset="2"/>
              </a:rPr>
              <a:t>: </a:t>
            </a:r>
            <a:r>
              <a:rPr lang="en-US" sz="2800" i="1" smtClean="0">
                <a:effectLst/>
                <a:sym typeface="Symbol" pitchFamily="18" charset="2"/>
              </a:rPr>
              <a:t>u </a:t>
            </a:r>
            <a:r>
              <a:rPr lang="en-US" sz="2800" smtClean="0">
                <a:effectLst/>
                <a:sym typeface="Symbol" pitchFamily="18" charset="2"/>
              </a:rPr>
              <a:t> </a:t>
            </a:r>
            <a:r>
              <a:rPr lang="en-US" sz="2800" i="1" smtClean="0">
                <a:effectLst/>
                <a:sym typeface="Symbol" pitchFamily="18" charset="2"/>
              </a:rPr>
              <a:t>v </a:t>
            </a:r>
            <a:r>
              <a:rPr lang="en-US" sz="2800" smtClean="0">
                <a:effectLst/>
                <a:sym typeface="Symbol" pitchFamily="18" charset="2"/>
              </a:rPr>
              <a:t> {</a:t>
            </a:r>
            <a:r>
              <a:rPr lang="en-US" sz="2800" i="1" smtClean="0">
                <a:effectLst/>
                <a:sym typeface="Symbol" pitchFamily="18" charset="2"/>
              </a:rPr>
              <a:t>u </a:t>
            </a:r>
            <a:r>
              <a:rPr lang="en-US" sz="2800" smtClean="0">
                <a:effectLst/>
                <a:sym typeface="Symbol" pitchFamily="18" charset="2"/>
              </a:rPr>
              <a:t>, </a:t>
            </a:r>
            <a:r>
              <a:rPr lang="en-US" sz="2800" i="1" smtClean="0">
                <a:effectLst/>
                <a:sym typeface="Symbol" pitchFamily="18" charset="2"/>
              </a:rPr>
              <a:t>v</a:t>
            </a:r>
            <a:r>
              <a:rPr lang="en-US" sz="2800" smtClean="0">
                <a:effectLst/>
                <a:sym typeface="Symbol" pitchFamily="18" charset="2"/>
              </a:rPr>
              <a:t>}  </a:t>
            </a:r>
            <a:r>
              <a:rPr lang="en-US" sz="2800" i="1" smtClean="0">
                <a:effectLst/>
                <a:sym typeface="Symbol" pitchFamily="18" charset="2"/>
              </a:rPr>
              <a:t>E</a:t>
            </a:r>
            <a:r>
              <a:rPr lang="en-US" sz="2800" smtClean="0">
                <a:effectLst/>
                <a:sym typeface="Symbol" pitchFamily="18" charset="2"/>
              </a:rPr>
              <a:t>.</a:t>
            </a:r>
            <a:endParaRPr lang="en-US" sz="2800" smtClean="0">
              <a:effectLst/>
            </a:endParaRPr>
          </a:p>
          <a:p>
            <a:pPr>
              <a:buFontTx/>
              <a:buNone/>
            </a:pPr>
            <a:endParaRPr lang="en-US" smtClean="0">
              <a:effectLst/>
            </a:endParaRPr>
          </a:p>
        </p:txBody>
      </p:sp>
      <p:sp>
        <p:nvSpPr>
          <p:cNvPr id="3075" name="Rectangle 2"/>
          <p:cNvSpPr>
            <a:spLocks noGrp="1" noChangeArrowheads="1"/>
          </p:cNvSpPr>
          <p:nvPr>
            <p:ph type="title"/>
          </p:nvPr>
        </p:nvSpPr>
        <p:spPr>
          <a:xfrm>
            <a:off x="685800" y="304800"/>
            <a:ext cx="7772400" cy="990600"/>
          </a:xfrm>
          <a:solidFill>
            <a:srgbClr val="00FF00"/>
          </a:solidFill>
          <a:ln w="63500">
            <a:solidFill>
              <a:srgbClr val="006600"/>
            </a:solidFill>
          </a:ln>
        </p:spPr>
        <p:txBody>
          <a:bodyPr/>
          <a:lstStyle/>
          <a:p>
            <a:r>
              <a:rPr lang="en-US" smtClean="0"/>
              <a:t>Complete Graphs</a:t>
            </a:r>
          </a:p>
        </p:txBody>
      </p:sp>
      <p:sp>
        <p:nvSpPr>
          <p:cNvPr id="3077" name="Line 4"/>
          <p:cNvSpPr>
            <a:spLocks noChangeShapeType="1"/>
          </p:cNvSpPr>
          <p:nvPr/>
        </p:nvSpPr>
        <p:spPr bwMode="auto">
          <a:xfrm>
            <a:off x="2074863" y="4487863"/>
            <a:ext cx="282575" cy="693737"/>
          </a:xfrm>
          <a:prstGeom prst="line">
            <a:avLst/>
          </a:prstGeom>
          <a:noFill/>
          <a:ln w="28575">
            <a:solidFill>
              <a:schemeClr val="tx1"/>
            </a:solidFill>
            <a:round/>
            <a:headEnd/>
            <a:tailEnd/>
          </a:ln>
        </p:spPr>
        <p:txBody>
          <a:bodyPr wrap="none" anchor="ctr">
            <a:spAutoFit/>
          </a:bodyPr>
          <a:lstStyle/>
          <a:p>
            <a:endParaRPr lang="en-US"/>
          </a:p>
        </p:txBody>
      </p:sp>
      <p:sp>
        <p:nvSpPr>
          <p:cNvPr id="3078" name="Line 5"/>
          <p:cNvSpPr>
            <a:spLocks noChangeShapeType="1"/>
          </p:cNvSpPr>
          <p:nvPr/>
        </p:nvSpPr>
        <p:spPr bwMode="auto">
          <a:xfrm flipV="1">
            <a:off x="2806700" y="4492625"/>
            <a:ext cx="334963" cy="539750"/>
          </a:xfrm>
          <a:prstGeom prst="line">
            <a:avLst/>
          </a:prstGeom>
          <a:noFill/>
          <a:ln w="28575">
            <a:solidFill>
              <a:schemeClr val="tx1"/>
            </a:solidFill>
            <a:round/>
            <a:headEnd/>
            <a:tailEnd/>
          </a:ln>
        </p:spPr>
        <p:txBody>
          <a:bodyPr wrap="none" anchor="ctr">
            <a:spAutoFit/>
          </a:bodyPr>
          <a:lstStyle/>
          <a:p>
            <a:endParaRPr lang="en-US"/>
          </a:p>
        </p:txBody>
      </p:sp>
      <p:sp>
        <p:nvSpPr>
          <p:cNvPr id="3079" name="Line 6"/>
          <p:cNvSpPr>
            <a:spLocks noChangeShapeType="1"/>
          </p:cNvSpPr>
          <p:nvPr/>
        </p:nvSpPr>
        <p:spPr bwMode="auto">
          <a:xfrm flipH="1" flipV="1">
            <a:off x="3098800" y="4494213"/>
            <a:ext cx="482600" cy="687387"/>
          </a:xfrm>
          <a:prstGeom prst="line">
            <a:avLst/>
          </a:prstGeom>
          <a:noFill/>
          <a:ln w="28575">
            <a:solidFill>
              <a:schemeClr val="tx1"/>
            </a:solidFill>
            <a:round/>
            <a:headEnd/>
            <a:tailEnd/>
          </a:ln>
        </p:spPr>
        <p:txBody>
          <a:bodyPr anchor="ctr">
            <a:spAutoFit/>
          </a:bodyPr>
          <a:lstStyle/>
          <a:p>
            <a:endParaRPr lang="en-US"/>
          </a:p>
        </p:txBody>
      </p:sp>
      <p:sp>
        <p:nvSpPr>
          <p:cNvPr id="3080" name="Line 7"/>
          <p:cNvSpPr>
            <a:spLocks noChangeShapeType="1"/>
          </p:cNvSpPr>
          <p:nvPr/>
        </p:nvSpPr>
        <p:spPr bwMode="auto">
          <a:xfrm>
            <a:off x="2781300" y="5032375"/>
            <a:ext cx="796925" cy="166688"/>
          </a:xfrm>
          <a:prstGeom prst="line">
            <a:avLst/>
          </a:prstGeom>
          <a:noFill/>
          <a:ln w="28575">
            <a:solidFill>
              <a:schemeClr val="tx1"/>
            </a:solidFill>
            <a:round/>
            <a:headEnd/>
            <a:tailEnd/>
          </a:ln>
        </p:spPr>
        <p:txBody>
          <a:bodyPr wrap="none" anchor="ctr">
            <a:spAutoFit/>
          </a:bodyPr>
          <a:lstStyle/>
          <a:p>
            <a:endParaRPr lang="en-US"/>
          </a:p>
        </p:txBody>
      </p:sp>
      <p:sp>
        <p:nvSpPr>
          <p:cNvPr id="3081" name="Line 8"/>
          <p:cNvSpPr>
            <a:spLocks noChangeShapeType="1"/>
          </p:cNvSpPr>
          <p:nvPr/>
        </p:nvSpPr>
        <p:spPr bwMode="auto">
          <a:xfrm flipV="1">
            <a:off x="4029075" y="4389438"/>
            <a:ext cx="617538" cy="179387"/>
          </a:xfrm>
          <a:prstGeom prst="line">
            <a:avLst/>
          </a:prstGeom>
          <a:noFill/>
          <a:ln w="28575">
            <a:solidFill>
              <a:schemeClr val="tx1"/>
            </a:solidFill>
            <a:round/>
            <a:headEnd/>
            <a:tailEnd/>
          </a:ln>
        </p:spPr>
        <p:txBody>
          <a:bodyPr wrap="none" anchor="ctr">
            <a:spAutoFit/>
          </a:bodyPr>
          <a:lstStyle/>
          <a:p>
            <a:endParaRPr lang="en-US"/>
          </a:p>
        </p:txBody>
      </p:sp>
      <p:sp>
        <p:nvSpPr>
          <p:cNvPr id="3082" name="Line 9"/>
          <p:cNvSpPr>
            <a:spLocks noChangeShapeType="1"/>
          </p:cNvSpPr>
          <p:nvPr/>
        </p:nvSpPr>
        <p:spPr bwMode="auto">
          <a:xfrm flipV="1">
            <a:off x="4183063" y="5199063"/>
            <a:ext cx="528637" cy="52387"/>
          </a:xfrm>
          <a:prstGeom prst="line">
            <a:avLst/>
          </a:prstGeom>
          <a:noFill/>
          <a:ln w="28575">
            <a:solidFill>
              <a:schemeClr val="tx1"/>
            </a:solidFill>
            <a:round/>
            <a:headEnd/>
            <a:tailEnd/>
          </a:ln>
        </p:spPr>
        <p:txBody>
          <a:bodyPr wrap="none" anchor="ctr">
            <a:spAutoFit/>
          </a:bodyPr>
          <a:lstStyle/>
          <a:p>
            <a:endParaRPr lang="en-US"/>
          </a:p>
        </p:txBody>
      </p:sp>
      <p:sp>
        <p:nvSpPr>
          <p:cNvPr id="3083" name="Line 10"/>
          <p:cNvSpPr>
            <a:spLocks noChangeShapeType="1"/>
          </p:cNvSpPr>
          <p:nvPr/>
        </p:nvSpPr>
        <p:spPr bwMode="auto">
          <a:xfrm>
            <a:off x="4016375" y="4556125"/>
            <a:ext cx="153988" cy="733425"/>
          </a:xfrm>
          <a:prstGeom prst="line">
            <a:avLst/>
          </a:prstGeom>
          <a:noFill/>
          <a:ln w="28575">
            <a:solidFill>
              <a:schemeClr val="tx1"/>
            </a:solidFill>
            <a:round/>
            <a:headEnd/>
            <a:tailEnd/>
          </a:ln>
        </p:spPr>
        <p:txBody>
          <a:bodyPr wrap="none" anchor="ctr">
            <a:spAutoFit/>
          </a:bodyPr>
          <a:lstStyle/>
          <a:p>
            <a:endParaRPr lang="en-US"/>
          </a:p>
        </p:txBody>
      </p:sp>
      <p:sp>
        <p:nvSpPr>
          <p:cNvPr id="3084" name="Line 11"/>
          <p:cNvSpPr>
            <a:spLocks noChangeShapeType="1"/>
          </p:cNvSpPr>
          <p:nvPr/>
        </p:nvSpPr>
        <p:spPr bwMode="auto">
          <a:xfrm flipV="1">
            <a:off x="4183063" y="4414838"/>
            <a:ext cx="463550" cy="849312"/>
          </a:xfrm>
          <a:prstGeom prst="line">
            <a:avLst/>
          </a:prstGeom>
          <a:noFill/>
          <a:ln w="28575">
            <a:solidFill>
              <a:schemeClr val="tx1"/>
            </a:solidFill>
            <a:round/>
            <a:headEnd/>
            <a:tailEnd/>
          </a:ln>
        </p:spPr>
        <p:txBody>
          <a:bodyPr wrap="none" anchor="ctr">
            <a:spAutoFit/>
          </a:bodyPr>
          <a:lstStyle/>
          <a:p>
            <a:endParaRPr lang="en-US"/>
          </a:p>
        </p:txBody>
      </p:sp>
      <p:sp>
        <p:nvSpPr>
          <p:cNvPr id="3085" name="Line 12"/>
          <p:cNvSpPr>
            <a:spLocks noChangeShapeType="1"/>
          </p:cNvSpPr>
          <p:nvPr/>
        </p:nvSpPr>
        <p:spPr bwMode="auto">
          <a:xfrm>
            <a:off x="4054475" y="4568825"/>
            <a:ext cx="669925" cy="630238"/>
          </a:xfrm>
          <a:prstGeom prst="line">
            <a:avLst/>
          </a:prstGeom>
          <a:noFill/>
          <a:ln w="28575">
            <a:solidFill>
              <a:schemeClr val="tx1"/>
            </a:solidFill>
            <a:round/>
            <a:headEnd/>
            <a:tailEnd/>
          </a:ln>
        </p:spPr>
        <p:txBody>
          <a:bodyPr wrap="none" anchor="ctr">
            <a:spAutoFit/>
          </a:bodyPr>
          <a:lstStyle/>
          <a:p>
            <a:endParaRPr lang="en-US"/>
          </a:p>
        </p:txBody>
      </p:sp>
      <p:sp>
        <p:nvSpPr>
          <p:cNvPr id="3086" name="Line 13"/>
          <p:cNvSpPr>
            <a:spLocks noChangeShapeType="1"/>
          </p:cNvSpPr>
          <p:nvPr/>
        </p:nvSpPr>
        <p:spPr bwMode="auto">
          <a:xfrm flipV="1">
            <a:off x="5187950" y="4337050"/>
            <a:ext cx="438150" cy="385763"/>
          </a:xfrm>
          <a:prstGeom prst="line">
            <a:avLst/>
          </a:prstGeom>
          <a:noFill/>
          <a:ln w="28575">
            <a:solidFill>
              <a:schemeClr val="tx1"/>
            </a:solidFill>
            <a:round/>
            <a:headEnd/>
            <a:tailEnd/>
          </a:ln>
        </p:spPr>
        <p:txBody>
          <a:bodyPr wrap="none" anchor="ctr">
            <a:spAutoFit/>
          </a:bodyPr>
          <a:lstStyle/>
          <a:p>
            <a:endParaRPr lang="en-US"/>
          </a:p>
        </p:txBody>
      </p:sp>
      <p:sp>
        <p:nvSpPr>
          <p:cNvPr id="3087" name="Line 14"/>
          <p:cNvSpPr>
            <a:spLocks noChangeShapeType="1"/>
          </p:cNvSpPr>
          <p:nvPr/>
        </p:nvSpPr>
        <p:spPr bwMode="auto">
          <a:xfrm flipV="1">
            <a:off x="5175250" y="4581525"/>
            <a:ext cx="977900" cy="180975"/>
          </a:xfrm>
          <a:prstGeom prst="line">
            <a:avLst/>
          </a:prstGeom>
          <a:noFill/>
          <a:ln w="28575">
            <a:solidFill>
              <a:schemeClr val="tx1"/>
            </a:solidFill>
            <a:round/>
            <a:headEnd/>
            <a:tailEnd/>
          </a:ln>
        </p:spPr>
        <p:txBody>
          <a:bodyPr wrap="none" anchor="ctr">
            <a:spAutoFit/>
          </a:bodyPr>
          <a:lstStyle/>
          <a:p>
            <a:endParaRPr lang="en-US"/>
          </a:p>
        </p:txBody>
      </p:sp>
      <p:sp>
        <p:nvSpPr>
          <p:cNvPr id="3088" name="Line 15"/>
          <p:cNvSpPr>
            <a:spLocks noChangeShapeType="1"/>
          </p:cNvSpPr>
          <p:nvPr/>
        </p:nvSpPr>
        <p:spPr bwMode="auto">
          <a:xfrm>
            <a:off x="5162550" y="4710113"/>
            <a:ext cx="925513" cy="412750"/>
          </a:xfrm>
          <a:prstGeom prst="line">
            <a:avLst/>
          </a:prstGeom>
          <a:noFill/>
          <a:ln w="28575">
            <a:solidFill>
              <a:schemeClr val="tx1"/>
            </a:solidFill>
            <a:round/>
            <a:headEnd/>
            <a:tailEnd/>
          </a:ln>
        </p:spPr>
        <p:txBody>
          <a:bodyPr wrap="none" anchor="ctr">
            <a:spAutoFit/>
          </a:bodyPr>
          <a:lstStyle/>
          <a:p>
            <a:endParaRPr lang="en-US"/>
          </a:p>
        </p:txBody>
      </p:sp>
      <p:sp>
        <p:nvSpPr>
          <p:cNvPr id="3089" name="Line 16"/>
          <p:cNvSpPr>
            <a:spLocks noChangeShapeType="1"/>
          </p:cNvSpPr>
          <p:nvPr/>
        </p:nvSpPr>
        <p:spPr bwMode="auto">
          <a:xfrm>
            <a:off x="5175250" y="4722813"/>
            <a:ext cx="450850" cy="619125"/>
          </a:xfrm>
          <a:prstGeom prst="line">
            <a:avLst/>
          </a:prstGeom>
          <a:noFill/>
          <a:ln w="28575">
            <a:solidFill>
              <a:schemeClr val="tx1"/>
            </a:solidFill>
            <a:round/>
            <a:headEnd/>
            <a:tailEnd/>
          </a:ln>
        </p:spPr>
        <p:txBody>
          <a:bodyPr wrap="none" anchor="ctr">
            <a:spAutoFit/>
          </a:bodyPr>
          <a:lstStyle/>
          <a:p>
            <a:endParaRPr lang="en-US"/>
          </a:p>
        </p:txBody>
      </p:sp>
      <p:sp>
        <p:nvSpPr>
          <p:cNvPr id="3090" name="Line 17"/>
          <p:cNvSpPr>
            <a:spLocks noChangeShapeType="1"/>
          </p:cNvSpPr>
          <p:nvPr/>
        </p:nvSpPr>
        <p:spPr bwMode="auto">
          <a:xfrm>
            <a:off x="5611813" y="4337050"/>
            <a:ext cx="541337" cy="231775"/>
          </a:xfrm>
          <a:prstGeom prst="line">
            <a:avLst/>
          </a:prstGeom>
          <a:noFill/>
          <a:ln w="28575">
            <a:solidFill>
              <a:schemeClr val="tx1"/>
            </a:solidFill>
            <a:round/>
            <a:headEnd/>
            <a:tailEnd/>
          </a:ln>
        </p:spPr>
        <p:txBody>
          <a:bodyPr wrap="none" anchor="ctr">
            <a:spAutoFit/>
          </a:bodyPr>
          <a:lstStyle/>
          <a:p>
            <a:endParaRPr lang="en-US"/>
          </a:p>
        </p:txBody>
      </p:sp>
      <p:sp>
        <p:nvSpPr>
          <p:cNvPr id="3091" name="Line 18"/>
          <p:cNvSpPr>
            <a:spLocks noChangeShapeType="1"/>
          </p:cNvSpPr>
          <p:nvPr/>
        </p:nvSpPr>
        <p:spPr bwMode="auto">
          <a:xfrm>
            <a:off x="5611813" y="4337050"/>
            <a:ext cx="463550" cy="785813"/>
          </a:xfrm>
          <a:prstGeom prst="line">
            <a:avLst/>
          </a:prstGeom>
          <a:noFill/>
          <a:ln w="28575">
            <a:solidFill>
              <a:schemeClr val="tx1"/>
            </a:solidFill>
            <a:round/>
            <a:headEnd/>
            <a:tailEnd/>
          </a:ln>
        </p:spPr>
        <p:txBody>
          <a:bodyPr wrap="none" anchor="ctr">
            <a:spAutoFit/>
          </a:bodyPr>
          <a:lstStyle/>
          <a:p>
            <a:endParaRPr lang="en-US"/>
          </a:p>
        </p:txBody>
      </p:sp>
      <p:sp>
        <p:nvSpPr>
          <p:cNvPr id="3092" name="Line 19"/>
          <p:cNvSpPr>
            <a:spLocks noChangeShapeType="1"/>
          </p:cNvSpPr>
          <p:nvPr/>
        </p:nvSpPr>
        <p:spPr bwMode="auto">
          <a:xfrm>
            <a:off x="5626100" y="4337050"/>
            <a:ext cx="0" cy="1004888"/>
          </a:xfrm>
          <a:prstGeom prst="line">
            <a:avLst/>
          </a:prstGeom>
          <a:noFill/>
          <a:ln w="28575">
            <a:solidFill>
              <a:schemeClr val="tx1"/>
            </a:solidFill>
            <a:round/>
            <a:headEnd/>
            <a:tailEnd/>
          </a:ln>
        </p:spPr>
        <p:txBody>
          <a:bodyPr wrap="none" anchor="ctr">
            <a:spAutoFit/>
          </a:bodyPr>
          <a:lstStyle/>
          <a:p>
            <a:endParaRPr lang="en-US"/>
          </a:p>
        </p:txBody>
      </p:sp>
      <p:sp>
        <p:nvSpPr>
          <p:cNvPr id="3093" name="Line 20"/>
          <p:cNvSpPr>
            <a:spLocks noChangeShapeType="1"/>
          </p:cNvSpPr>
          <p:nvPr/>
        </p:nvSpPr>
        <p:spPr bwMode="auto">
          <a:xfrm flipH="1">
            <a:off x="6115050" y="4568825"/>
            <a:ext cx="63500" cy="541338"/>
          </a:xfrm>
          <a:prstGeom prst="line">
            <a:avLst/>
          </a:prstGeom>
          <a:noFill/>
          <a:ln w="28575">
            <a:solidFill>
              <a:schemeClr val="tx1"/>
            </a:solidFill>
            <a:round/>
            <a:headEnd/>
            <a:tailEnd/>
          </a:ln>
        </p:spPr>
        <p:txBody>
          <a:bodyPr wrap="none" anchor="ctr">
            <a:spAutoFit/>
          </a:bodyPr>
          <a:lstStyle/>
          <a:p>
            <a:endParaRPr lang="en-US"/>
          </a:p>
        </p:txBody>
      </p:sp>
      <p:sp>
        <p:nvSpPr>
          <p:cNvPr id="3094" name="Line 21"/>
          <p:cNvSpPr>
            <a:spLocks noChangeShapeType="1"/>
          </p:cNvSpPr>
          <p:nvPr/>
        </p:nvSpPr>
        <p:spPr bwMode="auto">
          <a:xfrm flipH="1">
            <a:off x="5626100" y="4543425"/>
            <a:ext cx="527050" cy="811213"/>
          </a:xfrm>
          <a:prstGeom prst="line">
            <a:avLst/>
          </a:prstGeom>
          <a:noFill/>
          <a:ln w="28575">
            <a:solidFill>
              <a:schemeClr val="tx1"/>
            </a:solidFill>
            <a:round/>
            <a:headEnd/>
            <a:tailEnd/>
          </a:ln>
        </p:spPr>
        <p:txBody>
          <a:bodyPr wrap="none" anchor="ctr">
            <a:spAutoFit/>
          </a:bodyPr>
          <a:lstStyle/>
          <a:p>
            <a:endParaRPr lang="en-US"/>
          </a:p>
        </p:txBody>
      </p:sp>
      <p:sp>
        <p:nvSpPr>
          <p:cNvPr id="3095" name="Line 22"/>
          <p:cNvSpPr>
            <a:spLocks noChangeShapeType="1"/>
          </p:cNvSpPr>
          <p:nvPr/>
        </p:nvSpPr>
        <p:spPr bwMode="auto">
          <a:xfrm flipH="1">
            <a:off x="5611813" y="5110163"/>
            <a:ext cx="490537" cy="231775"/>
          </a:xfrm>
          <a:prstGeom prst="line">
            <a:avLst/>
          </a:prstGeom>
          <a:noFill/>
          <a:ln w="28575">
            <a:solidFill>
              <a:schemeClr val="tx1"/>
            </a:solidFill>
            <a:round/>
            <a:headEnd/>
            <a:tailEnd/>
          </a:ln>
        </p:spPr>
        <p:txBody>
          <a:bodyPr wrap="none" anchor="ctr">
            <a:spAutoFit/>
          </a:bodyPr>
          <a:lstStyle/>
          <a:p>
            <a:endParaRPr lang="en-US"/>
          </a:p>
        </p:txBody>
      </p:sp>
      <p:sp>
        <p:nvSpPr>
          <p:cNvPr id="3096" name="Line 23"/>
          <p:cNvSpPr>
            <a:spLocks noChangeShapeType="1"/>
          </p:cNvSpPr>
          <p:nvPr/>
        </p:nvSpPr>
        <p:spPr bwMode="auto">
          <a:xfrm>
            <a:off x="6926263" y="4337050"/>
            <a:ext cx="461962" cy="0"/>
          </a:xfrm>
          <a:prstGeom prst="line">
            <a:avLst/>
          </a:prstGeom>
          <a:noFill/>
          <a:ln w="28575">
            <a:solidFill>
              <a:schemeClr val="tx1"/>
            </a:solidFill>
            <a:round/>
            <a:headEnd/>
            <a:tailEnd/>
          </a:ln>
        </p:spPr>
        <p:txBody>
          <a:bodyPr wrap="none" anchor="ctr">
            <a:spAutoFit/>
          </a:bodyPr>
          <a:lstStyle/>
          <a:p>
            <a:endParaRPr lang="en-US"/>
          </a:p>
        </p:txBody>
      </p:sp>
      <p:sp>
        <p:nvSpPr>
          <p:cNvPr id="3097" name="Line 24"/>
          <p:cNvSpPr>
            <a:spLocks noChangeShapeType="1"/>
          </p:cNvSpPr>
          <p:nvPr/>
        </p:nvSpPr>
        <p:spPr bwMode="auto">
          <a:xfrm>
            <a:off x="6926263" y="4349750"/>
            <a:ext cx="939800" cy="387350"/>
          </a:xfrm>
          <a:prstGeom prst="line">
            <a:avLst/>
          </a:prstGeom>
          <a:noFill/>
          <a:ln w="28575">
            <a:solidFill>
              <a:schemeClr val="tx1"/>
            </a:solidFill>
            <a:round/>
            <a:headEnd/>
            <a:tailEnd/>
          </a:ln>
        </p:spPr>
        <p:txBody>
          <a:bodyPr wrap="none" anchor="ctr">
            <a:spAutoFit/>
          </a:bodyPr>
          <a:lstStyle/>
          <a:p>
            <a:endParaRPr lang="en-US"/>
          </a:p>
        </p:txBody>
      </p:sp>
      <p:sp>
        <p:nvSpPr>
          <p:cNvPr id="3098" name="Line 25"/>
          <p:cNvSpPr>
            <a:spLocks noChangeShapeType="1"/>
          </p:cNvSpPr>
          <p:nvPr/>
        </p:nvSpPr>
        <p:spPr bwMode="auto">
          <a:xfrm>
            <a:off x="6938963" y="4337050"/>
            <a:ext cx="746125" cy="785813"/>
          </a:xfrm>
          <a:prstGeom prst="line">
            <a:avLst/>
          </a:prstGeom>
          <a:noFill/>
          <a:ln w="28575">
            <a:solidFill>
              <a:schemeClr val="tx1"/>
            </a:solidFill>
            <a:round/>
            <a:headEnd/>
            <a:tailEnd/>
          </a:ln>
        </p:spPr>
        <p:txBody>
          <a:bodyPr wrap="none" anchor="ctr">
            <a:spAutoFit/>
          </a:bodyPr>
          <a:lstStyle/>
          <a:p>
            <a:endParaRPr lang="en-US"/>
          </a:p>
        </p:txBody>
      </p:sp>
      <p:sp>
        <p:nvSpPr>
          <p:cNvPr id="3099" name="Line 26"/>
          <p:cNvSpPr>
            <a:spLocks noChangeShapeType="1"/>
          </p:cNvSpPr>
          <p:nvPr/>
        </p:nvSpPr>
        <p:spPr bwMode="auto">
          <a:xfrm>
            <a:off x="6938963" y="4337050"/>
            <a:ext cx="204787" cy="1004888"/>
          </a:xfrm>
          <a:prstGeom prst="line">
            <a:avLst/>
          </a:prstGeom>
          <a:noFill/>
          <a:ln w="28575">
            <a:solidFill>
              <a:schemeClr val="tx1"/>
            </a:solidFill>
            <a:round/>
            <a:headEnd/>
            <a:tailEnd/>
          </a:ln>
        </p:spPr>
        <p:txBody>
          <a:bodyPr wrap="none" anchor="ctr">
            <a:spAutoFit/>
          </a:bodyPr>
          <a:lstStyle/>
          <a:p>
            <a:endParaRPr lang="en-US"/>
          </a:p>
        </p:txBody>
      </p:sp>
      <p:sp>
        <p:nvSpPr>
          <p:cNvPr id="3100" name="Line 27"/>
          <p:cNvSpPr>
            <a:spLocks noChangeShapeType="1"/>
          </p:cNvSpPr>
          <p:nvPr/>
        </p:nvSpPr>
        <p:spPr bwMode="auto">
          <a:xfrm flipH="1">
            <a:off x="6770688" y="4349750"/>
            <a:ext cx="155575" cy="528638"/>
          </a:xfrm>
          <a:prstGeom prst="line">
            <a:avLst/>
          </a:prstGeom>
          <a:noFill/>
          <a:ln w="28575">
            <a:solidFill>
              <a:schemeClr val="tx1"/>
            </a:solidFill>
            <a:round/>
            <a:headEnd/>
            <a:tailEnd/>
          </a:ln>
        </p:spPr>
        <p:txBody>
          <a:bodyPr wrap="none" anchor="ctr">
            <a:spAutoFit/>
          </a:bodyPr>
          <a:lstStyle/>
          <a:p>
            <a:endParaRPr lang="en-US"/>
          </a:p>
        </p:txBody>
      </p:sp>
      <p:sp>
        <p:nvSpPr>
          <p:cNvPr id="3101" name="Line 28"/>
          <p:cNvSpPr>
            <a:spLocks noChangeShapeType="1"/>
          </p:cNvSpPr>
          <p:nvPr/>
        </p:nvSpPr>
        <p:spPr bwMode="auto">
          <a:xfrm>
            <a:off x="7388225" y="4324350"/>
            <a:ext cx="450850" cy="398463"/>
          </a:xfrm>
          <a:prstGeom prst="line">
            <a:avLst/>
          </a:prstGeom>
          <a:noFill/>
          <a:ln w="28575">
            <a:solidFill>
              <a:schemeClr val="tx1"/>
            </a:solidFill>
            <a:round/>
            <a:headEnd/>
            <a:tailEnd/>
          </a:ln>
        </p:spPr>
        <p:txBody>
          <a:bodyPr wrap="none" anchor="ctr">
            <a:spAutoFit/>
          </a:bodyPr>
          <a:lstStyle/>
          <a:p>
            <a:endParaRPr lang="en-US"/>
          </a:p>
        </p:txBody>
      </p:sp>
      <p:sp>
        <p:nvSpPr>
          <p:cNvPr id="3102" name="Line 29"/>
          <p:cNvSpPr>
            <a:spLocks noChangeShapeType="1"/>
          </p:cNvSpPr>
          <p:nvPr/>
        </p:nvSpPr>
        <p:spPr bwMode="auto">
          <a:xfrm>
            <a:off x="7402513" y="4349750"/>
            <a:ext cx="282575" cy="760413"/>
          </a:xfrm>
          <a:prstGeom prst="line">
            <a:avLst/>
          </a:prstGeom>
          <a:noFill/>
          <a:ln w="28575">
            <a:solidFill>
              <a:schemeClr val="tx1"/>
            </a:solidFill>
            <a:round/>
            <a:headEnd/>
            <a:tailEnd/>
          </a:ln>
        </p:spPr>
        <p:txBody>
          <a:bodyPr wrap="none" anchor="ctr">
            <a:spAutoFit/>
          </a:bodyPr>
          <a:lstStyle/>
          <a:p>
            <a:endParaRPr lang="en-US"/>
          </a:p>
        </p:txBody>
      </p:sp>
      <p:sp>
        <p:nvSpPr>
          <p:cNvPr id="3103" name="Line 30"/>
          <p:cNvSpPr>
            <a:spLocks noChangeShapeType="1"/>
          </p:cNvSpPr>
          <p:nvPr/>
        </p:nvSpPr>
        <p:spPr bwMode="auto">
          <a:xfrm flipH="1">
            <a:off x="7158038" y="4337050"/>
            <a:ext cx="244475" cy="1030288"/>
          </a:xfrm>
          <a:prstGeom prst="line">
            <a:avLst/>
          </a:prstGeom>
          <a:noFill/>
          <a:ln w="28575">
            <a:solidFill>
              <a:schemeClr val="tx1"/>
            </a:solidFill>
            <a:round/>
            <a:headEnd/>
            <a:tailEnd/>
          </a:ln>
        </p:spPr>
        <p:txBody>
          <a:bodyPr wrap="none" anchor="ctr">
            <a:spAutoFit/>
          </a:bodyPr>
          <a:lstStyle/>
          <a:p>
            <a:endParaRPr lang="en-US"/>
          </a:p>
        </p:txBody>
      </p:sp>
      <p:sp>
        <p:nvSpPr>
          <p:cNvPr id="3104" name="Line 31"/>
          <p:cNvSpPr>
            <a:spLocks noChangeShapeType="1"/>
          </p:cNvSpPr>
          <p:nvPr/>
        </p:nvSpPr>
        <p:spPr bwMode="auto">
          <a:xfrm flipH="1">
            <a:off x="6783388" y="4337050"/>
            <a:ext cx="604837" cy="541338"/>
          </a:xfrm>
          <a:prstGeom prst="line">
            <a:avLst/>
          </a:prstGeom>
          <a:noFill/>
          <a:ln w="28575">
            <a:solidFill>
              <a:schemeClr val="tx1"/>
            </a:solidFill>
            <a:round/>
            <a:headEnd/>
            <a:tailEnd/>
          </a:ln>
        </p:spPr>
        <p:txBody>
          <a:bodyPr wrap="none" anchor="ctr">
            <a:spAutoFit/>
          </a:bodyPr>
          <a:lstStyle/>
          <a:p>
            <a:endParaRPr lang="en-US"/>
          </a:p>
        </p:txBody>
      </p:sp>
      <p:sp>
        <p:nvSpPr>
          <p:cNvPr id="3105" name="Line 32"/>
          <p:cNvSpPr>
            <a:spLocks noChangeShapeType="1"/>
          </p:cNvSpPr>
          <p:nvPr/>
        </p:nvSpPr>
        <p:spPr bwMode="auto">
          <a:xfrm flipH="1">
            <a:off x="7685088" y="4722813"/>
            <a:ext cx="166687" cy="374650"/>
          </a:xfrm>
          <a:prstGeom prst="line">
            <a:avLst/>
          </a:prstGeom>
          <a:noFill/>
          <a:ln w="28575">
            <a:solidFill>
              <a:schemeClr val="tx1"/>
            </a:solidFill>
            <a:round/>
            <a:headEnd/>
            <a:tailEnd/>
          </a:ln>
        </p:spPr>
        <p:txBody>
          <a:bodyPr wrap="none" anchor="ctr">
            <a:spAutoFit/>
          </a:bodyPr>
          <a:lstStyle/>
          <a:p>
            <a:endParaRPr lang="en-US"/>
          </a:p>
        </p:txBody>
      </p:sp>
      <p:sp>
        <p:nvSpPr>
          <p:cNvPr id="3106" name="Line 33"/>
          <p:cNvSpPr>
            <a:spLocks noChangeShapeType="1"/>
          </p:cNvSpPr>
          <p:nvPr/>
        </p:nvSpPr>
        <p:spPr bwMode="auto">
          <a:xfrm flipH="1">
            <a:off x="7158038" y="4722813"/>
            <a:ext cx="693737" cy="606425"/>
          </a:xfrm>
          <a:prstGeom prst="line">
            <a:avLst/>
          </a:prstGeom>
          <a:noFill/>
          <a:ln w="28575">
            <a:solidFill>
              <a:schemeClr val="tx1"/>
            </a:solidFill>
            <a:round/>
            <a:headEnd/>
            <a:tailEnd/>
          </a:ln>
        </p:spPr>
        <p:txBody>
          <a:bodyPr wrap="none" anchor="ctr">
            <a:spAutoFit/>
          </a:bodyPr>
          <a:lstStyle/>
          <a:p>
            <a:endParaRPr lang="en-US"/>
          </a:p>
        </p:txBody>
      </p:sp>
      <p:sp>
        <p:nvSpPr>
          <p:cNvPr id="3107" name="Line 34"/>
          <p:cNvSpPr>
            <a:spLocks noChangeShapeType="1"/>
          </p:cNvSpPr>
          <p:nvPr/>
        </p:nvSpPr>
        <p:spPr bwMode="auto">
          <a:xfrm flipH="1">
            <a:off x="6783388" y="4710113"/>
            <a:ext cx="1082675" cy="168275"/>
          </a:xfrm>
          <a:prstGeom prst="line">
            <a:avLst/>
          </a:prstGeom>
          <a:noFill/>
          <a:ln w="28575">
            <a:solidFill>
              <a:schemeClr val="tx1"/>
            </a:solidFill>
            <a:round/>
            <a:headEnd/>
            <a:tailEnd/>
          </a:ln>
        </p:spPr>
        <p:txBody>
          <a:bodyPr wrap="none" anchor="ctr">
            <a:spAutoFit/>
          </a:bodyPr>
          <a:lstStyle/>
          <a:p>
            <a:endParaRPr lang="en-US"/>
          </a:p>
        </p:txBody>
      </p:sp>
      <p:sp>
        <p:nvSpPr>
          <p:cNvPr id="3108" name="Line 35"/>
          <p:cNvSpPr>
            <a:spLocks noChangeShapeType="1"/>
          </p:cNvSpPr>
          <p:nvPr/>
        </p:nvSpPr>
        <p:spPr bwMode="auto">
          <a:xfrm flipH="1">
            <a:off x="7143750" y="5110163"/>
            <a:ext cx="541338" cy="231775"/>
          </a:xfrm>
          <a:prstGeom prst="line">
            <a:avLst/>
          </a:prstGeom>
          <a:noFill/>
          <a:ln w="28575">
            <a:solidFill>
              <a:schemeClr val="tx1"/>
            </a:solidFill>
            <a:round/>
            <a:headEnd/>
            <a:tailEnd/>
          </a:ln>
        </p:spPr>
        <p:txBody>
          <a:bodyPr wrap="none" anchor="ctr">
            <a:spAutoFit/>
          </a:bodyPr>
          <a:lstStyle/>
          <a:p>
            <a:endParaRPr lang="en-US"/>
          </a:p>
        </p:txBody>
      </p:sp>
      <p:sp>
        <p:nvSpPr>
          <p:cNvPr id="3109" name="Line 36"/>
          <p:cNvSpPr>
            <a:spLocks noChangeShapeType="1"/>
          </p:cNvSpPr>
          <p:nvPr/>
        </p:nvSpPr>
        <p:spPr bwMode="auto">
          <a:xfrm flipH="1" flipV="1">
            <a:off x="6757988" y="4878388"/>
            <a:ext cx="952500" cy="231775"/>
          </a:xfrm>
          <a:prstGeom prst="line">
            <a:avLst/>
          </a:prstGeom>
          <a:noFill/>
          <a:ln w="28575">
            <a:solidFill>
              <a:schemeClr val="tx1"/>
            </a:solidFill>
            <a:round/>
            <a:headEnd/>
            <a:tailEnd/>
          </a:ln>
        </p:spPr>
        <p:txBody>
          <a:bodyPr wrap="none" anchor="ctr">
            <a:spAutoFit/>
          </a:bodyPr>
          <a:lstStyle/>
          <a:p>
            <a:endParaRPr lang="en-US"/>
          </a:p>
        </p:txBody>
      </p:sp>
      <p:sp>
        <p:nvSpPr>
          <p:cNvPr id="3110" name="Line 37"/>
          <p:cNvSpPr>
            <a:spLocks noChangeShapeType="1"/>
          </p:cNvSpPr>
          <p:nvPr/>
        </p:nvSpPr>
        <p:spPr bwMode="auto">
          <a:xfrm flipH="1" flipV="1">
            <a:off x="6770688" y="4891088"/>
            <a:ext cx="373062" cy="450850"/>
          </a:xfrm>
          <a:prstGeom prst="line">
            <a:avLst/>
          </a:prstGeom>
          <a:noFill/>
          <a:ln w="28575">
            <a:solidFill>
              <a:schemeClr val="tx1"/>
            </a:solidFill>
            <a:round/>
            <a:headEnd/>
            <a:tailEnd/>
          </a:ln>
        </p:spPr>
        <p:txBody>
          <a:bodyPr wrap="none" anchor="ctr">
            <a:spAutoFit/>
          </a:bodyPr>
          <a:lstStyle/>
          <a:p>
            <a:endParaRPr lang="en-US"/>
          </a:p>
        </p:txBody>
      </p:sp>
      <p:sp>
        <p:nvSpPr>
          <p:cNvPr id="3111" name="Text Box 38"/>
          <p:cNvSpPr txBox="1">
            <a:spLocks noChangeArrowheads="1"/>
          </p:cNvSpPr>
          <p:nvPr/>
        </p:nvSpPr>
        <p:spPr bwMode="auto">
          <a:xfrm>
            <a:off x="1236663" y="5176838"/>
            <a:ext cx="488950" cy="457200"/>
          </a:xfrm>
          <a:prstGeom prst="rect">
            <a:avLst/>
          </a:prstGeom>
          <a:noFill/>
          <a:ln w="28575">
            <a:noFill/>
            <a:miter lim="800000"/>
            <a:headEnd/>
            <a:tailEnd/>
          </a:ln>
        </p:spPr>
        <p:txBody>
          <a:bodyPr wrap="none" anchor="ctr">
            <a:spAutoFit/>
          </a:bodyPr>
          <a:lstStyle/>
          <a:p>
            <a:pPr algn="ctr"/>
            <a:r>
              <a:rPr lang="en-US" i="1"/>
              <a:t>K</a:t>
            </a:r>
            <a:r>
              <a:rPr lang="en-US" baseline="-25000"/>
              <a:t>1</a:t>
            </a:r>
            <a:endParaRPr lang="en-US" i="1"/>
          </a:p>
        </p:txBody>
      </p:sp>
      <p:sp>
        <p:nvSpPr>
          <p:cNvPr id="3112" name="Text Box 39"/>
          <p:cNvSpPr txBox="1">
            <a:spLocks noChangeArrowheads="1"/>
          </p:cNvSpPr>
          <p:nvPr/>
        </p:nvSpPr>
        <p:spPr bwMode="auto">
          <a:xfrm>
            <a:off x="2057400" y="5181600"/>
            <a:ext cx="488950" cy="457200"/>
          </a:xfrm>
          <a:prstGeom prst="rect">
            <a:avLst/>
          </a:prstGeom>
          <a:noFill/>
          <a:ln w="28575">
            <a:noFill/>
            <a:miter lim="800000"/>
            <a:headEnd/>
            <a:tailEnd/>
          </a:ln>
        </p:spPr>
        <p:txBody>
          <a:bodyPr wrap="none" anchor="ctr">
            <a:spAutoFit/>
          </a:bodyPr>
          <a:lstStyle/>
          <a:p>
            <a:pPr algn="ctr"/>
            <a:r>
              <a:rPr lang="en-US" i="1"/>
              <a:t>K</a:t>
            </a:r>
            <a:r>
              <a:rPr lang="en-US" baseline="-25000"/>
              <a:t>2</a:t>
            </a:r>
            <a:endParaRPr lang="en-US" i="1"/>
          </a:p>
        </p:txBody>
      </p:sp>
      <p:sp>
        <p:nvSpPr>
          <p:cNvPr id="3113" name="Text Box 40"/>
          <p:cNvSpPr txBox="1">
            <a:spLocks noChangeArrowheads="1"/>
          </p:cNvSpPr>
          <p:nvPr/>
        </p:nvSpPr>
        <p:spPr bwMode="auto">
          <a:xfrm>
            <a:off x="2940050" y="5181600"/>
            <a:ext cx="488950" cy="457200"/>
          </a:xfrm>
          <a:prstGeom prst="rect">
            <a:avLst/>
          </a:prstGeom>
          <a:noFill/>
          <a:ln w="28575">
            <a:noFill/>
            <a:miter lim="800000"/>
            <a:headEnd/>
            <a:tailEnd/>
          </a:ln>
        </p:spPr>
        <p:txBody>
          <a:bodyPr wrap="none" anchor="ctr">
            <a:spAutoFit/>
          </a:bodyPr>
          <a:lstStyle/>
          <a:p>
            <a:pPr algn="ctr"/>
            <a:r>
              <a:rPr lang="en-US" i="1"/>
              <a:t>K</a:t>
            </a:r>
            <a:r>
              <a:rPr lang="en-US" baseline="-25000"/>
              <a:t>3</a:t>
            </a:r>
            <a:endParaRPr lang="en-US" i="1"/>
          </a:p>
        </p:txBody>
      </p:sp>
      <p:sp>
        <p:nvSpPr>
          <p:cNvPr id="3114" name="Text Box 41"/>
          <p:cNvSpPr txBox="1">
            <a:spLocks noChangeArrowheads="1"/>
          </p:cNvSpPr>
          <p:nvPr/>
        </p:nvSpPr>
        <p:spPr bwMode="auto">
          <a:xfrm>
            <a:off x="4227513" y="5222875"/>
            <a:ext cx="488950" cy="457200"/>
          </a:xfrm>
          <a:prstGeom prst="rect">
            <a:avLst/>
          </a:prstGeom>
          <a:noFill/>
          <a:ln w="28575">
            <a:noFill/>
            <a:miter lim="800000"/>
            <a:headEnd/>
            <a:tailEnd/>
          </a:ln>
        </p:spPr>
        <p:txBody>
          <a:bodyPr wrap="none" anchor="ctr">
            <a:spAutoFit/>
          </a:bodyPr>
          <a:lstStyle/>
          <a:p>
            <a:pPr algn="ctr"/>
            <a:r>
              <a:rPr lang="en-US" i="1"/>
              <a:t>K</a:t>
            </a:r>
            <a:r>
              <a:rPr lang="en-US" baseline="-25000"/>
              <a:t>4</a:t>
            </a:r>
            <a:endParaRPr lang="en-US" i="1"/>
          </a:p>
        </p:txBody>
      </p:sp>
      <p:sp>
        <p:nvSpPr>
          <p:cNvPr id="3115" name="Text Box 42"/>
          <p:cNvSpPr txBox="1">
            <a:spLocks noChangeArrowheads="1"/>
          </p:cNvSpPr>
          <p:nvPr/>
        </p:nvSpPr>
        <p:spPr bwMode="auto">
          <a:xfrm>
            <a:off x="5502275" y="5400675"/>
            <a:ext cx="488950" cy="457200"/>
          </a:xfrm>
          <a:prstGeom prst="rect">
            <a:avLst/>
          </a:prstGeom>
          <a:noFill/>
          <a:ln w="28575">
            <a:noFill/>
            <a:miter lim="800000"/>
            <a:headEnd/>
            <a:tailEnd/>
          </a:ln>
        </p:spPr>
        <p:txBody>
          <a:bodyPr wrap="none" anchor="ctr">
            <a:spAutoFit/>
          </a:bodyPr>
          <a:lstStyle/>
          <a:p>
            <a:pPr algn="ctr"/>
            <a:r>
              <a:rPr lang="en-US" i="1"/>
              <a:t>K</a:t>
            </a:r>
            <a:r>
              <a:rPr lang="en-US" baseline="-25000"/>
              <a:t>5</a:t>
            </a:r>
            <a:endParaRPr lang="en-US" i="1"/>
          </a:p>
        </p:txBody>
      </p:sp>
      <p:sp>
        <p:nvSpPr>
          <p:cNvPr id="3116" name="Text Box 43"/>
          <p:cNvSpPr txBox="1">
            <a:spLocks noChangeArrowheads="1"/>
          </p:cNvSpPr>
          <p:nvPr/>
        </p:nvSpPr>
        <p:spPr bwMode="auto">
          <a:xfrm>
            <a:off x="7070725" y="5424488"/>
            <a:ext cx="488950" cy="457200"/>
          </a:xfrm>
          <a:prstGeom prst="rect">
            <a:avLst/>
          </a:prstGeom>
          <a:noFill/>
          <a:ln w="28575">
            <a:noFill/>
            <a:miter lim="800000"/>
            <a:headEnd/>
            <a:tailEnd/>
          </a:ln>
        </p:spPr>
        <p:txBody>
          <a:bodyPr wrap="none" anchor="ctr">
            <a:spAutoFit/>
          </a:bodyPr>
          <a:lstStyle/>
          <a:p>
            <a:pPr algn="ctr"/>
            <a:r>
              <a:rPr lang="en-US" i="1"/>
              <a:t>K</a:t>
            </a:r>
            <a:r>
              <a:rPr lang="en-US" baseline="-25000"/>
              <a:t>6</a:t>
            </a:r>
            <a:endParaRPr lang="en-US" i="1"/>
          </a:p>
        </p:txBody>
      </p:sp>
      <p:sp>
        <p:nvSpPr>
          <p:cNvPr id="3117" name="Text Box 44"/>
          <p:cNvSpPr txBox="1">
            <a:spLocks noChangeArrowheads="1"/>
          </p:cNvSpPr>
          <p:nvPr/>
        </p:nvSpPr>
        <p:spPr bwMode="auto">
          <a:xfrm>
            <a:off x="1752600" y="5943600"/>
            <a:ext cx="5715000" cy="646113"/>
          </a:xfrm>
          <a:prstGeom prst="rect">
            <a:avLst/>
          </a:prstGeom>
          <a:solidFill>
            <a:srgbClr val="00FF00"/>
          </a:solidFill>
          <a:ln w="28575">
            <a:solidFill>
              <a:srgbClr val="006600"/>
            </a:solidFill>
            <a:miter lim="800000"/>
            <a:headEnd/>
            <a:tailEnd/>
          </a:ln>
        </p:spPr>
        <p:txBody>
          <a:bodyPr anchor="ctr">
            <a:spAutoFit/>
          </a:bodyPr>
          <a:lstStyle/>
          <a:p>
            <a:pPr>
              <a:spcBef>
                <a:spcPct val="50000"/>
              </a:spcBef>
            </a:pPr>
            <a:r>
              <a:rPr lang="en-US"/>
              <a:t>Note that </a:t>
            </a:r>
            <a:r>
              <a:rPr lang="en-US" i="1"/>
              <a:t>K</a:t>
            </a:r>
            <a:r>
              <a:rPr lang="en-US" i="1" baseline="-25000"/>
              <a:t>n</a:t>
            </a:r>
            <a:r>
              <a:rPr lang="en-US" i="1"/>
              <a:t> </a:t>
            </a:r>
            <a:r>
              <a:rPr lang="en-US"/>
              <a:t>has</a:t>
            </a:r>
            <a:r>
              <a:rPr lang="en-US" i="1"/>
              <a:t> n </a:t>
            </a:r>
            <a:r>
              <a:rPr lang="en-US"/>
              <a:t>vertices and</a:t>
            </a:r>
            <a:r>
              <a:rPr lang="en-US" i="1"/>
              <a:t>            </a:t>
            </a:r>
            <a:r>
              <a:rPr lang="en-US"/>
              <a:t>edges.</a:t>
            </a:r>
          </a:p>
          <a:p>
            <a:pPr>
              <a:spcBef>
                <a:spcPct val="50000"/>
              </a:spcBef>
            </a:pPr>
            <a:endParaRPr lang="en-US" sz="800"/>
          </a:p>
        </p:txBody>
      </p:sp>
      <p:graphicFrame>
        <p:nvGraphicFramePr>
          <p:cNvPr id="3074" name="Object 45"/>
          <p:cNvGraphicFramePr>
            <a:graphicFrameLocks noChangeAspect="1"/>
          </p:cNvGraphicFramePr>
          <p:nvPr/>
        </p:nvGraphicFramePr>
        <p:xfrm>
          <a:off x="5641975" y="5983288"/>
          <a:ext cx="758825" cy="569912"/>
        </p:xfrm>
        <a:graphic>
          <a:graphicData uri="http://schemas.openxmlformats.org/presentationml/2006/ole">
            <mc:AlternateContent xmlns:mc="http://schemas.openxmlformats.org/markup-compatibility/2006">
              <mc:Choice xmlns:v="urn:schemas-microsoft-com:vml" Requires="v">
                <p:oleObj spid="_x0000_s3076" name="Equation" r:id="rId3" imgW="520560" imgH="393480" progId="Equation.3">
                  <p:embed/>
                </p:oleObj>
              </mc:Choice>
              <mc:Fallback>
                <p:oleObj name="Equation" r:id="rId3" imgW="520560" imgH="393480" progId="Equation.3">
                  <p:embed/>
                  <p:pic>
                    <p:nvPicPr>
                      <p:cNvPr id="0"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1975" y="5983288"/>
                        <a:ext cx="758825" cy="569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18" name="Oval 46"/>
          <p:cNvSpPr>
            <a:spLocks noChangeArrowheads="1"/>
          </p:cNvSpPr>
          <p:nvPr/>
        </p:nvSpPr>
        <p:spPr bwMode="auto">
          <a:xfrm>
            <a:off x="1358900" y="48926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19" name="Oval 47"/>
          <p:cNvSpPr>
            <a:spLocks noChangeArrowheads="1"/>
          </p:cNvSpPr>
          <p:nvPr/>
        </p:nvSpPr>
        <p:spPr bwMode="auto">
          <a:xfrm>
            <a:off x="1981200" y="44196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0" name="Oval 48"/>
          <p:cNvSpPr>
            <a:spLocks noChangeArrowheads="1"/>
          </p:cNvSpPr>
          <p:nvPr/>
        </p:nvSpPr>
        <p:spPr bwMode="auto">
          <a:xfrm>
            <a:off x="2286000" y="51054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1" name="Oval 49"/>
          <p:cNvSpPr>
            <a:spLocks noChangeArrowheads="1"/>
          </p:cNvSpPr>
          <p:nvPr/>
        </p:nvSpPr>
        <p:spPr bwMode="auto">
          <a:xfrm>
            <a:off x="3048000" y="44196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2" name="Oval 50"/>
          <p:cNvSpPr>
            <a:spLocks noChangeArrowheads="1"/>
          </p:cNvSpPr>
          <p:nvPr/>
        </p:nvSpPr>
        <p:spPr bwMode="auto">
          <a:xfrm>
            <a:off x="2743200" y="49530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3" name="Oval 51"/>
          <p:cNvSpPr>
            <a:spLocks noChangeArrowheads="1"/>
          </p:cNvSpPr>
          <p:nvPr/>
        </p:nvSpPr>
        <p:spPr bwMode="auto">
          <a:xfrm>
            <a:off x="3505200" y="51054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4" name="Oval 52"/>
          <p:cNvSpPr>
            <a:spLocks noChangeArrowheads="1"/>
          </p:cNvSpPr>
          <p:nvPr/>
        </p:nvSpPr>
        <p:spPr bwMode="auto">
          <a:xfrm>
            <a:off x="3962400" y="44958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5" name="Oval 53"/>
          <p:cNvSpPr>
            <a:spLocks noChangeArrowheads="1"/>
          </p:cNvSpPr>
          <p:nvPr/>
        </p:nvSpPr>
        <p:spPr bwMode="auto">
          <a:xfrm>
            <a:off x="4114800" y="51816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6" name="Oval 54"/>
          <p:cNvSpPr>
            <a:spLocks noChangeArrowheads="1"/>
          </p:cNvSpPr>
          <p:nvPr/>
        </p:nvSpPr>
        <p:spPr bwMode="auto">
          <a:xfrm>
            <a:off x="5562600" y="4267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7" name="Oval 55"/>
          <p:cNvSpPr>
            <a:spLocks noChangeArrowheads="1"/>
          </p:cNvSpPr>
          <p:nvPr/>
        </p:nvSpPr>
        <p:spPr bwMode="auto">
          <a:xfrm>
            <a:off x="5105400" y="4648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8" name="Oval 56"/>
          <p:cNvSpPr>
            <a:spLocks noChangeArrowheads="1"/>
          </p:cNvSpPr>
          <p:nvPr/>
        </p:nvSpPr>
        <p:spPr bwMode="auto">
          <a:xfrm>
            <a:off x="6019800" y="5029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29" name="Oval 57"/>
          <p:cNvSpPr>
            <a:spLocks noChangeArrowheads="1"/>
          </p:cNvSpPr>
          <p:nvPr/>
        </p:nvSpPr>
        <p:spPr bwMode="auto">
          <a:xfrm>
            <a:off x="6096000" y="44958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30" name="Oval 58"/>
          <p:cNvSpPr>
            <a:spLocks noChangeArrowheads="1"/>
          </p:cNvSpPr>
          <p:nvPr/>
        </p:nvSpPr>
        <p:spPr bwMode="auto">
          <a:xfrm>
            <a:off x="5562600" y="52578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31" name="Oval 59"/>
          <p:cNvSpPr>
            <a:spLocks noChangeArrowheads="1"/>
          </p:cNvSpPr>
          <p:nvPr/>
        </p:nvSpPr>
        <p:spPr bwMode="auto">
          <a:xfrm>
            <a:off x="6858000" y="4267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32" name="Oval 60"/>
          <p:cNvSpPr>
            <a:spLocks noChangeArrowheads="1"/>
          </p:cNvSpPr>
          <p:nvPr/>
        </p:nvSpPr>
        <p:spPr bwMode="auto">
          <a:xfrm>
            <a:off x="6705600" y="48006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33" name="Oval 61"/>
          <p:cNvSpPr>
            <a:spLocks noChangeArrowheads="1"/>
          </p:cNvSpPr>
          <p:nvPr/>
        </p:nvSpPr>
        <p:spPr bwMode="auto">
          <a:xfrm>
            <a:off x="7315200" y="4267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34" name="Oval 62"/>
          <p:cNvSpPr>
            <a:spLocks noChangeArrowheads="1"/>
          </p:cNvSpPr>
          <p:nvPr/>
        </p:nvSpPr>
        <p:spPr bwMode="auto">
          <a:xfrm>
            <a:off x="7772400" y="4648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35" name="Oval 63"/>
          <p:cNvSpPr>
            <a:spLocks noChangeArrowheads="1"/>
          </p:cNvSpPr>
          <p:nvPr/>
        </p:nvSpPr>
        <p:spPr bwMode="auto">
          <a:xfrm>
            <a:off x="7086600" y="52578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36" name="Oval 64"/>
          <p:cNvSpPr>
            <a:spLocks noChangeArrowheads="1"/>
          </p:cNvSpPr>
          <p:nvPr/>
        </p:nvSpPr>
        <p:spPr bwMode="auto">
          <a:xfrm>
            <a:off x="7620000" y="5029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37" name="Line 65"/>
          <p:cNvSpPr>
            <a:spLocks noChangeShapeType="1"/>
          </p:cNvSpPr>
          <p:nvPr/>
        </p:nvSpPr>
        <p:spPr bwMode="auto">
          <a:xfrm>
            <a:off x="4633913" y="4427538"/>
            <a:ext cx="103187" cy="758825"/>
          </a:xfrm>
          <a:prstGeom prst="line">
            <a:avLst/>
          </a:prstGeom>
          <a:noFill/>
          <a:ln w="28575">
            <a:solidFill>
              <a:schemeClr val="tx1"/>
            </a:solidFill>
            <a:round/>
            <a:headEnd/>
            <a:tailEnd/>
          </a:ln>
        </p:spPr>
        <p:txBody>
          <a:bodyPr wrap="none" anchor="ctr">
            <a:spAutoFit/>
          </a:bodyPr>
          <a:lstStyle/>
          <a:p>
            <a:endParaRPr lang="en-US"/>
          </a:p>
        </p:txBody>
      </p:sp>
      <p:sp>
        <p:nvSpPr>
          <p:cNvPr id="3138" name="Oval 66"/>
          <p:cNvSpPr>
            <a:spLocks noChangeArrowheads="1"/>
          </p:cNvSpPr>
          <p:nvPr/>
        </p:nvSpPr>
        <p:spPr bwMode="auto">
          <a:xfrm>
            <a:off x="4648200" y="51054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139" name="Oval 67"/>
          <p:cNvSpPr>
            <a:spLocks noChangeArrowheads="1"/>
          </p:cNvSpPr>
          <p:nvPr/>
        </p:nvSpPr>
        <p:spPr bwMode="auto">
          <a:xfrm>
            <a:off x="4572000" y="43434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a:xfrm>
            <a:off x="685800" y="1600200"/>
            <a:ext cx="7772400" cy="4343400"/>
          </a:xfrm>
          <a:solidFill>
            <a:srgbClr val="FFFF99"/>
          </a:solidFill>
          <a:ln w="63500">
            <a:solidFill>
              <a:srgbClr val="006600"/>
            </a:solidFill>
          </a:ln>
        </p:spPr>
        <p:txBody>
          <a:bodyPr/>
          <a:lstStyle/>
          <a:p>
            <a:pPr algn="just"/>
            <a:r>
              <a:rPr lang="en-US" sz="2800" smtClean="0">
                <a:effectLst/>
              </a:rPr>
              <a:t>The </a:t>
            </a:r>
            <a:r>
              <a:rPr lang="en-US" sz="2800" b="1" smtClean="0">
                <a:solidFill>
                  <a:srgbClr val="FF0000"/>
                </a:solidFill>
                <a:effectLst/>
              </a:rPr>
              <a:t>complete bipartite </a:t>
            </a:r>
            <a:r>
              <a:rPr lang="en-US" sz="2800" smtClean="0">
                <a:effectLst/>
              </a:rPr>
              <a:t>graph </a:t>
            </a:r>
            <a:r>
              <a:rPr lang="en-US" sz="2800" i="1" smtClean="0">
                <a:effectLst/>
              </a:rPr>
              <a:t>K</a:t>
            </a:r>
            <a:r>
              <a:rPr lang="en-US" sz="2800" i="1" baseline="-25000" smtClean="0">
                <a:effectLst/>
              </a:rPr>
              <a:t>m,n</a:t>
            </a:r>
            <a:r>
              <a:rPr lang="en-US" sz="2800" smtClean="0">
                <a:effectLst/>
              </a:rPr>
              <a:t> is the graph that has its vertex set partitioned into two subsets of </a:t>
            </a:r>
            <a:r>
              <a:rPr lang="en-US" sz="2800" i="1" smtClean="0">
                <a:effectLst/>
              </a:rPr>
              <a:t>m</a:t>
            </a:r>
            <a:r>
              <a:rPr lang="en-US" sz="2800" smtClean="0">
                <a:effectLst/>
              </a:rPr>
              <a:t> and </a:t>
            </a:r>
            <a:r>
              <a:rPr lang="en-US" sz="2800" i="1" smtClean="0">
                <a:effectLst/>
              </a:rPr>
              <a:t>n</a:t>
            </a:r>
            <a:r>
              <a:rPr lang="en-US" sz="2800" smtClean="0">
                <a:effectLst/>
              </a:rPr>
              <a:t> vertices such that there is an edge between vertices if and only if one vertix in the first set and the other vertix in the second set.</a:t>
            </a:r>
          </a:p>
          <a:p>
            <a:pPr>
              <a:buFontTx/>
              <a:buNone/>
            </a:pPr>
            <a:endParaRPr lang="en-US" smtClean="0">
              <a:effectLst/>
            </a:endParaRPr>
          </a:p>
        </p:txBody>
      </p:sp>
      <p:sp>
        <p:nvSpPr>
          <p:cNvPr id="33794" name="Rectangle 2"/>
          <p:cNvSpPr>
            <a:spLocks noGrp="1" noChangeArrowheads="1"/>
          </p:cNvSpPr>
          <p:nvPr>
            <p:ph type="title"/>
          </p:nvPr>
        </p:nvSpPr>
        <p:spPr>
          <a:xfrm>
            <a:off x="685800" y="304800"/>
            <a:ext cx="7772400" cy="990600"/>
          </a:xfrm>
          <a:solidFill>
            <a:srgbClr val="00FF00"/>
          </a:solidFill>
          <a:ln w="63500">
            <a:solidFill>
              <a:srgbClr val="006600"/>
            </a:solidFill>
          </a:ln>
        </p:spPr>
        <p:txBody>
          <a:bodyPr/>
          <a:lstStyle/>
          <a:p>
            <a:r>
              <a:rPr lang="en-US" smtClean="0"/>
              <a:t>Complete Bipartite Graphs</a:t>
            </a:r>
          </a:p>
        </p:txBody>
      </p:sp>
      <p:sp>
        <p:nvSpPr>
          <p:cNvPr id="33796" name="Text Box 44"/>
          <p:cNvSpPr txBox="1">
            <a:spLocks noChangeArrowheads="1"/>
          </p:cNvSpPr>
          <p:nvPr/>
        </p:nvSpPr>
        <p:spPr bwMode="auto">
          <a:xfrm>
            <a:off x="1600200" y="5943600"/>
            <a:ext cx="6019800" cy="646113"/>
          </a:xfrm>
          <a:prstGeom prst="rect">
            <a:avLst/>
          </a:prstGeom>
          <a:solidFill>
            <a:srgbClr val="00FF00"/>
          </a:solidFill>
          <a:ln w="28575">
            <a:solidFill>
              <a:srgbClr val="006600"/>
            </a:solidFill>
            <a:miter lim="800000"/>
            <a:headEnd/>
            <a:tailEnd/>
          </a:ln>
        </p:spPr>
        <p:txBody>
          <a:bodyPr anchor="ctr">
            <a:spAutoFit/>
          </a:bodyPr>
          <a:lstStyle/>
          <a:p>
            <a:pPr>
              <a:spcBef>
                <a:spcPct val="50000"/>
              </a:spcBef>
            </a:pPr>
            <a:r>
              <a:rPr lang="en-US"/>
              <a:t>Note that </a:t>
            </a:r>
            <a:r>
              <a:rPr lang="en-US" i="1"/>
              <a:t>K</a:t>
            </a:r>
            <a:r>
              <a:rPr lang="en-US" i="1" baseline="-25000"/>
              <a:t>m,n</a:t>
            </a:r>
            <a:r>
              <a:rPr lang="en-US" i="1"/>
              <a:t> </a:t>
            </a:r>
            <a:r>
              <a:rPr lang="en-US"/>
              <a:t>has </a:t>
            </a:r>
            <a:r>
              <a:rPr lang="en-US" i="1"/>
              <a:t>m</a:t>
            </a:r>
            <a:r>
              <a:rPr lang="en-US"/>
              <a:t>+</a:t>
            </a:r>
            <a:r>
              <a:rPr lang="en-US" i="1"/>
              <a:t>n</a:t>
            </a:r>
            <a:r>
              <a:rPr lang="en-US"/>
              <a:t> vertices and </a:t>
            </a:r>
            <a:r>
              <a:rPr lang="en-US" i="1"/>
              <a:t>mn </a:t>
            </a:r>
            <a:r>
              <a:rPr lang="en-US"/>
              <a:t>edges.</a:t>
            </a:r>
            <a:r>
              <a:rPr lang="en-US" i="1"/>
              <a:t>           </a:t>
            </a:r>
            <a:endParaRPr lang="en-US"/>
          </a:p>
          <a:p>
            <a:pPr>
              <a:spcBef>
                <a:spcPct val="50000"/>
              </a:spcBef>
            </a:pPr>
            <a:endParaRPr lang="en-US" sz="800"/>
          </a:p>
        </p:txBody>
      </p:sp>
      <p:sp>
        <p:nvSpPr>
          <p:cNvPr id="33797" name="Oval 107"/>
          <p:cNvSpPr>
            <a:spLocks noChangeArrowheads="1"/>
          </p:cNvSpPr>
          <p:nvPr/>
        </p:nvSpPr>
        <p:spPr bwMode="auto">
          <a:xfrm>
            <a:off x="1600200" y="423545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798" name="Oval 107"/>
          <p:cNvSpPr>
            <a:spLocks noChangeArrowheads="1"/>
          </p:cNvSpPr>
          <p:nvPr/>
        </p:nvSpPr>
        <p:spPr bwMode="auto">
          <a:xfrm>
            <a:off x="2286000" y="423545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799" name="Oval 107"/>
          <p:cNvSpPr>
            <a:spLocks noChangeArrowheads="1"/>
          </p:cNvSpPr>
          <p:nvPr/>
        </p:nvSpPr>
        <p:spPr bwMode="auto">
          <a:xfrm>
            <a:off x="1219200" y="4953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00" name="Oval 107"/>
          <p:cNvSpPr>
            <a:spLocks noChangeArrowheads="1"/>
          </p:cNvSpPr>
          <p:nvPr/>
        </p:nvSpPr>
        <p:spPr bwMode="auto">
          <a:xfrm>
            <a:off x="1981200" y="4953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01" name="Oval 107"/>
          <p:cNvSpPr>
            <a:spLocks noChangeArrowheads="1"/>
          </p:cNvSpPr>
          <p:nvPr/>
        </p:nvSpPr>
        <p:spPr bwMode="auto">
          <a:xfrm>
            <a:off x="2743200" y="4953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cxnSp>
        <p:nvCxnSpPr>
          <p:cNvPr id="33802" name="Straight Connector 76"/>
          <p:cNvCxnSpPr>
            <a:cxnSpLocks noChangeShapeType="1"/>
            <a:stCxn id="33797" idx="4"/>
            <a:endCxn id="33799" idx="0"/>
          </p:cNvCxnSpPr>
          <p:nvPr/>
        </p:nvCxnSpPr>
        <p:spPr bwMode="auto">
          <a:xfrm rot="5400000">
            <a:off x="1203325" y="4479925"/>
            <a:ext cx="565150" cy="381000"/>
          </a:xfrm>
          <a:prstGeom prst="line">
            <a:avLst/>
          </a:prstGeom>
          <a:noFill/>
          <a:ln w="22225" algn="ctr">
            <a:solidFill>
              <a:schemeClr val="tx1"/>
            </a:solidFill>
            <a:round/>
            <a:headEnd/>
            <a:tailEnd/>
          </a:ln>
        </p:spPr>
      </p:cxnSp>
      <p:cxnSp>
        <p:nvCxnSpPr>
          <p:cNvPr id="33803" name="Straight Connector 78"/>
          <p:cNvCxnSpPr>
            <a:cxnSpLocks noChangeShapeType="1"/>
            <a:stCxn id="33797" idx="4"/>
            <a:endCxn id="33800" idx="7"/>
          </p:cNvCxnSpPr>
          <p:nvPr/>
        </p:nvCxnSpPr>
        <p:spPr bwMode="auto">
          <a:xfrm rot="16200000" flipH="1">
            <a:off x="1600200" y="4464050"/>
            <a:ext cx="587375" cy="434975"/>
          </a:xfrm>
          <a:prstGeom prst="line">
            <a:avLst/>
          </a:prstGeom>
          <a:noFill/>
          <a:ln w="22225" algn="ctr">
            <a:solidFill>
              <a:schemeClr val="tx1"/>
            </a:solidFill>
            <a:round/>
            <a:headEnd/>
            <a:tailEnd/>
          </a:ln>
        </p:spPr>
      </p:cxnSp>
      <p:cxnSp>
        <p:nvCxnSpPr>
          <p:cNvPr id="33804" name="Straight Connector 80"/>
          <p:cNvCxnSpPr>
            <a:cxnSpLocks noChangeShapeType="1"/>
            <a:stCxn id="33797" idx="3"/>
            <a:endCxn id="33801" idx="1"/>
          </p:cNvCxnSpPr>
          <p:nvPr/>
        </p:nvCxnSpPr>
        <p:spPr bwMode="auto">
          <a:xfrm rot="16200000" flipH="1">
            <a:off x="1889125" y="4098925"/>
            <a:ext cx="609600" cy="1143000"/>
          </a:xfrm>
          <a:prstGeom prst="line">
            <a:avLst/>
          </a:prstGeom>
          <a:noFill/>
          <a:ln w="22225" algn="ctr">
            <a:solidFill>
              <a:schemeClr val="tx1"/>
            </a:solidFill>
            <a:round/>
            <a:headEnd/>
            <a:tailEnd/>
          </a:ln>
        </p:spPr>
      </p:cxnSp>
      <p:cxnSp>
        <p:nvCxnSpPr>
          <p:cNvPr id="33805" name="Straight Connector 82"/>
          <p:cNvCxnSpPr>
            <a:cxnSpLocks noChangeShapeType="1"/>
            <a:stCxn id="33798" idx="4"/>
            <a:endCxn id="33799" idx="7"/>
          </p:cNvCxnSpPr>
          <p:nvPr/>
        </p:nvCxnSpPr>
        <p:spPr bwMode="auto">
          <a:xfrm rot="5400000">
            <a:off x="1562100" y="4175125"/>
            <a:ext cx="587375" cy="1012825"/>
          </a:xfrm>
          <a:prstGeom prst="line">
            <a:avLst/>
          </a:prstGeom>
          <a:noFill/>
          <a:ln w="22225" algn="ctr">
            <a:solidFill>
              <a:schemeClr val="tx1"/>
            </a:solidFill>
            <a:round/>
            <a:headEnd/>
            <a:tailEnd/>
          </a:ln>
        </p:spPr>
      </p:cxnSp>
      <p:cxnSp>
        <p:nvCxnSpPr>
          <p:cNvPr id="33806" name="Straight Connector 84"/>
          <p:cNvCxnSpPr>
            <a:cxnSpLocks noChangeShapeType="1"/>
            <a:stCxn id="33798" idx="5"/>
            <a:endCxn id="33800" idx="0"/>
          </p:cNvCxnSpPr>
          <p:nvPr/>
        </p:nvCxnSpPr>
        <p:spPr bwMode="auto">
          <a:xfrm rot="5400000">
            <a:off x="1943100" y="4479925"/>
            <a:ext cx="587375" cy="358775"/>
          </a:xfrm>
          <a:prstGeom prst="line">
            <a:avLst/>
          </a:prstGeom>
          <a:noFill/>
          <a:ln w="22225" algn="ctr">
            <a:solidFill>
              <a:schemeClr val="tx1"/>
            </a:solidFill>
            <a:round/>
            <a:headEnd/>
            <a:tailEnd/>
          </a:ln>
        </p:spPr>
      </p:cxnSp>
      <p:cxnSp>
        <p:nvCxnSpPr>
          <p:cNvPr id="33807" name="Straight Connector 88"/>
          <p:cNvCxnSpPr>
            <a:cxnSpLocks noChangeShapeType="1"/>
            <a:stCxn id="33798" idx="4"/>
            <a:endCxn id="33801" idx="0"/>
          </p:cNvCxnSpPr>
          <p:nvPr/>
        </p:nvCxnSpPr>
        <p:spPr bwMode="auto">
          <a:xfrm rot="16200000" flipH="1">
            <a:off x="2308225" y="4441825"/>
            <a:ext cx="565150" cy="457200"/>
          </a:xfrm>
          <a:prstGeom prst="line">
            <a:avLst/>
          </a:prstGeom>
          <a:noFill/>
          <a:ln w="22225" algn="ctr">
            <a:solidFill>
              <a:schemeClr val="tx1"/>
            </a:solidFill>
            <a:round/>
            <a:headEnd/>
            <a:tailEnd/>
          </a:ln>
        </p:spPr>
      </p:cxnSp>
      <p:sp>
        <p:nvSpPr>
          <p:cNvPr id="33808" name="TextBox 89"/>
          <p:cNvSpPr txBox="1">
            <a:spLocks noChangeArrowheads="1"/>
          </p:cNvSpPr>
          <p:nvPr/>
        </p:nvSpPr>
        <p:spPr bwMode="auto">
          <a:xfrm>
            <a:off x="1716088" y="5181600"/>
            <a:ext cx="646112" cy="461963"/>
          </a:xfrm>
          <a:prstGeom prst="rect">
            <a:avLst/>
          </a:prstGeom>
          <a:noFill/>
          <a:ln w="9525">
            <a:noFill/>
            <a:miter lim="800000"/>
            <a:headEnd/>
            <a:tailEnd/>
          </a:ln>
        </p:spPr>
        <p:txBody>
          <a:bodyPr wrap="none">
            <a:spAutoFit/>
          </a:bodyPr>
          <a:lstStyle/>
          <a:p>
            <a:r>
              <a:rPr lang="en-US" i="1"/>
              <a:t>K</a:t>
            </a:r>
            <a:r>
              <a:rPr lang="en-US" baseline="-25000"/>
              <a:t>2,3</a:t>
            </a:r>
            <a:endParaRPr lang="en-US"/>
          </a:p>
        </p:txBody>
      </p:sp>
      <p:sp>
        <p:nvSpPr>
          <p:cNvPr id="33809" name="Oval 107"/>
          <p:cNvSpPr>
            <a:spLocks noChangeArrowheads="1"/>
          </p:cNvSpPr>
          <p:nvPr/>
        </p:nvSpPr>
        <p:spPr bwMode="auto">
          <a:xfrm>
            <a:off x="4800600" y="4191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10" name="Oval 107"/>
          <p:cNvSpPr>
            <a:spLocks noChangeArrowheads="1"/>
          </p:cNvSpPr>
          <p:nvPr/>
        </p:nvSpPr>
        <p:spPr bwMode="auto">
          <a:xfrm>
            <a:off x="5638800" y="4191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11" name="Oval 107"/>
          <p:cNvSpPr>
            <a:spLocks noChangeArrowheads="1"/>
          </p:cNvSpPr>
          <p:nvPr/>
        </p:nvSpPr>
        <p:spPr bwMode="auto">
          <a:xfrm>
            <a:off x="6477000" y="4191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12" name="Oval 107"/>
          <p:cNvSpPr>
            <a:spLocks noChangeArrowheads="1"/>
          </p:cNvSpPr>
          <p:nvPr/>
        </p:nvSpPr>
        <p:spPr bwMode="auto">
          <a:xfrm>
            <a:off x="4267200" y="4953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13" name="Oval 107"/>
          <p:cNvSpPr>
            <a:spLocks noChangeArrowheads="1"/>
          </p:cNvSpPr>
          <p:nvPr/>
        </p:nvSpPr>
        <p:spPr bwMode="auto">
          <a:xfrm>
            <a:off x="4953000" y="4953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14" name="Oval 107"/>
          <p:cNvSpPr>
            <a:spLocks noChangeArrowheads="1"/>
          </p:cNvSpPr>
          <p:nvPr/>
        </p:nvSpPr>
        <p:spPr bwMode="auto">
          <a:xfrm>
            <a:off x="5638800" y="50292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15" name="Oval 107"/>
          <p:cNvSpPr>
            <a:spLocks noChangeArrowheads="1"/>
          </p:cNvSpPr>
          <p:nvPr/>
        </p:nvSpPr>
        <p:spPr bwMode="auto">
          <a:xfrm>
            <a:off x="6324600" y="4953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16" name="Oval 107"/>
          <p:cNvSpPr>
            <a:spLocks noChangeArrowheads="1"/>
          </p:cNvSpPr>
          <p:nvPr/>
        </p:nvSpPr>
        <p:spPr bwMode="auto">
          <a:xfrm>
            <a:off x="7010400" y="4953000"/>
            <a:ext cx="152400" cy="152400"/>
          </a:xfrm>
          <a:prstGeom prst="ellipse">
            <a:avLst/>
          </a:prstGeom>
          <a:solidFill>
            <a:schemeClr val="bg2"/>
          </a:solidFill>
          <a:ln w="22225">
            <a:solidFill>
              <a:schemeClr val="tx1"/>
            </a:solidFill>
            <a:round/>
            <a:headEnd/>
            <a:tailEnd/>
          </a:ln>
        </p:spPr>
        <p:txBody>
          <a:bodyPr wrap="none" anchor="ctr">
            <a:spAutoFit/>
          </a:bodyPr>
          <a:lstStyle/>
          <a:p>
            <a:endParaRPr lang="en-US"/>
          </a:p>
        </p:txBody>
      </p:sp>
      <p:sp>
        <p:nvSpPr>
          <p:cNvPr id="33817" name="TextBox 98"/>
          <p:cNvSpPr txBox="1">
            <a:spLocks noChangeArrowheads="1"/>
          </p:cNvSpPr>
          <p:nvPr/>
        </p:nvSpPr>
        <p:spPr bwMode="auto">
          <a:xfrm>
            <a:off x="5410200" y="5181600"/>
            <a:ext cx="646113" cy="461963"/>
          </a:xfrm>
          <a:prstGeom prst="rect">
            <a:avLst/>
          </a:prstGeom>
          <a:noFill/>
          <a:ln w="9525">
            <a:noFill/>
            <a:miter lim="800000"/>
            <a:headEnd/>
            <a:tailEnd/>
          </a:ln>
        </p:spPr>
        <p:txBody>
          <a:bodyPr wrap="none">
            <a:spAutoFit/>
          </a:bodyPr>
          <a:lstStyle/>
          <a:p>
            <a:r>
              <a:rPr lang="en-US" i="1"/>
              <a:t>K</a:t>
            </a:r>
            <a:r>
              <a:rPr lang="en-US" baseline="-25000"/>
              <a:t>3,5</a:t>
            </a:r>
            <a:endParaRPr lang="en-US"/>
          </a:p>
        </p:txBody>
      </p:sp>
      <p:cxnSp>
        <p:nvCxnSpPr>
          <p:cNvPr id="33818" name="Straight Connector 100"/>
          <p:cNvCxnSpPr>
            <a:cxnSpLocks noChangeShapeType="1"/>
          </p:cNvCxnSpPr>
          <p:nvPr/>
        </p:nvCxnSpPr>
        <p:spPr bwMode="auto">
          <a:xfrm rot="5400000">
            <a:off x="4267200" y="4419600"/>
            <a:ext cx="631825" cy="479425"/>
          </a:xfrm>
          <a:prstGeom prst="line">
            <a:avLst/>
          </a:prstGeom>
          <a:noFill/>
          <a:ln w="22225" algn="ctr">
            <a:solidFill>
              <a:schemeClr val="tx1"/>
            </a:solidFill>
            <a:round/>
            <a:headEnd/>
            <a:tailEnd/>
          </a:ln>
        </p:spPr>
      </p:cxnSp>
      <p:cxnSp>
        <p:nvCxnSpPr>
          <p:cNvPr id="33819" name="Straight Connector 102"/>
          <p:cNvCxnSpPr>
            <a:cxnSpLocks noChangeShapeType="1"/>
            <a:stCxn id="33809" idx="0"/>
            <a:endCxn id="33813" idx="0"/>
          </p:cNvCxnSpPr>
          <p:nvPr/>
        </p:nvCxnSpPr>
        <p:spPr bwMode="auto">
          <a:xfrm rot="16200000" flipH="1">
            <a:off x="4572000" y="4495800"/>
            <a:ext cx="762000" cy="152400"/>
          </a:xfrm>
          <a:prstGeom prst="line">
            <a:avLst/>
          </a:prstGeom>
          <a:noFill/>
          <a:ln w="22225" algn="ctr">
            <a:solidFill>
              <a:schemeClr val="tx1"/>
            </a:solidFill>
            <a:round/>
            <a:headEnd/>
            <a:tailEnd/>
          </a:ln>
        </p:spPr>
      </p:cxnSp>
      <p:cxnSp>
        <p:nvCxnSpPr>
          <p:cNvPr id="33820" name="Straight Connector 104"/>
          <p:cNvCxnSpPr>
            <a:cxnSpLocks noChangeShapeType="1"/>
            <a:stCxn id="33809" idx="6"/>
            <a:endCxn id="33814" idx="1"/>
          </p:cNvCxnSpPr>
          <p:nvPr/>
        </p:nvCxnSpPr>
        <p:spPr bwMode="auto">
          <a:xfrm>
            <a:off x="4953000" y="4267200"/>
            <a:ext cx="708025" cy="784225"/>
          </a:xfrm>
          <a:prstGeom prst="line">
            <a:avLst/>
          </a:prstGeom>
          <a:noFill/>
          <a:ln w="22225" algn="ctr">
            <a:solidFill>
              <a:schemeClr val="tx1"/>
            </a:solidFill>
            <a:round/>
            <a:headEnd/>
            <a:tailEnd/>
          </a:ln>
        </p:spPr>
      </p:cxnSp>
      <p:cxnSp>
        <p:nvCxnSpPr>
          <p:cNvPr id="33821" name="Straight Connector 106"/>
          <p:cNvCxnSpPr>
            <a:cxnSpLocks noChangeShapeType="1"/>
            <a:stCxn id="33809" idx="1"/>
            <a:endCxn id="33815" idx="1"/>
          </p:cNvCxnSpPr>
          <p:nvPr/>
        </p:nvCxnSpPr>
        <p:spPr bwMode="auto">
          <a:xfrm rot="16200000" flipH="1">
            <a:off x="5203825" y="3832225"/>
            <a:ext cx="762000" cy="1524000"/>
          </a:xfrm>
          <a:prstGeom prst="line">
            <a:avLst/>
          </a:prstGeom>
          <a:noFill/>
          <a:ln w="22225" algn="ctr">
            <a:solidFill>
              <a:schemeClr val="tx1"/>
            </a:solidFill>
            <a:round/>
            <a:headEnd/>
            <a:tailEnd/>
          </a:ln>
        </p:spPr>
      </p:cxnSp>
      <p:cxnSp>
        <p:nvCxnSpPr>
          <p:cNvPr id="33822" name="Straight Connector 108"/>
          <p:cNvCxnSpPr>
            <a:cxnSpLocks noChangeShapeType="1"/>
            <a:stCxn id="33809" idx="7"/>
          </p:cNvCxnSpPr>
          <p:nvPr/>
        </p:nvCxnSpPr>
        <p:spPr bwMode="auto">
          <a:xfrm rot="16200000" flipH="1">
            <a:off x="5584825" y="3559175"/>
            <a:ext cx="793750" cy="2101850"/>
          </a:xfrm>
          <a:prstGeom prst="line">
            <a:avLst/>
          </a:prstGeom>
          <a:noFill/>
          <a:ln w="22225" algn="ctr">
            <a:solidFill>
              <a:schemeClr val="tx1"/>
            </a:solidFill>
            <a:round/>
            <a:headEnd/>
            <a:tailEnd/>
          </a:ln>
        </p:spPr>
      </p:cxnSp>
      <p:cxnSp>
        <p:nvCxnSpPr>
          <p:cNvPr id="33823" name="Straight Connector 110"/>
          <p:cNvCxnSpPr>
            <a:cxnSpLocks noChangeShapeType="1"/>
          </p:cNvCxnSpPr>
          <p:nvPr/>
        </p:nvCxnSpPr>
        <p:spPr bwMode="auto">
          <a:xfrm rot="5400000">
            <a:off x="4648200" y="3962400"/>
            <a:ext cx="685800" cy="1295400"/>
          </a:xfrm>
          <a:prstGeom prst="line">
            <a:avLst/>
          </a:prstGeom>
          <a:noFill/>
          <a:ln w="22225" algn="ctr">
            <a:solidFill>
              <a:schemeClr val="tx1"/>
            </a:solidFill>
            <a:round/>
            <a:headEnd/>
            <a:tailEnd/>
          </a:ln>
        </p:spPr>
      </p:cxnSp>
      <p:cxnSp>
        <p:nvCxnSpPr>
          <p:cNvPr id="33824" name="Straight Connector 112"/>
          <p:cNvCxnSpPr>
            <a:cxnSpLocks noChangeShapeType="1"/>
            <a:stCxn id="33810" idx="0"/>
            <a:endCxn id="33813" idx="0"/>
          </p:cNvCxnSpPr>
          <p:nvPr/>
        </p:nvCxnSpPr>
        <p:spPr bwMode="auto">
          <a:xfrm rot="-5400000" flipH="1" flipV="1">
            <a:off x="4991100" y="4229100"/>
            <a:ext cx="762000" cy="685800"/>
          </a:xfrm>
          <a:prstGeom prst="line">
            <a:avLst/>
          </a:prstGeom>
          <a:noFill/>
          <a:ln w="22225" algn="ctr">
            <a:solidFill>
              <a:schemeClr val="tx1"/>
            </a:solidFill>
            <a:round/>
            <a:headEnd/>
            <a:tailEnd/>
          </a:ln>
        </p:spPr>
      </p:cxnSp>
      <p:cxnSp>
        <p:nvCxnSpPr>
          <p:cNvPr id="33825" name="Straight Connector 114"/>
          <p:cNvCxnSpPr>
            <a:cxnSpLocks noChangeShapeType="1"/>
          </p:cNvCxnSpPr>
          <p:nvPr/>
        </p:nvCxnSpPr>
        <p:spPr bwMode="auto">
          <a:xfrm rot="16200000" flipH="1">
            <a:off x="5257801" y="4646612"/>
            <a:ext cx="914400" cy="3175"/>
          </a:xfrm>
          <a:prstGeom prst="line">
            <a:avLst/>
          </a:prstGeom>
          <a:noFill/>
          <a:ln w="22225" algn="ctr">
            <a:solidFill>
              <a:schemeClr val="tx1"/>
            </a:solidFill>
            <a:round/>
            <a:headEnd/>
            <a:tailEnd/>
          </a:ln>
        </p:spPr>
      </p:cxnSp>
      <p:cxnSp>
        <p:nvCxnSpPr>
          <p:cNvPr id="33826" name="Straight Connector 116"/>
          <p:cNvCxnSpPr>
            <a:cxnSpLocks noChangeShapeType="1"/>
          </p:cNvCxnSpPr>
          <p:nvPr/>
        </p:nvCxnSpPr>
        <p:spPr bwMode="auto">
          <a:xfrm rot="16200000" flipH="1">
            <a:off x="5676900" y="4229100"/>
            <a:ext cx="838200" cy="762000"/>
          </a:xfrm>
          <a:prstGeom prst="line">
            <a:avLst/>
          </a:prstGeom>
          <a:noFill/>
          <a:ln w="22225" algn="ctr">
            <a:solidFill>
              <a:schemeClr val="tx1"/>
            </a:solidFill>
            <a:round/>
            <a:headEnd/>
            <a:tailEnd/>
          </a:ln>
        </p:spPr>
      </p:cxnSp>
      <p:cxnSp>
        <p:nvCxnSpPr>
          <p:cNvPr id="33827" name="Straight Connector 118"/>
          <p:cNvCxnSpPr>
            <a:cxnSpLocks noChangeShapeType="1"/>
          </p:cNvCxnSpPr>
          <p:nvPr/>
        </p:nvCxnSpPr>
        <p:spPr bwMode="auto">
          <a:xfrm rot="16200000" flipH="1">
            <a:off x="6035675" y="3924300"/>
            <a:ext cx="784225" cy="1425575"/>
          </a:xfrm>
          <a:prstGeom prst="line">
            <a:avLst/>
          </a:prstGeom>
          <a:noFill/>
          <a:ln w="22225" algn="ctr">
            <a:solidFill>
              <a:schemeClr val="tx1"/>
            </a:solidFill>
            <a:round/>
            <a:headEnd/>
            <a:tailEnd/>
          </a:ln>
        </p:spPr>
      </p:cxnSp>
      <p:cxnSp>
        <p:nvCxnSpPr>
          <p:cNvPr id="33828" name="Straight Connector 120"/>
          <p:cNvCxnSpPr>
            <a:cxnSpLocks noChangeShapeType="1"/>
            <a:stCxn id="33811" idx="0"/>
            <a:endCxn id="33812" idx="7"/>
          </p:cNvCxnSpPr>
          <p:nvPr/>
        </p:nvCxnSpPr>
        <p:spPr bwMode="auto">
          <a:xfrm rot="-5400000" flipH="1" flipV="1">
            <a:off x="5083175" y="3505200"/>
            <a:ext cx="784225" cy="2155825"/>
          </a:xfrm>
          <a:prstGeom prst="line">
            <a:avLst/>
          </a:prstGeom>
          <a:noFill/>
          <a:ln w="22225" algn="ctr">
            <a:solidFill>
              <a:schemeClr val="tx1"/>
            </a:solidFill>
            <a:round/>
            <a:headEnd/>
            <a:tailEnd/>
          </a:ln>
        </p:spPr>
      </p:cxnSp>
      <p:cxnSp>
        <p:nvCxnSpPr>
          <p:cNvPr id="33829" name="Straight Connector 122"/>
          <p:cNvCxnSpPr>
            <a:cxnSpLocks noChangeShapeType="1"/>
            <a:stCxn id="33811" idx="0"/>
            <a:endCxn id="33813" idx="7"/>
          </p:cNvCxnSpPr>
          <p:nvPr/>
        </p:nvCxnSpPr>
        <p:spPr bwMode="auto">
          <a:xfrm rot="-5400000" flipH="1" flipV="1">
            <a:off x="5426075" y="3848100"/>
            <a:ext cx="784225" cy="1470025"/>
          </a:xfrm>
          <a:prstGeom prst="line">
            <a:avLst/>
          </a:prstGeom>
          <a:noFill/>
          <a:ln w="22225" algn="ctr">
            <a:solidFill>
              <a:schemeClr val="tx1"/>
            </a:solidFill>
            <a:round/>
            <a:headEnd/>
            <a:tailEnd/>
          </a:ln>
        </p:spPr>
      </p:cxnSp>
      <p:cxnSp>
        <p:nvCxnSpPr>
          <p:cNvPr id="33830" name="Straight Connector 124"/>
          <p:cNvCxnSpPr>
            <a:cxnSpLocks noChangeShapeType="1"/>
            <a:stCxn id="33811" idx="0"/>
            <a:endCxn id="33814" idx="7"/>
          </p:cNvCxnSpPr>
          <p:nvPr/>
        </p:nvCxnSpPr>
        <p:spPr bwMode="auto">
          <a:xfrm rot="-5400000" flipH="1" flipV="1">
            <a:off x="5730875" y="4229100"/>
            <a:ext cx="860425" cy="784225"/>
          </a:xfrm>
          <a:prstGeom prst="line">
            <a:avLst/>
          </a:prstGeom>
          <a:noFill/>
          <a:ln w="22225" algn="ctr">
            <a:solidFill>
              <a:schemeClr val="tx1"/>
            </a:solidFill>
            <a:round/>
            <a:headEnd/>
            <a:tailEnd/>
          </a:ln>
        </p:spPr>
      </p:cxnSp>
      <p:cxnSp>
        <p:nvCxnSpPr>
          <p:cNvPr id="33831" name="Straight Connector 126"/>
          <p:cNvCxnSpPr>
            <a:cxnSpLocks noChangeShapeType="1"/>
            <a:stCxn id="33811" idx="0"/>
            <a:endCxn id="33815" idx="0"/>
          </p:cNvCxnSpPr>
          <p:nvPr/>
        </p:nvCxnSpPr>
        <p:spPr bwMode="auto">
          <a:xfrm rot="-5400000" flipH="1" flipV="1">
            <a:off x="6096000" y="4495800"/>
            <a:ext cx="762000" cy="152400"/>
          </a:xfrm>
          <a:prstGeom prst="line">
            <a:avLst/>
          </a:prstGeom>
          <a:noFill/>
          <a:ln w="22225" algn="ctr">
            <a:solidFill>
              <a:schemeClr val="tx1"/>
            </a:solidFill>
            <a:round/>
            <a:headEnd/>
            <a:tailEnd/>
          </a:ln>
        </p:spPr>
      </p:cxnSp>
      <p:cxnSp>
        <p:nvCxnSpPr>
          <p:cNvPr id="33832" name="Straight Connector 128"/>
          <p:cNvCxnSpPr>
            <a:cxnSpLocks noChangeShapeType="1"/>
            <a:stCxn id="33811" idx="6"/>
            <a:endCxn id="33816" idx="0"/>
          </p:cNvCxnSpPr>
          <p:nvPr/>
        </p:nvCxnSpPr>
        <p:spPr bwMode="auto">
          <a:xfrm>
            <a:off x="6629400" y="4267200"/>
            <a:ext cx="457200" cy="685800"/>
          </a:xfrm>
          <a:prstGeom prst="line">
            <a:avLst/>
          </a:prstGeom>
          <a:noFill/>
          <a:ln w="22225" algn="ctr">
            <a:solidFill>
              <a:schemeClr val="tx1"/>
            </a:solidFill>
            <a:round/>
            <a:headEnd/>
            <a:tailEnd/>
          </a:ln>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3"/>
          <p:cNvSpPr>
            <a:spLocks noGrp="1" noChangeArrowheads="1"/>
          </p:cNvSpPr>
          <p:nvPr>
            <p:ph idx="1"/>
          </p:nvPr>
        </p:nvSpPr>
        <p:spPr>
          <a:xfrm>
            <a:off x="685800" y="1981200"/>
            <a:ext cx="7772400" cy="3886200"/>
          </a:xfrm>
          <a:solidFill>
            <a:srgbClr val="FFFF99"/>
          </a:solidFill>
          <a:ln w="63500">
            <a:solidFill>
              <a:srgbClr val="006600"/>
            </a:solidFill>
          </a:ln>
        </p:spPr>
        <p:txBody>
          <a:bodyPr/>
          <a:lstStyle/>
          <a:p>
            <a:pPr algn="just"/>
            <a:r>
              <a:rPr lang="en-US" sz="2800" smtClean="0">
                <a:effectLst/>
              </a:rPr>
              <a:t>For any </a:t>
            </a:r>
            <a:r>
              <a:rPr lang="en-US" sz="2800" i="1" smtClean="0">
                <a:effectLst/>
              </a:rPr>
              <a:t>n </a:t>
            </a:r>
            <a:r>
              <a:rPr lang="en-US" sz="2800" smtClean="0">
                <a:effectLst/>
                <a:sym typeface="Symbol" pitchFamily="18" charset="2"/>
              </a:rPr>
              <a:t> 3</a:t>
            </a:r>
            <a:r>
              <a:rPr lang="en-US" sz="2800" smtClean="0">
                <a:effectLst/>
              </a:rPr>
              <a:t>, a </a:t>
            </a:r>
            <a:r>
              <a:rPr lang="en-US" sz="2800" b="1" smtClean="0">
                <a:solidFill>
                  <a:srgbClr val="FF0000"/>
                </a:solidFill>
                <a:effectLst/>
              </a:rPr>
              <a:t>cycle</a:t>
            </a:r>
            <a:r>
              <a:rPr lang="en-US" sz="2800" b="1" smtClean="0">
                <a:effectLst/>
              </a:rPr>
              <a:t> </a:t>
            </a:r>
            <a:r>
              <a:rPr lang="en-US" sz="2800" smtClean="0">
                <a:effectLst/>
              </a:rPr>
              <a:t>on </a:t>
            </a:r>
            <a:r>
              <a:rPr lang="en-US" sz="2800" i="1" smtClean="0">
                <a:effectLst/>
              </a:rPr>
              <a:t>n</a:t>
            </a:r>
            <a:r>
              <a:rPr lang="en-US" sz="2800" smtClean="0">
                <a:effectLst/>
              </a:rPr>
              <a:t> vertices, </a:t>
            </a:r>
            <a:r>
              <a:rPr lang="en-US" sz="2800" i="1" smtClean="0">
                <a:effectLst/>
              </a:rPr>
              <a:t>C</a:t>
            </a:r>
            <a:r>
              <a:rPr lang="en-US" sz="2800" i="1" baseline="-25000" smtClean="0">
                <a:effectLst/>
              </a:rPr>
              <a:t>n </a:t>
            </a:r>
            <a:r>
              <a:rPr lang="en-US" sz="2800" smtClean="0">
                <a:effectLst/>
              </a:rPr>
              <a:t>, is a simple graph where </a:t>
            </a:r>
            <a:r>
              <a:rPr lang="en-US" sz="2800" i="1" smtClean="0">
                <a:effectLst/>
              </a:rPr>
              <a:t>V </a:t>
            </a:r>
            <a:r>
              <a:rPr lang="en-US" sz="2800" smtClean="0">
                <a:effectLst/>
              </a:rPr>
              <a:t>= {</a:t>
            </a:r>
            <a:r>
              <a:rPr lang="en-US" sz="2800" i="1" smtClean="0">
                <a:effectLst/>
              </a:rPr>
              <a:t>v</a:t>
            </a:r>
            <a:r>
              <a:rPr lang="en-US" sz="2800" baseline="-25000" smtClean="0">
                <a:effectLst/>
              </a:rPr>
              <a:t>1</a:t>
            </a:r>
            <a:r>
              <a:rPr lang="en-US" sz="2800" smtClean="0">
                <a:effectLst/>
              </a:rPr>
              <a:t>,</a:t>
            </a:r>
            <a:r>
              <a:rPr lang="en-US" sz="2800" i="1" smtClean="0">
                <a:effectLst/>
              </a:rPr>
              <a:t>v</a:t>
            </a:r>
            <a:r>
              <a:rPr lang="en-US" sz="2800" baseline="-25000" smtClean="0">
                <a:effectLst/>
              </a:rPr>
              <a:t>2</a:t>
            </a:r>
            <a:r>
              <a:rPr lang="en-US" sz="2800" smtClean="0">
                <a:effectLst/>
              </a:rPr>
              <a:t>, … ,</a:t>
            </a:r>
            <a:r>
              <a:rPr lang="en-US" sz="2800" i="1" smtClean="0">
                <a:effectLst/>
              </a:rPr>
              <a:t>v</a:t>
            </a:r>
            <a:r>
              <a:rPr lang="en-US" sz="2800" i="1" baseline="-25000" smtClean="0">
                <a:effectLst/>
              </a:rPr>
              <a:t>n</a:t>
            </a:r>
            <a:r>
              <a:rPr lang="en-US" sz="2800" smtClean="0">
                <a:effectLst/>
              </a:rPr>
              <a:t>} and</a:t>
            </a:r>
          </a:p>
          <a:p>
            <a:pPr algn="ctr">
              <a:buFontTx/>
              <a:buNone/>
            </a:pPr>
            <a:r>
              <a:rPr lang="en-US" sz="2800" smtClean="0">
                <a:effectLst/>
              </a:rPr>
              <a:t> </a:t>
            </a:r>
            <a:r>
              <a:rPr lang="en-US" sz="2800" i="1" smtClean="0">
                <a:effectLst/>
              </a:rPr>
              <a:t>E </a:t>
            </a:r>
            <a:r>
              <a:rPr lang="en-US" sz="2800" smtClean="0">
                <a:effectLst/>
              </a:rPr>
              <a:t>= {{</a:t>
            </a:r>
            <a:r>
              <a:rPr lang="en-US" sz="2800" i="1" smtClean="0">
                <a:effectLst/>
              </a:rPr>
              <a:t>v</a:t>
            </a:r>
            <a:r>
              <a:rPr lang="en-US" sz="2800" baseline="-25000" smtClean="0">
                <a:effectLst/>
              </a:rPr>
              <a:t>1</a:t>
            </a:r>
            <a:r>
              <a:rPr lang="en-US" sz="2800" smtClean="0">
                <a:effectLst/>
              </a:rPr>
              <a:t>, </a:t>
            </a:r>
            <a:r>
              <a:rPr lang="en-US" sz="2800" i="1" smtClean="0">
                <a:effectLst/>
              </a:rPr>
              <a:t>v</a:t>
            </a:r>
            <a:r>
              <a:rPr lang="en-US" sz="2800" baseline="-25000" smtClean="0">
                <a:effectLst/>
              </a:rPr>
              <a:t>2</a:t>
            </a:r>
            <a:r>
              <a:rPr lang="en-US" sz="2800" smtClean="0">
                <a:effectLst/>
              </a:rPr>
              <a:t>}, {</a:t>
            </a:r>
            <a:r>
              <a:rPr lang="en-US" sz="2800" i="1" smtClean="0">
                <a:effectLst/>
              </a:rPr>
              <a:t>v</a:t>
            </a:r>
            <a:r>
              <a:rPr lang="en-US" sz="2800" baseline="-25000" smtClean="0">
                <a:effectLst/>
              </a:rPr>
              <a:t>2</a:t>
            </a:r>
            <a:r>
              <a:rPr lang="en-US" sz="2800" smtClean="0">
                <a:effectLst/>
              </a:rPr>
              <a:t>, </a:t>
            </a:r>
            <a:r>
              <a:rPr lang="en-US" sz="2800" i="1" smtClean="0">
                <a:effectLst/>
              </a:rPr>
              <a:t>v</a:t>
            </a:r>
            <a:r>
              <a:rPr lang="en-US" sz="2800" baseline="-25000" smtClean="0">
                <a:effectLst/>
              </a:rPr>
              <a:t>3</a:t>
            </a:r>
            <a:r>
              <a:rPr lang="en-US" sz="2800" smtClean="0">
                <a:effectLst/>
              </a:rPr>
              <a:t>}, …, {</a:t>
            </a:r>
            <a:r>
              <a:rPr lang="en-US" sz="2800" i="1" smtClean="0">
                <a:effectLst/>
              </a:rPr>
              <a:t>v</a:t>
            </a:r>
            <a:r>
              <a:rPr lang="en-US" sz="2800" i="1" baseline="-25000" smtClean="0">
                <a:effectLst/>
              </a:rPr>
              <a:t>n</a:t>
            </a:r>
            <a:r>
              <a:rPr lang="en-US" sz="2800" baseline="-25000" smtClean="0">
                <a:effectLst/>
                <a:sym typeface="Symbol" pitchFamily="18" charset="2"/>
              </a:rPr>
              <a:t></a:t>
            </a:r>
            <a:r>
              <a:rPr lang="en-US" sz="2800" baseline="-25000" smtClean="0">
                <a:effectLst/>
              </a:rPr>
              <a:t>1</a:t>
            </a:r>
            <a:r>
              <a:rPr lang="en-US" sz="2800" smtClean="0">
                <a:effectLst/>
              </a:rPr>
              <a:t>, </a:t>
            </a:r>
            <a:r>
              <a:rPr lang="en-US" sz="2800" i="1" smtClean="0">
                <a:effectLst/>
              </a:rPr>
              <a:t>v</a:t>
            </a:r>
            <a:r>
              <a:rPr lang="en-US" sz="2800" i="1" baseline="-25000" smtClean="0">
                <a:effectLst/>
              </a:rPr>
              <a:t>n</a:t>
            </a:r>
            <a:r>
              <a:rPr lang="en-US" sz="2800" smtClean="0">
                <a:effectLst/>
              </a:rPr>
              <a:t>}, {</a:t>
            </a:r>
            <a:r>
              <a:rPr lang="en-US" sz="2800" i="1" smtClean="0">
                <a:effectLst/>
              </a:rPr>
              <a:t>v</a:t>
            </a:r>
            <a:r>
              <a:rPr lang="en-US" sz="2800" i="1" baseline="-25000" smtClean="0">
                <a:effectLst/>
              </a:rPr>
              <a:t>n </a:t>
            </a:r>
            <a:r>
              <a:rPr lang="en-US" sz="2800" smtClean="0">
                <a:effectLst/>
              </a:rPr>
              <a:t>, </a:t>
            </a:r>
            <a:r>
              <a:rPr lang="en-US" sz="2800" i="1" smtClean="0">
                <a:effectLst/>
              </a:rPr>
              <a:t>v</a:t>
            </a:r>
            <a:r>
              <a:rPr lang="en-US" sz="2800" baseline="-25000" smtClean="0">
                <a:effectLst/>
              </a:rPr>
              <a:t>1</a:t>
            </a:r>
            <a:r>
              <a:rPr lang="en-US" sz="2800" smtClean="0">
                <a:effectLst/>
              </a:rPr>
              <a:t>}}.</a:t>
            </a:r>
          </a:p>
        </p:txBody>
      </p:sp>
      <p:sp>
        <p:nvSpPr>
          <p:cNvPr id="34818" name="Slide Number Placeholder 4"/>
          <p:cNvSpPr>
            <a:spLocks noGrp="1"/>
          </p:cNvSpPr>
          <p:nvPr>
            <p:ph type="sldNum" sz="quarter" idx="12"/>
          </p:nvPr>
        </p:nvSpPr>
        <p:spPr>
          <a:noFill/>
        </p:spPr>
        <p:txBody>
          <a:bodyPr/>
          <a:lstStyle/>
          <a:p>
            <a:fld id="{A54F23DE-947D-4496-8AAA-A747979349A9}" type="slidenum">
              <a:rPr lang="ar-JO" smtClean="0">
                <a:latin typeface="Times New Roman" charset="0"/>
                <a:cs typeface="Times New Roman" charset="0"/>
              </a:rPr>
              <a:pPr/>
              <a:t>25</a:t>
            </a:fld>
            <a:endParaRPr lang="en-US" smtClean="0">
              <a:latin typeface="Times New Roman" charset="0"/>
              <a:cs typeface="Times New Roman" charset="0"/>
            </a:endParaRPr>
          </a:p>
        </p:txBody>
      </p:sp>
      <p:sp>
        <p:nvSpPr>
          <p:cNvPr id="34819" name="Rectangle 2"/>
          <p:cNvSpPr>
            <a:spLocks noGrp="1" noChangeArrowheads="1"/>
          </p:cNvSpPr>
          <p:nvPr>
            <p:ph type="title"/>
          </p:nvPr>
        </p:nvSpPr>
        <p:spPr>
          <a:xfrm>
            <a:off x="685800" y="457200"/>
            <a:ext cx="7772400" cy="1066800"/>
          </a:xfrm>
          <a:solidFill>
            <a:srgbClr val="00FF00"/>
          </a:solidFill>
          <a:ln w="63500">
            <a:solidFill>
              <a:srgbClr val="006600"/>
            </a:solidFill>
          </a:ln>
        </p:spPr>
        <p:txBody>
          <a:bodyPr/>
          <a:lstStyle/>
          <a:p>
            <a:r>
              <a:rPr lang="en-US" smtClean="0"/>
              <a:t>Cycles</a:t>
            </a:r>
          </a:p>
        </p:txBody>
      </p:sp>
      <p:sp>
        <p:nvSpPr>
          <p:cNvPr id="34821" name="Line 4"/>
          <p:cNvSpPr>
            <a:spLocks noChangeShapeType="1"/>
          </p:cNvSpPr>
          <p:nvPr/>
        </p:nvSpPr>
        <p:spPr bwMode="auto">
          <a:xfrm>
            <a:off x="1222375" y="3848100"/>
            <a:ext cx="528638" cy="231775"/>
          </a:xfrm>
          <a:prstGeom prst="line">
            <a:avLst/>
          </a:prstGeom>
          <a:noFill/>
          <a:ln w="28575">
            <a:solidFill>
              <a:schemeClr val="tx1"/>
            </a:solidFill>
            <a:round/>
            <a:headEnd/>
            <a:tailEnd/>
          </a:ln>
        </p:spPr>
        <p:txBody>
          <a:bodyPr wrap="none" anchor="ctr">
            <a:spAutoFit/>
          </a:bodyPr>
          <a:lstStyle/>
          <a:p>
            <a:endParaRPr lang="en-US"/>
          </a:p>
        </p:txBody>
      </p:sp>
      <p:sp>
        <p:nvSpPr>
          <p:cNvPr id="34822" name="Line 5"/>
          <p:cNvSpPr>
            <a:spLocks noChangeShapeType="1"/>
          </p:cNvSpPr>
          <p:nvPr/>
        </p:nvSpPr>
        <p:spPr bwMode="auto">
          <a:xfrm flipH="1">
            <a:off x="1287463" y="4092575"/>
            <a:ext cx="463550" cy="347663"/>
          </a:xfrm>
          <a:prstGeom prst="line">
            <a:avLst/>
          </a:prstGeom>
          <a:noFill/>
          <a:ln w="28575">
            <a:solidFill>
              <a:schemeClr val="tx1"/>
            </a:solidFill>
            <a:round/>
            <a:headEnd/>
            <a:tailEnd/>
          </a:ln>
        </p:spPr>
        <p:txBody>
          <a:bodyPr wrap="none" anchor="ctr">
            <a:spAutoFit/>
          </a:bodyPr>
          <a:lstStyle/>
          <a:p>
            <a:endParaRPr lang="en-US"/>
          </a:p>
        </p:txBody>
      </p:sp>
      <p:sp>
        <p:nvSpPr>
          <p:cNvPr id="34823" name="Line 6"/>
          <p:cNvSpPr>
            <a:spLocks noChangeShapeType="1"/>
          </p:cNvSpPr>
          <p:nvPr/>
        </p:nvSpPr>
        <p:spPr bwMode="auto">
          <a:xfrm>
            <a:off x="1249363" y="3822700"/>
            <a:ext cx="25400" cy="630238"/>
          </a:xfrm>
          <a:prstGeom prst="line">
            <a:avLst/>
          </a:prstGeom>
          <a:noFill/>
          <a:ln w="28575">
            <a:solidFill>
              <a:schemeClr val="tx1"/>
            </a:solidFill>
            <a:round/>
            <a:headEnd/>
            <a:tailEnd/>
          </a:ln>
        </p:spPr>
        <p:txBody>
          <a:bodyPr wrap="none" anchor="ctr">
            <a:spAutoFit/>
          </a:bodyPr>
          <a:lstStyle/>
          <a:p>
            <a:endParaRPr lang="en-US"/>
          </a:p>
        </p:txBody>
      </p:sp>
      <p:sp>
        <p:nvSpPr>
          <p:cNvPr id="34824" name="Line 7"/>
          <p:cNvSpPr>
            <a:spLocks noChangeShapeType="1"/>
          </p:cNvSpPr>
          <p:nvPr/>
        </p:nvSpPr>
        <p:spPr bwMode="auto">
          <a:xfrm>
            <a:off x="2509838" y="3900488"/>
            <a:ext cx="566737" cy="217487"/>
          </a:xfrm>
          <a:prstGeom prst="line">
            <a:avLst/>
          </a:prstGeom>
          <a:noFill/>
          <a:ln w="28575">
            <a:solidFill>
              <a:schemeClr val="tx1"/>
            </a:solidFill>
            <a:round/>
            <a:headEnd/>
            <a:tailEnd/>
          </a:ln>
        </p:spPr>
        <p:txBody>
          <a:bodyPr wrap="none" anchor="ctr">
            <a:spAutoFit/>
          </a:bodyPr>
          <a:lstStyle/>
          <a:p>
            <a:endParaRPr lang="en-US"/>
          </a:p>
        </p:txBody>
      </p:sp>
      <p:sp>
        <p:nvSpPr>
          <p:cNvPr id="34825" name="Line 8"/>
          <p:cNvSpPr>
            <a:spLocks noChangeShapeType="1"/>
          </p:cNvSpPr>
          <p:nvPr/>
        </p:nvSpPr>
        <p:spPr bwMode="auto">
          <a:xfrm flipH="1">
            <a:off x="2870200" y="4117975"/>
            <a:ext cx="193675" cy="528638"/>
          </a:xfrm>
          <a:prstGeom prst="line">
            <a:avLst/>
          </a:prstGeom>
          <a:noFill/>
          <a:ln w="28575">
            <a:solidFill>
              <a:schemeClr val="tx1"/>
            </a:solidFill>
            <a:round/>
            <a:headEnd/>
            <a:tailEnd/>
          </a:ln>
        </p:spPr>
        <p:txBody>
          <a:bodyPr wrap="none" anchor="ctr">
            <a:spAutoFit/>
          </a:bodyPr>
          <a:lstStyle/>
          <a:p>
            <a:endParaRPr lang="en-US"/>
          </a:p>
        </p:txBody>
      </p:sp>
      <p:sp>
        <p:nvSpPr>
          <p:cNvPr id="34826" name="Line 9"/>
          <p:cNvSpPr>
            <a:spLocks noChangeShapeType="1"/>
          </p:cNvSpPr>
          <p:nvPr/>
        </p:nvSpPr>
        <p:spPr bwMode="auto">
          <a:xfrm flipH="1" flipV="1">
            <a:off x="2278063" y="4427538"/>
            <a:ext cx="579437" cy="206375"/>
          </a:xfrm>
          <a:prstGeom prst="line">
            <a:avLst/>
          </a:prstGeom>
          <a:noFill/>
          <a:ln w="28575">
            <a:solidFill>
              <a:schemeClr val="tx1"/>
            </a:solidFill>
            <a:round/>
            <a:headEnd/>
            <a:tailEnd/>
          </a:ln>
        </p:spPr>
        <p:txBody>
          <a:bodyPr wrap="none" anchor="ctr">
            <a:spAutoFit/>
          </a:bodyPr>
          <a:lstStyle/>
          <a:p>
            <a:endParaRPr lang="en-US"/>
          </a:p>
        </p:txBody>
      </p:sp>
      <p:sp>
        <p:nvSpPr>
          <p:cNvPr id="34827" name="Line 10"/>
          <p:cNvSpPr>
            <a:spLocks noChangeShapeType="1"/>
          </p:cNvSpPr>
          <p:nvPr/>
        </p:nvSpPr>
        <p:spPr bwMode="auto">
          <a:xfrm flipV="1">
            <a:off x="2278063" y="3886200"/>
            <a:ext cx="257175" cy="528638"/>
          </a:xfrm>
          <a:prstGeom prst="line">
            <a:avLst/>
          </a:prstGeom>
          <a:noFill/>
          <a:ln w="28575">
            <a:solidFill>
              <a:schemeClr val="tx1"/>
            </a:solidFill>
            <a:round/>
            <a:headEnd/>
            <a:tailEnd/>
          </a:ln>
        </p:spPr>
        <p:txBody>
          <a:bodyPr wrap="none" anchor="ctr">
            <a:spAutoFit/>
          </a:bodyPr>
          <a:lstStyle/>
          <a:p>
            <a:endParaRPr lang="en-US"/>
          </a:p>
        </p:txBody>
      </p:sp>
      <p:sp>
        <p:nvSpPr>
          <p:cNvPr id="34828" name="Line 11"/>
          <p:cNvSpPr>
            <a:spLocks noChangeShapeType="1"/>
          </p:cNvSpPr>
          <p:nvPr/>
        </p:nvSpPr>
        <p:spPr bwMode="auto">
          <a:xfrm flipV="1">
            <a:off x="3552825" y="3797300"/>
            <a:ext cx="219075" cy="527050"/>
          </a:xfrm>
          <a:prstGeom prst="line">
            <a:avLst/>
          </a:prstGeom>
          <a:noFill/>
          <a:ln w="28575">
            <a:solidFill>
              <a:schemeClr val="tx1"/>
            </a:solidFill>
            <a:round/>
            <a:headEnd/>
            <a:tailEnd/>
          </a:ln>
        </p:spPr>
        <p:txBody>
          <a:bodyPr wrap="none" anchor="ctr">
            <a:spAutoFit/>
          </a:bodyPr>
          <a:lstStyle/>
          <a:p>
            <a:endParaRPr lang="en-US"/>
          </a:p>
        </p:txBody>
      </p:sp>
      <p:sp>
        <p:nvSpPr>
          <p:cNvPr id="34829" name="Line 12"/>
          <p:cNvSpPr>
            <a:spLocks noChangeShapeType="1"/>
          </p:cNvSpPr>
          <p:nvPr/>
        </p:nvSpPr>
        <p:spPr bwMode="auto">
          <a:xfrm>
            <a:off x="3759200" y="3797300"/>
            <a:ext cx="463550" cy="88900"/>
          </a:xfrm>
          <a:prstGeom prst="line">
            <a:avLst/>
          </a:prstGeom>
          <a:noFill/>
          <a:ln w="28575">
            <a:solidFill>
              <a:schemeClr val="tx1"/>
            </a:solidFill>
            <a:round/>
            <a:headEnd/>
            <a:tailEnd/>
          </a:ln>
        </p:spPr>
        <p:txBody>
          <a:bodyPr wrap="none" anchor="ctr">
            <a:spAutoFit/>
          </a:bodyPr>
          <a:lstStyle/>
          <a:p>
            <a:endParaRPr lang="en-US"/>
          </a:p>
        </p:txBody>
      </p:sp>
      <p:sp>
        <p:nvSpPr>
          <p:cNvPr id="34830" name="Line 13"/>
          <p:cNvSpPr>
            <a:spLocks noChangeShapeType="1"/>
          </p:cNvSpPr>
          <p:nvPr/>
        </p:nvSpPr>
        <p:spPr bwMode="auto">
          <a:xfrm>
            <a:off x="4222750" y="3886200"/>
            <a:ext cx="103188" cy="463550"/>
          </a:xfrm>
          <a:prstGeom prst="line">
            <a:avLst/>
          </a:prstGeom>
          <a:noFill/>
          <a:ln w="28575">
            <a:solidFill>
              <a:schemeClr val="tx1"/>
            </a:solidFill>
            <a:round/>
            <a:headEnd/>
            <a:tailEnd/>
          </a:ln>
        </p:spPr>
        <p:txBody>
          <a:bodyPr wrap="none" anchor="ctr">
            <a:spAutoFit/>
          </a:bodyPr>
          <a:lstStyle/>
          <a:p>
            <a:endParaRPr lang="en-US"/>
          </a:p>
        </p:txBody>
      </p:sp>
      <p:sp>
        <p:nvSpPr>
          <p:cNvPr id="34831" name="Line 14"/>
          <p:cNvSpPr>
            <a:spLocks noChangeShapeType="1"/>
          </p:cNvSpPr>
          <p:nvPr/>
        </p:nvSpPr>
        <p:spPr bwMode="auto">
          <a:xfrm>
            <a:off x="3527425" y="4324350"/>
            <a:ext cx="334963" cy="347663"/>
          </a:xfrm>
          <a:prstGeom prst="line">
            <a:avLst/>
          </a:prstGeom>
          <a:noFill/>
          <a:ln w="28575">
            <a:solidFill>
              <a:schemeClr val="tx1"/>
            </a:solidFill>
            <a:round/>
            <a:headEnd/>
            <a:tailEnd/>
          </a:ln>
        </p:spPr>
        <p:txBody>
          <a:bodyPr wrap="none" anchor="ctr">
            <a:spAutoFit/>
          </a:bodyPr>
          <a:lstStyle/>
          <a:p>
            <a:endParaRPr lang="en-US"/>
          </a:p>
        </p:txBody>
      </p:sp>
      <p:sp>
        <p:nvSpPr>
          <p:cNvPr id="34832" name="Line 15"/>
          <p:cNvSpPr>
            <a:spLocks noChangeShapeType="1"/>
          </p:cNvSpPr>
          <p:nvPr/>
        </p:nvSpPr>
        <p:spPr bwMode="auto">
          <a:xfrm flipH="1">
            <a:off x="3849688" y="4349750"/>
            <a:ext cx="449262" cy="322263"/>
          </a:xfrm>
          <a:prstGeom prst="line">
            <a:avLst/>
          </a:prstGeom>
          <a:noFill/>
          <a:ln w="28575">
            <a:solidFill>
              <a:schemeClr val="tx1"/>
            </a:solidFill>
            <a:round/>
            <a:headEnd/>
            <a:tailEnd/>
          </a:ln>
        </p:spPr>
        <p:txBody>
          <a:bodyPr wrap="none" anchor="ctr">
            <a:spAutoFit/>
          </a:bodyPr>
          <a:lstStyle/>
          <a:p>
            <a:endParaRPr lang="en-US"/>
          </a:p>
        </p:txBody>
      </p:sp>
      <p:sp>
        <p:nvSpPr>
          <p:cNvPr id="34833" name="Line 16"/>
          <p:cNvSpPr>
            <a:spLocks noChangeShapeType="1"/>
          </p:cNvSpPr>
          <p:nvPr/>
        </p:nvSpPr>
        <p:spPr bwMode="auto">
          <a:xfrm flipV="1">
            <a:off x="4787900" y="3810000"/>
            <a:ext cx="361950" cy="307975"/>
          </a:xfrm>
          <a:prstGeom prst="line">
            <a:avLst/>
          </a:prstGeom>
          <a:noFill/>
          <a:ln w="28575">
            <a:solidFill>
              <a:schemeClr val="tx1"/>
            </a:solidFill>
            <a:round/>
            <a:headEnd/>
            <a:tailEnd/>
          </a:ln>
        </p:spPr>
        <p:txBody>
          <a:bodyPr wrap="none" anchor="ctr">
            <a:spAutoFit/>
          </a:bodyPr>
          <a:lstStyle/>
          <a:p>
            <a:endParaRPr lang="en-US"/>
          </a:p>
        </p:txBody>
      </p:sp>
      <p:sp>
        <p:nvSpPr>
          <p:cNvPr id="34834" name="Line 17"/>
          <p:cNvSpPr>
            <a:spLocks noChangeShapeType="1"/>
          </p:cNvSpPr>
          <p:nvPr/>
        </p:nvSpPr>
        <p:spPr bwMode="auto">
          <a:xfrm>
            <a:off x="5149850" y="3810000"/>
            <a:ext cx="320675" cy="295275"/>
          </a:xfrm>
          <a:prstGeom prst="line">
            <a:avLst/>
          </a:prstGeom>
          <a:noFill/>
          <a:ln w="28575">
            <a:solidFill>
              <a:schemeClr val="tx1"/>
            </a:solidFill>
            <a:round/>
            <a:headEnd/>
            <a:tailEnd/>
          </a:ln>
        </p:spPr>
        <p:txBody>
          <a:bodyPr wrap="none" anchor="ctr">
            <a:spAutoFit/>
          </a:bodyPr>
          <a:lstStyle/>
          <a:p>
            <a:endParaRPr lang="en-US"/>
          </a:p>
        </p:txBody>
      </p:sp>
      <p:sp>
        <p:nvSpPr>
          <p:cNvPr id="34835" name="Line 18"/>
          <p:cNvSpPr>
            <a:spLocks noChangeShapeType="1"/>
          </p:cNvSpPr>
          <p:nvPr/>
        </p:nvSpPr>
        <p:spPr bwMode="auto">
          <a:xfrm>
            <a:off x="5483225" y="4105275"/>
            <a:ext cx="0" cy="412750"/>
          </a:xfrm>
          <a:prstGeom prst="line">
            <a:avLst/>
          </a:prstGeom>
          <a:noFill/>
          <a:ln w="28575">
            <a:solidFill>
              <a:schemeClr val="tx1"/>
            </a:solidFill>
            <a:round/>
            <a:headEnd/>
            <a:tailEnd/>
          </a:ln>
        </p:spPr>
        <p:txBody>
          <a:bodyPr wrap="none" anchor="ctr">
            <a:spAutoFit/>
          </a:bodyPr>
          <a:lstStyle/>
          <a:p>
            <a:endParaRPr lang="en-US"/>
          </a:p>
        </p:txBody>
      </p:sp>
      <p:sp>
        <p:nvSpPr>
          <p:cNvPr id="34836" name="Line 19"/>
          <p:cNvSpPr>
            <a:spLocks noChangeShapeType="1"/>
          </p:cNvSpPr>
          <p:nvPr/>
        </p:nvSpPr>
        <p:spPr bwMode="auto">
          <a:xfrm flipH="1">
            <a:off x="5187950" y="4543425"/>
            <a:ext cx="282575" cy="231775"/>
          </a:xfrm>
          <a:prstGeom prst="line">
            <a:avLst/>
          </a:prstGeom>
          <a:noFill/>
          <a:ln w="28575">
            <a:solidFill>
              <a:schemeClr val="tx1"/>
            </a:solidFill>
            <a:round/>
            <a:headEnd/>
            <a:tailEnd/>
          </a:ln>
        </p:spPr>
        <p:txBody>
          <a:bodyPr wrap="none" anchor="ctr">
            <a:spAutoFit/>
          </a:bodyPr>
          <a:lstStyle/>
          <a:p>
            <a:endParaRPr lang="en-US"/>
          </a:p>
        </p:txBody>
      </p:sp>
      <p:sp>
        <p:nvSpPr>
          <p:cNvPr id="34837" name="Line 20"/>
          <p:cNvSpPr>
            <a:spLocks noChangeShapeType="1"/>
          </p:cNvSpPr>
          <p:nvPr/>
        </p:nvSpPr>
        <p:spPr bwMode="auto">
          <a:xfrm>
            <a:off x="4775200" y="4105275"/>
            <a:ext cx="90488" cy="450850"/>
          </a:xfrm>
          <a:prstGeom prst="line">
            <a:avLst/>
          </a:prstGeom>
          <a:noFill/>
          <a:ln w="28575">
            <a:solidFill>
              <a:schemeClr val="tx1"/>
            </a:solidFill>
            <a:round/>
            <a:headEnd/>
            <a:tailEnd/>
          </a:ln>
        </p:spPr>
        <p:txBody>
          <a:bodyPr wrap="none" anchor="ctr">
            <a:spAutoFit/>
          </a:bodyPr>
          <a:lstStyle/>
          <a:p>
            <a:endParaRPr lang="en-US"/>
          </a:p>
        </p:txBody>
      </p:sp>
      <p:sp>
        <p:nvSpPr>
          <p:cNvPr id="34838" name="Line 21"/>
          <p:cNvSpPr>
            <a:spLocks noChangeShapeType="1"/>
          </p:cNvSpPr>
          <p:nvPr/>
        </p:nvSpPr>
        <p:spPr bwMode="auto">
          <a:xfrm>
            <a:off x="4852988" y="4543425"/>
            <a:ext cx="334962" cy="231775"/>
          </a:xfrm>
          <a:prstGeom prst="line">
            <a:avLst/>
          </a:prstGeom>
          <a:noFill/>
          <a:ln w="28575">
            <a:solidFill>
              <a:schemeClr val="tx1"/>
            </a:solidFill>
            <a:round/>
            <a:headEnd/>
            <a:tailEnd/>
          </a:ln>
        </p:spPr>
        <p:txBody>
          <a:bodyPr wrap="none" anchor="ctr">
            <a:spAutoFit/>
          </a:bodyPr>
          <a:lstStyle/>
          <a:p>
            <a:endParaRPr lang="en-US"/>
          </a:p>
        </p:txBody>
      </p:sp>
      <p:sp>
        <p:nvSpPr>
          <p:cNvPr id="34839" name="Line 22"/>
          <p:cNvSpPr>
            <a:spLocks noChangeShapeType="1"/>
          </p:cNvSpPr>
          <p:nvPr/>
        </p:nvSpPr>
        <p:spPr bwMode="auto">
          <a:xfrm flipH="1" flipV="1">
            <a:off x="5934075" y="4157663"/>
            <a:ext cx="65088" cy="411162"/>
          </a:xfrm>
          <a:prstGeom prst="line">
            <a:avLst/>
          </a:prstGeom>
          <a:noFill/>
          <a:ln w="28575">
            <a:solidFill>
              <a:schemeClr val="tx1"/>
            </a:solidFill>
            <a:round/>
            <a:headEnd/>
            <a:tailEnd/>
          </a:ln>
        </p:spPr>
        <p:txBody>
          <a:bodyPr wrap="none" anchor="ctr">
            <a:spAutoFit/>
          </a:bodyPr>
          <a:lstStyle/>
          <a:p>
            <a:endParaRPr lang="en-US"/>
          </a:p>
        </p:txBody>
      </p:sp>
      <p:sp>
        <p:nvSpPr>
          <p:cNvPr id="34840" name="Line 23"/>
          <p:cNvSpPr>
            <a:spLocks noChangeShapeType="1"/>
          </p:cNvSpPr>
          <p:nvPr/>
        </p:nvSpPr>
        <p:spPr bwMode="auto">
          <a:xfrm flipV="1">
            <a:off x="5921375" y="3873500"/>
            <a:ext cx="309563" cy="296863"/>
          </a:xfrm>
          <a:prstGeom prst="line">
            <a:avLst/>
          </a:prstGeom>
          <a:noFill/>
          <a:ln w="28575">
            <a:solidFill>
              <a:schemeClr val="tx1"/>
            </a:solidFill>
            <a:round/>
            <a:headEnd/>
            <a:tailEnd/>
          </a:ln>
        </p:spPr>
        <p:txBody>
          <a:bodyPr anchor="ctr">
            <a:spAutoFit/>
          </a:bodyPr>
          <a:lstStyle/>
          <a:p>
            <a:endParaRPr lang="en-US"/>
          </a:p>
        </p:txBody>
      </p:sp>
      <p:sp>
        <p:nvSpPr>
          <p:cNvPr id="34841" name="Line 24"/>
          <p:cNvSpPr>
            <a:spLocks noChangeShapeType="1"/>
          </p:cNvSpPr>
          <p:nvPr/>
        </p:nvSpPr>
        <p:spPr bwMode="auto">
          <a:xfrm>
            <a:off x="6203950" y="3835400"/>
            <a:ext cx="271463" cy="206375"/>
          </a:xfrm>
          <a:prstGeom prst="line">
            <a:avLst/>
          </a:prstGeom>
          <a:noFill/>
          <a:ln w="28575">
            <a:solidFill>
              <a:schemeClr val="tx1"/>
            </a:solidFill>
            <a:round/>
            <a:headEnd/>
            <a:tailEnd/>
          </a:ln>
        </p:spPr>
        <p:txBody>
          <a:bodyPr wrap="none" anchor="ctr">
            <a:spAutoFit/>
          </a:bodyPr>
          <a:lstStyle/>
          <a:p>
            <a:endParaRPr lang="en-US"/>
          </a:p>
        </p:txBody>
      </p:sp>
      <p:sp>
        <p:nvSpPr>
          <p:cNvPr id="34842" name="Line 25"/>
          <p:cNvSpPr>
            <a:spLocks noChangeShapeType="1"/>
          </p:cNvSpPr>
          <p:nvPr/>
        </p:nvSpPr>
        <p:spPr bwMode="auto">
          <a:xfrm>
            <a:off x="6500813" y="4016375"/>
            <a:ext cx="38100" cy="385763"/>
          </a:xfrm>
          <a:prstGeom prst="line">
            <a:avLst/>
          </a:prstGeom>
          <a:noFill/>
          <a:ln w="28575">
            <a:solidFill>
              <a:schemeClr val="tx1"/>
            </a:solidFill>
            <a:round/>
            <a:headEnd/>
            <a:tailEnd/>
          </a:ln>
        </p:spPr>
        <p:txBody>
          <a:bodyPr wrap="none" anchor="ctr">
            <a:spAutoFit/>
          </a:bodyPr>
          <a:lstStyle/>
          <a:p>
            <a:endParaRPr lang="en-US"/>
          </a:p>
        </p:txBody>
      </p:sp>
      <p:sp>
        <p:nvSpPr>
          <p:cNvPr id="34843" name="Line 26"/>
          <p:cNvSpPr>
            <a:spLocks noChangeShapeType="1"/>
          </p:cNvSpPr>
          <p:nvPr/>
        </p:nvSpPr>
        <p:spPr bwMode="auto">
          <a:xfrm flipH="1">
            <a:off x="6435725" y="4402138"/>
            <a:ext cx="115888" cy="334962"/>
          </a:xfrm>
          <a:prstGeom prst="line">
            <a:avLst/>
          </a:prstGeom>
          <a:noFill/>
          <a:ln w="28575">
            <a:solidFill>
              <a:schemeClr val="tx1"/>
            </a:solidFill>
            <a:round/>
            <a:headEnd/>
            <a:tailEnd/>
          </a:ln>
        </p:spPr>
        <p:txBody>
          <a:bodyPr wrap="none" anchor="ctr">
            <a:spAutoFit/>
          </a:bodyPr>
          <a:lstStyle/>
          <a:p>
            <a:endParaRPr lang="en-US"/>
          </a:p>
        </p:txBody>
      </p:sp>
      <p:sp>
        <p:nvSpPr>
          <p:cNvPr id="34844" name="Line 27"/>
          <p:cNvSpPr>
            <a:spLocks noChangeShapeType="1"/>
          </p:cNvSpPr>
          <p:nvPr/>
        </p:nvSpPr>
        <p:spPr bwMode="auto">
          <a:xfrm>
            <a:off x="6011863" y="4556125"/>
            <a:ext cx="166687" cy="296863"/>
          </a:xfrm>
          <a:prstGeom prst="line">
            <a:avLst/>
          </a:prstGeom>
          <a:noFill/>
          <a:ln w="28575">
            <a:solidFill>
              <a:schemeClr val="tx1"/>
            </a:solidFill>
            <a:round/>
            <a:headEnd/>
            <a:tailEnd/>
          </a:ln>
        </p:spPr>
        <p:txBody>
          <a:bodyPr wrap="none" anchor="ctr">
            <a:spAutoFit/>
          </a:bodyPr>
          <a:lstStyle/>
          <a:p>
            <a:endParaRPr lang="en-US"/>
          </a:p>
        </p:txBody>
      </p:sp>
      <p:sp>
        <p:nvSpPr>
          <p:cNvPr id="34845" name="Line 28"/>
          <p:cNvSpPr>
            <a:spLocks noChangeShapeType="1"/>
          </p:cNvSpPr>
          <p:nvPr/>
        </p:nvSpPr>
        <p:spPr bwMode="auto">
          <a:xfrm flipV="1">
            <a:off x="6191250" y="4737100"/>
            <a:ext cx="244475" cy="141288"/>
          </a:xfrm>
          <a:prstGeom prst="line">
            <a:avLst/>
          </a:prstGeom>
          <a:noFill/>
          <a:ln w="28575">
            <a:solidFill>
              <a:schemeClr val="tx1"/>
            </a:solidFill>
            <a:round/>
            <a:headEnd/>
            <a:tailEnd/>
          </a:ln>
        </p:spPr>
        <p:txBody>
          <a:bodyPr wrap="none" anchor="ctr">
            <a:spAutoFit/>
          </a:bodyPr>
          <a:lstStyle/>
          <a:p>
            <a:endParaRPr lang="en-US"/>
          </a:p>
        </p:txBody>
      </p:sp>
      <p:sp>
        <p:nvSpPr>
          <p:cNvPr id="34846" name="Text Box 29"/>
          <p:cNvSpPr txBox="1">
            <a:spLocks noChangeArrowheads="1"/>
          </p:cNvSpPr>
          <p:nvPr/>
        </p:nvSpPr>
        <p:spPr bwMode="auto">
          <a:xfrm>
            <a:off x="1146175" y="4521200"/>
            <a:ext cx="488950" cy="457200"/>
          </a:xfrm>
          <a:prstGeom prst="rect">
            <a:avLst/>
          </a:prstGeom>
          <a:noFill/>
          <a:ln w="28575">
            <a:noFill/>
            <a:miter lim="800000"/>
            <a:headEnd/>
            <a:tailEnd/>
          </a:ln>
        </p:spPr>
        <p:txBody>
          <a:bodyPr wrap="none" anchor="ctr">
            <a:spAutoFit/>
          </a:bodyPr>
          <a:lstStyle/>
          <a:p>
            <a:pPr algn="ctr"/>
            <a:r>
              <a:rPr lang="en-US" i="1"/>
              <a:t>C</a:t>
            </a:r>
            <a:r>
              <a:rPr lang="en-US" baseline="-25000"/>
              <a:t>3</a:t>
            </a:r>
            <a:endParaRPr lang="en-US" i="1"/>
          </a:p>
        </p:txBody>
      </p:sp>
      <p:sp>
        <p:nvSpPr>
          <p:cNvPr id="34847" name="Text Box 30"/>
          <p:cNvSpPr txBox="1">
            <a:spLocks noChangeArrowheads="1"/>
          </p:cNvSpPr>
          <p:nvPr/>
        </p:nvSpPr>
        <p:spPr bwMode="auto">
          <a:xfrm>
            <a:off x="2208213" y="4630738"/>
            <a:ext cx="488950" cy="457200"/>
          </a:xfrm>
          <a:prstGeom prst="rect">
            <a:avLst/>
          </a:prstGeom>
          <a:noFill/>
          <a:ln w="28575">
            <a:noFill/>
            <a:miter lim="800000"/>
            <a:headEnd/>
            <a:tailEnd/>
          </a:ln>
        </p:spPr>
        <p:txBody>
          <a:bodyPr wrap="none" anchor="ctr">
            <a:spAutoFit/>
          </a:bodyPr>
          <a:lstStyle/>
          <a:p>
            <a:pPr algn="ctr"/>
            <a:r>
              <a:rPr lang="en-US" i="1"/>
              <a:t>C</a:t>
            </a:r>
            <a:r>
              <a:rPr lang="en-US" baseline="-25000"/>
              <a:t>4</a:t>
            </a:r>
            <a:endParaRPr lang="en-US" i="1"/>
          </a:p>
        </p:txBody>
      </p:sp>
      <p:sp>
        <p:nvSpPr>
          <p:cNvPr id="34848" name="Text Box 31"/>
          <p:cNvSpPr txBox="1">
            <a:spLocks noChangeArrowheads="1"/>
          </p:cNvSpPr>
          <p:nvPr/>
        </p:nvSpPr>
        <p:spPr bwMode="auto">
          <a:xfrm>
            <a:off x="3635375" y="4743450"/>
            <a:ext cx="488950" cy="457200"/>
          </a:xfrm>
          <a:prstGeom prst="rect">
            <a:avLst/>
          </a:prstGeom>
          <a:noFill/>
          <a:ln w="28575">
            <a:noFill/>
            <a:miter lim="800000"/>
            <a:headEnd/>
            <a:tailEnd/>
          </a:ln>
        </p:spPr>
        <p:txBody>
          <a:bodyPr wrap="none" anchor="ctr">
            <a:spAutoFit/>
          </a:bodyPr>
          <a:lstStyle/>
          <a:p>
            <a:pPr algn="ctr"/>
            <a:r>
              <a:rPr lang="en-US" i="1"/>
              <a:t>C</a:t>
            </a:r>
            <a:r>
              <a:rPr lang="en-US" baseline="-25000"/>
              <a:t>5</a:t>
            </a:r>
            <a:endParaRPr lang="en-US" i="1"/>
          </a:p>
        </p:txBody>
      </p:sp>
      <p:sp>
        <p:nvSpPr>
          <p:cNvPr id="34849" name="Text Box 32"/>
          <p:cNvSpPr txBox="1">
            <a:spLocks noChangeArrowheads="1"/>
          </p:cNvSpPr>
          <p:nvPr/>
        </p:nvSpPr>
        <p:spPr bwMode="auto">
          <a:xfrm>
            <a:off x="4908550" y="4832350"/>
            <a:ext cx="488950" cy="457200"/>
          </a:xfrm>
          <a:prstGeom prst="rect">
            <a:avLst/>
          </a:prstGeom>
          <a:noFill/>
          <a:ln w="28575">
            <a:noFill/>
            <a:miter lim="800000"/>
            <a:headEnd/>
            <a:tailEnd/>
          </a:ln>
        </p:spPr>
        <p:txBody>
          <a:bodyPr wrap="none" anchor="ctr">
            <a:spAutoFit/>
          </a:bodyPr>
          <a:lstStyle/>
          <a:p>
            <a:pPr algn="ctr"/>
            <a:r>
              <a:rPr lang="en-US" i="1"/>
              <a:t>C</a:t>
            </a:r>
            <a:r>
              <a:rPr lang="en-US" baseline="-25000"/>
              <a:t>6</a:t>
            </a:r>
            <a:endParaRPr lang="en-US" i="1"/>
          </a:p>
        </p:txBody>
      </p:sp>
      <p:sp>
        <p:nvSpPr>
          <p:cNvPr id="34850" name="Text Box 33"/>
          <p:cNvSpPr txBox="1">
            <a:spLocks noChangeArrowheads="1"/>
          </p:cNvSpPr>
          <p:nvPr/>
        </p:nvSpPr>
        <p:spPr bwMode="auto">
          <a:xfrm>
            <a:off x="5988050" y="4959350"/>
            <a:ext cx="488950" cy="457200"/>
          </a:xfrm>
          <a:prstGeom prst="rect">
            <a:avLst/>
          </a:prstGeom>
          <a:noFill/>
          <a:ln w="28575">
            <a:noFill/>
            <a:miter lim="800000"/>
            <a:headEnd/>
            <a:tailEnd/>
          </a:ln>
        </p:spPr>
        <p:txBody>
          <a:bodyPr wrap="none" anchor="ctr">
            <a:spAutoFit/>
          </a:bodyPr>
          <a:lstStyle/>
          <a:p>
            <a:pPr algn="ctr"/>
            <a:r>
              <a:rPr lang="en-US" i="1"/>
              <a:t>C</a:t>
            </a:r>
            <a:r>
              <a:rPr lang="en-US" baseline="-25000"/>
              <a:t>7</a:t>
            </a:r>
            <a:endParaRPr lang="en-US" i="1"/>
          </a:p>
        </p:txBody>
      </p:sp>
      <p:sp>
        <p:nvSpPr>
          <p:cNvPr id="34851" name="Line 34"/>
          <p:cNvSpPr>
            <a:spLocks noChangeShapeType="1"/>
          </p:cNvSpPr>
          <p:nvPr/>
        </p:nvSpPr>
        <p:spPr bwMode="auto">
          <a:xfrm flipH="1" flipV="1">
            <a:off x="6884988" y="4143375"/>
            <a:ext cx="65087" cy="411163"/>
          </a:xfrm>
          <a:prstGeom prst="line">
            <a:avLst/>
          </a:prstGeom>
          <a:noFill/>
          <a:ln w="28575">
            <a:solidFill>
              <a:schemeClr val="tx1"/>
            </a:solidFill>
            <a:round/>
            <a:headEnd/>
            <a:tailEnd/>
          </a:ln>
        </p:spPr>
        <p:txBody>
          <a:bodyPr wrap="none" anchor="ctr">
            <a:spAutoFit/>
          </a:bodyPr>
          <a:lstStyle/>
          <a:p>
            <a:endParaRPr lang="en-US"/>
          </a:p>
        </p:txBody>
      </p:sp>
      <p:sp>
        <p:nvSpPr>
          <p:cNvPr id="34852" name="Line 35"/>
          <p:cNvSpPr>
            <a:spLocks noChangeShapeType="1"/>
          </p:cNvSpPr>
          <p:nvPr/>
        </p:nvSpPr>
        <p:spPr bwMode="auto">
          <a:xfrm flipV="1">
            <a:off x="6872288" y="3859213"/>
            <a:ext cx="309562" cy="296862"/>
          </a:xfrm>
          <a:prstGeom prst="line">
            <a:avLst/>
          </a:prstGeom>
          <a:noFill/>
          <a:ln w="28575">
            <a:solidFill>
              <a:schemeClr val="tx1"/>
            </a:solidFill>
            <a:round/>
            <a:headEnd/>
            <a:tailEnd/>
          </a:ln>
        </p:spPr>
        <p:txBody>
          <a:bodyPr anchor="ctr">
            <a:spAutoFit/>
          </a:bodyPr>
          <a:lstStyle/>
          <a:p>
            <a:endParaRPr lang="en-US"/>
          </a:p>
        </p:txBody>
      </p:sp>
      <p:sp>
        <p:nvSpPr>
          <p:cNvPr id="34853" name="Line 36"/>
          <p:cNvSpPr>
            <a:spLocks noChangeShapeType="1"/>
          </p:cNvSpPr>
          <p:nvPr/>
        </p:nvSpPr>
        <p:spPr bwMode="auto">
          <a:xfrm>
            <a:off x="7154863" y="3821113"/>
            <a:ext cx="425450" cy="115887"/>
          </a:xfrm>
          <a:prstGeom prst="line">
            <a:avLst/>
          </a:prstGeom>
          <a:noFill/>
          <a:ln w="28575">
            <a:solidFill>
              <a:schemeClr val="tx1"/>
            </a:solidFill>
            <a:round/>
            <a:headEnd/>
            <a:tailEnd/>
          </a:ln>
        </p:spPr>
        <p:txBody>
          <a:bodyPr anchor="ctr">
            <a:spAutoFit/>
          </a:bodyPr>
          <a:lstStyle/>
          <a:p>
            <a:endParaRPr lang="en-US"/>
          </a:p>
        </p:txBody>
      </p:sp>
      <p:sp>
        <p:nvSpPr>
          <p:cNvPr id="34854" name="Line 37"/>
          <p:cNvSpPr>
            <a:spLocks noChangeShapeType="1"/>
          </p:cNvSpPr>
          <p:nvPr/>
        </p:nvSpPr>
        <p:spPr bwMode="auto">
          <a:xfrm>
            <a:off x="7542213" y="3900488"/>
            <a:ext cx="192087" cy="295275"/>
          </a:xfrm>
          <a:prstGeom prst="line">
            <a:avLst/>
          </a:prstGeom>
          <a:noFill/>
          <a:ln w="28575">
            <a:solidFill>
              <a:schemeClr val="tx1"/>
            </a:solidFill>
            <a:round/>
            <a:headEnd/>
            <a:tailEnd/>
          </a:ln>
        </p:spPr>
        <p:txBody>
          <a:bodyPr anchor="ctr">
            <a:spAutoFit/>
          </a:bodyPr>
          <a:lstStyle/>
          <a:p>
            <a:endParaRPr lang="en-US"/>
          </a:p>
        </p:txBody>
      </p:sp>
      <p:sp>
        <p:nvSpPr>
          <p:cNvPr id="34855" name="Line 38"/>
          <p:cNvSpPr>
            <a:spLocks noChangeShapeType="1"/>
          </p:cNvSpPr>
          <p:nvPr/>
        </p:nvSpPr>
        <p:spPr bwMode="auto">
          <a:xfrm flipH="1">
            <a:off x="7732713" y="4154488"/>
            <a:ext cx="26987" cy="398462"/>
          </a:xfrm>
          <a:prstGeom prst="line">
            <a:avLst/>
          </a:prstGeom>
          <a:noFill/>
          <a:ln w="28575">
            <a:solidFill>
              <a:schemeClr val="tx1"/>
            </a:solidFill>
            <a:round/>
            <a:headEnd/>
            <a:tailEnd/>
          </a:ln>
        </p:spPr>
        <p:txBody>
          <a:bodyPr anchor="ctr">
            <a:spAutoFit/>
          </a:bodyPr>
          <a:lstStyle/>
          <a:p>
            <a:endParaRPr lang="en-US"/>
          </a:p>
        </p:txBody>
      </p:sp>
      <p:sp>
        <p:nvSpPr>
          <p:cNvPr id="34856" name="Line 39"/>
          <p:cNvSpPr>
            <a:spLocks noChangeShapeType="1"/>
          </p:cNvSpPr>
          <p:nvPr/>
        </p:nvSpPr>
        <p:spPr bwMode="auto">
          <a:xfrm>
            <a:off x="6962775" y="4541838"/>
            <a:ext cx="166688" cy="296862"/>
          </a:xfrm>
          <a:prstGeom prst="line">
            <a:avLst/>
          </a:prstGeom>
          <a:noFill/>
          <a:ln w="28575">
            <a:solidFill>
              <a:schemeClr val="tx1"/>
            </a:solidFill>
            <a:round/>
            <a:headEnd/>
            <a:tailEnd/>
          </a:ln>
        </p:spPr>
        <p:txBody>
          <a:bodyPr wrap="none" anchor="ctr">
            <a:spAutoFit/>
          </a:bodyPr>
          <a:lstStyle/>
          <a:p>
            <a:endParaRPr lang="en-US"/>
          </a:p>
        </p:txBody>
      </p:sp>
      <p:sp>
        <p:nvSpPr>
          <p:cNvPr id="34857" name="Line 40"/>
          <p:cNvSpPr>
            <a:spLocks noChangeShapeType="1"/>
          </p:cNvSpPr>
          <p:nvPr/>
        </p:nvSpPr>
        <p:spPr bwMode="auto">
          <a:xfrm flipV="1">
            <a:off x="7489825" y="4606925"/>
            <a:ext cx="231775" cy="242888"/>
          </a:xfrm>
          <a:prstGeom prst="line">
            <a:avLst/>
          </a:prstGeom>
          <a:noFill/>
          <a:ln w="28575">
            <a:solidFill>
              <a:schemeClr val="tx1"/>
            </a:solidFill>
            <a:round/>
            <a:headEnd/>
            <a:tailEnd/>
          </a:ln>
        </p:spPr>
        <p:txBody>
          <a:bodyPr anchor="ctr">
            <a:spAutoFit/>
          </a:bodyPr>
          <a:lstStyle/>
          <a:p>
            <a:endParaRPr lang="en-US"/>
          </a:p>
        </p:txBody>
      </p:sp>
      <p:sp>
        <p:nvSpPr>
          <p:cNvPr id="34858" name="Line 41"/>
          <p:cNvSpPr>
            <a:spLocks noChangeShapeType="1"/>
          </p:cNvSpPr>
          <p:nvPr/>
        </p:nvSpPr>
        <p:spPr bwMode="auto">
          <a:xfrm flipV="1">
            <a:off x="7113588" y="4837113"/>
            <a:ext cx="398462" cy="11112"/>
          </a:xfrm>
          <a:prstGeom prst="line">
            <a:avLst/>
          </a:prstGeom>
          <a:noFill/>
          <a:ln w="28575">
            <a:solidFill>
              <a:schemeClr val="tx1"/>
            </a:solidFill>
            <a:round/>
            <a:headEnd/>
            <a:tailEnd/>
          </a:ln>
        </p:spPr>
        <p:txBody>
          <a:bodyPr anchor="ctr">
            <a:spAutoFit/>
          </a:bodyPr>
          <a:lstStyle/>
          <a:p>
            <a:endParaRPr lang="en-US"/>
          </a:p>
        </p:txBody>
      </p:sp>
      <p:sp>
        <p:nvSpPr>
          <p:cNvPr id="34859" name="Text Box 42"/>
          <p:cNvSpPr txBox="1">
            <a:spLocks noChangeArrowheads="1"/>
          </p:cNvSpPr>
          <p:nvPr/>
        </p:nvSpPr>
        <p:spPr bwMode="auto">
          <a:xfrm>
            <a:off x="7015163" y="4879975"/>
            <a:ext cx="488950" cy="457200"/>
          </a:xfrm>
          <a:prstGeom prst="rect">
            <a:avLst/>
          </a:prstGeom>
          <a:noFill/>
          <a:ln w="28575">
            <a:noFill/>
            <a:miter lim="800000"/>
            <a:headEnd/>
            <a:tailEnd/>
          </a:ln>
        </p:spPr>
        <p:txBody>
          <a:bodyPr wrap="none" anchor="ctr">
            <a:spAutoFit/>
          </a:bodyPr>
          <a:lstStyle/>
          <a:p>
            <a:pPr algn="ctr"/>
            <a:r>
              <a:rPr lang="en-US" i="1"/>
              <a:t>C</a:t>
            </a:r>
            <a:r>
              <a:rPr lang="en-US" baseline="-25000"/>
              <a:t>8</a:t>
            </a:r>
            <a:endParaRPr lang="en-US" i="1"/>
          </a:p>
        </p:txBody>
      </p:sp>
      <p:sp>
        <p:nvSpPr>
          <p:cNvPr id="34860" name="Oval 43"/>
          <p:cNvSpPr>
            <a:spLocks noChangeArrowheads="1"/>
          </p:cNvSpPr>
          <p:nvPr/>
        </p:nvSpPr>
        <p:spPr bwMode="auto">
          <a:xfrm>
            <a:off x="1166813" y="3759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61" name="Oval 44"/>
          <p:cNvSpPr>
            <a:spLocks noChangeArrowheads="1"/>
          </p:cNvSpPr>
          <p:nvPr/>
        </p:nvSpPr>
        <p:spPr bwMode="auto">
          <a:xfrm>
            <a:off x="1677988" y="4013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62" name="Oval 45"/>
          <p:cNvSpPr>
            <a:spLocks noChangeArrowheads="1"/>
          </p:cNvSpPr>
          <p:nvPr/>
        </p:nvSpPr>
        <p:spPr bwMode="auto">
          <a:xfrm>
            <a:off x="1211263" y="43703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63" name="Oval 46"/>
          <p:cNvSpPr>
            <a:spLocks noChangeArrowheads="1"/>
          </p:cNvSpPr>
          <p:nvPr/>
        </p:nvSpPr>
        <p:spPr bwMode="auto">
          <a:xfrm>
            <a:off x="2457450" y="38163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64" name="Oval 47"/>
          <p:cNvSpPr>
            <a:spLocks noChangeArrowheads="1"/>
          </p:cNvSpPr>
          <p:nvPr/>
        </p:nvSpPr>
        <p:spPr bwMode="auto">
          <a:xfrm>
            <a:off x="2984500" y="40449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65" name="Oval 48"/>
          <p:cNvSpPr>
            <a:spLocks noChangeArrowheads="1"/>
          </p:cNvSpPr>
          <p:nvPr/>
        </p:nvSpPr>
        <p:spPr bwMode="auto">
          <a:xfrm>
            <a:off x="2209800" y="43529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66" name="Oval 49"/>
          <p:cNvSpPr>
            <a:spLocks noChangeArrowheads="1"/>
          </p:cNvSpPr>
          <p:nvPr/>
        </p:nvSpPr>
        <p:spPr bwMode="auto">
          <a:xfrm>
            <a:off x="2786063" y="45561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67" name="Oval 50"/>
          <p:cNvSpPr>
            <a:spLocks noChangeArrowheads="1"/>
          </p:cNvSpPr>
          <p:nvPr/>
        </p:nvSpPr>
        <p:spPr bwMode="auto">
          <a:xfrm>
            <a:off x="3698875" y="37179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68" name="Oval 51"/>
          <p:cNvSpPr>
            <a:spLocks noChangeArrowheads="1"/>
          </p:cNvSpPr>
          <p:nvPr/>
        </p:nvSpPr>
        <p:spPr bwMode="auto">
          <a:xfrm>
            <a:off x="3476625" y="42433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69" name="Oval 52"/>
          <p:cNvSpPr>
            <a:spLocks noChangeArrowheads="1"/>
          </p:cNvSpPr>
          <p:nvPr/>
        </p:nvSpPr>
        <p:spPr bwMode="auto">
          <a:xfrm>
            <a:off x="3783013" y="45894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0" name="Oval 53"/>
          <p:cNvSpPr>
            <a:spLocks noChangeArrowheads="1"/>
          </p:cNvSpPr>
          <p:nvPr/>
        </p:nvSpPr>
        <p:spPr bwMode="auto">
          <a:xfrm>
            <a:off x="4244975" y="427831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1" name="Oval 54"/>
          <p:cNvSpPr>
            <a:spLocks noChangeArrowheads="1"/>
          </p:cNvSpPr>
          <p:nvPr/>
        </p:nvSpPr>
        <p:spPr bwMode="auto">
          <a:xfrm>
            <a:off x="4152900" y="38115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2" name="Oval 55"/>
          <p:cNvSpPr>
            <a:spLocks noChangeArrowheads="1"/>
          </p:cNvSpPr>
          <p:nvPr/>
        </p:nvSpPr>
        <p:spPr bwMode="auto">
          <a:xfrm>
            <a:off x="4795838" y="448151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3" name="Oval 56"/>
          <p:cNvSpPr>
            <a:spLocks noChangeArrowheads="1"/>
          </p:cNvSpPr>
          <p:nvPr/>
        </p:nvSpPr>
        <p:spPr bwMode="auto">
          <a:xfrm>
            <a:off x="4718050" y="40417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4" name="Oval 57"/>
          <p:cNvSpPr>
            <a:spLocks noChangeArrowheads="1"/>
          </p:cNvSpPr>
          <p:nvPr/>
        </p:nvSpPr>
        <p:spPr bwMode="auto">
          <a:xfrm>
            <a:off x="5076825" y="37338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5" name="Oval 58"/>
          <p:cNvSpPr>
            <a:spLocks noChangeArrowheads="1"/>
          </p:cNvSpPr>
          <p:nvPr/>
        </p:nvSpPr>
        <p:spPr bwMode="auto">
          <a:xfrm>
            <a:off x="5410200" y="40274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6" name="Oval 59"/>
          <p:cNvSpPr>
            <a:spLocks noChangeArrowheads="1"/>
          </p:cNvSpPr>
          <p:nvPr/>
        </p:nvSpPr>
        <p:spPr bwMode="auto">
          <a:xfrm>
            <a:off x="5407025" y="44497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7" name="Oval 60"/>
          <p:cNvSpPr>
            <a:spLocks noChangeArrowheads="1"/>
          </p:cNvSpPr>
          <p:nvPr/>
        </p:nvSpPr>
        <p:spPr bwMode="auto">
          <a:xfrm>
            <a:off x="5110163" y="46926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8" name="Oval 61"/>
          <p:cNvSpPr>
            <a:spLocks noChangeArrowheads="1"/>
          </p:cNvSpPr>
          <p:nvPr/>
        </p:nvSpPr>
        <p:spPr bwMode="auto">
          <a:xfrm>
            <a:off x="5853113" y="40846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79" name="Oval 62"/>
          <p:cNvSpPr>
            <a:spLocks noChangeArrowheads="1"/>
          </p:cNvSpPr>
          <p:nvPr/>
        </p:nvSpPr>
        <p:spPr bwMode="auto">
          <a:xfrm>
            <a:off x="6146800" y="37734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0" name="Oval 63"/>
          <p:cNvSpPr>
            <a:spLocks noChangeArrowheads="1"/>
          </p:cNvSpPr>
          <p:nvPr/>
        </p:nvSpPr>
        <p:spPr bwMode="auto">
          <a:xfrm>
            <a:off x="6416675" y="39528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1" name="Oval 64"/>
          <p:cNvSpPr>
            <a:spLocks noChangeArrowheads="1"/>
          </p:cNvSpPr>
          <p:nvPr/>
        </p:nvSpPr>
        <p:spPr bwMode="auto">
          <a:xfrm>
            <a:off x="6464300" y="43243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2" name="Oval 65"/>
          <p:cNvSpPr>
            <a:spLocks noChangeArrowheads="1"/>
          </p:cNvSpPr>
          <p:nvPr/>
        </p:nvSpPr>
        <p:spPr bwMode="auto">
          <a:xfrm>
            <a:off x="6361113" y="46561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3" name="Oval 66"/>
          <p:cNvSpPr>
            <a:spLocks noChangeArrowheads="1"/>
          </p:cNvSpPr>
          <p:nvPr/>
        </p:nvSpPr>
        <p:spPr bwMode="auto">
          <a:xfrm>
            <a:off x="5946775" y="44878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4" name="Oval 67"/>
          <p:cNvSpPr>
            <a:spLocks noChangeArrowheads="1"/>
          </p:cNvSpPr>
          <p:nvPr/>
        </p:nvSpPr>
        <p:spPr bwMode="auto">
          <a:xfrm>
            <a:off x="6111875" y="47942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5" name="Oval 68"/>
          <p:cNvSpPr>
            <a:spLocks noChangeArrowheads="1"/>
          </p:cNvSpPr>
          <p:nvPr/>
        </p:nvSpPr>
        <p:spPr bwMode="auto">
          <a:xfrm>
            <a:off x="6804025" y="40703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6" name="Oval 69"/>
          <p:cNvSpPr>
            <a:spLocks noChangeArrowheads="1"/>
          </p:cNvSpPr>
          <p:nvPr/>
        </p:nvSpPr>
        <p:spPr bwMode="auto">
          <a:xfrm>
            <a:off x="7097713" y="3759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7" name="Oval 70"/>
          <p:cNvSpPr>
            <a:spLocks noChangeArrowheads="1"/>
          </p:cNvSpPr>
          <p:nvPr/>
        </p:nvSpPr>
        <p:spPr bwMode="auto">
          <a:xfrm>
            <a:off x="7470775" y="38369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8" name="Oval 71"/>
          <p:cNvSpPr>
            <a:spLocks noChangeArrowheads="1"/>
          </p:cNvSpPr>
          <p:nvPr/>
        </p:nvSpPr>
        <p:spPr bwMode="auto">
          <a:xfrm>
            <a:off x="7673975" y="41163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89" name="Oval 72"/>
          <p:cNvSpPr>
            <a:spLocks noChangeArrowheads="1"/>
          </p:cNvSpPr>
          <p:nvPr/>
        </p:nvSpPr>
        <p:spPr bwMode="auto">
          <a:xfrm>
            <a:off x="7440613" y="47831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90" name="Oval 73"/>
          <p:cNvSpPr>
            <a:spLocks noChangeArrowheads="1"/>
          </p:cNvSpPr>
          <p:nvPr/>
        </p:nvSpPr>
        <p:spPr bwMode="auto">
          <a:xfrm>
            <a:off x="6897688" y="44735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91" name="Oval 74"/>
          <p:cNvSpPr>
            <a:spLocks noChangeArrowheads="1"/>
          </p:cNvSpPr>
          <p:nvPr/>
        </p:nvSpPr>
        <p:spPr bwMode="auto">
          <a:xfrm>
            <a:off x="7062788" y="47799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92" name="Oval 75"/>
          <p:cNvSpPr>
            <a:spLocks noChangeArrowheads="1"/>
          </p:cNvSpPr>
          <p:nvPr/>
        </p:nvSpPr>
        <p:spPr bwMode="auto">
          <a:xfrm>
            <a:off x="7670800" y="45005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4893" name="Text Box 76"/>
          <p:cNvSpPr txBox="1">
            <a:spLocks noChangeArrowheads="1"/>
          </p:cNvSpPr>
          <p:nvPr/>
        </p:nvSpPr>
        <p:spPr bwMode="auto">
          <a:xfrm>
            <a:off x="3651250" y="5438775"/>
            <a:ext cx="285750" cy="579438"/>
          </a:xfrm>
          <a:prstGeom prst="rect">
            <a:avLst/>
          </a:prstGeom>
          <a:noFill/>
          <a:ln w="28575">
            <a:noFill/>
            <a:miter lim="800000"/>
            <a:headEnd/>
            <a:tailEnd/>
          </a:ln>
        </p:spPr>
        <p:txBody>
          <a:bodyPr wrap="none" anchor="ctr">
            <a:spAutoFit/>
          </a:bodyPr>
          <a:lstStyle/>
          <a:p>
            <a:pPr algn="ctr"/>
            <a:r>
              <a:rPr lang="en-US" sz="3200"/>
              <a:t> </a:t>
            </a:r>
            <a:endParaRPr lang="en-US" sz="3200" i="1"/>
          </a:p>
        </p:txBody>
      </p:sp>
      <p:sp>
        <p:nvSpPr>
          <p:cNvPr id="34894" name="Text Box 44"/>
          <p:cNvSpPr txBox="1">
            <a:spLocks noChangeArrowheads="1"/>
          </p:cNvSpPr>
          <p:nvPr/>
        </p:nvSpPr>
        <p:spPr bwMode="auto">
          <a:xfrm>
            <a:off x="1905000" y="5867400"/>
            <a:ext cx="5105400" cy="646113"/>
          </a:xfrm>
          <a:prstGeom prst="rect">
            <a:avLst/>
          </a:prstGeom>
          <a:solidFill>
            <a:srgbClr val="00FF00"/>
          </a:solidFill>
          <a:ln w="28575">
            <a:solidFill>
              <a:srgbClr val="006600"/>
            </a:solidFill>
            <a:miter lim="800000"/>
            <a:headEnd/>
            <a:tailEnd/>
          </a:ln>
        </p:spPr>
        <p:txBody>
          <a:bodyPr anchor="ctr">
            <a:spAutoFit/>
          </a:bodyPr>
          <a:lstStyle/>
          <a:p>
            <a:pPr>
              <a:spcBef>
                <a:spcPct val="50000"/>
              </a:spcBef>
            </a:pPr>
            <a:r>
              <a:rPr lang="en-US"/>
              <a:t>Note that </a:t>
            </a:r>
            <a:r>
              <a:rPr lang="en-US" i="1"/>
              <a:t>C</a:t>
            </a:r>
            <a:r>
              <a:rPr lang="en-US" i="1" baseline="-25000"/>
              <a:t>n</a:t>
            </a:r>
            <a:r>
              <a:rPr lang="en-US" i="1"/>
              <a:t> </a:t>
            </a:r>
            <a:r>
              <a:rPr lang="en-US"/>
              <a:t>has </a:t>
            </a:r>
            <a:r>
              <a:rPr lang="en-US" i="1"/>
              <a:t>n</a:t>
            </a:r>
            <a:r>
              <a:rPr lang="en-US"/>
              <a:t> vertices and </a:t>
            </a:r>
            <a:r>
              <a:rPr lang="en-US" i="1"/>
              <a:t>n </a:t>
            </a:r>
            <a:r>
              <a:rPr lang="en-US"/>
              <a:t>edges.</a:t>
            </a:r>
            <a:r>
              <a:rPr lang="en-US" i="1"/>
              <a:t>           </a:t>
            </a:r>
            <a:endParaRPr lang="en-US"/>
          </a:p>
          <a:p>
            <a:pPr>
              <a:spcBef>
                <a:spcPct val="50000"/>
              </a:spcBef>
            </a:pPr>
            <a:endParaRPr lang="en-US" sz="8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4"/>
          <p:cNvSpPr>
            <a:spLocks noGrp="1" noChangeArrowheads="1"/>
          </p:cNvSpPr>
          <p:nvPr>
            <p:ph idx="1"/>
          </p:nvPr>
        </p:nvSpPr>
        <p:spPr>
          <a:xfrm>
            <a:off x="685800" y="1676400"/>
            <a:ext cx="7772400" cy="4114800"/>
          </a:xfrm>
          <a:solidFill>
            <a:srgbClr val="FFFF99"/>
          </a:solidFill>
          <a:ln w="63500">
            <a:solidFill>
              <a:srgbClr val="006600"/>
            </a:solidFill>
          </a:ln>
        </p:spPr>
        <p:txBody>
          <a:bodyPr/>
          <a:lstStyle/>
          <a:p>
            <a:pPr algn="just"/>
            <a:r>
              <a:rPr lang="en-US" sz="2800" smtClean="0">
                <a:effectLst/>
              </a:rPr>
              <a:t>For any </a:t>
            </a:r>
            <a:r>
              <a:rPr lang="en-US" sz="2800" i="1" smtClean="0">
                <a:effectLst/>
              </a:rPr>
              <a:t>n </a:t>
            </a:r>
            <a:r>
              <a:rPr lang="en-US" sz="2800" smtClean="0">
                <a:effectLst/>
                <a:sym typeface="Symbol" pitchFamily="18" charset="2"/>
              </a:rPr>
              <a:t> 3</a:t>
            </a:r>
            <a:r>
              <a:rPr lang="en-US" sz="2800" smtClean="0">
                <a:effectLst/>
              </a:rPr>
              <a:t>, a </a:t>
            </a:r>
            <a:r>
              <a:rPr lang="en-US" sz="2800" b="1" smtClean="0">
                <a:solidFill>
                  <a:srgbClr val="FF0000"/>
                </a:solidFill>
                <a:effectLst/>
              </a:rPr>
              <a:t>wheel </a:t>
            </a:r>
            <a:r>
              <a:rPr lang="en-US" sz="2800" i="1" smtClean="0">
                <a:effectLst/>
              </a:rPr>
              <a:t>W</a:t>
            </a:r>
            <a:r>
              <a:rPr lang="en-US" sz="2800" i="1" baseline="-25000" smtClean="0">
                <a:effectLst/>
              </a:rPr>
              <a:t>n </a:t>
            </a:r>
            <a:r>
              <a:rPr lang="en-US" sz="2800" smtClean="0">
                <a:effectLst/>
              </a:rPr>
              <a:t>, is a simple graph obtained by taking the cycle </a:t>
            </a:r>
            <a:r>
              <a:rPr lang="en-US" sz="2800" i="1" smtClean="0">
                <a:effectLst/>
              </a:rPr>
              <a:t>C</a:t>
            </a:r>
            <a:r>
              <a:rPr lang="en-US" sz="2800" i="1" baseline="-25000" smtClean="0">
                <a:effectLst/>
              </a:rPr>
              <a:t>n</a:t>
            </a:r>
            <a:r>
              <a:rPr lang="en-US" sz="2800" smtClean="0">
                <a:effectLst/>
              </a:rPr>
              <a:t> and adding one extra vertex </a:t>
            </a:r>
            <a:r>
              <a:rPr lang="en-US" sz="2800" i="1" smtClean="0">
                <a:effectLst/>
              </a:rPr>
              <a:t>v</a:t>
            </a:r>
            <a:r>
              <a:rPr lang="en-US" sz="2800" baseline="-25000" smtClean="0">
                <a:effectLst/>
              </a:rPr>
              <a:t>hub</a:t>
            </a:r>
            <a:r>
              <a:rPr lang="en-US" sz="2800" smtClean="0">
                <a:effectLst/>
              </a:rPr>
              <a:t> and </a:t>
            </a:r>
            <a:r>
              <a:rPr lang="en-US" sz="2800" i="1" smtClean="0">
                <a:effectLst/>
              </a:rPr>
              <a:t>n</a:t>
            </a:r>
            <a:r>
              <a:rPr lang="en-US" sz="2800" smtClean="0">
                <a:effectLst/>
              </a:rPr>
              <a:t> extra edges {{</a:t>
            </a:r>
            <a:r>
              <a:rPr lang="en-US" sz="2800" i="1" smtClean="0">
                <a:effectLst/>
              </a:rPr>
              <a:t>v</a:t>
            </a:r>
            <a:r>
              <a:rPr lang="en-US" sz="2800" baseline="-25000" smtClean="0">
                <a:effectLst/>
              </a:rPr>
              <a:t>hub</a:t>
            </a:r>
            <a:r>
              <a:rPr lang="en-US" sz="2800" smtClean="0">
                <a:effectLst/>
              </a:rPr>
              <a:t>, </a:t>
            </a:r>
            <a:r>
              <a:rPr lang="en-US" sz="2800" i="1" smtClean="0">
                <a:effectLst/>
              </a:rPr>
              <a:t>v</a:t>
            </a:r>
            <a:r>
              <a:rPr lang="en-US" sz="2800" baseline="-25000" smtClean="0">
                <a:effectLst/>
              </a:rPr>
              <a:t>1</a:t>
            </a:r>
            <a:r>
              <a:rPr lang="en-US" sz="2800" smtClean="0">
                <a:effectLst/>
              </a:rPr>
              <a:t>}, {</a:t>
            </a:r>
            <a:r>
              <a:rPr lang="en-US" sz="2800" i="1" smtClean="0">
                <a:effectLst/>
              </a:rPr>
              <a:t>v</a:t>
            </a:r>
            <a:r>
              <a:rPr lang="en-US" sz="2800" baseline="-25000" smtClean="0">
                <a:effectLst/>
              </a:rPr>
              <a:t>hub</a:t>
            </a:r>
            <a:r>
              <a:rPr lang="en-US" sz="2800" smtClean="0">
                <a:effectLst/>
              </a:rPr>
              <a:t>, </a:t>
            </a:r>
            <a:r>
              <a:rPr lang="en-US" sz="2800" i="1" smtClean="0">
                <a:effectLst/>
              </a:rPr>
              <a:t>v</a:t>
            </a:r>
            <a:r>
              <a:rPr lang="en-US" sz="2800" baseline="-25000" smtClean="0">
                <a:effectLst/>
              </a:rPr>
              <a:t>2</a:t>
            </a:r>
            <a:r>
              <a:rPr lang="en-US" sz="2800" smtClean="0">
                <a:effectLst/>
              </a:rPr>
              <a:t>}, …, {</a:t>
            </a:r>
            <a:r>
              <a:rPr lang="en-US" sz="2800" i="1" smtClean="0">
                <a:effectLst/>
              </a:rPr>
              <a:t>v</a:t>
            </a:r>
            <a:r>
              <a:rPr lang="en-US" sz="2800" baseline="-25000" smtClean="0">
                <a:effectLst/>
              </a:rPr>
              <a:t>hub</a:t>
            </a:r>
            <a:r>
              <a:rPr lang="en-US" sz="2800" smtClean="0">
                <a:effectLst/>
              </a:rPr>
              <a:t>, </a:t>
            </a:r>
            <a:r>
              <a:rPr lang="en-US" sz="2800" i="1" smtClean="0">
                <a:effectLst/>
              </a:rPr>
              <a:t>v</a:t>
            </a:r>
            <a:r>
              <a:rPr lang="en-US" sz="2800" i="1" baseline="-25000" smtClean="0">
                <a:effectLst/>
              </a:rPr>
              <a:t>n</a:t>
            </a:r>
            <a:r>
              <a:rPr lang="en-US" sz="2800" smtClean="0">
                <a:effectLst/>
              </a:rPr>
              <a:t>}}.</a:t>
            </a:r>
          </a:p>
        </p:txBody>
      </p:sp>
      <p:sp>
        <p:nvSpPr>
          <p:cNvPr id="35842" name="Slide Number Placeholder 4"/>
          <p:cNvSpPr>
            <a:spLocks noGrp="1"/>
          </p:cNvSpPr>
          <p:nvPr>
            <p:ph type="sldNum" sz="quarter" idx="12"/>
          </p:nvPr>
        </p:nvSpPr>
        <p:spPr>
          <a:noFill/>
        </p:spPr>
        <p:txBody>
          <a:bodyPr/>
          <a:lstStyle/>
          <a:p>
            <a:fld id="{48676821-7E46-4845-892E-26C691DFFDD4}" type="slidenum">
              <a:rPr lang="ar-JO" smtClean="0">
                <a:latin typeface="Times New Roman" charset="0"/>
                <a:cs typeface="Times New Roman" charset="0"/>
              </a:rPr>
              <a:pPr/>
              <a:t>26</a:t>
            </a:fld>
            <a:endParaRPr lang="en-US" smtClean="0">
              <a:latin typeface="Times New Roman" charset="0"/>
              <a:cs typeface="Times New Roman" charset="0"/>
            </a:endParaRPr>
          </a:p>
        </p:txBody>
      </p:sp>
      <p:sp>
        <p:nvSpPr>
          <p:cNvPr id="35844" name="Rectangle 3"/>
          <p:cNvSpPr>
            <a:spLocks noGrp="1" noChangeArrowheads="1"/>
          </p:cNvSpPr>
          <p:nvPr>
            <p:ph type="title"/>
          </p:nvPr>
        </p:nvSpPr>
        <p:spPr>
          <a:xfrm>
            <a:off x="685800" y="381000"/>
            <a:ext cx="7772400" cy="1066800"/>
          </a:xfrm>
          <a:solidFill>
            <a:srgbClr val="00FF00"/>
          </a:solidFill>
          <a:ln w="63500">
            <a:solidFill>
              <a:srgbClr val="006600"/>
            </a:solidFill>
          </a:ln>
        </p:spPr>
        <p:txBody>
          <a:bodyPr/>
          <a:lstStyle/>
          <a:p>
            <a:r>
              <a:rPr lang="en-US" smtClean="0"/>
              <a:t>Wheels</a:t>
            </a:r>
          </a:p>
        </p:txBody>
      </p:sp>
      <p:sp>
        <p:nvSpPr>
          <p:cNvPr id="35843" name="Line 2"/>
          <p:cNvSpPr>
            <a:spLocks noChangeShapeType="1"/>
          </p:cNvSpPr>
          <p:nvPr/>
        </p:nvSpPr>
        <p:spPr bwMode="auto">
          <a:xfrm flipH="1" flipV="1">
            <a:off x="2909888" y="4659313"/>
            <a:ext cx="192087" cy="360362"/>
          </a:xfrm>
          <a:prstGeom prst="line">
            <a:avLst/>
          </a:prstGeom>
          <a:noFill/>
          <a:ln w="28575">
            <a:solidFill>
              <a:schemeClr val="tx1"/>
            </a:solidFill>
            <a:round/>
            <a:headEnd/>
            <a:tailEnd/>
          </a:ln>
        </p:spPr>
        <p:txBody>
          <a:bodyPr anchor="ctr">
            <a:spAutoFit/>
          </a:bodyPr>
          <a:lstStyle/>
          <a:p>
            <a:endParaRPr lang="en-US"/>
          </a:p>
        </p:txBody>
      </p:sp>
      <p:sp>
        <p:nvSpPr>
          <p:cNvPr id="35846" name="Line 5"/>
          <p:cNvSpPr>
            <a:spLocks noChangeShapeType="1"/>
          </p:cNvSpPr>
          <p:nvPr/>
        </p:nvSpPr>
        <p:spPr bwMode="auto">
          <a:xfrm>
            <a:off x="1465263" y="4246563"/>
            <a:ext cx="528637" cy="231775"/>
          </a:xfrm>
          <a:prstGeom prst="line">
            <a:avLst/>
          </a:prstGeom>
          <a:noFill/>
          <a:ln w="28575">
            <a:solidFill>
              <a:schemeClr val="tx1"/>
            </a:solidFill>
            <a:round/>
            <a:headEnd/>
            <a:tailEnd/>
          </a:ln>
        </p:spPr>
        <p:txBody>
          <a:bodyPr wrap="none" anchor="ctr">
            <a:spAutoFit/>
          </a:bodyPr>
          <a:lstStyle/>
          <a:p>
            <a:endParaRPr lang="en-US"/>
          </a:p>
        </p:txBody>
      </p:sp>
      <p:sp>
        <p:nvSpPr>
          <p:cNvPr id="35847" name="Line 6"/>
          <p:cNvSpPr>
            <a:spLocks noChangeShapeType="1"/>
          </p:cNvSpPr>
          <p:nvPr/>
        </p:nvSpPr>
        <p:spPr bwMode="auto">
          <a:xfrm flipH="1">
            <a:off x="1530350" y="4491038"/>
            <a:ext cx="463550" cy="347662"/>
          </a:xfrm>
          <a:prstGeom prst="line">
            <a:avLst/>
          </a:prstGeom>
          <a:noFill/>
          <a:ln w="28575">
            <a:solidFill>
              <a:schemeClr val="tx1"/>
            </a:solidFill>
            <a:round/>
            <a:headEnd/>
            <a:tailEnd/>
          </a:ln>
        </p:spPr>
        <p:txBody>
          <a:bodyPr wrap="none" anchor="ctr">
            <a:spAutoFit/>
          </a:bodyPr>
          <a:lstStyle/>
          <a:p>
            <a:endParaRPr lang="en-US"/>
          </a:p>
        </p:txBody>
      </p:sp>
      <p:sp>
        <p:nvSpPr>
          <p:cNvPr id="35848" name="Line 7"/>
          <p:cNvSpPr>
            <a:spLocks noChangeShapeType="1"/>
          </p:cNvSpPr>
          <p:nvPr/>
        </p:nvSpPr>
        <p:spPr bwMode="auto">
          <a:xfrm>
            <a:off x="1492250" y="4221163"/>
            <a:ext cx="25400" cy="630237"/>
          </a:xfrm>
          <a:prstGeom prst="line">
            <a:avLst/>
          </a:prstGeom>
          <a:noFill/>
          <a:ln w="28575">
            <a:solidFill>
              <a:schemeClr val="tx1"/>
            </a:solidFill>
            <a:round/>
            <a:headEnd/>
            <a:tailEnd/>
          </a:ln>
        </p:spPr>
        <p:txBody>
          <a:bodyPr wrap="none" anchor="ctr">
            <a:spAutoFit/>
          </a:bodyPr>
          <a:lstStyle/>
          <a:p>
            <a:endParaRPr lang="en-US"/>
          </a:p>
        </p:txBody>
      </p:sp>
      <p:sp>
        <p:nvSpPr>
          <p:cNvPr id="35849" name="Line 8"/>
          <p:cNvSpPr>
            <a:spLocks noChangeShapeType="1"/>
          </p:cNvSpPr>
          <p:nvPr/>
        </p:nvSpPr>
        <p:spPr bwMode="auto">
          <a:xfrm>
            <a:off x="2752725" y="4298950"/>
            <a:ext cx="566738" cy="217488"/>
          </a:xfrm>
          <a:prstGeom prst="line">
            <a:avLst/>
          </a:prstGeom>
          <a:noFill/>
          <a:ln w="28575">
            <a:solidFill>
              <a:schemeClr val="tx1"/>
            </a:solidFill>
            <a:round/>
            <a:headEnd/>
            <a:tailEnd/>
          </a:ln>
        </p:spPr>
        <p:txBody>
          <a:bodyPr wrap="none" anchor="ctr">
            <a:spAutoFit/>
          </a:bodyPr>
          <a:lstStyle/>
          <a:p>
            <a:endParaRPr lang="en-US"/>
          </a:p>
        </p:txBody>
      </p:sp>
      <p:sp>
        <p:nvSpPr>
          <p:cNvPr id="35850" name="Line 9"/>
          <p:cNvSpPr>
            <a:spLocks noChangeShapeType="1"/>
          </p:cNvSpPr>
          <p:nvPr/>
        </p:nvSpPr>
        <p:spPr bwMode="auto">
          <a:xfrm flipH="1">
            <a:off x="3113088" y="4516438"/>
            <a:ext cx="193675" cy="528637"/>
          </a:xfrm>
          <a:prstGeom prst="line">
            <a:avLst/>
          </a:prstGeom>
          <a:noFill/>
          <a:ln w="28575">
            <a:solidFill>
              <a:schemeClr val="tx1"/>
            </a:solidFill>
            <a:round/>
            <a:headEnd/>
            <a:tailEnd/>
          </a:ln>
        </p:spPr>
        <p:txBody>
          <a:bodyPr wrap="none" anchor="ctr">
            <a:spAutoFit/>
          </a:bodyPr>
          <a:lstStyle/>
          <a:p>
            <a:endParaRPr lang="en-US"/>
          </a:p>
        </p:txBody>
      </p:sp>
      <p:sp>
        <p:nvSpPr>
          <p:cNvPr id="35851" name="Line 10"/>
          <p:cNvSpPr>
            <a:spLocks noChangeShapeType="1"/>
          </p:cNvSpPr>
          <p:nvPr/>
        </p:nvSpPr>
        <p:spPr bwMode="auto">
          <a:xfrm flipH="1" flipV="1">
            <a:off x="2520950" y="4826000"/>
            <a:ext cx="579438" cy="206375"/>
          </a:xfrm>
          <a:prstGeom prst="line">
            <a:avLst/>
          </a:prstGeom>
          <a:noFill/>
          <a:ln w="28575">
            <a:solidFill>
              <a:schemeClr val="tx1"/>
            </a:solidFill>
            <a:round/>
            <a:headEnd/>
            <a:tailEnd/>
          </a:ln>
        </p:spPr>
        <p:txBody>
          <a:bodyPr wrap="none" anchor="ctr">
            <a:spAutoFit/>
          </a:bodyPr>
          <a:lstStyle/>
          <a:p>
            <a:endParaRPr lang="en-US"/>
          </a:p>
        </p:txBody>
      </p:sp>
      <p:sp>
        <p:nvSpPr>
          <p:cNvPr id="35852" name="Line 11"/>
          <p:cNvSpPr>
            <a:spLocks noChangeShapeType="1"/>
          </p:cNvSpPr>
          <p:nvPr/>
        </p:nvSpPr>
        <p:spPr bwMode="auto">
          <a:xfrm flipV="1">
            <a:off x="2520950" y="4284663"/>
            <a:ext cx="257175" cy="528637"/>
          </a:xfrm>
          <a:prstGeom prst="line">
            <a:avLst/>
          </a:prstGeom>
          <a:noFill/>
          <a:ln w="28575">
            <a:solidFill>
              <a:schemeClr val="tx1"/>
            </a:solidFill>
            <a:round/>
            <a:headEnd/>
            <a:tailEnd/>
          </a:ln>
        </p:spPr>
        <p:txBody>
          <a:bodyPr wrap="none" anchor="ctr">
            <a:spAutoFit/>
          </a:bodyPr>
          <a:lstStyle/>
          <a:p>
            <a:endParaRPr lang="en-US"/>
          </a:p>
        </p:txBody>
      </p:sp>
      <p:sp>
        <p:nvSpPr>
          <p:cNvPr id="35853" name="Line 12"/>
          <p:cNvSpPr>
            <a:spLocks noChangeShapeType="1"/>
          </p:cNvSpPr>
          <p:nvPr/>
        </p:nvSpPr>
        <p:spPr bwMode="auto">
          <a:xfrm flipV="1">
            <a:off x="3795713" y="4195763"/>
            <a:ext cx="219075" cy="527050"/>
          </a:xfrm>
          <a:prstGeom prst="line">
            <a:avLst/>
          </a:prstGeom>
          <a:noFill/>
          <a:ln w="28575">
            <a:solidFill>
              <a:schemeClr val="tx1"/>
            </a:solidFill>
            <a:round/>
            <a:headEnd/>
            <a:tailEnd/>
          </a:ln>
        </p:spPr>
        <p:txBody>
          <a:bodyPr wrap="none" anchor="ctr">
            <a:spAutoFit/>
          </a:bodyPr>
          <a:lstStyle/>
          <a:p>
            <a:endParaRPr lang="en-US"/>
          </a:p>
        </p:txBody>
      </p:sp>
      <p:sp>
        <p:nvSpPr>
          <p:cNvPr id="35854" name="Line 13"/>
          <p:cNvSpPr>
            <a:spLocks noChangeShapeType="1"/>
          </p:cNvSpPr>
          <p:nvPr/>
        </p:nvSpPr>
        <p:spPr bwMode="auto">
          <a:xfrm>
            <a:off x="4002088" y="4195763"/>
            <a:ext cx="463550" cy="88900"/>
          </a:xfrm>
          <a:prstGeom prst="line">
            <a:avLst/>
          </a:prstGeom>
          <a:noFill/>
          <a:ln w="28575">
            <a:solidFill>
              <a:schemeClr val="tx1"/>
            </a:solidFill>
            <a:round/>
            <a:headEnd/>
            <a:tailEnd/>
          </a:ln>
        </p:spPr>
        <p:txBody>
          <a:bodyPr wrap="none" anchor="ctr">
            <a:spAutoFit/>
          </a:bodyPr>
          <a:lstStyle/>
          <a:p>
            <a:endParaRPr lang="en-US"/>
          </a:p>
        </p:txBody>
      </p:sp>
      <p:sp>
        <p:nvSpPr>
          <p:cNvPr id="35855" name="Line 14"/>
          <p:cNvSpPr>
            <a:spLocks noChangeShapeType="1"/>
          </p:cNvSpPr>
          <p:nvPr/>
        </p:nvSpPr>
        <p:spPr bwMode="auto">
          <a:xfrm>
            <a:off x="4465638" y="4284663"/>
            <a:ext cx="103187" cy="463550"/>
          </a:xfrm>
          <a:prstGeom prst="line">
            <a:avLst/>
          </a:prstGeom>
          <a:noFill/>
          <a:ln w="28575">
            <a:solidFill>
              <a:schemeClr val="tx1"/>
            </a:solidFill>
            <a:round/>
            <a:headEnd/>
            <a:tailEnd/>
          </a:ln>
        </p:spPr>
        <p:txBody>
          <a:bodyPr wrap="none" anchor="ctr">
            <a:spAutoFit/>
          </a:bodyPr>
          <a:lstStyle/>
          <a:p>
            <a:endParaRPr lang="en-US"/>
          </a:p>
        </p:txBody>
      </p:sp>
      <p:sp>
        <p:nvSpPr>
          <p:cNvPr id="35856" name="Line 15"/>
          <p:cNvSpPr>
            <a:spLocks noChangeShapeType="1"/>
          </p:cNvSpPr>
          <p:nvPr/>
        </p:nvSpPr>
        <p:spPr bwMode="auto">
          <a:xfrm>
            <a:off x="3770313" y="4722813"/>
            <a:ext cx="334962" cy="347662"/>
          </a:xfrm>
          <a:prstGeom prst="line">
            <a:avLst/>
          </a:prstGeom>
          <a:noFill/>
          <a:ln w="28575">
            <a:solidFill>
              <a:schemeClr val="tx1"/>
            </a:solidFill>
            <a:round/>
            <a:headEnd/>
            <a:tailEnd/>
          </a:ln>
        </p:spPr>
        <p:txBody>
          <a:bodyPr wrap="none" anchor="ctr">
            <a:spAutoFit/>
          </a:bodyPr>
          <a:lstStyle/>
          <a:p>
            <a:endParaRPr lang="en-US"/>
          </a:p>
        </p:txBody>
      </p:sp>
      <p:sp>
        <p:nvSpPr>
          <p:cNvPr id="35857" name="Line 16"/>
          <p:cNvSpPr>
            <a:spLocks noChangeShapeType="1"/>
          </p:cNvSpPr>
          <p:nvPr/>
        </p:nvSpPr>
        <p:spPr bwMode="auto">
          <a:xfrm flipH="1">
            <a:off x="4092575" y="4748213"/>
            <a:ext cx="449263" cy="322262"/>
          </a:xfrm>
          <a:prstGeom prst="line">
            <a:avLst/>
          </a:prstGeom>
          <a:noFill/>
          <a:ln w="28575">
            <a:solidFill>
              <a:schemeClr val="tx1"/>
            </a:solidFill>
            <a:round/>
            <a:headEnd/>
            <a:tailEnd/>
          </a:ln>
        </p:spPr>
        <p:txBody>
          <a:bodyPr wrap="none" anchor="ctr">
            <a:spAutoFit/>
          </a:bodyPr>
          <a:lstStyle/>
          <a:p>
            <a:endParaRPr lang="en-US"/>
          </a:p>
        </p:txBody>
      </p:sp>
      <p:sp>
        <p:nvSpPr>
          <p:cNvPr id="35858" name="Line 17"/>
          <p:cNvSpPr>
            <a:spLocks noChangeShapeType="1"/>
          </p:cNvSpPr>
          <p:nvPr/>
        </p:nvSpPr>
        <p:spPr bwMode="auto">
          <a:xfrm flipV="1">
            <a:off x="5030788" y="4208463"/>
            <a:ext cx="361950" cy="307975"/>
          </a:xfrm>
          <a:prstGeom prst="line">
            <a:avLst/>
          </a:prstGeom>
          <a:noFill/>
          <a:ln w="28575">
            <a:solidFill>
              <a:schemeClr val="tx1"/>
            </a:solidFill>
            <a:round/>
            <a:headEnd/>
            <a:tailEnd/>
          </a:ln>
        </p:spPr>
        <p:txBody>
          <a:bodyPr wrap="none" anchor="ctr">
            <a:spAutoFit/>
          </a:bodyPr>
          <a:lstStyle/>
          <a:p>
            <a:endParaRPr lang="en-US"/>
          </a:p>
        </p:txBody>
      </p:sp>
      <p:sp>
        <p:nvSpPr>
          <p:cNvPr id="35859" name="Line 18"/>
          <p:cNvSpPr>
            <a:spLocks noChangeShapeType="1"/>
          </p:cNvSpPr>
          <p:nvPr/>
        </p:nvSpPr>
        <p:spPr bwMode="auto">
          <a:xfrm>
            <a:off x="5392738" y="4208463"/>
            <a:ext cx="320675" cy="295275"/>
          </a:xfrm>
          <a:prstGeom prst="line">
            <a:avLst/>
          </a:prstGeom>
          <a:noFill/>
          <a:ln w="28575">
            <a:solidFill>
              <a:schemeClr val="tx1"/>
            </a:solidFill>
            <a:round/>
            <a:headEnd/>
            <a:tailEnd/>
          </a:ln>
        </p:spPr>
        <p:txBody>
          <a:bodyPr wrap="none" anchor="ctr">
            <a:spAutoFit/>
          </a:bodyPr>
          <a:lstStyle/>
          <a:p>
            <a:endParaRPr lang="en-US"/>
          </a:p>
        </p:txBody>
      </p:sp>
      <p:sp>
        <p:nvSpPr>
          <p:cNvPr id="35860" name="Line 19"/>
          <p:cNvSpPr>
            <a:spLocks noChangeShapeType="1"/>
          </p:cNvSpPr>
          <p:nvPr/>
        </p:nvSpPr>
        <p:spPr bwMode="auto">
          <a:xfrm>
            <a:off x="5726113" y="4503738"/>
            <a:ext cx="0" cy="412750"/>
          </a:xfrm>
          <a:prstGeom prst="line">
            <a:avLst/>
          </a:prstGeom>
          <a:noFill/>
          <a:ln w="28575">
            <a:solidFill>
              <a:schemeClr val="tx1"/>
            </a:solidFill>
            <a:round/>
            <a:headEnd/>
            <a:tailEnd/>
          </a:ln>
        </p:spPr>
        <p:txBody>
          <a:bodyPr wrap="none" anchor="ctr">
            <a:spAutoFit/>
          </a:bodyPr>
          <a:lstStyle/>
          <a:p>
            <a:endParaRPr lang="en-US"/>
          </a:p>
        </p:txBody>
      </p:sp>
      <p:sp>
        <p:nvSpPr>
          <p:cNvPr id="35861" name="Line 20"/>
          <p:cNvSpPr>
            <a:spLocks noChangeShapeType="1"/>
          </p:cNvSpPr>
          <p:nvPr/>
        </p:nvSpPr>
        <p:spPr bwMode="auto">
          <a:xfrm flipH="1">
            <a:off x="5430838" y="4941888"/>
            <a:ext cx="282575" cy="231775"/>
          </a:xfrm>
          <a:prstGeom prst="line">
            <a:avLst/>
          </a:prstGeom>
          <a:noFill/>
          <a:ln w="28575">
            <a:solidFill>
              <a:schemeClr val="tx1"/>
            </a:solidFill>
            <a:round/>
            <a:headEnd/>
            <a:tailEnd/>
          </a:ln>
        </p:spPr>
        <p:txBody>
          <a:bodyPr wrap="none" anchor="ctr">
            <a:spAutoFit/>
          </a:bodyPr>
          <a:lstStyle/>
          <a:p>
            <a:endParaRPr lang="en-US"/>
          </a:p>
        </p:txBody>
      </p:sp>
      <p:sp>
        <p:nvSpPr>
          <p:cNvPr id="35862" name="Line 21"/>
          <p:cNvSpPr>
            <a:spLocks noChangeShapeType="1"/>
          </p:cNvSpPr>
          <p:nvPr/>
        </p:nvSpPr>
        <p:spPr bwMode="auto">
          <a:xfrm>
            <a:off x="5018088" y="4503738"/>
            <a:ext cx="90487" cy="450850"/>
          </a:xfrm>
          <a:prstGeom prst="line">
            <a:avLst/>
          </a:prstGeom>
          <a:noFill/>
          <a:ln w="28575">
            <a:solidFill>
              <a:schemeClr val="tx1"/>
            </a:solidFill>
            <a:round/>
            <a:headEnd/>
            <a:tailEnd/>
          </a:ln>
        </p:spPr>
        <p:txBody>
          <a:bodyPr wrap="none" anchor="ctr">
            <a:spAutoFit/>
          </a:bodyPr>
          <a:lstStyle/>
          <a:p>
            <a:endParaRPr lang="en-US"/>
          </a:p>
        </p:txBody>
      </p:sp>
      <p:sp>
        <p:nvSpPr>
          <p:cNvPr id="35863" name="Line 22"/>
          <p:cNvSpPr>
            <a:spLocks noChangeShapeType="1"/>
          </p:cNvSpPr>
          <p:nvPr/>
        </p:nvSpPr>
        <p:spPr bwMode="auto">
          <a:xfrm>
            <a:off x="5095875" y="4941888"/>
            <a:ext cx="334963" cy="231775"/>
          </a:xfrm>
          <a:prstGeom prst="line">
            <a:avLst/>
          </a:prstGeom>
          <a:noFill/>
          <a:ln w="28575">
            <a:solidFill>
              <a:schemeClr val="tx1"/>
            </a:solidFill>
            <a:round/>
            <a:headEnd/>
            <a:tailEnd/>
          </a:ln>
        </p:spPr>
        <p:txBody>
          <a:bodyPr wrap="none" anchor="ctr">
            <a:spAutoFit/>
          </a:bodyPr>
          <a:lstStyle/>
          <a:p>
            <a:endParaRPr lang="en-US"/>
          </a:p>
        </p:txBody>
      </p:sp>
      <p:sp>
        <p:nvSpPr>
          <p:cNvPr id="35864" name="Line 23"/>
          <p:cNvSpPr>
            <a:spLocks noChangeShapeType="1"/>
          </p:cNvSpPr>
          <p:nvPr/>
        </p:nvSpPr>
        <p:spPr bwMode="auto">
          <a:xfrm flipH="1" flipV="1">
            <a:off x="6176963" y="4556125"/>
            <a:ext cx="65087" cy="411163"/>
          </a:xfrm>
          <a:prstGeom prst="line">
            <a:avLst/>
          </a:prstGeom>
          <a:noFill/>
          <a:ln w="28575">
            <a:solidFill>
              <a:schemeClr val="tx1"/>
            </a:solidFill>
            <a:round/>
            <a:headEnd/>
            <a:tailEnd/>
          </a:ln>
        </p:spPr>
        <p:txBody>
          <a:bodyPr wrap="none" anchor="ctr">
            <a:spAutoFit/>
          </a:bodyPr>
          <a:lstStyle/>
          <a:p>
            <a:endParaRPr lang="en-US"/>
          </a:p>
        </p:txBody>
      </p:sp>
      <p:sp>
        <p:nvSpPr>
          <p:cNvPr id="35865" name="Line 24"/>
          <p:cNvSpPr>
            <a:spLocks noChangeShapeType="1"/>
          </p:cNvSpPr>
          <p:nvPr/>
        </p:nvSpPr>
        <p:spPr bwMode="auto">
          <a:xfrm flipV="1">
            <a:off x="6164263" y="4271963"/>
            <a:ext cx="309562" cy="296862"/>
          </a:xfrm>
          <a:prstGeom prst="line">
            <a:avLst/>
          </a:prstGeom>
          <a:noFill/>
          <a:ln w="28575">
            <a:solidFill>
              <a:schemeClr val="tx1"/>
            </a:solidFill>
            <a:round/>
            <a:headEnd/>
            <a:tailEnd/>
          </a:ln>
        </p:spPr>
        <p:txBody>
          <a:bodyPr anchor="ctr">
            <a:spAutoFit/>
          </a:bodyPr>
          <a:lstStyle/>
          <a:p>
            <a:endParaRPr lang="en-US"/>
          </a:p>
        </p:txBody>
      </p:sp>
      <p:sp>
        <p:nvSpPr>
          <p:cNvPr id="35866" name="Line 25"/>
          <p:cNvSpPr>
            <a:spLocks noChangeShapeType="1"/>
          </p:cNvSpPr>
          <p:nvPr/>
        </p:nvSpPr>
        <p:spPr bwMode="auto">
          <a:xfrm>
            <a:off x="6446838" y="4233863"/>
            <a:ext cx="271462" cy="206375"/>
          </a:xfrm>
          <a:prstGeom prst="line">
            <a:avLst/>
          </a:prstGeom>
          <a:noFill/>
          <a:ln w="28575">
            <a:solidFill>
              <a:schemeClr val="tx1"/>
            </a:solidFill>
            <a:round/>
            <a:headEnd/>
            <a:tailEnd/>
          </a:ln>
        </p:spPr>
        <p:txBody>
          <a:bodyPr wrap="none" anchor="ctr">
            <a:spAutoFit/>
          </a:bodyPr>
          <a:lstStyle/>
          <a:p>
            <a:endParaRPr lang="en-US"/>
          </a:p>
        </p:txBody>
      </p:sp>
      <p:sp>
        <p:nvSpPr>
          <p:cNvPr id="35867" name="Line 26"/>
          <p:cNvSpPr>
            <a:spLocks noChangeShapeType="1"/>
          </p:cNvSpPr>
          <p:nvPr/>
        </p:nvSpPr>
        <p:spPr bwMode="auto">
          <a:xfrm>
            <a:off x="6743700" y="4414838"/>
            <a:ext cx="38100" cy="385762"/>
          </a:xfrm>
          <a:prstGeom prst="line">
            <a:avLst/>
          </a:prstGeom>
          <a:noFill/>
          <a:ln w="28575">
            <a:solidFill>
              <a:schemeClr val="tx1"/>
            </a:solidFill>
            <a:round/>
            <a:headEnd/>
            <a:tailEnd/>
          </a:ln>
        </p:spPr>
        <p:txBody>
          <a:bodyPr wrap="none" anchor="ctr">
            <a:spAutoFit/>
          </a:bodyPr>
          <a:lstStyle/>
          <a:p>
            <a:endParaRPr lang="en-US"/>
          </a:p>
        </p:txBody>
      </p:sp>
      <p:sp>
        <p:nvSpPr>
          <p:cNvPr id="35868" name="Line 27"/>
          <p:cNvSpPr>
            <a:spLocks noChangeShapeType="1"/>
          </p:cNvSpPr>
          <p:nvPr/>
        </p:nvSpPr>
        <p:spPr bwMode="auto">
          <a:xfrm flipH="1">
            <a:off x="6678613" y="4800600"/>
            <a:ext cx="115887" cy="334963"/>
          </a:xfrm>
          <a:prstGeom prst="line">
            <a:avLst/>
          </a:prstGeom>
          <a:noFill/>
          <a:ln w="28575">
            <a:solidFill>
              <a:schemeClr val="tx1"/>
            </a:solidFill>
            <a:round/>
            <a:headEnd/>
            <a:tailEnd/>
          </a:ln>
        </p:spPr>
        <p:txBody>
          <a:bodyPr wrap="none" anchor="ctr">
            <a:spAutoFit/>
          </a:bodyPr>
          <a:lstStyle/>
          <a:p>
            <a:endParaRPr lang="en-US"/>
          </a:p>
        </p:txBody>
      </p:sp>
      <p:sp>
        <p:nvSpPr>
          <p:cNvPr id="35869" name="Line 28"/>
          <p:cNvSpPr>
            <a:spLocks noChangeShapeType="1"/>
          </p:cNvSpPr>
          <p:nvPr/>
        </p:nvSpPr>
        <p:spPr bwMode="auto">
          <a:xfrm>
            <a:off x="6254750" y="4954588"/>
            <a:ext cx="166688" cy="296862"/>
          </a:xfrm>
          <a:prstGeom prst="line">
            <a:avLst/>
          </a:prstGeom>
          <a:noFill/>
          <a:ln w="28575">
            <a:solidFill>
              <a:schemeClr val="tx1"/>
            </a:solidFill>
            <a:round/>
            <a:headEnd/>
            <a:tailEnd/>
          </a:ln>
        </p:spPr>
        <p:txBody>
          <a:bodyPr wrap="none" anchor="ctr">
            <a:spAutoFit/>
          </a:bodyPr>
          <a:lstStyle/>
          <a:p>
            <a:endParaRPr lang="en-US"/>
          </a:p>
        </p:txBody>
      </p:sp>
      <p:sp>
        <p:nvSpPr>
          <p:cNvPr id="35870" name="Line 29"/>
          <p:cNvSpPr>
            <a:spLocks noChangeShapeType="1"/>
          </p:cNvSpPr>
          <p:nvPr/>
        </p:nvSpPr>
        <p:spPr bwMode="auto">
          <a:xfrm flipV="1">
            <a:off x="6434138" y="5135563"/>
            <a:ext cx="244475" cy="141287"/>
          </a:xfrm>
          <a:prstGeom prst="line">
            <a:avLst/>
          </a:prstGeom>
          <a:noFill/>
          <a:ln w="28575">
            <a:solidFill>
              <a:schemeClr val="tx1"/>
            </a:solidFill>
            <a:round/>
            <a:headEnd/>
            <a:tailEnd/>
          </a:ln>
        </p:spPr>
        <p:txBody>
          <a:bodyPr wrap="none" anchor="ctr">
            <a:spAutoFit/>
          </a:bodyPr>
          <a:lstStyle/>
          <a:p>
            <a:endParaRPr lang="en-US"/>
          </a:p>
        </p:txBody>
      </p:sp>
      <p:sp>
        <p:nvSpPr>
          <p:cNvPr id="35871" name="Text Box 30"/>
          <p:cNvSpPr txBox="1">
            <a:spLocks noChangeArrowheads="1"/>
          </p:cNvSpPr>
          <p:nvPr/>
        </p:nvSpPr>
        <p:spPr bwMode="auto">
          <a:xfrm>
            <a:off x="1363663" y="4919663"/>
            <a:ext cx="539750" cy="457200"/>
          </a:xfrm>
          <a:prstGeom prst="rect">
            <a:avLst/>
          </a:prstGeom>
          <a:noFill/>
          <a:ln w="28575">
            <a:noFill/>
            <a:miter lim="800000"/>
            <a:headEnd/>
            <a:tailEnd/>
          </a:ln>
        </p:spPr>
        <p:txBody>
          <a:bodyPr wrap="none" anchor="ctr">
            <a:spAutoFit/>
          </a:bodyPr>
          <a:lstStyle/>
          <a:p>
            <a:pPr algn="ctr"/>
            <a:r>
              <a:rPr lang="en-US" i="1"/>
              <a:t>W</a:t>
            </a:r>
            <a:r>
              <a:rPr lang="en-US" baseline="-25000"/>
              <a:t>3</a:t>
            </a:r>
            <a:endParaRPr lang="en-US" i="1"/>
          </a:p>
        </p:txBody>
      </p:sp>
      <p:sp>
        <p:nvSpPr>
          <p:cNvPr id="35872" name="Text Box 31"/>
          <p:cNvSpPr txBox="1">
            <a:spLocks noChangeArrowheads="1"/>
          </p:cNvSpPr>
          <p:nvPr/>
        </p:nvSpPr>
        <p:spPr bwMode="auto">
          <a:xfrm>
            <a:off x="2425700" y="5029200"/>
            <a:ext cx="539750" cy="457200"/>
          </a:xfrm>
          <a:prstGeom prst="rect">
            <a:avLst/>
          </a:prstGeom>
          <a:noFill/>
          <a:ln w="28575">
            <a:noFill/>
            <a:miter lim="800000"/>
            <a:headEnd/>
            <a:tailEnd/>
          </a:ln>
        </p:spPr>
        <p:txBody>
          <a:bodyPr wrap="none" anchor="ctr">
            <a:spAutoFit/>
          </a:bodyPr>
          <a:lstStyle/>
          <a:p>
            <a:pPr algn="ctr"/>
            <a:r>
              <a:rPr lang="en-US" i="1"/>
              <a:t>W</a:t>
            </a:r>
            <a:r>
              <a:rPr lang="en-US" baseline="-25000"/>
              <a:t>4</a:t>
            </a:r>
            <a:endParaRPr lang="en-US" i="1"/>
          </a:p>
        </p:txBody>
      </p:sp>
      <p:sp>
        <p:nvSpPr>
          <p:cNvPr id="35873" name="Text Box 32"/>
          <p:cNvSpPr txBox="1">
            <a:spLocks noChangeArrowheads="1"/>
          </p:cNvSpPr>
          <p:nvPr/>
        </p:nvSpPr>
        <p:spPr bwMode="auto">
          <a:xfrm>
            <a:off x="3852863" y="5141913"/>
            <a:ext cx="539750" cy="457200"/>
          </a:xfrm>
          <a:prstGeom prst="rect">
            <a:avLst/>
          </a:prstGeom>
          <a:noFill/>
          <a:ln w="28575">
            <a:noFill/>
            <a:miter lim="800000"/>
            <a:headEnd/>
            <a:tailEnd/>
          </a:ln>
        </p:spPr>
        <p:txBody>
          <a:bodyPr wrap="none" anchor="ctr">
            <a:spAutoFit/>
          </a:bodyPr>
          <a:lstStyle/>
          <a:p>
            <a:pPr algn="ctr"/>
            <a:r>
              <a:rPr lang="en-US" i="1"/>
              <a:t>W</a:t>
            </a:r>
            <a:r>
              <a:rPr lang="en-US" baseline="-25000"/>
              <a:t>5</a:t>
            </a:r>
            <a:endParaRPr lang="en-US" i="1"/>
          </a:p>
        </p:txBody>
      </p:sp>
      <p:sp>
        <p:nvSpPr>
          <p:cNvPr id="35874" name="Text Box 33"/>
          <p:cNvSpPr txBox="1">
            <a:spLocks noChangeArrowheads="1"/>
          </p:cNvSpPr>
          <p:nvPr/>
        </p:nvSpPr>
        <p:spPr bwMode="auto">
          <a:xfrm>
            <a:off x="5126038" y="5230813"/>
            <a:ext cx="539750" cy="457200"/>
          </a:xfrm>
          <a:prstGeom prst="rect">
            <a:avLst/>
          </a:prstGeom>
          <a:noFill/>
          <a:ln w="28575">
            <a:noFill/>
            <a:miter lim="800000"/>
            <a:headEnd/>
            <a:tailEnd/>
          </a:ln>
        </p:spPr>
        <p:txBody>
          <a:bodyPr wrap="none" anchor="ctr">
            <a:spAutoFit/>
          </a:bodyPr>
          <a:lstStyle/>
          <a:p>
            <a:pPr algn="ctr"/>
            <a:r>
              <a:rPr lang="en-US" i="1"/>
              <a:t>W</a:t>
            </a:r>
            <a:r>
              <a:rPr lang="en-US" baseline="-25000"/>
              <a:t>6</a:t>
            </a:r>
            <a:endParaRPr lang="en-US" i="1"/>
          </a:p>
        </p:txBody>
      </p:sp>
      <p:sp>
        <p:nvSpPr>
          <p:cNvPr id="35875" name="Text Box 34"/>
          <p:cNvSpPr txBox="1">
            <a:spLocks noChangeArrowheads="1"/>
          </p:cNvSpPr>
          <p:nvPr/>
        </p:nvSpPr>
        <p:spPr bwMode="auto">
          <a:xfrm>
            <a:off x="6205538" y="5334000"/>
            <a:ext cx="539750" cy="457200"/>
          </a:xfrm>
          <a:prstGeom prst="rect">
            <a:avLst/>
          </a:prstGeom>
          <a:noFill/>
          <a:ln w="28575">
            <a:noFill/>
            <a:miter lim="800000"/>
            <a:headEnd/>
            <a:tailEnd/>
          </a:ln>
        </p:spPr>
        <p:txBody>
          <a:bodyPr wrap="none" anchor="ctr">
            <a:spAutoFit/>
          </a:bodyPr>
          <a:lstStyle/>
          <a:p>
            <a:pPr algn="ctr"/>
            <a:r>
              <a:rPr lang="en-US" i="1"/>
              <a:t>W</a:t>
            </a:r>
            <a:r>
              <a:rPr lang="en-US" baseline="-25000"/>
              <a:t>7</a:t>
            </a:r>
            <a:endParaRPr lang="en-US" i="1"/>
          </a:p>
        </p:txBody>
      </p:sp>
      <p:sp>
        <p:nvSpPr>
          <p:cNvPr id="35876" name="Line 35"/>
          <p:cNvSpPr>
            <a:spLocks noChangeShapeType="1"/>
          </p:cNvSpPr>
          <p:nvPr/>
        </p:nvSpPr>
        <p:spPr bwMode="auto">
          <a:xfrm flipH="1" flipV="1">
            <a:off x="7127875" y="4541838"/>
            <a:ext cx="65088" cy="411162"/>
          </a:xfrm>
          <a:prstGeom prst="line">
            <a:avLst/>
          </a:prstGeom>
          <a:noFill/>
          <a:ln w="28575">
            <a:solidFill>
              <a:schemeClr val="tx1"/>
            </a:solidFill>
            <a:round/>
            <a:headEnd/>
            <a:tailEnd/>
          </a:ln>
        </p:spPr>
        <p:txBody>
          <a:bodyPr wrap="none" anchor="ctr">
            <a:spAutoFit/>
          </a:bodyPr>
          <a:lstStyle/>
          <a:p>
            <a:endParaRPr lang="en-US"/>
          </a:p>
        </p:txBody>
      </p:sp>
      <p:sp>
        <p:nvSpPr>
          <p:cNvPr id="35877" name="Line 36"/>
          <p:cNvSpPr>
            <a:spLocks noChangeShapeType="1"/>
          </p:cNvSpPr>
          <p:nvPr/>
        </p:nvSpPr>
        <p:spPr bwMode="auto">
          <a:xfrm flipV="1">
            <a:off x="7115175" y="4257675"/>
            <a:ext cx="309563" cy="296863"/>
          </a:xfrm>
          <a:prstGeom prst="line">
            <a:avLst/>
          </a:prstGeom>
          <a:noFill/>
          <a:ln w="28575">
            <a:solidFill>
              <a:schemeClr val="tx1"/>
            </a:solidFill>
            <a:round/>
            <a:headEnd/>
            <a:tailEnd/>
          </a:ln>
        </p:spPr>
        <p:txBody>
          <a:bodyPr anchor="ctr">
            <a:spAutoFit/>
          </a:bodyPr>
          <a:lstStyle/>
          <a:p>
            <a:endParaRPr lang="en-US"/>
          </a:p>
        </p:txBody>
      </p:sp>
      <p:sp>
        <p:nvSpPr>
          <p:cNvPr id="35878" name="Line 37"/>
          <p:cNvSpPr>
            <a:spLocks noChangeShapeType="1"/>
          </p:cNvSpPr>
          <p:nvPr/>
        </p:nvSpPr>
        <p:spPr bwMode="auto">
          <a:xfrm>
            <a:off x="7397750" y="4219575"/>
            <a:ext cx="425450" cy="115888"/>
          </a:xfrm>
          <a:prstGeom prst="line">
            <a:avLst/>
          </a:prstGeom>
          <a:noFill/>
          <a:ln w="28575">
            <a:solidFill>
              <a:schemeClr val="tx1"/>
            </a:solidFill>
            <a:round/>
            <a:headEnd/>
            <a:tailEnd/>
          </a:ln>
        </p:spPr>
        <p:txBody>
          <a:bodyPr anchor="ctr">
            <a:spAutoFit/>
          </a:bodyPr>
          <a:lstStyle/>
          <a:p>
            <a:endParaRPr lang="en-US"/>
          </a:p>
        </p:txBody>
      </p:sp>
      <p:sp>
        <p:nvSpPr>
          <p:cNvPr id="35879" name="Line 38"/>
          <p:cNvSpPr>
            <a:spLocks noChangeShapeType="1"/>
          </p:cNvSpPr>
          <p:nvPr/>
        </p:nvSpPr>
        <p:spPr bwMode="auto">
          <a:xfrm>
            <a:off x="7785100" y="4298950"/>
            <a:ext cx="192088" cy="295275"/>
          </a:xfrm>
          <a:prstGeom prst="line">
            <a:avLst/>
          </a:prstGeom>
          <a:noFill/>
          <a:ln w="28575">
            <a:solidFill>
              <a:schemeClr val="tx1"/>
            </a:solidFill>
            <a:round/>
            <a:headEnd/>
            <a:tailEnd/>
          </a:ln>
        </p:spPr>
        <p:txBody>
          <a:bodyPr anchor="ctr">
            <a:spAutoFit/>
          </a:bodyPr>
          <a:lstStyle/>
          <a:p>
            <a:endParaRPr lang="en-US"/>
          </a:p>
        </p:txBody>
      </p:sp>
      <p:sp>
        <p:nvSpPr>
          <p:cNvPr id="35880" name="Line 39"/>
          <p:cNvSpPr>
            <a:spLocks noChangeShapeType="1"/>
          </p:cNvSpPr>
          <p:nvPr/>
        </p:nvSpPr>
        <p:spPr bwMode="auto">
          <a:xfrm flipH="1">
            <a:off x="7975600" y="4552950"/>
            <a:ext cx="26988" cy="398463"/>
          </a:xfrm>
          <a:prstGeom prst="line">
            <a:avLst/>
          </a:prstGeom>
          <a:noFill/>
          <a:ln w="28575">
            <a:solidFill>
              <a:schemeClr val="tx1"/>
            </a:solidFill>
            <a:round/>
            <a:headEnd/>
            <a:tailEnd/>
          </a:ln>
        </p:spPr>
        <p:txBody>
          <a:bodyPr anchor="ctr">
            <a:spAutoFit/>
          </a:bodyPr>
          <a:lstStyle/>
          <a:p>
            <a:endParaRPr lang="en-US"/>
          </a:p>
        </p:txBody>
      </p:sp>
      <p:sp>
        <p:nvSpPr>
          <p:cNvPr id="35881" name="Line 40"/>
          <p:cNvSpPr>
            <a:spLocks noChangeShapeType="1"/>
          </p:cNvSpPr>
          <p:nvPr/>
        </p:nvSpPr>
        <p:spPr bwMode="auto">
          <a:xfrm>
            <a:off x="7205663" y="4940300"/>
            <a:ext cx="166687" cy="296863"/>
          </a:xfrm>
          <a:prstGeom prst="line">
            <a:avLst/>
          </a:prstGeom>
          <a:noFill/>
          <a:ln w="28575">
            <a:solidFill>
              <a:schemeClr val="tx1"/>
            </a:solidFill>
            <a:round/>
            <a:headEnd/>
            <a:tailEnd/>
          </a:ln>
        </p:spPr>
        <p:txBody>
          <a:bodyPr wrap="none" anchor="ctr">
            <a:spAutoFit/>
          </a:bodyPr>
          <a:lstStyle/>
          <a:p>
            <a:endParaRPr lang="en-US"/>
          </a:p>
        </p:txBody>
      </p:sp>
      <p:sp>
        <p:nvSpPr>
          <p:cNvPr id="35882" name="Line 41"/>
          <p:cNvSpPr>
            <a:spLocks noChangeShapeType="1"/>
          </p:cNvSpPr>
          <p:nvPr/>
        </p:nvSpPr>
        <p:spPr bwMode="auto">
          <a:xfrm flipV="1">
            <a:off x="7732713" y="5005388"/>
            <a:ext cx="231775" cy="242887"/>
          </a:xfrm>
          <a:prstGeom prst="line">
            <a:avLst/>
          </a:prstGeom>
          <a:noFill/>
          <a:ln w="28575">
            <a:solidFill>
              <a:schemeClr val="tx1"/>
            </a:solidFill>
            <a:round/>
            <a:headEnd/>
            <a:tailEnd/>
          </a:ln>
        </p:spPr>
        <p:txBody>
          <a:bodyPr anchor="ctr">
            <a:spAutoFit/>
          </a:bodyPr>
          <a:lstStyle/>
          <a:p>
            <a:endParaRPr lang="en-US"/>
          </a:p>
        </p:txBody>
      </p:sp>
      <p:sp>
        <p:nvSpPr>
          <p:cNvPr id="35883" name="Line 42"/>
          <p:cNvSpPr>
            <a:spLocks noChangeShapeType="1"/>
          </p:cNvSpPr>
          <p:nvPr/>
        </p:nvSpPr>
        <p:spPr bwMode="auto">
          <a:xfrm flipV="1">
            <a:off x="7356475" y="5235575"/>
            <a:ext cx="398463" cy="11113"/>
          </a:xfrm>
          <a:prstGeom prst="line">
            <a:avLst/>
          </a:prstGeom>
          <a:noFill/>
          <a:ln w="28575">
            <a:solidFill>
              <a:schemeClr val="tx1"/>
            </a:solidFill>
            <a:round/>
            <a:headEnd/>
            <a:tailEnd/>
          </a:ln>
        </p:spPr>
        <p:txBody>
          <a:bodyPr anchor="ctr">
            <a:spAutoFit/>
          </a:bodyPr>
          <a:lstStyle/>
          <a:p>
            <a:endParaRPr lang="en-US"/>
          </a:p>
        </p:txBody>
      </p:sp>
      <p:sp>
        <p:nvSpPr>
          <p:cNvPr id="35884" name="Text Box 43"/>
          <p:cNvSpPr txBox="1">
            <a:spLocks noChangeArrowheads="1"/>
          </p:cNvSpPr>
          <p:nvPr/>
        </p:nvSpPr>
        <p:spPr bwMode="auto">
          <a:xfrm>
            <a:off x="7232650" y="5278438"/>
            <a:ext cx="539750" cy="457200"/>
          </a:xfrm>
          <a:prstGeom prst="rect">
            <a:avLst/>
          </a:prstGeom>
          <a:noFill/>
          <a:ln w="28575">
            <a:noFill/>
            <a:miter lim="800000"/>
            <a:headEnd/>
            <a:tailEnd/>
          </a:ln>
        </p:spPr>
        <p:txBody>
          <a:bodyPr wrap="none" anchor="ctr">
            <a:spAutoFit/>
          </a:bodyPr>
          <a:lstStyle/>
          <a:p>
            <a:pPr algn="ctr"/>
            <a:r>
              <a:rPr lang="en-US" i="1"/>
              <a:t>W</a:t>
            </a:r>
            <a:r>
              <a:rPr lang="en-US" baseline="-25000"/>
              <a:t>8</a:t>
            </a:r>
            <a:endParaRPr lang="en-US" i="1"/>
          </a:p>
        </p:txBody>
      </p:sp>
      <p:sp>
        <p:nvSpPr>
          <p:cNvPr id="35885" name="Text Box 44"/>
          <p:cNvSpPr txBox="1">
            <a:spLocks noChangeArrowheads="1"/>
          </p:cNvSpPr>
          <p:nvPr/>
        </p:nvSpPr>
        <p:spPr bwMode="auto">
          <a:xfrm>
            <a:off x="3868738" y="5656263"/>
            <a:ext cx="285750" cy="579437"/>
          </a:xfrm>
          <a:prstGeom prst="rect">
            <a:avLst/>
          </a:prstGeom>
          <a:noFill/>
          <a:ln w="28575">
            <a:noFill/>
            <a:miter lim="800000"/>
            <a:headEnd/>
            <a:tailEnd/>
          </a:ln>
        </p:spPr>
        <p:txBody>
          <a:bodyPr wrap="none" anchor="ctr">
            <a:spAutoFit/>
          </a:bodyPr>
          <a:lstStyle/>
          <a:p>
            <a:pPr algn="ctr"/>
            <a:r>
              <a:rPr lang="en-US" sz="3200"/>
              <a:t> </a:t>
            </a:r>
            <a:endParaRPr lang="en-US" sz="3200" i="1"/>
          </a:p>
        </p:txBody>
      </p:sp>
      <p:sp>
        <p:nvSpPr>
          <p:cNvPr id="35886" name="Line 45"/>
          <p:cNvSpPr>
            <a:spLocks noChangeShapeType="1"/>
          </p:cNvSpPr>
          <p:nvPr/>
        </p:nvSpPr>
        <p:spPr bwMode="auto">
          <a:xfrm>
            <a:off x="1481138" y="4208463"/>
            <a:ext cx="192087" cy="309562"/>
          </a:xfrm>
          <a:prstGeom prst="line">
            <a:avLst/>
          </a:prstGeom>
          <a:noFill/>
          <a:ln w="28575">
            <a:solidFill>
              <a:schemeClr val="tx1"/>
            </a:solidFill>
            <a:round/>
            <a:headEnd/>
            <a:tailEnd/>
          </a:ln>
        </p:spPr>
        <p:txBody>
          <a:bodyPr wrap="none" anchor="ctr">
            <a:spAutoFit/>
          </a:bodyPr>
          <a:lstStyle/>
          <a:p>
            <a:endParaRPr lang="en-US"/>
          </a:p>
        </p:txBody>
      </p:sp>
      <p:sp>
        <p:nvSpPr>
          <p:cNvPr id="35887" name="Line 46"/>
          <p:cNvSpPr>
            <a:spLocks noChangeShapeType="1"/>
          </p:cNvSpPr>
          <p:nvPr/>
        </p:nvSpPr>
        <p:spPr bwMode="auto">
          <a:xfrm flipV="1">
            <a:off x="1673225" y="4478338"/>
            <a:ext cx="309563" cy="52387"/>
          </a:xfrm>
          <a:prstGeom prst="line">
            <a:avLst/>
          </a:prstGeom>
          <a:noFill/>
          <a:ln w="28575">
            <a:solidFill>
              <a:schemeClr val="tx1"/>
            </a:solidFill>
            <a:round/>
            <a:headEnd/>
            <a:tailEnd/>
          </a:ln>
        </p:spPr>
        <p:txBody>
          <a:bodyPr wrap="none" anchor="ctr">
            <a:spAutoFit/>
          </a:bodyPr>
          <a:lstStyle/>
          <a:p>
            <a:endParaRPr lang="en-US"/>
          </a:p>
        </p:txBody>
      </p:sp>
      <p:sp>
        <p:nvSpPr>
          <p:cNvPr id="35888" name="Line 47"/>
          <p:cNvSpPr>
            <a:spLocks noChangeShapeType="1"/>
          </p:cNvSpPr>
          <p:nvPr/>
        </p:nvSpPr>
        <p:spPr bwMode="auto">
          <a:xfrm flipH="1">
            <a:off x="1519238" y="4530725"/>
            <a:ext cx="153987" cy="322263"/>
          </a:xfrm>
          <a:prstGeom prst="line">
            <a:avLst/>
          </a:prstGeom>
          <a:noFill/>
          <a:ln w="28575">
            <a:solidFill>
              <a:schemeClr val="tx1"/>
            </a:solidFill>
            <a:round/>
            <a:headEnd/>
            <a:tailEnd/>
          </a:ln>
        </p:spPr>
        <p:txBody>
          <a:bodyPr wrap="none" anchor="ctr">
            <a:spAutoFit/>
          </a:bodyPr>
          <a:lstStyle/>
          <a:p>
            <a:endParaRPr lang="en-US"/>
          </a:p>
        </p:txBody>
      </p:sp>
      <p:sp>
        <p:nvSpPr>
          <p:cNvPr id="35889" name="Line 48"/>
          <p:cNvSpPr>
            <a:spLocks noChangeShapeType="1"/>
          </p:cNvSpPr>
          <p:nvPr/>
        </p:nvSpPr>
        <p:spPr bwMode="auto">
          <a:xfrm>
            <a:off x="2754313" y="4260850"/>
            <a:ext cx="141287" cy="398463"/>
          </a:xfrm>
          <a:prstGeom prst="line">
            <a:avLst/>
          </a:prstGeom>
          <a:noFill/>
          <a:ln w="28575">
            <a:solidFill>
              <a:schemeClr val="tx1"/>
            </a:solidFill>
            <a:round/>
            <a:headEnd/>
            <a:tailEnd/>
          </a:ln>
        </p:spPr>
        <p:txBody>
          <a:bodyPr wrap="none" anchor="ctr">
            <a:spAutoFit/>
          </a:bodyPr>
          <a:lstStyle/>
          <a:p>
            <a:endParaRPr lang="en-US"/>
          </a:p>
        </p:txBody>
      </p:sp>
      <p:sp>
        <p:nvSpPr>
          <p:cNvPr id="35890" name="Line 49"/>
          <p:cNvSpPr>
            <a:spLocks noChangeShapeType="1"/>
          </p:cNvSpPr>
          <p:nvPr/>
        </p:nvSpPr>
        <p:spPr bwMode="auto">
          <a:xfrm flipV="1">
            <a:off x="2522538" y="4646613"/>
            <a:ext cx="373062" cy="179387"/>
          </a:xfrm>
          <a:prstGeom prst="line">
            <a:avLst/>
          </a:prstGeom>
          <a:noFill/>
          <a:ln w="28575">
            <a:solidFill>
              <a:schemeClr val="tx1"/>
            </a:solidFill>
            <a:round/>
            <a:headEnd/>
            <a:tailEnd/>
          </a:ln>
        </p:spPr>
        <p:txBody>
          <a:bodyPr wrap="none" anchor="ctr">
            <a:spAutoFit/>
          </a:bodyPr>
          <a:lstStyle/>
          <a:p>
            <a:endParaRPr lang="en-US"/>
          </a:p>
        </p:txBody>
      </p:sp>
      <p:sp>
        <p:nvSpPr>
          <p:cNvPr id="35891" name="Line 50"/>
          <p:cNvSpPr>
            <a:spLocks noChangeShapeType="1"/>
          </p:cNvSpPr>
          <p:nvPr/>
        </p:nvSpPr>
        <p:spPr bwMode="auto">
          <a:xfrm flipV="1">
            <a:off x="4081463" y="4581525"/>
            <a:ext cx="88900" cy="488950"/>
          </a:xfrm>
          <a:prstGeom prst="line">
            <a:avLst/>
          </a:prstGeom>
          <a:noFill/>
          <a:ln w="28575">
            <a:solidFill>
              <a:schemeClr val="tx1"/>
            </a:solidFill>
            <a:round/>
            <a:headEnd/>
            <a:tailEnd/>
          </a:ln>
        </p:spPr>
        <p:txBody>
          <a:bodyPr anchor="ctr">
            <a:spAutoFit/>
          </a:bodyPr>
          <a:lstStyle/>
          <a:p>
            <a:endParaRPr lang="en-US"/>
          </a:p>
        </p:txBody>
      </p:sp>
      <p:sp>
        <p:nvSpPr>
          <p:cNvPr id="35892" name="Line 51"/>
          <p:cNvSpPr>
            <a:spLocks noChangeShapeType="1"/>
          </p:cNvSpPr>
          <p:nvPr/>
        </p:nvSpPr>
        <p:spPr bwMode="auto">
          <a:xfrm flipH="1" flipV="1">
            <a:off x="4003675" y="4183063"/>
            <a:ext cx="153988" cy="398462"/>
          </a:xfrm>
          <a:prstGeom prst="line">
            <a:avLst/>
          </a:prstGeom>
          <a:noFill/>
          <a:ln w="28575">
            <a:solidFill>
              <a:schemeClr val="tx1"/>
            </a:solidFill>
            <a:round/>
            <a:headEnd/>
            <a:tailEnd/>
          </a:ln>
        </p:spPr>
        <p:txBody>
          <a:bodyPr anchor="ctr">
            <a:spAutoFit/>
          </a:bodyPr>
          <a:lstStyle/>
          <a:p>
            <a:endParaRPr lang="en-US"/>
          </a:p>
        </p:txBody>
      </p:sp>
      <p:sp>
        <p:nvSpPr>
          <p:cNvPr id="35893" name="Line 52"/>
          <p:cNvSpPr>
            <a:spLocks noChangeShapeType="1"/>
          </p:cNvSpPr>
          <p:nvPr/>
        </p:nvSpPr>
        <p:spPr bwMode="auto">
          <a:xfrm flipV="1">
            <a:off x="4157663" y="4273550"/>
            <a:ext cx="296862" cy="320675"/>
          </a:xfrm>
          <a:prstGeom prst="line">
            <a:avLst/>
          </a:prstGeom>
          <a:noFill/>
          <a:ln w="28575">
            <a:solidFill>
              <a:schemeClr val="tx1"/>
            </a:solidFill>
            <a:round/>
            <a:headEnd/>
            <a:tailEnd/>
          </a:ln>
        </p:spPr>
        <p:txBody>
          <a:bodyPr anchor="ctr">
            <a:spAutoFit/>
          </a:bodyPr>
          <a:lstStyle/>
          <a:p>
            <a:endParaRPr lang="en-US"/>
          </a:p>
        </p:txBody>
      </p:sp>
      <p:sp>
        <p:nvSpPr>
          <p:cNvPr id="35894" name="Line 53"/>
          <p:cNvSpPr>
            <a:spLocks noChangeShapeType="1"/>
          </p:cNvSpPr>
          <p:nvPr/>
        </p:nvSpPr>
        <p:spPr bwMode="auto">
          <a:xfrm flipV="1">
            <a:off x="2895600" y="4518025"/>
            <a:ext cx="412750" cy="128588"/>
          </a:xfrm>
          <a:prstGeom prst="line">
            <a:avLst/>
          </a:prstGeom>
          <a:noFill/>
          <a:ln w="28575">
            <a:solidFill>
              <a:schemeClr val="tx1"/>
            </a:solidFill>
            <a:round/>
            <a:headEnd/>
            <a:tailEnd/>
          </a:ln>
        </p:spPr>
        <p:txBody>
          <a:bodyPr anchor="ctr">
            <a:spAutoFit/>
          </a:bodyPr>
          <a:lstStyle/>
          <a:p>
            <a:endParaRPr lang="en-US"/>
          </a:p>
        </p:txBody>
      </p:sp>
      <p:sp>
        <p:nvSpPr>
          <p:cNvPr id="35895" name="Line 54"/>
          <p:cNvSpPr>
            <a:spLocks noChangeShapeType="1"/>
          </p:cNvSpPr>
          <p:nvPr/>
        </p:nvSpPr>
        <p:spPr bwMode="auto">
          <a:xfrm flipH="1" flipV="1">
            <a:off x="5394325" y="4737100"/>
            <a:ext cx="12700" cy="423863"/>
          </a:xfrm>
          <a:prstGeom prst="line">
            <a:avLst/>
          </a:prstGeom>
          <a:noFill/>
          <a:ln w="28575">
            <a:solidFill>
              <a:schemeClr val="tx1"/>
            </a:solidFill>
            <a:round/>
            <a:headEnd/>
            <a:tailEnd/>
          </a:ln>
        </p:spPr>
        <p:txBody>
          <a:bodyPr anchor="ctr">
            <a:spAutoFit/>
          </a:bodyPr>
          <a:lstStyle/>
          <a:p>
            <a:endParaRPr lang="en-US"/>
          </a:p>
        </p:txBody>
      </p:sp>
      <p:sp>
        <p:nvSpPr>
          <p:cNvPr id="35896" name="Line 55"/>
          <p:cNvSpPr>
            <a:spLocks noChangeShapeType="1"/>
          </p:cNvSpPr>
          <p:nvPr/>
        </p:nvSpPr>
        <p:spPr bwMode="auto">
          <a:xfrm flipV="1">
            <a:off x="5084763" y="4710113"/>
            <a:ext cx="233362" cy="258762"/>
          </a:xfrm>
          <a:prstGeom prst="line">
            <a:avLst/>
          </a:prstGeom>
          <a:noFill/>
          <a:ln w="28575">
            <a:solidFill>
              <a:schemeClr val="tx1"/>
            </a:solidFill>
            <a:round/>
            <a:headEnd/>
            <a:tailEnd/>
          </a:ln>
        </p:spPr>
        <p:txBody>
          <a:bodyPr anchor="ctr">
            <a:spAutoFit/>
          </a:bodyPr>
          <a:lstStyle/>
          <a:p>
            <a:endParaRPr lang="en-US"/>
          </a:p>
        </p:txBody>
      </p:sp>
      <p:sp>
        <p:nvSpPr>
          <p:cNvPr id="35897" name="Line 56"/>
          <p:cNvSpPr>
            <a:spLocks noChangeShapeType="1"/>
          </p:cNvSpPr>
          <p:nvPr/>
        </p:nvSpPr>
        <p:spPr bwMode="auto">
          <a:xfrm>
            <a:off x="5033963" y="4505325"/>
            <a:ext cx="282575" cy="153988"/>
          </a:xfrm>
          <a:prstGeom prst="line">
            <a:avLst/>
          </a:prstGeom>
          <a:noFill/>
          <a:ln w="28575">
            <a:solidFill>
              <a:schemeClr val="tx1"/>
            </a:solidFill>
            <a:round/>
            <a:headEnd/>
            <a:tailEnd/>
          </a:ln>
        </p:spPr>
        <p:txBody>
          <a:bodyPr anchor="ctr">
            <a:spAutoFit/>
          </a:bodyPr>
          <a:lstStyle/>
          <a:p>
            <a:endParaRPr lang="en-US"/>
          </a:p>
        </p:txBody>
      </p:sp>
      <p:sp>
        <p:nvSpPr>
          <p:cNvPr id="35898" name="Line 57"/>
          <p:cNvSpPr>
            <a:spLocks noChangeShapeType="1"/>
          </p:cNvSpPr>
          <p:nvPr/>
        </p:nvSpPr>
        <p:spPr bwMode="auto">
          <a:xfrm flipV="1">
            <a:off x="5381625" y="4183063"/>
            <a:ext cx="12700" cy="425450"/>
          </a:xfrm>
          <a:prstGeom prst="line">
            <a:avLst/>
          </a:prstGeom>
          <a:noFill/>
          <a:ln w="28575">
            <a:solidFill>
              <a:schemeClr val="tx1"/>
            </a:solidFill>
            <a:round/>
            <a:headEnd/>
            <a:tailEnd/>
          </a:ln>
        </p:spPr>
        <p:txBody>
          <a:bodyPr anchor="ctr">
            <a:spAutoFit/>
          </a:bodyPr>
          <a:lstStyle/>
          <a:p>
            <a:endParaRPr lang="en-US"/>
          </a:p>
        </p:txBody>
      </p:sp>
      <p:sp>
        <p:nvSpPr>
          <p:cNvPr id="35899" name="Line 58"/>
          <p:cNvSpPr>
            <a:spLocks noChangeShapeType="1"/>
          </p:cNvSpPr>
          <p:nvPr/>
        </p:nvSpPr>
        <p:spPr bwMode="auto">
          <a:xfrm flipV="1">
            <a:off x="5407025" y="4505325"/>
            <a:ext cx="307975" cy="153988"/>
          </a:xfrm>
          <a:prstGeom prst="line">
            <a:avLst/>
          </a:prstGeom>
          <a:noFill/>
          <a:ln w="28575">
            <a:solidFill>
              <a:schemeClr val="tx1"/>
            </a:solidFill>
            <a:round/>
            <a:headEnd/>
            <a:tailEnd/>
          </a:ln>
        </p:spPr>
        <p:txBody>
          <a:bodyPr anchor="ctr">
            <a:spAutoFit/>
          </a:bodyPr>
          <a:lstStyle/>
          <a:p>
            <a:endParaRPr lang="en-US"/>
          </a:p>
        </p:txBody>
      </p:sp>
      <p:sp>
        <p:nvSpPr>
          <p:cNvPr id="35900" name="Line 59"/>
          <p:cNvSpPr>
            <a:spLocks noChangeShapeType="1"/>
          </p:cNvSpPr>
          <p:nvPr/>
        </p:nvSpPr>
        <p:spPr bwMode="auto">
          <a:xfrm>
            <a:off x="5419725" y="4697413"/>
            <a:ext cx="307975" cy="219075"/>
          </a:xfrm>
          <a:prstGeom prst="line">
            <a:avLst/>
          </a:prstGeom>
          <a:noFill/>
          <a:ln w="28575">
            <a:solidFill>
              <a:schemeClr val="tx1"/>
            </a:solidFill>
            <a:round/>
            <a:headEnd/>
            <a:tailEnd/>
          </a:ln>
        </p:spPr>
        <p:txBody>
          <a:bodyPr anchor="ctr">
            <a:spAutoFit/>
          </a:bodyPr>
          <a:lstStyle/>
          <a:p>
            <a:endParaRPr lang="en-US"/>
          </a:p>
        </p:txBody>
      </p:sp>
      <p:sp>
        <p:nvSpPr>
          <p:cNvPr id="35901" name="Line 60"/>
          <p:cNvSpPr>
            <a:spLocks noChangeShapeType="1"/>
          </p:cNvSpPr>
          <p:nvPr/>
        </p:nvSpPr>
        <p:spPr bwMode="auto">
          <a:xfrm flipH="1">
            <a:off x="6423025" y="4710113"/>
            <a:ext cx="90488" cy="592137"/>
          </a:xfrm>
          <a:prstGeom prst="line">
            <a:avLst/>
          </a:prstGeom>
          <a:noFill/>
          <a:ln w="28575">
            <a:solidFill>
              <a:schemeClr val="tx1"/>
            </a:solidFill>
            <a:round/>
            <a:headEnd/>
            <a:tailEnd/>
          </a:ln>
        </p:spPr>
        <p:txBody>
          <a:bodyPr anchor="ctr">
            <a:spAutoFit/>
          </a:bodyPr>
          <a:lstStyle/>
          <a:p>
            <a:endParaRPr lang="en-US"/>
          </a:p>
        </p:txBody>
      </p:sp>
      <p:sp>
        <p:nvSpPr>
          <p:cNvPr id="35902" name="Line 61"/>
          <p:cNvSpPr>
            <a:spLocks noChangeShapeType="1"/>
          </p:cNvSpPr>
          <p:nvPr/>
        </p:nvSpPr>
        <p:spPr bwMode="auto">
          <a:xfrm flipV="1">
            <a:off x="6269038" y="4711700"/>
            <a:ext cx="193675" cy="257175"/>
          </a:xfrm>
          <a:prstGeom prst="line">
            <a:avLst/>
          </a:prstGeom>
          <a:noFill/>
          <a:ln w="28575">
            <a:solidFill>
              <a:schemeClr val="tx1"/>
            </a:solidFill>
            <a:round/>
            <a:headEnd/>
            <a:tailEnd/>
          </a:ln>
        </p:spPr>
        <p:txBody>
          <a:bodyPr anchor="ctr">
            <a:spAutoFit/>
          </a:bodyPr>
          <a:lstStyle/>
          <a:p>
            <a:endParaRPr lang="en-US"/>
          </a:p>
        </p:txBody>
      </p:sp>
      <p:sp>
        <p:nvSpPr>
          <p:cNvPr id="35903" name="Line 62"/>
          <p:cNvSpPr>
            <a:spLocks noChangeShapeType="1"/>
          </p:cNvSpPr>
          <p:nvPr/>
        </p:nvSpPr>
        <p:spPr bwMode="auto">
          <a:xfrm>
            <a:off x="6153150" y="4568825"/>
            <a:ext cx="282575" cy="77788"/>
          </a:xfrm>
          <a:prstGeom prst="line">
            <a:avLst/>
          </a:prstGeom>
          <a:noFill/>
          <a:ln w="28575">
            <a:solidFill>
              <a:schemeClr val="tx1"/>
            </a:solidFill>
            <a:round/>
            <a:headEnd/>
            <a:tailEnd/>
          </a:ln>
        </p:spPr>
        <p:txBody>
          <a:bodyPr anchor="ctr">
            <a:spAutoFit/>
          </a:bodyPr>
          <a:lstStyle/>
          <a:p>
            <a:endParaRPr lang="en-US"/>
          </a:p>
        </p:txBody>
      </p:sp>
      <p:sp>
        <p:nvSpPr>
          <p:cNvPr id="35904" name="Line 63"/>
          <p:cNvSpPr>
            <a:spLocks noChangeShapeType="1"/>
          </p:cNvSpPr>
          <p:nvPr/>
        </p:nvSpPr>
        <p:spPr bwMode="auto">
          <a:xfrm>
            <a:off x="6462713" y="4233863"/>
            <a:ext cx="25400" cy="374650"/>
          </a:xfrm>
          <a:prstGeom prst="line">
            <a:avLst/>
          </a:prstGeom>
          <a:noFill/>
          <a:ln w="28575">
            <a:solidFill>
              <a:schemeClr val="tx1"/>
            </a:solidFill>
            <a:round/>
            <a:headEnd/>
            <a:tailEnd/>
          </a:ln>
        </p:spPr>
        <p:txBody>
          <a:bodyPr anchor="ctr">
            <a:spAutoFit/>
          </a:bodyPr>
          <a:lstStyle/>
          <a:p>
            <a:endParaRPr lang="en-US"/>
          </a:p>
        </p:txBody>
      </p:sp>
      <p:sp>
        <p:nvSpPr>
          <p:cNvPr id="35905" name="Line 64"/>
          <p:cNvSpPr>
            <a:spLocks noChangeShapeType="1"/>
          </p:cNvSpPr>
          <p:nvPr/>
        </p:nvSpPr>
        <p:spPr bwMode="auto">
          <a:xfrm flipV="1">
            <a:off x="6564313" y="4414838"/>
            <a:ext cx="168275" cy="206375"/>
          </a:xfrm>
          <a:prstGeom prst="line">
            <a:avLst/>
          </a:prstGeom>
          <a:noFill/>
          <a:ln w="28575">
            <a:solidFill>
              <a:schemeClr val="tx1"/>
            </a:solidFill>
            <a:round/>
            <a:headEnd/>
            <a:tailEnd/>
          </a:ln>
        </p:spPr>
        <p:txBody>
          <a:bodyPr anchor="ctr">
            <a:spAutoFit/>
          </a:bodyPr>
          <a:lstStyle/>
          <a:p>
            <a:endParaRPr lang="en-US"/>
          </a:p>
        </p:txBody>
      </p:sp>
      <p:sp>
        <p:nvSpPr>
          <p:cNvPr id="35906" name="Line 65"/>
          <p:cNvSpPr>
            <a:spLocks noChangeShapeType="1"/>
          </p:cNvSpPr>
          <p:nvPr/>
        </p:nvSpPr>
        <p:spPr bwMode="auto">
          <a:xfrm>
            <a:off x="6577013" y="4684713"/>
            <a:ext cx="206375" cy="115887"/>
          </a:xfrm>
          <a:prstGeom prst="line">
            <a:avLst/>
          </a:prstGeom>
          <a:noFill/>
          <a:ln w="28575">
            <a:solidFill>
              <a:schemeClr val="tx1"/>
            </a:solidFill>
            <a:round/>
            <a:headEnd/>
            <a:tailEnd/>
          </a:ln>
        </p:spPr>
        <p:txBody>
          <a:bodyPr anchor="ctr">
            <a:spAutoFit/>
          </a:bodyPr>
          <a:lstStyle/>
          <a:p>
            <a:endParaRPr lang="en-US"/>
          </a:p>
        </p:txBody>
      </p:sp>
      <p:sp>
        <p:nvSpPr>
          <p:cNvPr id="35907" name="Line 66"/>
          <p:cNvSpPr>
            <a:spLocks noChangeShapeType="1"/>
          </p:cNvSpPr>
          <p:nvPr/>
        </p:nvSpPr>
        <p:spPr bwMode="auto">
          <a:xfrm flipH="1" flipV="1">
            <a:off x="6551613" y="4710113"/>
            <a:ext cx="130175" cy="425450"/>
          </a:xfrm>
          <a:prstGeom prst="line">
            <a:avLst/>
          </a:prstGeom>
          <a:noFill/>
          <a:ln w="28575">
            <a:solidFill>
              <a:schemeClr val="tx1"/>
            </a:solidFill>
            <a:round/>
            <a:headEnd/>
            <a:tailEnd/>
          </a:ln>
        </p:spPr>
        <p:txBody>
          <a:bodyPr anchor="ctr">
            <a:spAutoFit/>
          </a:bodyPr>
          <a:lstStyle/>
          <a:p>
            <a:endParaRPr lang="en-US"/>
          </a:p>
        </p:txBody>
      </p:sp>
      <p:sp>
        <p:nvSpPr>
          <p:cNvPr id="35908" name="Line 67"/>
          <p:cNvSpPr>
            <a:spLocks noChangeShapeType="1"/>
          </p:cNvSpPr>
          <p:nvPr/>
        </p:nvSpPr>
        <p:spPr bwMode="auto">
          <a:xfrm flipV="1">
            <a:off x="7350125" y="4786313"/>
            <a:ext cx="180975" cy="503237"/>
          </a:xfrm>
          <a:prstGeom prst="line">
            <a:avLst/>
          </a:prstGeom>
          <a:noFill/>
          <a:ln w="28575">
            <a:solidFill>
              <a:schemeClr val="tx1"/>
            </a:solidFill>
            <a:round/>
            <a:headEnd/>
            <a:tailEnd/>
          </a:ln>
        </p:spPr>
        <p:txBody>
          <a:bodyPr anchor="ctr">
            <a:spAutoFit/>
          </a:bodyPr>
          <a:lstStyle/>
          <a:p>
            <a:endParaRPr lang="en-US"/>
          </a:p>
        </p:txBody>
      </p:sp>
      <p:sp>
        <p:nvSpPr>
          <p:cNvPr id="35909" name="Line 68"/>
          <p:cNvSpPr>
            <a:spLocks noChangeShapeType="1"/>
          </p:cNvSpPr>
          <p:nvPr/>
        </p:nvSpPr>
        <p:spPr bwMode="auto">
          <a:xfrm flipV="1">
            <a:off x="7208838" y="4760913"/>
            <a:ext cx="269875" cy="180975"/>
          </a:xfrm>
          <a:prstGeom prst="line">
            <a:avLst/>
          </a:prstGeom>
          <a:noFill/>
          <a:ln w="28575">
            <a:solidFill>
              <a:schemeClr val="tx1"/>
            </a:solidFill>
            <a:round/>
            <a:headEnd/>
            <a:tailEnd/>
          </a:ln>
        </p:spPr>
        <p:txBody>
          <a:bodyPr anchor="ctr">
            <a:spAutoFit/>
          </a:bodyPr>
          <a:lstStyle/>
          <a:p>
            <a:endParaRPr lang="en-US"/>
          </a:p>
        </p:txBody>
      </p:sp>
      <p:sp>
        <p:nvSpPr>
          <p:cNvPr id="35910" name="Line 69"/>
          <p:cNvSpPr>
            <a:spLocks noChangeShapeType="1"/>
          </p:cNvSpPr>
          <p:nvPr/>
        </p:nvSpPr>
        <p:spPr bwMode="auto">
          <a:xfrm>
            <a:off x="7105650" y="4543425"/>
            <a:ext cx="412750" cy="166688"/>
          </a:xfrm>
          <a:prstGeom prst="line">
            <a:avLst/>
          </a:prstGeom>
          <a:noFill/>
          <a:ln w="28575">
            <a:solidFill>
              <a:schemeClr val="tx1"/>
            </a:solidFill>
            <a:round/>
            <a:headEnd/>
            <a:tailEnd/>
          </a:ln>
        </p:spPr>
        <p:txBody>
          <a:bodyPr anchor="ctr">
            <a:spAutoFit/>
          </a:bodyPr>
          <a:lstStyle/>
          <a:p>
            <a:endParaRPr lang="en-US"/>
          </a:p>
        </p:txBody>
      </p:sp>
      <p:sp>
        <p:nvSpPr>
          <p:cNvPr id="35911" name="Line 70"/>
          <p:cNvSpPr>
            <a:spLocks noChangeShapeType="1"/>
          </p:cNvSpPr>
          <p:nvPr/>
        </p:nvSpPr>
        <p:spPr bwMode="auto">
          <a:xfrm>
            <a:off x="7415213" y="4233863"/>
            <a:ext cx="103187" cy="438150"/>
          </a:xfrm>
          <a:prstGeom prst="line">
            <a:avLst/>
          </a:prstGeom>
          <a:noFill/>
          <a:ln w="28575">
            <a:solidFill>
              <a:schemeClr val="tx1"/>
            </a:solidFill>
            <a:round/>
            <a:headEnd/>
            <a:tailEnd/>
          </a:ln>
        </p:spPr>
        <p:txBody>
          <a:bodyPr anchor="ctr">
            <a:spAutoFit/>
          </a:bodyPr>
          <a:lstStyle/>
          <a:p>
            <a:endParaRPr lang="en-US"/>
          </a:p>
        </p:txBody>
      </p:sp>
      <p:sp>
        <p:nvSpPr>
          <p:cNvPr id="35912" name="Line 71"/>
          <p:cNvSpPr>
            <a:spLocks noChangeShapeType="1"/>
          </p:cNvSpPr>
          <p:nvPr/>
        </p:nvSpPr>
        <p:spPr bwMode="auto">
          <a:xfrm flipH="1">
            <a:off x="7581900" y="4298950"/>
            <a:ext cx="193675" cy="385763"/>
          </a:xfrm>
          <a:prstGeom prst="line">
            <a:avLst/>
          </a:prstGeom>
          <a:noFill/>
          <a:ln w="28575">
            <a:solidFill>
              <a:schemeClr val="tx1"/>
            </a:solidFill>
            <a:round/>
            <a:headEnd/>
            <a:tailEnd/>
          </a:ln>
        </p:spPr>
        <p:txBody>
          <a:bodyPr anchor="ctr">
            <a:spAutoFit/>
          </a:bodyPr>
          <a:lstStyle/>
          <a:p>
            <a:endParaRPr lang="en-US"/>
          </a:p>
        </p:txBody>
      </p:sp>
      <p:sp>
        <p:nvSpPr>
          <p:cNvPr id="35913" name="Line 72"/>
          <p:cNvSpPr>
            <a:spLocks noChangeShapeType="1"/>
          </p:cNvSpPr>
          <p:nvPr/>
        </p:nvSpPr>
        <p:spPr bwMode="auto">
          <a:xfrm flipH="1">
            <a:off x="7632700" y="4594225"/>
            <a:ext cx="361950" cy="103188"/>
          </a:xfrm>
          <a:prstGeom prst="line">
            <a:avLst/>
          </a:prstGeom>
          <a:noFill/>
          <a:ln w="28575">
            <a:solidFill>
              <a:schemeClr val="tx1"/>
            </a:solidFill>
            <a:round/>
            <a:headEnd/>
            <a:tailEnd/>
          </a:ln>
        </p:spPr>
        <p:txBody>
          <a:bodyPr anchor="ctr">
            <a:spAutoFit/>
          </a:bodyPr>
          <a:lstStyle/>
          <a:p>
            <a:endParaRPr lang="en-US"/>
          </a:p>
        </p:txBody>
      </p:sp>
      <p:sp>
        <p:nvSpPr>
          <p:cNvPr id="35914" name="Line 73"/>
          <p:cNvSpPr>
            <a:spLocks noChangeShapeType="1"/>
          </p:cNvSpPr>
          <p:nvPr/>
        </p:nvSpPr>
        <p:spPr bwMode="auto">
          <a:xfrm flipH="1" flipV="1">
            <a:off x="7607300" y="4735513"/>
            <a:ext cx="400050" cy="233362"/>
          </a:xfrm>
          <a:prstGeom prst="line">
            <a:avLst/>
          </a:prstGeom>
          <a:noFill/>
          <a:ln w="28575">
            <a:solidFill>
              <a:schemeClr val="tx1"/>
            </a:solidFill>
            <a:round/>
            <a:headEnd/>
            <a:tailEnd/>
          </a:ln>
        </p:spPr>
        <p:txBody>
          <a:bodyPr anchor="ctr">
            <a:spAutoFit/>
          </a:bodyPr>
          <a:lstStyle/>
          <a:p>
            <a:endParaRPr lang="en-US"/>
          </a:p>
        </p:txBody>
      </p:sp>
      <p:sp>
        <p:nvSpPr>
          <p:cNvPr id="35915" name="Line 74"/>
          <p:cNvSpPr>
            <a:spLocks noChangeShapeType="1"/>
          </p:cNvSpPr>
          <p:nvPr/>
        </p:nvSpPr>
        <p:spPr bwMode="auto">
          <a:xfrm flipH="1" flipV="1">
            <a:off x="7581900" y="4799013"/>
            <a:ext cx="180975" cy="452437"/>
          </a:xfrm>
          <a:prstGeom prst="line">
            <a:avLst/>
          </a:prstGeom>
          <a:noFill/>
          <a:ln w="28575">
            <a:solidFill>
              <a:schemeClr val="tx1"/>
            </a:solidFill>
            <a:round/>
            <a:headEnd/>
            <a:tailEnd/>
          </a:ln>
        </p:spPr>
        <p:txBody>
          <a:bodyPr anchor="ctr">
            <a:spAutoFit/>
          </a:bodyPr>
          <a:lstStyle/>
          <a:p>
            <a:endParaRPr lang="en-US"/>
          </a:p>
        </p:txBody>
      </p:sp>
      <p:sp>
        <p:nvSpPr>
          <p:cNvPr id="35916" name="Oval 75"/>
          <p:cNvSpPr>
            <a:spLocks noChangeArrowheads="1"/>
          </p:cNvSpPr>
          <p:nvPr/>
        </p:nvSpPr>
        <p:spPr bwMode="auto">
          <a:xfrm>
            <a:off x="1409700" y="41576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17" name="Oval 76"/>
          <p:cNvSpPr>
            <a:spLocks noChangeArrowheads="1"/>
          </p:cNvSpPr>
          <p:nvPr/>
        </p:nvSpPr>
        <p:spPr bwMode="auto">
          <a:xfrm>
            <a:off x="1920875" y="44116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18" name="Oval 77"/>
          <p:cNvSpPr>
            <a:spLocks noChangeArrowheads="1"/>
          </p:cNvSpPr>
          <p:nvPr/>
        </p:nvSpPr>
        <p:spPr bwMode="auto">
          <a:xfrm>
            <a:off x="1454150" y="47688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19" name="Oval 78"/>
          <p:cNvSpPr>
            <a:spLocks noChangeArrowheads="1"/>
          </p:cNvSpPr>
          <p:nvPr/>
        </p:nvSpPr>
        <p:spPr bwMode="auto">
          <a:xfrm>
            <a:off x="1597025" y="44608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20" name="Oval 79"/>
          <p:cNvSpPr>
            <a:spLocks noChangeArrowheads="1"/>
          </p:cNvSpPr>
          <p:nvPr/>
        </p:nvSpPr>
        <p:spPr bwMode="auto">
          <a:xfrm>
            <a:off x="2700338" y="421481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35921" name="Oval 80"/>
          <p:cNvSpPr>
            <a:spLocks noChangeArrowheads="1"/>
          </p:cNvSpPr>
          <p:nvPr/>
        </p:nvSpPr>
        <p:spPr bwMode="auto">
          <a:xfrm>
            <a:off x="3227388" y="444341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35922" name="Oval 81"/>
          <p:cNvSpPr>
            <a:spLocks noChangeArrowheads="1"/>
          </p:cNvSpPr>
          <p:nvPr/>
        </p:nvSpPr>
        <p:spPr bwMode="auto">
          <a:xfrm>
            <a:off x="2452688" y="47513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23" name="Oval 82"/>
          <p:cNvSpPr>
            <a:spLocks noChangeArrowheads="1"/>
          </p:cNvSpPr>
          <p:nvPr/>
        </p:nvSpPr>
        <p:spPr bwMode="auto">
          <a:xfrm>
            <a:off x="3941763" y="41163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24" name="Oval 83"/>
          <p:cNvSpPr>
            <a:spLocks noChangeArrowheads="1"/>
          </p:cNvSpPr>
          <p:nvPr/>
        </p:nvSpPr>
        <p:spPr bwMode="auto">
          <a:xfrm>
            <a:off x="4025900" y="49879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25" name="Oval 84"/>
          <p:cNvSpPr>
            <a:spLocks noChangeArrowheads="1"/>
          </p:cNvSpPr>
          <p:nvPr/>
        </p:nvSpPr>
        <p:spPr bwMode="auto">
          <a:xfrm>
            <a:off x="4395788" y="42100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26" name="Line 85"/>
          <p:cNvSpPr>
            <a:spLocks noChangeShapeType="1"/>
          </p:cNvSpPr>
          <p:nvPr/>
        </p:nvSpPr>
        <p:spPr bwMode="auto">
          <a:xfrm flipV="1">
            <a:off x="3771900" y="4594225"/>
            <a:ext cx="385763" cy="115888"/>
          </a:xfrm>
          <a:prstGeom prst="line">
            <a:avLst/>
          </a:prstGeom>
          <a:noFill/>
          <a:ln w="28575">
            <a:solidFill>
              <a:schemeClr val="tx1"/>
            </a:solidFill>
            <a:round/>
            <a:headEnd/>
            <a:tailEnd/>
          </a:ln>
        </p:spPr>
        <p:txBody>
          <a:bodyPr anchor="ctr">
            <a:spAutoFit/>
          </a:bodyPr>
          <a:lstStyle/>
          <a:p>
            <a:endParaRPr lang="en-US"/>
          </a:p>
        </p:txBody>
      </p:sp>
      <p:sp>
        <p:nvSpPr>
          <p:cNvPr id="35927" name="Line 86"/>
          <p:cNvSpPr>
            <a:spLocks noChangeShapeType="1"/>
          </p:cNvSpPr>
          <p:nvPr/>
        </p:nvSpPr>
        <p:spPr bwMode="auto">
          <a:xfrm>
            <a:off x="4170363" y="4581525"/>
            <a:ext cx="400050" cy="180975"/>
          </a:xfrm>
          <a:prstGeom prst="line">
            <a:avLst/>
          </a:prstGeom>
          <a:noFill/>
          <a:ln w="28575">
            <a:solidFill>
              <a:schemeClr val="tx1"/>
            </a:solidFill>
            <a:round/>
            <a:headEnd/>
            <a:tailEnd/>
          </a:ln>
        </p:spPr>
        <p:txBody>
          <a:bodyPr anchor="ctr">
            <a:spAutoFit/>
          </a:bodyPr>
          <a:lstStyle/>
          <a:p>
            <a:endParaRPr lang="en-US"/>
          </a:p>
        </p:txBody>
      </p:sp>
      <p:sp>
        <p:nvSpPr>
          <p:cNvPr id="35928" name="Oval 87"/>
          <p:cNvSpPr>
            <a:spLocks noChangeArrowheads="1"/>
          </p:cNvSpPr>
          <p:nvPr/>
        </p:nvSpPr>
        <p:spPr bwMode="auto">
          <a:xfrm>
            <a:off x="3719513" y="46418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29" name="Oval 88"/>
          <p:cNvSpPr>
            <a:spLocks noChangeArrowheads="1"/>
          </p:cNvSpPr>
          <p:nvPr/>
        </p:nvSpPr>
        <p:spPr bwMode="auto">
          <a:xfrm>
            <a:off x="4090988" y="45212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0" name="Oval 89"/>
          <p:cNvSpPr>
            <a:spLocks noChangeArrowheads="1"/>
          </p:cNvSpPr>
          <p:nvPr/>
        </p:nvSpPr>
        <p:spPr bwMode="auto">
          <a:xfrm>
            <a:off x="4487863" y="46767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1" name="Oval 90"/>
          <p:cNvSpPr>
            <a:spLocks noChangeArrowheads="1"/>
          </p:cNvSpPr>
          <p:nvPr/>
        </p:nvSpPr>
        <p:spPr bwMode="auto">
          <a:xfrm>
            <a:off x="5038725" y="48799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2" name="Oval 91"/>
          <p:cNvSpPr>
            <a:spLocks noChangeArrowheads="1"/>
          </p:cNvSpPr>
          <p:nvPr/>
        </p:nvSpPr>
        <p:spPr bwMode="auto">
          <a:xfrm>
            <a:off x="4960938" y="44402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3" name="Oval 92"/>
          <p:cNvSpPr>
            <a:spLocks noChangeArrowheads="1"/>
          </p:cNvSpPr>
          <p:nvPr/>
        </p:nvSpPr>
        <p:spPr bwMode="auto">
          <a:xfrm>
            <a:off x="5319713" y="41322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4" name="Oval 93"/>
          <p:cNvSpPr>
            <a:spLocks noChangeArrowheads="1"/>
          </p:cNvSpPr>
          <p:nvPr/>
        </p:nvSpPr>
        <p:spPr bwMode="auto">
          <a:xfrm>
            <a:off x="5653088" y="44259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5" name="Oval 94"/>
          <p:cNvSpPr>
            <a:spLocks noChangeArrowheads="1"/>
          </p:cNvSpPr>
          <p:nvPr/>
        </p:nvSpPr>
        <p:spPr bwMode="auto">
          <a:xfrm>
            <a:off x="5649913" y="48482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6" name="Oval 95"/>
          <p:cNvSpPr>
            <a:spLocks noChangeArrowheads="1"/>
          </p:cNvSpPr>
          <p:nvPr/>
        </p:nvSpPr>
        <p:spPr bwMode="auto">
          <a:xfrm>
            <a:off x="5353050" y="509111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7" name="Oval 96"/>
          <p:cNvSpPr>
            <a:spLocks noChangeArrowheads="1"/>
          </p:cNvSpPr>
          <p:nvPr/>
        </p:nvSpPr>
        <p:spPr bwMode="auto">
          <a:xfrm>
            <a:off x="5297488" y="460851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8" name="Oval 97"/>
          <p:cNvSpPr>
            <a:spLocks noChangeArrowheads="1"/>
          </p:cNvSpPr>
          <p:nvPr/>
        </p:nvSpPr>
        <p:spPr bwMode="auto">
          <a:xfrm>
            <a:off x="6096000" y="44831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39" name="Oval 98"/>
          <p:cNvSpPr>
            <a:spLocks noChangeArrowheads="1"/>
          </p:cNvSpPr>
          <p:nvPr/>
        </p:nvSpPr>
        <p:spPr bwMode="auto">
          <a:xfrm>
            <a:off x="6389688" y="41719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0" name="Oval 99"/>
          <p:cNvSpPr>
            <a:spLocks noChangeArrowheads="1"/>
          </p:cNvSpPr>
          <p:nvPr/>
        </p:nvSpPr>
        <p:spPr bwMode="auto">
          <a:xfrm>
            <a:off x="6659563" y="43513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1" name="Oval 100"/>
          <p:cNvSpPr>
            <a:spLocks noChangeArrowheads="1"/>
          </p:cNvSpPr>
          <p:nvPr/>
        </p:nvSpPr>
        <p:spPr bwMode="auto">
          <a:xfrm>
            <a:off x="6707188" y="472281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2" name="Oval 101"/>
          <p:cNvSpPr>
            <a:spLocks noChangeArrowheads="1"/>
          </p:cNvSpPr>
          <p:nvPr/>
        </p:nvSpPr>
        <p:spPr bwMode="auto">
          <a:xfrm>
            <a:off x="6604000" y="50546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3" name="Oval 102"/>
          <p:cNvSpPr>
            <a:spLocks noChangeArrowheads="1"/>
          </p:cNvSpPr>
          <p:nvPr/>
        </p:nvSpPr>
        <p:spPr bwMode="auto">
          <a:xfrm>
            <a:off x="6172200" y="48863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4" name="Oval 103"/>
          <p:cNvSpPr>
            <a:spLocks noChangeArrowheads="1"/>
          </p:cNvSpPr>
          <p:nvPr/>
        </p:nvSpPr>
        <p:spPr bwMode="auto">
          <a:xfrm>
            <a:off x="6354763" y="519271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5" name="Oval 104"/>
          <p:cNvSpPr>
            <a:spLocks noChangeArrowheads="1"/>
          </p:cNvSpPr>
          <p:nvPr/>
        </p:nvSpPr>
        <p:spPr bwMode="auto">
          <a:xfrm>
            <a:off x="6429375" y="45942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6" name="Oval 105"/>
          <p:cNvSpPr>
            <a:spLocks noChangeArrowheads="1"/>
          </p:cNvSpPr>
          <p:nvPr/>
        </p:nvSpPr>
        <p:spPr bwMode="auto">
          <a:xfrm>
            <a:off x="7046913" y="446881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7" name="Oval 106"/>
          <p:cNvSpPr>
            <a:spLocks noChangeArrowheads="1"/>
          </p:cNvSpPr>
          <p:nvPr/>
        </p:nvSpPr>
        <p:spPr bwMode="auto">
          <a:xfrm>
            <a:off x="7340600" y="41576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8" name="Oval 107"/>
          <p:cNvSpPr>
            <a:spLocks noChangeArrowheads="1"/>
          </p:cNvSpPr>
          <p:nvPr/>
        </p:nvSpPr>
        <p:spPr bwMode="auto">
          <a:xfrm>
            <a:off x="7713663" y="42354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49" name="Oval 108"/>
          <p:cNvSpPr>
            <a:spLocks noChangeArrowheads="1"/>
          </p:cNvSpPr>
          <p:nvPr/>
        </p:nvSpPr>
        <p:spPr bwMode="auto">
          <a:xfrm>
            <a:off x="7916863" y="4514850"/>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35950" name="Oval 109"/>
          <p:cNvSpPr>
            <a:spLocks noChangeArrowheads="1"/>
          </p:cNvSpPr>
          <p:nvPr/>
        </p:nvSpPr>
        <p:spPr bwMode="auto">
          <a:xfrm>
            <a:off x="7683500" y="5181600"/>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35951" name="Oval 110"/>
          <p:cNvSpPr>
            <a:spLocks noChangeArrowheads="1"/>
          </p:cNvSpPr>
          <p:nvPr/>
        </p:nvSpPr>
        <p:spPr bwMode="auto">
          <a:xfrm>
            <a:off x="7140575" y="48720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52" name="Oval 111"/>
          <p:cNvSpPr>
            <a:spLocks noChangeArrowheads="1"/>
          </p:cNvSpPr>
          <p:nvPr/>
        </p:nvSpPr>
        <p:spPr bwMode="auto">
          <a:xfrm>
            <a:off x="7305675" y="51784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53" name="Oval 112"/>
          <p:cNvSpPr>
            <a:spLocks noChangeArrowheads="1"/>
          </p:cNvSpPr>
          <p:nvPr/>
        </p:nvSpPr>
        <p:spPr bwMode="auto">
          <a:xfrm>
            <a:off x="7913688" y="4899025"/>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35954" name="Oval 113"/>
          <p:cNvSpPr>
            <a:spLocks noChangeArrowheads="1"/>
          </p:cNvSpPr>
          <p:nvPr/>
        </p:nvSpPr>
        <p:spPr bwMode="auto">
          <a:xfrm>
            <a:off x="7470775" y="4657725"/>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35955" name="Line 114"/>
          <p:cNvSpPr>
            <a:spLocks noChangeShapeType="1"/>
          </p:cNvSpPr>
          <p:nvPr/>
        </p:nvSpPr>
        <p:spPr bwMode="auto">
          <a:xfrm>
            <a:off x="2932113" y="4657725"/>
            <a:ext cx="141287" cy="398463"/>
          </a:xfrm>
          <a:prstGeom prst="line">
            <a:avLst/>
          </a:prstGeom>
          <a:noFill/>
          <a:ln w="28575">
            <a:solidFill>
              <a:schemeClr val="tx1"/>
            </a:solidFill>
            <a:round/>
            <a:headEnd/>
            <a:tailEnd/>
          </a:ln>
        </p:spPr>
        <p:txBody>
          <a:bodyPr wrap="none" anchor="ctr">
            <a:spAutoFit/>
          </a:bodyPr>
          <a:lstStyle/>
          <a:p>
            <a:endParaRPr lang="en-US"/>
          </a:p>
        </p:txBody>
      </p:sp>
      <p:sp>
        <p:nvSpPr>
          <p:cNvPr id="35956" name="Oval 115"/>
          <p:cNvSpPr>
            <a:spLocks noChangeArrowheads="1"/>
          </p:cNvSpPr>
          <p:nvPr/>
        </p:nvSpPr>
        <p:spPr bwMode="auto">
          <a:xfrm>
            <a:off x="3028950" y="4954588"/>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35957" name="Oval 116"/>
          <p:cNvSpPr>
            <a:spLocks noChangeArrowheads="1"/>
          </p:cNvSpPr>
          <p:nvPr/>
        </p:nvSpPr>
        <p:spPr bwMode="auto">
          <a:xfrm>
            <a:off x="2830513" y="45878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5958" name="Text Box 44"/>
          <p:cNvSpPr txBox="1">
            <a:spLocks noChangeArrowheads="1"/>
          </p:cNvSpPr>
          <p:nvPr/>
        </p:nvSpPr>
        <p:spPr bwMode="auto">
          <a:xfrm>
            <a:off x="1905000" y="5791200"/>
            <a:ext cx="5562600" cy="646113"/>
          </a:xfrm>
          <a:prstGeom prst="rect">
            <a:avLst/>
          </a:prstGeom>
          <a:solidFill>
            <a:srgbClr val="00FF00"/>
          </a:solidFill>
          <a:ln w="28575">
            <a:solidFill>
              <a:srgbClr val="006600"/>
            </a:solidFill>
            <a:miter lim="800000"/>
            <a:headEnd/>
            <a:tailEnd/>
          </a:ln>
        </p:spPr>
        <p:txBody>
          <a:bodyPr anchor="ctr">
            <a:spAutoFit/>
          </a:bodyPr>
          <a:lstStyle/>
          <a:p>
            <a:pPr>
              <a:spcBef>
                <a:spcPct val="50000"/>
              </a:spcBef>
            </a:pPr>
            <a:r>
              <a:rPr lang="en-US"/>
              <a:t>Note that </a:t>
            </a:r>
            <a:r>
              <a:rPr lang="en-US" i="1"/>
              <a:t>W</a:t>
            </a:r>
            <a:r>
              <a:rPr lang="en-US" i="1" baseline="-25000"/>
              <a:t>n</a:t>
            </a:r>
            <a:r>
              <a:rPr lang="en-US" i="1"/>
              <a:t> </a:t>
            </a:r>
            <a:r>
              <a:rPr lang="en-US"/>
              <a:t>has </a:t>
            </a:r>
            <a:r>
              <a:rPr lang="en-US" i="1"/>
              <a:t>n</a:t>
            </a:r>
            <a:r>
              <a:rPr lang="en-US"/>
              <a:t>+1 vertices and 2</a:t>
            </a:r>
            <a:r>
              <a:rPr lang="en-US" i="1"/>
              <a:t>n </a:t>
            </a:r>
            <a:r>
              <a:rPr lang="en-US"/>
              <a:t>edges.</a:t>
            </a:r>
            <a:r>
              <a:rPr lang="en-US" i="1"/>
              <a:t>           </a:t>
            </a:r>
            <a:endParaRPr lang="en-US"/>
          </a:p>
          <a:p>
            <a:pPr>
              <a:spcBef>
                <a:spcPct val="50000"/>
              </a:spcBef>
            </a:pPr>
            <a:endParaRPr lang="en-US" sz="8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3"/>
          <p:cNvSpPr>
            <a:spLocks noGrp="1" noChangeArrowheads="1"/>
          </p:cNvSpPr>
          <p:nvPr>
            <p:ph idx="1"/>
          </p:nvPr>
        </p:nvSpPr>
        <p:spPr>
          <a:xfrm>
            <a:off x="685800" y="1905000"/>
            <a:ext cx="7772400" cy="3733800"/>
          </a:xfrm>
          <a:solidFill>
            <a:srgbClr val="FFFF99"/>
          </a:solidFill>
          <a:ln w="63500">
            <a:solidFill>
              <a:srgbClr val="006600"/>
            </a:solidFill>
          </a:ln>
        </p:spPr>
        <p:txBody>
          <a:bodyPr/>
          <a:lstStyle/>
          <a:p>
            <a:pPr algn="just"/>
            <a:r>
              <a:rPr lang="en-US" sz="2800" smtClean="0">
                <a:effectLst/>
              </a:rPr>
              <a:t>For any </a:t>
            </a:r>
            <a:r>
              <a:rPr lang="en-US" sz="2800" i="1" smtClean="0">
                <a:effectLst/>
              </a:rPr>
              <a:t>n </a:t>
            </a:r>
            <a:r>
              <a:rPr lang="en-US" sz="2800" smtClean="0">
                <a:effectLst/>
                <a:sym typeface="Symbol" pitchFamily="18" charset="2"/>
              </a:rPr>
              <a:t> </a:t>
            </a:r>
            <a:r>
              <a:rPr lang="en-US" sz="2800" b="1" smtClean="0">
                <a:effectLst/>
                <a:sym typeface="Symbol" pitchFamily="18" charset="2"/>
              </a:rPr>
              <a:t>N</a:t>
            </a:r>
            <a:r>
              <a:rPr lang="en-US" sz="2800" smtClean="0">
                <a:effectLst/>
              </a:rPr>
              <a:t>, the </a:t>
            </a:r>
            <a:r>
              <a:rPr lang="en-US" sz="2800" b="1" smtClean="0">
                <a:solidFill>
                  <a:srgbClr val="FF0000"/>
                </a:solidFill>
                <a:effectLst/>
              </a:rPr>
              <a:t>hypercube</a:t>
            </a:r>
            <a:r>
              <a:rPr lang="en-US" sz="2800" smtClean="0">
                <a:effectLst/>
              </a:rPr>
              <a:t> </a:t>
            </a:r>
            <a:r>
              <a:rPr lang="en-US" sz="2800" i="1" smtClean="0">
                <a:effectLst/>
              </a:rPr>
              <a:t>Q</a:t>
            </a:r>
            <a:r>
              <a:rPr lang="en-US" sz="2800" i="1" baseline="-25000" smtClean="0">
                <a:effectLst/>
              </a:rPr>
              <a:t>n</a:t>
            </a:r>
            <a:r>
              <a:rPr lang="en-US" sz="2800" smtClean="0">
                <a:effectLst/>
              </a:rPr>
              <a:t> is a simple graph consisting of two copies of </a:t>
            </a:r>
            <a:r>
              <a:rPr lang="en-US" sz="2800" i="1" smtClean="0">
                <a:effectLst/>
              </a:rPr>
              <a:t>Q</a:t>
            </a:r>
            <a:r>
              <a:rPr lang="en-US" sz="2800" i="1" baseline="-25000" smtClean="0">
                <a:effectLst/>
              </a:rPr>
              <a:t>n</a:t>
            </a:r>
            <a:r>
              <a:rPr lang="en-US" sz="2800" baseline="-25000" smtClean="0">
                <a:effectLst/>
              </a:rPr>
              <a:t>-1</a:t>
            </a:r>
            <a:r>
              <a:rPr lang="en-US" sz="2800" smtClean="0">
                <a:effectLst/>
              </a:rPr>
              <a:t> connected together at corresponding nodes.  </a:t>
            </a:r>
            <a:r>
              <a:rPr lang="en-US" sz="2800" i="1" smtClean="0">
                <a:effectLst/>
              </a:rPr>
              <a:t>Q</a:t>
            </a:r>
            <a:r>
              <a:rPr lang="en-US" sz="2800" baseline="-25000" smtClean="0">
                <a:effectLst/>
              </a:rPr>
              <a:t>0</a:t>
            </a:r>
            <a:r>
              <a:rPr lang="en-US" sz="2800" smtClean="0">
                <a:effectLst/>
              </a:rPr>
              <a:t> has 1 node.</a:t>
            </a:r>
          </a:p>
        </p:txBody>
      </p:sp>
      <p:sp>
        <p:nvSpPr>
          <p:cNvPr id="36866" name="Slide Number Placeholder 4"/>
          <p:cNvSpPr>
            <a:spLocks noGrp="1"/>
          </p:cNvSpPr>
          <p:nvPr>
            <p:ph type="sldNum" sz="quarter" idx="12"/>
          </p:nvPr>
        </p:nvSpPr>
        <p:spPr>
          <a:noFill/>
        </p:spPr>
        <p:txBody>
          <a:bodyPr/>
          <a:lstStyle/>
          <a:p>
            <a:fld id="{7C582938-1457-4ABA-972C-4FA6FAAA7C40}" type="slidenum">
              <a:rPr lang="ar-JO" smtClean="0">
                <a:latin typeface="Times New Roman" charset="0"/>
                <a:cs typeface="Times New Roman" charset="0"/>
              </a:rPr>
              <a:pPr/>
              <a:t>27</a:t>
            </a:fld>
            <a:endParaRPr lang="en-US" smtClean="0">
              <a:latin typeface="Times New Roman" charset="0"/>
              <a:cs typeface="Times New Roman" charset="0"/>
            </a:endParaRPr>
          </a:p>
        </p:txBody>
      </p:sp>
      <p:sp>
        <p:nvSpPr>
          <p:cNvPr id="36867" name="Rectangle 2"/>
          <p:cNvSpPr>
            <a:spLocks noGrp="1" noChangeArrowheads="1"/>
          </p:cNvSpPr>
          <p:nvPr>
            <p:ph type="title"/>
          </p:nvPr>
        </p:nvSpPr>
        <p:spPr>
          <a:xfrm>
            <a:off x="685800" y="457200"/>
            <a:ext cx="7772400" cy="1066800"/>
          </a:xfrm>
          <a:solidFill>
            <a:srgbClr val="00FF00"/>
          </a:solidFill>
          <a:ln w="63500">
            <a:solidFill>
              <a:srgbClr val="006600"/>
            </a:solidFill>
          </a:ln>
        </p:spPr>
        <p:txBody>
          <a:bodyPr/>
          <a:lstStyle/>
          <a:p>
            <a:r>
              <a:rPr lang="en-US" i="1" smtClean="0"/>
              <a:t>n </a:t>
            </a:r>
            <a:r>
              <a:rPr lang="en-US" smtClean="0"/>
              <a:t>-Cubes (Hypercubes)</a:t>
            </a:r>
          </a:p>
        </p:txBody>
      </p:sp>
      <p:sp>
        <p:nvSpPr>
          <p:cNvPr id="36869" name="Oval 4"/>
          <p:cNvSpPr>
            <a:spLocks noChangeArrowheads="1"/>
          </p:cNvSpPr>
          <p:nvPr/>
        </p:nvSpPr>
        <p:spPr bwMode="auto">
          <a:xfrm>
            <a:off x="1920875" y="43386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0" name="Oval 5"/>
          <p:cNvSpPr>
            <a:spLocks noChangeArrowheads="1"/>
          </p:cNvSpPr>
          <p:nvPr/>
        </p:nvSpPr>
        <p:spPr bwMode="auto">
          <a:xfrm>
            <a:off x="2417763" y="40640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1" name="Oval 6"/>
          <p:cNvSpPr>
            <a:spLocks noChangeArrowheads="1"/>
          </p:cNvSpPr>
          <p:nvPr/>
        </p:nvSpPr>
        <p:spPr bwMode="auto">
          <a:xfrm>
            <a:off x="2428875" y="45370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2" name="Oval 7"/>
          <p:cNvSpPr>
            <a:spLocks noChangeArrowheads="1"/>
          </p:cNvSpPr>
          <p:nvPr/>
        </p:nvSpPr>
        <p:spPr bwMode="auto">
          <a:xfrm>
            <a:off x="2903538" y="40719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3" name="Oval 8"/>
          <p:cNvSpPr>
            <a:spLocks noChangeArrowheads="1"/>
          </p:cNvSpPr>
          <p:nvPr/>
        </p:nvSpPr>
        <p:spPr bwMode="auto">
          <a:xfrm>
            <a:off x="2900363" y="45466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4" name="Oval 9"/>
          <p:cNvSpPr>
            <a:spLocks noChangeArrowheads="1"/>
          </p:cNvSpPr>
          <p:nvPr/>
        </p:nvSpPr>
        <p:spPr bwMode="auto">
          <a:xfrm>
            <a:off x="3349625" y="40798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5" name="Oval 10"/>
          <p:cNvSpPr>
            <a:spLocks noChangeArrowheads="1"/>
          </p:cNvSpPr>
          <p:nvPr/>
        </p:nvSpPr>
        <p:spPr bwMode="auto">
          <a:xfrm>
            <a:off x="3360738" y="45275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6" name="Oval 11"/>
          <p:cNvSpPr>
            <a:spLocks noChangeArrowheads="1"/>
          </p:cNvSpPr>
          <p:nvPr/>
        </p:nvSpPr>
        <p:spPr bwMode="auto">
          <a:xfrm>
            <a:off x="3886200" y="40386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7" name="Oval 12"/>
          <p:cNvSpPr>
            <a:spLocks noChangeArrowheads="1"/>
          </p:cNvSpPr>
          <p:nvPr/>
        </p:nvSpPr>
        <p:spPr bwMode="auto">
          <a:xfrm>
            <a:off x="3908425" y="45370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8" name="Oval 13"/>
          <p:cNvSpPr>
            <a:spLocks noChangeArrowheads="1"/>
          </p:cNvSpPr>
          <p:nvPr/>
        </p:nvSpPr>
        <p:spPr bwMode="auto">
          <a:xfrm>
            <a:off x="4357688" y="40592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79" name="Oval 14"/>
          <p:cNvSpPr>
            <a:spLocks noChangeArrowheads="1"/>
          </p:cNvSpPr>
          <p:nvPr/>
        </p:nvSpPr>
        <p:spPr bwMode="auto">
          <a:xfrm>
            <a:off x="4357688" y="454660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0" name="Oval 15"/>
          <p:cNvSpPr>
            <a:spLocks noChangeArrowheads="1"/>
          </p:cNvSpPr>
          <p:nvPr/>
        </p:nvSpPr>
        <p:spPr bwMode="auto">
          <a:xfrm>
            <a:off x="4160838" y="42227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1" name="Oval 16"/>
          <p:cNvSpPr>
            <a:spLocks noChangeArrowheads="1"/>
          </p:cNvSpPr>
          <p:nvPr/>
        </p:nvSpPr>
        <p:spPr bwMode="auto">
          <a:xfrm>
            <a:off x="4648200" y="420687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2" name="Oval 17"/>
          <p:cNvSpPr>
            <a:spLocks noChangeArrowheads="1"/>
          </p:cNvSpPr>
          <p:nvPr/>
        </p:nvSpPr>
        <p:spPr bwMode="auto">
          <a:xfrm>
            <a:off x="4195763" y="47323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3" name="Oval 18"/>
          <p:cNvSpPr>
            <a:spLocks noChangeArrowheads="1"/>
          </p:cNvSpPr>
          <p:nvPr/>
        </p:nvSpPr>
        <p:spPr bwMode="auto">
          <a:xfrm>
            <a:off x="4630738" y="47196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4" name="Oval 19"/>
          <p:cNvSpPr>
            <a:spLocks noChangeArrowheads="1"/>
          </p:cNvSpPr>
          <p:nvPr/>
        </p:nvSpPr>
        <p:spPr bwMode="auto">
          <a:xfrm>
            <a:off x="5283200" y="41036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5" name="Oval 20"/>
          <p:cNvSpPr>
            <a:spLocks noChangeArrowheads="1"/>
          </p:cNvSpPr>
          <p:nvPr/>
        </p:nvSpPr>
        <p:spPr bwMode="auto">
          <a:xfrm>
            <a:off x="5305425" y="46021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6" name="Oval 21"/>
          <p:cNvSpPr>
            <a:spLocks noChangeArrowheads="1"/>
          </p:cNvSpPr>
          <p:nvPr/>
        </p:nvSpPr>
        <p:spPr bwMode="auto">
          <a:xfrm>
            <a:off x="5754688" y="41243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7" name="Oval 22"/>
          <p:cNvSpPr>
            <a:spLocks noChangeArrowheads="1"/>
          </p:cNvSpPr>
          <p:nvPr/>
        </p:nvSpPr>
        <p:spPr bwMode="auto">
          <a:xfrm>
            <a:off x="5754688" y="46116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8" name="Oval 23"/>
          <p:cNvSpPr>
            <a:spLocks noChangeArrowheads="1"/>
          </p:cNvSpPr>
          <p:nvPr/>
        </p:nvSpPr>
        <p:spPr bwMode="auto">
          <a:xfrm>
            <a:off x="5557838" y="42878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89" name="Oval 24"/>
          <p:cNvSpPr>
            <a:spLocks noChangeArrowheads="1"/>
          </p:cNvSpPr>
          <p:nvPr/>
        </p:nvSpPr>
        <p:spPr bwMode="auto">
          <a:xfrm>
            <a:off x="6045200" y="42719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0" name="Oval 25"/>
          <p:cNvSpPr>
            <a:spLocks noChangeArrowheads="1"/>
          </p:cNvSpPr>
          <p:nvPr/>
        </p:nvSpPr>
        <p:spPr bwMode="auto">
          <a:xfrm>
            <a:off x="5592763" y="4797425"/>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1" name="Oval 26"/>
          <p:cNvSpPr>
            <a:spLocks noChangeArrowheads="1"/>
          </p:cNvSpPr>
          <p:nvPr/>
        </p:nvSpPr>
        <p:spPr bwMode="auto">
          <a:xfrm>
            <a:off x="6027738" y="475773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2" name="Oval 27"/>
          <p:cNvSpPr>
            <a:spLocks noChangeArrowheads="1"/>
          </p:cNvSpPr>
          <p:nvPr/>
        </p:nvSpPr>
        <p:spPr bwMode="auto">
          <a:xfrm>
            <a:off x="6248400" y="387191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3" name="Oval 28"/>
          <p:cNvSpPr>
            <a:spLocks noChangeArrowheads="1"/>
          </p:cNvSpPr>
          <p:nvPr/>
        </p:nvSpPr>
        <p:spPr bwMode="auto">
          <a:xfrm>
            <a:off x="6270625" y="43703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4" name="Oval 29"/>
          <p:cNvSpPr>
            <a:spLocks noChangeArrowheads="1"/>
          </p:cNvSpPr>
          <p:nvPr/>
        </p:nvSpPr>
        <p:spPr bwMode="auto">
          <a:xfrm>
            <a:off x="6719888" y="38925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5" name="Oval 30"/>
          <p:cNvSpPr>
            <a:spLocks noChangeArrowheads="1"/>
          </p:cNvSpPr>
          <p:nvPr/>
        </p:nvSpPr>
        <p:spPr bwMode="auto">
          <a:xfrm>
            <a:off x="6719888" y="437991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6" name="Oval 31"/>
          <p:cNvSpPr>
            <a:spLocks noChangeArrowheads="1"/>
          </p:cNvSpPr>
          <p:nvPr/>
        </p:nvSpPr>
        <p:spPr bwMode="auto">
          <a:xfrm>
            <a:off x="6523038" y="40560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7" name="Oval 32"/>
          <p:cNvSpPr>
            <a:spLocks noChangeArrowheads="1"/>
          </p:cNvSpPr>
          <p:nvPr/>
        </p:nvSpPr>
        <p:spPr bwMode="auto">
          <a:xfrm>
            <a:off x="7010400" y="4040188"/>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8" name="Oval 33"/>
          <p:cNvSpPr>
            <a:spLocks noChangeArrowheads="1"/>
          </p:cNvSpPr>
          <p:nvPr/>
        </p:nvSpPr>
        <p:spPr bwMode="auto">
          <a:xfrm>
            <a:off x="6557963" y="4565650"/>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899" name="Oval 34"/>
          <p:cNvSpPr>
            <a:spLocks noChangeArrowheads="1"/>
          </p:cNvSpPr>
          <p:nvPr/>
        </p:nvSpPr>
        <p:spPr bwMode="auto">
          <a:xfrm>
            <a:off x="6992938" y="4525963"/>
            <a:ext cx="152400" cy="152400"/>
          </a:xfrm>
          <a:prstGeom prst="ellipse">
            <a:avLst/>
          </a:prstGeom>
          <a:solidFill>
            <a:schemeClr val="bg2"/>
          </a:solidFill>
          <a:ln w="28575">
            <a:solidFill>
              <a:schemeClr val="tx1"/>
            </a:solidFill>
            <a:round/>
            <a:headEnd/>
            <a:tailEnd/>
          </a:ln>
        </p:spPr>
        <p:txBody>
          <a:bodyPr wrap="none" anchor="ctr">
            <a:spAutoFit/>
          </a:bodyPr>
          <a:lstStyle/>
          <a:p>
            <a:endParaRPr lang="en-US"/>
          </a:p>
        </p:txBody>
      </p:sp>
      <p:sp>
        <p:nvSpPr>
          <p:cNvPr id="36900" name="Line 35"/>
          <p:cNvSpPr>
            <a:spLocks noChangeShapeType="1"/>
          </p:cNvSpPr>
          <p:nvPr/>
        </p:nvSpPr>
        <p:spPr bwMode="auto">
          <a:xfrm>
            <a:off x="2503488" y="4141788"/>
            <a:ext cx="0" cy="476250"/>
          </a:xfrm>
          <a:prstGeom prst="line">
            <a:avLst/>
          </a:prstGeom>
          <a:noFill/>
          <a:ln w="28575">
            <a:solidFill>
              <a:schemeClr val="tx1"/>
            </a:solidFill>
            <a:round/>
            <a:headEnd/>
            <a:tailEnd/>
          </a:ln>
        </p:spPr>
        <p:txBody>
          <a:bodyPr wrap="none" anchor="ctr">
            <a:spAutoFit/>
          </a:bodyPr>
          <a:lstStyle/>
          <a:p>
            <a:endParaRPr lang="en-US"/>
          </a:p>
        </p:txBody>
      </p:sp>
      <p:sp>
        <p:nvSpPr>
          <p:cNvPr id="36901" name="Line 36"/>
          <p:cNvSpPr>
            <a:spLocks noChangeShapeType="1"/>
          </p:cNvSpPr>
          <p:nvPr/>
        </p:nvSpPr>
        <p:spPr bwMode="auto">
          <a:xfrm>
            <a:off x="2979738" y="4141788"/>
            <a:ext cx="0" cy="476250"/>
          </a:xfrm>
          <a:prstGeom prst="line">
            <a:avLst/>
          </a:prstGeom>
          <a:noFill/>
          <a:ln w="28575">
            <a:solidFill>
              <a:schemeClr val="tx1"/>
            </a:solidFill>
            <a:round/>
            <a:headEnd/>
            <a:tailEnd/>
          </a:ln>
        </p:spPr>
        <p:txBody>
          <a:bodyPr wrap="none" anchor="ctr">
            <a:spAutoFit/>
          </a:bodyPr>
          <a:lstStyle/>
          <a:p>
            <a:endParaRPr lang="en-US"/>
          </a:p>
        </p:txBody>
      </p:sp>
      <p:sp>
        <p:nvSpPr>
          <p:cNvPr id="36902" name="Line 37"/>
          <p:cNvSpPr>
            <a:spLocks noChangeShapeType="1"/>
          </p:cNvSpPr>
          <p:nvPr/>
        </p:nvSpPr>
        <p:spPr bwMode="auto">
          <a:xfrm>
            <a:off x="2967038" y="4141788"/>
            <a:ext cx="463550" cy="0"/>
          </a:xfrm>
          <a:prstGeom prst="line">
            <a:avLst/>
          </a:prstGeom>
          <a:noFill/>
          <a:ln w="28575">
            <a:solidFill>
              <a:schemeClr val="tx1"/>
            </a:solidFill>
            <a:round/>
            <a:headEnd/>
            <a:tailEnd/>
          </a:ln>
        </p:spPr>
        <p:txBody>
          <a:bodyPr wrap="none" anchor="ctr">
            <a:spAutoFit/>
          </a:bodyPr>
          <a:lstStyle/>
          <a:p>
            <a:endParaRPr lang="en-US"/>
          </a:p>
        </p:txBody>
      </p:sp>
      <p:sp>
        <p:nvSpPr>
          <p:cNvPr id="36903" name="Line 38"/>
          <p:cNvSpPr>
            <a:spLocks noChangeShapeType="1"/>
          </p:cNvSpPr>
          <p:nvPr/>
        </p:nvSpPr>
        <p:spPr bwMode="auto">
          <a:xfrm>
            <a:off x="2979738" y="4605338"/>
            <a:ext cx="463550" cy="0"/>
          </a:xfrm>
          <a:prstGeom prst="line">
            <a:avLst/>
          </a:prstGeom>
          <a:noFill/>
          <a:ln w="28575">
            <a:solidFill>
              <a:schemeClr val="tx1"/>
            </a:solidFill>
            <a:round/>
            <a:headEnd/>
            <a:tailEnd/>
          </a:ln>
        </p:spPr>
        <p:txBody>
          <a:bodyPr wrap="none" anchor="ctr">
            <a:spAutoFit/>
          </a:bodyPr>
          <a:lstStyle/>
          <a:p>
            <a:endParaRPr lang="en-US"/>
          </a:p>
        </p:txBody>
      </p:sp>
      <p:sp>
        <p:nvSpPr>
          <p:cNvPr id="36904" name="Line 39"/>
          <p:cNvSpPr>
            <a:spLocks noChangeShapeType="1"/>
          </p:cNvSpPr>
          <p:nvPr/>
        </p:nvSpPr>
        <p:spPr bwMode="auto">
          <a:xfrm>
            <a:off x="3430588" y="4141788"/>
            <a:ext cx="0" cy="463550"/>
          </a:xfrm>
          <a:prstGeom prst="line">
            <a:avLst/>
          </a:prstGeom>
          <a:noFill/>
          <a:ln w="28575">
            <a:solidFill>
              <a:schemeClr val="tx1"/>
            </a:solidFill>
            <a:round/>
            <a:headEnd/>
            <a:tailEnd/>
          </a:ln>
        </p:spPr>
        <p:txBody>
          <a:bodyPr wrap="none" anchor="ctr">
            <a:spAutoFit/>
          </a:bodyPr>
          <a:lstStyle/>
          <a:p>
            <a:endParaRPr lang="en-US"/>
          </a:p>
        </p:txBody>
      </p:sp>
      <p:sp>
        <p:nvSpPr>
          <p:cNvPr id="36905" name="Line 40"/>
          <p:cNvSpPr>
            <a:spLocks noChangeShapeType="1"/>
          </p:cNvSpPr>
          <p:nvPr/>
        </p:nvSpPr>
        <p:spPr bwMode="auto">
          <a:xfrm>
            <a:off x="3959225" y="4116388"/>
            <a:ext cx="12700" cy="488950"/>
          </a:xfrm>
          <a:prstGeom prst="line">
            <a:avLst/>
          </a:prstGeom>
          <a:noFill/>
          <a:ln w="28575">
            <a:solidFill>
              <a:schemeClr val="tx1"/>
            </a:solidFill>
            <a:round/>
            <a:headEnd/>
            <a:tailEnd/>
          </a:ln>
        </p:spPr>
        <p:txBody>
          <a:bodyPr wrap="none" anchor="ctr">
            <a:spAutoFit/>
          </a:bodyPr>
          <a:lstStyle/>
          <a:p>
            <a:endParaRPr lang="en-US"/>
          </a:p>
        </p:txBody>
      </p:sp>
      <p:sp>
        <p:nvSpPr>
          <p:cNvPr id="36906" name="Line 41"/>
          <p:cNvSpPr>
            <a:spLocks noChangeShapeType="1"/>
          </p:cNvSpPr>
          <p:nvPr/>
        </p:nvSpPr>
        <p:spPr bwMode="auto">
          <a:xfrm>
            <a:off x="3944938" y="4116388"/>
            <a:ext cx="503237" cy="12700"/>
          </a:xfrm>
          <a:prstGeom prst="line">
            <a:avLst/>
          </a:prstGeom>
          <a:noFill/>
          <a:ln w="28575">
            <a:solidFill>
              <a:schemeClr val="tx1"/>
            </a:solidFill>
            <a:round/>
            <a:headEnd/>
            <a:tailEnd/>
          </a:ln>
        </p:spPr>
        <p:txBody>
          <a:bodyPr wrap="none" anchor="ctr">
            <a:spAutoFit/>
          </a:bodyPr>
          <a:lstStyle/>
          <a:p>
            <a:endParaRPr lang="en-US"/>
          </a:p>
        </p:txBody>
      </p:sp>
      <p:sp>
        <p:nvSpPr>
          <p:cNvPr id="36907" name="Line 42"/>
          <p:cNvSpPr>
            <a:spLocks noChangeShapeType="1"/>
          </p:cNvSpPr>
          <p:nvPr/>
        </p:nvSpPr>
        <p:spPr bwMode="auto">
          <a:xfrm flipH="1">
            <a:off x="4435475" y="4129088"/>
            <a:ext cx="12700" cy="501650"/>
          </a:xfrm>
          <a:prstGeom prst="line">
            <a:avLst/>
          </a:prstGeom>
          <a:noFill/>
          <a:ln w="28575">
            <a:solidFill>
              <a:schemeClr val="tx1"/>
            </a:solidFill>
            <a:round/>
            <a:headEnd/>
            <a:tailEnd/>
          </a:ln>
        </p:spPr>
        <p:txBody>
          <a:bodyPr wrap="none" anchor="ctr">
            <a:spAutoFit/>
          </a:bodyPr>
          <a:lstStyle/>
          <a:p>
            <a:endParaRPr lang="en-US"/>
          </a:p>
        </p:txBody>
      </p:sp>
      <p:sp>
        <p:nvSpPr>
          <p:cNvPr id="36908" name="Line 43"/>
          <p:cNvSpPr>
            <a:spLocks noChangeShapeType="1"/>
          </p:cNvSpPr>
          <p:nvPr/>
        </p:nvSpPr>
        <p:spPr bwMode="auto">
          <a:xfrm>
            <a:off x="3997325" y="4605338"/>
            <a:ext cx="438150" cy="12700"/>
          </a:xfrm>
          <a:prstGeom prst="line">
            <a:avLst/>
          </a:prstGeom>
          <a:noFill/>
          <a:ln w="28575">
            <a:solidFill>
              <a:schemeClr val="tx1"/>
            </a:solidFill>
            <a:round/>
            <a:headEnd/>
            <a:tailEnd/>
          </a:ln>
        </p:spPr>
        <p:txBody>
          <a:bodyPr wrap="none" anchor="ctr">
            <a:spAutoFit/>
          </a:bodyPr>
          <a:lstStyle/>
          <a:p>
            <a:endParaRPr lang="en-US"/>
          </a:p>
        </p:txBody>
      </p:sp>
      <p:sp>
        <p:nvSpPr>
          <p:cNvPr id="36909" name="Line 44"/>
          <p:cNvSpPr>
            <a:spLocks noChangeShapeType="1"/>
          </p:cNvSpPr>
          <p:nvPr/>
        </p:nvSpPr>
        <p:spPr bwMode="auto">
          <a:xfrm>
            <a:off x="4229100" y="4283075"/>
            <a:ext cx="501650" cy="12700"/>
          </a:xfrm>
          <a:prstGeom prst="line">
            <a:avLst/>
          </a:prstGeom>
          <a:noFill/>
          <a:ln w="28575">
            <a:solidFill>
              <a:schemeClr val="tx1"/>
            </a:solidFill>
            <a:round/>
            <a:headEnd/>
            <a:tailEnd/>
          </a:ln>
        </p:spPr>
        <p:txBody>
          <a:bodyPr wrap="none" anchor="ctr">
            <a:spAutoFit/>
          </a:bodyPr>
          <a:lstStyle/>
          <a:p>
            <a:endParaRPr lang="en-US"/>
          </a:p>
        </p:txBody>
      </p:sp>
      <p:sp>
        <p:nvSpPr>
          <p:cNvPr id="36910" name="Line 45"/>
          <p:cNvSpPr>
            <a:spLocks noChangeShapeType="1"/>
          </p:cNvSpPr>
          <p:nvPr/>
        </p:nvSpPr>
        <p:spPr bwMode="auto">
          <a:xfrm>
            <a:off x="4241800" y="4295775"/>
            <a:ext cx="25400" cy="501650"/>
          </a:xfrm>
          <a:prstGeom prst="line">
            <a:avLst/>
          </a:prstGeom>
          <a:noFill/>
          <a:ln w="28575">
            <a:solidFill>
              <a:schemeClr val="tx1"/>
            </a:solidFill>
            <a:round/>
            <a:headEnd/>
            <a:tailEnd/>
          </a:ln>
        </p:spPr>
        <p:txBody>
          <a:bodyPr wrap="none" anchor="ctr">
            <a:spAutoFit/>
          </a:bodyPr>
          <a:lstStyle/>
          <a:p>
            <a:endParaRPr lang="en-US"/>
          </a:p>
        </p:txBody>
      </p:sp>
      <p:sp>
        <p:nvSpPr>
          <p:cNvPr id="36911" name="Line 46"/>
          <p:cNvSpPr>
            <a:spLocks noChangeShapeType="1"/>
          </p:cNvSpPr>
          <p:nvPr/>
        </p:nvSpPr>
        <p:spPr bwMode="auto">
          <a:xfrm flipV="1">
            <a:off x="4254500" y="4765675"/>
            <a:ext cx="409575" cy="46038"/>
          </a:xfrm>
          <a:prstGeom prst="line">
            <a:avLst/>
          </a:prstGeom>
          <a:noFill/>
          <a:ln w="28575">
            <a:solidFill>
              <a:schemeClr val="tx1"/>
            </a:solidFill>
            <a:round/>
            <a:headEnd/>
            <a:tailEnd/>
          </a:ln>
        </p:spPr>
        <p:txBody>
          <a:bodyPr anchor="ctr">
            <a:spAutoFit/>
          </a:bodyPr>
          <a:lstStyle/>
          <a:p>
            <a:endParaRPr lang="en-US"/>
          </a:p>
        </p:txBody>
      </p:sp>
      <p:sp>
        <p:nvSpPr>
          <p:cNvPr id="36912" name="Line 47"/>
          <p:cNvSpPr>
            <a:spLocks noChangeShapeType="1"/>
          </p:cNvSpPr>
          <p:nvPr/>
        </p:nvSpPr>
        <p:spPr bwMode="auto">
          <a:xfrm flipH="1" flipV="1">
            <a:off x="4705350" y="4283075"/>
            <a:ext cx="12700" cy="488950"/>
          </a:xfrm>
          <a:prstGeom prst="line">
            <a:avLst/>
          </a:prstGeom>
          <a:noFill/>
          <a:ln w="28575">
            <a:solidFill>
              <a:schemeClr val="tx1"/>
            </a:solidFill>
            <a:round/>
            <a:headEnd/>
            <a:tailEnd/>
          </a:ln>
        </p:spPr>
        <p:txBody>
          <a:bodyPr wrap="none" anchor="ctr">
            <a:spAutoFit/>
          </a:bodyPr>
          <a:lstStyle/>
          <a:p>
            <a:endParaRPr lang="en-US"/>
          </a:p>
        </p:txBody>
      </p:sp>
      <p:sp>
        <p:nvSpPr>
          <p:cNvPr id="36913" name="Line 48"/>
          <p:cNvSpPr>
            <a:spLocks noChangeShapeType="1"/>
          </p:cNvSpPr>
          <p:nvPr/>
        </p:nvSpPr>
        <p:spPr bwMode="auto">
          <a:xfrm>
            <a:off x="3971925" y="4605338"/>
            <a:ext cx="295275" cy="219075"/>
          </a:xfrm>
          <a:prstGeom prst="line">
            <a:avLst/>
          </a:prstGeom>
          <a:noFill/>
          <a:ln w="28575">
            <a:solidFill>
              <a:schemeClr val="tx1"/>
            </a:solidFill>
            <a:round/>
            <a:headEnd/>
            <a:tailEnd/>
          </a:ln>
        </p:spPr>
        <p:txBody>
          <a:bodyPr wrap="none" anchor="ctr">
            <a:spAutoFit/>
          </a:bodyPr>
          <a:lstStyle/>
          <a:p>
            <a:endParaRPr lang="en-US"/>
          </a:p>
        </p:txBody>
      </p:sp>
      <p:sp>
        <p:nvSpPr>
          <p:cNvPr id="36914" name="Line 49"/>
          <p:cNvSpPr>
            <a:spLocks noChangeShapeType="1"/>
          </p:cNvSpPr>
          <p:nvPr/>
        </p:nvSpPr>
        <p:spPr bwMode="auto">
          <a:xfrm>
            <a:off x="4435475" y="4605338"/>
            <a:ext cx="282575" cy="166687"/>
          </a:xfrm>
          <a:prstGeom prst="line">
            <a:avLst/>
          </a:prstGeom>
          <a:noFill/>
          <a:ln w="28575">
            <a:solidFill>
              <a:schemeClr val="tx1"/>
            </a:solidFill>
            <a:round/>
            <a:headEnd/>
            <a:tailEnd/>
          </a:ln>
        </p:spPr>
        <p:txBody>
          <a:bodyPr wrap="none" anchor="ctr">
            <a:spAutoFit/>
          </a:bodyPr>
          <a:lstStyle/>
          <a:p>
            <a:endParaRPr lang="en-US"/>
          </a:p>
        </p:txBody>
      </p:sp>
      <p:sp>
        <p:nvSpPr>
          <p:cNvPr id="36915" name="Line 50"/>
          <p:cNvSpPr>
            <a:spLocks noChangeShapeType="1"/>
          </p:cNvSpPr>
          <p:nvPr/>
        </p:nvSpPr>
        <p:spPr bwMode="auto">
          <a:xfrm>
            <a:off x="3944938" y="4090988"/>
            <a:ext cx="284162" cy="204787"/>
          </a:xfrm>
          <a:prstGeom prst="line">
            <a:avLst/>
          </a:prstGeom>
          <a:noFill/>
          <a:ln w="28575">
            <a:solidFill>
              <a:schemeClr val="tx1"/>
            </a:solidFill>
            <a:round/>
            <a:headEnd/>
            <a:tailEnd/>
          </a:ln>
        </p:spPr>
        <p:txBody>
          <a:bodyPr wrap="none" anchor="ctr">
            <a:spAutoFit/>
          </a:bodyPr>
          <a:lstStyle/>
          <a:p>
            <a:endParaRPr lang="en-US"/>
          </a:p>
        </p:txBody>
      </p:sp>
      <p:sp>
        <p:nvSpPr>
          <p:cNvPr id="36916" name="Line 51"/>
          <p:cNvSpPr>
            <a:spLocks noChangeShapeType="1"/>
          </p:cNvSpPr>
          <p:nvPr/>
        </p:nvSpPr>
        <p:spPr bwMode="auto">
          <a:xfrm>
            <a:off x="4435475" y="4129088"/>
            <a:ext cx="307975" cy="141287"/>
          </a:xfrm>
          <a:prstGeom prst="line">
            <a:avLst/>
          </a:prstGeom>
          <a:noFill/>
          <a:ln w="28575">
            <a:solidFill>
              <a:schemeClr val="tx1"/>
            </a:solidFill>
            <a:round/>
            <a:headEnd/>
            <a:tailEnd/>
          </a:ln>
        </p:spPr>
        <p:txBody>
          <a:bodyPr wrap="none" anchor="ctr">
            <a:spAutoFit/>
          </a:bodyPr>
          <a:lstStyle/>
          <a:p>
            <a:endParaRPr lang="en-US"/>
          </a:p>
        </p:txBody>
      </p:sp>
      <p:sp>
        <p:nvSpPr>
          <p:cNvPr id="36917" name="Line 52"/>
          <p:cNvSpPr>
            <a:spLocks noChangeShapeType="1"/>
          </p:cNvSpPr>
          <p:nvPr/>
        </p:nvSpPr>
        <p:spPr bwMode="auto">
          <a:xfrm flipH="1" flipV="1">
            <a:off x="5356225" y="4183063"/>
            <a:ext cx="26988" cy="476250"/>
          </a:xfrm>
          <a:prstGeom prst="line">
            <a:avLst/>
          </a:prstGeom>
          <a:noFill/>
          <a:ln w="28575">
            <a:solidFill>
              <a:schemeClr val="tx1"/>
            </a:solidFill>
            <a:round/>
            <a:headEnd/>
            <a:tailEnd/>
          </a:ln>
        </p:spPr>
        <p:txBody>
          <a:bodyPr wrap="none" anchor="ctr">
            <a:spAutoFit/>
          </a:bodyPr>
          <a:lstStyle/>
          <a:p>
            <a:endParaRPr lang="en-US"/>
          </a:p>
        </p:txBody>
      </p:sp>
      <p:sp>
        <p:nvSpPr>
          <p:cNvPr id="36918" name="Line 53"/>
          <p:cNvSpPr>
            <a:spLocks noChangeShapeType="1"/>
          </p:cNvSpPr>
          <p:nvPr/>
        </p:nvSpPr>
        <p:spPr bwMode="auto">
          <a:xfrm>
            <a:off x="5343525" y="4183063"/>
            <a:ext cx="501650" cy="12700"/>
          </a:xfrm>
          <a:prstGeom prst="line">
            <a:avLst/>
          </a:prstGeom>
          <a:noFill/>
          <a:ln w="28575">
            <a:solidFill>
              <a:schemeClr val="tx1"/>
            </a:solidFill>
            <a:round/>
            <a:headEnd/>
            <a:tailEnd/>
          </a:ln>
        </p:spPr>
        <p:txBody>
          <a:bodyPr wrap="none" anchor="ctr">
            <a:spAutoFit/>
          </a:bodyPr>
          <a:lstStyle/>
          <a:p>
            <a:endParaRPr lang="en-US"/>
          </a:p>
        </p:txBody>
      </p:sp>
      <p:sp>
        <p:nvSpPr>
          <p:cNvPr id="36919" name="Line 54"/>
          <p:cNvSpPr>
            <a:spLocks noChangeShapeType="1"/>
          </p:cNvSpPr>
          <p:nvPr/>
        </p:nvSpPr>
        <p:spPr bwMode="auto">
          <a:xfrm>
            <a:off x="5859463" y="4195763"/>
            <a:ext cx="269875" cy="153987"/>
          </a:xfrm>
          <a:prstGeom prst="line">
            <a:avLst/>
          </a:prstGeom>
          <a:noFill/>
          <a:ln w="28575">
            <a:solidFill>
              <a:schemeClr val="tx1"/>
            </a:solidFill>
            <a:round/>
            <a:headEnd/>
            <a:tailEnd/>
          </a:ln>
        </p:spPr>
        <p:txBody>
          <a:bodyPr wrap="none" anchor="ctr">
            <a:spAutoFit/>
          </a:bodyPr>
          <a:lstStyle/>
          <a:p>
            <a:endParaRPr lang="en-US"/>
          </a:p>
        </p:txBody>
      </p:sp>
      <p:sp>
        <p:nvSpPr>
          <p:cNvPr id="36920" name="Line 55"/>
          <p:cNvSpPr>
            <a:spLocks noChangeShapeType="1"/>
          </p:cNvSpPr>
          <p:nvPr/>
        </p:nvSpPr>
        <p:spPr bwMode="auto">
          <a:xfrm flipH="1">
            <a:off x="6103938" y="4349750"/>
            <a:ext cx="12700" cy="476250"/>
          </a:xfrm>
          <a:prstGeom prst="line">
            <a:avLst/>
          </a:prstGeom>
          <a:noFill/>
          <a:ln w="28575">
            <a:solidFill>
              <a:schemeClr val="tx1"/>
            </a:solidFill>
            <a:round/>
            <a:headEnd/>
            <a:tailEnd/>
          </a:ln>
        </p:spPr>
        <p:txBody>
          <a:bodyPr wrap="none" anchor="ctr">
            <a:spAutoFit/>
          </a:bodyPr>
          <a:lstStyle/>
          <a:p>
            <a:endParaRPr lang="en-US"/>
          </a:p>
        </p:txBody>
      </p:sp>
      <p:sp>
        <p:nvSpPr>
          <p:cNvPr id="36921" name="Line 56"/>
          <p:cNvSpPr>
            <a:spLocks noChangeShapeType="1"/>
          </p:cNvSpPr>
          <p:nvPr/>
        </p:nvSpPr>
        <p:spPr bwMode="auto">
          <a:xfrm>
            <a:off x="5368925" y="4672013"/>
            <a:ext cx="309563" cy="219075"/>
          </a:xfrm>
          <a:prstGeom prst="line">
            <a:avLst/>
          </a:prstGeom>
          <a:noFill/>
          <a:ln w="28575">
            <a:solidFill>
              <a:schemeClr val="tx1"/>
            </a:solidFill>
            <a:round/>
            <a:headEnd/>
            <a:tailEnd/>
          </a:ln>
        </p:spPr>
        <p:txBody>
          <a:bodyPr wrap="none" anchor="ctr">
            <a:spAutoFit/>
          </a:bodyPr>
          <a:lstStyle/>
          <a:p>
            <a:endParaRPr lang="en-US"/>
          </a:p>
        </p:txBody>
      </p:sp>
      <p:sp>
        <p:nvSpPr>
          <p:cNvPr id="36922" name="Line 57"/>
          <p:cNvSpPr>
            <a:spLocks noChangeShapeType="1"/>
          </p:cNvSpPr>
          <p:nvPr/>
        </p:nvSpPr>
        <p:spPr bwMode="auto">
          <a:xfrm flipV="1">
            <a:off x="5653088" y="4838700"/>
            <a:ext cx="450850" cy="39688"/>
          </a:xfrm>
          <a:prstGeom prst="line">
            <a:avLst/>
          </a:prstGeom>
          <a:noFill/>
          <a:ln w="28575">
            <a:solidFill>
              <a:schemeClr val="tx1"/>
            </a:solidFill>
            <a:round/>
            <a:headEnd/>
            <a:tailEnd/>
          </a:ln>
        </p:spPr>
        <p:txBody>
          <a:bodyPr wrap="none" anchor="ctr">
            <a:spAutoFit/>
          </a:bodyPr>
          <a:lstStyle/>
          <a:p>
            <a:endParaRPr lang="en-US"/>
          </a:p>
        </p:txBody>
      </p:sp>
      <p:sp>
        <p:nvSpPr>
          <p:cNvPr id="36923" name="Line 58"/>
          <p:cNvSpPr>
            <a:spLocks noChangeShapeType="1"/>
          </p:cNvSpPr>
          <p:nvPr/>
        </p:nvSpPr>
        <p:spPr bwMode="auto">
          <a:xfrm>
            <a:off x="5627688" y="4349750"/>
            <a:ext cx="25400" cy="515938"/>
          </a:xfrm>
          <a:prstGeom prst="line">
            <a:avLst/>
          </a:prstGeom>
          <a:noFill/>
          <a:ln w="28575">
            <a:solidFill>
              <a:schemeClr val="tx1"/>
            </a:solidFill>
            <a:round/>
            <a:headEnd/>
            <a:tailEnd/>
          </a:ln>
        </p:spPr>
        <p:txBody>
          <a:bodyPr wrap="none" anchor="ctr">
            <a:spAutoFit/>
          </a:bodyPr>
          <a:lstStyle/>
          <a:p>
            <a:endParaRPr lang="en-US"/>
          </a:p>
        </p:txBody>
      </p:sp>
      <p:sp>
        <p:nvSpPr>
          <p:cNvPr id="36924" name="Line 59"/>
          <p:cNvSpPr>
            <a:spLocks noChangeShapeType="1"/>
          </p:cNvSpPr>
          <p:nvPr/>
        </p:nvSpPr>
        <p:spPr bwMode="auto">
          <a:xfrm flipH="1" flipV="1">
            <a:off x="5356225" y="4170363"/>
            <a:ext cx="284163" cy="179387"/>
          </a:xfrm>
          <a:prstGeom prst="line">
            <a:avLst/>
          </a:prstGeom>
          <a:noFill/>
          <a:ln w="28575">
            <a:solidFill>
              <a:schemeClr val="tx1"/>
            </a:solidFill>
            <a:round/>
            <a:headEnd/>
            <a:tailEnd/>
          </a:ln>
        </p:spPr>
        <p:txBody>
          <a:bodyPr wrap="none" anchor="ctr">
            <a:spAutoFit/>
          </a:bodyPr>
          <a:lstStyle/>
          <a:p>
            <a:endParaRPr lang="en-US"/>
          </a:p>
        </p:txBody>
      </p:sp>
      <p:sp>
        <p:nvSpPr>
          <p:cNvPr id="36925" name="Line 60"/>
          <p:cNvSpPr>
            <a:spLocks noChangeShapeType="1"/>
          </p:cNvSpPr>
          <p:nvPr/>
        </p:nvSpPr>
        <p:spPr bwMode="auto">
          <a:xfrm>
            <a:off x="5368925" y="4672013"/>
            <a:ext cx="476250" cy="12700"/>
          </a:xfrm>
          <a:prstGeom prst="line">
            <a:avLst/>
          </a:prstGeom>
          <a:noFill/>
          <a:ln w="28575">
            <a:solidFill>
              <a:schemeClr val="tx1"/>
            </a:solidFill>
            <a:round/>
            <a:headEnd/>
            <a:tailEnd/>
          </a:ln>
        </p:spPr>
        <p:txBody>
          <a:bodyPr wrap="none" anchor="ctr">
            <a:spAutoFit/>
          </a:bodyPr>
          <a:lstStyle/>
          <a:p>
            <a:endParaRPr lang="en-US"/>
          </a:p>
        </p:txBody>
      </p:sp>
      <p:sp>
        <p:nvSpPr>
          <p:cNvPr id="36926" name="Line 61"/>
          <p:cNvSpPr>
            <a:spLocks noChangeShapeType="1"/>
          </p:cNvSpPr>
          <p:nvPr/>
        </p:nvSpPr>
        <p:spPr bwMode="auto">
          <a:xfrm>
            <a:off x="5819775" y="4183063"/>
            <a:ext cx="12700" cy="488950"/>
          </a:xfrm>
          <a:prstGeom prst="line">
            <a:avLst/>
          </a:prstGeom>
          <a:noFill/>
          <a:ln w="28575">
            <a:solidFill>
              <a:schemeClr val="tx1"/>
            </a:solidFill>
            <a:round/>
            <a:headEnd/>
            <a:tailEnd/>
          </a:ln>
        </p:spPr>
        <p:txBody>
          <a:bodyPr wrap="none" anchor="ctr">
            <a:spAutoFit/>
          </a:bodyPr>
          <a:lstStyle/>
          <a:p>
            <a:endParaRPr lang="en-US"/>
          </a:p>
        </p:txBody>
      </p:sp>
      <p:sp>
        <p:nvSpPr>
          <p:cNvPr id="36927" name="Line 62"/>
          <p:cNvSpPr>
            <a:spLocks noChangeShapeType="1"/>
          </p:cNvSpPr>
          <p:nvPr/>
        </p:nvSpPr>
        <p:spPr bwMode="auto">
          <a:xfrm>
            <a:off x="5819775" y="4684713"/>
            <a:ext cx="296863" cy="153987"/>
          </a:xfrm>
          <a:prstGeom prst="line">
            <a:avLst/>
          </a:prstGeom>
          <a:noFill/>
          <a:ln w="28575">
            <a:solidFill>
              <a:schemeClr val="tx1"/>
            </a:solidFill>
            <a:round/>
            <a:headEnd/>
            <a:tailEnd/>
          </a:ln>
        </p:spPr>
        <p:txBody>
          <a:bodyPr wrap="none" anchor="ctr">
            <a:spAutoFit/>
          </a:bodyPr>
          <a:lstStyle/>
          <a:p>
            <a:endParaRPr lang="en-US"/>
          </a:p>
        </p:txBody>
      </p:sp>
      <p:sp>
        <p:nvSpPr>
          <p:cNvPr id="36928" name="Line 63"/>
          <p:cNvSpPr>
            <a:spLocks noChangeShapeType="1"/>
          </p:cNvSpPr>
          <p:nvPr/>
        </p:nvSpPr>
        <p:spPr bwMode="auto">
          <a:xfrm flipV="1">
            <a:off x="5614988" y="4337050"/>
            <a:ext cx="514350" cy="12700"/>
          </a:xfrm>
          <a:prstGeom prst="line">
            <a:avLst/>
          </a:prstGeom>
          <a:noFill/>
          <a:ln w="28575">
            <a:solidFill>
              <a:schemeClr val="tx1"/>
            </a:solidFill>
            <a:round/>
            <a:headEnd/>
            <a:tailEnd/>
          </a:ln>
        </p:spPr>
        <p:txBody>
          <a:bodyPr wrap="none" anchor="ctr">
            <a:spAutoFit/>
          </a:bodyPr>
          <a:lstStyle/>
          <a:p>
            <a:endParaRPr lang="en-US"/>
          </a:p>
        </p:txBody>
      </p:sp>
      <p:sp>
        <p:nvSpPr>
          <p:cNvPr id="36929" name="Line 64"/>
          <p:cNvSpPr>
            <a:spLocks noChangeShapeType="1"/>
          </p:cNvSpPr>
          <p:nvPr/>
        </p:nvSpPr>
        <p:spPr bwMode="auto">
          <a:xfrm flipH="1" flipV="1">
            <a:off x="6323013" y="3938588"/>
            <a:ext cx="25400" cy="501650"/>
          </a:xfrm>
          <a:prstGeom prst="line">
            <a:avLst/>
          </a:prstGeom>
          <a:noFill/>
          <a:ln w="28575">
            <a:solidFill>
              <a:schemeClr val="tx1"/>
            </a:solidFill>
            <a:round/>
            <a:headEnd/>
            <a:tailEnd/>
          </a:ln>
        </p:spPr>
        <p:txBody>
          <a:bodyPr wrap="none" anchor="ctr">
            <a:spAutoFit/>
          </a:bodyPr>
          <a:lstStyle/>
          <a:p>
            <a:endParaRPr lang="en-US"/>
          </a:p>
        </p:txBody>
      </p:sp>
      <p:sp>
        <p:nvSpPr>
          <p:cNvPr id="36930" name="Line 65"/>
          <p:cNvSpPr>
            <a:spLocks noChangeShapeType="1"/>
          </p:cNvSpPr>
          <p:nvPr/>
        </p:nvSpPr>
        <p:spPr bwMode="auto">
          <a:xfrm>
            <a:off x="6308725" y="3938588"/>
            <a:ext cx="490538" cy="12700"/>
          </a:xfrm>
          <a:prstGeom prst="line">
            <a:avLst/>
          </a:prstGeom>
          <a:noFill/>
          <a:ln w="28575">
            <a:solidFill>
              <a:schemeClr val="tx1"/>
            </a:solidFill>
            <a:round/>
            <a:headEnd/>
            <a:tailEnd/>
          </a:ln>
        </p:spPr>
        <p:txBody>
          <a:bodyPr wrap="none" anchor="ctr">
            <a:spAutoFit/>
          </a:bodyPr>
          <a:lstStyle/>
          <a:p>
            <a:endParaRPr lang="en-US"/>
          </a:p>
        </p:txBody>
      </p:sp>
      <p:sp>
        <p:nvSpPr>
          <p:cNvPr id="36931" name="Line 66"/>
          <p:cNvSpPr>
            <a:spLocks noChangeShapeType="1"/>
          </p:cNvSpPr>
          <p:nvPr/>
        </p:nvSpPr>
        <p:spPr bwMode="auto">
          <a:xfrm>
            <a:off x="6323013" y="3938588"/>
            <a:ext cx="269875" cy="193675"/>
          </a:xfrm>
          <a:prstGeom prst="line">
            <a:avLst/>
          </a:prstGeom>
          <a:noFill/>
          <a:ln w="28575">
            <a:solidFill>
              <a:schemeClr val="tx1"/>
            </a:solidFill>
            <a:round/>
            <a:headEnd/>
            <a:tailEnd/>
          </a:ln>
        </p:spPr>
        <p:txBody>
          <a:bodyPr wrap="none" anchor="ctr">
            <a:spAutoFit/>
          </a:bodyPr>
          <a:lstStyle/>
          <a:p>
            <a:endParaRPr lang="en-US"/>
          </a:p>
        </p:txBody>
      </p:sp>
      <p:sp>
        <p:nvSpPr>
          <p:cNvPr id="36932" name="Line 67"/>
          <p:cNvSpPr>
            <a:spLocks noChangeShapeType="1"/>
          </p:cNvSpPr>
          <p:nvPr/>
        </p:nvSpPr>
        <p:spPr bwMode="auto">
          <a:xfrm>
            <a:off x="6799263" y="3938588"/>
            <a:ext cx="282575" cy="179387"/>
          </a:xfrm>
          <a:prstGeom prst="line">
            <a:avLst/>
          </a:prstGeom>
          <a:noFill/>
          <a:ln w="28575">
            <a:solidFill>
              <a:schemeClr val="tx1"/>
            </a:solidFill>
            <a:round/>
            <a:headEnd/>
            <a:tailEnd/>
          </a:ln>
        </p:spPr>
        <p:txBody>
          <a:bodyPr wrap="none" anchor="ctr">
            <a:spAutoFit/>
          </a:bodyPr>
          <a:lstStyle/>
          <a:p>
            <a:endParaRPr lang="en-US"/>
          </a:p>
        </p:txBody>
      </p:sp>
      <p:sp>
        <p:nvSpPr>
          <p:cNvPr id="36933" name="Line 68"/>
          <p:cNvSpPr>
            <a:spLocks noChangeShapeType="1"/>
          </p:cNvSpPr>
          <p:nvPr/>
        </p:nvSpPr>
        <p:spPr bwMode="auto">
          <a:xfrm flipV="1">
            <a:off x="6592888" y="4132263"/>
            <a:ext cx="463550" cy="12700"/>
          </a:xfrm>
          <a:prstGeom prst="line">
            <a:avLst/>
          </a:prstGeom>
          <a:noFill/>
          <a:ln w="28575">
            <a:solidFill>
              <a:schemeClr val="tx1"/>
            </a:solidFill>
            <a:round/>
            <a:headEnd/>
            <a:tailEnd/>
          </a:ln>
        </p:spPr>
        <p:txBody>
          <a:bodyPr wrap="none" anchor="ctr">
            <a:spAutoFit/>
          </a:bodyPr>
          <a:lstStyle/>
          <a:p>
            <a:endParaRPr lang="en-US"/>
          </a:p>
        </p:txBody>
      </p:sp>
      <p:sp>
        <p:nvSpPr>
          <p:cNvPr id="36934" name="Line 69"/>
          <p:cNvSpPr>
            <a:spLocks noChangeShapeType="1"/>
          </p:cNvSpPr>
          <p:nvPr/>
        </p:nvSpPr>
        <p:spPr bwMode="auto">
          <a:xfrm>
            <a:off x="6784975" y="3938588"/>
            <a:ext cx="14288" cy="514350"/>
          </a:xfrm>
          <a:prstGeom prst="line">
            <a:avLst/>
          </a:prstGeom>
          <a:noFill/>
          <a:ln w="28575">
            <a:solidFill>
              <a:schemeClr val="tx1"/>
            </a:solidFill>
            <a:round/>
            <a:headEnd/>
            <a:tailEnd/>
          </a:ln>
        </p:spPr>
        <p:txBody>
          <a:bodyPr wrap="none" anchor="ctr">
            <a:spAutoFit/>
          </a:bodyPr>
          <a:lstStyle/>
          <a:p>
            <a:endParaRPr lang="en-US"/>
          </a:p>
        </p:txBody>
      </p:sp>
      <p:sp>
        <p:nvSpPr>
          <p:cNvPr id="36935" name="Line 70"/>
          <p:cNvSpPr>
            <a:spLocks noChangeShapeType="1"/>
          </p:cNvSpPr>
          <p:nvPr/>
        </p:nvSpPr>
        <p:spPr bwMode="auto">
          <a:xfrm>
            <a:off x="6335713" y="4440238"/>
            <a:ext cx="449262" cy="12700"/>
          </a:xfrm>
          <a:prstGeom prst="line">
            <a:avLst/>
          </a:prstGeom>
          <a:noFill/>
          <a:ln w="28575">
            <a:solidFill>
              <a:schemeClr val="tx1"/>
            </a:solidFill>
            <a:round/>
            <a:headEnd/>
            <a:tailEnd/>
          </a:ln>
        </p:spPr>
        <p:txBody>
          <a:bodyPr wrap="none" anchor="ctr">
            <a:spAutoFit/>
          </a:bodyPr>
          <a:lstStyle/>
          <a:p>
            <a:endParaRPr lang="en-US"/>
          </a:p>
        </p:txBody>
      </p:sp>
      <p:sp>
        <p:nvSpPr>
          <p:cNvPr id="36936" name="Line 71"/>
          <p:cNvSpPr>
            <a:spLocks noChangeShapeType="1"/>
          </p:cNvSpPr>
          <p:nvPr/>
        </p:nvSpPr>
        <p:spPr bwMode="auto">
          <a:xfrm flipV="1">
            <a:off x="7069138" y="4117975"/>
            <a:ext cx="12700" cy="476250"/>
          </a:xfrm>
          <a:prstGeom prst="line">
            <a:avLst/>
          </a:prstGeom>
          <a:noFill/>
          <a:ln w="28575">
            <a:solidFill>
              <a:schemeClr val="tx1"/>
            </a:solidFill>
            <a:round/>
            <a:headEnd/>
            <a:tailEnd/>
          </a:ln>
        </p:spPr>
        <p:txBody>
          <a:bodyPr wrap="none" anchor="ctr">
            <a:spAutoFit/>
          </a:bodyPr>
          <a:lstStyle/>
          <a:p>
            <a:endParaRPr lang="en-US"/>
          </a:p>
        </p:txBody>
      </p:sp>
      <p:sp>
        <p:nvSpPr>
          <p:cNvPr id="36937" name="Line 72"/>
          <p:cNvSpPr>
            <a:spLocks noChangeShapeType="1"/>
          </p:cNvSpPr>
          <p:nvPr/>
        </p:nvSpPr>
        <p:spPr bwMode="auto">
          <a:xfrm flipH="1" flipV="1">
            <a:off x="6784975" y="4440238"/>
            <a:ext cx="284163" cy="168275"/>
          </a:xfrm>
          <a:prstGeom prst="line">
            <a:avLst/>
          </a:prstGeom>
          <a:noFill/>
          <a:ln w="28575">
            <a:solidFill>
              <a:schemeClr val="tx1"/>
            </a:solidFill>
            <a:round/>
            <a:headEnd/>
            <a:tailEnd/>
          </a:ln>
        </p:spPr>
        <p:txBody>
          <a:bodyPr wrap="none" anchor="ctr">
            <a:spAutoFit/>
          </a:bodyPr>
          <a:lstStyle/>
          <a:p>
            <a:endParaRPr lang="en-US"/>
          </a:p>
        </p:txBody>
      </p:sp>
      <p:sp>
        <p:nvSpPr>
          <p:cNvPr id="36938" name="Line 73"/>
          <p:cNvSpPr>
            <a:spLocks noChangeShapeType="1"/>
          </p:cNvSpPr>
          <p:nvPr/>
        </p:nvSpPr>
        <p:spPr bwMode="auto">
          <a:xfrm flipH="1" flipV="1">
            <a:off x="6323013" y="4440238"/>
            <a:ext cx="295275" cy="206375"/>
          </a:xfrm>
          <a:prstGeom prst="line">
            <a:avLst/>
          </a:prstGeom>
          <a:noFill/>
          <a:ln w="28575">
            <a:solidFill>
              <a:schemeClr val="tx1"/>
            </a:solidFill>
            <a:round/>
            <a:headEnd/>
            <a:tailEnd/>
          </a:ln>
        </p:spPr>
        <p:txBody>
          <a:bodyPr wrap="none" anchor="ctr">
            <a:spAutoFit/>
          </a:bodyPr>
          <a:lstStyle/>
          <a:p>
            <a:endParaRPr lang="en-US"/>
          </a:p>
        </p:txBody>
      </p:sp>
      <p:sp>
        <p:nvSpPr>
          <p:cNvPr id="36939" name="Line 74"/>
          <p:cNvSpPr>
            <a:spLocks noChangeShapeType="1"/>
          </p:cNvSpPr>
          <p:nvPr/>
        </p:nvSpPr>
        <p:spPr bwMode="auto">
          <a:xfrm flipV="1">
            <a:off x="6630988" y="4608513"/>
            <a:ext cx="438150" cy="38100"/>
          </a:xfrm>
          <a:prstGeom prst="line">
            <a:avLst/>
          </a:prstGeom>
          <a:noFill/>
          <a:ln w="28575">
            <a:solidFill>
              <a:schemeClr val="tx1"/>
            </a:solidFill>
            <a:round/>
            <a:headEnd/>
            <a:tailEnd/>
          </a:ln>
        </p:spPr>
        <p:txBody>
          <a:bodyPr wrap="none" anchor="ctr">
            <a:spAutoFit/>
          </a:bodyPr>
          <a:lstStyle/>
          <a:p>
            <a:endParaRPr lang="en-US"/>
          </a:p>
        </p:txBody>
      </p:sp>
      <p:sp>
        <p:nvSpPr>
          <p:cNvPr id="36940" name="Line 75"/>
          <p:cNvSpPr>
            <a:spLocks noChangeShapeType="1"/>
          </p:cNvSpPr>
          <p:nvPr/>
        </p:nvSpPr>
        <p:spPr bwMode="auto">
          <a:xfrm>
            <a:off x="6592888" y="4132263"/>
            <a:ext cx="38100" cy="514350"/>
          </a:xfrm>
          <a:prstGeom prst="line">
            <a:avLst/>
          </a:prstGeom>
          <a:noFill/>
          <a:ln w="28575">
            <a:solidFill>
              <a:schemeClr val="tx1"/>
            </a:solidFill>
            <a:round/>
            <a:headEnd/>
            <a:tailEnd/>
          </a:ln>
        </p:spPr>
        <p:txBody>
          <a:bodyPr wrap="none" anchor="ctr">
            <a:spAutoFit/>
          </a:bodyPr>
          <a:lstStyle/>
          <a:p>
            <a:endParaRPr lang="en-US"/>
          </a:p>
        </p:txBody>
      </p:sp>
      <p:sp>
        <p:nvSpPr>
          <p:cNvPr id="36941" name="Line 76"/>
          <p:cNvSpPr>
            <a:spLocks noChangeShapeType="1"/>
          </p:cNvSpPr>
          <p:nvPr/>
        </p:nvSpPr>
        <p:spPr bwMode="auto">
          <a:xfrm flipV="1">
            <a:off x="5330825" y="3913188"/>
            <a:ext cx="992188" cy="244475"/>
          </a:xfrm>
          <a:prstGeom prst="line">
            <a:avLst/>
          </a:prstGeom>
          <a:noFill/>
          <a:ln w="28575">
            <a:solidFill>
              <a:schemeClr val="tx1"/>
            </a:solidFill>
            <a:round/>
            <a:headEnd/>
            <a:tailEnd/>
          </a:ln>
        </p:spPr>
        <p:txBody>
          <a:bodyPr wrap="none" anchor="ctr">
            <a:spAutoFit/>
          </a:bodyPr>
          <a:lstStyle/>
          <a:p>
            <a:endParaRPr lang="en-US"/>
          </a:p>
        </p:txBody>
      </p:sp>
      <p:sp>
        <p:nvSpPr>
          <p:cNvPr id="36942" name="Line 77"/>
          <p:cNvSpPr>
            <a:spLocks noChangeShapeType="1"/>
          </p:cNvSpPr>
          <p:nvPr/>
        </p:nvSpPr>
        <p:spPr bwMode="auto">
          <a:xfrm flipV="1">
            <a:off x="5832475" y="3951288"/>
            <a:ext cx="979488" cy="244475"/>
          </a:xfrm>
          <a:prstGeom prst="line">
            <a:avLst/>
          </a:prstGeom>
          <a:noFill/>
          <a:ln w="28575">
            <a:solidFill>
              <a:schemeClr val="tx1"/>
            </a:solidFill>
            <a:round/>
            <a:headEnd/>
            <a:tailEnd/>
          </a:ln>
        </p:spPr>
        <p:txBody>
          <a:bodyPr wrap="none" anchor="ctr">
            <a:spAutoFit/>
          </a:bodyPr>
          <a:lstStyle/>
          <a:p>
            <a:endParaRPr lang="en-US"/>
          </a:p>
        </p:txBody>
      </p:sp>
      <p:sp>
        <p:nvSpPr>
          <p:cNvPr id="36943" name="Line 78"/>
          <p:cNvSpPr>
            <a:spLocks noChangeShapeType="1"/>
          </p:cNvSpPr>
          <p:nvPr/>
        </p:nvSpPr>
        <p:spPr bwMode="auto">
          <a:xfrm flipV="1">
            <a:off x="5627688" y="4117975"/>
            <a:ext cx="990600" cy="231775"/>
          </a:xfrm>
          <a:prstGeom prst="line">
            <a:avLst/>
          </a:prstGeom>
          <a:noFill/>
          <a:ln w="28575">
            <a:solidFill>
              <a:schemeClr val="tx1"/>
            </a:solidFill>
            <a:round/>
            <a:headEnd/>
            <a:tailEnd/>
          </a:ln>
        </p:spPr>
        <p:txBody>
          <a:bodyPr wrap="none" anchor="ctr">
            <a:spAutoFit/>
          </a:bodyPr>
          <a:lstStyle/>
          <a:p>
            <a:endParaRPr lang="en-US"/>
          </a:p>
        </p:txBody>
      </p:sp>
      <p:sp>
        <p:nvSpPr>
          <p:cNvPr id="36944" name="Line 79"/>
          <p:cNvSpPr>
            <a:spLocks noChangeShapeType="1"/>
          </p:cNvSpPr>
          <p:nvPr/>
        </p:nvSpPr>
        <p:spPr bwMode="auto">
          <a:xfrm flipV="1">
            <a:off x="6046788" y="4117975"/>
            <a:ext cx="977900" cy="231775"/>
          </a:xfrm>
          <a:prstGeom prst="line">
            <a:avLst/>
          </a:prstGeom>
          <a:noFill/>
          <a:ln w="28575">
            <a:solidFill>
              <a:schemeClr val="tx1"/>
            </a:solidFill>
            <a:round/>
            <a:headEnd/>
            <a:tailEnd/>
          </a:ln>
        </p:spPr>
        <p:txBody>
          <a:bodyPr wrap="none" anchor="ctr">
            <a:spAutoFit/>
          </a:bodyPr>
          <a:lstStyle/>
          <a:p>
            <a:endParaRPr lang="en-US"/>
          </a:p>
        </p:txBody>
      </p:sp>
      <p:sp>
        <p:nvSpPr>
          <p:cNvPr id="36945" name="Line 80"/>
          <p:cNvSpPr>
            <a:spLocks noChangeShapeType="1"/>
          </p:cNvSpPr>
          <p:nvPr/>
        </p:nvSpPr>
        <p:spPr bwMode="auto">
          <a:xfrm flipV="1">
            <a:off x="5368925" y="4440238"/>
            <a:ext cx="966788" cy="231775"/>
          </a:xfrm>
          <a:prstGeom prst="line">
            <a:avLst/>
          </a:prstGeom>
          <a:noFill/>
          <a:ln w="28575">
            <a:solidFill>
              <a:schemeClr val="tx1"/>
            </a:solidFill>
            <a:round/>
            <a:headEnd/>
            <a:tailEnd/>
          </a:ln>
        </p:spPr>
        <p:txBody>
          <a:bodyPr wrap="none" anchor="ctr">
            <a:spAutoFit/>
          </a:bodyPr>
          <a:lstStyle/>
          <a:p>
            <a:endParaRPr lang="en-US"/>
          </a:p>
        </p:txBody>
      </p:sp>
      <p:sp>
        <p:nvSpPr>
          <p:cNvPr id="36946" name="Line 81"/>
          <p:cNvSpPr>
            <a:spLocks noChangeShapeType="1"/>
          </p:cNvSpPr>
          <p:nvPr/>
        </p:nvSpPr>
        <p:spPr bwMode="auto">
          <a:xfrm flipV="1">
            <a:off x="5832475" y="4452938"/>
            <a:ext cx="966788" cy="219075"/>
          </a:xfrm>
          <a:prstGeom prst="line">
            <a:avLst/>
          </a:prstGeom>
          <a:noFill/>
          <a:ln w="28575">
            <a:solidFill>
              <a:schemeClr val="tx1"/>
            </a:solidFill>
            <a:round/>
            <a:headEnd/>
            <a:tailEnd/>
          </a:ln>
        </p:spPr>
        <p:txBody>
          <a:bodyPr wrap="none" anchor="ctr">
            <a:spAutoFit/>
          </a:bodyPr>
          <a:lstStyle/>
          <a:p>
            <a:endParaRPr lang="en-US"/>
          </a:p>
        </p:txBody>
      </p:sp>
      <p:sp>
        <p:nvSpPr>
          <p:cNvPr id="36947" name="Line 82"/>
          <p:cNvSpPr>
            <a:spLocks noChangeShapeType="1"/>
          </p:cNvSpPr>
          <p:nvPr/>
        </p:nvSpPr>
        <p:spPr bwMode="auto">
          <a:xfrm flipV="1">
            <a:off x="5640388" y="4633913"/>
            <a:ext cx="977900" cy="244475"/>
          </a:xfrm>
          <a:prstGeom prst="line">
            <a:avLst/>
          </a:prstGeom>
          <a:noFill/>
          <a:ln w="28575">
            <a:solidFill>
              <a:schemeClr val="tx1"/>
            </a:solidFill>
            <a:round/>
            <a:headEnd/>
            <a:tailEnd/>
          </a:ln>
        </p:spPr>
        <p:txBody>
          <a:bodyPr wrap="none" anchor="ctr">
            <a:spAutoFit/>
          </a:bodyPr>
          <a:lstStyle/>
          <a:p>
            <a:endParaRPr lang="en-US"/>
          </a:p>
        </p:txBody>
      </p:sp>
      <p:sp>
        <p:nvSpPr>
          <p:cNvPr id="36948" name="Line 83"/>
          <p:cNvSpPr>
            <a:spLocks noChangeShapeType="1"/>
          </p:cNvSpPr>
          <p:nvPr/>
        </p:nvSpPr>
        <p:spPr bwMode="auto">
          <a:xfrm flipV="1">
            <a:off x="6103938" y="4608513"/>
            <a:ext cx="977900" cy="230187"/>
          </a:xfrm>
          <a:prstGeom prst="line">
            <a:avLst/>
          </a:prstGeom>
          <a:noFill/>
          <a:ln w="28575">
            <a:solidFill>
              <a:schemeClr val="tx1"/>
            </a:solidFill>
            <a:round/>
            <a:headEnd/>
            <a:tailEnd/>
          </a:ln>
        </p:spPr>
        <p:txBody>
          <a:bodyPr wrap="none" anchor="ctr">
            <a:spAutoFit/>
          </a:bodyPr>
          <a:lstStyle/>
          <a:p>
            <a:endParaRPr lang="en-US"/>
          </a:p>
        </p:txBody>
      </p:sp>
      <p:sp>
        <p:nvSpPr>
          <p:cNvPr id="36949" name="Text Box 84"/>
          <p:cNvSpPr txBox="1">
            <a:spLocks noChangeArrowheads="1"/>
          </p:cNvSpPr>
          <p:nvPr/>
        </p:nvSpPr>
        <p:spPr bwMode="auto">
          <a:xfrm>
            <a:off x="1692275" y="4719638"/>
            <a:ext cx="506413" cy="457200"/>
          </a:xfrm>
          <a:prstGeom prst="rect">
            <a:avLst/>
          </a:prstGeom>
          <a:noFill/>
          <a:ln w="28575">
            <a:noFill/>
            <a:miter lim="800000"/>
            <a:headEnd/>
            <a:tailEnd/>
          </a:ln>
        </p:spPr>
        <p:txBody>
          <a:bodyPr wrap="none" anchor="ctr">
            <a:spAutoFit/>
          </a:bodyPr>
          <a:lstStyle/>
          <a:p>
            <a:pPr algn="ctr"/>
            <a:r>
              <a:rPr lang="en-US" i="1"/>
              <a:t>Q</a:t>
            </a:r>
            <a:r>
              <a:rPr lang="en-US" baseline="-25000"/>
              <a:t>0</a:t>
            </a:r>
            <a:endParaRPr lang="en-US" i="1"/>
          </a:p>
        </p:txBody>
      </p:sp>
      <p:sp>
        <p:nvSpPr>
          <p:cNvPr id="36950" name="Text Box 85"/>
          <p:cNvSpPr txBox="1">
            <a:spLocks noChangeArrowheads="1"/>
          </p:cNvSpPr>
          <p:nvPr/>
        </p:nvSpPr>
        <p:spPr bwMode="auto">
          <a:xfrm>
            <a:off x="2262188" y="4719638"/>
            <a:ext cx="506412" cy="457200"/>
          </a:xfrm>
          <a:prstGeom prst="rect">
            <a:avLst/>
          </a:prstGeom>
          <a:noFill/>
          <a:ln w="28575">
            <a:noFill/>
            <a:miter lim="800000"/>
            <a:headEnd/>
            <a:tailEnd/>
          </a:ln>
        </p:spPr>
        <p:txBody>
          <a:bodyPr wrap="none" anchor="ctr">
            <a:spAutoFit/>
          </a:bodyPr>
          <a:lstStyle/>
          <a:p>
            <a:pPr algn="ctr"/>
            <a:r>
              <a:rPr lang="en-US" i="1"/>
              <a:t>Q</a:t>
            </a:r>
            <a:r>
              <a:rPr lang="en-US" baseline="-25000"/>
              <a:t>1</a:t>
            </a:r>
            <a:endParaRPr lang="en-US" i="1"/>
          </a:p>
        </p:txBody>
      </p:sp>
      <p:sp>
        <p:nvSpPr>
          <p:cNvPr id="36951" name="Text Box 86"/>
          <p:cNvSpPr txBox="1">
            <a:spLocks noChangeArrowheads="1"/>
          </p:cNvSpPr>
          <p:nvPr/>
        </p:nvSpPr>
        <p:spPr bwMode="auto">
          <a:xfrm>
            <a:off x="2955925" y="4719638"/>
            <a:ext cx="506413" cy="457200"/>
          </a:xfrm>
          <a:prstGeom prst="rect">
            <a:avLst/>
          </a:prstGeom>
          <a:noFill/>
          <a:ln w="28575">
            <a:noFill/>
            <a:miter lim="800000"/>
            <a:headEnd/>
            <a:tailEnd/>
          </a:ln>
        </p:spPr>
        <p:txBody>
          <a:bodyPr wrap="none" anchor="ctr">
            <a:spAutoFit/>
          </a:bodyPr>
          <a:lstStyle/>
          <a:p>
            <a:pPr algn="ctr"/>
            <a:r>
              <a:rPr lang="en-US" i="1"/>
              <a:t>Q</a:t>
            </a:r>
            <a:r>
              <a:rPr lang="en-US" baseline="-25000"/>
              <a:t>2</a:t>
            </a:r>
            <a:endParaRPr lang="en-US" i="1"/>
          </a:p>
        </p:txBody>
      </p:sp>
      <p:sp>
        <p:nvSpPr>
          <p:cNvPr id="36952" name="Text Box 87"/>
          <p:cNvSpPr txBox="1">
            <a:spLocks noChangeArrowheads="1"/>
          </p:cNvSpPr>
          <p:nvPr/>
        </p:nvSpPr>
        <p:spPr bwMode="auto">
          <a:xfrm>
            <a:off x="4087813" y="4819650"/>
            <a:ext cx="506412" cy="457200"/>
          </a:xfrm>
          <a:prstGeom prst="rect">
            <a:avLst/>
          </a:prstGeom>
          <a:noFill/>
          <a:ln w="28575">
            <a:noFill/>
            <a:miter lim="800000"/>
            <a:headEnd/>
            <a:tailEnd/>
          </a:ln>
        </p:spPr>
        <p:txBody>
          <a:bodyPr wrap="none" anchor="ctr">
            <a:spAutoFit/>
          </a:bodyPr>
          <a:lstStyle/>
          <a:p>
            <a:pPr algn="ctr"/>
            <a:r>
              <a:rPr lang="en-US" i="1"/>
              <a:t>Q</a:t>
            </a:r>
            <a:r>
              <a:rPr lang="en-US" baseline="-25000"/>
              <a:t>3</a:t>
            </a:r>
            <a:endParaRPr lang="en-US" i="1"/>
          </a:p>
        </p:txBody>
      </p:sp>
      <p:sp>
        <p:nvSpPr>
          <p:cNvPr id="36953" name="Text Box 88"/>
          <p:cNvSpPr txBox="1">
            <a:spLocks noChangeArrowheads="1"/>
          </p:cNvSpPr>
          <p:nvPr/>
        </p:nvSpPr>
        <p:spPr bwMode="auto">
          <a:xfrm>
            <a:off x="6046788" y="4876800"/>
            <a:ext cx="506412" cy="457200"/>
          </a:xfrm>
          <a:prstGeom prst="rect">
            <a:avLst/>
          </a:prstGeom>
          <a:noFill/>
          <a:ln w="28575">
            <a:noFill/>
            <a:miter lim="800000"/>
            <a:headEnd/>
            <a:tailEnd/>
          </a:ln>
        </p:spPr>
        <p:txBody>
          <a:bodyPr wrap="none" anchor="ctr">
            <a:spAutoFit/>
          </a:bodyPr>
          <a:lstStyle/>
          <a:p>
            <a:pPr algn="ctr"/>
            <a:r>
              <a:rPr lang="en-US" i="1"/>
              <a:t>Q</a:t>
            </a:r>
            <a:r>
              <a:rPr lang="en-US" baseline="-25000"/>
              <a:t>4</a:t>
            </a:r>
            <a:endParaRPr lang="en-US" i="1"/>
          </a:p>
        </p:txBody>
      </p:sp>
      <p:sp>
        <p:nvSpPr>
          <p:cNvPr id="36954" name="Text Box 44"/>
          <p:cNvSpPr txBox="1">
            <a:spLocks noChangeArrowheads="1"/>
          </p:cNvSpPr>
          <p:nvPr/>
        </p:nvSpPr>
        <p:spPr bwMode="auto">
          <a:xfrm>
            <a:off x="1676400" y="5638800"/>
            <a:ext cx="5943600" cy="646113"/>
          </a:xfrm>
          <a:prstGeom prst="rect">
            <a:avLst/>
          </a:prstGeom>
          <a:solidFill>
            <a:srgbClr val="00FF00"/>
          </a:solidFill>
          <a:ln w="28575">
            <a:solidFill>
              <a:srgbClr val="006600"/>
            </a:solidFill>
            <a:miter lim="800000"/>
            <a:headEnd/>
            <a:tailEnd/>
          </a:ln>
        </p:spPr>
        <p:txBody>
          <a:bodyPr anchor="ctr">
            <a:spAutoFit/>
          </a:bodyPr>
          <a:lstStyle/>
          <a:p>
            <a:pPr>
              <a:spcBef>
                <a:spcPct val="50000"/>
              </a:spcBef>
            </a:pPr>
            <a:r>
              <a:rPr lang="en-US"/>
              <a:t>Note that </a:t>
            </a:r>
            <a:r>
              <a:rPr lang="en-US" i="1"/>
              <a:t>Q</a:t>
            </a:r>
            <a:r>
              <a:rPr lang="en-US" i="1" baseline="-25000"/>
              <a:t>n</a:t>
            </a:r>
            <a:r>
              <a:rPr lang="en-US" i="1"/>
              <a:t> </a:t>
            </a:r>
            <a:r>
              <a:rPr lang="en-US"/>
              <a:t>has 2</a:t>
            </a:r>
            <a:r>
              <a:rPr lang="en-US" sz="2800" i="1" baseline="30000"/>
              <a:t>n</a:t>
            </a:r>
            <a:r>
              <a:rPr lang="en-US"/>
              <a:t> vertices and </a:t>
            </a:r>
            <a:r>
              <a:rPr lang="en-US" i="1"/>
              <a:t>n</a:t>
            </a:r>
            <a:r>
              <a:rPr lang="en-US"/>
              <a:t>2</a:t>
            </a:r>
            <a:r>
              <a:rPr lang="en-US" sz="2800" i="1" baseline="30000"/>
              <a:t>n</a:t>
            </a:r>
            <a:r>
              <a:rPr lang="en-US" sz="2800" baseline="30000"/>
              <a:t> − 1</a:t>
            </a:r>
            <a:r>
              <a:rPr lang="en-US" i="1"/>
              <a:t> </a:t>
            </a:r>
            <a:r>
              <a:rPr lang="en-US"/>
              <a:t>edges.</a:t>
            </a:r>
            <a:r>
              <a:rPr lang="en-US" i="1"/>
              <a:t>           </a:t>
            </a:r>
            <a:endParaRPr lang="en-US"/>
          </a:p>
          <a:p>
            <a:pPr>
              <a:spcBef>
                <a:spcPct val="50000"/>
              </a:spcBef>
            </a:pPr>
            <a:endParaRPr lang="en-US" sz="8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3"/>
          <p:cNvSpPr>
            <a:spLocks noGrp="1" noChangeArrowheads="1"/>
          </p:cNvSpPr>
          <p:nvPr>
            <p:ph idx="1"/>
          </p:nvPr>
        </p:nvSpPr>
        <p:spPr>
          <a:xfrm>
            <a:off x="685800" y="2438400"/>
            <a:ext cx="7772400" cy="2438400"/>
          </a:xfrm>
          <a:solidFill>
            <a:srgbClr val="FFFF99"/>
          </a:solidFill>
          <a:ln w="63500">
            <a:solidFill>
              <a:srgbClr val="006600"/>
            </a:solidFill>
          </a:ln>
        </p:spPr>
        <p:txBody>
          <a:bodyPr/>
          <a:lstStyle/>
          <a:p>
            <a:r>
              <a:rPr lang="en-US" sz="2800" smtClean="0">
                <a:effectLst/>
              </a:rPr>
              <a:t>Graph representations:</a:t>
            </a:r>
          </a:p>
          <a:p>
            <a:pPr lvl="1"/>
            <a:r>
              <a:rPr lang="en-US" smtClean="0">
                <a:effectLst/>
              </a:rPr>
              <a:t>Adjacency Lists.</a:t>
            </a:r>
          </a:p>
          <a:p>
            <a:pPr lvl="1"/>
            <a:r>
              <a:rPr lang="en-US" smtClean="0">
                <a:effectLst/>
              </a:rPr>
              <a:t>Adjacency Matrices.</a:t>
            </a:r>
          </a:p>
          <a:p>
            <a:pPr lvl="1"/>
            <a:r>
              <a:rPr lang="en-US" smtClean="0">
                <a:effectLst/>
              </a:rPr>
              <a:t>Incidence Matrices.</a:t>
            </a:r>
          </a:p>
        </p:txBody>
      </p:sp>
      <p:sp>
        <p:nvSpPr>
          <p:cNvPr id="37890" name="Slide Number Placeholder 4"/>
          <p:cNvSpPr>
            <a:spLocks noGrp="1"/>
          </p:cNvSpPr>
          <p:nvPr>
            <p:ph type="sldNum" sz="quarter" idx="12"/>
          </p:nvPr>
        </p:nvSpPr>
        <p:spPr>
          <a:noFill/>
        </p:spPr>
        <p:txBody>
          <a:bodyPr/>
          <a:lstStyle/>
          <a:p>
            <a:fld id="{A63BAB33-F076-4132-B26F-23F46D4C6A13}" type="slidenum">
              <a:rPr lang="ar-JO" smtClean="0">
                <a:latin typeface="Times New Roman" charset="0"/>
                <a:cs typeface="Times New Roman" charset="0"/>
              </a:rPr>
              <a:pPr/>
              <a:t>28</a:t>
            </a:fld>
            <a:endParaRPr lang="en-US" smtClean="0">
              <a:latin typeface="Times New Roman" charset="0"/>
              <a:cs typeface="Times New Roman" charset="0"/>
            </a:endParaRPr>
          </a:p>
        </p:txBody>
      </p:sp>
      <p:sp>
        <p:nvSpPr>
          <p:cNvPr id="37891" name="Rectangle 2"/>
          <p:cNvSpPr>
            <a:spLocks noGrp="1" noChangeArrowheads="1"/>
          </p:cNvSpPr>
          <p:nvPr>
            <p:ph type="title"/>
          </p:nvPr>
        </p:nvSpPr>
        <p:spPr>
          <a:xfrm>
            <a:off x="685800" y="533400"/>
            <a:ext cx="7772400" cy="1143000"/>
          </a:xfrm>
          <a:solidFill>
            <a:srgbClr val="00FF00"/>
          </a:solidFill>
          <a:ln w="63500">
            <a:solidFill>
              <a:srgbClr val="006600"/>
            </a:solidFill>
          </a:ln>
        </p:spPr>
        <p:txBody>
          <a:bodyPr/>
          <a:lstStyle/>
          <a:p>
            <a:r>
              <a:rPr lang="en-US" smtClean="0"/>
              <a:t>9.3 Graph Representations</a:t>
            </a:r>
            <a:endParaRPr lang="en-US" sz="48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3"/>
          <p:cNvSpPr>
            <a:spLocks noGrp="1" noChangeArrowheads="1"/>
          </p:cNvSpPr>
          <p:nvPr>
            <p:ph idx="1"/>
          </p:nvPr>
        </p:nvSpPr>
        <p:spPr>
          <a:solidFill>
            <a:srgbClr val="FFFF99"/>
          </a:solidFill>
          <a:ln w="63500">
            <a:solidFill>
              <a:srgbClr val="006600"/>
            </a:solidFill>
          </a:ln>
        </p:spPr>
        <p:txBody>
          <a:bodyPr/>
          <a:lstStyle/>
          <a:p>
            <a:pPr algn="just"/>
            <a:r>
              <a:rPr lang="en-US" sz="2800" smtClean="0">
                <a:effectLst/>
              </a:rPr>
              <a:t>A table with 1 row per vertex, listing its adjacent vertices.</a:t>
            </a:r>
          </a:p>
        </p:txBody>
      </p:sp>
      <p:sp>
        <p:nvSpPr>
          <p:cNvPr id="4099" name="Slide Number Placeholder 4"/>
          <p:cNvSpPr>
            <a:spLocks noGrp="1"/>
          </p:cNvSpPr>
          <p:nvPr>
            <p:ph type="sldNum" sz="quarter" idx="12"/>
          </p:nvPr>
        </p:nvSpPr>
        <p:spPr>
          <a:noFill/>
        </p:spPr>
        <p:txBody>
          <a:bodyPr/>
          <a:lstStyle/>
          <a:p>
            <a:fld id="{1BCF1158-39D3-418D-BE87-CBAB3A6DA9FE}" type="slidenum">
              <a:rPr lang="ar-JO" smtClean="0">
                <a:latin typeface="Times New Roman" charset="0"/>
                <a:cs typeface="Times New Roman" charset="0"/>
              </a:rPr>
              <a:pPr/>
              <a:t>29</a:t>
            </a:fld>
            <a:endParaRPr lang="en-US" smtClean="0">
              <a:latin typeface="Times New Roman" charset="0"/>
              <a:cs typeface="Times New Roman" charset="0"/>
            </a:endParaRPr>
          </a:p>
        </p:txBody>
      </p:sp>
      <p:sp>
        <p:nvSpPr>
          <p:cNvPr id="4100" name="Rectangle 2"/>
          <p:cNvSpPr>
            <a:spLocks noGrp="1" noChangeArrowheads="1"/>
          </p:cNvSpPr>
          <p:nvPr>
            <p:ph type="title"/>
          </p:nvPr>
        </p:nvSpPr>
        <p:spPr>
          <a:xfrm>
            <a:off x="685800" y="533400"/>
            <a:ext cx="7772400" cy="1143000"/>
          </a:xfrm>
          <a:solidFill>
            <a:srgbClr val="00FF00"/>
          </a:solidFill>
          <a:ln w="63500">
            <a:solidFill>
              <a:srgbClr val="006600"/>
            </a:solidFill>
          </a:ln>
        </p:spPr>
        <p:txBody>
          <a:bodyPr/>
          <a:lstStyle/>
          <a:p>
            <a:r>
              <a:rPr lang="en-US" smtClean="0"/>
              <a:t>Undirected: Adjacency Lists</a:t>
            </a:r>
          </a:p>
        </p:txBody>
      </p:sp>
      <p:sp>
        <p:nvSpPr>
          <p:cNvPr id="4102" name="Oval 4"/>
          <p:cNvSpPr>
            <a:spLocks noChangeArrowheads="1"/>
          </p:cNvSpPr>
          <p:nvPr/>
        </p:nvSpPr>
        <p:spPr bwMode="auto">
          <a:xfrm>
            <a:off x="1447800" y="34083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4103" name="Oval 5"/>
          <p:cNvSpPr>
            <a:spLocks noChangeArrowheads="1"/>
          </p:cNvSpPr>
          <p:nvPr/>
        </p:nvSpPr>
        <p:spPr bwMode="auto">
          <a:xfrm>
            <a:off x="1981200" y="34845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4104" name="Oval 6"/>
          <p:cNvSpPr>
            <a:spLocks noChangeArrowheads="1"/>
          </p:cNvSpPr>
          <p:nvPr/>
        </p:nvSpPr>
        <p:spPr bwMode="auto">
          <a:xfrm>
            <a:off x="1295400" y="39417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4105" name="Oval 7"/>
          <p:cNvSpPr>
            <a:spLocks noChangeArrowheads="1"/>
          </p:cNvSpPr>
          <p:nvPr/>
        </p:nvSpPr>
        <p:spPr bwMode="auto">
          <a:xfrm>
            <a:off x="1828800" y="39417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4106" name="Oval 8"/>
          <p:cNvSpPr>
            <a:spLocks noChangeArrowheads="1"/>
          </p:cNvSpPr>
          <p:nvPr/>
        </p:nvSpPr>
        <p:spPr bwMode="auto">
          <a:xfrm>
            <a:off x="2209800" y="43989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4107" name="Line 9"/>
          <p:cNvSpPr>
            <a:spLocks noChangeShapeType="1"/>
          </p:cNvSpPr>
          <p:nvPr/>
        </p:nvSpPr>
        <p:spPr bwMode="auto">
          <a:xfrm>
            <a:off x="1404938" y="4052888"/>
            <a:ext cx="796925" cy="412750"/>
          </a:xfrm>
          <a:prstGeom prst="line">
            <a:avLst/>
          </a:prstGeom>
          <a:noFill/>
          <a:ln w="28575">
            <a:solidFill>
              <a:schemeClr val="tx1"/>
            </a:solidFill>
            <a:round/>
            <a:headEnd/>
            <a:tailEnd/>
          </a:ln>
        </p:spPr>
        <p:txBody>
          <a:bodyPr wrap="none" anchor="ctr">
            <a:spAutoFit/>
          </a:bodyPr>
          <a:lstStyle/>
          <a:p>
            <a:endParaRPr lang="en-US"/>
          </a:p>
        </p:txBody>
      </p:sp>
      <p:sp>
        <p:nvSpPr>
          <p:cNvPr id="4108" name="Line 10"/>
          <p:cNvSpPr>
            <a:spLocks noChangeShapeType="1"/>
          </p:cNvSpPr>
          <p:nvPr/>
        </p:nvSpPr>
        <p:spPr bwMode="auto">
          <a:xfrm flipV="1">
            <a:off x="1390650" y="3525838"/>
            <a:ext cx="103188" cy="398462"/>
          </a:xfrm>
          <a:prstGeom prst="line">
            <a:avLst/>
          </a:prstGeom>
          <a:noFill/>
          <a:ln w="28575">
            <a:solidFill>
              <a:schemeClr val="tx1"/>
            </a:solidFill>
            <a:round/>
            <a:headEnd/>
            <a:tailEnd/>
          </a:ln>
        </p:spPr>
        <p:txBody>
          <a:bodyPr wrap="none" anchor="ctr">
            <a:spAutoFit/>
          </a:bodyPr>
          <a:lstStyle/>
          <a:p>
            <a:endParaRPr lang="en-US"/>
          </a:p>
        </p:txBody>
      </p:sp>
      <p:sp>
        <p:nvSpPr>
          <p:cNvPr id="4109" name="Line 11"/>
          <p:cNvSpPr>
            <a:spLocks noChangeShapeType="1"/>
          </p:cNvSpPr>
          <p:nvPr/>
        </p:nvSpPr>
        <p:spPr bwMode="auto">
          <a:xfrm>
            <a:off x="1597025" y="3473450"/>
            <a:ext cx="385763" cy="65088"/>
          </a:xfrm>
          <a:prstGeom prst="line">
            <a:avLst/>
          </a:prstGeom>
          <a:noFill/>
          <a:ln w="28575">
            <a:solidFill>
              <a:schemeClr val="tx1"/>
            </a:solidFill>
            <a:round/>
            <a:headEnd/>
            <a:tailEnd/>
          </a:ln>
        </p:spPr>
        <p:txBody>
          <a:bodyPr wrap="none" anchor="ctr">
            <a:spAutoFit/>
          </a:bodyPr>
          <a:lstStyle/>
          <a:p>
            <a:endParaRPr lang="en-US"/>
          </a:p>
        </p:txBody>
      </p:sp>
      <p:sp>
        <p:nvSpPr>
          <p:cNvPr id="4110" name="Line 12"/>
          <p:cNvSpPr>
            <a:spLocks noChangeShapeType="1"/>
          </p:cNvSpPr>
          <p:nvPr/>
        </p:nvSpPr>
        <p:spPr bwMode="auto">
          <a:xfrm>
            <a:off x="2085975" y="3629025"/>
            <a:ext cx="155575" cy="784225"/>
          </a:xfrm>
          <a:prstGeom prst="line">
            <a:avLst/>
          </a:prstGeom>
          <a:noFill/>
          <a:ln w="28575">
            <a:solidFill>
              <a:schemeClr val="tx1"/>
            </a:solidFill>
            <a:round/>
            <a:headEnd/>
            <a:tailEnd/>
          </a:ln>
        </p:spPr>
        <p:txBody>
          <a:bodyPr wrap="none" anchor="ctr">
            <a:spAutoFit/>
          </a:bodyPr>
          <a:lstStyle/>
          <a:p>
            <a:endParaRPr lang="en-US"/>
          </a:p>
        </p:txBody>
      </p:sp>
      <p:sp>
        <p:nvSpPr>
          <p:cNvPr id="4111" name="Line 13"/>
          <p:cNvSpPr>
            <a:spLocks noChangeShapeType="1"/>
          </p:cNvSpPr>
          <p:nvPr/>
        </p:nvSpPr>
        <p:spPr bwMode="auto">
          <a:xfrm flipV="1">
            <a:off x="1417638" y="3629025"/>
            <a:ext cx="579437" cy="347663"/>
          </a:xfrm>
          <a:prstGeom prst="line">
            <a:avLst/>
          </a:prstGeom>
          <a:noFill/>
          <a:ln w="28575">
            <a:solidFill>
              <a:schemeClr val="tx1"/>
            </a:solidFill>
            <a:round/>
            <a:headEnd/>
            <a:tailEnd/>
          </a:ln>
        </p:spPr>
        <p:txBody>
          <a:bodyPr wrap="none" anchor="ctr">
            <a:spAutoFit/>
          </a:bodyPr>
          <a:lstStyle/>
          <a:p>
            <a:endParaRPr lang="en-US"/>
          </a:p>
        </p:txBody>
      </p:sp>
      <p:sp>
        <p:nvSpPr>
          <p:cNvPr id="4112" name="Line 14"/>
          <p:cNvSpPr>
            <a:spLocks noChangeShapeType="1"/>
          </p:cNvSpPr>
          <p:nvPr/>
        </p:nvSpPr>
        <p:spPr bwMode="auto">
          <a:xfrm>
            <a:off x="2125663" y="3576638"/>
            <a:ext cx="668337" cy="450850"/>
          </a:xfrm>
          <a:prstGeom prst="line">
            <a:avLst/>
          </a:prstGeom>
          <a:noFill/>
          <a:ln w="28575">
            <a:solidFill>
              <a:schemeClr val="tx1"/>
            </a:solidFill>
            <a:round/>
            <a:headEnd/>
            <a:tailEnd/>
          </a:ln>
        </p:spPr>
        <p:txBody>
          <a:bodyPr wrap="none" anchor="ctr">
            <a:spAutoFit/>
          </a:bodyPr>
          <a:lstStyle/>
          <a:p>
            <a:endParaRPr lang="en-US"/>
          </a:p>
        </p:txBody>
      </p:sp>
      <p:sp>
        <p:nvSpPr>
          <p:cNvPr id="4113" name="Oval 15"/>
          <p:cNvSpPr>
            <a:spLocks noChangeArrowheads="1"/>
          </p:cNvSpPr>
          <p:nvPr/>
        </p:nvSpPr>
        <p:spPr bwMode="auto">
          <a:xfrm>
            <a:off x="2727325" y="3990975"/>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4114" name="Text Box 16"/>
          <p:cNvSpPr txBox="1">
            <a:spLocks noChangeArrowheads="1"/>
          </p:cNvSpPr>
          <p:nvPr/>
        </p:nvSpPr>
        <p:spPr bwMode="auto">
          <a:xfrm>
            <a:off x="1119188" y="3221038"/>
            <a:ext cx="336550" cy="457200"/>
          </a:xfrm>
          <a:prstGeom prst="rect">
            <a:avLst/>
          </a:prstGeom>
          <a:noFill/>
          <a:ln w="28575">
            <a:noFill/>
            <a:miter lim="800000"/>
            <a:headEnd/>
            <a:tailEnd/>
          </a:ln>
        </p:spPr>
        <p:txBody>
          <a:bodyPr wrap="none" anchor="ctr">
            <a:spAutoFit/>
          </a:bodyPr>
          <a:lstStyle/>
          <a:p>
            <a:pPr algn="ctr"/>
            <a:r>
              <a:rPr lang="en-US" i="1"/>
              <a:t>a</a:t>
            </a:r>
          </a:p>
        </p:txBody>
      </p:sp>
      <p:sp>
        <p:nvSpPr>
          <p:cNvPr id="4115" name="Text Box 17"/>
          <p:cNvSpPr txBox="1">
            <a:spLocks noChangeArrowheads="1"/>
          </p:cNvSpPr>
          <p:nvPr/>
        </p:nvSpPr>
        <p:spPr bwMode="auto">
          <a:xfrm>
            <a:off x="2093913" y="3167063"/>
            <a:ext cx="336550" cy="457200"/>
          </a:xfrm>
          <a:prstGeom prst="rect">
            <a:avLst/>
          </a:prstGeom>
          <a:noFill/>
          <a:ln w="28575">
            <a:noFill/>
            <a:miter lim="800000"/>
            <a:headEnd/>
            <a:tailEnd/>
          </a:ln>
        </p:spPr>
        <p:txBody>
          <a:bodyPr wrap="none" anchor="ctr">
            <a:spAutoFit/>
          </a:bodyPr>
          <a:lstStyle/>
          <a:p>
            <a:pPr algn="ctr"/>
            <a:r>
              <a:rPr lang="en-US" i="1"/>
              <a:t>b</a:t>
            </a:r>
          </a:p>
        </p:txBody>
      </p:sp>
      <p:sp>
        <p:nvSpPr>
          <p:cNvPr id="4116" name="Text Box 18"/>
          <p:cNvSpPr txBox="1">
            <a:spLocks noChangeArrowheads="1"/>
          </p:cNvSpPr>
          <p:nvPr/>
        </p:nvSpPr>
        <p:spPr bwMode="auto">
          <a:xfrm>
            <a:off x="1527175" y="3744913"/>
            <a:ext cx="336550" cy="457200"/>
          </a:xfrm>
          <a:prstGeom prst="rect">
            <a:avLst/>
          </a:prstGeom>
          <a:noFill/>
          <a:ln w="28575">
            <a:noFill/>
            <a:miter lim="800000"/>
            <a:headEnd/>
            <a:tailEnd/>
          </a:ln>
        </p:spPr>
        <p:txBody>
          <a:bodyPr wrap="none" anchor="ctr">
            <a:spAutoFit/>
          </a:bodyPr>
          <a:lstStyle/>
          <a:p>
            <a:pPr algn="ctr"/>
            <a:r>
              <a:rPr lang="en-US" i="1"/>
              <a:t>d</a:t>
            </a:r>
          </a:p>
        </p:txBody>
      </p:sp>
      <p:sp>
        <p:nvSpPr>
          <p:cNvPr id="4117" name="Text Box 19"/>
          <p:cNvSpPr txBox="1">
            <a:spLocks noChangeArrowheads="1"/>
          </p:cNvSpPr>
          <p:nvPr/>
        </p:nvSpPr>
        <p:spPr bwMode="auto">
          <a:xfrm>
            <a:off x="1019175" y="3806825"/>
            <a:ext cx="319088" cy="457200"/>
          </a:xfrm>
          <a:prstGeom prst="rect">
            <a:avLst/>
          </a:prstGeom>
          <a:noFill/>
          <a:ln w="28575">
            <a:noFill/>
            <a:miter lim="800000"/>
            <a:headEnd/>
            <a:tailEnd/>
          </a:ln>
        </p:spPr>
        <p:txBody>
          <a:bodyPr wrap="none" anchor="ctr">
            <a:spAutoFit/>
          </a:bodyPr>
          <a:lstStyle/>
          <a:p>
            <a:pPr algn="ctr"/>
            <a:r>
              <a:rPr lang="en-US" i="1"/>
              <a:t>c</a:t>
            </a:r>
          </a:p>
        </p:txBody>
      </p:sp>
      <p:sp>
        <p:nvSpPr>
          <p:cNvPr id="4118" name="Text Box 20"/>
          <p:cNvSpPr txBox="1">
            <a:spLocks noChangeArrowheads="1"/>
          </p:cNvSpPr>
          <p:nvPr/>
        </p:nvSpPr>
        <p:spPr bwMode="auto">
          <a:xfrm>
            <a:off x="2354263" y="4241800"/>
            <a:ext cx="268287" cy="457200"/>
          </a:xfrm>
          <a:prstGeom prst="rect">
            <a:avLst/>
          </a:prstGeom>
          <a:noFill/>
          <a:ln w="28575">
            <a:noFill/>
            <a:miter lim="800000"/>
            <a:headEnd/>
            <a:tailEnd/>
          </a:ln>
        </p:spPr>
        <p:txBody>
          <a:bodyPr wrap="none" anchor="ctr">
            <a:spAutoFit/>
          </a:bodyPr>
          <a:lstStyle/>
          <a:p>
            <a:pPr algn="ctr"/>
            <a:r>
              <a:rPr lang="en-US" i="1"/>
              <a:t>f</a:t>
            </a:r>
          </a:p>
        </p:txBody>
      </p:sp>
      <p:sp>
        <p:nvSpPr>
          <p:cNvPr id="4119" name="Text Box 21"/>
          <p:cNvSpPr txBox="1">
            <a:spLocks noChangeArrowheads="1"/>
          </p:cNvSpPr>
          <p:nvPr/>
        </p:nvSpPr>
        <p:spPr bwMode="auto">
          <a:xfrm>
            <a:off x="2816225" y="3905250"/>
            <a:ext cx="319088" cy="457200"/>
          </a:xfrm>
          <a:prstGeom prst="rect">
            <a:avLst/>
          </a:prstGeom>
          <a:noFill/>
          <a:ln w="28575">
            <a:noFill/>
            <a:miter lim="800000"/>
            <a:headEnd/>
            <a:tailEnd/>
          </a:ln>
        </p:spPr>
        <p:txBody>
          <a:bodyPr wrap="none" anchor="ctr">
            <a:spAutoFit/>
          </a:bodyPr>
          <a:lstStyle/>
          <a:p>
            <a:pPr algn="ctr"/>
            <a:r>
              <a:rPr lang="en-US" i="1"/>
              <a:t>e</a:t>
            </a:r>
          </a:p>
        </p:txBody>
      </p:sp>
      <p:graphicFrame>
        <p:nvGraphicFramePr>
          <p:cNvPr id="4098" name="Object 22"/>
          <p:cNvGraphicFramePr>
            <a:graphicFrameLocks noChangeAspect="1"/>
          </p:cNvGraphicFramePr>
          <p:nvPr/>
        </p:nvGraphicFramePr>
        <p:xfrm>
          <a:off x="4114800" y="2690813"/>
          <a:ext cx="3651250" cy="3136900"/>
        </p:xfrm>
        <a:graphic>
          <a:graphicData uri="http://schemas.openxmlformats.org/presentationml/2006/ole">
            <mc:AlternateContent xmlns:mc="http://schemas.openxmlformats.org/markup-compatibility/2006">
              <mc:Choice xmlns:v="urn:schemas-microsoft-com:vml" Requires="v">
                <p:oleObj spid="_x0000_s4100" name="Document" r:id="rId4" imgW="5236498" imgH="4384441" progId="Word.Document.8">
                  <p:embed/>
                </p:oleObj>
              </mc:Choice>
              <mc:Fallback>
                <p:oleObj name="Document" r:id="rId4" imgW="5236498" imgH="4384441" progId="Word.Document.8">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2690813"/>
                        <a:ext cx="3651250" cy="313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sz="half" idx="1"/>
          </p:nvPr>
        </p:nvSpPr>
        <p:spPr>
          <a:xfrm>
            <a:off x="685800" y="1946275"/>
            <a:ext cx="7772400" cy="4530725"/>
          </a:xfrm>
          <a:solidFill>
            <a:srgbClr val="FFFF99"/>
          </a:solidFill>
          <a:ln>
            <a:solidFill>
              <a:srgbClr val="006600"/>
            </a:solidFill>
          </a:ln>
        </p:spPr>
        <p:txBody>
          <a:bodyPr/>
          <a:lstStyle/>
          <a:p>
            <a:r>
              <a:rPr lang="en-US" smtClean="0">
                <a:effectLst/>
              </a:rPr>
              <a:t>It is a pair </a:t>
            </a:r>
            <a:r>
              <a:rPr lang="en-US" i="1" smtClean="0">
                <a:effectLst/>
              </a:rPr>
              <a:t>G</a:t>
            </a:r>
            <a:r>
              <a:rPr lang="en-US" smtClean="0">
                <a:effectLst/>
              </a:rPr>
              <a:t> = (</a:t>
            </a:r>
            <a:r>
              <a:rPr lang="en-US" i="1" smtClean="0">
                <a:effectLst/>
              </a:rPr>
              <a:t>V</a:t>
            </a:r>
            <a:r>
              <a:rPr lang="en-US" smtClean="0">
                <a:effectLst/>
              </a:rPr>
              <a:t>, </a:t>
            </a:r>
            <a:r>
              <a:rPr lang="en-US" i="1" smtClean="0">
                <a:effectLst/>
              </a:rPr>
              <a:t>E </a:t>
            </a:r>
            <a:r>
              <a:rPr lang="en-US" smtClean="0">
                <a:effectLst/>
              </a:rPr>
              <a:t>), where</a:t>
            </a:r>
          </a:p>
          <a:p>
            <a:pPr lvl="1">
              <a:buFont typeface="Courier New" pitchFamily="49" charset="0"/>
              <a:buChar char="o"/>
            </a:pPr>
            <a:r>
              <a:rPr lang="en-US" i="1" smtClean="0">
                <a:effectLst/>
              </a:rPr>
              <a:t>V</a:t>
            </a:r>
            <a:r>
              <a:rPr lang="en-US" smtClean="0">
                <a:effectLst/>
              </a:rPr>
              <a:t>  = </a:t>
            </a:r>
            <a:r>
              <a:rPr lang="en-US" i="1" smtClean="0">
                <a:effectLst/>
              </a:rPr>
              <a:t>V </a:t>
            </a:r>
            <a:r>
              <a:rPr lang="en-US" smtClean="0">
                <a:effectLst/>
              </a:rPr>
              <a:t>(</a:t>
            </a:r>
            <a:r>
              <a:rPr lang="en-US" i="1" smtClean="0">
                <a:effectLst/>
              </a:rPr>
              <a:t>G </a:t>
            </a:r>
            <a:r>
              <a:rPr lang="en-US" smtClean="0">
                <a:effectLst/>
              </a:rPr>
              <a:t>) = Set of vertices</a:t>
            </a:r>
          </a:p>
          <a:p>
            <a:pPr lvl="1">
              <a:buFont typeface="Courier New" pitchFamily="49" charset="0"/>
              <a:buChar char="o"/>
            </a:pPr>
            <a:r>
              <a:rPr lang="en-US" i="1" smtClean="0">
                <a:effectLst/>
              </a:rPr>
              <a:t>E</a:t>
            </a:r>
            <a:r>
              <a:rPr lang="en-US" smtClean="0">
                <a:effectLst/>
              </a:rPr>
              <a:t>  = </a:t>
            </a:r>
            <a:r>
              <a:rPr lang="en-US" i="1" smtClean="0">
                <a:effectLst/>
              </a:rPr>
              <a:t>E </a:t>
            </a:r>
            <a:r>
              <a:rPr lang="en-US" smtClean="0">
                <a:effectLst/>
              </a:rPr>
              <a:t>(</a:t>
            </a:r>
            <a:r>
              <a:rPr lang="en-US" i="1" smtClean="0">
                <a:effectLst/>
              </a:rPr>
              <a:t>G </a:t>
            </a:r>
            <a:r>
              <a:rPr lang="en-US" smtClean="0">
                <a:effectLst/>
              </a:rPr>
              <a:t>) = Set of edges</a:t>
            </a:r>
          </a:p>
          <a:p>
            <a:pPr lvl="1"/>
            <a:endParaRPr lang="en-US" smtClean="0">
              <a:effectLst/>
            </a:endParaRPr>
          </a:p>
          <a:p>
            <a:pPr lvl="1"/>
            <a:endParaRPr lang="en-US" smtClean="0">
              <a:effectLst/>
            </a:endParaRPr>
          </a:p>
          <a:p>
            <a:r>
              <a:rPr lang="en-US" smtClean="0">
                <a:effectLst/>
              </a:rPr>
              <a:t>Example:</a:t>
            </a:r>
          </a:p>
          <a:p>
            <a:pPr lvl="1">
              <a:buFont typeface="Courier New" pitchFamily="49" charset="0"/>
              <a:buChar char="o"/>
            </a:pPr>
            <a:r>
              <a:rPr lang="en-US" i="1" smtClean="0">
                <a:effectLst/>
              </a:rPr>
              <a:t>V</a:t>
            </a:r>
            <a:r>
              <a:rPr lang="en-US" smtClean="0">
                <a:effectLst/>
              </a:rPr>
              <a:t> = {</a:t>
            </a:r>
            <a:r>
              <a:rPr lang="en-US" i="1" smtClean="0">
                <a:effectLst/>
              </a:rPr>
              <a:t>s, u, v, w, x, y, z</a:t>
            </a:r>
            <a:r>
              <a:rPr lang="en-US" smtClean="0">
                <a:effectLst/>
              </a:rPr>
              <a:t>}</a:t>
            </a:r>
          </a:p>
          <a:p>
            <a:pPr lvl="1">
              <a:buFont typeface="Courier New" pitchFamily="49" charset="0"/>
              <a:buChar char="o"/>
            </a:pPr>
            <a:r>
              <a:rPr lang="en-US" i="1" smtClean="0">
                <a:effectLst/>
              </a:rPr>
              <a:t>E</a:t>
            </a:r>
            <a:r>
              <a:rPr lang="en-US" smtClean="0">
                <a:effectLst/>
              </a:rPr>
              <a:t> = {(</a:t>
            </a:r>
            <a:r>
              <a:rPr lang="en-US" i="1" smtClean="0">
                <a:effectLst/>
              </a:rPr>
              <a:t>x, s</a:t>
            </a:r>
            <a:r>
              <a:rPr lang="en-US" smtClean="0">
                <a:effectLst/>
              </a:rPr>
              <a:t>), (</a:t>
            </a:r>
            <a:r>
              <a:rPr lang="en-US" i="1" smtClean="0">
                <a:effectLst/>
              </a:rPr>
              <a:t>x, v</a:t>
            </a:r>
            <a:r>
              <a:rPr lang="en-US" smtClean="0">
                <a:effectLst/>
              </a:rPr>
              <a:t>)</a:t>
            </a:r>
            <a:r>
              <a:rPr lang="en-US" baseline="-25000" smtClean="0">
                <a:effectLst/>
              </a:rPr>
              <a:t>1</a:t>
            </a:r>
            <a:r>
              <a:rPr lang="en-US" smtClean="0">
                <a:effectLst/>
              </a:rPr>
              <a:t>, (</a:t>
            </a:r>
            <a:r>
              <a:rPr lang="en-US" i="1" smtClean="0">
                <a:effectLst/>
              </a:rPr>
              <a:t>x, v</a:t>
            </a:r>
            <a:r>
              <a:rPr lang="en-US" smtClean="0">
                <a:effectLst/>
              </a:rPr>
              <a:t>)</a:t>
            </a:r>
            <a:r>
              <a:rPr lang="en-US" baseline="-25000" smtClean="0">
                <a:effectLst/>
              </a:rPr>
              <a:t>2</a:t>
            </a:r>
            <a:r>
              <a:rPr lang="en-US" smtClean="0">
                <a:effectLst/>
              </a:rPr>
              <a:t>, (</a:t>
            </a:r>
            <a:r>
              <a:rPr lang="en-US" i="1" smtClean="0">
                <a:effectLst/>
              </a:rPr>
              <a:t>x, u</a:t>
            </a:r>
            <a:r>
              <a:rPr lang="en-US" smtClean="0">
                <a:effectLst/>
              </a:rPr>
              <a:t>), (</a:t>
            </a:r>
            <a:r>
              <a:rPr lang="en-US" i="1" smtClean="0">
                <a:effectLst/>
              </a:rPr>
              <a:t>v, w</a:t>
            </a:r>
            <a:r>
              <a:rPr lang="en-US" smtClean="0">
                <a:effectLst/>
              </a:rPr>
              <a:t>), (</a:t>
            </a:r>
            <a:r>
              <a:rPr lang="en-US" i="1" smtClean="0">
                <a:effectLst/>
              </a:rPr>
              <a:t>s, v</a:t>
            </a:r>
            <a:r>
              <a:rPr lang="en-US" smtClean="0">
                <a:effectLst/>
              </a:rPr>
              <a:t>), (</a:t>
            </a:r>
            <a:r>
              <a:rPr lang="en-US" i="1" smtClean="0">
                <a:effectLst/>
              </a:rPr>
              <a:t>s, u</a:t>
            </a:r>
            <a:r>
              <a:rPr lang="en-US" smtClean="0">
                <a:effectLst/>
              </a:rPr>
              <a:t>),</a:t>
            </a:r>
          </a:p>
          <a:p>
            <a:pPr lvl="1">
              <a:buFontTx/>
              <a:buNone/>
            </a:pPr>
            <a:r>
              <a:rPr lang="en-US" smtClean="0">
                <a:effectLst/>
              </a:rPr>
              <a:t>             (</a:t>
            </a:r>
            <a:r>
              <a:rPr lang="en-US" i="1" smtClean="0">
                <a:effectLst/>
              </a:rPr>
              <a:t>s, w</a:t>
            </a:r>
            <a:r>
              <a:rPr lang="en-US" smtClean="0">
                <a:effectLst/>
              </a:rPr>
              <a:t>), (</a:t>
            </a:r>
            <a:r>
              <a:rPr lang="en-US" i="1" smtClean="0">
                <a:effectLst/>
              </a:rPr>
              <a:t>s, y</a:t>
            </a:r>
            <a:r>
              <a:rPr lang="en-US" smtClean="0">
                <a:effectLst/>
              </a:rPr>
              <a:t>), (</a:t>
            </a:r>
            <a:r>
              <a:rPr lang="en-US" i="1" smtClean="0">
                <a:effectLst/>
              </a:rPr>
              <a:t>w, y</a:t>
            </a:r>
            <a:r>
              <a:rPr lang="en-US" smtClean="0">
                <a:effectLst/>
              </a:rPr>
              <a:t>), (</a:t>
            </a:r>
            <a:r>
              <a:rPr lang="en-US" i="1" smtClean="0">
                <a:effectLst/>
              </a:rPr>
              <a:t>u, y</a:t>
            </a:r>
            <a:r>
              <a:rPr lang="en-US" smtClean="0">
                <a:effectLst/>
              </a:rPr>
              <a:t>), (</a:t>
            </a:r>
            <a:r>
              <a:rPr lang="en-US" i="1" smtClean="0">
                <a:effectLst/>
              </a:rPr>
              <a:t>u, z</a:t>
            </a:r>
            <a:r>
              <a:rPr lang="en-US" smtClean="0">
                <a:effectLst/>
              </a:rPr>
              <a:t>), (</a:t>
            </a:r>
            <a:r>
              <a:rPr lang="en-US" i="1" smtClean="0">
                <a:effectLst/>
              </a:rPr>
              <a:t>y, z</a:t>
            </a:r>
            <a:r>
              <a:rPr lang="en-US" smtClean="0">
                <a:effectLst/>
              </a:rPr>
              <a:t>)}</a:t>
            </a:r>
          </a:p>
        </p:txBody>
      </p:sp>
      <p:sp>
        <p:nvSpPr>
          <p:cNvPr id="15362" name="Rectangle 2"/>
          <p:cNvSpPr>
            <a:spLocks noGrp="1" noChangeArrowheads="1"/>
          </p:cNvSpPr>
          <p:nvPr>
            <p:ph type="title"/>
          </p:nvPr>
        </p:nvSpPr>
        <p:spPr>
          <a:xfrm>
            <a:off x="685800" y="381000"/>
            <a:ext cx="7772400" cy="1143000"/>
          </a:xfrm>
          <a:solidFill>
            <a:srgbClr val="00FF00"/>
          </a:solidFill>
          <a:ln>
            <a:solidFill>
              <a:srgbClr val="006600"/>
            </a:solidFill>
          </a:ln>
        </p:spPr>
        <p:txBody>
          <a:bodyPr/>
          <a:lstStyle/>
          <a:p>
            <a:r>
              <a:rPr lang="en-US" smtClean="0">
                <a:latin typeface="Arial" charset="0"/>
              </a:rPr>
              <a:t>Summary</a:t>
            </a:r>
          </a:p>
        </p:txBody>
      </p:sp>
      <p:pic>
        <p:nvPicPr>
          <p:cNvPr id="15364" name="Picture 9" descr="graph"/>
          <p:cNvPicPr>
            <a:picLocks noChangeAspect="1" noChangeArrowheads="1"/>
          </p:cNvPicPr>
          <p:nvPr/>
        </p:nvPicPr>
        <p:blipFill>
          <a:blip r:embed="rId2" cstate="print"/>
          <a:srcRect/>
          <a:stretch>
            <a:fillRect/>
          </a:stretch>
        </p:blipFill>
        <p:spPr bwMode="auto">
          <a:xfrm>
            <a:off x="5727700" y="2463800"/>
            <a:ext cx="2501900" cy="2565400"/>
          </a:xfrm>
          <a:prstGeom prst="rect">
            <a:avLst/>
          </a:prstGeom>
          <a:noFill/>
          <a:ln w="12700">
            <a:solidFill>
              <a:srgbClr val="006600"/>
            </a:solid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Grp="1" noChangeArrowheads="1"/>
          </p:cNvSpPr>
          <p:nvPr>
            <p:ph idx="1"/>
          </p:nvPr>
        </p:nvSpPr>
        <p:spPr>
          <a:solidFill>
            <a:srgbClr val="FFFF99"/>
          </a:solidFill>
          <a:ln w="63500">
            <a:solidFill>
              <a:srgbClr val="006600"/>
            </a:solidFill>
          </a:ln>
        </p:spPr>
        <p:txBody>
          <a:bodyPr/>
          <a:lstStyle/>
          <a:p>
            <a:pPr algn="just"/>
            <a:r>
              <a:rPr lang="en-US" sz="2800" smtClean="0">
                <a:effectLst/>
              </a:rPr>
              <a:t>Matrix </a:t>
            </a:r>
            <a:r>
              <a:rPr lang="en-US" sz="2800" i="1" smtClean="0">
                <a:effectLst/>
              </a:rPr>
              <a:t>A </a:t>
            </a:r>
            <a:r>
              <a:rPr lang="en-US" sz="2800" smtClean="0">
                <a:effectLst/>
              </a:rPr>
              <a:t>= [</a:t>
            </a:r>
            <a:r>
              <a:rPr lang="en-US" sz="2800" i="1" smtClean="0">
                <a:effectLst/>
              </a:rPr>
              <a:t>a</a:t>
            </a:r>
            <a:r>
              <a:rPr lang="en-US" sz="2800" i="1" baseline="-25000" smtClean="0">
                <a:effectLst/>
              </a:rPr>
              <a:t>ij</a:t>
            </a:r>
            <a:r>
              <a:rPr lang="en-US" sz="2800" smtClean="0">
                <a:effectLst/>
              </a:rPr>
              <a:t>], where </a:t>
            </a:r>
            <a:r>
              <a:rPr lang="en-US" sz="2800" i="1" smtClean="0">
                <a:effectLst/>
              </a:rPr>
              <a:t>a</a:t>
            </a:r>
            <a:r>
              <a:rPr lang="en-US" sz="2800" i="1" baseline="-25000" smtClean="0">
                <a:effectLst/>
              </a:rPr>
              <a:t>ij</a:t>
            </a:r>
            <a:r>
              <a:rPr lang="en-US" sz="2800" smtClean="0">
                <a:effectLst/>
              </a:rPr>
              <a:t> is 1 if {</a:t>
            </a:r>
            <a:r>
              <a:rPr lang="en-US" sz="2800" i="1" smtClean="0">
                <a:effectLst/>
              </a:rPr>
              <a:t>v</a:t>
            </a:r>
            <a:r>
              <a:rPr lang="en-US" sz="2800" i="1" baseline="-25000" smtClean="0">
                <a:effectLst/>
              </a:rPr>
              <a:t>i  </a:t>
            </a:r>
            <a:r>
              <a:rPr lang="en-US" sz="2800" smtClean="0">
                <a:effectLst/>
              </a:rPr>
              <a:t>,</a:t>
            </a:r>
            <a:r>
              <a:rPr lang="en-US" sz="2800" i="1" smtClean="0">
                <a:effectLst/>
              </a:rPr>
              <a:t>v</a:t>
            </a:r>
            <a:r>
              <a:rPr lang="en-US" sz="2800" i="1" baseline="-25000" smtClean="0">
                <a:effectLst/>
              </a:rPr>
              <a:t>j </a:t>
            </a:r>
            <a:r>
              <a:rPr lang="en-US" sz="2800" smtClean="0">
                <a:effectLst/>
              </a:rPr>
              <a:t>} is an edge of </a:t>
            </a:r>
            <a:r>
              <a:rPr lang="en-US" sz="2800" i="1" smtClean="0">
                <a:effectLst/>
              </a:rPr>
              <a:t>G</a:t>
            </a:r>
            <a:r>
              <a:rPr lang="en-US" sz="2800" smtClean="0">
                <a:effectLst/>
              </a:rPr>
              <a:t>, 0 otherwise.</a:t>
            </a:r>
          </a:p>
        </p:txBody>
      </p:sp>
      <p:sp>
        <p:nvSpPr>
          <p:cNvPr id="5123" name="Slide Number Placeholder 4"/>
          <p:cNvSpPr>
            <a:spLocks noGrp="1"/>
          </p:cNvSpPr>
          <p:nvPr>
            <p:ph type="sldNum" sz="quarter" idx="12"/>
          </p:nvPr>
        </p:nvSpPr>
        <p:spPr>
          <a:noFill/>
        </p:spPr>
        <p:txBody>
          <a:bodyPr/>
          <a:lstStyle/>
          <a:p>
            <a:fld id="{BE1EB4EB-1C75-4A31-94A5-49965F55C10C}" type="slidenum">
              <a:rPr lang="ar-JO" smtClean="0">
                <a:latin typeface="Times New Roman" charset="0"/>
                <a:cs typeface="Times New Roman" charset="0"/>
              </a:rPr>
              <a:pPr/>
              <a:t>30</a:t>
            </a:fld>
            <a:endParaRPr lang="en-US" smtClean="0">
              <a:latin typeface="Times New Roman" charset="0"/>
              <a:cs typeface="Times New Roman" charset="0"/>
            </a:endParaRPr>
          </a:p>
        </p:txBody>
      </p:sp>
      <p:sp>
        <p:nvSpPr>
          <p:cNvPr id="5124" name="Rectangle 2"/>
          <p:cNvSpPr>
            <a:spLocks noGrp="1" noChangeArrowheads="1"/>
          </p:cNvSpPr>
          <p:nvPr>
            <p:ph type="title"/>
          </p:nvPr>
        </p:nvSpPr>
        <p:spPr>
          <a:xfrm>
            <a:off x="685800" y="533400"/>
            <a:ext cx="7772400" cy="1143000"/>
          </a:xfrm>
          <a:solidFill>
            <a:srgbClr val="00FF00"/>
          </a:solidFill>
          <a:ln w="63500">
            <a:solidFill>
              <a:srgbClr val="006600"/>
            </a:solidFill>
          </a:ln>
        </p:spPr>
        <p:txBody>
          <a:bodyPr/>
          <a:lstStyle/>
          <a:p>
            <a:r>
              <a:rPr lang="en-US" smtClean="0"/>
              <a:t>Undirected: Adjacency Matrices</a:t>
            </a:r>
          </a:p>
        </p:txBody>
      </p:sp>
      <p:sp>
        <p:nvSpPr>
          <p:cNvPr id="5126" name="Oval 6"/>
          <p:cNvSpPr>
            <a:spLocks noChangeArrowheads="1"/>
          </p:cNvSpPr>
          <p:nvPr/>
        </p:nvSpPr>
        <p:spPr bwMode="auto">
          <a:xfrm>
            <a:off x="1447800" y="34083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5127" name="Oval 7"/>
          <p:cNvSpPr>
            <a:spLocks noChangeArrowheads="1"/>
          </p:cNvSpPr>
          <p:nvPr/>
        </p:nvSpPr>
        <p:spPr bwMode="auto">
          <a:xfrm>
            <a:off x="1981200" y="34845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5128" name="Oval 8"/>
          <p:cNvSpPr>
            <a:spLocks noChangeArrowheads="1"/>
          </p:cNvSpPr>
          <p:nvPr/>
        </p:nvSpPr>
        <p:spPr bwMode="auto">
          <a:xfrm>
            <a:off x="1295400" y="39417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5129" name="Oval 10"/>
          <p:cNvSpPr>
            <a:spLocks noChangeArrowheads="1"/>
          </p:cNvSpPr>
          <p:nvPr/>
        </p:nvSpPr>
        <p:spPr bwMode="auto">
          <a:xfrm>
            <a:off x="2209800" y="43989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5130" name="Line 12"/>
          <p:cNvSpPr>
            <a:spLocks noChangeShapeType="1"/>
          </p:cNvSpPr>
          <p:nvPr/>
        </p:nvSpPr>
        <p:spPr bwMode="auto">
          <a:xfrm flipV="1">
            <a:off x="1390650" y="3525838"/>
            <a:ext cx="103188" cy="398462"/>
          </a:xfrm>
          <a:prstGeom prst="line">
            <a:avLst/>
          </a:prstGeom>
          <a:noFill/>
          <a:ln w="28575">
            <a:solidFill>
              <a:schemeClr val="tx1"/>
            </a:solidFill>
            <a:round/>
            <a:headEnd/>
            <a:tailEnd/>
          </a:ln>
        </p:spPr>
        <p:txBody>
          <a:bodyPr wrap="none" anchor="ctr">
            <a:spAutoFit/>
          </a:bodyPr>
          <a:lstStyle/>
          <a:p>
            <a:endParaRPr lang="en-US"/>
          </a:p>
        </p:txBody>
      </p:sp>
      <p:sp>
        <p:nvSpPr>
          <p:cNvPr id="5131" name="Line 13"/>
          <p:cNvSpPr>
            <a:spLocks noChangeShapeType="1"/>
          </p:cNvSpPr>
          <p:nvPr/>
        </p:nvSpPr>
        <p:spPr bwMode="auto">
          <a:xfrm>
            <a:off x="1597025" y="3473450"/>
            <a:ext cx="385763" cy="65088"/>
          </a:xfrm>
          <a:prstGeom prst="line">
            <a:avLst/>
          </a:prstGeom>
          <a:noFill/>
          <a:ln w="28575">
            <a:solidFill>
              <a:schemeClr val="tx1"/>
            </a:solidFill>
            <a:round/>
            <a:headEnd/>
            <a:tailEnd/>
          </a:ln>
        </p:spPr>
        <p:txBody>
          <a:bodyPr wrap="none" anchor="ctr">
            <a:spAutoFit/>
          </a:bodyPr>
          <a:lstStyle/>
          <a:p>
            <a:endParaRPr lang="en-US"/>
          </a:p>
        </p:txBody>
      </p:sp>
      <p:sp>
        <p:nvSpPr>
          <p:cNvPr id="5132" name="Line 15"/>
          <p:cNvSpPr>
            <a:spLocks noChangeShapeType="1"/>
          </p:cNvSpPr>
          <p:nvPr/>
        </p:nvSpPr>
        <p:spPr bwMode="auto">
          <a:xfrm flipV="1">
            <a:off x="1417638" y="3629025"/>
            <a:ext cx="579437" cy="347663"/>
          </a:xfrm>
          <a:prstGeom prst="line">
            <a:avLst/>
          </a:prstGeom>
          <a:noFill/>
          <a:ln w="28575">
            <a:solidFill>
              <a:schemeClr val="tx1"/>
            </a:solidFill>
            <a:round/>
            <a:headEnd/>
            <a:tailEnd/>
          </a:ln>
        </p:spPr>
        <p:txBody>
          <a:bodyPr wrap="none" anchor="ctr">
            <a:spAutoFit/>
          </a:bodyPr>
          <a:lstStyle/>
          <a:p>
            <a:endParaRPr lang="en-US"/>
          </a:p>
        </p:txBody>
      </p:sp>
      <p:sp>
        <p:nvSpPr>
          <p:cNvPr id="5133" name="Line 16"/>
          <p:cNvSpPr>
            <a:spLocks noChangeShapeType="1"/>
          </p:cNvSpPr>
          <p:nvPr/>
        </p:nvSpPr>
        <p:spPr bwMode="auto">
          <a:xfrm>
            <a:off x="2125663" y="3576638"/>
            <a:ext cx="668337" cy="450850"/>
          </a:xfrm>
          <a:prstGeom prst="line">
            <a:avLst/>
          </a:prstGeom>
          <a:noFill/>
          <a:ln w="28575">
            <a:solidFill>
              <a:schemeClr val="tx1"/>
            </a:solidFill>
            <a:round/>
            <a:headEnd/>
            <a:tailEnd/>
          </a:ln>
        </p:spPr>
        <p:txBody>
          <a:bodyPr wrap="none" anchor="ctr">
            <a:spAutoFit/>
          </a:bodyPr>
          <a:lstStyle/>
          <a:p>
            <a:endParaRPr lang="en-US"/>
          </a:p>
        </p:txBody>
      </p:sp>
      <p:sp>
        <p:nvSpPr>
          <p:cNvPr id="5134" name="Oval 17"/>
          <p:cNvSpPr>
            <a:spLocks noChangeArrowheads="1"/>
          </p:cNvSpPr>
          <p:nvPr/>
        </p:nvSpPr>
        <p:spPr bwMode="auto">
          <a:xfrm>
            <a:off x="2727325" y="3990975"/>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5135" name="Text Box 18"/>
          <p:cNvSpPr txBox="1">
            <a:spLocks noChangeArrowheads="1"/>
          </p:cNvSpPr>
          <p:nvPr/>
        </p:nvSpPr>
        <p:spPr bwMode="auto">
          <a:xfrm>
            <a:off x="1119188" y="3221038"/>
            <a:ext cx="336550" cy="457200"/>
          </a:xfrm>
          <a:prstGeom prst="rect">
            <a:avLst/>
          </a:prstGeom>
          <a:noFill/>
          <a:ln w="28575">
            <a:noFill/>
            <a:miter lim="800000"/>
            <a:headEnd/>
            <a:tailEnd/>
          </a:ln>
        </p:spPr>
        <p:txBody>
          <a:bodyPr wrap="none" anchor="ctr">
            <a:spAutoFit/>
          </a:bodyPr>
          <a:lstStyle/>
          <a:p>
            <a:pPr algn="ctr"/>
            <a:r>
              <a:rPr lang="en-US" i="1"/>
              <a:t>a</a:t>
            </a:r>
          </a:p>
        </p:txBody>
      </p:sp>
      <p:sp>
        <p:nvSpPr>
          <p:cNvPr id="5136" name="Text Box 19"/>
          <p:cNvSpPr txBox="1">
            <a:spLocks noChangeArrowheads="1"/>
          </p:cNvSpPr>
          <p:nvPr/>
        </p:nvSpPr>
        <p:spPr bwMode="auto">
          <a:xfrm>
            <a:off x="2093913" y="3167063"/>
            <a:ext cx="336550" cy="457200"/>
          </a:xfrm>
          <a:prstGeom prst="rect">
            <a:avLst/>
          </a:prstGeom>
          <a:noFill/>
          <a:ln w="28575">
            <a:noFill/>
            <a:miter lim="800000"/>
            <a:headEnd/>
            <a:tailEnd/>
          </a:ln>
        </p:spPr>
        <p:txBody>
          <a:bodyPr wrap="none" anchor="ctr">
            <a:spAutoFit/>
          </a:bodyPr>
          <a:lstStyle/>
          <a:p>
            <a:pPr algn="ctr"/>
            <a:r>
              <a:rPr lang="en-US" i="1"/>
              <a:t>b</a:t>
            </a:r>
          </a:p>
        </p:txBody>
      </p:sp>
      <p:sp>
        <p:nvSpPr>
          <p:cNvPr id="5137" name="Text Box 20"/>
          <p:cNvSpPr txBox="1">
            <a:spLocks noChangeArrowheads="1"/>
          </p:cNvSpPr>
          <p:nvPr/>
        </p:nvSpPr>
        <p:spPr bwMode="auto">
          <a:xfrm>
            <a:off x="1873250" y="4191000"/>
            <a:ext cx="336550" cy="457200"/>
          </a:xfrm>
          <a:prstGeom prst="rect">
            <a:avLst/>
          </a:prstGeom>
          <a:noFill/>
          <a:ln w="28575">
            <a:noFill/>
            <a:miter lim="800000"/>
            <a:headEnd/>
            <a:tailEnd/>
          </a:ln>
        </p:spPr>
        <p:txBody>
          <a:bodyPr wrap="none" anchor="ctr">
            <a:spAutoFit/>
          </a:bodyPr>
          <a:lstStyle/>
          <a:p>
            <a:pPr algn="ctr"/>
            <a:r>
              <a:rPr lang="en-US" i="1"/>
              <a:t>d</a:t>
            </a:r>
          </a:p>
        </p:txBody>
      </p:sp>
      <p:sp>
        <p:nvSpPr>
          <p:cNvPr id="5138" name="Text Box 21"/>
          <p:cNvSpPr txBox="1">
            <a:spLocks noChangeArrowheads="1"/>
          </p:cNvSpPr>
          <p:nvPr/>
        </p:nvSpPr>
        <p:spPr bwMode="auto">
          <a:xfrm>
            <a:off x="1019175" y="3806825"/>
            <a:ext cx="319088" cy="457200"/>
          </a:xfrm>
          <a:prstGeom prst="rect">
            <a:avLst/>
          </a:prstGeom>
          <a:noFill/>
          <a:ln w="28575">
            <a:noFill/>
            <a:miter lim="800000"/>
            <a:headEnd/>
            <a:tailEnd/>
          </a:ln>
        </p:spPr>
        <p:txBody>
          <a:bodyPr wrap="none" anchor="ctr">
            <a:spAutoFit/>
          </a:bodyPr>
          <a:lstStyle/>
          <a:p>
            <a:pPr algn="ctr"/>
            <a:r>
              <a:rPr lang="en-US" i="1"/>
              <a:t>c</a:t>
            </a:r>
          </a:p>
        </p:txBody>
      </p:sp>
      <p:sp>
        <p:nvSpPr>
          <p:cNvPr id="5139" name="Text Box 23"/>
          <p:cNvSpPr txBox="1">
            <a:spLocks noChangeArrowheads="1"/>
          </p:cNvSpPr>
          <p:nvPr/>
        </p:nvSpPr>
        <p:spPr bwMode="auto">
          <a:xfrm>
            <a:off x="2816225" y="3905250"/>
            <a:ext cx="319088" cy="457200"/>
          </a:xfrm>
          <a:prstGeom prst="rect">
            <a:avLst/>
          </a:prstGeom>
          <a:noFill/>
          <a:ln w="28575">
            <a:noFill/>
            <a:miter lim="800000"/>
            <a:headEnd/>
            <a:tailEnd/>
          </a:ln>
        </p:spPr>
        <p:txBody>
          <a:bodyPr wrap="none" anchor="ctr">
            <a:spAutoFit/>
          </a:bodyPr>
          <a:lstStyle/>
          <a:p>
            <a:pPr algn="ctr"/>
            <a:r>
              <a:rPr lang="en-US" i="1"/>
              <a:t>e</a:t>
            </a:r>
          </a:p>
        </p:txBody>
      </p:sp>
      <p:graphicFrame>
        <p:nvGraphicFramePr>
          <p:cNvPr id="5122" name="Object 25"/>
          <p:cNvGraphicFramePr>
            <a:graphicFrameLocks noChangeAspect="1"/>
          </p:cNvGraphicFramePr>
          <p:nvPr/>
        </p:nvGraphicFramePr>
        <p:xfrm>
          <a:off x="3592513" y="3600450"/>
          <a:ext cx="4232275" cy="2266950"/>
        </p:xfrm>
        <a:graphic>
          <a:graphicData uri="http://schemas.openxmlformats.org/presentationml/2006/ole">
            <mc:AlternateContent xmlns:mc="http://schemas.openxmlformats.org/markup-compatibility/2006">
              <mc:Choice xmlns:v="urn:schemas-microsoft-com:vml" Requires="v">
                <p:oleObj spid="_x0000_s5124" name="Equation" r:id="rId3" imgW="1231560" imgH="1143000" progId="Equation.3">
                  <p:embed/>
                </p:oleObj>
              </mc:Choice>
              <mc:Fallback>
                <p:oleObj name="Equation" r:id="rId3" imgW="1231560" imgH="1143000" progId="Equation.3">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2513" y="3600450"/>
                        <a:ext cx="4232275" cy="2266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0" name="Text Box 28"/>
          <p:cNvSpPr txBox="1">
            <a:spLocks noChangeArrowheads="1"/>
          </p:cNvSpPr>
          <p:nvPr/>
        </p:nvSpPr>
        <p:spPr bwMode="auto">
          <a:xfrm>
            <a:off x="4114800" y="3124200"/>
            <a:ext cx="4114800" cy="523875"/>
          </a:xfrm>
          <a:prstGeom prst="rect">
            <a:avLst/>
          </a:prstGeom>
          <a:noFill/>
          <a:ln w="9525">
            <a:noFill/>
            <a:miter lim="800000"/>
            <a:headEnd/>
            <a:tailEnd/>
          </a:ln>
        </p:spPr>
        <p:txBody>
          <a:bodyPr>
            <a:spAutoFit/>
          </a:bodyPr>
          <a:lstStyle/>
          <a:p>
            <a:pPr>
              <a:spcBef>
                <a:spcPct val="50000"/>
              </a:spcBef>
            </a:pPr>
            <a:r>
              <a:rPr lang="en-US" sz="2800" i="1"/>
              <a:t>a      b       c       d       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a:xfrm>
            <a:off x="609600" y="457200"/>
            <a:ext cx="7924800" cy="1143000"/>
          </a:xfrm>
          <a:solidFill>
            <a:srgbClr val="00FF00"/>
          </a:solidFill>
          <a:ln w="63500">
            <a:solidFill>
              <a:srgbClr val="006600"/>
            </a:solidFill>
          </a:ln>
        </p:spPr>
        <p:txBody>
          <a:bodyPr/>
          <a:lstStyle/>
          <a:p>
            <a:r>
              <a:rPr lang="en-US" smtClean="0"/>
              <a:t>Example 1</a:t>
            </a:r>
          </a:p>
        </p:txBody>
      </p:sp>
      <p:sp>
        <p:nvSpPr>
          <p:cNvPr id="862211" name="Rectangle 3"/>
          <p:cNvSpPr>
            <a:spLocks noGrp="1" noChangeArrowheads="1"/>
          </p:cNvSpPr>
          <p:nvPr>
            <p:ph type="body" sz="half" idx="1"/>
          </p:nvPr>
        </p:nvSpPr>
        <p:spPr>
          <a:xfrm>
            <a:off x="685800" y="1981200"/>
            <a:ext cx="7848600" cy="4114800"/>
          </a:xfrm>
          <a:solidFill>
            <a:srgbClr val="FFFF99"/>
          </a:solidFill>
          <a:ln w="50800">
            <a:solidFill>
              <a:srgbClr val="006600"/>
            </a:solidFill>
          </a:ln>
        </p:spPr>
        <p:txBody>
          <a:bodyPr/>
          <a:lstStyle/>
          <a:p>
            <a:pPr marL="0" algn="just">
              <a:buFontTx/>
              <a:buNone/>
              <a:defRPr/>
            </a:pPr>
            <a:r>
              <a:rPr lang="en-US" sz="2800" dirty="0" smtClean="0">
                <a:effectLst/>
              </a:rPr>
              <a:t>Draw a graph using the following adjacency matrix </a:t>
            </a:r>
            <a:r>
              <a:rPr lang="en-US" sz="2800" i="1" dirty="0" smtClean="0">
                <a:effectLst/>
              </a:rPr>
              <a:t>A</a:t>
            </a:r>
            <a:r>
              <a:rPr lang="en-US" sz="2800" dirty="0" smtClean="0">
                <a:effectLst/>
              </a:rPr>
              <a:t> with respect to the vertices: </a:t>
            </a:r>
            <a:r>
              <a:rPr lang="en-US" sz="2800" i="1" dirty="0" smtClean="0">
                <a:effectLst/>
              </a:rPr>
              <a:t>a, b, c, d </a:t>
            </a:r>
            <a:r>
              <a:rPr lang="en-US" sz="2800" dirty="0" smtClean="0">
                <a:effectLst/>
              </a:rPr>
              <a:t>:</a:t>
            </a:r>
            <a:endParaRPr lang="en-US" sz="2800" i="1" dirty="0" smtClean="0">
              <a:effectLst/>
            </a:endParaRPr>
          </a:p>
          <a:p>
            <a:pPr>
              <a:buFontTx/>
              <a:buNone/>
              <a:defRPr/>
            </a:pPr>
            <a:r>
              <a:rPr lang="en-US" sz="2800" dirty="0" smtClean="0"/>
              <a:t>                          </a:t>
            </a:r>
          </a:p>
          <a:p>
            <a:pPr>
              <a:buFontTx/>
              <a:buNone/>
              <a:defRPr/>
            </a:pPr>
            <a:r>
              <a:rPr lang="en-US" sz="2800" dirty="0" smtClean="0"/>
              <a:t>                                              </a:t>
            </a:r>
            <a:endParaRPr lang="en-US" sz="2800" i="1" dirty="0" smtClean="0">
              <a:effectLst/>
              <a:cs typeface="Times New Roman" pitchFamily="18" charset="0"/>
            </a:endParaRPr>
          </a:p>
          <a:p>
            <a:pPr>
              <a:buFontTx/>
              <a:buNone/>
              <a:defRPr/>
            </a:pPr>
            <a:endParaRPr lang="en-US" sz="2800" i="1" dirty="0" smtClean="0">
              <a:cs typeface="Times New Roman" pitchFamily="18" charset="0"/>
            </a:endParaRPr>
          </a:p>
          <a:p>
            <a:pPr>
              <a:buFontTx/>
              <a:buNone/>
              <a:defRPr/>
            </a:pPr>
            <a:endParaRPr lang="en-US" sz="2800" i="1" dirty="0" smtClean="0">
              <a:cs typeface="Times New Roman" pitchFamily="18" charset="0"/>
            </a:endParaRPr>
          </a:p>
          <a:p>
            <a:pPr>
              <a:buFontTx/>
              <a:buNone/>
              <a:defRPr/>
            </a:pPr>
            <a:r>
              <a:rPr lang="en-US" sz="2800" i="1" dirty="0" smtClean="0">
                <a:cs typeface="Times New Roman" pitchFamily="18" charset="0"/>
              </a:rPr>
              <a:t>                                               </a:t>
            </a:r>
            <a:endParaRPr lang="en-US" sz="2800" i="1" dirty="0" smtClean="0">
              <a:effectLst/>
              <a:cs typeface="Times New Roman" pitchFamily="18" charset="0"/>
            </a:endParaRPr>
          </a:p>
        </p:txBody>
      </p:sp>
      <p:graphicFrame>
        <p:nvGraphicFramePr>
          <p:cNvPr id="6146" name="Object 4"/>
          <p:cNvGraphicFramePr>
            <a:graphicFrameLocks noGrp="1" noChangeAspect="1"/>
          </p:cNvGraphicFramePr>
          <p:nvPr>
            <p:ph sz="half" idx="2"/>
          </p:nvPr>
        </p:nvGraphicFramePr>
        <p:xfrm>
          <a:off x="1073150" y="3282950"/>
          <a:ext cx="2578100" cy="2119313"/>
        </p:xfrm>
        <a:graphic>
          <a:graphicData uri="http://schemas.openxmlformats.org/presentationml/2006/ole">
            <mc:AlternateContent xmlns:mc="http://schemas.openxmlformats.org/markup-compatibility/2006">
              <mc:Choice xmlns:v="urn:schemas-microsoft-com:vml" Requires="v">
                <p:oleObj spid="_x0000_s6148" name="Equation" r:id="rId3" imgW="1282680" imgH="1054080" progId="Equation.3">
                  <p:embed/>
                </p:oleObj>
              </mc:Choice>
              <mc:Fallback>
                <p:oleObj name="Equation" r:id="rId3" imgW="1282680" imgH="10540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3150" y="3282950"/>
                        <a:ext cx="2578100" cy="2119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7" name="Slide Number Placeholder 5"/>
          <p:cNvSpPr>
            <a:spLocks noGrp="1"/>
          </p:cNvSpPr>
          <p:nvPr>
            <p:ph type="sldNum" sz="quarter" idx="11"/>
          </p:nvPr>
        </p:nvSpPr>
        <p:spPr>
          <a:noFill/>
        </p:spPr>
        <p:txBody>
          <a:bodyPr/>
          <a:lstStyle/>
          <a:p>
            <a:fld id="{03E48389-D3EA-4F92-B11D-A072477518E3}" type="slidenum">
              <a:rPr lang="ar-JO" smtClean="0">
                <a:latin typeface="Times New Roman" charset="0"/>
                <a:cs typeface="Times New Roman" charset="0"/>
              </a:rPr>
              <a:pPr/>
              <a:t>31</a:t>
            </a:fld>
            <a:endParaRPr lang="en-US" smtClean="0">
              <a:latin typeface="Times New Roman" charset="0"/>
              <a:cs typeface="Times New Roman" charset="0"/>
            </a:endParaRPr>
          </a:p>
        </p:txBody>
      </p:sp>
      <p:cxnSp>
        <p:nvCxnSpPr>
          <p:cNvPr id="6150" name="Straight Connector 10"/>
          <p:cNvCxnSpPr>
            <a:cxnSpLocks noChangeShapeType="1"/>
          </p:cNvCxnSpPr>
          <p:nvPr/>
        </p:nvCxnSpPr>
        <p:spPr bwMode="auto">
          <a:xfrm rot="10800000">
            <a:off x="5334000" y="3657600"/>
            <a:ext cx="1066800" cy="1588"/>
          </a:xfrm>
          <a:prstGeom prst="line">
            <a:avLst/>
          </a:prstGeom>
          <a:noFill/>
          <a:ln w="25400" algn="ctr">
            <a:solidFill>
              <a:schemeClr val="tx1"/>
            </a:solidFill>
            <a:round/>
            <a:headEnd/>
            <a:tailEnd/>
          </a:ln>
        </p:spPr>
      </p:cxnSp>
      <p:cxnSp>
        <p:nvCxnSpPr>
          <p:cNvPr id="6151" name="Straight Connector 12"/>
          <p:cNvCxnSpPr>
            <a:cxnSpLocks noChangeShapeType="1"/>
          </p:cNvCxnSpPr>
          <p:nvPr/>
        </p:nvCxnSpPr>
        <p:spPr bwMode="auto">
          <a:xfrm rot="5400000">
            <a:off x="5105400" y="3962400"/>
            <a:ext cx="1524000" cy="1066800"/>
          </a:xfrm>
          <a:prstGeom prst="line">
            <a:avLst/>
          </a:prstGeom>
          <a:noFill/>
          <a:ln w="25400" algn="ctr">
            <a:solidFill>
              <a:schemeClr val="tx1"/>
            </a:solidFill>
            <a:round/>
            <a:headEnd/>
            <a:tailEnd/>
          </a:ln>
        </p:spPr>
      </p:cxnSp>
      <p:cxnSp>
        <p:nvCxnSpPr>
          <p:cNvPr id="6152" name="Straight Connector 14"/>
          <p:cNvCxnSpPr>
            <a:cxnSpLocks noChangeShapeType="1"/>
          </p:cNvCxnSpPr>
          <p:nvPr/>
        </p:nvCxnSpPr>
        <p:spPr bwMode="auto">
          <a:xfrm rot="16200000" flipH="1">
            <a:off x="5143500" y="3924300"/>
            <a:ext cx="1524000" cy="1143000"/>
          </a:xfrm>
          <a:prstGeom prst="line">
            <a:avLst/>
          </a:prstGeom>
          <a:noFill/>
          <a:ln w="25400" algn="ctr">
            <a:solidFill>
              <a:schemeClr val="tx1"/>
            </a:solidFill>
            <a:round/>
            <a:headEnd/>
            <a:tailEnd/>
          </a:ln>
        </p:spPr>
      </p:cxnSp>
      <p:cxnSp>
        <p:nvCxnSpPr>
          <p:cNvPr id="6153" name="Straight Connector 16"/>
          <p:cNvCxnSpPr>
            <a:cxnSpLocks noChangeShapeType="1"/>
          </p:cNvCxnSpPr>
          <p:nvPr/>
        </p:nvCxnSpPr>
        <p:spPr bwMode="auto">
          <a:xfrm rot="10800000">
            <a:off x="5334000" y="5257800"/>
            <a:ext cx="1143000" cy="1588"/>
          </a:xfrm>
          <a:prstGeom prst="line">
            <a:avLst/>
          </a:prstGeom>
          <a:noFill/>
          <a:ln w="25400" algn="ctr">
            <a:solidFill>
              <a:schemeClr val="tx1"/>
            </a:solidFill>
            <a:round/>
            <a:headEnd/>
            <a:tailEnd/>
          </a:ln>
        </p:spPr>
      </p:cxnSp>
      <p:sp>
        <p:nvSpPr>
          <p:cNvPr id="6154" name="Oval 10"/>
          <p:cNvSpPr>
            <a:spLocks noChangeArrowheads="1"/>
          </p:cNvSpPr>
          <p:nvPr/>
        </p:nvSpPr>
        <p:spPr bwMode="auto">
          <a:xfrm>
            <a:off x="6324600" y="3581400"/>
            <a:ext cx="152400" cy="152400"/>
          </a:xfrm>
          <a:prstGeom prst="ellipse">
            <a:avLst/>
          </a:prstGeom>
          <a:solidFill>
            <a:schemeClr val="bg2"/>
          </a:solidFill>
          <a:ln w="25400">
            <a:solidFill>
              <a:schemeClr val="tx1"/>
            </a:solidFill>
            <a:round/>
            <a:headEnd/>
            <a:tailEnd/>
          </a:ln>
        </p:spPr>
        <p:txBody>
          <a:bodyPr anchor="ctr">
            <a:spAutoFit/>
          </a:bodyPr>
          <a:lstStyle/>
          <a:p>
            <a:endParaRPr lang="en-US"/>
          </a:p>
        </p:txBody>
      </p:sp>
      <p:sp>
        <p:nvSpPr>
          <p:cNvPr id="6155" name="Oval 10"/>
          <p:cNvSpPr>
            <a:spLocks noChangeArrowheads="1"/>
          </p:cNvSpPr>
          <p:nvPr/>
        </p:nvSpPr>
        <p:spPr bwMode="auto">
          <a:xfrm>
            <a:off x="5257800" y="3581400"/>
            <a:ext cx="152400" cy="152400"/>
          </a:xfrm>
          <a:prstGeom prst="ellipse">
            <a:avLst/>
          </a:prstGeom>
          <a:solidFill>
            <a:schemeClr val="bg2"/>
          </a:solidFill>
          <a:ln w="25400">
            <a:solidFill>
              <a:schemeClr val="tx1"/>
            </a:solidFill>
            <a:round/>
            <a:headEnd/>
            <a:tailEnd/>
          </a:ln>
        </p:spPr>
        <p:txBody>
          <a:bodyPr anchor="ctr">
            <a:spAutoFit/>
          </a:bodyPr>
          <a:lstStyle/>
          <a:p>
            <a:endParaRPr lang="en-US"/>
          </a:p>
        </p:txBody>
      </p:sp>
      <p:sp>
        <p:nvSpPr>
          <p:cNvPr id="6156" name="Oval 10"/>
          <p:cNvSpPr>
            <a:spLocks noChangeArrowheads="1"/>
          </p:cNvSpPr>
          <p:nvPr/>
        </p:nvSpPr>
        <p:spPr bwMode="auto">
          <a:xfrm>
            <a:off x="6400800" y="5181600"/>
            <a:ext cx="152400" cy="152400"/>
          </a:xfrm>
          <a:prstGeom prst="ellipse">
            <a:avLst/>
          </a:prstGeom>
          <a:solidFill>
            <a:schemeClr val="bg2"/>
          </a:solidFill>
          <a:ln w="25400">
            <a:solidFill>
              <a:schemeClr val="tx1"/>
            </a:solidFill>
            <a:round/>
            <a:headEnd/>
            <a:tailEnd/>
          </a:ln>
        </p:spPr>
        <p:txBody>
          <a:bodyPr anchor="ctr">
            <a:spAutoFit/>
          </a:bodyPr>
          <a:lstStyle/>
          <a:p>
            <a:endParaRPr lang="en-US"/>
          </a:p>
        </p:txBody>
      </p:sp>
      <p:sp>
        <p:nvSpPr>
          <p:cNvPr id="6157" name="Oval 10"/>
          <p:cNvSpPr>
            <a:spLocks noChangeArrowheads="1"/>
          </p:cNvSpPr>
          <p:nvPr/>
        </p:nvSpPr>
        <p:spPr bwMode="auto">
          <a:xfrm>
            <a:off x="5257800" y="5181600"/>
            <a:ext cx="152400" cy="152400"/>
          </a:xfrm>
          <a:prstGeom prst="ellipse">
            <a:avLst/>
          </a:prstGeom>
          <a:solidFill>
            <a:schemeClr val="bg2"/>
          </a:solidFill>
          <a:ln w="25400">
            <a:solidFill>
              <a:schemeClr val="tx1"/>
            </a:solidFill>
            <a:round/>
            <a:headEnd/>
            <a:tailEnd/>
          </a:ln>
        </p:spPr>
        <p:txBody>
          <a:bodyPr anchor="ctr">
            <a:spAutoFit/>
          </a:bodyPr>
          <a:lstStyle/>
          <a:p>
            <a:endParaRPr lang="en-US"/>
          </a:p>
        </p:txBody>
      </p:sp>
      <p:sp>
        <p:nvSpPr>
          <p:cNvPr id="6158" name="TextBox 13"/>
          <p:cNvSpPr txBox="1">
            <a:spLocks noChangeArrowheads="1"/>
          </p:cNvSpPr>
          <p:nvPr/>
        </p:nvSpPr>
        <p:spPr bwMode="auto">
          <a:xfrm>
            <a:off x="4894263" y="3276600"/>
            <a:ext cx="363537" cy="523875"/>
          </a:xfrm>
          <a:prstGeom prst="rect">
            <a:avLst/>
          </a:prstGeom>
          <a:noFill/>
          <a:ln w="9525">
            <a:noFill/>
            <a:miter lim="800000"/>
            <a:headEnd/>
            <a:tailEnd/>
          </a:ln>
        </p:spPr>
        <p:txBody>
          <a:bodyPr wrap="none">
            <a:spAutoFit/>
          </a:bodyPr>
          <a:lstStyle/>
          <a:p>
            <a:r>
              <a:rPr lang="en-US" sz="2800" i="1"/>
              <a:t>a</a:t>
            </a:r>
          </a:p>
        </p:txBody>
      </p:sp>
      <p:sp>
        <p:nvSpPr>
          <p:cNvPr id="6159" name="TextBox 14"/>
          <p:cNvSpPr txBox="1">
            <a:spLocks noChangeArrowheads="1"/>
          </p:cNvSpPr>
          <p:nvPr/>
        </p:nvSpPr>
        <p:spPr bwMode="auto">
          <a:xfrm>
            <a:off x="6553200" y="3276600"/>
            <a:ext cx="363538" cy="523875"/>
          </a:xfrm>
          <a:prstGeom prst="rect">
            <a:avLst/>
          </a:prstGeom>
          <a:noFill/>
          <a:ln w="9525">
            <a:noFill/>
            <a:miter lim="800000"/>
            <a:headEnd/>
            <a:tailEnd/>
          </a:ln>
        </p:spPr>
        <p:txBody>
          <a:bodyPr wrap="none">
            <a:spAutoFit/>
          </a:bodyPr>
          <a:lstStyle/>
          <a:p>
            <a:r>
              <a:rPr lang="en-US" sz="2800" i="1"/>
              <a:t>b</a:t>
            </a:r>
          </a:p>
        </p:txBody>
      </p:sp>
      <p:sp>
        <p:nvSpPr>
          <p:cNvPr id="6160" name="TextBox 15"/>
          <p:cNvSpPr txBox="1">
            <a:spLocks noChangeArrowheads="1"/>
          </p:cNvSpPr>
          <p:nvPr/>
        </p:nvSpPr>
        <p:spPr bwMode="auto">
          <a:xfrm>
            <a:off x="6570663" y="5038725"/>
            <a:ext cx="342900" cy="523875"/>
          </a:xfrm>
          <a:prstGeom prst="rect">
            <a:avLst/>
          </a:prstGeom>
          <a:noFill/>
          <a:ln w="9525">
            <a:noFill/>
            <a:miter lim="800000"/>
            <a:headEnd/>
            <a:tailEnd/>
          </a:ln>
        </p:spPr>
        <p:txBody>
          <a:bodyPr wrap="none">
            <a:spAutoFit/>
          </a:bodyPr>
          <a:lstStyle/>
          <a:p>
            <a:r>
              <a:rPr lang="en-US" sz="2800" i="1"/>
              <a:t>c</a:t>
            </a:r>
          </a:p>
        </p:txBody>
      </p:sp>
      <p:sp>
        <p:nvSpPr>
          <p:cNvPr id="6161" name="TextBox 16"/>
          <p:cNvSpPr txBox="1">
            <a:spLocks noChangeArrowheads="1"/>
          </p:cNvSpPr>
          <p:nvPr/>
        </p:nvSpPr>
        <p:spPr bwMode="auto">
          <a:xfrm>
            <a:off x="4876800" y="5029200"/>
            <a:ext cx="363538" cy="523875"/>
          </a:xfrm>
          <a:prstGeom prst="rect">
            <a:avLst/>
          </a:prstGeom>
          <a:noFill/>
          <a:ln w="9525">
            <a:noFill/>
            <a:miter lim="800000"/>
            <a:headEnd/>
            <a:tailEnd/>
          </a:ln>
        </p:spPr>
        <p:txBody>
          <a:bodyPr wrap="none">
            <a:spAutoFit/>
          </a:bodyPr>
          <a:lstStyle/>
          <a:p>
            <a:r>
              <a:rPr lang="en-US" sz="2800" i="1"/>
              <a:t>d</a:t>
            </a:r>
          </a:p>
        </p:txBody>
      </p:sp>
      <p:sp>
        <p:nvSpPr>
          <p:cNvPr id="6162" name="Oval 17"/>
          <p:cNvSpPr>
            <a:spLocks noChangeArrowheads="1"/>
          </p:cNvSpPr>
          <p:nvPr/>
        </p:nvSpPr>
        <p:spPr bwMode="auto">
          <a:xfrm>
            <a:off x="4724400" y="3352800"/>
            <a:ext cx="533400" cy="533400"/>
          </a:xfrm>
          <a:prstGeom prst="ellipse">
            <a:avLst/>
          </a:prstGeom>
          <a:noFill/>
          <a:ln w="25400" algn="ctr">
            <a:solidFill>
              <a:schemeClr val="tx2"/>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title"/>
          </p:nvPr>
        </p:nvSpPr>
        <p:spPr>
          <a:xfrm>
            <a:off x="685800" y="457200"/>
            <a:ext cx="7696200" cy="1143000"/>
          </a:xfrm>
          <a:solidFill>
            <a:srgbClr val="00FF00"/>
          </a:solidFill>
          <a:ln w="63500">
            <a:solidFill>
              <a:srgbClr val="006600"/>
            </a:solidFill>
          </a:ln>
        </p:spPr>
        <p:txBody>
          <a:bodyPr/>
          <a:lstStyle/>
          <a:p>
            <a:r>
              <a:rPr lang="en-US" smtClean="0"/>
              <a:t>Example 2</a:t>
            </a:r>
          </a:p>
        </p:txBody>
      </p:sp>
      <p:sp>
        <p:nvSpPr>
          <p:cNvPr id="7173" name="Rectangle 3"/>
          <p:cNvSpPr>
            <a:spLocks noGrp="1" noChangeArrowheads="1"/>
          </p:cNvSpPr>
          <p:nvPr>
            <p:ph type="body" sz="half" idx="1"/>
          </p:nvPr>
        </p:nvSpPr>
        <p:spPr>
          <a:xfrm>
            <a:off x="685800" y="1981200"/>
            <a:ext cx="7696200" cy="4114800"/>
          </a:xfrm>
          <a:solidFill>
            <a:srgbClr val="FFFF99"/>
          </a:solidFill>
          <a:ln w="63500">
            <a:solidFill>
              <a:srgbClr val="006600"/>
            </a:solidFill>
          </a:ln>
        </p:spPr>
        <p:txBody>
          <a:bodyPr/>
          <a:lstStyle/>
          <a:p>
            <a:pPr algn="just">
              <a:buFontTx/>
              <a:buNone/>
            </a:pPr>
            <a:r>
              <a:rPr lang="en-US" sz="2800" smtClean="0">
                <a:effectLst/>
              </a:rPr>
              <a:t>Find an adjacency matrix that represents the graph:</a:t>
            </a:r>
          </a:p>
          <a:p>
            <a:pPr>
              <a:buFontTx/>
              <a:buNone/>
            </a:pPr>
            <a:endParaRPr lang="en-US" sz="2800" smtClean="0">
              <a:effectLst/>
            </a:endParaRPr>
          </a:p>
        </p:txBody>
      </p:sp>
      <p:graphicFrame>
        <p:nvGraphicFramePr>
          <p:cNvPr id="7170" name="Object 17"/>
          <p:cNvGraphicFramePr>
            <a:graphicFrameLocks noGrp="1" noChangeAspect="1"/>
          </p:cNvGraphicFramePr>
          <p:nvPr>
            <p:ph sz="half" idx="2"/>
          </p:nvPr>
        </p:nvGraphicFramePr>
        <p:xfrm>
          <a:off x="4940300" y="3048000"/>
          <a:ext cx="1971675" cy="2057400"/>
        </p:xfrm>
        <a:graphic>
          <a:graphicData uri="http://schemas.openxmlformats.org/presentationml/2006/ole">
            <mc:AlternateContent xmlns:mc="http://schemas.openxmlformats.org/markup-compatibility/2006">
              <mc:Choice xmlns:v="urn:schemas-microsoft-com:vml" Requires="v">
                <p:oleObj spid="_x0000_s7172" name="Equation" r:id="rId3" imgW="876240" imgH="914400" progId="Equation.3">
                  <p:embed/>
                </p:oleObj>
              </mc:Choice>
              <mc:Fallback>
                <p:oleObj name="Equation" r:id="rId3" imgW="876240" imgH="914400" progId="Equation.3">
                  <p:embed/>
                  <p:pic>
                    <p:nvPicPr>
                      <p:cNvPr id="0"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0300" y="3048000"/>
                        <a:ext cx="1971675" cy="205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1" name="Slide Number Placeholder 5"/>
          <p:cNvSpPr>
            <a:spLocks noGrp="1"/>
          </p:cNvSpPr>
          <p:nvPr>
            <p:ph type="sldNum" sz="quarter" idx="11"/>
          </p:nvPr>
        </p:nvSpPr>
        <p:spPr>
          <a:noFill/>
        </p:spPr>
        <p:txBody>
          <a:bodyPr/>
          <a:lstStyle/>
          <a:p>
            <a:fld id="{80E28DD1-E20C-45F3-AE07-3B8763540966}" type="slidenum">
              <a:rPr lang="ar-JO" smtClean="0">
                <a:latin typeface="Times New Roman" charset="0"/>
                <a:cs typeface="Times New Roman" charset="0"/>
              </a:rPr>
              <a:pPr/>
              <a:t>32</a:t>
            </a:fld>
            <a:endParaRPr lang="en-US" smtClean="0">
              <a:latin typeface="Times New Roman" charset="0"/>
              <a:cs typeface="Times New Roman" charset="0"/>
            </a:endParaRPr>
          </a:p>
        </p:txBody>
      </p:sp>
      <p:sp>
        <p:nvSpPr>
          <p:cNvPr id="7174" name="Line 11"/>
          <p:cNvSpPr>
            <a:spLocks noChangeShapeType="1"/>
          </p:cNvSpPr>
          <p:nvPr/>
        </p:nvSpPr>
        <p:spPr bwMode="auto">
          <a:xfrm flipV="1">
            <a:off x="3505200" y="3276600"/>
            <a:ext cx="0" cy="1524000"/>
          </a:xfrm>
          <a:prstGeom prst="line">
            <a:avLst/>
          </a:prstGeom>
          <a:noFill/>
          <a:ln w="25400">
            <a:solidFill>
              <a:schemeClr val="tx1"/>
            </a:solidFill>
            <a:round/>
            <a:headEnd/>
            <a:tailEnd/>
          </a:ln>
        </p:spPr>
        <p:txBody>
          <a:bodyPr/>
          <a:lstStyle/>
          <a:p>
            <a:endParaRPr lang="en-US"/>
          </a:p>
        </p:txBody>
      </p:sp>
      <p:sp>
        <p:nvSpPr>
          <p:cNvPr id="7175" name="Text Box 23"/>
          <p:cNvSpPr txBox="1">
            <a:spLocks noChangeArrowheads="1"/>
          </p:cNvSpPr>
          <p:nvPr/>
        </p:nvSpPr>
        <p:spPr bwMode="auto">
          <a:xfrm>
            <a:off x="4953000" y="2590800"/>
            <a:ext cx="2514600" cy="523875"/>
          </a:xfrm>
          <a:prstGeom prst="rect">
            <a:avLst/>
          </a:prstGeom>
          <a:noFill/>
          <a:ln w="9525">
            <a:noFill/>
            <a:miter lim="800000"/>
            <a:headEnd/>
            <a:tailEnd/>
          </a:ln>
        </p:spPr>
        <p:txBody>
          <a:bodyPr>
            <a:spAutoFit/>
          </a:bodyPr>
          <a:lstStyle/>
          <a:p>
            <a:pPr>
              <a:spcBef>
                <a:spcPct val="50000"/>
              </a:spcBef>
            </a:pPr>
            <a:r>
              <a:rPr lang="en-US" sz="2800" i="1"/>
              <a:t>a    b    c   d</a:t>
            </a:r>
          </a:p>
        </p:txBody>
      </p:sp>
      <p:sp>
        <p:nvSpPr>
          <p:cNvPr id="7176" name="Oval 19"/>
          <p:cNvSpPr>
            <a:spLocks noChangeArrowheads="1"/>
          </p:cNvSpPr>
          <p:nvPr/>
        </p:nvSpPr>
        <p:spPr bwMode="auto">
          <a:xfrm>
            <a:off x="3581400" y="4648200"/>
            <a:ext cx="381000" cy="457200"/>
          </a:xfrm>
          <a:prstGeom prst="ellipse">
            <a:avLst/>
          </a:prstGeom>
          <a:noFill/>
          <a:ln w="25400" algn="ctr">
            <a:solidFill>
              <a:schemeClr val="tx1"/>
            </a:solidFill>
            <a:round/>
            <a:headEnd/>
            <a:tailEnd/>
          </a:ln>
        </p:spPr>
        <p:txBody>
          <a:bodyPr/>
          <a:lstStyle/>
          <a:p>
            <a:endParaRPr lang="en-US"/>
          </a:p>
        </p:txBody>
      </p:sp>
      <p:sp>
        <p:nvSpPr>
          <p:cNvPr id="7177" name="Oval 20"/>
          <p:cNvSpPr>
            <a:spLocks noChangeArrowheads="1"/>
          </p:cNvSpPr>
          <p:nvPr/>
        </p:nvSpPr>
        <p:spPr bwMode="auto">
          <a:xfrm>
            <a:off x="2362200" y="4800600"/>
            <a:ext cx="1143000" cy="152400"/>
          </a:xfrm>
          <a:prstGeom prst="ellipse">
            <a:avLst/>
          </a:prstGeom>
          <a:noFill/>
          <a:ln w="25400" algn="ctr">
            <a:solidFill>
              <a:schemeClr val="tx1"/>
            </a:solidFill>
            <a:round/>
            <a:headEnd/>
            <a:tailEnd/>
          </a:ln>
        </p:spPr>
        <p:txBody>
          <a:bodyPr/>
          <a:lstStyle/>
          <a:p>
            <a:endParaRPr lang="en-US"/>
          </a:p>
        </p:txBody>
      </p:sp>
      <p:sp>
        <p:nvSpPr>
          <p:cNvPr id="7178" name="Oval 24"/>
          <p:cNvSpPr>
            <a:spLocks noChangeArrowheads="1"/>
          </p:cNvSpPr>
          <p:nvPr/>
        </p:nvSpPr>
        <p:spPr bwMode="auto">
          <a:xfrm>
            <a:off x="2209800" y="3352800"/>
            <a:ext cx="152400" cy="1447800"/>
          </a:xfrm>
          <a:prstGeom prst="ellipse">
            <a:avLst/>
          </a:prstGeom>
          <a:noFill/>
          <a:ln w="25400" algn="ctr">
            <a:solidFill>
              <a:schemeClr val="tx1"/>
            </a:solidFill>
            <a:round/>
            <a:headEnd/>
            <a:tailEnd/>
          </a:ln>
        </p:spPr>
        <p:txBody>
          <a:bodyPr/>
          <a:lstStyle/>
          <a:p>
            <a:endParaRPr lang="en-US"/>
          </a:p>
        </p:txBody>
      </p:sp>
      <p:sp>
        <p:nvSpPr>
          <p:cNvPr id="7179" name="Oval 25"/>
          <p:cNvSpPr>
            <a:spLocks noChangeArrowheads="1"/>
          </p:cNvSpPr>
          <p:nvPr/>
        </p:nvSpPr>
        <p:spPr bwMode="auto">
          <a:xfrm>
            <a:off x="2362200" y="3124200"/>
            <a:ext cx="1143000" cy="228600"/>
          </a:xfrm>
          <a:prstGeom prst="ellipse">
            <a:avLst/>
          </a:prstGeom>
          <a:noFill/>
          <a:ln w="25400" algn="ctr">
            <a:solidFill>
              <a:schemeClr val="tx1"/>
            </a:solidFill>
            <a:round/>
            <a:headEnd/>
            <a:tailEnd/>
          </a:ln>
        </p:spPr>
        <p:txBody>
          <a:bodyPr/>
          <a:lstStyle/>
          <a:p>
            <a:endParaRPr lang="en-US"/>
          </a:p>
        </p:txBody>
      </p:sp>
      <p:cxnSp>
        <p:nvCxnSpPr>
          <p:cNvPr id="7180" name="Straight Connector 29"/>
          <p:cNvCxnSpPr>
            <a:cxnSpLocks noChangeShapeType="1"/>
            <a:endCxn id="7179" idx="6"/>
          </p:cNvCxnSpPr>
          <p:nvPr/>
        </p:nvCxnSpPr>
        <p:spPr bwMode="auto">
          <a:xfrm flipV="1">
            <a:off x="2286000" y="3238500"/>
            <a:ext cx="1219200" cy="38100"/>
          </a:xfrm>
          <a:prstGeom prst="line">
            <a:avLst/>
          </a:prstGeom>
          <a:noFill/>
          <a:ln w="25400" algn="ctr">
            <a:solidFill>
              <a:schemeClr val="tx1"/>
            </a:solidFill>
            <a:round/>
            <a:headEnd/>
            <a:tailEnd/>
          </a:ln>
        </p:spPr>
      </p:cxnSp>
      <p:cxnSp>
        <p:nvCxnSpPr>
          <p:cNvPr id="7181" name="Straight Connector 31"/>
          <p:cNvCxnSpPr>
            <a:cxnSpLocks noChangeShapeType="1"/>
          </p:cNvCxnSpPr>
          <p:nvPr/>
        </p:nvCxnSpPr>
        <p:spPr bwMode="auto">
          <a:xfrm rot="5400000" flipH="1" flipV="1">
            <a:off x="2209800" y="3505200"/>
            <a:ext cx="1447800" cy="1143000"/>
          </a:xfrm>
          <a:prstGeom prst="line">
            <a:avLst/>
          </a:prstGeom>
          <a:noFill/>
          <a:ln w="25400" algn="ctr">
            <a:solidFill>
              <a:schemeClr val="tx1"/>
            </a:solidFill>
            <a:round/>
            <a:headEnd/>
            <a:tailEnd/>
          </a:ln>
        </p:spPr>
      </p:cxnSp>
      <p:sp>
        <p:nvSpPr>
          <p:cNvPr id="7182" name="TextBox 17"/>
          <p:cNvSpPr txBox="1">
            <a:spLocks noChangeArrowheads="1"/>
          </p:cNvSpPr>
          <p:nvPr/>
        </p:nvSpPr>
        <p:spPr bwMode="auto">
          <a:xfrm>
            <a:off x="1905000" y="2967038"/>
            <a:ext cx="338138" cy="461962"/>
          </a:xfrm>
          <a:prstGeom prst="rect">
            <a:avLst/>
          </a:prstGeom>
          <a:noFill/>
          <a:ln w="9525">
            <a:noFill/>
            <a:miter lim="800000"/>
            <a:headEnd/>
            <a:tailEnd/>
          </a:ln>
        </p:spPr>
        <p:txBody>
          <a:bodyPr wrap="none">
            <a:spAutoFit/>
          </a:bodyPr>
          <a:lstStyle/>
          <a:p>
            <a:r>
              <a:rPr lang="en-US" i="1"/>
              <a:t>a</a:t>
            </a:r>
          </a:p>
        </p:txBody>
      </p:sp>
      <p:sp>
        <p:nvSpPr>
          <p:cNvPr id="7183" name="TextBox 18"/>
          <p:cNvSpPr txBox="1">
            <a:spLocks noChangeArrowheads="1"/>
          </p:cNvSpPr>
          <p:nvPr/>
        </p:nvSpPr>
        <p:spPr bwMode="auto">
          <a:xfrm>
            <a:off x="3581400" y="2971800"/>
            <a:ext cx="338138" cy="461963"/>
          </a:xfrm>
          <a:prstGeom prst="rect">
            <a:avLst/>
          </a:prstGeom>
          <a:noFill/>
          <a:ln w="9525">
            <a:noFill/>
            <a:miter lim="800000"/>
            <a:headEnd/>
            <a:tailEnd/>
          </a:ln>
        </p:spPr>
        <p:txBody>
          <a:bodyPr wrap="none">
            <a:spAutoFit/>
          </a:bodyPr>
          <a:lstStyle/>
          <a:p>
            <a:r>
              <a:rPr lang="en-US" i="1"/>
              <a:t>b</a:t>
            </a:r>
          </a:p>
        </p:txBody>
      </p:sp>
      <p:sp>
        <p:nvSpPr>
          <p:cNvPr id="7184" name="TextBox 19"/>
          <p:cNvSpPr txBox="1">
            <a:spLocks noChangeArrowheads="1"/>
          </p:cNvSpPr>
          <p:nvPr/>
        </p:nvSpPr>
        <p:spPr bwMode="auto">
          <a:xfrm>
            <a:off x="3548063" y="4572000"/>
            <a:ext cx="320675" cy="461963"/>
          </a:xfrm>
          <a:prstGeom prst="rect">
            <a:avLst/>
          </a:prstGeom>
          <a:noFill/>
          <a:ln w="9525">
            <a:noFill/>
            <a:miter lim="800000"/>
            <a:headEnd/>
            <a:tailEnd/>
          </a:ln>
        </p:spPr>
        <p:txBody>
          <a:bodyPr wrap="none">
            <a:spAutoFit/>
          </a:bodyPr>
          <a:lstStyle/>
          <a:p>
            <a:r>
              <a:rPr lang="en-US" i="1"/>
              <a:t>c</a:t>
            </a:r>
          </a:p>
        </p:txBody>
      </p:sp>
      <p:sp>
        <p:nvSpPr>
          <p:cNvPr id="7185" name="TextBox 20"/>
          <p:cNvSpPr txBox="1">
            <a:spLocks noChangeArrowheads="1"/>
          </p:cNvSpPr>
          <p:nvPr/>
        </p:nvSpPr>
        <p:spPr bwMode="auto">
          <a:xfrm>
            <a:off x="1905000" y="4648200"/>
            <a:ext cx="338138" cy="461963"/>
          </a:xfrm>
          <a:prstGeom prst="rect">
            <a:avLst/>
          </a:prstGeom>
          <a:noFill/>
          <a:ln w="9525">
            <a:noFill/>
            <a:miter lim="800000"/>
            <a:headEnd/>
            <a:tailEnd/>
          </a:ln>
        </p:spPr>
        <p:txBody>
          <a:bodyPr wrap="none">
            <a:spAutoFit/>
          </a:bodyPr>
          <a:lstStyle/>
          <a:p>
            <a:r>
              <a:rPr lang="en-US" i="1"/>
              <a:t>d</a:t>
            </a:r>
          </a:p>
        </p:txBody>
      </p:sp>
      <p:sp>
        <p:nvSpPr>
          <p:cNvPr id="7186" name="Oval 10"/>
          <p:cNvSpPr>
            <a:spLocks noChangeArrowheads="1"/>
          </p:cNvSpPr>
          <p:nvPr/>
        </p:nvSpPr>
        <p:spPr bwMode="auto">
          <a:xfrm>
            <a:off x="3429000" y="3200400"/>
            <a:ext cx="152400" cy="152400"/>
          </a:xfrm>
          <a:prstGeom prst="ellipse">
            <a:avLst/>
          </a:prstGeom>
          <a:solidFill>
            <a:schemeClr val="bg2"/>
          </a:solidFill>
          <a:ln w="25400">
            <a:solidFill>
              <a:schemeClr val="tx1"/>
            </a:solidFill>
            <a:round/>
            <a:headEnd/>
            <a:tailEnd/>
          </a:ln>
        </p:spPr>
        <p:txBody>
          <a:bodyPr anchor="ctr">
            <a:spAutoFit/>
          </a:bodyPr>
          <a:lstStyle/>
          <a:p>
            <a:endParaRPr lang="en-US"/>
          </a:p>
        </p:txBody>
      </p:sp>
      <p:sp>
        <p:nvSpPr>
          <p:cNvPr id="7187" name="Oval 10"/>
          <p:cNvSpPr>
            <a:spLocks noChangeArrowheads="1"/>
          </p:cNvSpPr>
          <p:nvPr/>
        </p:nvSpPr>
        <p:spPr bwMode="auto">
          <a:xfrm>
            <a:off x="2209800" y="3200400"/>
            <a:ext cx="152400" cy="152400"/>
          </a:xfrm>
          <a:prstGeom prst="ellipse">
            <a:avLst/>
          </a:prstGeom>
          <a:solidFill>
            <a:schemeClr val="bg2"/>
          </a:solidFill>
          <a:ln w="25400">
            <a:solidFill>
              <a:schemeClr val="tx1"/>
            </a:solidFill>
            <a:round/>
            <a:headEnd/>
            <a:tailEnd/>
          </a:ln>
        </p:spPr>
        <p:txBody>
          <a:bodyPr anchor="ctr">
            <a:spAutoFit/>
          </a:bodyPr>
          <a:lstStyle/>
          <a:p>
            <a:endParaRPr lang="en-US"/>
          </a:p>
        </p:txBody>
      </p:sp>
      <p:sp>
        <p:nvSpPr>
          <p:cNvPr id="7188" name="Oval 10"/>
          <p:cNvSpPr>
            <a:spLocks noChangeArrowheads="1"/>
          </p:cNvSpPr>
          <p:nvPr/>
        </p:nvSpPr>
        <p:spPr bwMode="auto">
          <a:xfrm>
            <a:off x="3429000" y="4800600"/>
            <a:ext cx="152400" cy="152400"/>
          </a:xfrm>
          <a:prstGeom prst="ellipse">
            <a:avLst/>
          </a:prstGeom>
          <a:solidFill>
            <a:schemeClr val="bg2"/>
          </a:solidFill>
          <a:ln w="25400">
            <a:solidFill>
              <a:schemeClr val="tx1"/>
            </a:solidFill>
            <a:round/>
            <a:headEnd/>
            <a:tailEnd/>
          </a:ln>
        </p:spPr>
        <p:txBody>
          <a:bodyPr anchor="ctr">
            <a:spAutoFit/>
          </a:bodyPr>
          <a:lstStyle/>
          <a:p>
            <a:endParaRPr lang="en-US"/>
          </a:p>
        </p:txBody>
      </p:sp>
      <p:sp>
        <p:nvSpPr>
          <p:cNvPr id="7189" name="Oval 10"/>
          <p:cNvSpPr>
            <a:spLocks noChangeArrowheads="1"/>
          </p:cNvSpPr>
          <p:nvPr/>
        </p:nvSpPr>
        <p:spPr bwMode="auto">
          <a:xfrm>
            <a:off x="2209800" y="4800600"/>
            <a:ext cx="152400" cy="152400"/>
          </a:xfrm>
          <a:prstGeom prst="ellipse">
            <a:avLst/>
          </a:prstGeom>
          <a:solidFill>
            <a:schemeClr val="bg2"/>
          </a:solidFill>
          <a:ln w="25400">
            <a:solidFill>
              <a:schemeClr val="tx1"/>
            </a:solidFill>
            <a:round/>
            <a:headEnd/>
            <a:tailEnd/>
          </a:ln>
        </p:spPr>
        <p:txBody>
          <a:bodyPr anchor="ctr">
            <a:spAutoFit/>
          </a:bodyPr>
          <a:lstStyle/>
          <a:p>
            <a:endParaRPr lang="en-US"/>
          </a:p>
        </p:txBody>
      </p:sp>
      <p:sp>
        <p:nvSpPr>
          <p:cNvPr id="7190" name="TextBox 17"/>
          <p:cNvSpPr txBox="1">
            <a:spLocks noChangeArrowheads="1"/>
          </p:cNvSpPr>
          <p:nvPr/>
        </p:nvSpPr>
        <p:spPr bwMode="auto">
          <a:xfrm>
            <a:off x="4572000" y="3043238"/>
            <a:ext cx="338138" cy="461962"/>
          </a:xfrm>
          <a:prstGeom prst="rect">
            <a:avLst/>
          </a:prstGeom>
          <a:noFill/>
          <a:ln w="9525">
            <a:noFill/>
            <a:miter lim="800000"/>
            <a:headEnd/>
            <a:tailEnd/>
          </a:ln>
        </p:spPr>
        <p:txBody>
          <a:bodyPr wrap="none">
            <a:spAutoFit/>
          </a:bodyPr>
          <a:lstStyle/>
          <a:p>
            <a:r>
              <a:rPr lang="en-US" i="1"/>
              <a:t>a</a:t>
            </a:r>
          </a:p>
        </p:txBody>
      </p:sp>
      <p:sp>
        <p:nvSpPr>
          <p:cNvPr id="7191" name="TextBox 18"/>
          <p:cNvSpPr txBox="1">
            <a:spLocks noChangeArrowheads="1"/>
          </p:cNvSpPr>
          <p:nvPr/>
        </p:nvSpPr>
        <p:spPr bwMode="auto">
          <a:xfrm>
            <a:off x="4572000" y="3576638"/>
            <a:ext cx="338138" cy="461962"/>
          </a:xfrm>
          <a:prstGeom prst="rect">
            <a:avLst/>
          </a:prstGeom>
          <a:noFill/>
          <a:ln w="9525">
            <a:noFill/>
            <a:miter lim="800000"/>
            <a:headEnd/>
            <a:tailEnd/>
          </a:ln>
        </p:spPr>
        <p:txBody>
          <a:bodyPr wrap="none">
            <a:spAutoFit/>
          </a:bodyPr>
          <a:lstStyle/>
          <a:p>
            <a:r>
              <a:rPr lang="en-US" i="1"/>
              <a:t>b</a:t>
            </a:r>
          </a:p>
        </p:txBody>
      </p:sp>
      <p:sp>
        <p:nvSpPr>
          <p:cNvPr id="7192" name="TextBox 19"/>
          <p:cNvSpPr txBox="1">
            <a:spLocks noChangeArrowheads="1"/>
          </p:cNvSpPr>
          <p:nvPr/>
        </p:nvSpPr>
        <p:spPr bwMode="auto">
          <a:xfrm>
            <a:off x="4572000" y="4038600"/>
            <a:ext cx="320675" cy="461963"/>
          </a:xfrm>
          <a:prstGeom prst="rect">
            <a:avLst/>
          </a:prstGeom>
          <a:noFill/>
          <a:ln w="9525">
            <a:noFill/>
            <a:miter lim="800000"/>
            <a:headEnd/>
            <a:tailEnd/>
          </a:ln>
        </p:spPr>
        <p:txBody>
          <a:bodyPr wrap="none">
            <a:spAutoFit/>
          </a:bodyPr>
          <a:lstStyle/>
          <a:p>
            <a:r>
              <a:rPr lang="en-US" i="1"/>
              <a:t>c</a:t>
            </a:r>
          </a:p>
        </p:txBody>
      </p:sp>
      <p:sp>
        <p:nvSpPr>
          <p:cNvPr id="7193" name="TextBox 20"/>
          <p:cNvSpPr txBox="1">
            <a:spLocks noChangeArrowheads="1"/>
          </p:cNvSpPr>
          <p:nvPr/>
        </p:nvSpPr>
        <p:spPr bwMode="auto">
          <a:xfrm>
            <a:off x="4572000" y="4572000"/>
            <a:ext cx="338138" cy="461963"/>
          </a:xfrm>
          <a:prstGeom prst="rect">
            <a:avLst/>
          </a:prstGeom>
          <a:noFill/>
          <a:ln w="9525">
            <a:noFill/>
            <a:miter lim="800000"/>
            <a:headEnd/>
            <a:tailEnd/>
          </a:ln>
        </p:spPr>
        <p:txBody>
          <a:bodyPr wrap="none">
            <a:spAutoFit/>
          </a:bodyPr>
          <a:lstStyle/>
          <a:p>
            <a:r>
              <a:rPr lang="en-US" i="1"/>
              <a:t>d</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609600" y="457200"/>
            <a:ext cx="7924800" cy="1143000"/>
          </a:xfrm>
          <a:solidFill>
            <a:srgbClr val="00FF00"/>
          </a:solidFill>
          <a:ln w="63500">
            <a:solidFill>
              <a:srgbClr val="006600"/>
            </a:solidFill>
          </a:ln>
        </p:spPr>
        <p:txBody>
          <a:bodyPr/>
          <a:lstStyle/>
          <a:p>
            <a:r>
              <a:rPr lang="en-US" smtClean="0"/>
              <a:t>Example 3</a:t>
            </a:r>
          </a:p>
        </p:txBody>
      </p:sp>
      <p:sp>
        <p:nvSpPr>
          <p:cNvPr id="862211" name="Rectangle 3"/>
          <p:cNvSpPr>
            <a:spLocks noGrp="1" noChangeArrowheads="1"/>
          </p:cNvSpPr>
          <p:nvPr>
            <p:ph type="body" sz="half" idx="1"/>
          </p:nvPr>
        </p:nvSpPr>
        <p:spPr>
          <a:xfrm>
            <a:off x="685800" y="1828800"/>
            <a:ext cx="7848600" cy="4495800"/>
          </a:xfrm>
          <a:solidFill>
            <a:srgbClr val="FFFF99"/>
          </a:solidFill>
          <a:ln w="63500">
            <a:solidFill>
              <a:srgbClr val="006600"/>
            </a:solidFill>
          </a:ln>
        </p:spPr>
        <p:txBody>
          <a:bodyPr/>
          <a:lstStyle/>
          <a:p>
            <a:pPr marL="0" algn="just">
              <a:buFontTx/>
              <a:buNone/>
              <a:defRPr/>
            </a:pPr>
            <a:r>
              <a:rPr lang="en-US" sz="2800" dirty="0" smtClean="0">
                <a:effectLst/>
              </a:rPr>
              <a:t>Let </a:t>
            </a:r>
            <a:r>
              <a:rPr lang="en-US" sz="2800" i="1" dirty="0" smtClean="0">
                <a:effectLst/>
              </a:rPr>
              <a:t>A</a:t>
            </a:r>
            <a:r>
              <a:rPr lang="en-US" sz="2800" dirty="0" smtClean="0">
                <a:effectLst/>
              </a:rPr>
              <a:t> be the adjacency matrix of a graph </a:t>
            </a:r>
            <a:r>
              <a:rPr lang="en-US" sz="2800" i="1" dirty="0" smtClean="0">
                <a:effectLst/>
              </a:rPr>
              <a:t>G</a:t>
            </a:r>
            <a:r>
              <a:rPr lang="en-US" sz="2800" dirty="0" smtClean="0">
                <a:effectLst/>
              </a:rPr>
              <a:t> with vertices </a:t>
            </a:r>
            <a:r>
              <a:rPr lang="en-US" sz="2800" i="1" dirty="0" smtClean="0">
                <a:effectLst/>
              </a:rPr>
              <a:t>a, b, c, d</a:t>
            </a:r>
            <a:r>
              <a:rPr lang="en-US" sz="2800" dirty="0" smtClean="0">
                <a:effectLst/>
              </a:rPr>
              <a:t> . Find the degrees of the vertices of </a:t>
            </a:r>
            <a:r>
              <a:rPr lang="en-US" sz="2800" i="1" dirty="0" smtClean="0">
                <a:effectLst/>
              </a:rPr>
              <a:t>G</a:t>
            </a:r>
            <a:r>
              <a:rPr lang="en-US" sz="2800" dirty="0" smtClean="0">
                <a:effectLst/>
              </a:rPr>
              <a:t>.</a:t>
            </a:r>
          </a:p>
          <a:p>
            <a:pPr marL="0" algn="just">
              <a:buFontTx/>
              <a:buNone/>
              <a:defRPr/>
            </a:pPr>
            <a:endParaRPr lang="en-US" sz="2800" i="1" dirty="0" smtClean="0">
              <a:effectLst/>
            </a:endParaRPr>
          </a:p>
          <a:p>
            <a:pPr marL="0" algn="just">
              <a:buFontTx/>
              <a:buNone/>
              <a:defRPr/>
            </a:pPr>
            <a:endParaRPr lang="en-US" sz="2800" i="1" dirty="0" smtClean="0">
              <a:effectLst/>
            </a:endParaRPr>
          </a:p>
          <a:p>
            <a:pPr marL="0" algn="just">
              <a:buFontTx/>
              <a:buNone/>
              <a:defRPr/>
            </a:pPr>
            <a:endParaRPr lang="en-US" sz="2800" i="1" dirty="0" smtClean="0">
              <a:effectLst/>
            </a:endParaRPr>
          </a:p>
          <a:p>
            <a:pPr marL="0" algn="just">
              <a:buFontTx/>
              <a:buNone/>
              <a:defRPr/>
            </a:pPr>
            <a:endParaRPr lang="en-US" sz="2800" i="1" dirty="0" smtClean="0">
              <a:effectLst/>
            </a:endParaRPr>
          </a:p>
          <a:p>
            <a:pPr marL="0" algn="just">
              <a:buFontTx/>
              <a:buNone/>
              <a:defRPr/>
            </a:pPr>
            <a:r>
              <a:rPr lang="en-US" sz="2800" dirty="0" smtClean="0">
                <a:solidFill>
                  <a:srgbClr val="FF0000"/>
                </a:solidFill>
                <a:effectLst/>
              </a:rPr>
              <a:t>Answer: </a:t>
            </a:r>
            <a:r>
              <a:rPr lang="en-US" sz="2800" dirty="0" smtClean="0">
                <a:effectLst/>
              </a:rPr>
              <a:t>The degrees of the vertices </a:t>
            </a:r>
            <a:r>
              <a:rPr lang="en-US" sz="2800" i="1" dirty="0" smtClean="0">
                <a:effectLst/>
              </a:rPr>
              <a:t>a, b, c </a:t>
            </a:r>
            <a:r>
              <a:rPr lang="en-US" sz="2800" dirty="0" smtClean="0">
                <a:effectLst/>
              </a:rPr>
              <a:t>and </a:t>
            </a:r>
            <a:r>
              <a:rPr lang="en-US" sz="2800" i="1" dirty="0" smtClean="0">
                <a:effectLst/>
              </a:rPr>
              <a:t>d</a:t>
            </a:r>
            <a:r>
              <a:rPr lang="en-US" sz="2800" dirty="0" smtClean="0">
                <a:effectLst/>
              </a:rPr>
              <a:t> of </a:t>
            </a:r>
            <a:r>
              <a:rPr lang="en-US" sz="2800" i="1" dirty="0" smtClean="0">
                <a:effectLst/>
              </a:rPr>
              <a:t>G </a:t>
            </a:r>
            <a:r>
              <a:rPr lang="en-US" sz="2800" dirty="0" smtClean="0">
                <a:effectLst/>
              </a:rPr>
              <a:t>are 3, 2, 2 and 1, respectively.</a:t>
            </a:r>
          </a:p>
          <a:p>
            <a:pPr marL="0" algn="just">
              <a:buFontTx/>
              <a:buNone/>
              <a:defRPr/>
            </a:pPr>
            <a:endParaRPr lang="en-US" sz="2800" dirty="0" smtClean="0">
              <a:solidFill>
                <a:srgbClr val="FF0000"/>
              </a:solidFill>
              <a:effectLst/>
            </a:endParaRPr>
          </a:p>
          <a:p>
            <a:pPr>
              <a:buFontTx/>
              <a:buNone/>
              <a:defRPr/>
            </a:pPr>
            <a:r>
              <a:rPr lang="en-US" sz="2800" dirty="0" smtClean="0"/>
              <a:t>                          </a:t>
            </a:r>
          </a:p>
          <a:p>
            <a:pPr>
              <a:buFontTx/>
              <a:buNone/>
              <a:defRPr/>
            </a:pPr>
            <a:r>
              <a:rPr lang="en-US" sz="2800" dirty="0" smtClean="0"/>
              <a:t>                                               </a:t>
            </a:r>
            <a:endParaRPr lang="en-US" sz="2800" dirty="0" smtClean="0">
              <a:cs typeface="Times New Roman" pitchFamily="18" charset="0"/>
            </a:endParaRPr>
          </a:p>
        </p:txBody>
      </p:sp>
      <p:graphicFrame>
        <p:nvGraphicFramePr>
          <p:cNvPr id="8194" name="Object 4"/>
          <p:cNvGraphicFramePr>
            <a:graphicFrameLocks noGrp="1" noChangeAspect="1"/>
          </p:cNvGraphicFramePr>
          <p:nvPr>
            <p:ph sz="half" idx="2"/>
          </p:nvPr>
        </p:nvGraphicFramePr>
        <p:xfrm>
          <a:off x="3429000" y="2895600"/>
          <a:ext cx="2457450" cy="1943100"/>
        </p:xfrm>
        <a:graphic>
          <a:graphicData uri="http://schemas.openxmlformats.org/presentationml/2006/ole">
            <mc:AlternateContent xmlns:mc="http://schemas.openxmlformats.org/markup-compatibility/2006">
              <mc:Choice xmlns:v="urn:schemas-microsoft-com:vml" Requires="v">
                <p:oleObj spid="_x0000_s8196" name="Equation" r:id="rId3" imgW="1333440" imgH="1054080" progId="Equation.3">
                  <p:embed/>
                </p:oleObj>
              </mc:Choice>
              <mc:Fallback>
                <p:oleObj name="Equation" r:id="rId3" imgW="1333440" imgH="10540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895600"/>
                        <a:ext cx="2457450" cy="194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5" name="Slide Number Placeholder 5"/>
          <p:cNvSpPr>
            <a:spLocks noGrp="1"/>
          </p:cNvSpPr>
          <p:nvPr>
            <p:ph type="sldNum" sz="quarter" idx="11"/>
          </p:nvPr>
        </p:nvSpPr>
        <p:spPr>
          <a:noFill/>
        </p:spPr>
        <p:txBody>
          <a:bodyPr/>
          <a:lstStyle/>
          <a:p>
            <a:fld id="{469D16F7-B9DF-4624-9A1E-54DF4B107E60}" type="slidenum">
              <a:rPr lang="ar-JO" smtClean="0">
                <a:latin typeface="Times New Roman" charset="0"/>
                <a:cs typeface="Times New Roman" charset="0"/>
              </a:rPr>
              <a:pPr/>
              <a:t>33</a:t>
            </a:fld>
            <a:endParaRPr lang="en-US" smtClean="0">
              <a:latin typeface="Times New Roman" charset="0"/>
              <a:cs typeface="Times New Roman"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a:xfrm>
            <a:off x="685800" y="457200"/>
            <a:ext cx="7696200" cy="1143000"/>
          </a:xfrm>
          <a:solidFill>
            <a:srgbClr val="00FF00"/>
          </a:solidFill>
          <a:ln w="63500">
            <a:solidFill>
              <a:srgbClr val="006600"/>
            </a:solidFill>
          </a:ln>
        </p:spPr>
        <p:txBody>
          <a:bodyPr/>
          <a:lstStyle/>
          <a:p>
            <a:r>
              <a:rPr lang="en-US" smtClean="0"/>
              <a:t>Directed Adjacency Lists</a:t>
            </a:r>
          </a:p>
        </p:txBody>
      </p:sp>
      <p:sp>
        <p:nvSpPr>
          <p:cNvPr id="824323" name="Rectangle 3"/>
          <p:cNvSpPr>
            <a:spLocks noGrp="1" noChangeArrowheads="1"/>
          </p:cNvSpPr>
          <p:nvPr>
            <p:ph type="body" sz="half" idx="1"/>
          </p:nvPr>
        </p:nvSpPr>
        <p:spPr>
          <a:xfrm>
            <a:off x="685800" y="1981200"/>
            <a:ext cx="7696200" cy="4114800"/>
          </a:xfrm>
          <a:solidFill>
            <a:srgbClr val="FFFF99"/>
          </a:solidFill>
          <a:ln w="63500">
            <a:solidFill>
              <a:srgbClr val="006600"/>
            </a:solidFill>
          </a:ln>
        </p:spPr>
        <p:txBody>
          <a:bodyPr/>
          <a:lstStyle/>
          <a:p>
            <a:pPr>
              <a:defRPr/>
            </a:pPr>
            <a:r>
              <a:rPr lang="en-US" sz="2800" dirty="0" smtClean="0">
                <a:effectLst/>
              </a:rPr>
              <a:t>1 row per node, listing the terminal nodes of each edge incident from that node.</a:t>
            </a:r>
          </a:p>
          <a:p>
            <a:pPr>
              <a:buFontTx/>
              <a:buNone/>
              <a:defRPr/>
            </a:pPr>
            <a:r>
              <a:rPr lang="en-US" sz="2800" dirty="0" smtClean="0"/>
              <a:t>                             </a:t>
            </a:r>
          </a:p>
        </p:txBody>
      </p:sp>
      <p:graphicFrame>
        <p:nvGraphicFramePr>
          <p:cNvPr id="824372" name="Group 52"/>
          <p:cNvGraphicFramePr>
            <a:graphicFrameLocks noGrp="1"/>
          </p:cNvGraphicFramePr>
          <p:nvPr>
            <p:ph sz="half" idx="2"/>
          </p:nvPr>
        </p:nvGraphicFramePr>
        <p:xfrm>
          <a:off x="4724400" y="2971800"/>
          <a:ext cx="3429000" cy="2773363"/>
        </p:xfrm>
        <a:graphic>
          <a:graphicData uri="http://schemas.openxmlformats.org/drawingml/2006/table">
            <a:tbl>
              <a:tblPr/>
              <a:tblGrid>
                <a:gridCol w="1714500"/>
                <a:gridCol w="1714500"/>
              </a:tblGrid>
              <a:tr h="8382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Initial vertex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Terminal vertices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53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rPr>
                        <a:t>V1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rPr>
                        <a:t>V2, V4, V5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92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rPr>
                        <a:t>V2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rPr>
                        <a:t>V4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5784">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rPr>
                        <a:t>V3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rPr>
                        <a:t>V5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781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rPr>
                        <a:t>V4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781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rPr>
                        <a:t>V5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rPr>
                        <a:t>V2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8914" name="Slide Number Placeholder 5"/>
          <p:cNvSpPr>
            <a:spLocks noGrp="1"/>
          </p:cNvSpPr>
          <p:nvPr>
            <p:ph type="sldNum" sz="quarter" idx="11"/>
          </p:nvPr>
        </p:nvSpPr>
        <p:spPr>
          <a:noFill/>
        </p:spPr>
        <p:txBody>
          <a:bodyPr/>
          <a:lstStyle/>
          <a:p>
            <a:fld id="{74F50A48-5E22-42EE-A92F-1D1DD52C5EF5}" type="slidenum">
              <a:rPr lang="ar-JO" smtClean="0">
                <a:latin typeface="Times New Roman" charset="0"/>
                <a:cs typeface="Times New Roman" charset="0"/>
              </a:rPr>
              <a:pPr/>
              <a:t>34</a:t>
            </a:fld>
            <a:endParaRPr lang="en-US" smtClean="0">
              <a:latin typeface="Times New Roman" charset="0"/>
              <a:cs typeface="Times New Roman" charset="0"/>
            </a:endParaRPr>
          </a:p>
        </p:txBody>
      </p:sp>
      <p:pic>
        <p:nvPicPr>
          <p:cNvPr id="38917" name="Picture 4" descr="directed"/>
          <p:cNvPicPr>
            <a:picLocks noChangeAspect="1" noChangeArrowheads="1"/>
          </p:cNvPicPr>
          <p:nvPr/>
        </p:nvPicPr>
        <p:blipFill>
          <a:blip r:embed="rId2" cstate="print"/>
          <a:srcRect/>
          <a:stretch>
            <a:fillRect/>
          </a:stretch>
        </p:blipFill>
        <p:spPr bwMode="auto">
          <a:xfrm>
            <a:off x="1371600" y="3381375"/>
            <a:ext cx="2057400" cy="1495425"/>
          </a:xfrm>
          <a:prstGeom prst="rect">
            <a:avLst/>
          </a:prstGeom>
          <a:noFill/>
          <a:ln w="12700">
            <a:solidFill>
              <a:srgbClr val="006600"/>
            </a:solid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a:solidFill>
            <a:srgbClr val="FFFF99"/>
          </a:solidFill>
          <a:ln w="63500">
            <a:solidFill>
              <a:srgbClr val="006600"/>
            </a:solidFill>
          </a:ln>
        </p:spPr>
        <p:txBody>
          <a:bodyPr/>
          <a:lstStyle/>
          <a:p>
            <a:pPr algn="just"/>
            <a:r>
              <a:rPr lang="en-US" sz="2800" smtClean="0">
                <a:effectLst/>
              </a:rPr>
              <a:t>Matrix </a:t>
            </a:r>
            <a:r>
              <a:rPr lang="en-US" sz="2800" i="1" smtClean="0">
                <a:effectLst/>
              </a:rPr>
              <a:t>A</a:t>
            </a:r>
            <a:r>
              <a:rPr lang="en-US" sz="2800" b="1" smtClean="0">
                <a:effectLst/>
              </a:rPr>
              <a:t> </a:t>
            </a:r>
            <a:r>
              <a:rPr lang="en-US" sz="2800" smtClean="0">
                <a:effectLst/>
              </a:rPr>
              <a:t>= [</a:t>
            </a:r>
            <a:r>
              <a:rPr lang="en-US" sz="2800" i="1" smtClean="0">
                <a:effectLst/>
              </a:rPr>
              <a:t>a</a:t>
            </a:r>
            <a:r>
              <a:rPr lang="en-US" sz="2800" i="1" baseline="-25000" smtClean="0">
                <a:effectLst/>
              </a:rPr>
              <a:t>ij</a:t>
            </a:r>
            <a:r>
              <a:rPr lang="en-US" sz="2800" smtClean="0">
                <a:effectLst/>
              </a:rPr>
              <a:t>], where </a:t>
            </a:r>
            <a:r>
              <a:rPr lang="en-US" sz="2800" i="1" smtClean="0">
                <a:effectLst/>
              </a:rPr>
              <a:t>a</a:t>
            </a:r>
            <a:r>
              <a:rPr lang="en-US" sz="2800" i="1" baseline="-25000" smtClean="0">
                <a:effectLst/>
              </a:rPr>
              <a:t>ij</a:t>
            </a:r>
            <a:r>
              <a:rPr lang="en-US" sz="2800" smtClean="0">
                <a:effectLst/>
              </a:rPr>
              <a:t> is 1 if {</a:t>
            </a:r>
            <a:r>
              <a:rPr lang="en-US" sz="2800" i="1" smtClean="0">
                <a:effectLst/>
              </a:rPr>
              <a:t>v</a:t>
            </a:r>
            <a:r>
              <a:rPr lang="en-US" sz="2800" i="1" baseline="-25000" smtClean="0">
                <a:effectLst/>
              </a:rPr>
              <a:t>i </a:t>
            </a:r>
            <a:r>
              <a:rPr lang="en-US" sz="2800" smtClean="0">
                <a:effectLst/>
              </a:rPr>
              <a:t>,</a:t>
            </a:r>
            <a:r>
              <a:rPr lang="en-US" sz="2800" i="1" smtClean="0">
                <a:effectLst/>
              </a:rPr>
              <a:t>v</a:t>
            </a:r>
            <a:r>
              <a:rPr lang="en-US" sz="2800" i="1" baseline="-25000" smtClean="0">
                <a:effectLst/>
              </a:rPr>
              <a:t>j </a:t>
            </a:r>
            <a:r>
              <a:rPr lang="en-US" sz="2800" smtClean="0">
                <a:effectLst/>
              </a:rPr>
              <a:t>} is an edge of </a:t>
            </a:r>
            <a:r>
              <a:rPr lang="en-US" sz="2800" i="1" smtClean="0">
                <a:effectLst/>
              </a:rPr>
              <a:t>G</a:t>
            </a:r>
            <a:r>
              <a:rPr lang="en-US" sz="2800" smtClean="0">
                <a:effectLst/>
              </a:rPr>
              <a:t>, 0 otherwise.</a:t>
            </a:r>
          </a:p>
        </p:txBody>
      </p:sp>
      <p:sp>
        <p:nvSpPr>
          <p:cNvPr id="9219" name="Slide Number Placeholder 4"/>
          <p:cNvSpPr>
            <a:spLocks noGrp="1"/>
          </p:cNvSpPr>
          <p:nvPr>
            <p:ph type="sldNum" sz="quarter" idx="12"/>
          </p:nvPr>
        </p:nvSpPr>
        <p:spPr>
          <a:noFill/>
        </p:spPr>
        <p:txBody>
          <a:bodyPr/>
          <a:lstStyle/>
          <a:p>
            <a:fld id="{21CDC246-AE3A-44E8-A1D4-44767614AC84}" type="slidenum">
              <a:rPr lang="ar-JO" smtClean="0">
                <a:latin typeface="Times New Roman" charset="0"/>
                <a:cs typeface="Times New Roman" charset="0"/>
              </a:rPr>
              <a:pPr/>
              <a:t>35</a:t>
            </a:fld>
            <a:endParaRPr lang="en-US" smtClean="0">
              <a:latin typeface="Times New Roman" charset="0"/>
              <a:cs typeface="Times New Roman" charset="0"/>
            </a:endParaRPr>
          </a:p>
        </p:txBody>
      </p:sp>
      <p:sp>
        <p:nvSpPr>
          <p:cNvPr id="9220" name="Rectangle 2"/>
          <p:cNvSpPr>
            <a:spLocks noGrp="1" noChangeArrowheads="1"/>
          </p:cNvSpPr>
          <p:nvPr>
            <p:ph type="title"/>
          </p:nvPr>
        </p:nvSpPr>
        <p:spPr>
          <a:xfrm>
            <a:off x="685800" y="457200"/>
            <a:ext cx="7772400" cy="1143000"/>
          </a:xfrm>
          <a:solidFill>
            <a:srgbClr val="00FF00"/>
          </a:solidFill>
          <a:ln w="63500">
            <a:solidFill>
              <a:srgbClr val="006600"/>
            </a:solidFill>
          </a:ln>
        </p:spPr>
        <p:txBody>
          <a:bodyPr/>
          <a:lstStyle/>
          <a:p>
            <a:r>
              <a:rPr lang="en-US" smtClean="0"/>
              <a:t>Directed Adjacency Matrices</a:t>
            </a:r>
          </a:p>
        </p:txBody>
      </p:sp>
      <p:sp>
        <p:nvSpPr>
          <p:cNvPr id="9222" name="Oval 4"/>
          <p:cNvSpPr>
            <a:spLocks noChangeArrowheads="1"/>
          </p:cNvSpPr>
          <p:nvPr/>
        </p:nvSpPr>
        <p:spPr bwMode="auto">
          <a:xfrm>
            <a:off x="1447800" y="34083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9223" name="Oval 5"/>
          <p:cNvSpPr>
            <a:spLocks noChangeArrowheads="1"/>
          </p:cNvSpPr>
          <p:nvPr/>
        </p:nvSpPr>
        <p:spPr bwMode="auto">
          <a:xfrm>
            <a:off x="1981200" y="34845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9224" name="Oval 6"/>
          <p:cNvSpPr>
            <a:spLocks noChangeArrowheads="1"/>
          </p:cNvSpPr>
          <p:nvPr/>
        </p:nvSpPr>
        <p:spPr bwMode="auto">
          <a:xfrm>
            <a:off x="1295400" y="39417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9225" name="Oval 7"/>
          <p:cNvSpPr>
            <a:spLocks noChangeArrowheads="1"/>
          </p:cNvSpPr>
          <p:nvPr/>
        </p:nvSpPr>
        <p:spPr bwMode="auto">
          <a:xfrm>
            <a:off x="2209800" y="43989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9226" name="Line 8"/>
          <p:cNvSpPr>
            <a:spLocks noChangeShapeType="1"/>
          </p:cNvSpPr>
          <p:nvPr/>
        </p:nvSpPr>
        <p:spPr bwMode="auto">
          <a:xfrm flipV="1">
            <a:off x="1390650" y="3525838"/>
            <a:ext cx="103188" cy="398462"/>
          </a:xfrm>
          <a:prstGeom prst="line">
            <a:avLst/>
          </a:prstGeom>
          <a:noFill/>
          <a:ln w="28575">
            <a:solidFill>
              <a:schemeClr val="tx1"/>
            </a:solidFill>
            <a:round/>
            <a:headEnd/>
            <a:tailEnd/>
          </a:ln>
        </p:spPr>
        <p:txBody>
          <a:bodyPr wrap="none" anchor="ctr">
            <a:spAutoFit/>
          </a:bodyPr>
          <a:lstStyle/>
          <a:p>
            <a:endParaRPr lang="en-US"/>
          </a:p>
        </p:txBody>
      </p:sp>
      <p:sp>
        <p:nvSpPr>
          <p:cNvPr id="9227" name="Line 9"/>
          <p:cNvSpPr>
            <a:spLocks noChangeShapeType="1"/>
          </p:cNvSpPr>
          <p:nvPr/>
        </p:nvSpPr>
        <p:spPr bwMode="auto">
          <a:xfrm>
            <a:off x="1597025" y="3473450"/>
            <a:ext cx="385763" cy="65088"/>
          </a:xfrm>
          <a:prstGeom prst="line">
            <a:avLst/>
          </a:prstGeom>
          <a:noFill/>
          <a:ln w="28575">
            <a:solidFill>
              <a:schemeClr val="tx1"/>
            </a:solidFill>
            <a:round/>
            <a:headEnd/>
            <a:tailEnd/>
          </a:ln>
        </p:spPr>
        <p:txBody>
          <a:bodyPr wrap="none" anchor="ctr">
            <a:spAutoFit/>
          </a:bodyPr>
          <a:lstStyle/>
          <a:p>
            <a:endParaRPr lang="en-US"/>
          </a:p>
        </p:txBody>
      </p:sp>
      <p:sp>
        <p:nvSpPr>
          <p:cNvPr id="9228" name="Line 10"/>
          <p:cNvSpPr>
            <a:spLocks noChangeShapeType="1"/>
          </p:cNvSpPr>
          <p:nvPr/>
        </p:nvSpPr>
        <p:spPr bwMode="auto">
          <a:xfrm flipV="1">
            <a:off x="1417638" y="3629025"/>
            <a:ext cx="579437" cy="347663"/>
          </a:xfrm>
          <a:prstGeom prst="line">
            <a:avLst/>
          </a:prstGeom>
          <a:noFill/>
          <a:ln w="28575">
            <a:solidFill>
              <a:schemeClr val="tx1"/>
            </a:solidFill>
            <a:round/>
            <a:headEnd/>
            <a:tailEnd/>
          </a:ln>
        </p:spPr>
        <p:txBody>
          <a:bodyPr wrap="none" anchor="ctr">
            <a:spAutoFit/>
          </a:bodyPr>
          <a:lstStyle/>
          <a:p>
            <a:endParaRPr lang="en-US"/>
          </a:p>
        </p:txBody>
      </p:sp>
      <p:sp>
        <p:nvSpPr>
          <p:cNvPr id="9229" name="Line 11"/>
          <p:cNvSpPr>
            <a:spLocks noChangeShapeType="1"/>
          </p:cNvSpPr>
          <p:nvPr/>
        </p:nvSpPr>
        <p:spPr bwMode="auto">
          <a:xfrm>
            <a:off x="2125663" y="3576638"/>
            <a:ext cx="668337" cy="450850"/>
          </a:xfrm>
          <a:prstGeom prst="line">
            <a:avLst/>
          </a:prstGeom>
          <a:noFill/>
          <a:ln w="28575">
            <a:solidFill>
              <a:schemeClr val="tx1"/>
            </a:solidFill>
            <a:round/>
            <a:headEnd/>
            <a:tailEnd/>
          </a:ln>
        </p:spPr>
        <p:txBody>
          <a:bodyPr wrap="none" anchor="ctr">
            <a:spAutoFit/>
          </a:bodyPr>
          <a:lstStyle/>
          <a:p>
            <a:endParaRPr lang="en-US"/>
          </a:p>
        </p:txBody>
      </p:sp>
      <p:sp>
        <p:nvSpPr>
          <p:cNvPr id="9230" name="Oval 12"/>
          <p:cNvSpPr>
            <a:spLocks noChangeArrowheads="1"/>
          </p:cNvSpPr>
          <p:nvPr/>
        </p:nvSpPr>
        <p:spPr bwMode="auto">
          <a:xfrm>
            <a:off x="2727325" y="3990975"/>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9231" name="Text Box 13"/>
          <p:cNvSpPr txBox="1">
            <a:spLocks noChangeArrowheads="1"/>
          </p:cNvSpPr>
          <p:nvPr/>
        </p:nvSpPr>
        <p:spPr bwMode="auto">
          <a:xfrm>
            <a:off x="1119188" y="3221038"/>
            <a:ext cx="336550" cy="457200"/>
          </a:xfrm>
          <a:prstGeom prst="rect">
            <a:avLst/>
          </a:prstGeom>
          <a:noFill/>
          <a:ln w="28575">
            <a:noFill/>
            <a:miter lim="800000"/>
            <a:headEnd/>
            <a:tailEnd/>
          </a:ln>
        </p:spPr>
        <p:txBody>
          <a:bodyPr wrap="none" anchor="ctr">
            <a:spAutoFit/>
          </a:bodyPr>
          <a:lstStyle/>
          <a:p>
            <a:pPr algn="ctr"/>
            <a:r>
              <a:rPr lang="en-US" i="1"/>
              <a:t>a</a:t>
            </a:r>
          </a:p>
        </p:txBody>
      </p:sp>
      <p:sp>
        <p:nvSpPr>
          <p:cNvPr id="9232" name="Text Box 14"/>
          <p:cNvSpPr txBox="1">
            <a:spLocks noChangeArrowheads="1"/>
          </p:cNvSpPr>
          <p:nvPr/>
        </p:nvSpPr>
        <p:spPr bwMode="auto">
          <a:xfrm>
            <a:off x="2093913" y="3167063"/>
            <a:ext cx="336550" cy="457200"/>
          </a:xfrm>
          <a:prstGeom prst="rect">
            <a:avLst/>
          </a:prstGeom>
          <a:noFill/>
          <a:ln w="28575">
            <a:noFill/>
            <a:miter lim="800000"/>
            <a:headEnd/>
            <a:tailEnd/>
          </a:ln>
        </p:spPr>
        <p:txBody>
          <a:bodyPr wrap="none" anchor="ctr">
            <a:spAutoFit/>
          </a:bodyPr>
          <a:lstStyle/>
          <a:p>
            <a:pPr algn="ctr"/>
            <a:r>
              <a:rPr lang="en-US" i="1"/>
              <a:t>b</a:t>
            </a:r>
          </a:p>
        </p:txBody>
      </p:sp>
      <p:sp>
        <p:nvSpPr>
          <p:cNvPr id="9233" name="Text Box 15"/>
          <p:cNvSpPr txBox="1">
            <a:spLocks noChangeArrowheads="1"/>
          </p:cNvSpPr>
          <p:nvPr/>
        </p:nvSpPr>
        <p:spPr bwMode="auto">
          <a:xfrm>
            <a:off x="1752600" y="4114800"/>
            <a:ext cx="336550" cy="457200"/>
          </a:xfrm>
          <a:prstGeom prst="rect">
            <a:avLst/>
          </a:prstGeom>
          <a:noFill/>
          <a:ln w="28575">
            <a:noFill/>
            <a:miter lim="800000"/>
            <a:headEnd/>
            <a:tailEnd/>
          </a:ln>
        </p:spPr>
        <p:txBody>
          <a:bodyPr wrap="none" anchor="ctr">
            <a:spAutoFit/>
          </a:bodyPr>
          <a:lstStyle/>
          <a:p>
            <a:pPr algn="ctr"/>
            <a:r>
              <a:rPr lang="en-US" i="1"/>
              <a:t>d</a:t>
            </a:r>
          </a:p>
        </p:txBody>
      </p:sp>
      <p:sp>
        <p:nvSpPr>
          <p:cNvPr id="9234" name="Text Box 16"/>
          <p:cNvSpPr txBox="1">
            <a:spLocks noChangeArrowheads="1"/>
          </p:cNvSpPr>
          <p:nvPr/>
        </p:nvSpPr>
        <p:spPr bwMode="auto">
          <a:xfrm>
            <a:off x="1019175" y="3806825"/>
            <a:ext cx="319088" cy="457200"/>
          </a:xfrm>
          <a:prstGeom prst="rect">
            <a:avLst/>
          </a:prstGeom>
          <a:noFill/>
          <a:ln w="28575">
            <a:noFill/>
            <a:miter lim="800000"/>
            <a:headEnd/>
            <a:tailEnd/>
          </a:ln>
        </p:spPr>
        <p:txBody>
          <a:bodyPr wrap="none" anchor="ctr">
            <a:spAutoFit/>
          </a:bodyPr>
          <a:lstStyle/>
          <a:p>
            <a:pPr algn="ctr"/>
            <a:r>
              <a:rPr lang="en-US" i="1"/>
              <a:t>c</a:t>
            </a:r>
          </a:p>
        </p:txBody>
      </p:sp>
      <p:sp>
        <p:nvSpPr>
          <p:cNvPr id="9235" name="Text Box 17"/>
          <p:cNvSpPr txBox="1">
            <a:spLocks noChangeArrowheads="1"/>
          </p:cNvSpPr>
          <p:nvPr/>
        </p:nvSpPr>
        <p:spPr bwMode="auto">
          <a:xfrm>
            <a:off x="2816225" y="3905250"/>
            <a:ext cx="319088" cy="457200"/>
          </a:xfrm>
          <a:prstGeom prst="rect">
            <a:avLst/>
          </a:prstGeom>
          <a:noFill/>
          <a:ln w="28575">
            <a:noFill/>
            <a:miter lim="800000"/>
            <a:headEnd/>
            <a:tailEnd/>
          </a:ln>
        </p:spPr>
        <p:txBody>
          <a:bodyPr wrap="none" anchor="ctr">
            <a:spAutoFit/>
          </a:bodyPr>
          <a:lstStyle/>
          <a:p>
            <a:pPr algn="ctr"/>
            <a:r>
              <a:rPr lang="en-US" i="1"/>
              <a:t>e</a:t>
            </a:r>
          </a:p>
        </p:txBody>
      </p:sp>
      <p:graphicFrame>
        <p:nvGraphicFramePr>
          <p:cNvPr id="9218" name="Object 18"/>
          <p:cNvGraphicFramePr>
            <a:graphicFrameLocks noChangeAspect="1"/>
          </p:cNvGraphicFramePr>
          <p:nvPr/>
        </p:nvGraphicFramePr>
        <p:xfrm>
          <a:off x="3265488" y="3652838"/>
          <a:ext cx="5356225" cy="1909762"/>
        </p:xfrm>
        <a:graphic>
          <a:graphicData uri="http://schemas.openxmlformats.org/presentationml/2006/ole">
            <mc:AlternateContent xmlns:mc="http://schemas.openxmlformats.org/markup-compatibility/2006">
              <mc:Choice xmlns:v="urn:schemas-microsoft-com:vml" Requires="v">
                <p:oleObj spid="_x0000_s9220" name="Equation" r:id="rId3" imgW="1422360" imgH="977760" progId="Equation.3">
                  <p:embed/>
                </p:oleObj>
              </mc:Choice>
              <mc:Fallback>
                <p:oleObj name="Equation" r:id="rId3" imgW="1422360" imgH="977760" progId="Equation.3">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5488" y="3652838"/>
                        <a:ext cx="5356225" cy="1909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36" name="Text Box 19"/>
          <p:cNvSpPr txBox="1">
            <a:spLocks noChangeArrowheads="1"/>
          </p:cNvSpPr>
          <p:nvPr/>
        </p:nvSpPr>
        <p:spPr bwMode="auto">
          <a:xfrm>
            <a:off x="3962400" y="3124200"/>
            <a:ext cx="4343400" cy="519113"/>
          </a:xfrm>
          <a:prstGeom prst="rect">
            <a:avLst/>
          </a:prstGeom>
          <a:noFill/>
          <a:ln w="9525">
            <a:noFill/>
            <a:miter lim="800000"/>
            <a:headEnd/>
            <a:tailEnd/>
          </a:ln>
        </p:spPr>
        <p:txBody>
          <a:bodyPr>
            <a:spAutoFit/>
          </a:bodyPr>
          <a:lstStyle/>
          <a:p>
            <a:pPr>
              <a:spcBef>
                <a:spcPct val="50000"/>
              </a:spcBef>
            </a:pPr>
            <a:r>
              <a:rPr lang="en-US" sz="2800" i="1"/>
              <a:t>a	b	c	 d	  e</a:t>
            </a:r>
          </a:p>
        </p:txBody>
      </p:sp>
      <p:sp>
        <p:nvSpPr>
          <p:cNvPr id="9237" name="Line 20"/>
          <p:cNvSpPr>
            <a:spLocks noChangeShapeType="1"/>
          </p:cNvSpPr>
          <p:nvPr/>
        </p:nvSpPr>
        <p:spPr bwMode="auto">
          <a:xfrm>
            <a:off x="1524000" y="3505200"/>
            <a:ext cx="381000" cy="0"/>
          </a:xfrm>
          <a:prstGeom prst="line">
            <a:avLst/>
          </a:prstGeom>
          <a:noFill/>
          <a:ln w="9525">
            <a:solidFill>
              <a:srgbClr val="FF0000"/>
            </a:solidFill>
            <a:round/>
            <a:headEnd/>
            <a:tailEnd type="triangle" w="med" len="med"/>
          </a:ln>
        </p:spPr>
        <p:txBody>
          <a:bodyPr/>
          <a:lstStyle/>
          <a:p>
            <a:endParaRPr lang="en-US"/>
          </a:p>
        </p:txBody>
      </p:sp>
      <p:sp>
        <p:nvSpPr>
          <p:cNvPr id="9238" name="Line 21"/>
          <p:cNvSpPr>
            <a:spLocks noChangeShapeType="1"/>
          </p:cNvSpPr>
          <p:nvPr/>
        </p:nvSpPr>
        <p:spPr bwMode="auto">
          <a:xfrm flipV="1">
            <a:off x="1447800" y="3581400"/>
            <a:ext cx="533400" cy="381000"/>
          </a:xfrm>
          <a:prstGeom prst="line">
            <a:avLst/>
          </a:prstGeom>
          <a:noFill/>
          <a:ln w="12700">
            <a:solidFill>
              <a:srgbClr val="FF0000"/>
            </a:solidFill>
            <a:round/>
            <a:headEnd/>
            <a:tailEnd type="stealth" w="med" len="med"/>
          </a:ln>
        </p:spPr>
        <p:txBody>
          <a:bodyPr/>
          <a:lstStyle/>
          <a:p>
            <a:endParaRPr lang="en-US"/>
          </a:p>
        </p:txBody>
      </p:sp>
      <p:sp>
        <p:nvSpPr>
          <p:cNvPr id="9239" name="Line 22"/>
          <p:cNvSpPr>
            <a:spLocks noChangeShapeType="1"/>
          </p:cNvSpPr>
          <p:nvPr/>
        </p:nvSpPr>
        <p:spPr bwMode="auto">
          <a:xfrm flipH="1">
            <a:off x="1295400" y="3505200"/>
            <a:ext cx="228600" cy="457200"/>
          </a:xfrm>
          <a:prstGeom prst="line">
            <a:avLst/>
          </a:prstGeom>
          <a:noFill/>
          <a:ln w="9525">
            <a:solidFill>
              <a:srgbClr val="FF0000"/>
            </a:solidFill>
            <a:round/>
            <a:headEnd/>
            <a:tailEnd type="triangle" w="med" len="med"/>
          </a:ln>
        </p:spPr>
        <p:txBody>
          <a:bodyPr/>
          <a:lstStyle/>
          <a:p>
            <a:endParaRPr lang="en-US"/>
          </a:p>
        </p:txBody>
      </p:sp>
      <p:sp>
        <p:nvSpPr>
          <p:cNvPr id="9240" name="Line 23"/>
          <p:cNvSpPr>
            <a:spLocks noChangeShapeType="1"/>
          </p:cNvSpPr>
          <p:nvPr/>
        </p:nvSpPr>
        <p:spPr bwMode="auto">
          <a:xfrm flipH="1" flipV="1">
            <a:off x="2133600" y="3581400"/>
            <a:ext cx="685800" cy="457200"/>
          </a:xfrm>
          <a:prstGeom prst="line">
            <a:avLst/>
          </a:prstGeom>
          <a:noFill/>
          <a:ln w="9525">
            <a:solidFill>
              <a:srgbClr val="FF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3"/>
          <p:cNvSpPr>
            <a:spLocks noGrp="1" noChangeArrowheads="1"/>
          </p:cNvSpPr>
          <p:nvPr>
            <p:ph idx="1"/>
          </p:nvPr>
        </p:nvSpPr>
        <p:spPr>
          <a:solidFill>
            <a:srgbClr val="FFFF99"/>
          </a:solidFill>
          <a:ln w="63500">
            <a:solidFill>
              <a:srgbClr val="006600"/>
            </a:solidFill>
          </a:ln>
        </p:spPr>
        <p:txBody>
          <a:bodyPr/>
          <a:lstStyle/>
          <a:p>
            <a:pPr algn="just"/>
            <a:r>
              <a:rPr lang="en-US" sz="2800" smtClean="0">
                <a:effectLst/>
              </a:rPr>
              <a:t>It is a matrix </a:t>
            </a:r>
            <a:r>
              <a:rPr lang="en-US" sz="2800" i="1" smtClean="0">
                <a:effectLst/>
              </a:rPr>
              <a:t>A </a:t>
            </a:r>
            <a:r>
              <a:rPr lang="en-US" sz="2800" smtClean="0">
                <a:effectLst/>
              </a:rPr>
              <a:t>= [</a:t>
            </a:r>
            <a:r>
              <a:rPr lang="en-US" sz="2800" i="1" smtClean="0">
                <a:effectLst/>
              </a:rPr>
              <a:t>a</a:t>
            </a:r>
            <a:r>
              <a:rPr lang="en-US" sz="2800" i="1" baseline="-25000" smtClean="0">
                <a:effectLst/>
              </a:rPr>
              <a:t>ij</a:t>
            </a:r>
            <a:r>
              <a:rPr lang="en-US" sz="2800" smtClean="0">
                <a:effectLst/>
              </a:rPr>
              <a:t>], where </a:t>
            </a:r>
            <a:r>
              <a:rPr lang="en-US" sz="2800" i="1" smtClean="0">
                <a:effectLst/>
              </a:rPr>
              <a:t>a</a:t>
            </a:r>
            <a:r>
              <a:rPr lang="en-US" sz="2800" i="1" baseline="-25000" smtClean="0">
                <a:effectLst/>
              </a:rPr>
              <a:t>ij</a:t>
            </a:r>
            <a:r>
              <a:rPr lang="en-US" sz="2800" smtClean="0">
                <a:effectLst/>
              </a:rPr>
              <a:t> is 1 if the edge </a:t>
            </a:r>
            <a:r>
              <a:rPr lang="en-US" sz="2800" i="1" smtClean="0">
                <a:effectLst/>
              </a:rPr>
              <a:t>e</a:t>
            </a:r>
            <a:r>
              <a:rPr lang="en-US" sz="2800" i="1" baseline="-25000" smtClean="0">
                <a:effectLst/>
              </a:rPr>
              <a:t>j</a:t>
            </a:r>
            <a:r>
              <a:rPr lang="en-US" sz="2800" smtClean="0">
                <a:effectLst/>
              </a:rPr>
              <a:t> is incident with the vertex </a:t>
            </a:r>
            <a:r>
              <a:rPr lang="en-US" sz="2800" i="1" smtClean="0">
                <a:effectLst/>
              </a:rPr>
              <a:t>v</a:t>
            </a:r>
            <a:r>
              <a:rPr lang="en-US" sz="2800" i="1" baseline="-25000" smtClean="0">
                <a:effectLst/>
              </a:rPr>
              <a:t>i</a:t>
            </a:r>
            <a:r>
              <a:rPr lang="en-US" sz="2800" smtClean="0">
                <a:effectLst/>
              </a:rPr>
              <a:t> , 0 otherwise.</a:t>
            </a:r>
          </a:p>
        </p:txBody>
      </p:sp>
      <p:sp>
        <p:nvSpPr>
          <p:cNvPr id="10243" name="Slide Number Placeholder 4"/>
          <p:cNvSpPr>
            <a:spLocks noGrp="1"/>
          </p:cNvSpPr>
          <p:nvPr>
            <p:ph type="sldNum" sz="quarter" idx="12"/>
          </p:nvPr>
        </p:nvSpPr>
        <p:spPr>
          <a:noFill/>
        </p:spPr>
        <p:txBody>
          <a:bodyPr/>
          <a:lstStyle/>
          <a:p>
            <a:fld id="{3256D7C0-3834-4181-B1F9-12A1194BFFC5}" type="slidenum">
              <a:rPr lang="ar-JO" smtClean="0">
                <a:latin typeface="Times New Roman" charset="0"/>
                <a:cs typeface="Times New Roman" charset="0"/>
              </a:rPr>
              <a:pPr/>
              <a:t>36</a:t>
            </a:fld>
            <a:endParaRPr lang="en-US" smtClean="0">
              <a:latin typeface="Times New Roman" charset="0"/>
              <a:cs typeface="Times New Roman" charset="0"/>
            </a:endParaRPr>
          </a:p>
        </p:txBody>
      </p:sp>
      <p:sp>
        <p:nvSpPr>
          <p:cNvPr id="10244" name="Rectangle 2"/>
          <p:cNvSpPr>
            <a:spLocks noGrp="1" noChangeArrowheads="1"/>
          </p:cNvSpPr>
          <p:nvPr>
            <p:ph type="title"/>
          </p:nvPr>
        </p:nvSpPr>
        <p:spPr>
          <a:xfrm>
            <a:off x="685800" y="533400"/>
            <a:ext cx="7772400" cy="1143000"/>
          </a:xfrm>
          <a:solidFill>
            <a:srgbClr val="00FF00"/>
          </a:solidFill>
          <a:ln w="63500">
            <a:solidFill>
              <a:srgbClr val="006600"/>
            </a:solidFill>
          </a:ln>
        </p:spPr>
        <p:txBody>
          <a:bodyPr/>
          <a:lstStyle/>
          <a:p>
            <a:r>
              <a:rPr lang="en-US" smtClean="0"/>
              <a:t>Incidence Matrices</a:t>
            </a:r>
          </a:p>
        </p:txBody>
      </p:sp>
      <p:sp>
        <p:nvSpPr>
          <p:cNvPr id="10246" name="Oval 6"/>
          <p:cNvSpPr>
            <a:spLocks noChangeArrowheads="1"/>
          </p:cNvSpPr>
          <p:nvPr/>
        </p:nvSpPr>
        <p:spPr bwMode="auto">
          <a:xfrm>
            <a:off x="1447800" y="34083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10247" name="Oval 7"/>
          <p:cNvSpPr>
            <a:spLocks noChangeArrowheads="1"/>
          </p:cNvSpPr>
          <p:nvPr/>
        </p:nvSpPr>
        <p:spPr bwMode="auto">
          <a:xfrm>
            <a:off x="1981200" y="34845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10248" name="Oval 8"/>
          <p:cNvSpPr>
            <a:spLocks noChangeArrowheads="1"/>
          </p:cNvSpPr>
          <p:nvPr/>
        </p:nvSpPr>
        <p:spPr bwMode="auto">
          <a:xfrm>
            <a:off x="1295400" y="39417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10249" name="Oval 10"/>
          <p:cNvSpPr>
            <a:spLocks noChangeArrowheads="1"/>
          </p:cNvSpPr>
          <p:nvPr/>
        </p:nvSpPr>
        <p:spPr bwMode="auto">
          <a:xfrm>
            <a:off x="2209800" y="4398963"/>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10250" name="Line 12"/>
          <p:cNvSpPr>
            <a:spLocks noChangeShapeType="1"/>
          </p:cNvSpPr>
          <p:nvPr/>
        </p:nvSpPr>
        <p:spPr bwMode="auto">
          <a:xfrm flipV="1">
            <a:off x="1390650" y="3525838"/>
            <a:ext cx="103188" cy="398462"/>
          </a:xfrm>
          <a:prstGeom prst="line">
            <a:avLst/>
          </a:prstGeom>
          <a:noFill/>
          <a:ln w="28575">
            <a:solidFill>
              <a:schemeClr val="tx1"/>
            </a:solidFill>
            <a:round/>
            <a:headEnd/>
            <a:tailEnd/>
          </a:ln>
        </p:spPr>
        <p:txBody>
          <a:bodyPr wrap="none" anchor="ctr">
            <a:spAutoFit/>
          </a:bodyPr>
          <a:lstStyle/>
          <a:p>
            <a:endParaRPr lang="en-US"/>
          </a:p>
        </p:txBody>
      </p:sp>
      <p:sp>
        <p:nvSpPr>
          <p:cNvPr id="10251" name="Line 13"/>
          <p:cNvSpPr>
            <a:spLocks noChangeShapeType="1"/>
          </p:cNvSpPr>
          <p:nvPr/>
        </p:nvSpPr>
        <p:spPr bwMode="auto">
          <a:xfrm>
            <a:off x="1597025" y="3473450"/>
            <a:ext cx="385763" cy="65088"/>
          </a:xfrm>
          <a:prstGeom prst="line">
            <a:avLst/>
          </a:prstGeom>
          <a:noFill/>
          <a:ln w="28575">
            <a:solidFill>
              <a:schemeClr val="tx1"/>
            </a:solidFill>
            <a:round/>
            <a:headEnd/>
            <a:tailEnd/>
          </a:ln>
        </p:spPr>
        <p:txBody>
          <a:bodyPr wrap="none" anchor="ctr">
            <a:spAutoFit/>
          </a:bodyPr>
          <a:lstStyle/>
          <a:p>
            <a:endParaRPr lang="en-US"/>
          </a:p>
        </p:txBody>
      </p:sp>
      <p:sp>
        <p:nvSpPr>
          <p:cNvPr id="10252" name="Line 15"/>
          <p:cNvSpPr>
            <a:spLocks noChangeShapeType="1"/>
          </p:cNvSpPr>
          <p:nvPr/>
        </p:nvSpPr>
        <p:spPr bwMode="auto">
          <a:xfrm flipV="1">
            <a:off x="1417638" y="3629025"/>
            <a:ext cx="579437" cy="347663"/>
          </a:xfrm>
          <a:prstGeom prst="line">
            <a:avLst/>
          </a:prstGeom>
          <a:noFill/>
          <a:ln w="28575">
            <a:solidFill>
              <a:schemeClr val="tx1"/>
            </a:solidFill>
            <a:round/>
            <a:headEnd/>
            <a:tailEnd/>
          </a:ln>
        </p:spPr>
        <p:txBody>
          <a:bodyPr wrap="none" anchor="ctr">
            <a:spAutoFit/>
          </a:bodyPr>
          <a:lstStyle/>
          <a:p>
            <a:endParaRPr lang="en-US"/>
          </a:p>
        </p:txBody>
      </p:sp>
      <p:sp>
        <p:nvSpPr>
          <p:cNvPr id="10253" name="Line 16"/>
          <p:cNvSpPr>
            <a:spLocks noChangeShapeType="1"/>
          </p:cNvSpPr>
          <p:nvPr/>
        </p:nvSpPr>
        <p:spPr bwMode="auto">
          <a:xfrm>
            <a:off x="2125663" y="3576638"/>
            <a:ext cx="668337" cy="450850"/>
          </a:xfrm>
          <a:prstGeom prst="line">
            <a:avLst/>
          </a:prstGeom>
          <a:noFill/>
          <a:ln w="28575">
            <a:solidFill>
              <a:schemeClr val="tx1"/>
            </a:solidFill>
            <a:round/>
            <a:headEnd/>
            <a:tailEnd/>
          </a:ln>
        </p:spPr>
        <p:txBody>
          <a:bodyPr wrap="none" anchor="ctr">
            <a:spAutoFit/>
          </a:bodyPr>
          <a:lstStyle/>
          <a:p>
            <a:endParaRPr lang="en-US"/>
          </a:p>
        </p:txBody>
      </p:sp>
      <p:sp>
        <p:nvSpPr>
          <p:cNvPr id="10254" name="Oval 17"/>
          <p:cNvSpPr>
            <a:spLocks noChangeArrowheads="1"/>
          </p:cNvSpPr>
          <p:nvPr/>
        </p:nvSpPr>
        <p:spPr bwMode="auto">
          <a:xfrm>
            <a:off x="2727325" y="3990975"/>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10255" name="Text Box 18"/>
          <p:cNvSpPr txBox="1">
            <a:spLocks noChangeArrowheads="1"/>
          </p:cNvSpPr>
          <p:nvPr/>
        </p:nvSpPr>
        <p:spPr bwMode="auto">
          <a:xfrm>
            <a:off x="1185863" y="3119438"/>
            <a:ext cx="338137" cy="461962"/>
          </a:xfrm>
          <a:prstGeom prst="rect">
            <a:avLst/>
          </a:prstGeom>
          <a:noFill/>
          <a:ln w="28575">
            <a:noFill/>
            <a:miter lim="800000"/>
            <a:headEnd/>
            <a:tailEnd/>
          </a:ln>
        </p:spPr>
        <p:txBody>
          <a:bodyPr wrap="none" anchor="ctr">
            <a:spAutoFit/>
          </a:bodyPr>
          <a:lstStyle/>
          <a:p>
            <a:pPr algn="ctr"/>
            <a:r>
              <a:rPr lang="en-US"/>
              <a:t>1</a:t>
            </a:r>
          </a:p>
        </p:txBody>
      </p:sp>
      <p:sp>
        <p:nvSpPr>
          <p:cNvPr id="10256" name="Text Box 19"/>
          <p:cNvSpPr txBox="1">
            <a:spLocks noChangeArrowheads="1"/>
          </p:cNvSpPr>
          <p:nvPr/>
        </p:nvSpPr>
        <p:spPr bwMode="auto">
          <a:xfrm>
            <a:off x="2093913" y="3167063"/>
            <a:ext cx="336550" cy="457200"/>
          </a:xfrm>
          <a:prstGeom prst="rect">
            <a:avLst/>
          </a:prstGeom>
          <a:noFill/>
          <a:ln w="28575">
            <a:noFill/>
            <a:miter lim="800000"/>
            <a:headEnd/>
            <a:tailEnd/>
          </a:ln>
        </p:spPr>
        <p:txBody>
          <a:bodyPr wrap="none" anchor="ctr">
            <a:spAutoFit/>
          </a:bodyPr>
          <a:lstStyle/>
          <a:p>
            <a:pPr algn="ctr"/>
            <a:r>
              <a:rPr lang="en-US"/>
              <a:t>2</a:t>
            </a:r>
          </a:p>
        </p:txBody>
      </p:sp>
      <p:sp>
        <p:nvSpPr>
          <p:cNvPr id="10257" name="Text Box 20"/>
          <p:cNvSpPr txBox="1">
            <a:spLocks noChangeArrowheads="1"/>
          </p:cNvSpPr>
          <p:nvPr/>
        </p:nvSpPr>
        <p:spPr bwMode="auto">
          <a:xfrm>
            <a:off x="1873250" y="4343400"/>
            <a:ext cx="336550" cy="457200"/>
          </a:xfrm>
          <a:prstGeom prst="rect">
            <a:avLst/>
          </a:prstGeom>
          <a:noFill/>
          <a:ln w="28575">
            <a:noFill/>
            <a:miter lim="800000"/>
            <a:headEnd/>
            <a:tailEnd/>
          </a:ln>
        </p:spPr>
        <p:txBody>
          <a:bodyPr wrap="none" anchor="ctr">
            <a:spAutoFit/>
          </a:bodyPr>
          <a:lstStyle/>
          <a:p>
            <a:pPr algn="ctr"/>
            <a:r>
              <a:rPr lang="en-US"/>
              <a:t>5</a:t>
            </a:r>
          </a:p>
        </p:txBody>
      </p:sp>
      <p:sp>
        <p:nvSpPr>
          <p:cNvPr id="10258" name="Text Box 21"/>
          <p:cNvSpPr txBox="1">
            <a:spLocks noChangeArrowheads="1"/>
          </p:cNvSpPr>
          <p:nvPr/>
        </p:nvSpPr>
        <p:spPr bwMode="auto">
          <a:xfrm>
            <a:off x="1033463" y="3881438"/>
            <a:ext cx="338137" cy="461962"/>
          </a:xfrm>
          <a:prstGeom prst="rect">
            <a:avLst/>
          </a:prstGeom>
          <a:noFill/>
          <a:ln w="28575">
            <a:noFill/>
            <a:miter lim="800000"/>
            <a:headEnd/>
            <a:tailEnd/>
          </a:ln>
        </p:spPr>
        <p:txBody>
          <a:bodyPr wrap="none" anchor="ctr">
            <a:spAutoFit/>
          </a:bodyPr>
          <a:lstStyle/>
          <a:p>
            <a:pPr algn="ctr"/>
            <a:r>
              <a:rPr lang="en-US"/>
              <a:t>3</a:t>
            </a:r>
          </a:p>
        </p:txBody>
      </p:sp>
      <p:sp>
        <p:nvSpPr>
          <p:cNvPr id="10259" name="Text Box 23"/>
          <p:cNvSpPr txBox="1">
            <a:spLocks noChangeArrowheads="1"/>
          </p:cNvSpPr>
          <p:nvPr/>
        </p:nvSpPr>
        <p:spPr bwMode="auto">
          <a:xfrm>
            <a:off x="2816225" y="3905250"/>
            <a:ext cx="338138" cy="461963"/>
          </a:xfrm>
          <a:prstGeom prst="rect">
            <a:avLst/>
          </a:prstGeom>
          <a:noFill/>
          <a:ln w="28575">
            <a:noFill/>
            <a:miter lim="800000"/>
            <a:headEnd/>
            <a:tailEnd/>
          </a:ln>
        </p:spPr>
        <p:txBody>
          <a:bodyPr wrap="none" anchor="ctr">
            <a:spAutoFit/>
          </a:bodyPr>
          <a:lstStyle/>
          <a:p>
            <a:pPr algn="ctr"/>
            <a:r>
              <a:rPr lang="en-US"/>
              <a:t>4</a:t>
            </a:r>
          </a:p>
        </p:txBody>
      </p:sp>
      <p:graphicFrame>
        <p:nvGraphicFramePr>
          <p:cNvPr id="10242" name="Object 25"/>
          <p:cNvGraphicFramePr>
            <a:graphicFrameLocks noChangeAspect="1"/>
          </p:cNvGraphicFramePr>
          <p:nvPr/>
        </p:nvGraphicFramePr>
        <p:xfrm>
          <a:off x="3943350" y="3487738"/>
          <a:ext cx="3970338" cy="2378075"/>
        </p:xfrm>
        <a:graphic>
          <a:graphicData uri="http://schemas.openxmlformats.org/presentationml/2006/ole">
            <mc:AlternateContent xmlns:mc="http://schemas.openxmlformats.org/markup-compatibility/2006">
              <mc:Choice xmlns:v="urn:schemas-microsoft-com:vml" Requires="v">
                <p:oleObj spid="_x0000_s10244" name="Equation" r:id="rId3" imgW="1155600" imgH="1333440" progId="Equation.3">
                  <p:embed/>
                </p:oleObj>
              </mc:Choice>
              <mc:Fallback>
                <p:oleObj name="Equation" r:id="rId3" imgW="1155600" imgH="1333440" progId="Equation.3">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3350" y="3487738"/>
                        <a:ext cx="3970338" cy="2378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0" name="Text Box 28"/>
          <p:cNvSpPr txBox="1">
            <a:spLocks noChangeArrowheads="1"/>
          </p:cNvSpPr>
          <p:nvPr/>
        </p:nvSpPr>
        <p:spPr bwMode="auto">
          <a:xfrm>
            <a:off x="4495800" y="2971800"/>
            <a:ext cx="3124200" cy="523875"/>
          </a:xfrm>
          <a:prstGeom prst="rect">
            <a:avLst/>
          </a:prstGeom>
          <a:noFill/>
          <a:ln w="9525">
            <a:noFill/>
            <a:miter lim="800000"/>
            <a:headEnd/>
            <a:tailEnd/>
          </a:ln>
        </p:spPr>
        <p:txBody>
          <a:bodyPr>
            <a:spAutoFit/>
          </a:bodyPr>
          <a:lstStyle/>
          <a:p>
            <a:pPr>
              <a:spcBef>
                <a:spcPct val="50000"/>
              </a:spcBef>
            </a:pPr>
            <a:r>
              <a:rPr lang="en-US" sz="2800" i="1"/>
              <a:t>e</a:t>
            </a:r>
            <a:r>
              <a:rPr lang="en-US" sz="2800" baseline="-25000"/>
              <a:t>1</a:t>
            </a:r>
            <a:r>
              <a:rPr lang="en-US" sz="2800" i="1"/>
              <a:t>      e</a:t>
            </a:r>
            <a:r>
              <a:rPr lang="en-US" sz="2800" baseline="-25000"/>
              <a:t>2</a:t>
            </a:r>
            <a:r>
              <a:rPr lang="en-US" sz="2800" i="1"/>
              <a:t>       e</a:t>
            </a:r>
            <a:r>
              <a:rPr lang="en-US" sz="2800" baseline="-25000"/>
              <a:t>3</a:t>
            </a:r>
            <a:r>
              <a:rPr lang="en-US" sz="2800" i="1"/>
              <a:t>      e</a:t>
            </a:r>
            <a:r>
              <a:rPr lang="en-US" sz="2800" baseline="-25000"/>
              <a:t>4</a:t>
            </a:r>
            <a:r>
              <a:rPr lang="en-US" sz="2800" i="1"/>
              <a:t> </a:t>
            </a:r>
          </a:p>
        </p:txBody>
      </p:sp>
      <p:sp>
        <p:nvSpPr>
          <p:cNvPr id="10261" name="TextBox 21"/>
          <p:cNvSpPr txBox="1">
            <a:spLocks noChangeArrowheads="1"/>
          </p:cNvSpPr>
          <p:nvPr/>
        </p:nvSpPr>
        <p:spPr bwMode="auto">
          <a:xfrm>
            <a:off x="1633538" y="3048000"/>
            <a:ext cx="423862" cy="461963"/>
          </a:xfrm>
          <a:prstGeom prst="rect">
            <a:avLst/>
          </a:prstGeom>
          <a:noFill/>
          <a:ln w="9525">
            <a:noFill/>
            <a:miter lim="800000"/>
            <a:headEnd/>
            <a:tailEnd/>
          </a:ln>
        </p:spPr>
        <p:txBody>
          <a:bodyPr wrap="none">
            <a:spAutoFit/>
          </a:bodyPr>
          <a:lstStyle/>
          <a:p>
            <a:r>
              <a:rPr lang="en-US" i="1"/>
              <a:t>e</a:t>
            </a:r>
            <a:r>
              <a:rPr lang="en-US" baseline="-25000"/>
              <a:t>1</a:t>
            </a:r>
            <a:endParaRPr lang="en-US"/>
          </a:p>
        </p:txBody>
      </p:sp>
      <p:sp>
        <p:nvSpPr>
          <p:cNvPr id="10262" name="TextBox 22"/>
          <p:cNvSpPr txBox="1">
            <a:spLocks noChangeArrowheads="1"/>
          </p:cNvSpPr>
          <p:nvPr/>
        </p:nvSpPr>
        <p:spPr bwMode="auto">
          <a:xfrm>
            <a:off x="990600" y="3424238"/>
            <a:ext cx="423863" cy="461962"/>
          </a:xfrm>
          <a:prstGeom prst="rect">
            <a:avLst/>
          </a:prstGeom>
          <a:noFill/>
          <a:ln w="9525">
            <a:noFill/>
            <a:miter lim="800000"/>
            <a:headEnd/>
            <a:tailEnd/>
          </a:ln>
        </p:spPr>
        <p:txBody>
          <a:bodyPr wrap="none">
            <a:spAutoFit/>
          </a:bodyPr>
          <a:lstStyle/>
          <a:p>
            <a:r>
              <a:rPr lang="en-US" i="1"/>
              <a:t>e</a:t>
            </a:r>
            <a:r>
              <a:rPr lang="en-US" baseline="-25000"/>
              <a:t>2</a:t>
            </a:r>
            <a:endParaRPr lang="en-US"/>
          </a:p>
        </p:txBody>
      </p:sp>
      <p:sp>
        <p:nvSpPr>
          <p:cNvPr id="10263" name="TextBox 23"/>
          <p:cNvSpPr txBox="1">
            <a:spLocks noChangeArrowheads="1"/>
          </p:cNvSpPr>
          <p:nvPr/>
        </p:nvSpPr>
        <p:spPr bwMode="auto">
          <a:xfrm>
            <a:off x="1676400" y="3581400"/>
            <a:ext cx="423863" cy="461963"/>
          </a:xfrm>
          <a:prstGeom prst="rect">
            <a:avLst/>
          </a:prstGeom>
          <a:noFill/>
          <a:ln w="9525">
            <a:noFill/>
            <a:miter lim="800000"/>
            <a:headEnd/>
            <a:tailEnd/>
          </a:ln>
        </p:spPr>
        <p:txBody>
          <a:bodyPr wrap="none">
            <a:spAutoFit/>
          </a:bodyPr>
          <a:lstStyle/>
          <a:p>
            <a:r>
              <a:rPr lang="en-US" i="1"/>
              <a:t>e</a:t>
            </a:r>
            <a:r>
              <a:rPr lang="en-US" baseline="-25000"/>
              <a:t>3</a:t>
            </a:r>
            <a:endParaRPr lang="en-US"/>
          </a:p>
        </p:txBody>
      </p:sp>
      <p:sp>
        <p:nvSpPr>
          <p:cNvPr id="10264" name="TextBox 24"/>
          <p:cNvSpPr txBox="1">
            <a:spLocks noChangeArrowheads="1"/>
          </p:cNvSpPr>
          <p:nvPr/>
        </p:nvSpPr>
        <p:spPr bwMode="auto">
          <a:xfrm>
            <a:off x="2395538" y="3424238"/>
            <a:ext cx="423862" cy="461962"/>
          </a:xfrm>
          <a:prstGeom prst="rect">
            <a:avLst/>
          </a:prstGeom>
          <a:noFill/>
          <a:ln w="9525">
            <a:noFill/>
            <a:miter lim="800000"/>
            <a:headEnd/>
            <a:tailEnd/>
          </a:ln>
        </p:spPr>
        <p:txBody>
          <a:bodyPr wrap="none">
            <a:spAutoFit/>
          </a:bodyPr>
          <a:lstStyle/>
          <a:p>
            <a:r>
              <a:rPr lang="en-US" i="1"/>
              <a:t>e</a:t>
            </a:r>
            <a:r>
              <a:rPr lang="en-US" baseline="-25000"/>
              <a:t>4</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a:xfrm>
            <a:off x="609600" y="381000"/>
            <a:ext cx="7924800" cy="1143000"/>
          </a:xfrm>
          <a:solidFill>
            <a:srgbClr val="00FF00"/>
          </a:solidFill>
          <a:ln w="63500">
            <a:solidFill>
              <a:srgbClr val="006600"/>
            </a:solidFill>
          </a:ln>
        </p:spPr>
        <p:txBody>
          <a:bodyPr/>
          <a:lstStyle/>
          <a:p>
            <a:r>
              <a:rPr lang="en-US" smtClean="0"/>
              <a:t>Example</a:t>
            </a:r>
          </a:p>
        </p:txBody>
      </p:sp>
      <p:sp>
        <p:nvSpPr>
          <p:cNvPr id="11269" name="Rectangle 3"/>
          <p:cNvSpPr>
            <a:spLocks noGrp="1" noChangeArrowheads="1"/>
          </p:cNvSpPr>
          <p:nvPr>
            <p:ph type="body" sz="half" idx="1"/>
          </p:nvPr>
        </p:nvSpPr>
        <p:spPr>
          <a:xfrm>
            <a:off x="685800" y="1752600"/>
            <a:ext cx="7848600" cy="4876800"/>
          </a:xfrm>
          <a:solidFill>
            <a:srgbClr val="FFFF99"/>
          </a:solidFill>
          <a:ln w="63500">
            <a:solidFill>
              <a:srgbClr val="006600"/>
            </a:solidFill>
          </a:ln>
        </p:spPr>
        <p:txBody>
          <a:bodyPr/>
          <a:lstStyle/>
          <a:p>
            <a:pPr algn="just">
              <a:buFontTx/>
              <a:buNone/>
            </a:pPr>
            <a:r>
              <a:rPr lang="en-US" sz="2800" smtClean="0">
                <a:effectLst/>
              </a:rPr>
              <a:t>Let </a:t>
            </a:r>
            <a:r>
              <a:rPr lang="en-US" sz="2800" i="1" smtClean="0">
                <a:effectLst/>
              </a:rPr>
              <a:t>A</a:t>
            </a:r>
            <a:r>
              <a:rPr lang="en-US" sz="2800" smtClean="0">
                <a:effectLst/>
              </a:rPr>
              <a:t> be the incident matrix of a graph </a:t>
            </a:r>
            <a:r>
              <a:rPr lang="en-US" sz="2800" i="1" smtClean="0">
                <a:effectLst/>
              </a:rPr>
              <a:t>G</a:t>
            </a:r>
            <a:r>
              <a:rPr lang="en-US" sz="2800" smtClean="0">
                <a:effectLst/>
              </a:rPr>
              <a:t>. Draw G.  </a:t>
            </a:r>
          </a:p>
          <a:p>
            <a:pPr algn="just">
              <a:buFontTx/>
              <a:buNone/>
            </a:pPr>
            <a:endParaRPr lang="en-US" sz="2800" smtClean="0">
              <a:effectLst/>
            </a:endParaRPr>
          </a:p>
          <a:p>
            <a:pPr algn="just">
              <a:buFontTx/>
              <a:buNone/>
            </a:pPr>
            <a:endParaRPr lang="en-US" sz="2800" smtClean="0">
              <a:effectLst/>
            </a:endParaRPr>
          </a:p>
          <a:p>
            <a:pPr algn="just">
              <a:buFontTx/>
              <a:buNone/>
            </a:pPr>
            <a:endParaRPr lang="en-US" sz="2800" smtClean="0">
              <a:effectLst/>
            </a:endParaRPr>
          </a:p>
          <a:p>
            <a:pPr algn="just">
              <a:buFontTx/>
              <a:buNone/>
            </a:pPr>
            <a:endParaRPr lang="en-US" sz="2800" smtClean="0">
              <a:effectLst/>
            </a:endParaRPr>
          </a:p>
          <a:p>
            <a:pPr algn="just">
              <a:buFontTx/>
              <a:buNone/>
            </a:pPr>
            <a:endParaRPr lang="en-US" sz="2800" smtClean="0">
              <a:effectLst/>
            </a:endParaRPr>
          </a:p>
          <a:p>
            <a:pPr algn="just">
              <a:buFontTx/>
              <a:buNone/>
            </a:pPr>
            <a:r>
              <a:rPr lang="en-US" sz="2800" smtClean="0">
                <a:effectLst/>
              </a:rPr>
              <a:t>Let </a:t>
            </a:r>
            <a:r>
              <a:rPr lang="en-US" sz="2800" i="1" smtClean="0">
                <a:effectLst/>
              </a:rPr>
              <a:t>G</a:t>
            </a:r>
            <a:r>
              <a:rPr lang="en-US" sz="2800" smtClean="0">
                <a:effectLst/>
              </a:rPr>
              <a:t> = {</a:t>
            </a:r>
            <a:r>
              <a:rPr lang="en-US" sz="2800" i="1" smtClean="0">
                <a:effectLst/>
              </a:rPr>
              <a:t>V</a:t>
            </a:r>
            <a:r>
              <a:rPr lang="en-US" sz="2800" smtClean="0">
                <a:effectLst/>
              </a:rPr>
              <a:t>, </a:t>
            </a:r>
            <a:r>
              <a:rPr lang="en-US" sz="2800" i="1" smtClean="0">
                <a:effectLst/>
              </a:rPr>
              <a:t>E</a:t>
            </a:r>
            <a:r>
              <a:rPr lang="en-US" sz="2800" smtClean="0">
                <a:effectLst/>
              </a:rPr>
              <a:t>},</a:t>
            </a:r>
          </a:p>
          <a:p>
            <a:pPr algn="just">
              <a:buFontTx/>
              <a:buNone/>
            </a:pPr>
            <a:r>
              <a:rPr lang="en-US" sz="2800" smtClean="0">
                <a:effectLst/>
              </a:rPr>
              <a:t>where V= {</a:t>
            </a:r>
            <a:r>
              <a:rPr lang="en-US" sz="2800" i="1" smtClean="0">
                <a:effectLst/>
              </a:rPr>
              <a:t>a, b, c, d</a:t>
            </a:r>
            <a:r>
              <a:rPr lang="en-US" sz="2800" smtClean="0">
                <a:effectLst/>
              </a:rPr>
              <a:t>} and</a:t>
            </a:r>
          </a:p>
          <a:p>
            <a:pPr algn="just">
              <a:buFontTx/>
              <a:buNone/>
            </a:pPr>
            <a:r>
              <a:rPr lang="en-US" sz="2800" i="1" smtClean="0">
                <a:effectLst/>
              </a:rPr>
              <a:t>E</a:t>
            </a:r>
            <a:r>
              <a:rPr lang="en-US" sz="2800" smtClean="0">
                <a:effectLst/>
              </a:rPr>
              <a:t>  = {</a:t>
            </a:r>
            <a:r>
              <a:rPr lang="en-US" sz="2800" i="1" smtClean="0">
                <a:effectLst/>
              </a:rPr>
              <a:t>e</a:t>
            </a:r>
            <a:r>
              <a:rPr lang="en-US" sz="2800" baseline="-25000" smtClean="0">
                <a:effectLst/>
              </a:rPr>
              <a:t>1</a:t>
            </a:r>
            <a:r>
              <a:rPr lang="en-US" sz="2800" smtClean="0">
                <a:effectLst/>
              </a:rPr>
              <a:t>, </a:t>
            </a:r>
            <a:r>
              <a:rPr lang="en-US" sz="2800" i="1" smtClean="0">
                <a:effectLst/>
              </a:rPr>
              <a:t>e</a:t>
            </a:r>
            <a:r>
              <a:rPr lang="en-US" sz="2800" baseline="-25000" smtClean="0">
                <a:effectLst/>
              </a:rPr>
              <a:t>2</a:t>
            </a:r>
            <a:r>
              <a:rPr lang="en-US" sz="2800" smtClean="0">
                <a:effectLst/>
              </a:rPr>
              <a:t>, </a:t>
            </a:r>
            <a:r>
              <a:rPr lang="en-US" sz="2800" i="1" smtClean="0">
                <a:effectLst/>
              </a:rPr>
              <a:t>e</a:t>
            </a:r>
            <a:r>
              <a:rPr lang="en-US" sz="2800" baseline="-25000" smtClean="0">
                <a:effectLst/>
              </a:rPr>
              <a:t>3</a:t>
            </a:r>
            <a:r>
              <a:rPr lang="en-US" sz="2800" smtClean="0">
                <a:effectLst/>
              </a:rPr>
              <a:t>, </a:t>
            </a:r>
            <a:r>
              <a:rPr lang="en-US" sz="2800" i="1" smtClean="0">
                <a:effectLst/>
              </a:rPr>
              <a:t>e</a:t>
            </a:r>
            <a:r>
              <a:rPr lang="en-US" sz="2800" baseline="-25000" smtClean="0">
                <a:effectLst/>
              </a:rPr>
              <a:t>4</a:t>
            </a:r>
            <a:r>
              <a:rPr lang="en-US" sz="2800" smtClean="0">
                <a:effectLst/>
              </a:rPr>
              <a:t>, </a:t>
            </a:r>
            <a:r>
              <a:rPr lang="en-US" sz="2800" i="1" smtClean="0">
                <a:effectLst/>
              </a:rPr>
              <a:t>e</a:t>
            </a:r>
            <a:r>
              <a:rPr lang="en-US" sz="2800" baseline="-25000" smtClean="0">
                <a:effectLst/>
              </a:rPr>
              <a:t>5</a:t>
            </a:r>
            <a:r>
              <a:rPr lang="en-US" sz="2800" smtClean="0">
                <a:effectLst/>
              </a:rPr>
              <a:t>}.</a:t>
            </a:r>
            <a:endParaRPr lang="en-US" sz="2800" i="1" smtClean="0">
              <a:effectLst/>
            </a:endParaRPr>
          </a:p>
        </p:txBody>
      </p:sp>
      <p:graphicFrame>
        <p:nvGraphicFramePr>
          <p:cNvPr id="11266" name="Object 4"/>
          <p:cNvGraphicFramePr>
            <a:graphicFrameLocks noGrp="1" noChangeAspect="1"/>
          </p:cNvGraphicFramePr>
          <p:nvPr>
            <p:ph sz="half" idx="2"/>
          </p:nvPr>
        </p:nvGraphicFramePr>
        <p:xfrm>
          <a:off x="2679700" y="2408238"/>
          <a:ext cx="2578100" cy="1735137"/>
        </p:xfrm>
        <a:graphic>
          <a:graphicData uri="http://schemas.openxmlformats.org/presentationml/2006/ole">
            <mc:AlternateContent xmlns:mc="http://schemas.openxmlformats.org/markup-compatibility/2006">
              <mc:Choice xmlns:v="urn:schemas-microsoft-com:vml" Requires="v">
                <p:oleObj spid="_x0000_s11268" name="Equation" r:id="rId3" imgW="1358640" imgH="914400" progId="Equation.3">
                  <p:embed/>
                </p:oleObj>
              </mc:Choice>
              <mc:Fallback>
                <p:oleObj name="Equation" r:id="rId3" imgW="1358640" imgH="9144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9700" y="2408238"/>
                        <a:ext cx="2578100" cy="1735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67" name="Slide Number Placeholder 5"/>
          <p:cNvSpPr>
            <a:spLocks noGrp="1"/>
          </p:cNvSpPr>
          <p:nvPr>
            <p:ph type="sldNum" sz="quarter" idx="11"/>
          </p:nvPr>
        </p:nvSpPr>
        <p:spPr>
          <a:noFill/>
        </p:spPr>
        <p:txBody>
          <a:bodyPr/>
          <a:lstStyle/>
          <a:p>
            <a:fld id="{B9338210-DD21-48E7-A915-E3FAB93D7806}" type="slidenum">
              <a:rPr lang="ar-JO" smtClean="0">
                <a:latin typeface="Times New Roman" charset="0"/>
                <a:cs typeface="Times New Roman" charset="0"/>
              </a:rPr>
              <a:pPr/>
              <a:t>37</a:t>
            </a:fld>
            <a:endParaRPr lang="en-US" smtClean="0">
              <a:latin typeface="Times New Roman" charset="0"/>
              <a:cs typeface="Times New Roman" charset="0"/>
            </a:endParaRPr>
          </a:p>
        </p:txBody>
      </p:sp>
      <p:sp>
        <p:nvSpPr>
          <p:cNvPr id="11270" name="TextBox 9"/>
          <p:cNvSpPr txBox="1">
            <a:spLocks noChangeArrowheads="1"/>
          </p:cNvSpPr>
          <p:nvPr/>
        </p:nvSpPr>
        <p:spPr bwMode="auto">
          <a:xfrm>
            <a:off x="5961063" y="4262438"/>
            <a:ext cx="423862" cy="461962"/>
          </a:xfrm>
          <a:prstGeom prst="rect">
            <a:avLst/>
          </a:prstGeom>
          <a:noFill/>
          <a:ln w="9525">
            <a:noFill/>
            <a:miter lim="800000"/>
            <a:headEnd/>
            <a:tailEnd/>
          </a:ln>
        </p:spPr>
        <p:txBody>
          <a:bodyPr wrap="none">
            <a:spAutoFit/>
          </a:bodyPr>
          <a:lstStyle/>
          <a:p>
            <a:r>
              <a:rPr lang="en-US" i="1"/>
              <a:t>e</a:t>
            </a:r>
            <a:r>
              <a:rPr lang="en-US" baseline="-25000"/>
              <a:t>2</a:t>
            </a:r>
            <a:endParaRPr lang="en-US"/>
          </a:p>
        </p:txBody>
      </p:sp>
      <p:sp>
        <p:nvSpPr>
          <p:cNvPr id="11271" name="TextBox 10"/>
          <p:cNvSpPr txBox="1">
            <a:spLocks noChangeArrowheads="1"/>
          </p:cNvSpPr>
          <p:nvPr/>
        </p:nvSpPr>
        <p:spPr bwMode="auto">
          <a:xfrm>
            <a:off x="5622925" y="4948238"/>
            <a:ext cx="423863" cy="461962"/>
          </a:xfrm>
          <a:prstGeom prst="rect">
            <a:avLst/>
          </a:prstGeom>
          <a:noFill/>
          <a:ln w="9525">
            <a:noFill/>
            <a:miter lim="800000"/>
            <a:headEnd/>
            <a:tailEnd/>
          </a:ln>
        </p:spPr>
        <p:txBody>
          <a:bodyPr wrap="none">
            <a:spAutoFit/>
          </a:bodyPr>
          <a:lstStyle/>
          <a:p>
            <a:r>
              <a:rPr lang="en-US" i="1"/>
              <a:t>e</a:t>
            </a:r>
            <a:r>
              <a:rPr lang="en-US" baseline="-25000"/>
              <a:t>3</a:t>
            </a:r>
            <a:endParaRPr lang="en-US"/>
          </a:p>
        </p:txBody>
      </p:sp>
      <p:sp>
        <p:nvSpPr>
          <p:cNvPr id="11272" name="TextBox 11"/>
          <p:cNvSpPr txBox="1">
            <a:spLocks noChangeArrowheads="1"/>
          </p:cNvSpPr>
          <p:nvPr/>
        </p:nvSpPr>
        <p:spPr bwMode="auto">
          <a:xfrm>
            <a:off x="6342063" y="4876800"/>
            <a:ext cx="423862" cy="461963"/>
          </a:xfrm>
          <a:prstGeom prst="rect">
            <a:avLst/>
          </a:prstGeom>
          <a:noFill/>
          <a:ln w="9525">
            <a:noFill/>
            <a:miter lim="800000"/>
            <a:headEnd/>
            <a:tailEnd/>
          </a:ln>
        </p:spPr>
        <p:txBody>
          <a:bodyPr wrap="none">
            <a:spAutoFit/>
          </a:bodyPr>
          <a:lstStyle/>
          <a:p>
            <a:r>
              <a:rPr lang="en-US" i="1"/>
              <a:t>e</a:t>
            </a:r>
            <a:r>
              <a:rPr lang="en-US" baseline="-25000"/>
              <a:t>4</a:t>
            </a:r>
            <a:endParaRPr lang="en-US"/>
          </a:p>
        </p:txBody>
      </p:sp>
      <p:sp>
        <p:nvSpPr>
          <p:cNvPr id="11273" name="TextBox 12"/>
          <p:cNvSpPr txBox="1">
            <a:spLocks noChangeArrowheads="1"/>
          </p:cNvSpPr>
          <p:nvPr/>
        </p:nvSpPr>
        <p:spPr bwMode="auto">
          <a:xfrm>
            <a:off x="5927725" y="6091238"/>
            <a:ext cx="423863" cy="461962"/>
          </a:xfrm>
          <a:prstGeom prst="rect">
            <a:avLst/>
          </a:prstGeom>
          <a:noFill/>
          <a:ln w="9525">
            <a:noFill/>
            <a:miter lim="800000"/>
            <a:headEnd/>
            <a:tailEnd/>
          </a:ln>
        </p:spPr>
        <p:txBody>
          <a:bodyPr wrap="none">
            <a:spAutoFit/>
          </a:bodyPr>
          <a:lstStyle/>
          <a:p>
            <a:r>
              <a:rPr lang="en-US" i="1"/>
              <a:t>e</a:t>
            </a:r>
            <a:r>
              <a:rPr lang="en-US" baseline="-25000"/>
              <a:t>1</a:t>
            </a:r>
            <a:endParaRPr lang="en-US"/>
          </a:p>
        </p:txBody>
      </p:sp>
      <p:sp>
        <p:nvSpPr>
          <p:cNvPr id="11274" name="TextBox 13"/>
          <p:cNvSpPr txBox="1">
            <a:spLocks noChangeArrowheads="1"/>
          </p:cNvSpPr>
          <p:nvPr/>
        </p:nvSpPr>
        <p:spPr bwMode="auto">
          <a:xfrm>
            <a:off x="5165725" y="4414838"/>
            <a:ext cx="338138" cy="461962"/>
          </a:xfrm>
          <a:prstGeom prst="rect">
            <a:avLst/>
          </a:prstGeom>
          <a:noFill/>
          <a:ln w="9525">
            <a:noFill/>
            <a:miter lim="800000"/>
            <a:headEnd/>
            <a:tailEnd/>
          </a:ln>
        </p:spPr>
        <p:txBody>
          <a:bodyPr wrap="none">
            <a:spAutoFit/>
          </a:bodyPr>
          <a:lstStyle/>
          <a:p>
            <a:r>
              <a:rPr lang="en-US" i="1"/>
              <a:t>a</a:t>
            </a:r>
            <a:endParaRPr lang="en-US"/>
          </a:p>
        </p:txBody>
      </p:sp>
      <p:sp>
        <p:nvSpPr>
          <p:cNvPr id="11275" name="TextBox 14"/>
          <p:cNvSpPr txBox="1">
            <a:spLocks noChangeArrowheads="1"/>
          </p:cNvSpPr>
          <p:nvPr/>
        </p:nvSpPr>
        <p:spPr bwMode="auto">
          <a:xfrm>
            <a:off x="6672263" y="4414838"/>
            <a:ext cx="338137" cy="461962"/>
          </a:xfrm>
          <a:prstGeom prst="rect">
            <a:avLst/>
          </a:prstGeom>
          <a:noFill/>
          <a:ln w="9525">
            <a:noFill/>
            <a:miter lim="800000"/>
            <a:headEnd/>
            <a:tailEnd/>
          </a:ln>
        </p:spPr>
        <p:txBody>
          <a:bodyPr wrap="none">
            <a:spAutoFit/>
          </a:bodyPr>
          <a:lstStyle/>
          <a:p>
            <a:r>
              <a:rPr lang="en-US" i="1">
                <a:cs typeface="Times New Roman" charset="0"/>
              </a:rPr>
              <a:t>b</a:t>
            </a:r>
            <a:endParaRPr lang="en-US"/>
          </a:p>
        </p:txBody>
      </p:sp>
      <p:sp>
        <p:nvSpPr>
          <p:cNvPr id="11276" name="TextBox 15"/>
          <p:cNvSpPr txBox="1">
            <a:spLocks noChangeArrowheads="1"/>
          </p:cNvSpPr>
          <p:nvPr/>
        </p:nvSpPr>
        <p:spPr bwMode="auto">
          <a:xfrm>
            <a:off x="5089525" y="5938838"/>
            <a:ext cx="338138" cy="461962"/>
          </a:xfrm>
          <a:prstGeom prst="rect">
            <a:avLst/>
          </a:prstGeom>
          <a:noFill/>
          <a:ln w="9525">
            <a:noFill/>
            <a:miter lim="800000"/>
            <a:headEnd/>
            <a:tailEnd/>
          </a:ln>
        </p:spPr>
        <p:txBody>
          <a:bodyPr wrap="none">
            <a:spAutoFit/>
          </a:bodyPr>
          <a:lstStyle/>
          <a:p>
            <a:r>
              <a:rPr lang="en-US" i="1">
                <a:cs typeface="Times New Roman" charset="0"/>
              </a:rPr>
              <a:t>d</a:t>
            </a:r>
            <a:endParaRPr lang="en-US"/>
          </a:p>
        </p:txBody>
      </p:sp>
      <p:sp>
        <p:nvSpPr>
          <p:cNvPr id="11277" name="TextBox 16"/>
          <p:cNvSpPr txBox="1">
            <a:spLocks noChangeArrowheads="1"/>
          </p:cNvSpPr>
          <p:nvPr/>
        </p:nvSpPr>
        <p:spPr bwMode="auto">
          <a:xfrm>
            <a:off x="6842125" y="6015038"/>
            <a:ext cx="320675" cy="461962"/>
          </a:xfrm>
          <a:prstGeom prst="rect">
            <a:avLst/>
          </a:prstGeom>
          <a:noFill/>
          <a:ln w="9525">
            <a:noFill/>
            <a:miter lim="800000"/>
            <a:headEnd/>
            <a:tailEnd/>
          </a:ln>
        </p:spPr>
        <p:txBody>
          <a:bodyPr wrap="none">
            <a:spAutoFit/>
          </a:bodyPr>
          <a:lstStyle/>
          <a:p>
            <a:r>
              <a:rPr lang="en-US" i="1">
                <a:cs typeface="Times New Roman" charset="0"/>
              </a:rPr>
              <a:t>c</a:t>
            </a:r>
            <a:endParaRPr lang="en-US"/>
          </a:p>
        </p:txBody>
      </p:sp>
      <p:sp>
        <p:nvSpPr>
          <p:cNvPr id="11278" name="TextBox 24"/>
          <p:cNvSpPr txBox="1">
            <a:spLocks noChangeArrowheads="1"/>
          </p:cNvSpPr>
          <p:nvPr/>
        </p:nvSpPr>
        <p:spPr bwMode="auto">
          <a:xfrm>
            <a:off x="5165725" y="5100638"/>
            <a:ext cx="423863" cy="461962"/>
          </a:xfrm>
          <a:prstGeom prst="rect">
            <a:avLst/>
          </a:prstGeom>
          <a:noFill/>
          <a:ln w="9525">
            <a:noFill/>
            <a:miter lim="800000"/>
            <a:headEnd/>
            <a:tailEnd/>
          </a:ln>
        </p:spPr>
        <p:txBody>
          <a:bodyPr wrap="none">
            <a:spAutoFit/>
          </a:bodyPr>
          <a:lstStyle/>
          <a:p>
            <a:r>
              <a:rPr lang="en-US" i="1"/>
              <a:t>e</a:t>
            </a:r>
            <a:r>
              <a:rPr lang="en-US" baseline="-25000"/>
              <a:t>5</a:t>
            </a:r>
            <a:endParaRPr lang="en-US"/>
          </a:p>
        </p:txBody>
      </p:sp>
      <p:cxnSp>
        <p:nvCxnSpPr>
          <p:cNvPr id="11279" name="Straight Connector 20"/>
          <p:cNvCxnSpPr>
            <a:cxnSpLocks noChangeShapeType="1"/>
          </p:cNvCxnSpPr>
          <p:nvPr/>
        </p:nvCxnSpPr>
        <p:spPr bwMode="auto">
          <a:xfrm rot="5400000">
            <a:off x="4784726" y="5410200"/>
            <a:ext cx="1524000" cy="3175"/>
          </a:xfrm>
          <a:prstGeom prst="line">
            <a:avLst/>
          </a:prstGeom>
          <a:noFill/>
          <a:ln w="9525" algn="ctr">
            <a:solidFill>
              <a:schemeClr val="tx1"/>
            </a:solidFill>
            <a:round/>
            <a:headEnd/>
            <a:tailEnd/>
          </a:ln>
        </p:spPr>
      </p:cxnSp>
      <p:cxnSp>
        <p:nvCxnSpPr>
          <p:cNvPr id="11280" name="Straight Connector 22"/>
          <p:cNvCxnSpPr>
            <a:cxnSpLocks noChangeShapeType="1"/>
          </p:cNvCxnSpPr>
          <p:nvPr/>
        </p:nvCxnSpPr>
        <p:spPr bwMode="auto">
          <a:xfrm rot="16200000" flipH="1">
            <a:off x="5356225" y="4838700"/>
            <a:ext cx="1524000" cy="1143000"/>
          </a:xfrm>
          <a:prstGeom prst="line">
            <a:avLst/>
          </a:prstGeom>
          <a:noFill/>
          <a:ln w="9525" algn="ctr">
            <a:solidFill>
              <a:schemeClr val="tx1"/>
            </a:solidFill>
            <a:round/>
            <a:headEnd/>
            <a:tailEnd/>
          </a:ln>
        </p:spPr>
      </p:cxnSp>
      <p:cxnSp>
        <p:nvCxnSpPr>
          <p:cNvPr id="11281" name="Straight Connector 24"/>
          <p:cNvCxnSpPr>
            <a:cxnSpLocks noChangeShapeType="1"/>
          </p:cNvCxnSpPr>
          <p:nvPr/>
        </p:nvCxnSpPr>
        <p:spPr bwMode="auto">
          <a:xfrm rot="5400000">
            <a:off x="5356225" y="4914900"/>
            <a:ext cx="1447800" cy="1066800"/>
          </a:xfrm>
          <a:prstGeom prst="line">
            <a:avLst/>
          </a:prstGeom>
          <a:noFill/>
          <a:ln w="9525" algn="ctr">
            <a:solidFill>
              <a:schemeClr val="tx1"/>
            </a:solidFill>
            <a:round/>
            <a:headEnd/>
            <a:tailEnd/>
          </a:ln>
        </p:spPr>
      </p:cxnSp>
      <p:cxnSp>
        <p:nvCxnSpPr>
          <p:cNvPr id="11282" name="Straight Connector 26"/>
          <p:cNvCxnSpPr>
            <a:cxnSpLocks noChangeShapeType="1"/>
          </p:cNvCxnSpPr>
          <p:nvPr/>
        </p:nvCxnSpPr>
        <p:spPr bwMode="auto">
          <a:xfrm>
            <a:off x="5546725" y="4722813"/>
            <a:ext cx="1066800" cy="1587"/>
          </a:xfrm>
          <a:prstGeom prst="line">
            <a:avLst/>
          </a:prstGeom>
          <a:noFill/>
          <a:ln w="9525" algn="ctr">
            <a:solidFill>
              <a:schemeClr val="tx1"/>
            </a:solidFill>
            <a:round/>
            <a:headEnd/>
            <a:tailEnd/>
          </a:ln>
        </p:spPr>
      </p:cxnSp>
      <p:cxnSp>
        <p:nvCxnSpPr>
          <p:cNvPr id="11283" name="Straight Connector 24"/>
          <p:cNvCxnSpPr>
            <a:cxnSpLocks noChangeShapeType="1"/>
          </p:cNvCxnSpPr>
          <p:nvPr/>
        </p:nvCxnSpPr>
        <p:spPr bwMode="auto">
          <a:xfrm>
            <a:off x="5470525" y="6246813"/>
            <a:ext cx="1295400" cy="1587"/>
          </a:xfrm>
          <a:prstGeom prst="line">
            <a:avLst/>
          </a:prstGeom>
          <a:noFill/>
          <a:ln w="9525" algn="ctr">
            <a:solidFill>
              <a:schemeClr val="tx1"/>
            </a:solidFill>
            <a:round/>
            <a:headEnd/>
            <a:tailEnd/>
          </a:ln>
        </p:spPr>
      </p:cxnSp>
      <p:sp>
        <p:nvSpPr>
          <p:cNvPr id="11284" name="Oval 10"/>
          <p:cNvSpPr>
            <a:spLocks noChangeArrowheads="1"/>
          </p:cNvSpPr>
          <p:nvPr/>
        </p:nvSpPr>
        <p:spPr bwMode="auto">
          <a:xfrm>
            <a:off x="5470525" y="4648200"/>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11285" name="Oval 10"/>
          <p:cNvSpPr>
            <a:spLocks noChangeArrowheads="1"/>
          </p:cNvSpPr>
          <p:nvPr/>
        </p:nvSpPr>
        <p:spPr bwMode="auto">
          <a:xfrm>
            <a:off x="5470525" y="6172200"/>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11286" name="Oval 10"/>
          <p:cNvSpPr>
            <a:spLocks noChangeArrowheads="1"/>
          </p:cNvSpPr>
          <p:nvPr/>
        </p:nvSpPr>
        <p:spPr bwMode="auto">
          <a:xfrm>
            <a:off x="6537325" y="4648200"/>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
        <p:nvSpPr>
          <p:cNvPr id="11287" name="Oval 10"/>
          <p:cNvSpPr>
            <a:spLocks noChangeArrowheads="1"/>
          </p:cNvSpPr>
          <p:nvPr/>
        </p:nvSpPr>
        <p:spPr bwMode="auto">
          <a:xfrm>
            <a:off x="6689725" y="6172200"/>
            <a:ext cx="152400" cy="152400"/>
          </a:xfrm>
          <a:prstGeom prst="ellipse">
            <a:avLst/>
          </a:prstGeom>
          <a:solidFill>
            <a:schemeClr val="bg2"/>
          </a:solidFill>
          <a:ln w="28575">
            <a:solidFill>
              <a:schemeClr val="tx1"/>
            </a:solidFill>
            <a:round/>
            <a:headEnd/>
            <a:tailEnd/>
          </a:ln>
        </p:spPr>
        <p:txBody>
          <a:bodyPr anchor="ctr">
            <a:spAutoFit/>
          </a:bodyPr>
          <a:lstStyle/>
          <a:p>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3"/>
          <p:cNvSpPr>
            <a:spLocks noGrp="1" noChangeArrowheads="1"/>
          </p:cNvSpPr>
          <p:nvPr>
            <p:ph idx="1"/>
          </p:nvPr>
        </p:nvSpPr>
        <p:spPr>
          <a:xfrm>
            <a:off x="685800" y="2133600"/>
            <a:ext cx="7772400" cy="3581400"/>
          </a:xfrm>
          <a:solidFill>
            <a:srgbClr val="FFFF99"/>
          </a:solidFill>
          <a:ln w="63500">
            <a:solidFill>
              <a:srgbClr val="006600"/>
            </a:solidFill>
          </a:ln>
        </p:spPr>
        <p:txBody>
          <a:bodyPr/>
          <a:lstStyle/>
          <a:p>
            <a:pPr algn="just"/>
            <a:r>
              <a:rPr lang="en-US" sz="2800" smtClean="0">
                <a:effectLst/>
              </a:rPr>
              <a:t>In an undirected graph, a </a:t>
            </a:r>
            <a:r>
              <a:rPr lang="en-US" sz="2800" b="1" smtClean="0">
                <a:solidFill>
                  <a:srgbClr val="FF0000"/>
                </a:solidFill>
                <a:effectLst/>
              </a:rPr>
              <a:t>path of length</a:t>
            </a:r>
            <a:r>
              <a:rPr lang="en-US" sz="2800" b="1" i="1" smtClean="0">
                <a:solidFill>
                  <a:srgbClr val="FF0000"/>
                </a:solidFill>
                <a:effectLst/>
              </a:rPr>
              <a:t> n </a:t>
            </a:r>
            <a:r>
              <a:rPr lang="en-US" sz="2800" smtClean="0">
                <a:effectLst/>
              </a:rPr>
              <a:t>from</a:t>
            </a:r>
            <a:r>
              <a:rPr lang="en-US" sz="2800" i="1" smtClean="0">
                <a:effectLst/>
              </a:rPr>
              <a:t> u </a:t>
            </a:r>
            <a:r>
              <a:rPr lang="en-US" sz="2800" smtClean="0">
                <a:effectLst/>
              </a:rPr>
              <a:t>to</a:t>
            </a:r>
            <a:r>
              <a:rPr lang="en-US" sz="2800" i="1" smtClean="0">
                <a:effectLst/>
              </a:rPr>
              <a:t> v</a:t>
            </a:r>
            <a:r>
              <a:rPr lang="en-US" sz="2800" smtClean="0">
                <a:effectLst/>
              </a:rPr>
              <a:t> is a sequence of adjacent edges going from vertex </a:t>
            </a:r>
            <a:r>
              <a:rPr lang="en-US" sz="2800" i="1" smtClean="0">
                <a:effectLst/>
              </a:rPr>
              <a:t>u </a:t>
            </a:r>
            <a:r>
              <a:rPr lang="en-US" sz="2800" smtClean="0">
                <a:effectLst/>
              </a:rPr>
              <a:t>to vertex </a:t>
            </a:r>
            <a:r>
              <a:rPr lang="en-US" sz="2800" i="1" smtClean="0">
                <a:effectLst/>
              </a:rPr>
              <a:t>v</a:t>
            </a:r>
            <a:r>
              <a:rPr lang="en-US" sz="2800" smtClean="0">
                <a:effectLst/>
              </a:rPr>
              <a:t>.</a:t>
            </a:r>
          </a:p>
          <a:p>
            <a:pPr algn="just"/>
            <a:r>
              <a:rPr lang="en-US" sz="2800" smtClean="0">
                <a:effectLst/>
              </a:rPr>
              <a:t>A path is a </a:t>
            </a:r>
            <a:r>
              <a:rPr lang="en-US" sz="2800" b="1" smtClean="0">
                <a:solidFill>
                  <a:srgbClr val="FF0000"/>
                </a:solidFill>
                <a:effectLst/>
              </a:rPr>
              <a:t>circuit</a:t>
            </a:r>
            <a:r>
              <a:rPr lang="en-US" sz="2800" smtClean="0">
                <a:effectLst/>
              </a:rPr>
              <a:t> if </a:t>
            </a:r>
            <a:r>
              <a:rPr lang="en-US" sz="2800" i="1" smtClean="0">
                <a:effectLst/>
              </a:rPr>
              <a:t>u </a:t>
            </a:r>
            <a:r>
              <a:rPr lang="en-US" sz="2800" smtClean="0">
                <a:effectLst/>
              </a:rPr>
              <a:t>=</a:t>
            </a:r>
            <a:r>
              <a:rPr lang="en-US" sz="2800" i="1" smtClean="0">
                <a:effectLst/>
              </a:rPr>
              <a:t> v</a:t>
            </a:r>
            <a:r>
              <a:rPr lang="en-US" sz="2800" smtClean="0">
                <a:effectLst/>
              </a:rPr>
              <a:t>.</a:t>
            </a:r>
          </a:p>
          <a:p>
            <a:pPr algn="just"/>
            <a:r>
              <a:rPr lang="en-US" sz="2800" smtClean="0">
                <a:effectLst/>
              </a:rPr>
              <a:t>A path </a:t>
            </a:r>
            <a:r>
              <a:rPr lang="en-US" sz="2800" b="1" smtClean="0">
                <a:solidFill>
                  <a:srgbClr val="FF0000"/>
                </a:solidFill>
                <a:effectLst/>
              </a:rPr>
              <a:t>traverses</a:t>
            </a:r>
            <a:r>
              <a:rPr lang="en-US" sz="2800" smtClean="0">
                <a:effectLst/>
              </a:rPr>
              <a:t> the vertices along it.</a:t>
            </a:r>
          </a:p>
          <a:p>
            <a:pPr algn="just"/>
            <a:r>
              <a:rPr lang="en-US" sz="2800" smtClean="0">
                <a:effectLst/>
              </a:rPr>
              <a:t>A path is </a:t>
            </a:r>
            <a:r>
              <a:rPr lang="en-US" sz="2800" b="1" smtClean="0">
                <a:solidFill>
                  <a:srgbClr val="FF0000"/>
                </a:solidFill>
                <a:effectLst/>
              </a:rPr>
              <a:t>simple</a:t>
            </a:r>
            <a:r>
              <a:rPr lang="en-US" sz="2800" smtClean="0">
                <a:effectLst/>
              </a:rPr>
              <a:t> if it contains no edge more than once.</a:t>
            </a:r>
          </a:p>
        </p:txBody>
      </p:sp>
      <p:sp>
        <p:nvSpPr>
          <p:cNvPr id="39938" name="Slide Number Placeholder 4"/>
          <p:cNvSpPr>
            <a:spLocks noGrp="1"/>
          </p:cNvSpPr>
          <p:nvPr>
            <p:ph type="sldNum" sz="quarter" idx="12"/>
          </p:nvPr>
        </p:nvSpPr>
        <p:spPr>
          <a:noFill/>
        </p:spPr>
        <p:txBody>
          <a:bodyPr/>
          <a:lstStyle/>
          <a:p>
            <a:fld id="{AB4A82AF-7E45-4465-AEB5-A2F929585142}" type="slidenum">
              <a:rPr lang="ar-JO" smtClean="0">
                <a:latin typeface="Times New Roman" charset="0"/>
                <a:cs typeface="Times New Roman" charset="0"/>
              </a:rPr>
              <a:pPr/>
              <a:t>38</a:t>
            </a:fld>
            <a:endParaRPr lang="en-US" smtClean="0">
              <a:latin typeface="Times New Roman" charset="0"/>
              <a:cs typeface="Times New Roman" charset="0"/>
            </a:endParaRPr>
          </a:p>
        </p:txBody>
      </p:sp>
      <p:sp>
        <p:nvSpPr>
          <p:cNvPr id="39939" name="Rectangle 2"/>
          <p:cNvSpPr>
            <a:spLocks noGrp="1" noChangeArrowheads="1"/>
          </p:cNvSpPr>
          <p:nvPr>
            <p:ph type="title"/>
          </p:nvPr>
        </p:nvSpPr>
        <p:spPr>
          <a:xfrm>
            <a:off x="685800" y="533400"/>
            <a:ext cx="7772400" cy="1143000"/>
          </a:xfrm>
          <a:solidFill>
            <a:srgbClr val="00FF00"/>
          </a:solidFill>
          <a:ln w="63500">
            <a:solidFill>
              <a:srgbClr val="006600"/>
            </a:solidFill>
          </a:ln>
        </p:spPr>
        <p:txBody>
          <a:bodyPr/>
          <a:lstStyle/>
          <a:p>
            <a:r>
              <a:rPr lang="en-US" smtClean="0"/>
              <a:t>9.4 Connectivity</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9" name="Rectangle 3"/>
          <p:cNvSpPr>
            <a:spLocks noGrp="1" noChangeArrowheads="1"/>
          </p:cNvSpPr>
          <p:nvPr>
            <p:ph idx="1"/>
          </p:nvPr>
        </p:nvSpPr>
        <p:spPr>
          <a:xfrm>
            <a:off x="685800" y="304800"/>
            <a:ext cx="7772400" cy="6172200"/>
          </a:xfrm>
          <a:solidFill>
            <a:srgbClr val="FFFF99"/>
          </a:solidFill>
          <a:ln w="63500">
            <a:solidFill>
              <a:srgbClr val="006600"/>
            </a:solidFill>
          </a:ln>
        </p:spPr>
        <p:txBody>
          <a:bodyPr/>
          <a:lstStyle/>
          <a:p>
            <a:pPr>
              <a:lnSpc>
                <a:spcPct val="80000"/>
              </a:lnSpc>
              <a:buFontTx/>
              <a:buNone/>
              <a:defRPr/>
            </a:pPr>
            <a:r>
              <a:rPr lang="en-US" sz="2400" b="1" dirty="0" smtClean="0">
                <a:solidFill>
                  <a:srgbClr val="FF0000"/>
                </a:solidFill>
                <a:effectLst/>
                <a:cs typeface="Times New Roman" pitchFamily="18" charset="0"/>
              </a:rPr>
              <a:t>Example:</a:t>
            </a:r>
          </a:p>
          <a:p>
            <a:pPr>
              <a:lnSpc>
                <a:spcPct val="80000"/>
              </a:lnSpc>
              <a:buFontTx/>
              <a:buNone/>
              <a:defRPr/>
            </a:pPr>
            <a:endParaRPr lang="en-US" sz="2400" dirty="0" smtClean="0">
              <a:effectLst/>
              <a:cs typeface="Times New Roman" pitchFamily="18" charset="0"/>
            </a:endParaRPr>
          </a:p>
          <a:p>
            <a:pPr>
              <a:lnSpc>
                <a:spcPct val="80000"/>
              </a:lnSpc>
              <a:buFontTx/>
              <a:buNone/>
              <a:defRPr/>
            </a:pPr>
            <a:endParaRPr lang="en-US" sz="2400" dirty="0" smtClean="0">
              <a:effectLst/>
              <a:cs typeface="Times New Roman" pitchFamily="18" charset="0"/>
            </a:endParaRPr>
          </a:p>
          <a:p>
            <a:pPr>
              <a:lnSpc>
                <a:spcPct val="80000"/>
              </a:lnSpc>
              <a:buFontTx/>
              <a:buNone/>
              <a:defRPr/>
            </a:pPr>
            <a:endParaRPr lang="en-US" sz="2400" dirty="0" smtClean="0">
              <a:effectLst/>
              <a:cs typeface="Times New Roman" pitchFamily="18" charset="0"/>
            </a:endParaRPr>
          </a:p>
          <a:p>
            <a:pPr>
              <a:lnSpc>
                <a:spcPct val="80000"/>
              </a:lnSpc>
              <a:defRPr/>
            </a:pPr>
            <a:endParaRPr lang="en-US" sz="2400" dirty="0" smtClean="0">
              <a:effectLst/>
              <a:cs typeface="Times New Roman" pitchFamily="18" charset="0"/>
            </a:endParaRPr>
          </a:p>
          <a:p>
            <a:pPr>
              <a:lnSpc>
                <a:spcPct val="80000"/>
              </a:lnSpc>
              <a:defRPr/>
            </a:pPr>
            <a:endParaRPr lang="en-US" sz="2400" dirty="0" smtClean="0">
              <a:effectLst/>
              <a:cs typeface="Times New Roman" pitchFamily="18" charset="0"/>
            </a:endParaRPr>
          </a:p>
          <a:p>
            <a:pPr>
              <a:lnSpc>
                <a:spcPct val="80000"/>
              </a:lnSpc>
              <a:defRPr/>
            </a:pPr>
            <a:endParaRPr lang="en-US" sz="2400" dirty="0" smtClean="0">
              <a:effectLst/>
              <a:cs typeface="Times New Roman" pitchFamily="18" charset="0"/>
            </a:endParaRPr>
          </a:p>
          <a:p>
            <a:pPr>
              <a:lnSpc>
                <a:spcPct val="80000"/>
              </a:lnSpc>
              <a:defRPr/>
            </a:pPr>
            <a:r>
              <a:rPr lang="en-US" sz="2400" dirty="0" smtClean="0">
                <a:effectLst/>
                <a:cs typeface="Times New Roman" pitchFamily="18" charset="0"/>
              </a:rPr>
              <a:t> </a:t>
            </a:r>
            <a:r>
              <a:rPr lang="en-US" sz="2400" b="1" dirty="0" smtClean="0">
                <a:effectLst/>
              </a:rPr>
              <a:t>Simple path</a:t>
            </a:r>
            <a:r>
              <a:rPr lang="en-US" sz="2400" dirty="0" smtClean="0">
                <a:effectLst/>
              </a:rPr>
              <a:t>: </a:t>
            </a:r>
            <a:r>
              <a:rPr lang="en-US" sz="2400" i="1" dirty="0" smtClean="0">
                <a:effectLst/>
              </a:rPr>
              <a:t>a, d, c, f, e   </a:t>
            </a:r>
          </a:p>
          <a:p>
            <a:pPr>
              <a:lnSpc>
                <a:spcPct val="80000"/>
              </a:lnSpc>
              <a:buFontTx/>
              <a:buNone/>
              <a:defRPr/>
            </a:pPr>
            <a:r>
              <a:rPr lang="en-US" sz="2400" dirty="0" smtClean="0">
                <a:effectLst/>
              </a:rPr>
              <a:t>       The edges are  {</a:t>
            </a:r>
            <a:r>
              <a:rPr lang="en-US" sz="2400" i="1" dirty="0" smtClean="0">
                <a:effectLst/>
              </a:rPr>
              <a:t>a</a:t>
            </a:r>
            <a:r>
              <a:rPr lang="en-US" sz="2400" dirty="0" smtClean="0">
                <a:effectLst/>
              </a:rPr>
              <a:t>, </a:t>
            </a:r>
            <a:r>
              <a:rPr lang="en-US" sz="2400" i="1" dirty="0" smtClean="0">
                <a:effectLst/>
              </a:rPr>
              <a:t>d </a:t>
            </a:r>
            <a:r>
              <a:rPr lang="en-US" sz="2400" dirty="0" smtClean="0">
                <a:effectLst/>
              </a:rPr>
              <a:t>}, {</a:t>
            </a:r>
            <a:r>
              <a:rPr lang="en-US" sz="2400" i="1" dirty="0" smtClean="0">
                <a:effectLst/>
              </a:rPr>
              <a:t>d</a:t>
            </a:r>
            <a:r>
              <a:rPr lang="en-US" sz="2400" dirty="0" smtClean="0">
                <a:effectLst/>
              </a:rPr>
              <a:t>, </a:t>
            </a:r>
            <a:r>
              <a:rPr lang="en-US" sz="2400" i="1" dirty="0" smtClean="0">
                <a:effectLst/>
              </a:rPr>
              <a:t>c</a:t>
            </a:r>
            <a:r>
              <a:rPr lang="en-US" sz="2400" dirty="0" smtClean="0">
                <a:effectLst/>
              </a:rPr>
              <a:t>}, {</a:t>
            </a:r>
            <a:r>
              <a:rPr lang="en-US" sz="2400" i="1" dirty="0" smtClean="0">
                <a:effectLst/>
              </a:rPr>
              <a:t>c</a:t>
            </a:r>
            <a:r>
              <a:rPr lang="en-US" sz="2400" dirty="0" smtClean="0">
                <a:effectLst/>
              </a:rPr>
              <a:t>, </a:t>
            </a:r>
            <a:r>
              <a:rPr lang="en-US" sz="2400" i="1" dirty="0" smtClean="0">
                <a:effectLst/>
              </a:rPr>
              <a:t>f </a:t>
            </a:r>
            <a:r>
              <a:rPr lang="en-US" sz="2400" dirty="0" smtClean="0">
                <a:effectLst/>
              </a:rPr>
              <a:t>}, {</a:t>
            </a:r>
            <a:r>
              <a:rPr lang="en-US" sz="2400" i="1" dirty="0" smtClean="0">
                <a:effectLst/>
              </a:rPr>
              <a:t>f</a:t>
            </a:r>
            <a:r>
              <a:rPr lang="en-US" sz="2400" dirty="0" smtClean="0">
                <a:effectLst/>
              </a:rPr>
              <a:t>, e}  </a:t>
            </a:r>
          </a:p>
          <a:p>
            <a:pPr>
              <a:lnSpc>
                <a:spcPct val="80000"/>
              </a:lnSpc>
              <a:buFontTx/>
              <a:buNone/>
              <a:defRPr/>
            </a:pPr>
            <a:r>
              <a:rPr lang="en-US" sz="2400" dirty="0" smtClean="0">
                <a:effectLst/>
              </a:rPr>
              <a:t>       Length = 4</a:t>
            </a:r>
            <a:endParaRPr lang="en-US" sz="2400" b="1" dirty="0" smtClean="0">
              <a:effectLst/>
            </a:endParaRPr>
          </a:p>
          <a:p>
            <a:pPr marL="365760">
              <a:lnSpc>
                <a:spcPct val="80000"/>
              </a:lnSpc>
              <a:defRPr/>
            </a:pPr>
            <a:r>
              <a:rPr lang="en-US" sz="2400" b="1" dirty="0" smtClean="0">
                <a:effectLst/>
              </a:rPr>
              <a:t>Circuit:</a:t>
            </a:r>
            <a:r>
              <a:rPr lang="en-US" sz="2400" dirty="0" smtClean="0">
                <a:effectLst/>
              </a:rPr>
              <a:t> </a:t>
            </a:r>
            <a:r>
              <a:rPr lang="en-US" sz="2400" i="1" dirty="0" smtClean="0">
                <a:effectLst/>
              </a:rPr>
              <a:t>b, c, f, e, b </a:t>
            </a:r>
          </a:p>
          <a:p>
            <a:pPr marL="365760">
              <a:lnSpc>
                <a:spcPct val="80000"/>
              </a:lnSpc>
              <a:buFontTx/>
              <a:buNone/>
              <a:defRPr/>
            </a:pPr>
            <a:r>
              <a:rPr lang="en-US" sz="2400" i="1" dirty="0" smtClean="0">
                <a:effectLst/>
              </a:rPr>
              <a:t>      </a:t>
            </a:r>
            <a:r>
              <a:rPr lang="en-US" sz="2400" dirty="0" smtClean="0">
                <a:effectLst/>
              </a:rPr>
              <a:t>The edges are {</a:t>
            </a:r>
            <a:r>
              <a:rPr lang="en-US" sz="2400" i="1" dirty="0" smtClean="0">
                <a:effectLst/>
              </a:rPr>
              <a:t>b</a:t>
            </a:r>
            <a:r>
              <a:rPr lang="en-US" sz="2400" dirty="0" smtClean="0">
                <a:effectLst/>
              </a:rPr>
              <a:t>, </a:t>
            </a:r>
            <a:r>
              <a:rPr lang="en-US" sz="2400" i="1" dirty="0" smtClean="0">
                <a:effectLst/>
              </a:rPr>
              <a:t>c</a:t>
            </a:r>
            <a:r>
              <a:rPr lang="en-US" sz="2400" dirty="0" smtClean="0">
                <a:effectLst/>
              </a:rPr>
              <a:t>},{</a:t>
            </a:r>
            <a:r>
              <a:rPr lang="en-US" sz="2400" i="1" dirty="0" smtClean="0">
                <a:effectLst/>
              </a:rPr>
              <a:t>c</a:t>
            </a:r>
            <a:r>
              <a:rPr lang="en-US" sz="2400" dirty="0" smtClean="0">
                <a:effectLst/>
              </a:rPr>
              <a:t>, </a:t>
            </a:r>
            <a:r>
              <a:rPr lang="en-US" sz="2400" i="1" dirty="0" smtClean="0">
                <a:effectLst/>
              </a:rPr>
              <a:t>f </a:t>
            </a:r>
            <a:r>
              <a:rPr lang="en-US" sz="2400" dirty="0" smtClean="0">
                <a:effectLst/>
              </a:rPr>
              <a:t>}, {</a:t>
            </a:r>
            <a:r>
              <a:rPr lang="en-US" sz="2400" i="1" dirty="0" smtClean="0">
                <a:effectLst/>
              </a:rPr>
              <a:t>f</a:t>
            </a:r>
            <a:r>
              <a:rPr lang="en-US" sz="2400" dirty="0" smtClean="0">
                <a:effectLst/>
              </a:rPr>
              <a:t>, </a:t>
            </a:r>
            <a:r>
              <a:rPr lang="en-US" sz="2400" i="1" dirty="0" smtClean="0">
                <a:effectLst/>
              </a:rPr>
              <a:t>e</a:t>
            </a:r>
            <a:r>
              <a:rPr lang="en-US" sz="2400" dirty="0" smtClean="0">
                <a:effectLst/>
              </a:rPr>
              <a:t>},{</a:t>
            </a:r>
            <a:r>
              <a:rPr lang="en-US" sz="2400" i="1" dirty="0" smtClean="0">
                <a:effectLst/>
              </a:rPr>
              <a:t>e</a:t>
            </a:r>
            <a:r>
              <a:rPr lang="en-US" sz="2400" dirty="0" smtClean="0">
                <a:effectLst/>
              </a:rPr>
              <a:t>, </a:t>
            </a:r>
            <a:r>
              <a:rPr lang="en-US" sz="2400" i="1" dirty="0" smtClean="0">
                <a:effectLst/>
              </a:rPr>
              <a:t>b</a:t>
            </a:r>
            <a:r>
              <a:rPr lang="en-US" sz="2400" dirty="0" smtClean="0">
                <a:effectLst/>
              </a:rPr>
              <a:t>}  </a:t>
            </a:r>
          </a:p>
          <a:p>
            <a:pPr marL="365760">
              <a:lnSpc>
                <a:spcPct val="80000"/>
              </a:lnSpc>
              <a:buFontTx/>
              <a:buNone/>
              <a:defRPr/>
            </a:pPr>
            <a:r>
              <a:rPr lang="en-US" sz="2400" dirty="0" smtClean="0">
                <a:effectLst/>
              </a:rPr>
              <a:t>       Length = 4</a:t>
            </a:r>
            <a:endParaRPr lang="en-US" sz="2400" b="1" dirty="0" smtClean="0">
              <a:effectLst/>
            </a:endParaRPr>
          </a:p>
          <a:p>
            <a:pPr>
              <a:lnSpc>
                <a:spcPct val="80000"/>
              </a:lnSpc>
              <a:defRPr/>
            </a:pPr>
            <a:r>
              <a:rPr lang="en-US" sz="2400" b="1" dirty="0" smtClean="0">
                <a:effectLst/>
              </a:rPr>
              <a:t>Not a path :</a:t>
            </a:r>
            <a:r>
              <a:rPr lang="en-US" sz="2400" dirty="0" smtClean="0">
                <a:effectLst/>
              </a:rPr>
              <a:t> </a:t>
            </a:r>
            <a:r>
              <a:rPr lang="en-US" sz="2400" i="1" dirty="0" smtClean="0">
                <a:effectLst/>
              </a:rPr>
              <a:t>d, e, c, a  </a:t>
            </a:r>
            <a:r>
              <a:rPr lang="en-US" sz="2400" dirty="0" smtClean="0">
                <a:effectLst/>
              </a:rPr>
              <a:t>because {</a:t>
            </a:r>
            <a:r>
              <a:rPr lang="en-US" sz="2400" i="1" dirty="0" smtClean="0">
                <a:effectLst/>
              </a:rPr>
              <a:t>e, c</a:t>
            </a:r>
            <a:r>
              <a:rPr lang="en-US" sz="2400" dirty="0" smtClean="0">
                <a:effectLst/>
              </a:rPr>
              <a:t>} is not an edge</a:t>
            </a:r>
            <a:endParaRPr lang="en-US" sz="2400" b="1" dirty="0" smtClean="0">
              <a:effectLst/>
            </a:endParaRPr>
          </a:p>
          <a:p>
            <a:pPr>
              <a:lnSpc>
                <a:spcPct val="80000"/>
              </a:lnSpc>
              <a:defRPr/>
            </a:pPr>
            <a:r>
              <a:rPr lang="en-US" sz="2400" b="1" dirty="0" smtClean="0">
                <a:effectLst/>
              </a:rPr>
              <a:t>Not a simple path:</a:t>
            </a:r>
            <a:r>
              <a:rPr lang="en-US" sz="2400" dirty="0" smtClean="0">
                <a:effectLst/>
              </a:rPr>
              <a:t> </a:t>
            </a:r>
            <a:r>
              <a:rPr lang="en-US" sz="2400" i="1" dirty="0" smtClean="0">
                <a:effectLst/>
              </a:rPr>
              <a:t>a, b, e, d, a, b  </a:t>
            </a:r>
            <a:r>
              <a:rPr lang="en-US" sz="2400" dirty="0" smtClean="0">
                <a:effectLst/>
              </a:rPr>
              <a:t>because {</a:t>
            </a:r>
            <a:r>
              <a:rPr lang="en-US" sz="2400" i="1" dirty="0" smtClean="0">
                <a:effectLst/>
              </a:rPr>
              <a:t>a</a:t>
            </a:r>
            <a:r>
              <a:rPr lang="en-US" sz="2400" dirty="0" smtClean="0">
                <a:effectLst/>
              </a:rPr>
              <a:t>, </a:t>
            </a:r>
            <a:r>
              <a:rPr lang="en-US" sz="2400" i="1" dirty="0" smtClean="0">
                <a:effectLst/>
              </a:rPr>
              <a:t>b</a:t>
            </a:r>
            <a:r>
              <a:rPr lang="en-US" sz="2400" dirty="0" smtClean="0">
                <a:effectLst/>
              </a:rPr>
              <a:t>} appears twice     </a:t>
            </a:r>
          </a:p>
          <a:p>
            <a:pPr>
              <a:lnSpc>
                <a:spcPct val="80000"/>
              </a:lnSpc>
              <a:buFontTx/>
              <a:buNone/>
              <a:defRPr/>
            </a:pPr>
            <a:r>
              <a:rPr lang="en-US" sz="2400" dirty="0" smtClean="0">
                <a:effectLst/>
              </a:rPr>
              <a:t>      Length = 5</a:t>
            </a:r>
            <a:r>
              <a:rPr lang="en-US" sz="2400" dirty="0" smtClean="0">
                <a:effectLst/>
                <a:cs typeface="Times New Roman" pitchFamily="18" charset="0"/>
              </a:rPr>
              <a:t>                         </a:t>
            </a:r>
          </a:p>
        </p:txBody>
      </p:sp>
      <p:sp>
        <p:nvSpPr>
          <p:cNvPr id="40962" name="Slide Number Placeholder 4"/>
          <p:cNvSpPr>
            <a:spLocks noGrp="1"/>
          </p:cNvSpPr>
          <p:nvPr>
            <p:ph type="sldNum" sz="quarter" idx="12"/>
          </p:nvPr>
        </p:nvSpPr>
        <p:spPr>
          <a:noFill/>
        </p:spPr>
        <p:txBody>
          <a:bodyPr/>
          <a:lstStyle/>
          <a:p>
            <a:fld id="{32B9FB07-008F-4A11-971B-5B09C0F3D88F}" type="slidenum">
              <a:rPr lang="ar-JO" smtClean="0">
                <a:latin typeface="Times New Roman" charset="0"/>
                <a:cs typeface="Times New Roman" charset="0"/>
              </a:rPr>
              <a:pPr/>
              <a:t>39</a:t>
            </a:fld>
            <a:endParaRPr lang="en-US" smtClean="0">
              <a:latin typeface="Times New Roman" charset="0"/>
              <a:cs typeface="Times New Roman" charset="0"/>
            </a:endParaRPr>
          </a:p>
        </p:txBody>
      </p:sp>
      <p:sp>
        <p:nvSpPr>
          <p:cNvPr id="40964" name="Line 7"/>
          <p:cNvSpPr>
            <a:spLocks noChangeShapeType="1"/>
          </p:cNvSpPr>
          <p:nvPr/>
        </p:nvSpPr>
        <p:spPr bwMode="auto">
          <a:xfrm>
            <a:off x="3657600" y="2133600"/>
            <a:ext cx="0" cy="609600"/>
          </a:xfrm>
          <a:prstGeom prst="line">
            <a:avLst/>
          </a:prstGeom>
          <a:noFill/>
          <a:ln w="9525">
            <a:solidFill>
              <a:schemeClr val="tx1"/>
            </a:solidFill>
            <a:round/>
            <a:headEnd/>
            <a:tailEnd/>
          </a:ln>
        </p:spPr>
        <p:txBody>
          <a:bodyPr/>
          <a:lstStyle/>
          <a:p>
            <a:endParaRPr lang="en-US"/>
          </a:p>
        </p:txBody>
      </p:sp>
      <p:pic>
        <p:nvPicPr>
          <p:cNvPr id="40965" name="Picture 20"/>
          <p:cNvPicPr>
            <a:picLocks noChangeAspect="1" noChangeArrowheads="1"/>
          </p:cNvPicPr>
          <p:nvPr/>
        </p:nvPicPr>
        <p:blipFill>
          <a:blip r:embed="rId2" cstate="print"/>
          <a:srcRect/>
          <a:stretch>
            <a:fillRect/>
          </a:stretch>
        </p:blipFill>
        <p:spPr bwMode="auto">
          <a:xfrm>
            <a:off x="2971800" y="661988"/>
            <a:ext cx="2971800" cy="2005012"/>
          </a:xfrm>
          <a:prstGeom prst="rect">
            <a:avLst/>
          </a:prstGeom>
          <a:noFill/>
          <a:ln w="12700">
            <a:solidFill>
              <a:srgbClr val="006600"/>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2"/>
          <p:cNvPicPr>
            <a:picLocks noGrp="1" noChangeAspect="1" noChangeArrowheads="1"/>
          </p:cNvPicPr>
          <p:nvPr>
            <p:ph idx="1"/>
          </p:nvPr>
        </p:nvPicPr>
        <p:blipFill>
          <a:blip r:embed="rId2" cstate="print"/>
          <a:srcRect t="7356"/>
          <a:stretch>
            <a:fillRect/>
          </a:stretch>
        </p:blipFill>
        <p:spPr>
          <a:xfrm>
            <a:off x="685800" y="3276600"/>
            <a:ext cx="7658100" cy="3106738"/>
          </a:xfrm>
          <a:solidFill>
            <a:srgbClr val="FFFF99"/>
          </a:solidFill>
          <a:ln w="63500">
            <a:solidFill>
              <a:srgbClr val="006600"/>
            </a:solidFill>
          </a:ln>
        </p:spPr>
      </p:pic>
      <p:sp>
        <p:nvSpPr>
          <p:cNvPr id="16387" name="Slide Number Placeholder 4"/>
          <p:cNvSpPr>
            <a:spLocks noGrp="1"/>
          </p:cNvSpPr>
          <p:nvPr>
            <p:ph type="sldNum" sz="quarter" idx="12"/>
          </p:nvPr>
        </p:nvSpPr>
        <p:spPr>
          <a:noFill/>
        </p:spPr>
        <p:txBody>
          <a:bodyPr/>
          <a:lstStyle/>
          <a:p>
            <a:fld id="{6ED6EA7A-8E3F-464B-ABB9-2E406A68886E}" type="slidenum">
              <a:rPr lang="ar-JO" smtClean="0">
                <a:latin typeface="Times New Roman" charset="0"/>
                <a:cs typeface="Times New Roman" charset="0"/>
              </a:rPr>
              <a:pPr/>
              <a:t>4</a:t>
            </a:fld>
            <a:endParaRPr lang="en-US" smtClean="0">
              <a:latin typeface="Times New Roman" charset="0"/>
              <a:cs typeface="Times New Roman" charset="0"/>
            </a:endParaRPr>
          </a:p>
        </p:txBody>
      </p:sp>
      <p:sp>
        <p:nvSpPr>
          <p:cNvPr id="16386" name="Title 1"/>
          <p:cNvSpPr>
            <a:spLocks noGrp="1"/>
          </p:cNvSpPr>
          <p:nvPr>
            <p:ph type="title"/>
          </p:nvPr>
        </p:nvSpPr>
        <p:spPr>
          <a:xfrm>
            <a:off x="685800" y="533400"/>
            <a:ext cx="7696200" cy="990600"/>
          </a:xfrm>
          <a:solidFill>
            <a:srgbClr val="00FF00"/>
          </a:solidFill>
          <a:ln w="63500">
            <a:solidFill>
              <a:srgbClr val="006600"/>
            </a:solidFill>
          </a:ln>
        </p:spPr>
        <p:txBody>
          <a:bodyPr/>
          <a:lstStyle/>
          <a:p>
            <a:r>
              <a:rPr lang="en-US" smtClean="0"/>
              <a:t>Example</a:t>
            </a:r>
          </a:p>
        </p:txBody>
      </p:sp>
      <p:sp>
        <p:nvSpPr>
          <p:cNvPr id="16389" name="Rectangle 6"/>
          <p:cNvSpPr>
            <a:spLocks noChangeArrowheads="1"/>
          </p:cNvSpPr>
          <p:nvPr/>
        </p:nvSpPr>
        <p:spPr bwMode="auto">
          <a:xfrm>
            <a:off x="685800" y="1847850"/>
            <a:ext cx="7696200" cy="1200150"/>
          </a:xfrm>
          <a:prstGeom prst="rect">
            <a:avLst/>
          </a:prstGeom>
          <a:solidFill>
            <a:srgbClr val="FFFF99"/>
          </a:solidFill>
          <a:ln w="63500">
            <a:solidFill>
              <a:srgbClr val="006600"/>
            </a:solidFill>
            <a:miter lim="800000"/>
            <a:headEnd/>
            <a:tailEnd/>
          </a:ln>
        </p:spPr>
        <p:txBody>
          <a:bodyPr>
            <a:spAutoFit/>
          </a:bodyPr>
          <a:lstStyle/>
          <a:p>
            <a:pPr algn="just"/>
            <a:r>
              <a:rPr lang="en-US"/>
              <a:t>This computer network can be modeled using a graph in which the vertices of the graph represent the data centers and the edges represent communication links.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Grp="1" noChangeArrowheads="1"/>
          </p:cNvSpPr>
          <p:nvPr>
            <p:ph idx="1"/>
          </p:nvPr>
        </p:nvSpPr>
        <p:spPr>
          <a:xfrm>
            <a:off x="685800" y="2209800"/>
            <a:ext cx="7772400" cy="3657600"/>
          </a:xfrm>
          <a:solidFill>
            <a:srgbClr val="FFFF99"/>
          </a:solidFill>
          <a:ln w="63500">
            <a:solidFill>
              <a:srgbClr val="006600"/>
            </a:solidFill>
          </a:ln>
        </p:spPr>
        <p:txBody>
          <a:bodyPr/>
          <a:lstStyle/>
          <a:p>
            <a:pPr algn="just">
              <a:defRPr/>
            </a:pPr>
            <a:r>
              <a:rPr lang="en-US" sz="2800" dirty="0" smtClean="0">
                <a:effectLst/>
              </a:rPr>
              <a:t>Same as in undirected graphs, but the path must go in the direction of the arrows.</a:t>
            </a:r>
          </a:p>
          <a:p>
            <a:pPr>
              <a:buFontTx/>
              <a:buNone/>
              <a:defRPr/>
            </a:pPr>
            <a:r>
              <a:rPr lang="en-US" sz="2800" dirty="0" smtClean="0">
                <a:effectLst/>
              </a:rPr>
              <a:t>e.g. Simple path </a:t>
            </a:r>
            <a:r>
              <a:rPr lang="en-US" sz="2800" i="1" dirty="0" smtClean="0">
                <a:effectLst/>
              </a:rPr>
              <a:t>a</a:t>
            </a:r>
            <a:r>
              <a:rPr lang="en-US" sz="2800" dirty="0" smtClean="0">
                <a:effectLst/>
              </a:rPr>
              <a:t>, </a:t>
            </a:r>
            <a:r>
              <a:rPr lang="en-US" sz="2800" i="1" dirty="0" smtClean="0">
                <a:effectLst/>
              </a:rPr>
              <a:t>b</a:t>
            </a:r>
            <a:r>
              <a:rPr lang="en-US" sz="2800" dirty="0" smtClean="0">
                <a:effectLst/>
              </a:rPr>
              <a:t>, </a:t>
            </a:r>
            <a:r>
              <a:rPr lang="en-US" sz="2800" i="1" dirty="0" smtClean="0">
                <a:effectLst/>
              </a:rPr>
              <a:t>c</a:t>
            </a:r>
          </a:p>
          <a:p>
            <a:pPr>
              <a:buFontTx/>
              <a:buNone/>
              <a:defRPr/>
            </a:pPr>
            <a:r>
              <a:rPr lang="en-US" dirty="0" smtClean="0"/>
              <a:t>                 </a:t>
            </a:r>
            <a:r>
              <a:rPr lang="en-US" sz="2400" i="1" dirty="0" smtClean="0"/>
              <a:t> </a:t>
            </a:r>
          </a:p>
        </p:txBody>
      </p:sp>
      <p:sp>
        <p:nvSpPr>
          <p:cNvPr id="41986" name="Slide Number Placeholder 4"/>
          <p:cNvSpPr>
            <a:spLocks noGrp="1"/>
          </p:cNvSpPr>
          <p:nvPr>
            <p:ph type="sldNum" sz="quarter" idx="12"/>
          </p:nvPr>
        </p:nvSpPr>
        <p:spPr>
          <a:noFill/>
        </p:spPr>
        <p:txBody>
          <a:bodyPr/>
          <a:lstStyle/>
          <a:p>
            <a:fld id="{51FC1E82-C4B8-4A95-ACFF-E96B69AB8193}" type="slidenum">
              <a:rPr lang="ar-JO" smtClean="0">
                <a:latin typeface="Times New Roman" charset="0"/>
                <a:cs typeface="Times New Roman" charset="0"/>
              </a:rPr>
              <a:pPr/>
              <a:t>40</a:t>
            </a:fld>
            <a:endParaRPr lang="en-US" smtClean="0">
              <a:latin typeface="Times New Roman" charset="0"/>
              <a:cs typeface="Times New Roman" charset="0"/>
            </a:endParaRPr>
          </a:p>
        </p:txBody>
      </p:sp>
      <p:sp>
        <p:nvSpPr>
          <p:cNvPr id="41987" name="Rectangle 2"/>
          <p:cNvSpPr>
            <a:spLocks noGrp="1" noChangeArrowheads="1"/>
          </p:cNvSpPr>
          <p:nvPr>
            <p:ph type="title"/>
          </p:nvPr>
        </p:nvSpPr>
        <p:spPr>
          <a:xfrm>
            <a:off x="685800" y="457200"/>
            <a:ext cx="7772400" cy="1143000"/>
          </a:xfrm>
          <a:solidFill>
            <a:srgbClr val="00FF00"/>
          </a:solidFill>
          <a:ln w="63500">
            <a:solidFill>
              <a:srgbClr val="006600"/>
            </a:solidFill>
          </a:ln>
        </p:spPr>
        <p:txBody>
          <a:bodyPr/>
          <a:lstStyle/>
          <a:p>
            <a:r>
              <a:rPr lang="en-US" smtClean="0"/>
              <a:t>Paths in Directed Graphs</a:t>
            </a:r>
          </a:p>
        </p:txBody>
      </p:sp>
      <p:sp>
        <p:nvSpPr>
          <p:cNvPr id="41989" name="Line 4"/>
          <p:cNvSpPr>
            <a:spLocks noChangeShapeType="1"/>
          </p:cNvSpPr>
          <p:nvPr/>
        </p:nvSpPr>
        <p:spPr bwMode="auto">
          <a:xfrm flipH="1">
            <a:off x="2209800" y="4191000"/>
            <a:ext cx="533400" cy="457200"/>
          </a:xfrm>
          <a:prstGeom prst="line">
            <a:avLst/>
          </a:prstGeom>
          <a:noFill/>
          <a:ln w="50800">
            <a:solidFill>
              <a:srgbClr val="006600"/>
            </a:solidFill>
            <a:round/>
            <a:headEnd/>
            <a:tailEnd type="triangle" w="med" len="med"/>
          </a:ln>
        </p:spPr>
        <p:txBody>
          <a:bodyPr/>
          <a:lstStyle/>
          <a:p>
            <a:endParaRPr lang="en-US"/>
          </a:p>
        </p:txBody>
      </p:sp>
      <p:sp>
        <p:nvSpPr>
          <p:cNvPr id="41990" name="Line 6"/>
          <p:cNvSpPr>
            <a:spLocks noChangeShapeType="1"/>
          </p:cNvSpPr>
          <p:nvPr/>
        </p:nvSpPr>
        <p:spPr bwMode="auto">
          <a:xfrm>
            <a:off x="2286000" y="4800600"/>
            <a:ext cx="533400" cy="457200"/>
          </a:xfrm>
          <a:prstGeom prst="line">
            <a:avLst/>
          </a:prstGeom>
          <a:noFill/>
          <a:ln w="50800">
            <a:solidFill>
              <a:srgbClr val="006600"/>
            </a:solidFill>
            <a:round/>
            <a:headEnd/>
            <a:tailEnd type="triangle" w="med" len="med"/>
          </a:ln>
        </p:spPr>
        <p:txBody>
          <a:bodyPr/>
          <a:lstStyle/>
          <a:p>
            <a:endParaRPr lang="en-US"/>
          </a:p>
        </p:txBody>
      </p:sp>
      <p:sp>
        <p:nvSpPr>
          <p:cNvPr id="41991" name="Text Box 8"/>
          <p:cNvSpPr txBox="1">
            <a:spLocks noChangeArrowheads="1"/>
          </p:cNvSpPr>
          <p:nvPr/>
        </p:nvSpPr>
        <p:spPr bwMode="auto">
          <a:xfrm>
            <a:off x="1905000" y="4495800"/>
            <a:ext cx="457200" cy="457200"/>
          </a:xfrm>
          <a:prstGeom prst="rect">
            <a:avLst/>
          </a:prstGeom>
          <a:noFill/>
          <a:ln w="9525">
            <a:noFill/>
            <a:miter lim="800000"/>
            <a:headEnd/>
            <a:tailEnd/>
          </a:ln>
        </p:spPr>
        <p:txBody>
          <a:bodyPr>
            <a:spAutoFit/>
          </a:bodyPr>
          <a:lstStyle/>
          <a:p>
            <a:pPr>
              <a:spcBef>
                <a:spcPct val="50000"/>
              </a:spcBef>
            </a:pPr>
            <a:r>
              <a:rPr lang="en-US" i="1"/>
              <a:t>b</a:t>
            </a:r>
          </a:p>
        </p:txBody>
      </p:sp>
      <p:sp>
        <p:nvSpPr>
          <p:cNvPr id="41992" name="Text Box 9"/>
          <p:cNvSpPr txBox="1">
            <a:spLocks noChangeArrowheads="1"/>
          </p:cNvSpPr>
          <p:nvPr/>
        </p:nvSpPr>
        <p:spPr bwMode="auto">
          <a:xfrm>
            <a:off x="2743200" y="5105400"/>
            <a:ext cx="457200" cy="457200"/>
          </a:xfrm>
          <a:prstGeom prst="rect">
            <a:avLst/>
          </a:prstGeom>
          <a:noFill/>
          <a:ln w="9525">
            <a:noFill/>
            <a:miter lim="800000"/>
            <a:headEnd/>
            <a:tailEnd/>
          </a:ln>
        </p:spPr>
        <p:txBody>
          <a:bodyPr>
            <a:spAutoFit/>
          </a:bodyPr>
          <a:lstStyle/>
          <a:p>
            <a:pPr>
              <a:spcBef>
                <a:spcPct val="50000"/>
              </a:spcBef>
            </a:pPr>
            <a:r>
              <a:rPr lang="en-US" i="1"/>
              <a:t>c</a:t>
            </a:r>
          </a:p>
        </p:txBody>
      </p:sp>
      <p:sp>
        <p:nvSpPr>
          <p:cNvPr id="41993" name="Text Box 10"/>
          <p:cNvSpPr txBox="1">
            <a:spLocks noChangeArrowheads="1"/>
          </p:cNvSpPr>
          <p:nvPr/>
        </p:nvSpPr>
        <p:spPr bwMode="auto">
          <a:xfrm>
            <a:off x="3505200" y="4419600"/>
            <a:ext cx="457200" cy="457200"/>
          </a:xfrm>
          <a:prstGeom prst="rect">
            <a:avLst/>
          </a:prstGeom>
          <a:noFill/>
          <a:ln w="9525">
            <a:noFill/>
            <a:miter lim="800000"/>
            <a:headEnd/>
            <a:tailEnd/>
          </a:ln>
        </p:spPr>
        <p:txBody>
          <a:bodyPr>
            <a:spAutoFit/>
          </a:bodyPr>
          <a:lstStyle/>
          <a:p>
            <a:pPr>
              <a:spcBef>
                <a:spcPct val="50000"/>
              </a:spcBef>
            </a:pPr>
            <a:r>
              <a:rPr lang="en-US" i="1"/>
              <a:t>d</a:t>
            </a:r>
          </a:p>
        </p:txBody>
      </p:sp>
      <p:sp>
        <p:nvSpPr>
          <p:cNvPr id="41994" name="Text Box 10"/>
          <p:cNvSpPr txBox="1">
            <a:spLocks noChangeArrowheads="1"/>
          </p:cNvSpPr>
          <p:nvPr/>
        </p:nvSpPr>
        <p:spPr bwMode="auto">
          <a:xfrm>
            <a:off x="2743200" y="3810000"/>
            <a:ext cx="457200" cy="457200"/>
          </a:xfrm>
          <a:prstGeom prst="rect">
            <a:avLst/>
          </a:prstGeom>
          <a:noFill/>
          <a:ln w="9525">
            <a:noFill/>
            <a:miter lim="800000"/>
            <a:headEnd/>
            <a:tailEnd/>
          </a:ln>
        </p:spPr>
        <p:txBody>
          <a:bodyPr>
            <a:spAutoFit/>
          </a:bodyPr>
          <a:lstStyle/>
          <a:p>
            <a:pPr>
              <a:spcBef>
                <a:spcPct val="50000"/>
              </a:spcBef>
            </a:pPr>
            <a:r>
              <a:rPr lang="en-US" i="1"/>
              <a:t>a</a:t>
            </a:r>
          </a:p>
        </p:txBody>
      </p:sp>
      <p:sp>
        <p:nvSpPr>
          <p:cNvPr id="41995" name="Line 6"/>
          <p:cNvSpPr>
            <a:spLocks noChangeShapeType="1"/>
          </p:cNvSpPr>
          <p:nvPr/>
        </p:nvSpPr>
        <p:spPr bwMode="auto">
          <a:xfrm>
            <a:off x="3048000" y="4191000"/>
            <a:ext cx="533400" cy="457200"/>
          </a:xfrm>
          <a:prstGeom prst="line">
            <a:avLst/>
          </a:prstGeom>
          <a:noFill/>
          <a:ln w="50800">
            <a:solidFill>
              <a:srgbClr val="006600"/>
            </a:solidFill>
            <a:round/>
            <a:headEnd/>
            <a:tailEnd type="triangle" w="med" len="med"/>
          </a:ln>
        </p:spPr>
        <p:txBody>
          <a:bodyPr/>
          <a:lstStyle/>
          <a:p>
            <a:endParaRPr lang="en-US"/>
          </a:p>
        </p:txBody>
      </p:sp>
      <p:sp>
        <p:nvSpPr>
          <p:cNvPr id="41996" name="Line 4"/>
          <p:cNvSpPr>
            <a:spLocks noChangeShapeType="1"/>
          </p:cNvSpPr>
          <p:nvPr/>
        </p:nvSpPr>
        <p:spPr bwMode="auto">
          <a:xfrm flipH="1">
            <a:off x="3048000" y="4800600"/>
            <a:ext cx="533400" cy="457200"/>
          </a:xfrm>
          <a:prstGeom prst="line">
            <a:avLst/>
          </a:prstGeom>
          <a:noFill/>
          <a:ln w="50800">
            <a:solidFill>
              <a:srgbClr val="0066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a:xfrm>
            <a:off x="685800" y="1981200"/>
            <a:ext cx="7772400" cy="4419600"/>
          </a:xfrm>
          <a:solidFill>
            <a:srgbClr val="FFFF99"/>
          </a:solidFill>
          <a:ln w="63500">
            <a:solidFill>
              <a:srgbClr val="006600"/>
            </a:solidFill>
          </a:ln>
        </p:spPr>
        <p:txBody>
          <a:bodyPr/>
          <a:lstStyle/>
          <a:p>
            <a:pPr algn="just"/>
            <a:r>
              <a:rPr lang="en-US" sz="2800" smtClean="0">
                <a:effectLst/>
              </a:rPr>
              <a:t>An undirected graph is called connected if there is a path between every pair of distinct vertices of the graph.</a:t>
            </a:r>
          </a:p>
          <a:p>
            <a:pPr>
              <a:buFontTx/>
              <a:buNone/>
            </a:pPr>
            <a:r>
              <a:rPr lang="en-US" smtClean="0">
                <a:effectLst/>
              </a:rPr>
              <a:t>e.g.                      </a:t>
            </a:r>
          </a:p>
          <a:p>
            <a:pPr>
              <a:buFontTx/>
              <a:buNone/>
            </a:pPr>
            <a:r>
              <a:rPr lang="en-US" smtClean="0">
                <a:effectLst/>
              </a:rPr>
              <a:t>    </a:t>
            </a:r>
            <a:r>
              <a:rPr lang="en-US" i="1" smtClean="0">
                <a:effectLst/>
              </a:rPr>
              <a:t>a        b         e              a          b           c    </a:t>
            </a:r>
          </a:p>
          <a:p>
            <a:pPr>
              <a:buFontTx/>
              <a:buNone/>
            </a:pPr>
            <a:r>
              <a:rPr lang="en-US" i="1" smtClean="0">
                <a:effectLst/>
              </a:rPr>
              <a:t>    c        d                                     d           e</a:t>
            </a:r>
          </a:p>
          <a:p>
            <a:pPr>
              <a:buFontTx/>
              <a:buNone/>
            </a:pPr>
            <a:r>
              <a:rPr lang="en-US" sz="2800" smtClean="0">
                <a:effectLst/>
              </a:rPr>
              <a:t>      Connected</a:t>
            </a:r>
            <a:r>
              <a:rPr lang="en-US" smtClean="0">
                <a:effectLst/>
              </a:rPr>
              <a:t>                         </a:t>
            </a:r>
            <a:r>
              <a:rPr lang="en-US" sz="2800" smtClean="0">
                <a:effectLst/>
              </a:rPr>
              <a:t>Not connected </a:t>
            </a:r>
          </a:p>
          <a:p>
            <a:pPr>
              <a:buFontTx/>
              <a:buNone/>
            </a:pPr>
            <a:r>
              <a:rPr lang="en-US" sz="2400" smtClean="0">
                <a:effectLst/>
              </a:rPr>
              <a:t>                                                    (No path between </a:t>
            </a:r>
            <a:r>
              <a:rPr lang="en-US" sz="2400" i="1" smtClean="0">
                <a:effectLst/>
              </a:rPr>
              <a:t>a</a:t>
            </a:r>
            <a:r>
              <a:rPr lang="en-US" sz="2400" smtClean="0">
                <a:effectLst/>
              </a:rPr>
              <a:t> and </a:t>
            </a:r>
            <a:r>
              <a:rPr lang="en-US" sz="2400" i="1" smtClean="0">
                <a:effectLst/>
              </a:rPr>
              <a:t>c</a:t>
            </a:r>
            <a:r>
              <a:rPr lang="en-US" sz="2400" smtClean="0">
                <a:effectLst/>
              </a:rPr>
              <a:t>)</a:t>
            </a:r>
          </a:p>
        </p:txBody>
      </p:sp>
      <p:sp>
        <p:nvSpPr>
          <p:cNvPr id="43010" name="Slide Number Placeholder 4"/>
          <p:cNvSpPr>
            <a:spLocks noGrp="1"/>
          </p:cNvSpPr>
          <p:nvPr>
            <p:ph type="sldNum" sz="quarter" idx="12"/>
          </p:nvPr>
        </p:nvSpPr>
        <p:spPr>
          <a:noFill/>
        </p:spPr>
        <p:txBody>
          <a:bodyPr/>
          <a:lstStyle/>
          <a:p>
            <a:fld id="{16168910-6E29-46DB-9600-63EAAFB6215C}" type="slidenum">
              <a:rPr lang="ar-JO" smtClean="0">
                <a:latin typeface="Times New Roman" charset="0"/>
                <a:cs typeface="Times New Roman" charset="0"/>
              </a:rPr>
              <a:pPr/>
              <a:t>41</a:t>
            </a:fld>
            <a:endParaRPr lang="en-US" smtClean="0">
              <a:latin typeface="Times New Roman" charset="0"/>
              <a:cs typeface="Times New Roman" charset="0"/>
            </a:endParaRPr>
          </a:p>
        </p:txBody>
      </p:sp>
      <p:sp>
        <p:nvSpPr>
          <p:cNvPr id="43011" name="Rectangle 2"/>
          <p:cNvSpPr>
            <a:spLocks noGrp="1" noChangeArrowheads="1"/>
          </p:cNvSpPr>
          <p:nvPr>
            <p:ph type="title"/>
          </p:nvPr>
        </p:nvSpPr>
        <p:spPr>
          <a:xfrm>
            <a:off x="685800" y="457200"/>
            <a:ext cx="7772400" cy="1143000"/>
          </a:xfrm>
          <a:solidFill>
            <a:srgbClr val="00FF00"/>
          </a:solidFill>
          <a:ln w="63500">
            <a:solidFill>
              <a:srgbClr val="006600"/>
            </a:solidFill>
          </a:ln>
        </p:spPr>
        <p:txBody>
          <a:bodyPr/>
          <a:lstStyle/>
          <a:p>
            <a:r>
              <a:rPr lang="en-US" sz="4000" smtClean="0"/>
              <a:t>Undirected Graphs: Connectedness </a:t>
            </a:r>
          </a:p>
        </p:txBody>
      </p:sp>
      <p:sp>
        <p:nvSpPr>
          <p:cNvPr id="43013" name="Line 4"/>
          <p:cNvSpPr>
            <a:spLocks noChangeShapeType="1"/>
          </p:cNvSpPr>
          <p:nvPr/>
        </p:nvSpPr>
        <p:spPr bwMode="auto">
          <a:xfrm>
            <a:off x="1447800" y="4343400"/>
            <a:ext cx="609600" cy="0"/>
          </a:xfrm>
          <a:prstGeom prst="line">
            <a:avLst/>
          </a:prstGeom>
          <a:noFill/>
          <a:ln w="25400">
            <a:solidFill>
              <a:schemeClr val="tx1"/>
            </a:solidFill>
            <a:round/>
            <a:headEnd/>
            <a:tailEnd/>
          </a:ln>
        </p:spPr>
        <p:txBody>
          <a:bodyPr/>
          <a:lstStyle/>
          <a:p>
            <a:endParaRPr lang="en-US"/>
          </a:p>
        </p:txBody>
      </p:sp>
      <p:sp>
        <p:nvSpPr>
          <p:cNvPr id="43014" name="Line 5"/>
          <p:cNvSpPr>
            <a:spLocks noChangeShapeType="1"/>
          </p:cNvSpPr>
          <p:nvPr/>
        </p:nvSpPr>
        <p:spPr bwMode="auto">
          <a:xfrm>
            <a:off x="1447800" y="4953000"/>
            <a:ext cx="609600" cy="0"/>
          </a:xfrm>
          <a:prstGeom prst="line">
            <a:avLst/>
          </a:prstGeom>
          <a:noFill/>
          <a:ln w="25400">
            <a:solidFill>
              <a:schemeClr val="tx1"/>
            </a:solidFill>
            <a:round/>
            <a:headEnd/>
            <a:tailEnd/>
          </a:ln>
        </p:spPr>
        <p:txBody>
          <a:bodyPr/>
          <a:lstStyle/>
          <a:p>
            <a:endParaRPr lang="en-US"/>
          </a:p>
        </p:txBody>
      </p:sp>
      <p:sp>
        <p:nvSpPr>
          <p:cNvPr id="43015" name="Line 9"/>
          <p:cNvSpPr>
            <a:spLocks noChangeShapeType="1"/>
          </p:cNvSpPr>
          <p:nvPr/>
        </p:nvSpPr>
        <p:spPr bwMode="auto">
          <a:xfrm>
            <a:off x="2514600" y="4343400"/>
            <a:ext cx="609600" cy="0"/>
          </a:xfrm>
          <a:prstGeom prst="line">
            <a:avLst/>
          </a:prstGeom>
          <a:noFill/>
          <a:ln w="25400">
            <a:solidFill>
              <a:schemeClr val="tx1"/>
            </a:solidFill>
            <a:round/>
            <a:headEnd/>
            <a:tailEnd/>
          </a:ln>
        </p:spPr>
        <p:txBody>
          <a:bodyPr/>
          <a:lstStyle/>
          <a:p>
            <a:endParaRPr lang="en-US"/>
          </a:p>
        </p:txBody>
      </p:sp>
      <p:sp>
        <p:nvSpPr>
          <p:cNvPr id="43016" name="Line 10"/>
          <p:cNvSpPr>
            <a:spLocks noChangeShapeType="1"/>
          </p:cNvSpPr>
          <p:nvPr/>
        </p:nvSpPr>
        <p:spPr bwMode="auto">
          <a:xfrm flipV="1">
            <a:off x="5181600" y="4343400"/>
            <a:ext cx="838200" cy="0"/>
          </a:xfrm>
          <a:prstGeom prst="line">
            <a:avLst/>
          </a:prstGeom>
          <a:noFill/>
          <a:ln w="25400">
            <a:solidFill>
              <a:schemeClr val="tx1"/>
            </a:solidFill>
            <a:round/>
            <a:headEnd/>
            <a:tailEnd/>
          </a:ln>
        </p:spPr>
        <p:txBody>
          <a:bodyPr/>
          <a:lstStyle/>
          <a:p>
            <a:endParaRPr lang="en-US"/>
          </a:p>
        </p:txBody>
      </p:sp>
      <p:sp>
        <p:nvSpPr>
          <p:cNvPr id="43017" name="Line 12"/>
          <p:cNvSpPr>
            <a:spLocks noChangeShapeType="1"/>
          </p:cNvSpPr>
          <p:nvPr/>
        </p:nvSpPr>
        <p:spPr bwMode="auto">
          <a:xfrm flipV="1">
            <a:off x="6477000" y="4953000"/>
            <a:ext cx="838200" cy="0"/>
          </a:xfrm>
          <a:prstGeom prst="line">
            <a:avLst/>
          </a:prstGeom>
          <a:noFill/>
          <a:ln w="25400">
            <a:solidFill>
              <a:schemeClr val="tx1"/>
            </a:solidFill>
            <a:round/>
            <a:headEnd/>
            <a:tailEnd/>
          </a:ln>
        </p:spPr>
        <p:txBody>
          <a:bodyPr/>
          <a:lstStyle/>
          <a:p>
            <a:endParaRPr lang="en-US"/>
          </a:p>
        </p:txBody>
      </p:sp>
      <p:cxnSp>
        <p:nvCxnSpPr>
          <p:cNvPr id="43018" name="Straight Connector 15"/>
          <p:cNvCxnSpPr>
            <a:cxnSpLocks noChangeShapeType="1"/>
          </p:cNvCxnSpPr>
          <p:nvPr/>
        </p:nvCxnSpPr>
        <p:spPr bwMode="auto">
          <a:xfrm rot="5400000">
            <a:off x="1179513" y="4608512"/>
            <a:ext cx="228600" cy="3175"/>
          </a:xfrm>
          <a:prstGeom prst="line">
            <a:avLst/>
          </a:prstGeom>
          <a:noFill/>
          <a:ln w="25400" algn="ctr">
            <a:solidFill>
              <a:schemeClr val="tx1"/>
            </a:solidFill>
            <a:round/>
            <a:headEnd/>
            <a:tailEnd/>
          </a:ln>
        </p:spPr>
      </p:cxnSp>
      <p:cxnSp>
        <p:nvCxnSpPr>
          <p:cNvPr id="43019" name="Straight Connector 17"/>
          <p:cNvCxnSpPr>
            <a:cxnSpLocks noChangeShapeType="1"/>
          </p:cNvCxnSpPr>
          <p:nvPr/>
        </p:nvCxnSpPr>
        <p:spPr bwMode="auto">
          <a:xfrm rot="5400000">
            <a:off x="2170907" y="4609306"/>
            <a:ext cx="228600" cy="1587"/>
          </a:xfrm>
          <a:prstGeom prst="line">
            <a:avLst/>
          </a:prstGeom>
          <a:noFill/>
          <a:ln w="25400" algn="ctr">
            <a:solidFill>
              <a:schemeClr val="tx1"/>
            </a:solidFill>
            <a:round/>
            <a:headEnd/>
            <a:tailEnd/>
          </a:ln>
        </p:spPr>
      </p:cxnSp>
      <p:cxnSp>
        <p:nvCxnSpPr>
          <p:cNvPr id="43020" name="Straight Connector 13"/>
          <p:cNvCxnSpPr>
            <a:cxnSpLocks noChangeShapeType="1"/>
          </p:cNvCxnSpPr>
          <p:nvPr/>
        </p:nvCxnSpPr>
        <p:spPr bwMode="auto">
          <a:xfrm rot="5400000">
            <a:off x="6132513" y="4608512"/>
            <a:ext cx="228600" cy="3175"/>
          </a:xfrm>
          <a:prstGeom prst="line">
            <a:avLst/>
          </a:prstGeom>
          <a:noFill/>
          <a:ln w="25400" algn="ctr">
            <a:solidFill>
              <a:schemeClr val="tx1"/>
            </a:solidFill>
            <a:round/>
            <a:headEnd/>
            <a:tailEnd/>
          </a:ln>
        </p:spPr>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3"/>
          <p:cNvSpPr>
            <a:spLocks noGrp="1" noChangeArrowheads="1"/>
          </p:cNvSpPr>
          <p:nvPr>
            <p:ph idx="1"/>
          </p:nvPr>
        </p:nvSpPr>
        <p:spPr>
          <a:solidFill>
            <a:srgbClr val="FFFF99"/>
          </a:solidFill>
          <a:ln w="63500">
            <a:solidFill>
              <a:srgbClr val="006600"/>
            </a:solidFill>
          </a:ln>
        </p:spPr>
        <p:txBody>
          <a:bodyPr/>
          <a:lstStyle/>
          <a:p>
            <a:pPr algn="just">
              <a:lnSpc>
                <a:spcPct val="90000"/>
              </a:lnSpc>
            </a:pPr>
            <a:r>
              <a:rPr lang="en-US" sz="2800" smtClean="0">
                <a:effectLst/>
              </a:rPr>
              <a:t>A graph that is not connected is the union of two or more connected subgraphs with no vertices in common. These disjoint connected subgraphs are called the </a:t>
            </a:r>
            <a:r>
              <a:rPr lang="en-US" sz="2800" b="1" smtClean="0">
                <a:solidFill>
                  <a:srgbClr val="FF0000"/>
                </a:solidFill>
                <a:effectLst/>
              </a:rPr>
              <a:t>connected components </a:t>
            </a:r>
            <a:r>
              <a:rPr lang="en-US" sz="2800" smtClean="0">
                <a:effectLst/>
              </a:rPr>
              <a:t>of the graph.</a:t>
            </a:r>
          </a:p>
          <a:p>
            <a:pPr>
              <a:lnSpc>
                <a:spcPct val="90000"/>
              </a:lnSpc>
              <a:buFontTx/>
              <a:buNone/>
            </a:pPr>
            <a:r>
              <a:rPr lang="en-US" smtClean="0">
                <a:effectLst/>
              </a:rPr>
              <a:t>     </a:t>
            </a:r>
            <a:r>
              <a:rPr lang="en-US" i="1" smtClean="0">
                <a:effectLst/>
              </a:rPr>
              <a:t>a              b       g           h        f</a:t>
            </a:r>
          </a:p>
          <a:p>
            <a:pPr>
              <a:lnSpc>
                <a:spcPct val="90000"/>
              </a:lnSpc>
              <a:buFontTx/>
              <a:buNone/>
            </a:pPr>
            <a:endParaRPr lang="en-US" i="1" smtClean="0">
              <a:effectLst/>
            </a:endParaRPr>
          </a:p>
          <a:p>
            <a:pPr>
              <a:lnSpc>
                <a:spcPct val="90000"/>
              </a:lnSpc>
              <a:buFontTx/>
              <a:buNone/>
            </a:pPr>
            <a:r>
              <a:rPr lang="en-US" i="1" smtClean="0">
                <a:effectLst/>
              </a:rPr>
              <a:t>     c              d                    i                   e</a:t>
            </a:r>
          </a:p>
        </p:txBody>
      </p:sp>
      <p:sp>
        <p:nvSpPr>
          <p:cNvPr id="44034" name="Slide Number Placeholder 4"/>
          <p:cNvSpPr>
            <a:spLocks noGrp="1"/>
          </p:cNvSpPr>
          <p:nvPr>
            <p:ph type="sldNum" sz="quarter" idx="12"/>
          </p:nvPr>
        </p:nvSpPr>
        <p:spPr>
          <a:noFill/>
        </p:spPr>
        <p:txBody>
          <a:bodyPr/>
          <a:lstStyle/>
          <a:p>
            <a:fld id="{4A988862-C958-4AC2-80AE-F4D69AE6AB88}" type="slidenum">
              <a:rPr lang="ar-JO" smtClean="0">
                <a:latin typeface="Times New Roman" charset="0"/>
                <a:cs typeface="Times New Roman" charset="0"/>
              </a:rPr>
              <a:pPr/>
              <a:t>42</a:t>
            </a:fld>
            <a:endParaRPr lang="en-US" smtClean="0">
              <a:latin typeface="Times New Roman" charset="0"/>
              <a:cs typeface="Times New Roman" charset="0"/>
            </a:endParaRPr>
          </a:p>
        </p:txBody>
      </p:sp>
      <p:sp>
        <p:nvSpPr>
          <p:cNvPr id="44035" name="Rectangle 2"/>
          <p:cNvSpPr>
            <a:spLocks noGrp="1" noChangeArrowheads="1"/>
          </p:cNvSpPr>
          <p:nvPr>
            <p:ph type="title"/>
          </p:nvPr>
        </p:nvSpPr>
        <p:spPr>
          <a:xfrm>
            <a:off x="685800" y="533400"/>
            <a:ext cx="7772400" cy="1066800"/>
          </a:xfrm>
          <a:solidFill>
            <a:srgbClr val="00FF00"/>
          </a:solidFill>
          <a:ln w="63500">
            <a:solidFill>
              <a:srgbClr val="006600"/>
            </a:solidFill>
          </a:ln>
        </p:spPr>
        <p:txBody>
          <a:bodyPr/>
          <a:lstStyle/>
          <a:p>
            <a:r>
              <a:rPr lang="en-US" smtClean="0"/>
              <a:t>Connected Components </a:t>
            </a:r>
          </a:p>
        </p:txBody>
      </p:sp>
      <p:sp>
        <p:nvSpPr>
          <p:cNvPr id="44037" name="Text Box 8"/>
          <p:cNvSpPr txBox="1">
            <a:spLocks noChangeArrowheads="1"/>
          </p:cNvSpPr>
          <p:nvPr/>
        </p:nvSpPr>
        <p:spPr bwMode="auto">
          <a:xfrm>
            <a:off x="1774825" y="5181600"/>
            <a:ext cx="434975" cy="457200"/>
          </a:xfrm>
          <a:prstGeom prst="rect">
            <a:avLst/>
          </a:prstGeom>
          <a:noFill/>
          <a:ln w="9525">
            <a:noFill/>
            <a:miter lim="800000"/>
            <a:headEnd/>
            <a:tailEnd/>
          </a:ln>
        </p:spPr>
        <p:txBody>
          <a:bodyPr>
            <a:spAutoFit/>
          </a:bodyPr>
          <a:lstStyle/>
          <a:p>
            <a:pPr>
              <a:spcBef>
                <a:spcPct val="50000"/>
              </a:spcBef>
            </a:pPr>
            <a:endParaRPr lang="en-US"/>
          </a:p>
        </p:txBody>
      </p:sp>
      <p:grpSp>
        <p:nvGrpSpPr>
          <p:cNvPr id="44038" name="Group 13"/>
          <p:cNvGrpSpPr>
            <a:grpSpLocks/>
          </p:cNvGrpSpPr>
          <p:nvPr/>
        </p:nvGrpSpPr>
        <p:grpSpPr bwMode="auto">
          <a:xfrm>
            <a:off x="1524000" y="4038600"/>
            <a:ext cx="6019800" cy="1676400"/>
            <a:chOff x="960" y="2976"/>
            <a:chExt cx="3792" cy="1056"/>
          </a:xfrm>
        </p:grpSpPr>
        <p:sp>
          <p:nvSpPr>
            <p:cNvPr id="44039" name="Rectangle 4"/>
            <p:cNvSpPr>
              <a:spLocks noChangeArrowheads="1"/>
            </p:cNvSpPr>
            <p:nvPr/>
          </p:nvSpPr>
          <p:spPr bwMode="auto">
            <a:xfrm>
              <a:off x="960" y="2976"/>
              <a:ext cx="864" cy="576"/>
            </a:xfrm>
            <a:prstGeom prst="rect">
              <a:avLst/>
            </a:prstGeom>
            <a:noFill/>
            <a:ln w="9525">
              <a:solidFill>
                <a:schemeClr val="tx1"/>
              </a:solidFill>
              <a:miter lim="800000"/>
              <a:headEnd/>
              <a:tailEnd/>
            </a:ln>
          </p:spPr>
          <p:txBody>
            <a:bodyPr wrap="none" anchor="ctr"/>
            <a:lstStyle/>
            <a:p>
              <a:endParaRPr lang="en-US"/>
            </a:p>
          </p:txBody>
        </p:sp>
        <p:sp>
          <p:nvSpPr>
            <p:cNvPr id="44040" name="Line 5"/>
            <p:cNvSpPr>
              <a:spLocks noChangeShapeType="1"/>
            </p:cNvSpPr>
            <p:nvPr/>
          </p:nvSpPr>
          <p:spPr bwMode="auto">
            <a:xfrm>
              <a:off x="2448" y="3072"/>
              <a:ext cx="768" cy="0"/>
            </a:xfrm>
            <a:prstGeom prst="line">
              <a:avLst/>
            </a:prstGeom>
            <a:noFill/>
            <a:ln w="9525">
              <a:solidFill>
                <a:schemeClr val="tx1"/>
              </a:solidFill>
              <a:round/>
              <a:headEnd/>
              <a:tailEnd/>
            </a:ln>
          </p:spPr>
          <p:txBody>
            <a:bodyPr/>
            <a:lstStyle/>
            <a:p>
              <a:endParaRPr lang="en-US"/>
            </a:p>
          </p:txBody>
        </p:sp>
        <p:sp>
          <p:nvSpPr>
            <p:cNvPr id="44041" name="Line 6"/>
            <p:cNvSpPr>
              <a:spLocks noChangeShapeType="1"/>
            </p:cNvSpPr>
            <p:nvPr/>
          </p:nvSpPr>
          <p:spPr bwMode="auto">
            <a:xfrm>
              <a:off x="3216" y="3072"/>
              <a:ext cx="0" cy="432"/>
            </a:xfrm>
            <a:prstGeom prst="line">
              <a:avLst/>
            </a:prstGeom>
            <a:noFill/>
            <a:ln w="9525">
              <a:solidFill>
                <a:schemeClr val="tx1"/>
              </a:solidFill>
              <a:round/>
              <a:headEnd/>
              <a:tailEnd/>
            </a:ln>
          </p:spPr>
          <p:txBody>
            <a:bodyPr/>
            <a:lstStyle/>
            <a:p>
              <a:endParaRPr lang="en-US"/>
            </a:p>
          </p:txBody>
        </p:sp>
        <p:sp>
          <p:nvSpPr>
            <p:cNvPr id="44042" name="Line 7"/>
            <p:cNvSpPr>
              <a:spLocks noChangeShapeType="1"/>
            </p:cNvSpPr>
            <p:nvPr/>
          </p:nvSpPr>
          <p:spPr bwMode="auto">
            <a:xfrm>
              <a:off x="3984" y="3024"/>
              <a:ext cx="576" cy="480"/>
            </a:xfrm>
            <a:prstGeom prst="line">
              <a:avLst/>
            </a:prstGeom>
            <a:noFill/>
            <a:ln w="9525">
              <a:solidFill>
                <a:schemeClr val="tx1"/>
              </a:solidFill>
              <a:round/>
              <a:headEnd/>
              <a:tailEnd/>
            </a:ln>
          </p:spPr>
          <p:txBody>
            <a:bodyPr/>
            <a:lstStyle/>
            <a:p>
              <a:endParaRPr lang="en-US"/>
            </a:p>
          </p:txBody>
        </p:sp>
        <p:sp>
          <p:nvSpPr>
            <p:cNvPr id="44043" name="Text Box 9"/>
            <p:cNvSpPr txBox="1">
              <a:spLocks noChangeArrowheads="1"/>
            </p:cNvSpPr>
            <p:nvPr/>
          </p:nvSpPr>
          <p:spPr bwMode="auto">
            <a:xfrm>
              <a:off x="1248" y="3120"/>
              <a:ext cx="384" cy="288"/>
            </a:xfrm>
            <a:prstGeom prst="rect">
              <a:avLst/>
            </a:prstGeom>
            <a:noFill/>
            <a:ln w="9525">
              <a:noFill/>
              <a:miter lim="800000"/>
              <a:headEnd/>
              <a:tailEnd/>
            </a:ln>
          </p:spPr>
          <p:txBody>
            <a:bodyPr>
              <a:spAutoFit/>
            </a:bodyPr>
            <a:lstStyle/>
            <a:p>
              <a:pPr>
                <a:spcBef>
                  <a:spcPct val="50000"/>
                </a:spcBef>
              </a:pPr>
              <a:r>
                <a:rPr lang="en-US" i="1"/>
                <a:t>H</a:t>
              </a:r>
              <a:r>
                <a:rPr lang="en-US" baseline="-25000"/>
                <a:t>1</a:t>
              </a:r>
              <a:endParaRPr lang="en-US"/>
            </a:p>
          </p:txBody>
        </p:sp>
        <p:sp>
          <p:nvSpPr>
            <p:cNvPr id="44044" name="Text Box 10"/>
            <p:cNvSpPr txBox="1">
              <a:spLocks noChangeArrowheads="1"/>
            </p:cNvSpPr>
            <p:nvPr/>
          </p:nvSpPr>
          <p:spPr bwMode="auto">
            <a:xfrm>
              <a:off x="2688" y="3168"/>
              <a:ext cx="384" cy="288"/>
            </a:xfrm>
            <a:prstGeom prst="rect">
              <a:avLst/>
            </a:prstGeom>
            <a:noFill/>
            <a:ln w="9525">
              <a:noFill/>
              <a:miter lim="800000"/>
              <a:headEnd/>
              <a:tailEnd/>
            </a:ln>
          </p:spPr>
          <p:txBody>
            <a:bodyPr>
              <a:spAutoFit/>
            </a:bodyPr>
            <a:lstStyle/>
            <a:p>
              <a:pPr>
                <a:spcBef>
                  <a:spcPct val="50000"/>
                </a:spcBef>
              </a:pPr>
              <a:r>
                <a:rPr lang="en-US" i="1"/>
                <a:t>H</a:t>
              </a:r>
              <a:r>
                <a:rPr lang="en-US" baseline="-25000"/>
                <a:t>2</a:t>
              </a:r>
              <a:endParaRPr lang="en-US"/>
            </a:p>
          </p:txBody>
        </p:sp>
        <p:sp>
          <p:nvSpPr>
            <p:cNvPr id="44045" name="Text Box 11"/>
            <p:cNvSpPr txBox="1">
              <a:spLocks noChangeArrowheads="1"/>
            </p:cNvSpPr>
            <p:nvPr/>
          </p:nvSpPr>
          <p:spPr bwMode="auto">
            <a:xfrm>
              <a:off x="3888" y="3168"/>
              <a:ext cx="528" cy="288"/>
            </a:xfrm>
            <a:prstGeom prst="rect">
              <a:avLst/>
            </a:prstGeom>
            <a:noFill/>
            <a:ln w="9525">
              <a:noFill/>
              <a:miter lim="800000"/>
              <a:headEnd/>
              <a:tailEnd/>
            </a:ln>
          </p:spPr>
          <p:txBody>
            <a:bodyPr>
              <a:spAutoFit/>
            </a:bodyPr>
            <a:lstStyle/>
            <a:p>
              <a:pPr>
                <a:spcBef>
                  <a:spcPct val="50000"/>
                </a:spcBef>
              </a:pPr>
              <a:r>
                <a:rPr lang="en-US" i="1"/>
                <a:t>H</a:t>
              </a:r>
              <a:r>
                <a:rPr lang="en-US" baseline="-25000"/>
                <a:t>2</a:t>
              </a:r>
              <a:endParaRPr lang="en-US"/>
            </a:p>
          </p:txBody>
        </p:sp>
        <p:sp>
          <p:nvSpPr>
            <p:cNvPr id="44046" name="Text Box 12"/>
            <p:cNvSpPr txBox="1">
              <a:spLocks noChangeArrowheads="1"/>
            </p:cNvSpPr>
            <p:nvPr/>
          </p:nvSpPr>
          <p:spPr bwMode="auto">
            <a:xfrm>
              <a:off x="1152" y="3744"/>
              <a:ext cx="3600" cy="288"/>
            </a:xfrm>
            <a:prstGeom prst="rect">
              <a:avLst/>
            </a:prstGeom>
            <a:solidFill>
              <a:srgbClr val="00FF00"/>
            </a:solidFill>
            <a:ln w="9525">
              <a:solidFill>
                <a:srgbClr val="006600"/>
              </a:solidFill>
              <a:miter lim="800000"/>
              <a:headEnd/>
              <a:tailEnd/>
            </a:ln>
          </p:spPr>
          <p:txBody>
            <a:bodyPr>
              <a:spAutoFit/>
            </a:bodyPr>
            <a:lstStyle/>
            <a:p>
              <a:pPr>
                <a:spcBef>
                  <a:spcPct val="50000"/>
                </a:spcBef>
              </a:pPr>
              <a:r>
                <a:rPr lang="en-US"/>
                <a:t>Graph H has three connected components</a:t>
              </a: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3"/>
          <p:cNvSpPr>
            <a:spLocks noGrp="1" noChangeArrowheads="1"/>
          </p:cNvSpPr>
          <p:nvPr>
            <p:ph idx="1"/>
          </p:nvPr>
        </p:nvSpPr>
        <p:spPr>
          <a:solidFill>
            <a:srgbClr val="FFFF99"/>
          </a:solidFill>
          <a:ln w="63500">
            <a:solidFill>
              <a:srgbClr val="006600"/>
            </a:solidFill>
          </a:ln>
        </p:spPr>
        <p:txBody>
          <a:bodyPr/>
          <a:lstStyle/>
          <a:p>
            <a:r>
              <a:rPr lang="en-US" sz="2800" u="sng" smtClean="0">
                <a:effectLst/>
              </a:rPr>
              <a:t>Definition 1:</a:t>
            </a:r>
          </a:p>
          <a:p>
            <a:pPr algn="just">
              <a:buFontTx/>
              <a:buNone/>
            </a:pPr>
            <a:r>
              <a:rPr lang="en-US" sz="2800" smtClean="0">
                <a:effectLst/>
              </a:rPr>
              <a:t>    A directed graph is </a:t>
            </a:r>
            <a:r>
              <a:rPr lang="en-US" sz="2800" b="1" smtClean="0">
                <a:solidFill>
                  <a:srgbClr val="FF0000"/>
                </a:solidFill>
                <a:effectLst/>
              </a:rPr>
              <a:t>strongly connected</a:t>
            </a:r>
            <a:r>
              <a:rPr lang="en-US" sz="2800" smtClean="0">
                <a:solidFill>
                  <a:srgbClr val="FF0000"/>
                </a:solidFill>
                <a:effectLst/>
              </a:rPr>
              <a:t> </a:t>
            </a:r>
            <a:r>
              <a:rPr lang="en-US" sz="2800" smtClean="0">
                <a:effectLst/>
              </a:rPr>
              <a:t>if there is a path from </a:t>
            </a:r>
            <a:r>
              <a:rPr lang="en-US" sz="2800" i="1" smtClean="0">
                <a:effectLst/>
              </a:rPr>
              <a:t>a</a:t>
            </a:r>
            <a:r>
              <a:rPr lang="en-US" sz="2800" smtClean="0">
                <a:effectLst/>
              </a:rPr>
              <a:t>  to </a:t>
            </a:r>
            <a:r>
              <a:rPr lang="en-US" sz="2800" i="1" smtClean="0">
                <a:effectLst/>
              </a:rPr>
              <a:t>b</a:t>
            </a:r>
            <a:r>
              <a:rPr lang="en-US" sz="2800" smtClean="0">
                <a:effectLst/>
              </a:rPr>
              <a:t> and from</a:t>
            </a:r>
            <a:r>
              <a:rPr lang="en-US" sz="2800" i="1" smtClean="0">
                <a:effectLst/>
              </a:rPr>
              <a:t> b</a:t>
            </a:r>
            <a:r>
              <a:rPr lang="en-US" sz="2800" smtClean="0">
                <a:effectLst/>
              </a:rPr>
              <a:t> to </a:t>
            </a:r>
            <a:r>
              <a:rPr lang="en-US" sz="2800" i="1" smtClean="0">
                <a:effectLst/>
              </a:rPr>
              <a:t>a</a:t>
            </a:r>
            <a:r>
              <a:rPr lang="en-US" sz="2800" smtClean="0">
                <a:effectLst/>
              </a:rPr>
              <a:t> whenever </a:t>
            </a:r>
            <a:r>
              <a:rPr lang="en-US" sz="2800" i="1" smtClean="0">
                <a:effectLst/>
              </a:rPr>
              <a:t>a</a:t>
            </a:r>
            <a:r>
              <a:rPr lang="en-US" sz="2800" smtClean="0">
                <a:effectLst/>
              </a:rPr>
              <a:t> and </a:t>
            </a:r>
            <a:r>
              <a:rPr lang="en-US" sz="2800" i="1" smtClean="0">
                <a:effectLst/>
              </a:rPr>
              <a:t>b</a:t>
            </a:r>
            <a:r>
              <a:rPr lang="en-US" sz="2800" smtClean="0">
                <a:effectLst/>
              </a:rPr>
              <a:t> are vertices in the graph.</a:t>
            </a:r>
            <a:r>
              <a:rPr lang="en-US" sz="2800" b="1" smtClean="0">
                <a:effectLst/>
              </a:rPr>
              <a:t>   </a:t>
            </a:r>
          </a:p>
          <a:p>
            <a:r>
              <a:rPr lang="en-US" sz="2800" u="sng" smtClean="0">
                <a:effectLst/>
              </a:rPr>
              <a:t>Definition 2:</a:t>
            </a:r>
          </a:p>
          <a:p>
            <a:pPr algn="just">
              <a:buFontTx/>
              <a:buNone/>
            </a:pPr>
            <a:r>
              <a:rPr lang="en-US" sz="2800" b="1" smtClean="0">
                <a:effectLst/>
              </a:rPr>
              <a:t>    </a:t>
            </a:r>
            <a:r>
              <a:rPr lang="en-US" sz="2800" smtClean="0">
                <a:effectLst/>
              </a:rPr>
              <a:t>A directed graph is </a:t>
            </a:r>
            <a:r>
              <a:rPr lang="en-US" sz="2800" b="1" smtClean="0">
                <a:solidFill>
                  <a:srgbClr val="FF0000"/>
                </a:solidFill>
                <a:effectLst/>
              </a:rPr>
              <a:t>weakly connected</a:t>
            </a:r>
            <a:r>
              <a:rPr lang="en-US" sz="2800" smtClean="0">
                <a:solidFill>
                  <a:srgbClr val="FF0000"/>
                </a:solidFill>
                <a:effectLst/>
              </a:rPr>
              <a:t> </a:t>
            </a:r>
            <a:r>
              <a:rPr lang="en-US" sz="2800" smtClean="0">
                <a:effectLst/>
              </a:rPr>
              <a:t>if there is a path between every two vertices when the direction of edges are disregarded.</a:t>
            </a:r>
          </a:p>
        </p:txBody>
      </p:sp>
      <p:sp>
        <p:nvSpPr>
          <p:cNvPr id="45058" name="Slide Number Placeholder 4"/>
          <p:cNvSpPr>
            <a:spLocks noGrp="1"/>
          </p:cNvSpPr>
          <p:nvPr>
            <p:ph type="sldNum" sz="quarter" idx="12"/>
          </p:nvPr>
        </p:nvSpPr>
        <p:spPr>
          <a:noFill/>
        </p:spPr>
        <p:txBody>
          <a:bodyPr/>
          <a:lstStyle/>
          <a:p>
            <a:fld id="{BA392EBE-4B72-4F07-9D1B-AA5AC04A5EF5}" type="slidenum">
              <a:rPr lang="ar-JO" smtClean="0">
                <a:latin typeface="Times New Roman" charset="0"/>
                <a:cs typeface="Times New Roman" charset="0"/>
              </a:rPr>
              <a:pPr/>
              <a:t>43</a:t>
            </a:fld>
            <a:endParaRPr lang="en-US" smtClean="0">
              <a:latin typeface="Times New Roman" charset="0"/>
              <a:cs typeface="Times New Roman" charset="0"/>
            </a:endParaRPr>
          </a:p>
        </p:txBody>
      </p:sp>
      <p:sp>
        <p:nvSpPr>
          <p:cNvPr id="45059" name="Rectangle 2"/>
          <p:cNvSpPr>
            <a:spLocks noGrp="1" noChangeArrowheads="1"/>
          </p:cNvSpPr>
          <p:nvPr>
            <p:ph type="title"/>
          </p:nvPr>
        </p:nvSpPr>
        <p:spPr>
          <a:xfrm>
            <a:off x="685800" y="457200"/>
            <a:ext cx="7772400" cy="1143000"/>
          </a:xfrm>
          <a:solidFill>
            <a:srgbClr val="00FF00"/>
          </a:solidFill>
          <a:ln w="63500">
            <a:solidFill>
              <a:srgbClr val="006600"/>
            </a:solidFill>
          </a:ln>
        </p:spPr>
        <p:txBody>
          <a:bodyPr/>
          <a:lstStyle/>
          <a:p>
            <a:r>
              <a:rPr lang="en-US" smtClean="0"/>
              <a:t>Directed Graphs: Connectedness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595" name="Rectangle 3"/>
          <p:cNvSpPr>
            <a:spLocks noGrp="1" noChangeArrowheads="1"/>
          </p:cNvSpPr>
          <p:nvPr>
            <p:ph idx="1"/>
          </p:nvPr>
        </p:nvSpPr>
        <p:spPr>
          <a:solidFill>
            <a:srgbClr val="FFFF99"/>
          </a:solidFill>
          <a:ln w="63500">
            <a:solidFill>
              <a:srgbClr val="006600"/>
            </a:solidFill>
          </a:ln>
        </p:spPr>
        <p:txBody>
          <a:bodyPr/>
          <a:lstStyle/>
          <a:p>
            <a:pPr>
              <a:buFontTx/>
              <a:buNone/>
              <a:defRPr/>
            </a:pPr>
            <a:r>
              <a:rPr lang="en-US" dirty="0" smtClean="0"/>
              <a:t>  </a:t>
            </a:r>
          </a:p>
          <a:p>
            <a:pPr>
              <a:buFontTx/>
              <a:buNone/>
              <a:defRPr/>
            </a:pPr>
            <a:endParaRPr lang="en-US" dirty="0" smtClean="0"/>
          </a:p>
          <a:p>
            <a:pPr>
              <a:buFontTx/>
              <a:buNone/>
              <a:defRPr/>
            </a:pPr>
            <a:endParaRPr lang="en-US" dirty="0" smtClean="0"/>
          </a:p>
          <a:p>
            <a:pPr>
              <a:buFontTx/>
              <a:buNone/>
              <a:defRPr/>
            </a:pPr>
            <a:endParaRPr lang="en-US" dirty="0" smtClean="0"/>
          </a:p>
          <a:p>
            <a:pPr>
              <a:buFontTx/>
              <a:buNone/>
              <a:defRPr/>
            </a:pPr>
            <a:r>
              <a:rPr lang="en-US" sz="2800" dirty="0" smtClean="0">
                <a:effectLst/>
              </a:rPr>
              <a:t>Strongly connected</a:t>
            </a:r>
            <a:r>
              <a:rPr lang="en-US" dirty="0" smtClean="0">
                <a:effectLst/>
              </a:rPr>
              <a:t>              </a:t>
            </a:r>
            <a:r>
              <a:rPr lang="en-US" sz="2800" dirty="0" smtClean="0">
                <a:effectLst/>
              </a:rPr>
              <a:t>weakly connected</a:t>
            </a:r>
          </a:p>
          <a:p>
            <a:pPr>
              <a:buFontTx/>
              <a:buNone/>
              <a:defRPr/>
            </a:pPr>
            <a:r>
              <a:rPr lang="en-US" dirty="0" smtClean="0">
                <a:effectLst/>
              </a:rPr>
              <a:t>                                      </a:t>
            </a:r>
            <a:r>
              <a:rPr lang="en-US" sz="2400" dirty="0" smtClean="0">
                <a:effectLst/>
              </a:rPr>
              <a:t>(No directed path from </a:t>
            </a:r>
            <a:r>
              <a:rPr lang="en-US" sz="2400" i="1" dirty="0" smtClean="0">
                <a:effectLst/>
              </a:rPr>
              <a:t>a</a:t>
            </a:r>
            <a:r>
              <a:rPr lang="en-US" sz="2400" dirty="0" smtClean="0">
                <a:effectLst/>
              </a:rPr>
              <a:t> to </a:t>
            </a:r>
            <a:r>
              <a:rPr lang="en-US" sz="2400" i="1" dirty="0" smtClean="0">
                <a:effectLst/>
              </a:rPr>
              <a:t>b</a:t>
            </a:r>
            <a:r>
              <a:rPr lang="en-US" sz="2400" dirty="0" smtClean="0">
                <a:effectLst/>
              </a:rPr>
              <a:t>) </a:t>
            </a:r>
          </a:p>
        </p:txBody>
      </p:sp>
      <p:sp>
        <p:nvSpPr>
          <p:cNvPr id="46082" name="Slide Number Placeholder 4"/>
          <p:cNvSpPr>
            <a:spLocks noGrp="1"/>
          </p:cNvSpPr>
          <p:nvPr>
            <p:ph type="sldNum" sz="quarter" idx="12"/>
          </p:nvPr>
        </p:nvSpPr>
        <p:spPr>
          <a:noFill/>
        </p:spPr>
        <p:txBody>
          <a:bodyPr/>
          <a:lstStyle/>
          <a:p>
            <a:fld id="{76A38AC8-C472-45EA-9BB4-055D56EC9FD7}" type="slidenum">
              <a:rPr lang="ar-JO" smtClean="0">
                <a:latin typeface="Times New Roman" charset="0"/>
                <a:cs typeface="Times New Roman" charset="0"/>
              </a:rPr>
              <a:pPr/>
              <a:t>44</a:t>
            </a:fld>
            <a:endParaRPr lang="en-US" smtClean="0">
              <a:latin typeface="Times New Roman" charset="0"/>
              <a:cs typeface="Times New Roman" charset="0"/>
            </a:endParaRPr>
          </a:p>
        </p:txBody>
      </p:sp>
      <p:sp>
        <p:nvSpPr>
          <p:cNvPr id="46083" name="Rectangle 2"/>
          <p:cNvSpPr>
            <a:spLocks noGrp="1" noChangeArrowheads="1"/>
          </p:cNvSpPr>
          <p:nvPr>
            <p:ph type="title"/>
          </p:nvPr>
        </p:nvSpPr>
        <p:spPr>
          <a:xfrm>
            <a:off x="685800" y="533400"/>
            <a:ext cx="7772400" cy="1066800"/>
          </a:xfrm>
          <a:solidFill>
            <a:srgbClr val="00FF00"/>
          </a:solidFill>
          <a:ln w="63500">
            <a:solidFill>
              <a:srgbClr val="006600"/>
            </a:solidFill>
          </a:ln>
        </p:spPr>
        <p:txBody>
          <a:bodyPr/>
          <a:lstStyle/>
          <a:p>
            <a:r>
              <a:rPr lang="en-US" smtClean="0"/>
              <a:t>Example</a:t>
            </a:r>
          </a:p>
        </p:txBody>
      </p:sp>
      <p:sp>
        <p:nvSpPr>
          <p:cNvPr id="46085" name="Text Box 10"/>
          <p:cNvSpPr txBox="1">
            <a:spLocks noChangeArrowheads="1"/>
          </p:cNvSpPr>
          <p:nvPr/>
        </p:nvSpPr>
        <p:spPr bwMode="auto">
          <a:xfrm>
            <a:off x="990600" y="3733800"/>
            <a:ext cx="609600" cy="457200"/>
          </a:xfrm>
          <a:prstGeom prst="rect">
            <a:avLst/>
          </a:prstGeom>
          <a:noFill/>
          <a:ln w="9525">
            <a:noFill/>
            <a:miter lim="800000"/>
            <a:headEnd/>
            <a:tailEnd/>
          </a:ln>
        </p:spPr>
        <p:txBody>
          <a:bodyPr>
            <a:spAutoFit/>
          </a:bodyPr>
          <a:lstStyle/>
          <a:p>
            <a:pPr>
              <a:spcBef>
                <a:spcPct val="50000"/>
              </a:spcBef>
            </a:pPr>
            <a:r>
              <a:rPr lang="en-US" i="1"/>
              <a:t>c</a:t>
            </a:r>
          </a:p>
        </p:txBody>
      </p:sp>
      <p:grpSp>
        <p:nvGrpSpPr>
          <p:cNvPr id="46086" name="Group 22"/>
          <p:cNvGrpSpPr>
            <a:grpSpLocks/>
          </p:cNvGrpSpPr>
          <p:nvPr/>
        </p:nvGrpSpPr>
        <p:grpSpPr bwMode="auto">
          <a:xfrm>
            <a:off x="990600" y="2514600"/>
            <a:ext cx="2514600" cy="1676400"/>
            <a:chOff x="624" y="1584"/>
            <a:chExt cx="1584" cy="1056"/>
          </a:xfrm>
        </p:grpSpPr>
        <p:sp>
          <p:nvSpPr>
            <p:cNvPr id="46096" name="Line 4"/>
            <p:cNvSpPr>
              <a:spLocks noChangeShapeType="1"/>
            </p:cNvSpPr>
            <p:nvPr/>
          </p:nvSpPr>
          <p:spPr bwMode="auto">
            <a:xfrm>
              <a:off x="912" y="1776"/>
              <a:ext cx="912" cy="0"/>
            </a:xfrm>
            <a:prstGeom prst="line">
              <a:avLst/>
            </a:prstGeom>
            <a:noFill/>
            <a:ln w="50800">
              <a:solidFill>
                <a:srgbClr val="006600"/>
              </a:solidFill>
              <a:round/>
              <a:headEnd/>
              <a:tailEnd type="triangle" w="med" len="med"/>
            </a:ln>
          </p:spPr>
          <p:txBody>
            <a:bodyPr/>
            <a:lstStyle/>
            <a:p>
              <a:endParaRPr lang="en-US"/>
            </a:p>
          </p:txBody>
        </p:sp>
        <p:sp>
          <p:nvSpPr>
            <p:cNvPr id="46097" name="Line 5"/>
            <p:cNvSpPr>
              <a:spLocks noChangeShapeType="1"/>
            </p:cNvSpPr>
            <p:nvPr/>
          </p:nvSpPr>
          <p:spPr bwMode="auto">
            <a:xfrm flipH="1">
              <a:off x="1872" y="1824"/>
              <a:ext cx="0" cy="672"/>
            </a:xfrm>
            <a:prstGeom prst="line">
              <a:avLst/>
            </a:prstGeom>
            <a:noFill/>
            <a:ln w="50800">
              <a:solidFill>
                <a:srgbClr val="006600"/>
              </a:solidFill>
              <a:round/>
              <a:headEnd/>
              <a:tailEnd type="triangle" w="med" len="med"/>
            </a:ln>
          </p:spPr>
          <p:txBody>
            <a:bodyPr/>
            <a:lstStyle/>
            <a:p>
              <a:endParaRPr lang="en-US"/>
            </a:p>
          </p:txBody>
        </p:sp>
        <p:sp>
          <p:nvSpPr>
            <p:cNvPr id="46098" name="Line 6"/>
            <p:cNvSpPr>
              <a:spLocks noChangeShapeType="1"/>
            </p:cNvSpPr>
            <p:nvPr/>
          </p:nvSpPr>
          <p:spPr bwMode="auto">
            <a:xfrm flipH="1">
              <a:off x="912" y="2496"/>
              <a:ext cx="912" cy="0"/>
            </a:xfrm>
            <a:prstGeom prst="line">
              <a:avLst/>
            </a:prstGeom>
            <a:noFill/>
            <a:ln w="50800">
              <a:solidFill>
                <a:srgbClr val="006600"/>
              </a:solidFill>
              <a:round/>
              <a:headEnd/>
              <a:tailEnd type="triangle" w="med" len="med"/>
            </a:ln>
          </p:spPr>
          <p:txBody>
            <a:bodyPr/>
            <a:lstStyle/>
            <a:p>
              <a:endParaRPr lang="en-US"/>
            </a:p>
          </p:txBody>
        </p:sp>
        <p:sp>
          <p:nvSpPr>
            <p:cNvPr id="46099" name="Line 7"/>
            <p:cNvSpPr>
              <a:spLocks noChangeShapeType="1"/>
            </p:cNvSpPr>
            <p:nvPr/>
          </p:nvSpPr>
          <p:spPr bwMode="auto">
            <a:xfrm flipV="1">
              <a:off x="864" y="1776"/>
              <a:ext cx="0" cy="720"/>
            </a:xfrm>
            <a:prstGeom prst="line">
              <a:avLst/>
            </a:prstGeom>
            <a:noFill/>
            <a:ln w="50800">
              <a:solidFill>
                <a:srgbClr val="006600"/>
              </a:solidFill>
              <a:round/>
              <a:headEnd/>
              <a:tailEnd type="triangle" w="med" len="med"/>
            </a:ln>
          </p:spPr>
          <p:txBody>
            <a:bodyPr/>
            <a:lstStyle/>
            <a:p>
              <a:endParaRPr lang="en-US"/>
            </a:p>
          </p:txBody>
        </p:sp>
        <p:sp>
          <p:nvSpPr>
            <p:cNvPr id="46100" name="Text Box 8"/>
            <p:cNvSpPr txBox="1">
              <a:spLocks noChangeArrowheads="1"/>
            </p:cNvSpPr>
            <p:nvPr/>
          </p:nvSpPr>
          <p:spPr bwMode="auto">
            <a:xfrm>
              <a:off x="624" y="1584"/>
              <a:ext cx="384" cy="288"/>
            </a:xfrm>
            <a:prstGeom prst="rect">
              <a:avLst/>
            </a:prstGeom>
            <a:noFill/>
            <a:ln w="9525">
              <a:noFill/>
              <a:miter lim="800000"/>
              <a:headEnd/>
              <a:tailEnd/>
            </a:ln>
          </p:spPr>
          <p:txBody>
            <a:bodyPr>
              <a:spAutoFit/>
            </a:bodyPr>
            <a:lstStyle/>
            <a:p>
              <a:pPr>
                <a:spcBef>
                  <a:spcPct val="50000"/>
                </a:spcBef>
              </a:pPr>
              <a:r>
                <a:rPr lang="en-US" i="1"/>
                <a:t>a</a:t>
              </a:r>
            </a:p>
          </p:txBody>
        </p:sp>
        <p:sp>
          <p:nvSpPr>
            <p:cNvPr id="46101" name="Text Box 9"/>
            <p:cNvSpPr txBox="1">
              <a:spLocks noChangeArrowheads="1"/>
            </p:cNvSpPr>
            <p:nvPr/>
          </p:nvSpPr>
          <p:spPr bwMode="auto">
            <a:xfrm>
              <a:off x="1824" y="1584"/>
              <a:ext cx="384" cy="288"/>
            </a:xfrm>
            <a:prstGeom prst="rect">
              <a:avLst/>
            </a:prstGeom>
            <a:noFill/>
            <a:ln w="9525">
              <a:noFill/>
              <a:miter lim="800000"/>
              <a:headEnd/>
              <a:tailEnd/>
            </a:ln>
          </p:spPr>
          <p:txBody>
            <a:bodyPr>
              <a:spAutoFit/>
            </a:bodyPr>
            <a:lstStyle/>
            <a:p>
              <a:pPr>
                <a:spcBef>
                  <a:spcPct val="50000"/>
                </a:spcBef>
              </a:pPr>
              <a:r>
                <a:rPr lang="en-US" i="1"/>
                <a:t>b</a:t>
              </a:r>
            </a:p>
          </p:txBody>
        </p:sp>
        <p:sp>
          <p:nvSpPr>
            <p:cNvPr id="46102" name="Text Box 11"/>
            <p:cNvSpPr txBox="1">
              <a:spLocks noChangeArrowheads="1"/>
            </p:cNvSpPr>
            <p:nvPr/>
          </p:nvSpPr>
          <p:spPr bwMode="auto">
            <a:xfrm>
              <a:off x="1824" y="2352"/>
              <a:ext cx="384" cy="288"/>
            </a:xfrm>
            <a:prstGeom prst="rect">
              <a:avLst/>
            </a:prstGeom>
            <a:noFill/>
            <a:ln w="9525">
              <a:noFill/>
              <a:miter lim="800000"/>
              <a:headEnd/>
              <a:tailEnd/>
            </a:ln>
          </p:spPr>
          <p:txBody>
            <a:bodyPr>
              <a:spAutoFit/>
            </a:bodyPr>
            <a:lstStyle/>
            <a:p>
              <a:pPr>
                <a:spcBef>
                  <a:spcPct val="50000"/>
                </a:spcBef>
              </a:pPr>
              <a:r>
                <a:rPr lang="en-US" i="1"/>
                <a:t>d</a:t>
              </a:r>
            </a:p>
          </p:txBody>
        </p:sp>
      </p:grpSp>
      <p:sp>
        <p:nvSpPr>
          <p:cNvPr id="46087" name="Text Box 18"/>
          <p:cNvSpPr txBox="1">
            <a:spLocks noChangeArrowheads="1"/>
          </p:cNvSpPr>
          <p:nvPr/>
        </p:nvSpPr>
        <p:spPr bwMode="auto">
          <a:xfrm>
            <a:off x="5105400" y="3810000"/>
            <a:ext cx="609600" cy="457200"/>
          </a:xfrm>
          <a:prstGeom prst="rect">
            <a:avLst/>
          </a:prstGeom>
          <a:noFill/>
          <a:ln w="9525">
            <a:noFill/>
            <a:miter lim="800000"/>
            <a:headEnd/>
            <a:tailEnd/>
          </a:ln>
        </p:spPr>
        <p:txBody>
          <a:bodyPr>
            <a:spAutoFit/>
          </a:bodyPr>
          <a:lstStyle/>
          <a:p>
            <a:pPr>
              <a:spcBef>
                <a:spcPct val="50000"/>
              </a:spcBef>
            </a:pPr>
            <a:r>
              <a:rPr lang="en-US" i="1"/>
              <a:t>c</a:t>
            </a:r>
          </a:p>
        </p:txBody>
      </p:sp>
      <p:grpSp>
        <p:nvGrpSpPr>
          <p:cNvPr id="46088" name="Group 23"/>
          <p:cNvGrpSpPr>
            <a:grpSpLocks/>
          </p:cNvGrpSpPr>
          <p:nvPr/>
        </p:nvGrpSpPr>
        <p:grpSpPr bwMode="auto">
          <a:xfrm>
            <a:off x="5105400" y="2438400"/>
            <a:ext cx="2438400" cy="1828800"/>
            <a:chOff x="3216" y="1536"/>
            <a:chExt cx="1536" cy="1152"/>
          </a:xfrm>
        </p:grpSpPr>
        <p:sp>
          <p:nvSpPr>
            <p:cNvPr id="46089" name="Line 12"/>
            <p:cNvSpPr>
              <a:spLocks noChangeShapeType="1"/>
            </p:cNvSpPr>
            <p:nvPr/>
          </p:nvSpPr>
          <p:spPr bwMode="auto">
            <a:xfrm flipH="1">
              <a:off x="3456" y="1728"/>
              <a:ext cx="864" cy="0"/>
            </a:xfrm>
            <a:prstGeom prst="line">
              <a:avLst/>
            </a:prstGeom>
            <a:noFill/>
            <a:ln w="50800">
              <a:solidFill>
                <a:srgbClr val="006600"/>
              </a:solidFill>
              <a:round/>
              <a:headEnd/>
              <a:tailEnd type="triangle" w="med" len="med"/>
            </a:ln>
          </p:spPr>
          <p:txBody>
            <a:bodyPr/>
            <a:lstStyle/>
            <a:p>
              <a:endParaRPr lang="en-US"/>
            </a:p>
          </p:txBody>
        </p:sp>
        <p:sp>
          <p:nvSpPr>
            <p:cNvPr id="46090" name="Line 13"/>
            <p:cNvSpPr>
              <a:spLocks noChangeShapeType="1"/>
            </p:cNvSpPr>
            <p:nvPr/>
          </p:nvSpPr>
          <p:spPr bwMode="auto">
            <a:xfrm flipV="1">
              <a:off x="3456" y="1776"/>
              <a:ext cx="0" cy="720"/>
            </a:xfrm>
            <a:prstGeom prst="line">
              <a:avLst/>
            </a:prstGeom>
            <a:noFill/>
            <a:ln w="50800">
              <a:solidFill>
                <a:srgbClr val="006600"/>
              </a:solidFill>
              <a:round/>
              <a:headEnd/>
              <a:tailEnd type="triangle" w="med" len="med"/>
            </a:ln>
          </p:spPr>
          <p:txBody>
            <a:bodyPr/>
            <a:lstStyle/>
            <a:p>
              <a:endParaRPr lang="en-US"/>
            </a:p>
          </p:txBody>
        </p:sp>
        <p:sp>
          <p:nvSpPr>
            <p:cNvPr id="46091" name="Line 14"/>
            <p:cNvSpPr>
              <a:spLocks noChangeShapeType="1"/>
            </p:cNvSpPr>
            <p:nvPr/>
          </p:nvSpPr>
          <p:spPr bwMode="auto">
            <a:xfrm flipV="1">
              <a:off x="4416" y="1776"/>
              <a:ext cx="0" cy="720"/>
            </a:xfrm>
            <a:prstGeom prst="line">
              <a:avLst/>
            </a:prstGeom>
            <a:noFill/>
            <a:ln w="50800">
              <a:solidFill>
                <a:srgbClr val="006600"/>
              </a:solidFill>
              <a:round/>
              <a:headEnd/>
              <a:tailEnd type="triangle" w="med" len="med"/>
            </a:ln>
          </p:spPr>
          <p:txBody>
            <a:bodyPr/>
            <a:lstStyle/>
            <a:p>
              <a:endParaRPr lang="en-US"/>
            </a:p>
          </p:txBody>
        </p:sp>
        <p:sp>
          <p:nvSpPr>
            <p:cNvPr id="46092" name="Line 15"/>
            <p:cNvSpPr>
              <a:spLocks noChangeShapeType="1"/>
            </p:cNvSpPr>
            <p:nvPr/>
          </p:nvSpPr>
          <p:spPr bwMode="auto">
            <a:xfrm flipH="1">
              <a:off x="3456" y="2544"/>
              <a:ext cx="912" cy="0"/>
            </a:xfrm>
            <a:prstGeom prst="line">
              <a:avLst/>
            </a:prstGeom>
            <a:noFill/>
            <a:ln w="50800">
              <a:solidFill>
                <a:srgbClr val="006600"/>
              </a:solidFill>
              <a:round/>
              <a:headEnd/>
              <a:tailEnd type="triangle" w="med" len="med"/>
            </a:ln>
          </p:spPr>
          <p:txBody>
            <a:bodyPr/>
            <a:lstStyle/>
            <a:p>
              <a:endParaRPr lang="en-US"/>
            </a:p>
          </p:txBody>
        </p:sp>
        <p:sp>
          <p:nvSpPr>
            <p:cNvPr id="46093" name="Text Box 16"/>
            <p:cNvSpPr txBox="1">
              <a:spLocks noChangeArrowheads="1"/>
            </p:cNvSpPr>
            <p:nvPr/>
          </p:nvSpPr>
          <p:spPr bwMode="auto">
            <a:xfrm>
              <a:off x="3216" y="1536"/>
              <a:ext cx="384" cy="288"/>
            </a:xfrm>
            <a:prstGeom prst="rect">
              <a:avLst/>
            </a:prstGeom>
            <a:noFill/>
            <a:ln w="9525">
              <a:noFill/>
              <a:miter lim="800000"/>
              <a:headEnd/>
              <a:tailEnd/>
            </a:ln>
          </p:spPr>
          <p:txBody>
            <a:bodyPr>
              <a:spAutoFit/>
            </a:bodyPr>
            <a:lstStyle/>
            <a:p>
              <a:pPr>
                <a:spcBef>
                  <a:spcPct val="50000"/>
                </a:spcBef>
              </a:pPr>
              <a:r>
                <a:rPr lang="en-US" i="1"/>
                <a:t>a</a:t>
              </a:r>
            </a:p>
          </p:txBody>
        </p:sp>
        <p:sp>
          <p:nvSpPr>
            <p:cNvPr id="46094" name="Text Box 17"/>
            <p:cNvSpPr txBox="1">
              <a:spLocks noChangeArrowheads="1"/>
            </p:cNvSpPr>
            <p:nvPr/>
          </p:nvSpPr>
          <p:spPr bwMode="auto">
            <a:xfrm>
              <a:off x="4368" y="1536"/>
              <a:ext cx="384" cy="288"/>
            </a:xfrm>
            <a:prstGeom prst="rect">
              <a:avLst/>
            </a:prstGeom>
            <a:noFill/>
            <a:ln w="9525">
              <a:noFill/>
              <a:miter lim="800000"/>
              <a:headEnd/>
              <a:tailEnd/>
            </a:ln>
          </p:spPr>
          <p:txBody>
            <a:bodyPr>
              <a:spAutoFit/>
            </a:bodyPr>
            <a:lstStyle/>
            <a:p>
              <a:pPr>
                <a:spcBef>
                  <a:spcPct val="50000"/>
                </a:spcBef>
              </a:pPr>
              <a:r>
                <a:rPr lang="en-US" i="1"/>
                <a:t>b</a:t>
              </a:r>
            </a:p>
          </p:txBody>
        </p:sp>
        <p:sp>
          <p:nvSpPr>
            <p:cNvPr id="46095" name="Text Box 19"/>
            <p:cNvSpPr txBox="1">
              <a:spLocks noChangeArrowheads="1"/>
            </p:cNvSpPr>
            <p:nvPr/>
          </p:nvSpPr>
          <p:spPr bwMode="auto">
            <a:xfrm>
              <a:off x="4368" y="2400"/>
              <a:ext cx="384" cy="288"/>
            </a:xfrm>
            <a:prstGeom prst="rect">
              <a:avLst/>
            </a:prstGeom>
            <a:noFill/>
            <a:ln w="9525">
              <a:noFill/>
              <a:miter lim="800000"/>
              <a:headEnd/>
              <a:tailEnd/>
            </a:ln>
          </p:spPr>
          <p:txBody>
            <a:bodyPr>
              <a:spAutoFit/>
            </a:bodyPr>
            <a:lstStyle/>
            <a:p>
              <a:pPr>
                <a:spcBef>
                  <a:spcPct val="50000"/>
                </a:spcBef>
              </a:pPr>
              <a:r>
                <a:rPr lang="en-US" i="1"/>
                <a:t>d</a:t>
              </a: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Content Placeholder 2"/>
          <p:cNvSpPr>
            <a:spLocks noGrp="1"/>
          </p:cNvSpPr>
          <p:nvPr>
            <p:ph idx="1"/>
          </p:nvPr>
        </p:nvSpPr>
        <p:spPr>
          <a:xfrm>
            <a:off x="533400" y="1905000"/>
            <a:ext cx="8077200" cy="4191000"/>
          </a:xfrm>
          <a:solidFill>
            <a:srgbClr val="FFFF99"/>
          </a:solidFill>
          <a:ln w="63500">
            <a:solidFill>
              <a:srgbClr val="006600"/>
            </a:solidFill>
          </a:ln>
        </p:spPr>
        <p:txBody>
          <a:bodyPr/>
          <a:lstStyle/>
          <a:p>
            <a:pPr marL="0" algn="just">
              <a:buFontTx/>
              <a:buNone/>
            </a:pPr>
            <a:r>
              <a:rPr lang="en-US" sz="2600" smtClean="0">
                <a:effectLst/>
              </a:rPr>
              <a:t>Many problems can be modeled using graphs with weights assigned to their edges. As an illustration, consider how an airline system can be modeled. We set up the basic graph model by representing cities by vertices and flights by edges. </a:t>
            </a:r>
            <a:r>
              <a:rPr lang="en-US" sz="2600" b="1" smtClean="0">
                <a:solidFill>
                  <a:srgbClr val="FF0000"/>
                </a:solidFill>
                <a:effectLst/>
              </a:rPr>
              <a:t>Problems involving distances </a:t>
            </a:r>
            <a:r>
              <a:rPr lang="en-US" sz="2600" smtClean="0">
                <a:effectLst/>
              </a:rPr>
              <a:t>can be modeled </a:t>
            </a:r>
            <a:r>
              <a:rPr lang="en-US" sz="2600" b="1" smtClean="0">
                <a:solidFill>
                  <a:srgbClr val="FF0000"/>
                </a:solidFill>
                <a:effectLst/>
              </a:rPr>
              <a:t>Problems involving flight time</a:t>
            </a:r>
            <a:r>
              <a:rPr lang="en-US" sz="2600" b="1" smtClean="0">
                <a:effectLst/>
              </a:rPr>
              <a:t> </a:t>
            </a:r>
            <a:r>
              <a:rPr lang="en-US" sz="2600" smtClean="0">
                <a:effectLst/>
              </a:rPr>
              <a:t> by assigning distances between cities to the edges. can be modeled by assigning flight times to edges. </a:t>
            </a:r>
            <a:r>
              <a:rPr lang="en-US" sz="2600" b="1" smtClean="0">
                <a:solidFill>
                  <a:srgbClr val="FF0000"/>
                </a:solidFill>
                <a:effectLst/>
              </a:rPr>
              <a:t>Problems involving fares</a:t>
            </a:r>
            <a:r>
              <a:rPr lang="en-US" sz="2600" b="1" smtClean="0">
                <a:effectLst/>
              </a:rPr>
              <a:t> </a:t>
            </a:r>
            <a:r>
              <a:rPr lang="en-US" sz="2600" smtClean="0">
                <a:effectLst/>
              </a:rPr>
              <a:t>can be modeled by assigning fares to the edges. Graphs that have a number assigned to each edge are called </a:t>
            </a:r>
            <a:r>
              <a:rPr lang="en-US" sz="2600" b="1" smtClean="0">
                <a:solidFill>
                  <a:srgbClr val="FF0000"/>
                </a:solidFill>
                <a:effectLst/>
              </a:rPr>
              <a:t>weighted graphs</a:t>
            </a:r>
            <a:r>
              <a:rPr lang="en-US" sz="2600" smtClean="0">
                <a:effectLst/>
              </a:rPr>
              <a:t>.</a:t>
            </a:r>
          </a:p>
        </p:txBody>
      </p:sp>
      <p:sp>
        <p:nvSpPr>
          <p:cNvPr id="47108" name="Slide Number Placeholder 4"/>
          <p:cNvSpPr>
            <a:spLocks noGrp="1"/>
          </p:cNvSpPr>
          <p:nvPr>
            <p:ph type="sldNum" sz="quarter" idx="12"/>
          </p:nvPr>
        </p:nvSpPr>
        <p:spPr>
          <a:noFill/>
        </p:spPr>
        <p:txBody>
          <a:bodyPr/>
          <a:lstStyle/>
          <a:p>
            <a:fld id="{78A7954C-83BF-4BA7-8253-AE51373BC518}" type="slidenum">
              <a:rPr lang="ar-JO" smtClean="0">
                <a:latin typeface="Times New Roman" charset="0"/>
                <a:cs typeface="Times New Roman" charset="0"/>
              </a:rPr>
              <a:pPr/>
              <a:t>45</a:t>
            </a:fld>
            <a:endParaRPr lang="en-US" smtClean="0">
              <a:latin typeface="Times New Roman" charset="0"/>
              <a:cs typeface="Times New Roman" charset="0"/>
            </a:endParaRPr>
          </a:p>
        </p:txBody>
      </p:sp>
      <p:sp>
        <p:nvSpPr>
          <p:cNvPr id="47106" name="Title 1"/>
          <p:cNvSpPr>
            <a:spLocks noGrp="1"/>
          </p:cNvSpPr>
          <p:nvPr>
            <p:ph type="title"/>
          </p:nvPr>
        </p:nvSpPr>
        <p:spPr>
          <a:xfrm>
            <a:off x="533400" y="304800"/>
            <a:ext cx="8077200" cy="1066800"/>
          </a:xfrm>
          <a:solidFill>
            <a:srgbClr val="00FF00"/>
          </a:solidFill>
          <a:ln w="63500">
            <a:solidFill>
              <a:srgbClr val="006600"/>
            </a:solidFill>
          </a:ln>
        </p:spPr>
        <p:txBody>
          <a:bodyPr/>
          <a:lstStyle/>
          <a:p>
            <a:r>
              <a:rPr lang="en-US" smtClean="0"/>
              <a:t>9.6 Shortest-Path Problems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2"/>
          <p:cNvPicPr>
            <a:picLocks noGrp="1" noChangeAspect="1" noChangeArrowheads="1"/>
          </p:cNvPicPr>
          <p:nvPr>
            <p:ph idx="1"/>
          </p:nvPr>
        </p:nvPicPr>
        <p:blipFill>
          <a:blip r:embed="rId2" cstate="print"/>
          <a:srcRect/>
          <a:stretch>
            <a:fillRect/>
          </a:stretch>
        </p:blipFill>
        <p:spPr>
          <a:xfrm>
            <a:off x="609600" y="1981200"/>
            <a:ext cx="7848600" cy="4114800"/>
          </a:xfrm>
          <a:solidFill>
            <a:srgbClr val="FFFF99"/>
          </a:solidFill>
          <a:ln w="63500">
            <a:solidFill>
              <a:srgbClr val="006600"/>
            </a:solidFill>
          </a:ln>
        </p:spPr>
      </p:pic>
      <p:sp>
        <p:nvSpPr>
          <p:cNvPr id="48131" name="Slide Number Placeholder 4"/>
          <p:cNvSpPr>
            <a:spLocks noGrp="1"/>
          </p:cNvSpPr>
          <p:nvPr>
            <p:ph type="sldNum" sz="quarter" idx="12"/>
          </p:nvPr>
        </p:nvSpPr>
        <p:spPr>
          <a:noFill/>
        </p:spPr>
        <p:txBody>
          <a:bodyPr/>
          <a:lstStyle/>
          <a:p>
            <a:fld id="{B790BE2D-C545-4B34-A5DD-D04B1042FE55}" type="slidenum">
              <a:rPr lang="ar-JO" smtClean="0">
                <a:latin typeface="Times New Roman" charset="0"/>
                <a:cs typeface="Times New Roman" charset="0"/>
              </a:rPr>
              <a:pPr/>
              <a:t>46</a:t>
            </a:fld>
            <a:endParaRPr lang="en-US" smtClean="0">
              <a:latin typeface="Times New Roman" charset="0"/>
              <a:cs typeface="Times New Roman" charset="0"/>
            </a:endParaRPr>
          </a:p>
        </p:txBody>
      </p:sp>
      <p:sp>
        <p:nvSpPr>
          <p:cNvPr id="48130" name="Title 1"/>
          <p:cNvSpPr>
            <a:spLocks noGrp="1"/>
          </p:cNvSpPr>
          <p:nvPr>
            <p:ph type="title"/>
          </p:nvPr>
        </p:nvSpPr>
        <p:spPr>
          <a:xfrm>
            <a:off x="533400" y="381000"/>
            <a:ext cx="8001000" cy="1066800"/>
          </a:xfrm>
          <a:solidFill>
            <a:srgbClr val="00FF00"/>
          </a:solidFill>
          <a:ln w="63500">
            <a:solidFill>
              <a:srgbClr val="006600"/>
            </a:solidFill>
          </a:ln>
        </p:spPr>
        <p:txBody>
          <a:bodyPr/>
          <a:lstStyle/>
          <a:p>
            <a:r>
              <a:rPr lang="en-US" smtClean="0"/>
              <a:t>Example</a:t>
            </a:r>
          </a:p>
        </p:txBody>
      </p:sp>
      <p:sp>
        <p:nvSpPr>
          <p:cNvPr id="48133" name="Rectangle 7"/>
          <p:cNvSpPr>
            <a:spLocks noChangeArrowheads="1"/>
          </p:cNvSpPr>
          <p:nvPr/>
        </p:nvSpPr>
        <p:spPr bwMode="auto">
          <a:xfrm>
            <a:off x="1233488" y="2128838"/>
            <a:ext cx="1966912" cy="461962"/>
          </a:xfrm>
          <a:prstGeom prst="rect">
            <a:avLst/>
          </a:prstGeom>
          <a:solidFill>
            <a:srgbClr val="FFFF99"/>
          </a:solidFill>
          <a:ln w="9525">
            <a:noFill/>
            <a:miter lim="800000"/>
            <a:headEnd/>
            <a:tailEnd/>
          </a:ln>
        </p:spPr>
        <p:txBody>
          <a:bodyPr wrap="none">
            <a:spAutoFit/>
          </a:bodyPr>
          <a:lstStyle/>
          <a:p>
            <a:r>
              <a:rPr lang="en-US">
                <a:solidFill>
                  <a:srgbClr val="FF0000"/>
                </a:solidFill>
              </a:rPr>
              <a:t>Flight mileage</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876800"/>
          </a:xfrm>
          <a:solidFill>
            <a:srgbClr val="FFFF99"/>
          </a:solidFill>
          <a:ln w="63500">
            <a:solidFill>
              <a:srgbClr val="006600"/>
            </a:solidFill>
          </a:ln>
        </p:spPr>
        <p:txBody>
          <a:bodyPr/>
          <a:lstStyle/>
          <a:p>
            <a:pPr>
              <a:buFontTx/>
              <a:buNone/>
              <a:defRPr/>
            </a:pPr>
            <a:r>
              <a:rPr lang="en-US" dirty="0" smtClean="0">
                <a:solidFill>
                  <a:srgbClr val="FF0000"/>
                </a:solidFill>
                <a:effectLst/>
              </a:rPr>
              <a:t>Flight times</a:t>
            </a:r>
          </a:p>
          <a:p>
            <a:pPr>
              <a:buFontTx/>
              <a:buNone/>
              <a:defRPr/>
            </a:pPr>
            <a:endParaRPr lang="en-US" dirty="0"/>
          </a:p>
        </p:txBody>
      </p:sp>
      <p:sp>
        <p:nvSpPr>
          <p:cNvPr id="49156" name="Title 1"/>
          <p:cNvSpPr>
            <a:spLocks noGrp="1"/>
          </p:cNvSpPr>
          <p:nvPr>
            <p:ph type="title"/>
          </p:nvPr>
        </p:nvSpPr>
        <p:spPr>
          <a:xfrm>
            <a:off x="685800" y="228600"/>
            <a:ext cx="7772400" cy="1066800"/>
          </a:xfrm>
          <a:solidFill>
            <a:srgbClr val="00FF00"/>
          </a:solidFill>
          <a:ln w="63500">
            <a:solidFill>
              <a:srgbClr val="006600"/>
            </a:solidFill>
          </a:ln>
        </p:spPr>
        <p:txBody>
          <a:bodyPr/>
          <a:lstStyle/>
          <a:p>
            <a:r>
              <a:rPr lang="en-US" smtClean="0"/>
              <a:t>Example</a:t>
            </a:r>
          </a:p>
        </p:txBody>
      </p:sp>
      <p:pic>
        <p:nvPicPr>
          <p:cNvPr id="49155" name="Picture 2"/>
          <p:cNvPicPr>
            <a:picLocks noChangeAspect="1" noChangeArrowheads="1"/>
          </p:cNvPicPr>
          <p:nvPr/>
        </p:nvPicPr>
        <p:blipFill>
          <a:blip r:embed="rId2" cstate="print"/>
          <a:srcRect/>
          <a:stretch>
            <a:fillRect/>
          </a:stretch>
        </p:blipFill>
        <p:spPr bwMode="auto">
          <a:xfrm>
            <a:off x="801688" y="2405063"/>
            <a:ext cx="7504112" cy="3690937"/>
          </a:xfrm>
          <a:prstGeom prst="rect">
            <a:avLst/>
          </a:prstGeom>
          <a:noFill/>
          <a:ln w="12700">
            <a:solidFill>
              <a:srgbClr val="006600"/>
            </a:solid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876800"/>
          </a:xfrm>
          <a:solidFill>
            <a:srgbClr val="FFFF99"/>
          </a:solidFill>
          <a:ln w="63500">
            <a:solidFill>
              <a:srgbClr val="006600"/>
            </a:solidFill>
          </a:ln>
        </p:spPr>
        <p:txBody>
          <a:bodyPr/>
          <a:lstStyle/>
          <a:p>
            <a:pPr>
              <a:buFontTx/>
              <a:buNone/>
              <a:defRPr/>
            </a:pPr>
            <a:r>
              <a:rPr lang="en-US" sz="2800" dirty="0" smtClean="0">
                <a:solidFill>
                  <a:srgbClr val="FF0000"/>
                </a:solidFill>
                <a:effectLst/>
              </a:rPr>
              <a:t>Flight Fares</a:t>
            </a:r>
          </a:p>
          <a:p>
            <a:pPr>
              <a:buFontTx/>
              <a:buNone/>
              <a:defRPr/>
            </a:pPr>
            <a:endParaRPr lang="en-US" dirty="0"/>
          </a:p>
        </p:txBody>
      </p:sp>
      <p:sp>
        <p:nvSpPr>
          <p:cNvPr id="50180" name="Title 1"/>
          <p:cNvSpPr>
            <a:spLocks noGrp="1"/>
          </p:cNvSpPr>
          <p:nvPr>
            <p:ph type="title"/>
          </p:nvPr>
        </p:nvSpPr>
        <p:spPr>
          <a:xfrm>
            <a:off x="685800" y="228600"/>
            <a:ext cx="7772400" cy="1066800"/>
          </a:xfrm>
          <a:solidFill>
            <a:srgbClr val="00FF00"/>
          </a:solidFill>
          <a:ln w="63500">
            <a:solidFill>
              <a:srgbClr val="006600"/>
            </a:solidFill>
          </a:ln>
        </p:spPr>
        <p:txBody>
          <a:bodyPr/>
          <a:lstStyle/>
          <a:p>
            <a:r>
              <a:rPr lang="en-US" smtClean="0"/>
              <a:t>Example</a:t>
            </a:r>
          </a:p>
        </p:txBody>
      </p:sp>
      <p:pic>
        <p:nvPicPr>
          <p:cNvPr id="50179" name="Picture 2"/>
          <p:cNvPicPr>
            <a:picLocks noChangeAspect="1" noChangeArrowheads="1"/>
          </p:cNvPicPr>
          <p:nvPr/>
        </p:nvPicPr>
        <p:blipFill>
          <a:blip r:embed="rId2" cstate="print"/>
          <a:srcRect/>
          <a:stretch>
            <a:fillRect/>
          </a:stretch>
        </p:blipFill>
        <p:spPr bwMode="auto">
          <a:xfrm>
            <a:off x="762000" y="2514600"/>
            <a:ext cx="7569200" cy="3657600"/>
          </a:xfrm>
          <a:prstGeom prst="rect">
            <a:avLst/>
          </a:prstGeom>
          <a:noFill/>
          <a:ln w="12700">
            <a:solidFill>
              <a:srgbClr val="006600"/>
            </a:solid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Content Placeholder 2"/>
          <p:cNvSpPr>
            <a:spLocks noGrp="1"/>
          </p:cNvSpPr>
          <p:nvPr>
            <p:ph idx="1"/>
          </p:nvPr>
        </p:nvSpPr>
        <p:spPr>
          <a:xfrm>
            <a:off x="685800" y="2057400"/>
            <a:ext cx="7772400" cy="3733800"/>
          </a:xfrm>
          <a:solidFill>
            <a:srgbClr val="FFFF99"/>
          </a:solidFill>
          <a:ln w="63500">
            <a:solidFill>
              <a:srgbClr val="006600"/>
            </a:solidFill>
          </a:ln>
        </p:spPr>
        <p:txBody>
          <a:bodyPr/>
          <a:lstStyle/>
          <a:p>
            <a:pPr marL="0" algn="just">
              <a:buFontTx/>
              <a:buNone/>
            </a:pPr>
            <a:r>
              <a:rPr lang="en-US" sz="2600" smtClean="0">
                <a:effectLst/>
              </a:rPr>
              <a:t>What is a </a:t>
            </a:r>
            <a:r>
              <a:rPr lang="en-US" sz="2600" b="1" smtClean="0">
                <a:solidFill>
                  <a:srgbClr val="FF0000"/>
                </a:solidFill>
                <a:effectLst/>
              </a:rPr>
              <a:t>shortest</a:t>
            </a:r>
            <a:r>
              <a:rPr lang="en-US" sz="2600" b="1" smtClean="0">
                <a:effectLst/>
              </a:rPr>
              <a:t> </a:t>
            </a:r>
            <a:r>
              <a:rPr lang="en-US" sz="2600" b="1" smtClean="0">
                <a:solidFill>
                  <a:srgbClr val="FF0000"/>
                </a:solidFill>
                <a:effectLst/>
              </a:rPr>
              <a:t>path</a:t>
            </a:r>
            <a:r>
              <a:rPr lang="en-US" sz="2600" smtClean="0">
                <a:effectLst/>
              </a:rPr>
              <a:t>, that is, a path of least length, between two given vertices?  For instance, in the airline system  represented by the weighted graph shown in Figure 1 what is a shortest path in air distance between Boston and Los Angeles? What combinations of flights has the smallest total flight time (that is, total time in the air, not including time between flights) between Boston and Los Angeles? What is the cheapest fare between these two cities?</a:t>
            </a:r>
          </a:p>
        </p:txBody>
      </p:sp>
      <p:sp>
        <p:nvSpPr>
          <p:cNvPr id="51202" name="Title 1"/>
          <p:cNvSpPr>
            <a:spLocks noGrp="1"/>
          </p:cNvSpPr>
          <p:nvPr>
            <p:ph type="title"/>
          </p:nvPr>
        </p:nvSpPr>
        <p:spPr>
          <a:xfrm>
            <a:off x="685800" y="457200"/>
            <a:ext cx="7772400" cy="1066800"/>
          </a:xfrm>
          <a:solidFill>
            <a:srgbClr val="00FF00"/>
          </a:solidFill>
          <a:ln w="63500">
            <a:solidFill>
              <a:srgbClr val="006600"/>
            </a:solidFill>
          </a:ln>
        </p:spPr>
        <p:txBody>
          <a:bodyPr/>
          <a:lstStyle/>
          <a:p>
            <a:r>
              <a:rPr lang="en-US" smtClean="0"/>
              <a:t>Question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685800" y="2362200"/>
            <a:ext cx="7772400" cy="2667000"/>
          </a:xfrm>
          <a:solidFill>
            <a:srgbClr val="FFFF99"/>
          </a:solidFill>
          <a:ln w="63500">
            <a:solidFill>
              <a:srgbClr val="006600"/>
            </a:solidFill>
          </a:ln>
        </p:spPr>
        <p:txBody>
          <a:bodyPr>
            <a:normAutofit fontScale="92500" lnSpcReduction="10000"/>
          </a:bodyPr>
          <a:lstStyle/>
          <a:p>
            <a:pPr marL="0" algn="just">
              <a:buFontTx/>
              <a:buNone/>
              <a:defRPr/>
            </a:pPr>
            <a:r>
              <a:rPr lang="en-US" sz="2800" dirty="0" smtClean="0">
                <a:effectLst/>
              </a:rPr>
              <a:t>A graph in which each edge connects two different vertices and where no more than one edge connect the same pair of vertices is called a </a:t>
            </a:r>
            <a:r>
              <a:rPr lang="en-US" sz="2800" b="1" dirty="0" smtClean="0">
                <a:solidFill>
                  <a:srgbClr val="FF0000"/>
                </a:solidFill>
                <a:effectLst/>
              </a:rPr>
              <a:t>simple graph</a:t>
            </a:r>
            <a:r>
              <a:rPr lang="en-US" sz="2800" dirty="0" smtClean="0">
                <a:effectLst/>
              </a:rPr>
              <a:t>.</a:t>
            </a:r>
          </a:p>
          <a:p>
            <a:pPr algn="just">
              <a:buFontTx/>
              <a:buNone/>
              <a:defRPr/>
            </a:pPr>
            <a:endParaRPr lang="en-US" sz="2800" dirty="0" smtClean="0">
              <a:solidFill>
                <a:srgbClr val="006600"/>
              </a:solidFill>
              <a:effectLst/>
            </a:endParaRPr>
          </a:p>
          <a:p>
            <a:pPr algn="just">
              <a:buFontTx/>
              <a:buNone/>
              <a:defRPr/>
            </a:pPr>
            <a:r>
              <a:rPr lang="en-US" sz="2400" b="1" dirty="0" smtClean="0">
                <a:solidFill>
                  <a:srgbClr val="006600"/>
                </a:solidFill>
                <a:effectLst/>
              </a:rPr>
              <a:t>e.g. The graph in figure 1 is an example of a simple graph.</a:t>
            </a:r>
          </a:p>
        </p:txBody>
      </p:sp>
      <p:sp>
        <p:nvSpPr>
          <p:cNvPr id="17412" name="Slide Number Placeholder 4"/>
          <p:cNvSpPr>
            <a:spLocks noGrp="1"/>
          </p:cNvSpPr>
          <p:nvPr>
            <p:ph type="sldNum" sz="quarter" idx="12"/>
          </p:nvPr>
        </p:nvSpPr>
        <p:spPr>
          <a:noFill/>
        </p:spPr>
        <p:txBody>
          <a:bodyPr/>
          <a:lstStyle/>
          <a:p>
            <a:fld id="{A06ABC7E-6986-449B-8F40-275A8E05191F}" type="slidenum">
              <a:rPr lang="ar-JO" smtClean="0">
                <a:latin typeface="Times New Roman" charset="0"/>
                <a:cs typeface="Times New Roman" charset="0"/>
              </a:rPr>
              <a:pPr/>
              <a:t>5</a:t>
            </a:fld>
            <a:endParaRPr lang="en-US" smtClean="0">
              <a:latin typeface="Times New Roman" charset="0"/>
              <a:cs typeface="Times New Roman" charset="0"/>
            </a:endParaRPr>
          </a:p>
        </p:txBody>
      </p:sp>
      <p:sp>
        <p:nvSpPr>
          <p:cNvPr id="17410" name="Title 1"/>
          <p:cNvSpPr>
            <a:spLocks noGrp="1"/>
          </p:cNvSpPr>
          <p:nvPr>
            <p:ph type="title"/>
          </p:nvPr>
        </p:nvSpPr>
        <p:spPr>
          <a:xfrm>
            <a:off x="685800" y="457200"/>
            <a:ext cx="7772400" cy="1066800"/>
          </a:xfrm>
          <a:solidFill>
            <a:srgbClr val="00FF00"/>
          </a:solidFill>
          <a:ln w="63500">
            <a:solidFill>
              <a:srgbClr val="006600"/>
            </a:solidFill>
          </a:ln>
        </p:spPr>
        <p:txBody>
          <a:bodyPr/>
          <a:lstStyle/>
          <a:p>
            <a:r>
              <a:rPr lang="en-US" smtClean="0"/>
              <a:t>Simple Graphs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2"/>
          <p:cNvSpPr>
            <a:spLocks noGrp="1"/>
          </p:cNvSpPr>
          <p:nvPr>
            <p:ph idx="1"/>
          </p:nvPr>
        </p:nvSpPr>
        <p:spPr>
          <a:xfrm>
            <a:off x="685800" y="1600200"/>
            <a:ext cx="7772400" cy="4953000"/>
          </a:xfrm>
          <a:solidFill>
            <a:srgbClr val="FFFF99"/>
          </a:solidFill>
          <a:ln w="63500">
            <a:solidFill>
              <a:srgbClr val="006600"/>
            </a:solidFill>
          </a:ln>
        </p:spPr>
        <p:txBody>
          <a:bodyPr/>
          <a:lstStyle/>
          <a:p>
            <a:pPr>
              <a:buFontTx/>
              <a:buNone/>
            </a:pPr>
            <a:r>
              <a:rPr lang="en-US" sz="2800" smtClean="0">
                <a:effectLst/>
              </a:rPr>
              <a:t>What is the shortest path from </a:t>
            </a:r>
            <a:r>
              <a:rPr lang="en-US" sz="2800" i="1" smtClean="0">
                <a:effectLst/>
              </a:rPr>
              <a:t>a</a:t>
            </a:r>
            <a:r>
              <a:rPr lang="en-US" sz="2800" smtClean="0">
                <a:effectLst/>
              </a:rPr>
              <a:t>  to </a:t>
            </a:r>
            <a:r>
              <a:rPr lang="en-US" sz="2800" i="1" smtClean="0">
                <a:effectLst/>
              </a:rPr>
              <a:t>z </a:t>
            </a:r>
            <a:r>
              <a:rPr lang="en-US" sz="2800" smtClean="0">
                <a:effectLst/>
              </a:rPr>
              <a:t> in the figure </a:t>
            </a:r>
          </a:p>
          <a:p>
            <a:pPr>
              <a:buFontTx/>
              <a:buNone/>
            </a:pPr>
            <a:endParaRPr lang="en-US" sz="2400" smtClean="0">
              <a:effectLst/>
            </a:endParaRPr>
          </a:p>
          <a:p>
            <a:pPr>
              <a:buFontTx/>
              <a:buNone/>
            </a:pPr>
            <a:endParaRPr lang="en-US" sz="2400" smtClean="0">
              <a:effectLst/>
            </a:endParaRPr>
          </a:p>
          <a:p>
            <a:pPr>
              <a:buFontTx/>
              <a:buNone/>
            </a:pPr>
            <a:endParaRPr lang="en-US" sz="2400" smtClean="0">
              <a:effectLst/>
            </a:endParaRPr>
          </a:p>
          <a:p>
            <a:pPr>
              <a:buFontTx/>
              <a:buNone/>
            </a:pPr>
            <a:endParaRPr lang="en-US" sz="2400" smtClean="0">
              <a:effectLst/>
            </a:endParaRPr>
          </a:p>
          <a:p>
            <a:pPr>
              <a:buFontTx/>
              <a:buNone/>
            </a:pPr>
            <a:endParaRPr lang="en-US" sz="2400" smtClean="0">
              <a:effectLst/>
            </a:endParaRPr>
          </a:p>
          <a:p>
            <a:pPr>
              <a:buFontTx/>
              <a:buNone/>
            </a:pPr>
            <a:endParaRPr lang="en-US" sz="2400" smtClean="0">
              <a:effectLst/>
            </a:endParaRPr>
          </a:p>
          <a:p>
            <a:pPr>
              <a:buFontTx/>
              <a:buNone/>
            </a:pPr>
            <a:r>
              <a:rPr lang="en-US" sz="2400" smtClean="0">
                <a:effectLst/>
              </a:rPr>
              <a:t>  Path                        length</a:t>
            </a:r>
          </a:p>
          <a:p>
            <a:pPr>
              <a:buFontTx/>
              <a:buNone/>
            </a:pPr>
            <a:r>
              <a:rPr lang="en-US" sz="2400" smtClean="0">
                <a:effectLst/>
              </a:rPr>
              <a:t> </a:t>
            </a:r>
            <a:r>
              <a:rPr lang="en-US" sz="2400" i="1" smtClean="0">
                <a:effectLst/>
              </a:rPr>
              <a:t>a b c z                  </a:t>
            </a:r>
            <a:r>
              <a:rPr lang="en-US" sz="2400" smtClean="0">
                <a:effectLst/>
              </a:rPr>
              <a:t>4 + 3 + 2 = 9</a:t>
            </a:r>
          </a:p>
          <a:p>
            <a:pPr>
              <a:buFontTx/>
              <a:buNone/>
            </a:pPr>
            <a:r>
              <a:rPr lang="en-US" sz="2400" i="1" smtClean="0">
                <a:effectLst/>
              </a:rPr>
              <a:t> a b e z                  </a:t>
            </a:r>
            <a:r>
              <a:rPr lang="en-US" sz="2400" smtClean="0">
                <a:effectLst/>
              </a:rPr>
              <a:t>4 + 3 + 1 = 8</a:t>
            </a:r>
          </a:p>
          <a:p>
            <a:pPr>
              <a:buFontTx/>
              <a:buNone/>
            </a:pPr>
            <a:r>
              <a:rPr lang="en-US" sz="2400" i="1" smtClean="0">
                <a:solidFill>
                  <a:srgbClr val="FF0000"/>
                </a:solidFill>
                <a:effectLst/>
              </a:rPr>
              <a:t> a d e z                  </a:t>
            </a:r>
            <a:r>
              <a:rPr lang="en-US" sz="2400" smtClean="0">
                <a:solidFill>
                  <a:srgbClr val="FF0000"/>
                </a:solidFill>
                <a:effectLst/>
              </a:rPr>
              <a:t>2 + 3 + 1 = 6    (the shortest path)</a:t>
            </a:r>
          </a:p>
        </p:txBody>
      </p:sp>
      <p:sp>
        <p:nvSpPr>
          <p:cNvPr id="52228" name="Title 1"/>
          <p:cNvSpPr>
            <a:spLocks noGrp="1"/>
          </p:cNvSpPr>
          <p:nvPr>
            <p:ph type="title"/>
          </p:nvPr>
        </p:nvSpPr>
        <p:spPr>
          <a:xfrm>
            <a:off x="685800" y="228600"/>
            <a:ext cx="7772400" cy="1066800"/>
          </a:xfrm>
          <a:solidFill>
            <a:srgbClr val="00FF00"/>
          </a:solidFill>
          <a:ln w="63500">
            <a:solidFill>
              <a:srgbClr val="006600"/>
            </a:solidFill>
          </a:ln>
        </p:spPr>
        <p:txBody>
          <a:bodyPr/>
          <a:lstStyle/>
          <a:p>
            <a:r>
              <a:rPr lang="en-US" smtClean="0"/>
              <a:t>Example</a:t>
            </a:r>
          </a:p>
        </p:txBody>
      </p:sp>
      <p:pic>
        <p:nvPicPr>
          <p:cNvPr id="52227" name="Picture 2"/>
          <p:cNvPicPr>
            <a:picLocks noChangeAspect="1" noChangeArrowheads="1"/>
          </p:cNvPicPr>
          <p:nvPr/>
        </p:nvPicPr>
        <p:blipFill>
          <a:blip r:embed="rId2" cstate="print"/>
          <a:srcRect b="18823"/>
          <a:stretch>
            <a:fillRect/>
          </a:stretch>
        </p:blipFill>
        <p:spPr bwMode="auto">
          <a:xfrm>
            <a:off x="2057400" y="2287588"/>
            <a:ext cx="4533900" cy="2208212"/>
          </a:xfrm>
          <a:prstGeom prst="rect">
            <a:avLst/>
          </a:prstGeom>
          <a:noFill/>
          <a:ln w="12700">
            <a:solidFill>
              <a:srgbClr val="006600"/>
            </a:solid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Content Placeholder 2"/>
          <p:cNvSpPr>
            <a:spLocks noGrp="1"/>
          </p:cNvSpPr>
          <p:nvPr>
            <p:ph idx="1"/>
          </p:nvPr>
        </p:nvSpPr>
        <p:spPr>
          <a:xfrm>
            <a:off x="685800" y="2438400"/>
            <a:ext cx="7772400" cy="3048000"/>
          </a:xfrm>
          <a:solidFill>
            <a:srgbClr val="FFFF99"/>
          </a:solidFill>
          <a:ln w="63500">
            <a:solidFill>
              <a:srgbClr val="006600"/>
            </a:solidFill>
          </a:ln>
        </p:spPr>
        <p:txBody>
          <a:bodyPr/>
          <a:lstStyle/>
          <a:p>
            <a:pPr>
              <a:buFontTx/>
              <a:buNone/>
            </a:pPr>
            <a:r>
              <a:rPr lang="en-US" sz="2600" smtClean="0">
                <a:effectLst/>
              </a:rPr>
              <a:t>Consider the following problem:</a:t>
            </a:r>
          </a:p>
          <a:p>
            <a:pPr algn="just">
              <a:buFontTx/>
              <a:buNone/>
            </a:pPr>
            <a:r>
              <a:rPr lang="en-US" sz="2600" smtClean="0">
                <a:effectLst/>
              </a:rPr>
              <a:t>    A </a:t>
            </a:r>
            <a:r>
              <a:rPr lang="en-US" sz="2600" b="1" smtClean="0">
                <a:solidFill>
                  <a:srgbClr val="FF0000"/>
                </a:solidFill>
                <a:effectLst/>
              </a:rPr>
              <a:t>traveling salesman </a:t>
            </a:r>
            <a:r>
              <a:rPr lang="en-US" sz="2600" smtClean="0">
                <a:effectLst/>
              </a:rPr>
              <a:t>wants to visit each of </a:t>
            </a:r>
            <a:r>
              <a:rPr lang="en-US" sz="2600" i="1" smtClean="0">
                <a:effectLst/>
              </a:rPr>
              <a:t>n</a:t>
            </a:r>
            <a:r>
              <a:rPr lang="en-US" sz="2600" smtClean="0">
                <a:effectLst/>
              </a:rPr>
              <a:t> cities exactly once and return to his starting point. For example, suppose that the salesman wants to visit Detroit, Toledo, Saginaw, Grand Rapids, and Kalamazoo (see Figure 5). In which order should he visit these cities to travel the minimum total distance?</a:t>
            </a:r>
          </a:p>
        </p:txBody>
      </p:sp>
      <p:sp>
        <p:nvSpPr>
          <p:cNvPr id="53250" name="Title 1"/>
          <p:cNvSpPr>
            <a:spLocks noGrp="1"/>
          </p:cNvSpPr>
          <p:nvPr>
            <p:ph type="title"/>
          </p:nvPr>
        </p:nvSpPr>
        <p:spPr>
          <a:solidFill>
            <a:srgbClr val="00FF00"/>
          </a:solidFill>
          <a:ln w="63500">
            <a:solidFill>
              <a:srgbClr val="006600"/>
            </a:solidFill>
          </a:ln>
        </p:spPr>
        <p:txBody>
          <a:bodyPr/>
          <a:lstStyle/>
          <a:p>
            <a:r>
              <a:rPr lang="en-US" sz="4000" smtClean="0"/>
              <a:t>The Traveling Salesman Problem</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cstate="print"/>
          <a:srcRect l="3912"/>
          <a:stretch>
            <a:fillRect/>
          </a:stretch>
        </p:blipFill>
        <p:spPr bwMode="auto">
          <a:xfrm>
            <a:off x="831850" y="533400"/>
            <a:ext cx="7342188" cy="5029200"/>
          </a:xfrm>
          <a:prstGeom prst="rect">
            <a:avLst/>
          </a:prstGeom>
          <a:solidFill>
            <a:srgbClr val="FFFF99"/>
          </a:solidFill>
          <a:ln w="63500">
            <a:solidFill>
              <a:srgbClr val="006600"/>
            </a:solidFill>
            <a:miter lim="800000"/>
            <a:headEnd/>
            <a:tailEnd/>
          </a:ln>
        </p:spPr>
      </p:pic>
      <p:pic>
        <p:nvPicPr>
          <p:cNvPr id="54275" name="Picture 3"/>
          <p:cNvPicPr>
            <a:picLocks noChangeAspect="1" noChangeArrowheads="1"/>
          </p:cNvPicPr>
          <p:nvPr/>
        </p:nvPicPr>
        <p:blipFill>
          <a:blip r:embed="rId3" cstate="print"/>
          <a:srcRect/>
          <a:stretch>
            <a:fillRect/>
          </a:stretch>
        </p:blipFill>
        <p:spPr bwMode="auto">
          <a:xfrm>
            <a:off x="758825" y="6019800"/>
            <a:ext cx="7394575" cy="369888"/>
          </a:xfrm>
          <a:prstGeom prst="rect">
            <a:avLst/>
          </a:prstGeom>
          <a:noFill/>
          <a:ln w="9525">
            <a:noFill/>
            <a:miter lim="800000"/>
            <a:headEnd/>
            <a:tailEnd/>
          </a:ln>
        </p:spPr>
      </p:pic>
      <p:sp>
        <p:nvSpPr>
          <p:cNvPr id="54276" name="Rectangle 7"/>
          <p:cNvSpPr>
            <a:spLocks noChangeArrowheads="1"/>
          </p:cNvSpPr>
          <p:nvPr/>
        </p:nvSpPr>
        <p:spPr bwMode="auto">
          <a:xfrm>
            <a:off x="762000" y="5619750"/>
            <a:ext cx="1981200" cy="400050"/>
          </a:xfrm>
          <a:prstGeom prst="rect">
            <a:avLst/>
          </a:prstGeom>
          <a:noFill/>
          <a:ln w="9525">
            <a:noFill/>
            <a:miter lim="800000"/>
            <a:headEnd/>
            <a:tailEnd/>
          </a:ln>
        </p:spPr>
        <p:txBody>
          <a:bodyPr>
            <a:spAutoFit/>
          </a:bodyPr>
          <a:lstStyle/>
          <a:p>
            <a:r>
              <a:rPr lang="en-US" sz="2000">
                <a:solidFill>
                  <a:srgbClr val="FF0000"/>
                </a:solidFill>
              </a:rPr>
              <a:t>Shortest circuit :</a:t>
            </a:r>
          </a:p>
        </p:txBody>
      </p:sp>
      <p:sp>
        <p:nvSpPr>
          <p:cNvPr id="54277" name="Rectangle 8"/>
          <p:cNvSpPr>
            <a:spLocks noChangeArrowheads="1"/>
          </p:cNvSpPr>
          <p:nvPr/>
        </p:nvSpPr>
        <p:spPr bwMode="auto">
          <a:xfrm>
            <a:off x="6929438" y="5638800"/>
            <a:ext cx="1673225" cy="400050"/>
          </a:xfrm>
          <a:prstGeom prst="rect">
            <a:avLst/>
          </a:prstGeom>
          <a:noFill/>
          <a:ln w="9525">
            <a:noFill/>
            <a:miter lim="800000"/>
            <a:headEnd/>
            <a:tailEnd/>
          </a:ln>
        </p:spPr>
        <p:txBody>
          <a:bodyPr wrap="none">
            <a:spAutoFit/>
          </a:bodyPr>
          <a:lstStyle/>
          <a:p>
            <a:r>
              <a:rPr lang="en-US" sz="2000">
                <a:solidFill>
                  <a:srgbClr val="FF0000"/>
                </a:solidFill>
              </a:rPr>
              <a:t>Total distance </a:t>
            </a:r>
            <a:endParaRPr lang="en-US" sz="20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610600" cy="6172200"/>
          </a:xfrm>
          <a:ln w="63500">
            <a:solidFill>
              <a:srgbClr val="006600"/>
            </a:solidFill>
          </a:ln>
        </p:spPr>
        <p:txBody>
          <a:bodyPr/>
          <a:lstStyle/>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smtClean="0"/>
          </a:p>
          <a:p>
            <a:pPr>
              <a:buFontTx/>
              <a:buNone/>
              <a:defRPr/>
            </a:pPr>
            <a:endParaRPr lang="en-US" sz="2000" dirty="0" smtClean="0">
              <a:solidFill>
                <a:srgbClr val="FF0000"/>
              </a:solidFill>
            </a:endParaRPr>
          </a:p>
          <a:p>
            <a:pPr>
              <a:buFontTx/>
              <a:buNone/>
              <a:defRPr/>
            </a:pPr>
            <a:endParaRPr lang="en-US" sz="2000" dirty="0" smtClean="0">
              <a:solidFill>
                <a:srgbClr val="FF0000"/>
              </a:solidFill>
            </a:endParaRPr>
          </a:p>
          <a:p>
            <a:pPr>
              <a:buFontTx/>
              <a:buNone/>
              <a:defRPr/>
            </a:pPr>
            <a:endParaRPr lang="en-US" sz="2000" dirty="0" smtClean="0">
              <a:solidFill>
                <a:srgbClr val="FF0000"/>
              </a:solidFill>
            </a:endParaRPr>
          </a:p>
          <a:p>
            <a:pPr>
              <a:buFontTx/>
              <a:buNone/>
              <a:defRPr/>
            </a:pPr>
            <a:endParaRPr lang="en-US" sz="2000" dirty="0" smtClean="0">
              <a:solidFill>
                <a:srgbClr val="FF0000"/>
              </a:solidFill>
            </a:endParaRPr>
          </a:p>
          <a:p>
            <a:pPr>
              <a:buFontTx/>
              <a:buNone/>
              <a:defRPr/>
            </a:pPr>
            <a:r>
              <a:rPr lang="en-US" sz="2000" dirty="0" smtClean="0">
                <a:solidFill>
                  <a:srgbClr val="FF0000"/>
                </a:solidFill>
              </a:rPr>
              <a:t>Shortest circuit :                                                                                             Total distance </a:t>
            </a:r>
            <a:endParaRPr lang="en-US" sz="2000" dirty="0">
              <a:solidFill>
                <a:srgbClr val="FF0000"/>
              </a:solidFill>
            </a:endParaRPr>
          </a:p>
        </p:txBody>
      </p:sp>
      <p:pic>
        <p:nvPicPr>
          <p:cNvPr id="55299" name="Picture 2"/>
          <p:cNvPicPr>
            <a:picLocks noChangeAspect="1" noChangeArrowheads="1"/>
          </p:cNvPicPr>
          <p:nvPr/>
        </p:nvPicPr>
        <p:blipFill>
          <a:blip r:embed="rId2" cstate="print"/>
          <a:srcRect/>
          <a:stretch>
            <a:fillRect/>
          </a:stretch>
        </p:blipFill>
        <p:spPr bwMode="auto">
          <a:xfrm>
            <a:off x="609600" y="685800"/>
            <a:ext cx="8170863" cy="4686300"/>
          </a:xfrm>
          <a:prstGeom prst="rect">
            <a:avLst/>
          </a:prstGeom>
          <a:solidFill>
            <a:srgbClr val="FFFF99"/>
          </a:solidFill>
          <a:ln w="9525">
            <a:noFill/>
            <a:miter lim="800000"/>
            <a:headEnd/>
            <a:tailEnd/>
          </a:ln>
        </p:spPr>
      </p:pic>
      <p:pic>
        <p:nvPicPr>
          <p:cNvPr id="55300" name="Picture 3"/>
          <p:cNvPicPr>
            <a:picLocks noChangeAspect="1" noChangeArrowheads="1"/>
          </p:cNvPicPr>
          <p:nvPr/>
        </p:nvPicPr>
        <p:blipFill>
          <a:blip r:embed="rId3" cstate="print"/>
          <a:srcRect/>
          <a:stretch>
            <a:fillRect/>
          </a:stretch>
        </p:blipFill>
        <p:spPr bwMode="auto">
          <a:xfrm>
            <a:off x="406400" y="6140450"/>
            <a:ext cx="8280400" cy="412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685800" y="1524000"/>
            <a:ext cx="7772400" cy="5105400"/>
          </a:xfrm>
          <a:solidFill>
            <a:srgbClr val="FFFF99"/>
          </a:solidFill>
          <a:ln w="63500">
            <a:solidFill>
              <a:srgbClr val="006600"/>
            </a:solidFill>
          </a:ln>
        </p:spPr>
        <p:txBody>
          <a:bodyPr/>
          <a:lstStyle/>
          <a:p>
            <a:pPr marL="0" algn="just">
              <a:spcBef>
                <a:spcPct val="0"/>
              </a:spcBef>
              <a:buFontTx/>
              <a:buNone/>
            </a:pPr>
            <a:r>
              <a:rPr lang="en-US" sz="2400" smtClean="0">
                <a:effectLst/>
              </a:rPr>
              <a:t>A computer network may contain multiple links between data centers, as shown in Figure 2. To model such networks we need graphs that have more than one edge connecting the same pair of vertices. Graphs that may have multiple edges connecting the same vertices are called </a:t>
            </a:r>
            <a:r>
              <a:rPr lang="en-US" sz="2400" b="1" smtClean="0">
                <a:solidFill>
                  <a:srgbClr val="FF0000"/>
                </a:solidFill>
                <a:effectLst/>
              </a:rPr>
              <a:t>multigraphs</a:t>
            </a:r>
            <a:r>
              <a:rPr lang="en-US" sz="2400" smtClean="0">
                <a:effectLst/>
              </a:rPr>
              <a:t>.</a:t>
            </a:r>
          </a:p>
        </p:txBody>
      </p:sp>
      <p:sp>
        <p:nvSpPr>
          <p:cNvPr id="18435" name="Slide Number Placeholder 4"/>
          <p:cNvSpPr>
            <a:spLocks noGrp="1"/>
          </p:cNvSpPr>
          <p:nvPr>
            <p:ph type="sldNum" sz="quarter" idx="12"/>
          </p:nvPr>
        </p:nvSpPr>
        <p:spPr>
          <a:noFill/>
        </p:spPr>
        <p:txBody>
          <a:bodyPr/>
          <a:lstStyle/>
          <a:p>
            <a:fld id="{606DF41F-2DCF-4D5E-B220-DAA00FB5638F}" type="slidenum">
              <a:rPr lang="ar-JO" smtClean="0">
                <a:latin typeface="Times New Roman" charset="0"/>
                <a:cs typeface="Times New Roman" charset="0"/>
              </a:rPr>
              <a:pPr/>
              <a:t>6</a:t>
            </a:fld>
            <a:endParaRPr lang="en-US" smtClean="0">
              <a:latin typeface="Times New Roman" charset="0"/>
              <a:cs typeface="Times New Roman" charset="0"/>
            </a:endParaRPr>
          </a:p>
        </p:txBody>
      </p:sp>
      <p:sp>
        <p:nvSpPr>
          <p:cNvPr id="18437" name="Title 1"/>
          <p:cNvSpPr>
            <a:spLocks noGrp="1"/>
          </p:cNvSpPr>
          <p:nvPr>
            <p:ph type="title"/>
          </p:nvPr>
        </p:nvSpPr>
        <p:spPr>
          <a:xfrm>
            <a:off x="685800" y="228600"/>
            <a:ext cx="7772400" cy="1066800"/>
          </a:xfrm>
          <a:solidFill>
            <a:srgbClr val="00FF00"/>
          </a:solidFill>
          <a:ln w="63500">
            <a:solidFill>
              <a:srgbClr val="006600"/>
            </a:solidFill>
          </a:ln>
        </p:spPr>
        <p:txBody>
          <a:bodyPr/>
          <a:lstStyle/>
          <a:p>
            <a:r>
              <a:rPr lang="en-US" smtClean="0"/>
              <a:t>Multigraphs</a:t>
            </a:r>
          </a:p>
        </p:txBody>
      </p:sp>
      <p:pic>
        <p:nvPicPr>
          <p:cNvPr id="18436" name="Picture 2"/>
          <p:cNvPicPr>
            <a:picLocks noChangeAspect="1" noChangeArrowheads="1"/>
          </p:cNvPicPr>
          <p:nvPr/>
        </p:nvPicPr>
        <p:blipFill>
          <a:blip r:embed="rId2" cstate="print"/>
          <a:srcRect t="3650" b="3650"/>
          <a:stretch>
            <a:fillRect/>
          </a:stretch>
        </p:blipFill>
        <p:spPr bwMode="auto">
          <a:xfrm>
            <a:off x="1143000" y="3581400"/>
            <a:ext cx="6934200" cy="2895600"/>
          </a:xfrm>
          <a:prstGeom prst="rect">
            <a:avLst/>
          </a:prstGeom>
          <a:noFill/>
          <a:ln w="12700">
            <a:solidFill>
              <a:srgbClr val="006600"/>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685800" y="1447800"/>
            <a:ext cx="7772400" cy="5181600"/>
          </a:xfrm>
          <a:solidFill>
            <a:srgbClr val="FFFF99"/>
          </a:solidFill>
          <a:ln w="63500">
            <a:solidFill>
              <a:srgbClr val="006600"/>
            </a:solidFill>
          </a:ln>
        </p:spPr>
        <p:txBody>
          <a:bodyPr/>
          <a:lstStyle/>
          <a:p>
            <a:pPr marL="0" algn="just">
              <a:spcBef>
                <a:spcPct val="0"/>
              </a:spcBef>
              <a:buFontTx/>
              <a:buNone/>
            </a:pPr>
            <a:r>
              <a:rPr lang="en-US" sz="2400" smtClean="0">
                <a:effectLst/>
              </a:rPr>
              <a:t>Sometimes a communication link connects a data center with itself. To model this network we need to include edges that connect a vertex to itself. Such edges are called </a:t>
            </a:r>
            <a:r>
              <a:rPr lang="en-US" sz="2400" b="1" smtClean="0">
                <a:solidFill>
                  <a:srgbClr val="FF0000"/>
                </a:solidFill>
                <a:effectLst/>
              </a:rPr>
              <a:t>loops</a:t>
            </a:r>
            <a:r>
              <a:rPr lang="en-US" sz="2400" smtClean="0">
                <a:effectLst/>
              </a:rPr>
              <a:t>. Graphs that may include loops, and possibly multiple edges are sometimes called </a:t>
            </a:r>
            <a:r>
              <a:rPr lang="en-US" sz="2400" b="1" smtClean="0">
                <a:solidFill>
                  <a:srgbClr val="FF0000"/>
                </a:solidFill>
                <a:effectLst/>
              </a:rPr>
              <a:t>pseudographs</a:t>
            </a:r>
            <a:r>
              <a:rPr lang="en-US" sz="2400" smtClean="0">
                <a:solidFill>
                  <a:srgbClr val="FF0000"/>
                </a:solidFill>
                <a:effectLst/>
              </a:rPr>
              <a:t>.</a:t>
            </a:r>
          </a:p>
        </p:txBody>
      </p:sp>
      <p:sp>
        <p:nvSpPr>
          <p:cNvPr id="19459" name="Slide Number Placeholder 4"/>
          <p:cNvSpPr>
            <a:spLocks noGrp="1"/>
          </p:cNvSpPr>
          <p:nvPr>
            <p:ph type="sldNum" sz="quarter" idx="12"/>
          </p:nvPr>
        </p:nvSpPr>
        <p:spPr>
          <a:noFill/>
        </p:spPr>
        <p:txBody>
          <a:bodyPr/>
          <a:lstStyle/>
          <a:p>
            <a:fld id="{13307192-C031-47A4-A26C-C1EB2615B798}" type="slidenum">
              <a:rPr lang="ar-JO" smtClean="0">
                <a:latin typeface="Times New Roman" charset="0"/>
                <a:cs typeface="Times New Roman" charset="0"/>
              </a:rPr>
              <a:pPr/>
              <a:t>7</a:t>
            </a:fld>
            <a:endParaRPr lang="en-US" smtClean="0">
              <a:latin typeface="Times New Roman" charset="0"/>
              <a:cs typeface="Times New Roman" charset="0"/>
            </a:endParaRPr>
          </a:p>
        </p:txBody>
      </p:sp>
      <p:sp>
        <p:nvSpPr>
          <p:cNvPr id="19461" name="Title 1"/>
          <p:cNvSpPr>
            <a:spLocks noGrp="1"/>
          </p:cNvSpPr>
          <p:nvPr>
            <p:ph type="title"/>
          </p:nvPr>
        </p:nvSpPr>
        <p:spPr>
          <a:xfrm>
            <a:off x="685800" y="228600"/>
            <a:ext cx="7772400" cy="990600"/>
          </a:xfrm>
          <a:solidFill>
            <a:srgbClr val="00FF00"/>
          </a:solidFill>
          <a:ln w="63500">
            <a:solidFill>
              <a:srgbClr val="006600"/>
            </a:solidFill>
          </a:ln>
        </p:spPr>
        <p:txBody>
          <a:bodyPr/>
          <a:lstStyle/>
          <a:p>
            <a:r>
              <a:rPr lang="en-US" smtClean="0"/>
              <a:t>Pseudographs</a:t>
            </a:r>
          </a:p>
        </p:txBody>
      </p:sp>
      <p:pic>
        <p:nvPicPr>
          <p:cNvPr id="19460" name="Picture 2"/>
          <p:cNvPicPr>
            <a:picLocks noChangeAspect="1" noChangeArrowheads="1"/>
          </p:cNvPicPr>
          <p:nvPr/>
        </p:nvPicPr>
        <p:blipFill>
          <a:blip r:embed="rId2" cstate="print"/>
          <a:srcRect/>
          <a:stretch>
            <a:fillRect/>
          </a:stretch>
        </p:blipFill>
        <p:spPr bwMode="auto">
          <a:xfrm>
            <a:off x="1219200" y="3581400"/>
            <a:ext cx="6732588" cy="2936875"/>
          </a:xfrm>
          <a:prstGeom prst="rect">
            <a:avLst/>
          </a:prstGeom>
          <a:noFill/>
          <a:ln w="12700">
            <a:solidFill>
              <a:srgbClr val="006600"/>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685800" y="1752600"/>
            <a:ext cx="7772400" cy="4343400"/>
          </a:xfrm>
          <a:solidFill>
            <a:srgbClr val="FFFF99"/>
          </a:solidFill>
          <a:ln w="63500">
            <a:solidFill>
              <a:srgbClr val="006600"/>
            </a:solidFill>
          </a:ln>
        </p:spPr>
        <p:txBody>
          <a:bodyPr>
            <a:normAutofit fontScale="92500"/>
          </a:bodyPr>
          <a:lstStyle/>
          <a:p>
            <a:pPr algn="just">
              <a:buFontTx/>
              <a:buNone/>
            </a:pPr>
            <a:r>
              <a:rPr lang="en-US" sz="2800" u="sng" smtClean="0">
                <a:effectLst/>
              </a:rPr>
              <a:t>Definition 2:</a:t>
            </a:r>
            <a:r>
              <a:rPr lang="en-US" sz="2800" smtClean="0">
                <a:effectLst/>
              </a:rPr>
              <a:t> A </a:t>
            </a:r>
            <a:r>
              <a:rPr lang="en-US" sz="2800" b="1" smtClean="0">
                <a:solidFill>
                  <a:srgbClr val="FF0000"/>
                </a:solidFill>
                <a:effectLst/>
              </a:rPr>
              <a:t>directed graph </a:t>
            </a:r>
            <a:r>
              <a:rPr lang="en-US" sz="2800" smtClean="0">
                <a:effectLst/>
              </a:rPr>
              <a:t>(or digraph) (</a:t>
            </a:r>
            <a:r>
              <a:rPr lang="en-US" sz="2800" i="1" smtClean="0">
                <a:effectLst/>
              </a:rPr>
              <a:t>V</a:t>
            </a:r>
            <a:r>
              <a:rPr lang="en-US" sz="2800" smtClean="0">
                <a:effectLst/>
              </a:rPr>
              <a:t> , </a:t>
            </a:r>
            <a:r>
              <a:rPr lang="en-US" sz="2800" i="1" smtClean="0">
                <a:effectLst/>
              </a:rPr>
              <a:t>E </a:t>
            </a:r>
            <a:r>
              <a:rPr lang="en-US" sz="2800" smtClean="0">
                <a:effectLst/>
              </a:rPr>
              <a:t>) consists of a nonempty set of vertices </a:t>
            </a:r>
            <a:r>
              <a:rPr lang="en-US" sz="2800" i="1" smtClean="0">
                <a:effectLst/>
              </a:rPr>
              <a:t>V</a:t>
            </a:r>
            <a:r>
              <a:rPr lang="en-US" sz="2800" smtClean="0">
                <a:effectLst/>
              </a:rPr>
              <a:t> and a set of directed  edges (or arcs) </a:t>
            </a:r>
            <a:r>
              <a:rPr lang="en-US" sz="2800" i="1" smtClean="0">
                <a:effectLst/>
              </a:rPr>
              <a:t>E</a:t>
            </a:r>
            <a:r>
              <a:rPr lang="en-US" sz="2800" smtClean="0">
                <a:effectLst/>
              </a:rPr>
              <a:t>. Each directed edge is associated  with an ordered pair of vertices.</a:t>
            </a:r>
          </a:p>
          <a:p>
            <a:pPr algn="just">
              <a:buFontTx/>
              <a:buNone/>
            </a:pPr>
            <a:r>
              <a:rPr lang="en-US" sz="2800" smtClean="0">
                <a:effectLst/>
              </a:rPr>
              <a:t>    The directed edge associated with the ordered pair (</a:t>
            </a:r>
            <a:r>
              <a:rPr lang="en-US" sz="2800" i="1" smtClean="0">
                <a:effectLst/>
              </a:rPr>
              <a:t>u</a:t>
            </a:r>
            <a:r>
              <a:rPr lang="en-US" sz="2800" smtClean="0">
                <a:effectLst/>
              </a:rPr>
              <a:t>, </a:t>
            </a:r>
            <a:r>
              <a:rPr lang="en-US" sz="2800" i="1" smtClean="0">
                <a:effectLst/>
              </a:rPr>
              <a:t>v</a:t>
            </a:r>
            <a:r>
              <a:rPr lang="en-US" sz="2800" smtClean="0">
                <a:effectLst/>
              </a:rPr>
              <a:t>) is said to start at </a:t>
            </a:r>
            <a:r>
              <a:rPr lang="en-US" sz="2800" i="1" smtClean="0">
                <a:effectLst/>
              </a:rPr>
              <a:t>u</a:t>
            </a:r>
            <a:r>
              <a:rPr lang="en-US" sz="2800" smtClean="0">
                <a:effectLst/>
              </a:rPr>
              <a:t> and end at </a:t>
            </a:r>
            <a:r>
              <a:rPr lang="en-US" sz="2800" i="1" smtClean="0">
                <a:effectLst/>
              </a:rPr>
              <a:t>v</a:t>
            </a:r>
            <a:r>
              <a:rPr lang="en-US" sz="2800" smtClean="0">
                <a:effectLst/>
              </a:rPr>
              <a:t>.  When a directed graph has no loops and has no multiple  directed edges, it is called a </a:t>
            </a:r>
            <a:r>
              <a:rPr lang="en-US" sz="2800" b="1" smtClean="0">
                <a:solidFill>
                  <a:srgbClr val="FF0000"/>
                </a:solidFill>
                <a:effectLst/>
              </a:rPr>
              <a:t>simple directed graph</a:t>
            </a:r>
            <a:r>
              <a:rPr lang="en-US" sz="2800" smtClean="0">
                <a:effectLst/>
              </a:rPr>
              <a:t>.</a:t>
            </a:r>
          </a:p>
        </p:txBody>
      </p:sp>
      <p:sp>
        <p:nvSpPr>
          <p:cNvPr id="20484" name="Slide Number Placeholder 4"/>
          <p:cNvSpPr>
            <a:spLocks noGrp="1"/>
          </p:cNvSpPr>
          <p:nvPr>
            <p:ph type="sldNum" sz="quarter" idx="12"/>
          </p:nvPr>
        </p:nvSpPr>
        <p:spPr>
          <a:noFill/>
        </p:spPr>
        <p:txBody>
          <a:bodyPr/>
          <a:lstStyle/>
          <a:p>
            <a:fld id="{DF84CE6B-7A2B-4E47-BCA0-C737BB468EF0}" type="slidenum">
              <a:rPr lang="ar-JO" smtClean="0">
                <a:latin typeface="Times New Roman" charset="0"/>
                <a:cs typeface="Times New Roman" charset="0"/>
              </a:rPr>
              <a:pPr/>
              <a:t>8</a:t>
            </a:fld>
            <a:endParaRPr lang="en-US" smtClean="0">
              <a:latin typeface="Times New Roman" charset="0"/>
              <a:cs typeface="Times New Roman" charset="0"/>
            </a:endParaRPr>
          </a:p>
        </p:txBody>
      </p:sp>
      <p:sp>
        <p:nvSpPr>
          <p:cNvPr id="20482" name="Title 1"/>
          <p:cNvSpPr>
            <a:spLocks noGrp="1"/>
          </p:cNvSpPr>
          <p:nvPr>
            <p:ph type="title"/>
          </p:nvPr>
        </p:nvSpPr>
        <p:spPr>
          <a:xfrm>
            <a:off x="685800" y="381000"/>
            <a:ext cx="7772400" cy="1066800"/>
          </a:xfrm>
          <a:solidFill>
            <a:srgbClr val="00FF00"/>
          </a:solidFill>
          <a:ln w="63500">
            <a:solidFill>
              <a:srgbClr val="006600"/>
            </a:solidFill>
          </a:ln>
        </p:spPr>
        <p:txBody>
          <a:bodyPr/>
          <a:lstStyle/>
          <a:p>
            <a:r>
              <a:rPr lang="en-US" smtClean="0"/>
              <a:t>Directed Graphs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343400"/>
          </a:xfrm>
          <a:solidFill>
            <a:srgbClr val="FFFF99"/>
          </a:solidFill>
          <a:ln w="63500">
            <a:solidFill>
              <a:srgbClr val="006600"/>
            </a:solidFill>
          </a:ln>
        </p:spPr>
        <p:txBody>
          <a:bodyPr/>
          <a:lstStyle/>
          <a:p>
            <a:pPr>
              <a:buFontTx/>
              <a:buNone/>
              <a:defRPr/>
            </a:pPr>
            <a:r>
              <a:rPr lang="en-US" dirty="0" smtClean="0"/>
              <a:t> </a:t>
            </a:r>
            <a:endParaRPr lang="en-US" dirty="0"/>
          </a:p>
        </p:txBody>
      </p:sp>
      <p:sp>
        <p:nvSpPr>
          <p:cNvPr id="21508" name="Slide Number Placeholder 4"/>
          <p:cNvSpPr>
            <a:spLocks noGrp="1"/>
          </p:cNvSpPr>
          <p:nvPr>
            <p:ph type="sldNum" sz="quarter" idx="12"/>
          </p:nvPr>
        </p:nvSpPr>
        <p:spPr>
          <a:noFill/>
        </p:spPr>
        <p:txBody>
          <a:bodyPr/>
          <a:lstStyle/>
          <a:p>
            <a:fld id="{D4BBB9B6-EA81-4C61-9CF1-279453AEB42A}" type="slidenum">
              <a:rPr lang="ar-JO" smtClean="0">
                <a:latin typeface="Times New Roman" charset="0"/>
                <a:cs typeface="Times New Roman" charset="0"/>
              </a:rPr>
              <a:pPr/>
              <a:t>9</a:t>
            </a:fld>
            <a:endParaRPr lang="en-US" smtClean="0">
              <a:latin typeface="Times New Roman" charset="0"/>
              <a:cs typeface="Times New Roman" charset="0"/>
            </a:endParaRPr>
          </a:p>
        </p:txBody>
      </p:sp>
      <p:sp>
        <p:nvSpPr>
          <p:cNvPr id="21506" name="Title 1"/>
          <p:cNvSpPr>
            <a:spLocks noGrp="1"/>
          </p:cNvSpPr>
          <p:nvPr>
            <p:ph type="title"/>
          </p:nvPr>
        </p:nvSpPr>
        <p:spPr>
          <a:xfrm>
            <a:off x="685800" y="457200"/>
            <a:ext cx="7772400" cy="1066800"/>
          </a:xfrm>
          <a:solidFill>
            <a:srgbClr val="00FF00"/>
          </a:solidFill>
          <a:ln w="63500">
            <a:solidFill>
              <a:srgbClr val="006600"/>
            </a:solidFill>
          </a:ln>
        </p:spPr>
        <p:txBody>
          <a:bodyPr/>
          <a:lstStyle/>
          <a:p>
            <a:r>
              <a:rPr lang="en-US" smtClean="0"/>
              <a:t>Simple Directed Graph</a:t>
            </a:r>
          </a:p>
        </p:txBody>
      </p:sp>
      <p:pic>
        <p:nvPicPr>
          <p:cNvPr id="21509" name="Picture 3"/>
          <p:cNvPicPr>
            <a:picLocks noChangeAspect="1" noChangeArrowheads="1"/>
          </p:cNvPicPr>
          <p:nvPr/>
        </p:nvPicPr>
        <p:blipFill>
          <a:blip r:embed="rId2" cstate="print"/>
          <a:srcRect/>
          <a:stretch>
            <a:fillRect/>
          </a:stretch>
        </p:blipFill>
        <p:spPr bwMode="auto">
          <a:xfrm>
            <a:off x="990600" y="2435225"/>
            <a:ext cx="7280275" cy="3355975"/>
          </a:xfrm>
          <a:prstGeom prst="rect">
            <a:avLst/>
          </a:prstGeom>
          <a:solidFill>
            <a:srgbClr val="FFFF99"/>
          </a:solidFill>
          <a:ln w="12700">
            <a:solidFill>
              <a:srgbClr val="006600"/>
            </a:solid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Chapter 9: Graphs&amp;quot;&quot;/&gt;&lt;property id=&quot;20307&quot; value=&quot;969&quot;/&gt;&lt;/object&gt;&lt;object type=&quot;3&quot; unique_id=&quot;10011&quot;&gt;&lt;property id=&quot;20148&quot; value=&quot;5&quot;/&gt;&lt;property id=&quot;20300&quot; value=&quot;Slide 11 - &amp;quot;8.2: Graph Terminology&amp;quot;&quot;/&gt;&lt;property id=&quot;20307&quot; value=&quot;975&quot;/&gt;&lt;/object&gt;&lt;object type=&quot;3&quot; unique_id=&quot;10012&quot;&gt;&lt;property id=&quot;20148&quot; value=&quot;5&quot;/&gt;&lt;property id=&quot;20300&quot; value=&quot;Slide 12 - &amp;quot;Undirected Graph: Adjacency&amp;quot;&quot;/&gt;&lt;property id=&quot;20307&quot; value=&quot;906&quot;/&gt;&lt;/object&gt;&lt;object type=&quot;3&quot; unique_id=&quot;10013&quot;&gt;&lt;property id=&quot;20148&quot; value=&quot;5&quot;/&gt;&lt;property id=&quot;20300&quot; value=&quot;Slide 13 - &amp;quot;Undirected Graph: Degree of a Vertex&amp;quot;&quot;/&gt;&lt;property id=&quot;20307&quot; value=&quot;907&quot;/&gt;&lt;/object&gt;&lt;object type=&quot;3&quot; unique_id=&quot;10014&quot;&gt;&lt;property id=&quot;20148&quot; value=&quot;5&quot;/&gt;&lt;property id=&quot;20300&quot; value=&quot;Slide 14 - &amp;quot;Handshaking Theorem&amp;quot;&quot;/&gt;&lt;property id=&quot;20307&quot; value=&quot;908&quot;/&gt;&lt;/object&gt;&lt;object type=&quot;3&quot; unique_id=&quot;10015&quot;&gt;&lt;property id=&quot;20148&quot; value=&quot;5&quot;/&gt;&lt;property id=&quot;20300&quot; value=&quot;Slide 15 - &amp;quot;Example&amp;quot;&quot;/&gt;&lt;property id=&quot;20307&quot; value=&quot;999&quot;/&gt;&lt;/object&gt;&lt;object type=&quot;3&quot; unique_id=&quot;10016&quot;&gt;&lt;property id=&quot;20148&quot; value=&quot;5&quot;/&gt;&lt;property id=&quot;20300&quot; value=&quot;Slide 16&quot;/&gt;&lt;property id=&quot;20307&quot; value=&quot;995&quot;/&gt;&lt;/object&gt;&lt;object type=&quot;3&quot; unique_id=&quot;10017&quot;&gt;&lt;property id=&quot;20148&quot; value=&quot;5&quot;/&gt;&lt;property id=&quot;20300&quot; value=&quot;Slide 17 - &amp;quot;Directed Graph: Adjacency&amp;quot;&quot;/&gt;&lt;property id=&quot;20307&quot; value=&quot;909&quot;/&gt;&lt;/object&gt;&lt;object type=&quot;3&quot; unique_id=&quot;10018&quot;&gt;&lt;property id=&quot;20148&quot; value=&quot;5&quot;/&gt;&lt;property id=&quot;20300&quot; value=&quot;Slide 18 - &amp;quot;Directed Graph: Degree of a vertex&amp;quot;&quot;/&gt;&lt;property id=&quot;20307&quot; value=&quot;910&quot;/&gt;&lt;/object&gt;&lt;object type=&quot;3&quot; unique_id=&quot;10019&quot;&gt;&lt;property id=&quot;20148&quot; value=&quot;5&quot;/&gt;&lt;property id=&quot;20300&quot; value=&quot;Slide 19 - &amp;quot;Directed Handshaking Theorem&amp;quot;&quot;/&gt;&lt;property id=&quot;20307&quot; value=&quot;970&quot;/&gt;&lt;/object&gt;&lt;object type=&quot;3&quot; unique_id=&quot;10020&quot;&gt;&lt;property id=&quot;20148&quot; value=&quot;5&quot;/&gt;&lt;property id=&quot;20300&quot; value=&quot;Slide 20&quot;/&gt;&lt;property id=&quot;20307&quot; value=&quot;996&quot;/&gt;&lt;/object&gt;&lt;object type=&quot;3&quot; unique_id=&quot;10021&quot;&gt;&lt;property id=&quot;20148&quot; value=&quot;5&quot;/&gt;&lt;property id=&quot;20300&quot; value=&quot;Slide 21 - &amp;quot;Special Graph Structures&amp;quot;&quot;/&gt;&lt;property id=&quot;20307&quot; value=&quot;926&quot;/&gt;&lt;/object&gt;&lt;object type=&quot;3&quot; unique_id=&quot;10022&quot;&gt;&lt;property id=&quot;20148&quot; value=&quot;5&quot;/&gt;&lt;property id=&quot;20300&quot; value=&quot;Slide 22 - &amp;quot;Complete Graphs&amp;quot;&quot;/&gt;&lt;property id=&quot;20307&quot; value=&quot;927&quot;/&gt;&lt;/object&gt;&lt;object type=&quot;3&quot; unique_id=&quot;10023&quot;&gt;&lt;property id=&quot;20148&quot; value=&quot;5&quot;/&gt;&lt;property id=&quot;20300&quot; value=&quot;Slide 23 - &amp;quot;Cycles&amp;quot;&quot;/&gt;&lt;property id=&quot;20307&quot; value=&quot;928&quot;/&gt;&lt;/object&gt;&lt;object type=&quot;3&quot; unique_id=&quot;10024&quot;&gt;&lt;property id=&quot;20148&quot; value=&quot;5&quot;/&gt;&lt;property id=&quot;20300&quot; value=&quot;Slide 24 - &amp;quot;Wheels&amp;quot;&quot;/&gt;&lt;property id=&quot;20307&quot; value=&quot;929&quot;/&gt;&lt;/object&gt;&lt;object type=&quot;3&quot; unique_id=&quot;10025&quot;&gt;&lt;property id=&quot;20148&quot; value=&quot;5&quot;/&gt;&lt;property id=&quot;20300&quot; value=&quot;Slide 25 - &amp;quot;n-cubes (hypercubes)&amp;quot;&quot;/&gt;&lt;property id=&quot;20307&quot; value=&quot;930&quot;/&gt;&lt;/object&gt;&lt;object type=&quot;3&quot; unique_id=&quot;10026&quot;&gt;&lt;property id=&quot;20148&quot; value=&quot;5&quot;/&gt;&lt;property id=&quot;20300&quot; value=&quot;Slide 26 - &amp;quot;9.3 Graph Representations&amp;quot;&quot;/&gt;&lt;property id=&quot;20307&quot; value=&quot;275&quot;/&gt;&lt;/object&gt;&lt;object type=&quot;3&quot; unique_id=&quot;10027&quot;&gt;&lt;property id=&quot;20148&quot; value=&quot;5&quot;/&gt;&lt;property id=&quot;20300&quot; value=&quot;Slide 27 - &amp;quot;Undirected: Adjacency Lists&amp;quot;&quot;/&gt;&lt;property id=&quot;20307&quot; value=&quot;971&quot;/&gt;&lt;/object&gt;&lt;object type=&quot;3&quot; unique_id=&quot;10028&quot;&gt;&lt;property id=&quot;20148&quot; value=&quot;5&quot;/&gt;&lt;property id=&quot;20300&quot; value=&quot;Slide 28 - &amp;quot;Undirected: Adjacency Matrices&amp;quot;&quot;/&gt;&lt;property id=&quot;20307&quot; value=&quot;973&quot;/&gt;&lt;/object&gt;&lt;object type=&quot;3&quot; unique_id=&quot;10029&quot;&gt;&lt;property id=&quot;20148&quot; value=&quot;5&quot;/&gt;&lt;property id=&quot;20300&quot; value=&quot;Slide 29 - &amp;quot;Example1&amp;#x0D;&amp;#x0A;&amp;quot;&quot;/&gt;&lt;property id=&quot;20307&quot; value=&quot;1000&quot;/&gt;&lt;/object&gt;&lt;object type=&quot;3&quot; unique_id=&quot;10030&quot;&gt;&lt;property id=&quot;20148&quot; value=&quot;5&quot;/&gt;&lt;property id=&quot;20300&quot; value=&quot;Slide 30 - &amp;quot;Example2&amp;quot;&quot;/&gt;&lt;property id=&quot;20307&quot; value=&quot;1001&quot;/&gt;&lt;/object&gt;&lt;object type=&quot;3&quot; unique_id=&quot;10031&quot;&gt;&lt;property id=&quot;20148&quot; value=&quot;5&quot;/&gt;&lt;property id=&quot;20300&quot; value=&quot;Slide 31 - &amp;quot;Directed Adjacency Lists&amp;quot;&quot;/&gt;&lt;property id=&quot;20307&quot; value=&quot;972&quot;/&gt;&lt;/object&gt;&lt;object type=&quot;3&quot; unique_id=&quot;10032&quot;&gt;&lt;property id=&quot;20148&quot; value=&quot;5&quot;/&gt;&lt;property id=&quot;20300&quot; value=&quot;Slide 32 - &amp;quot;Directed: Adjacency Matrices&amp;quot;&quot;/&gt;&lt;property id=&quot;20307&quot; value=&quot;997&quot;/&gt;&lt;/object&gt;&lt;object type=&quot;3&quot; unique_id=&quot;10033&quot;&gt;&lt;property id=&quot;20148&quot; value=&quot;5&quot;/&gt;&lt;property id=&quot;20300&quot; value=&quot;Slide 33 - &amp;quot;9.4 Connectivity&amp;quot;&quot;/&gt;&lt;property id=&quot;20307&quot; value=&quot;280&quot;/&gt;&lt;/object&gt;&lt;object type=&quot;3&quot; unique_id=&quot;10034&quot;&gt;&lt;property id=&quot;20148&quot; value=&quot;5&quot;/&gt;&lt;property id=&quot;20300&quot; value=&quot;Slide 34&quot;/&gt;&lt;property id=&quot;20307&quot; value=&quot;1007&quot;/&gt;&lt;/object&gt;&lt;object type=&quot;3&quot; unique_id=&quot;10035&quot;&gt;&lt;property id=&quot;20148&quot; value=&quot;5&quot;/&gt;&lt;property id=&quot;20300&quot; value=&quot;Slide 35 - &amp;quot;Paths in Directed Graphs&amp;quot;&quot;/&gt;&lt;property id=&quot;20307&quot; value=&quot;281&quot;/&gt;&lt;/object&gt;&lt;object type=&quot;3&quot; unique_id=&quot;10036&quot;&gt;&lt;property id=&quot;20148&quot; value=&quot;5&quot;/&gt;&lt;property id=&quot;20300&quot; value=&quot;Slide 36 - &amp;quot;Undirected graphs: Connectedness &amp;quot;&quot;/&gt;&lt;property id=&quot;20307&quot; value=&quot;1008&quot;/&gt;&lt;/object&gt;&lt;object type=&quot;3&quot; unique_id=&quot;10037&quot;&gt;&lt;property id=&quot;20148&quot; value=&quot;5&quot;/&gt;&lt;property id=&quot;20300&quot; value=&quot;Slide 37 - &amp;quot;Connected Components &amp;quot;&quot;/&gt;&lt;property id=&quot;20307&quot; value=&quot;1009&quot;/&gt;&lt;/object&gt;&lt;object type=&quot;3&quot; unique_id=&quot;10038&quot;&gt;&lt;property id=&quot;20148&quot; value=&quot;5&quot;/&gt;&lt;property id=&quot;20300&quot; value=&quot;Slide 38 - &amp;quot;Directed graphs: Connectedness&amp;quot;&quot;/&gt;&lt;property id=&quot;20307&quot; value=&quot;1010&quot;/&gt;&lt;/object&gt;&lt;object type=&quot;3&quot; unique_id=&quot;10039&quot;&gt;&lt;property id=&quot;20148&quot; value=&quot;5&quot;/&gt;&lt;property id=&quot;20300&quot; value=&quot;Slide 39 - &amp;quot;Example&amp;quot;&quot;/&gt;&lt;property id=&quot;20307&quot; value=&quot;1011&quot;/&gt;&lt;/object&gt;&lt;object type=&quot;3&quot; unique_id=&quot;10420&quot;&gt;&lt;property id=&quot;20148&quot; value=&quot;5&quot;/&gt;&lt;property id=&quot;20300&quot; value=&quot;Slide 2 - &amp;quot;Definition 1&amp;quot;&quot;/&gt;&lt;property id=&quot;20307&quot; value=&quot;1012&quot;/&gt;&lt;/object&gt;&lt;object type=&quot;3&quot; unique_id=&quot;10421&quot;&gt;&lt;property id=&quot;20148&quot; value=&quot;5&quot;/&gt;&lt;property id=&quot;20300&quot; value=&quot;Slide 3 - &amp;quot;Example&amp;quot;&quot;/&gt;&lt;property id=&quot;20307&quot; value=&quot;1013&quot;/&gt;&lt;/object&gt;&lt;object type=&quot;3&quot; unique_id=&quot;10422&quot;&gt;&lt;property id=&quot;20148&quot; value=&quot;5&quot;/&gt;&lt;property id=&quot;20300&quot; value=&quot;Slide 4 - &amp;quot;Simple graphs&amp;quot;&quot;/&gt;&lt;property id=&quot;20307&quot; value=&quot;1014&quot;/&gt;&lt;/object&gt;&lt;object type=&quot;3&quot; unique_id=&quot;10423&quot;&gt;&lt;property id=&quot;20148&quot; value=&quot;5&quot;/&gt;&lt;property id=&quot;20300&quot; value=&quot;Slide 5&quot;/&gt;&lt;property id=&quot;20307&quot; value=&quot;1015&quot;/&gt;&lt;/object&gt;&lt;object type=&quot;3&quot; unique_id=&quot;10424&quot;&gt;&lt;property id=&quot;20148&quot; value=&quot;5&quot;/&gt;&lt;property id=&quot;20300&quot; value=&quot;Slide 6&quot;/&gt;&lt;property id=&quot;20307&quot; value=&quot;1016&quot;/&gt;&lt;/object&gt;&lt;object type=&quot;3&quot; unique_id=&quot;10425&quot;&gt;&lt;property id=&quot;20148&quot; value=&quot;5&quot;/&gt;&lt;property id=&quot;20300&quot; value=&quot;Slide 7 - &amp;quot;Definition 2&amp;quot;&quot;/&gt;&lt;property id=&quot;20307&quot; value=&quot;1017&quot;/&gt;&lt;/object&gt;&lt;object type=&quot;3&quot; unique_id=&quot;10426&quot;&gt;&lt;property id=&quot;20148&quot; value=&quot;5&quot;/&gt;&lt;property id=&quot;20300&quot; value=&quot;Slide 8 - &amp;quot;Example&amp;quot;&quot;/&gt;&lt;property id=&quot;20307&quot; value=&quot;1018&quot;/&gt;&lt;/object&gt;&lt;object type=&quot;3&quot; unique_id=&quot;10427&quot;&gt;&lt;property id=&quot;20148&quot; value=&quot;5&quot;/&gt;&lt;property id=&quot;20300&quot; value=&quot;Slide 9&quot;/&gt;&lt;property id=&quot;20307&quot; value=&quot;1019&quot;/&gt;&lt;/object&gt;&lt;object type=&quot;3&quot; unique_id=&quot;10428&quot;&gt;&lt;property id=&quot;20148&quot; value=&quot;5&quot;/&gt;&lt;property id=&quot;20300&quot; value=&quot;Slide 10&quot;/&gt;&lt;property id=&quot;20307&quot; value=&quot;1020&quot;/&gt;&lt;/object&gt;&lt;object type=&quot;3&quot; unique_id=&quot;10839&quot;&gt;&lt;property id=&quot;20148&quot; value=&quot;5&quot;/&gt;&lt;property id=&quot;20300&quot; value=&quot;Slide 40 - &amp;quot;9.6 Shortest-Path Problems&amp;quot;&quot;/&gt;&lt;property id=&quot;20307&quot; value=&quot;1021&quot;/&gt;&lt;/object&gt;&lt;object type=&quot;3&quot; unique_id=&quot;10840&quot;&gt;&lt;property id=&quot;20148&quot; value=&quot;5&quot;/&gt;&lt;property id=&quot;20300&quot; value=&quot;Slide 41 - &amp;quot;Examples&amp;quot;&quot;/&gt;&lt;property id=&quot;20307&quot; value=&quot;1022&quot;/&gt;&lt;/object&gt;&lt;object type=&quot;3&quot; unique_id=&quot;10841&quot;&gt;&lt;property id=&quot;20148&quot; value=&quot;5&quot;/&gt;&lt;property id=&quot;20300&quot; value=&quot;Slide 42&quot;/&gt;&lt;property id=&quot;20307&quot; value=&quot;1023&quot;/&gt;&lt;/object&gt;&lt;object type=&quot;3&quot; unique_id=&quot;10842&quot;&gt;&lt;property id=&quot;20148&quot; value=&quot;5&quot;/&gt;&lt;property id=&quot;20300&quot; value=&quot;Slide 43&quot;/&gt;&lt;property id=&quot;20307&quot; value=&quot;1024&quot;/&gt;&lt;/object&gt;&lt;object type=&quot;3&quot; unique_id=&quot;10843&quot;&gt;&lt;property id=&quot;20148&quot; value=&quot;5&quot;/&gt;&lt;property id=&quot;20300&quot; value=&quot;Slide 44 - &amp;quot;The question is:&amp;quot;&quot;/&gt;&lt;property id=&quot;20307&quot; value=&quot;1025&quot;/&gt;&lt;/object&gt;&lt;object type=&quot;3&quot; unique_id=&quot;10844&quot;&gt;&lt;property id=&quot;20148&quot; value=&quot;5&quot;/&gt;&lt;property id=&quot;20300&quot; value=&quot;Slide 45&quot;/&gt;&lt;property id=&quot;20307&quot; value=&quot;1026&quot;/&gt;&lt;/object&gt;&lt;object type=&quot;3&quot; unique_id=&quot;10845&quot;&gt;&lt;property id=&quot;20148&quot; value=&quot;5&quot;/&gt;&lt;property id=&quot;20300&quot; value=&quot;Slide 46 - &amp;quot;The Traveling Salesman Problem&amp;quot;&quot;/&gt;&lt;property id=&quot;20307&quot; value=&quot;1028&quot;/&gt;&lt;/object&gt;&lt;object type=&quot;3&quot; unique_id=&quot;10846&quot;&gt;&lt;property id=&quot;20148&quot; value=&quot;5&quot;/&gt;&lt;property id=&quot;20300&quot; value=&quot;Slide 47&quot;/&gt;&lt;property id=&quot;20307&quot; value=&quot;1027&quot;/&gt;&lt;/object&gt;&lt;object type=&quot;3&quot; unique_id=&quot;10847&quot;&gt;&lt;property id=&quot;20148&quot; value=&quot;5&quot;/&gt;&lt;property id=&quot;20300&quot; value=&quot;Slide 48&quot;/&gt;&lt;property id=&quot;20307&quot; value=&quot;1029&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3060</TotalTime>
  <Words>2622</Words>
  <Application>Microsoft Office PowerPoint</Application>
  <PresentationFormat>On-screen Show (4:3)</PresentationFormat>
  <Paragraphs>395</Paragraphs>
  <Slides>53</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53</vt:i4>
      </vt:variant>
    </vt:vector>
  </HeadingPairs>
  <TitlesOfParts>
    <vt:vector size="56" baseType="lpstr">
      <vt:lpstr>Concourse</vt:lpstr>
      <vt:lpstr>Equation</vt:lpstr>
      <vt:lpstr>Document</vt:lpstr>
      <vt:lpstr>Chapter 9: Graphs    </vt:lpstr>
      <vt:lpstr>9.1 Graphs and Graph Models</vt:lpstr>
      <vt:lpstr>Summary</vt:lpstr>
      <vt:lpstr>Example</vt:lpstr>
      <vt:lpstr>Simple Graphs</vt:lpstr>
      <vt:lpstr>Multigraphs</vt:lpstr>
      <vt:lpstr>Pseudographs</vt:lpstr>
      <vt:lpstr>Directed Graphs</vt:lpstr>
      <vt:lpstr>Simple Directed Graph</vt:lpstr>
      <vt:lpstr>Directed Multigraph</vt:lpstr>
      <vt:lpstr>PowerPoint Presentation</vt:lpstr>
      <vt:lpstr>9.2: Graph Terminology</vt:lpstr>
      <vt:lpstr>Undirected Graph: Adjacency</vt:lpstr>
      <vt:lpstr>Undirected Graph: Degree of a Vertex</vt:lpstr>
      <vt:lpstr>Handshaking Theorem</vt:lpstr>
      <vt:lpstr>Example</vt:lpstr>
      <vt:lpstr>PowerPoint Presentation</vt:lpstr>
      <vt:lpstr>Directed Graph: Adjacency</vt:lpstr>
      <vt:lpstr>Directed Graph: Degree of a vertex</vt:lpstr>
      <vt:lpstr>Directed Handshaking Theorem</vt:lpstr>
      <vt:lpstr>PowerPoint Presentation</vt:lpstr>
      <vt:lpstr>Special Graph Structures</vt:lpstr>
      <vt:lpstr>Complete Graphs</vt:lpstr>
      <vt:lpstr>Complete Bipartite Graphs</vt:lpstr>
      <vt:lpstr>Cycles</vt:lpstr>
      <vt:lpstr>Wheels</vt:lpstr>
      <vt:lpstr>n -Cubes (Hypercubes)</vt:lpstr>
      <vt:lpstr>9.3 Graph Representations</vt:lpstr>
      <vt:lpstr>Undirected: Adjacency Lists</vt:lpstr>
      <vt:lpstr>Undirected: Adjacency Matrices</vt:lpstr>
      <vt:lpstr>Example 1</vt:lpstr>
      <vt:lpstr>Example 2</vt:lpstr>
      <vt:lpstr>Example 3</vt:lpstr>
      <vt:lpstr>Directed Adjacency Lists</vt:lpstr>
      <vt:lpstr>Directed Adjacency Matrices</vt:lpstr>
      <vt:lpstr>Incidence Matrices</vt:lpstr>
      <vt:lpstr>Example</vt:lpstr>
      <vt:lpstr>9.4 Connectivity</vt:lpstr>
      <vt:lpstr>PowerPoint Presentation</vt:lpstr>
      <vt:lpstr>Paths in Directed Graphs</vt:lpstr>
      <vt:lpstr>Undirected Graphs: Connectedness </vt:lpstr>
      <vt:lpstr>Connected Components </vt:lpstr>
      <vt:lpstr>Directed Graphs: Connectedness</vt:lpstr>
      <vt:lpstr>Example</vt:lpstr>
      <vt:lpstr>9.6 Shortest-Path Problems</vt:lpstr>
      <vt:lpstr>Example</vt:lpstr>
      <vt:lpstr>Example</vt:lpstr>
      <vt:lpstr>Example</vt:lpstr>
      <vt:lpstr>Question</vt:lpstr>
      <vt:lpstr>Example</vt:lpstr>
      <vt:lpstr>The Traveling Salesman Problem</vt:lpstr>
      <vt:lpstr>PowerPoint Presentation</vt:lpstr>
      <vt:lpstr>PowerPoint Presentation</vt:lpstr>
    </vt:vector>
  </TitlesOfParts>
  <Manager>CISE Department</Manager>
  <Company>University of Florida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 for Rosen, 5th edition</dc:title>
  <dc:subject>Discrete Mathematics</dc:subject>
  <dc:creator>Michael P. Frank</dc:creator>
  <dc:description>Slides developed at the University of Florida_x000d_
for course COT3100, Applications of_x000d_
Discrete Structures, Spring 2001 &amp; 2003.</dc:description>
  <cp:lastModifiedBy>DELL</cp:lastModifiedBy>
  <cp:revision>268</cp:revision>
  <dcterms:created xsi:type="dcterms:W3CDTF">2001-01-08T01:48:20Z</dcterms:created>
  <dcterms:modified xsi:type="dcterms:W3CDTF">2016-12-18T03:13:33Z</dcterms:modified>
</cp:coreProperties>
</file>