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embedTrueTypeFonts="1">
  <p:sldMasterIdLst>
    <p:sldMasterId id="2147483648" r:id="rId1"/>
  </p:sldMasterIdLst>
  <p:notesMasterIdLst>
    <p:notesMasterId r:id="rId19"/>
  </p:notesMasterIdLst>
  <p:sldIdLst>
    <p:sldId id="280" r:id="rId2"/>
    <p:sldId id="282" r:id="rId3"/>
    <p:sldId id="283" r:id="rId4"/>
    <p:sldId id="297" r:id="rId5"/>
    <p:sldId id="286" r:id="rId6"/>
    <p:sldId id="284" r:id="rId7"/>
    <p:sldId id="288" r:id="rId8"/>
    <p:sldId id="287" r:id="rId9"/>
    <p:sldId id="294" r:id="rId10"/>
    <p:sldId id="295" r:id="rId11"/>
    <p:sldId id="285" r:id="rId12"/>
    <p:sldId id="290" r:id="rId13"/>
    <p:sldId id="291" r:id="rId14"/>
    <p:sldId id="289" r:id="rId15"/>
    <p:sldId id="292" r:id="rId16"/>
    <p:sldId id="293" r:id="rId17"/>
    <p:sldId id="296" r:id="rId18"/>
  </p:sldIdLst>
  <p:sldSz cx="9144000" cy="6858000" type="screen4x3"/>
  <p:notesSz cx="6858000" cy="9144000"/>
  <p:embeddedFontLst>
    <p:embeddedFont>
      <p:font typeface="Berlin Sans FB Demi" pitchFamily="34" charset="0"/>
      <p:bold r:id="rId20"/>
    </p:embeddedFont>
    <p:embeddedFont>
      <p:font typeface="Arial Black" pitchFamily="34" charset="0"/>
      <p:regular r:id="rId21"/>
    </p:embeddedFont>
    <p:embeddedFont>
      <p:font typeface="Albertus Medium" pitchFamily="34" charset="0"/>
      <p:regular r:id="rId22"/>
      <p:italic r:id="rId23"/>
    </p:embeddedFont>
  </p:embeddedFont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r" defTabSz="914400" rtl="1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CC00"/>
    <a:srgbClr val="FFCCCC"/>
    <a:srgbClr val="000099"/>
    <a:srgbClr val="FFFF00"/>
    <a:srgbClr val="008000"/>
    <a:srgbClr val="A50021"/>
    <a:srgbClr val="CC0000"/>
    <a:srgbClr val="00808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 vertBarState="minimized" horzBarState="maximized">
    <p:restoredLeft sz="32787"/>
    <p:restoredTop sz="90929"/>
  </p:normalViewPr>
  <p:slideViewPr>
    <p:cSldViewPr>
      <p:cViewPr varScale="1">
        <p:scale>
          <a:sx n="74" d="100"/>
          <a:sy n="74" d="100"/>
        </p:scale>
        <p:origin x="-1764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2838" y="-96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font" Target="fonts/font2.fnt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font" Target="fonts/font1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font" Target="fonts/font4.fntdata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font" Target="fonts/font3.fntdata"/><Relationship Id="rId27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2662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662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663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2663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BA1EA60-BD4B-4B30-BAC9-52C7BE2C1784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0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14</a:t>
            </a:fld>
            <a:endParaRPr lang="en-US"/>
          </a:p>
        </p:txBody>
      </p:sp>
      <p:sp>
        <p:nvSpPr>
          <p:cNvPr id="5" name="عنصر نائب للملاحظات 4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en-US" b="1" dirty="0" smtClean="0"/>
              <a:t>Table 13.1</a:t>
            </a:r>
          </a:p>
          <a:p>
            <a:r>
              <a:rPr lang="en-US" b="1" dirty="0" err="1" smtClean="0"/>
              <a:t>Polonsky</a:t>
            </a:r>
            <a:r>
              <a:rPr lang="en-US" b="1" dirty="0" smtClean="0"/>
              <a:t>, 2005</a:t>
            </a:r>
            <a:endParaRPr lang="ar-SA" b="1" dirty="0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Reference:</a:t>
            </a:r>
          </a:p>
          <a:p>
            <a:pPr marL="228600" indent="-228600">
              <a:buAutoNum type="arabicPeriod"/>
            </a:pPr>
            <a:r>
              <a:rPr lang="en-US" b="1" dirty="0" err="1" smtClean="0"/>
              <a:t>Polonsky</a:t>
            </a:r>
            <a:r>
              <a:rPr lang="en-US" b="1" dirty="0" smtClean="0"/>
              <a:t>, M. , Green Marketing, 2005</a:t>
            </a:r>
          </a:p>
          <a:p>
            <a:pPr marL="228600" indent="-228600">
              <a:buAutoNum type="arabicPeriod"/>
            </a:pPr>
            <a:r>
              <a:rPr lang="en-US" b="1" dirty="0" err="1" smtClean="0"/>
              <a:t>Tiwari</a:t>
            </a:r>
            <a:r>
              <a:rPr lang="en-US" b="1" dirty="0" smtClean="0"/>
              <a:t>, S. et al, (2011), Green Marketing –Emerging </a:t>
            </a:r>
            <a:r>
              <a:rPr lang="en-US" b="1" dirty="0" err="1" smtClean="0"/>
              <a:t>dimentions</a:t>
            </a:r>
            <a:r>
              <a:rPr lang="en-US" b="1" dirty="0" smtClean="0"/>
              <a:t>. Journal of Business Excellence2.1, 18-23.</a:t>
            </a:r>
          </a:p>
          <a:p>
            <a:endParaRPr lang="ar-SA" dirty="0" smtClean="0"/>
          </a:p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عنصر نائب للملاحظات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ar-SA" dirty="0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7" name="عنصر نائب للملاحظات 6"/>
          <p:cNvSpPr>
            <a:spLocks noGrp="1"/>
          </p:cNvSpPr>
          <p:nvPr>
            <p:ph type="body" sz="quarter" idx="1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صورة الشريحة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4" name="عنصر نائب لرقم الشريحة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BA1EA60-BD4B-4B30-BAC9-52C7BE2C1784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7" name="عنصر نائب للملاحظات 6"/>
          <p:cNvSpPr>
            <a:spLocks noGrp="1"/>
          </p:cNvSpPr>
          <p:nvPr>
            <p:ph type="body" sz="quarter" idx="1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ar-SA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FD130197-0609-404E-AA2D-21922BF2C99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E7B7A3FD-3E8E-4E36-B542-32D0804B06A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7D76EF35-0AFE-49DE-9636-85948F47E64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70567E08-ED77-4BEA-B0CF-5FC658C0161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CD03370D-21DA-4971-A61D-206A0616D25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838200" y="2057400"/>
            <a:ext cx="3733800" cy="4038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724400" y="2057400"/>
            <a:ext cx="3733800" cy="4038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2DA9AE00-C54F-4065-9E3F-E3B1764AE05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عنصر نائب لرقم الشريحة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E49C144E-989C-45A6-AE1C-684A0032F0F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C84E230B-DAC3-42AE-B629-9C10D9B3CC2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عنصر نائب لرقم الشريحة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6DD59BEE-60CB-41F8-BEDD-75FF63794E4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32B1B8A9-F2CA-4D6F-B72A-EC006F14523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1 - </a:t>
            </a:r>
            <a:fld id="{2902D89D-1606-4548-8B08-E8B0E0B3CD8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2" name="Rectangle 8"/>
          <p:cNvSpPr>
            <a:spLocks noChangeArrowheads="1"/>
          </p:cNvSpPr>
          <p:nvPr userDrawn="1"/>
        </p:nvSpPr>
        <p:spPr bwMode="auto">
          <a:xfrm>
            <a:off x="0" y="0"/>
            <a:ext cx="9144000" cy="6858000"/>
          </a:xfrm>
          <a:prstGeom prst="rect">
            <a:avLst/>
          </a:prstGeom>
          <a:solidFill>
            <a:srgbClr val="CC0000"/>
          </a:solidFill>
          <a:ln w="381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ar-SA">
              <a:solidFill>
                <a:srgbClr val="CC0000"/>
              </a:solidFill>
            </a:endParaRPr>
          </a:p>
        </p:txBody>
      </p:sp>
      <p:sp>
        <p:nvSpPr>
          <p:cNvPr id="1034" name="Rectangle 10"/>
          <p:cNvSpPr>
            <a:spLocks noChangeArrowheads="1"/>
          </p:cNvSpPr>
          <p:nvPr userDrawn="1"/>
        </p:nvSpPr>
        <p:spPr bwMode="auto">
          <a:xfrm>
            <a:off x="304800" y="304800"/>
            <a:ext cx="8534400" cy="6248400"/>
          </a:xfrm>
          <a:prstGeom prst="rect">
            <a:avLst/>
          </a:prstGeom>
          <a:solidFill>
            <a:schemeClr val="bg1"/>
          </a:solidFill>
          <a:ln w="762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ar-SA"/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2057400"/>
            <a:ext cx="7620000" cy="4038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934200" y="65532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bg1"/>
                </a:solidFill>
                <a:latin typeface="+mj-lt"/>
              </a:defRPr>
            </a:lvl1pPr>
          </a:lstStyle>
          <a:p>
            <a:r>
              <a:rPr lang="en-US"/>
              <a:t>1 - </a:t>
            </a:r>
            <a:fld id="{E274008B-07D2-4EBE-8A95-CDEA0097C2D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5400">
          <a:solidFill>
            <a:schemeClr val="tx2"/>
          </a:solidFill>
          <a:latin typeface="Berlin Sans FB Demi" pitchFamily="34" charset="0"/>
        </a:defRPr>
      </a:lvl9pPr>
    </p:titleStyle>
    <p:bodyStyle>
      <a:lvl1pPr marL="342900" indent="-342900" algn="l" rtl="0" fontAlgn="base">
        <a:spcBef>
          <a:spcPct val="30000"/>
        </a:spcBef>
        <a:spcAft>
          <a:spcPct val="0"/>
        </a:spcAft>
        <a:buClr>
          <a:schemeClr val="tx1"/>
        </a:buClr>
        <a:buChar char="•"/>
        <a:defRPr sz="4000">
          <a:solidFill>
            <a:srgbClr val="CC0000"/>
          </a:solidFill>
          <a:effectLst>
            <a:outerShdw blurRad="38100" dist="38100" dir="2700000" algn="tl">
              <a:srgbClr val="C0C0C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rgbClr val="CC0000"/>
        </a:buClr>
        <a:buFont typeface="Wingdings" pitchFamily="2" charset="2"/>
        <a:buChar char="§"/>
        <a:defRPr sz="36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rgbClr val="CC0000"/>
        </a:buClr>
        <a:buSzPct val="75000"/>
        <a:buFont typeface="Wingdings" pitchFamily="2" charset="2"/>
        <a:buChar char="v"/>
        <a:defRPr sz="3200" i="1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800">
          <a:solidFill>
            <a:schemeClr val="tx1"/>
          </a:solidFill>
          <a:effectLst>
            <a:outerShdw blurRad="38100" dist="38100" dir="2700000" algn="tl">
              <a:srgbClr val="C0C0C0"/>
            </a:outerShdw>
          </a:effectLst>
          <a:latin typeface="+mn-lt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Marketing</a:t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4000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420 MKT</a:t>
            </a:r>
            <a:br>
              <a:rPr lang="en-US" sz="4000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4000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Contemporary Issues in Marketing</a:t>
            </a:r>
            <a:r>
              <a:rPr lang="en-US" sz="6600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/>
            </a:r>
            <a:br>
              <a:rPr lang="en-US" sz="6600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</a:br>
            <a:endParaRPr lang="en-US" sz="6600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27432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Green Markets: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	Consumers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	Business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Government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Investors</a:t>
            </a: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36576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Environmental and Ecological Marketing: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Holistic Marketing Concept wherein the production, marketing consumption and disposal of product and services that is less harming to the environment.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36576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Environmental and Ecological Marketing: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Holistic Marketing Concept advocate the philosophy of that businesses must develop products and marketing strategy that not only address the needs of the consumers but also safeguard the long-term interest of consumers as well as those of society at large.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36576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Environmental and Ecological Marketing: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Green Marketing looks at minimizing rather than eliminating environmental harm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30480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Green MKT Phases: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1</a:t>
            </a:r>
            <a:r>
              <a:rPr lang="en-US" sz="2800" b="1" baseline="30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st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“Ecological” green marketing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en-US" sz="2800" b="1" baseline="30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nd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“Environmental” green marketing 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3</a:t>
            </a:r>
            <a:r>
              <a:rPr lang="en-US" sz="2800" b="1" baseline="300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rd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“Sustainable” green marketing 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6670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GM Mix: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Product: 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reduce resource consumption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Price: 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consumer pay higher price for good value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Promotion: 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3 types of green ad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Place: 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few customers go far to buy green products</a:t>
            </a: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36576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Reasons of Adopting GM: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opportunity to achieve objectives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obligation to be Social responsible  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Competition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Cost minimization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Limited resources utilization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Protection of environment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2286000"/>
            <a:ext cx="7772400" cy="1143000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Select a green marketing business and write 10 pages report focus on: its activity</a:t>
            </a:r>
            <a:r>
              <a:rPr lang="en-US" sz="2800" b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, marketing mix,  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it.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Due date 20-1-1434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762000" y="6858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endParaRPr kumimoji="0" lang="en-US" sz="5400" b="0" i="1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3600" i="1" kern="0" dirty="0" smtClean="0"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  <a:ea typeface="+mj-ea"/>
                <a:cs typeface="+mj-cs"/>
              </a:rPr>
              <a:t>Assignment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/>
          <a:lstStyle/>
          <a:p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Green</a:t>
            </a: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Marketing</a:t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4000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420 MKT</a:t>
            </a:r>
            <a: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/>
            </a:r>
            <a:br>
              <a:rPr lang="en-US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</a:br>
            <a:r>
              <a:rPr lang="en-US" sz="6600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/>
            </a:r>
            <a:br>
              <a:rPr lang="en-US" sz="6600" dirty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</a:br>
            <a:endParaRPr lang="en-US" sz="6600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36576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Definition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Environmental and Ecological Marketing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Green MKT Phases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GM Mix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- Reasons of Adopting GM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36576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-</a:t>
            </a: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In 2007,  American worries about global warming  84%.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Volvo, has been climate –neutral since 2005 (Sweden)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Nike : 2011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- 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Xerox: reduce greenhouse gas 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emissions 10%, 2012</a:t>
            </a: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4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- Google installed solar panels on its roof, for natural light.</a:t>
            </a: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رقم الشريحة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1 - </a:t>
            </a:r>
            <a:fld id="{6DD59BEE-60CB-41F8-BEDD-75FF63794E46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27432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Common Terms: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Phosphate free,  Recyclable, Refillable, Ozone Friendly, Environmentally, </a:t>
            </a: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27432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u="sng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Can be applied to :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Consumer goods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Industrial goods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Services</a:t>
            </a: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27432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AMA 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Definition: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GM is  the marketing of products that are presumed  to be environmentally safe. </a:t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762000" y="2743200"/>
            <a:ext cx="7772400" cy="1143000"/>
          </a:xfrm>
        </p:spPr>
        <p:txBody>
          <a:bodyPr/>
          <a:lstStyle/>
          <a:p>
            <a:pPr algn="l">
              <a:lnSpc>
                <a:spcPct val="150000"/>
              </a:lnSpc>
            </a:pPr>
            <a:r>
              <a:rPr lang="en-US" sz="28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Polonsky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Definition (2001):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GM is an attempt to </a:t>
            </a:r>
            <a:r>
              <a:rPr lang="en-US" sz="2800" b="1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minimise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the negative environmental impact  of production and consumption</a:t>
            </a:r>
            <a: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2800" b="1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endParaRPr lang="en-US" sz="2800" b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 bwMode="auto">
          <a:xfrm>
            <a:off x="838200" y="8382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36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Green Marketing</a:t>
            </a: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/>
            </a:r>
            <a:br>
              <a:rPr kumimoji="0" lang="en-US" sz="5400" b="0" i="1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</a:br>
            <a: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  <a:t/>
            </a:r>
            <a:br>
              <a:rPr kumimoji="0" lang="en-US" sz="66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Arial Black" pitchFamily="34" charset="0"/>
                <a:ea typeface="+mj-ea"/>
                <a:cs typeface="+mj-cs"/>
              </a:rPr>
            </a:br>
            <a:endParaRPr kumimoji="0" lang="en-US" sz="66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Arial Black" pitchFamily="34" charset="0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Berlin Sans FB Demi"/>
        <a:ea typeface=""/>
        <a:cs typeface=""/>
      </a:majorFont>
      <a:minorFont>
        <a:latin typeface="Albertus Medium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سمة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893</TotalTime>
  <Words>113</Words>
  <Application>Microsoft PowerPoint</Application>
  <PresentationFormat>عرض على الشاشة (3:4)‏</PresentationFormat>
  <Paragraphs>58</Paragraphs>
  <Slides>17</Slides>
  <Notes>16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6</vt:i4>
      </vt:variant>
      <vt:variant>
        <vt:lpstr>سمة</vt:lpstr>
      </vt:variant>
      <vt:variant>
        <vt:i4>1</vt:i4>
      </vt:variant>
      <vt:variant>
        <vt:lpstr>عناوين الشرائح</vt:lpstr>
      </vt:variant>
      <vt:variant>
        <vt:i4>17</vt:i4>
      </vt:variant>
    </vt:vector>
  </HeadingPairs>
  <TitlesOfParts>
    <vt:vector size="24" baseType="lpstr">
      <vt:lpstr>Arial</vt:lpstr>
      <vt:lpstr>Berlin Sans FB Demi</vt:lpstr>
      <vt:lpstr>Arial Black</vt:lpstr>
      <vt:lpstr>Times New Roman</vt:lpstr>
      <vt:lpstr>Wingdings</vt:lpstr>
      <vt:lpstr>Albertus Medium</vt:lpstr>
      <vt:lpstr>Default Design</vt:lpstr>
      <vt:lpstr>Marketing  420 MKT Contemporary Issues in Marketing </vt:lpstr>
      <vt:lpstr>   Green Marketing  420 MKT  </vt:lpstr>
      <vt:lpstr>- Definition - Environmental and Ecological Marketing - Green MKT Phases - GM Mix - Reasons of Adopting GM  </vt:lpstr>
      <vt:lpstr>- In 2007,  American worries about global warming  84%. - Volvo, has been climate –neutral since 2005 (Sweden) - Nike : 2011 - Xerox: reduce greenhouse gas emissions 10%, 2012 - Google installed solar panels on its roof, for natural light.  </vt:lpstr>
      <vt:lpstr>الشريحة 4</vt:lpstr>
      <vt:lpstr>Common Terms: Phosphate free,  Recyclable, Refillable, Ozone Friendly, Environmentally, </vt:lpstr>
      <vt:lpstr>Can be applied to : Consumer goods Industrial goods Services</vt:lpstr>
      <vt:lpstr>AMA  Definition: GM is  the marketing of products that are presumed  to be environmentally safe.   </vt:lpstr>
      <vt:lpstr>Polonsky Definition (2001): GM is an attempt to minimise the negative environmental impact  of production and consumption </vt:lpstr>
      <vt:lpstr>Green Markets:  Consumers  Business  Government  Investors</vt:lpstr>
      <vt:lpstr>Environmental and Ecological Marketing:  Holistic Marketing Concept wherein the production, marketing consumption and disposal of product and services that is less harming to the environment.  </vt:lpstr>
      <vt:lpstr>Environmental and Ecological Marketing:  Holistic Marketing Concept advocate the philosophy of that businesses must develop products and marketing strategy that not only address the needs of the consumers but also safeguard the long-term interest of consumers as well as those of society at large.  </vt:lpstr>
      <vt:lpstr>Environmental and Ecological Marketing:  Green Marketing looks at minimizing rather than eliminating environmental harm  </vt:lpstr>
      <vt:lpstr>Green MKT Phases:  1st “Ecological” green marketing 2nd “Environmental” green marketing  3rd “Sustainable” green marketing    </vt:lpstr>
      <vt:lpstr>GM Mix: Product: reduce resource consumption Price: consumer pay higher price for good value Promotion: 3 types of green ad Place: few customers go far to buy green products</vt:lpstr>
      <vt:lpstr> Reasons of Adopting GM: opportunity to achieve objectives obligation to be Social responsible   Competition Cost minimization Limited resources utilization Protection of environment    </vt:lpstr>
      <vt:lpstr>     Select a green marketing business and write 10 pages report focus on: its activity, marketing mix,  it. Due date 20-1-1434  </vt:lpstr>
    </vt:vector>
  </TitlesOfParts>
  <Company>Louisiana State University - Shreveport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Karen E. James</dc:creator>
  <cp:lastModifiedBy>User</cp:lastModifiedBy>
  <cp:revision>244</cp:revision>
  <dcterms:created xsi:type="dcterms:W3CDTF">2002-11-18T05:23:22Z</dcterms:created>
  <dcterms:modified xsi:type="dcterms:W3CDTF">2012-11-12T22:53:11Z</dcterms:modified>
</cp:coreProperties>
</file>

<file path=docProps/thumbnail.jpeg>
</file>