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19"/>
  </p:notesMasterIdLst>
  <p:sldIdLst>
    <p:sldId id="280" r:id="rId2"/>
    <p:sldId id="282" r:id="rId3"/>
    <p:sldId id="283" r:id="rId4"/>
    <p:sldId id="297" r:id="rId5"/>
    <p:sldId id="286" r:id="rId6"/>
    <p:sldId id="284" r:id="rId7"/>
    <p:sldId id="288" r:id="rId8"/>
    <p:sldId id="287" r:id="rId9"/>
    <p:sldId id="294" r:id="rId10"/>
    <p:sldId id="295" r:id="rId11"/>
    <p:sldId id="285" r:id="rId12"/>
    <p:sldId id="290" r:id="rId13"/>
    <p:sldId id="291" r:id="rId14"/>
    <p:sldId id="289" r:id="rId15"/>
    <p:sldId id="292" r:id="rId16"/>
    <p:sldId id="293" r:id="rId17"/>
    <p:sldId id="296" r:id="rId18"/>
  </p:sldIdLst>
  <p:sldSz cx="9144000" cy="6858000" type="screen4x3"/>
  <p:notesSz cx="6858000" cy="9144000"/>
  <p:embeddedFontLst>
    <p:embeddedFont>
      <p:font typeface="Berlin Sans FB Demi" pitchFamily="34" charset="0"/>
      <p:bold r:id="rId20"/>
    </p:embeddedFont>
    <p:embeddedFont>
      <p:font typeface="Arial Black" pitchFamily="34" charset="0"/>
      <p:regular r:id="rId21"/>
    </p:embeddedFont>
    <p:embeddedFont>
      <p:font typeface="Albertus Medium" pitchFamily="34" charset="0"/>
      <p:regular r:id="rId22"/>
      <p:italic r:id="rId2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CCCC"/>
    <a:srgbClr val="000099"/>
    <a:srgbClr val="FFFF00"/>
    <a:srgbClr val="008000"/>
    <a:srgbClr val="A50021"/>
    <a:srgbClr val="CC0000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17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A1EA60-BD4B-4B30-BAC9-52C7BE2C17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عنصر نائب للملاحظات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Table 13.1</a:t>
            </a:r>
          </a:p>
          <a:p>
            <a:r>
              <a:rPr lang="en-US" b="1" dirty="0" err="1" smtClean="0"/>
              <a:t>Polonsky</a:t>
            </a:r>
            <a:r>
              <a:rPr lang="en-US" b="1" dirty="0" smtClean="0"/>
              <a:t>, 2005</a:t>
            </a:r>
            <a:endParaRPr lang="ar-SA" b="1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Reference:</a:t>
            </a:r>
          </a:p>
          <a:p>
            <a:pPr marL="228600" indent="-228600">
              <a:buAutoNum type="arabicPeriod"/>
            </a:pPr>
            <a:r>
              <a:rPr lang="en-US" b="1" dirty="0" err="1" smtClean="0"/>
              <a:t>Polonsky</a:t>
            </a:r>
            <a:r>
              <a:rPr lang="en-US" b="1" dirty="0" smtClean="0"/>
              <a:t>, M. , Green Marketing, 2005</a:t>
            </a:r>
          </a:p>
          <a:p>
            <a:pPr marL="228600" indent="-228600">
              <a:buAutoNum type="arabicPeriod"/>
            </a:pPr>
            <a:r>
              <a:rPr lang="en-US" b="1" dirty="0" err="1" smtClean="0"/>
              <a:t>Tiwari</a:t>
            </a:r>
            <a:r>
              <a:rPr lang="en-US" b="1" dirty="0" smtClean="0"/>
              <a:t>, S. et al, (2011), Green Marketing –Emerging </a:t>
            </a:r>
            <a:r>
              <a:rPr lang="en-US" b="1" dirty="0" err="1" smtClean="0"/>
              <a:t>dimentions</a:t>
            </a:r>
            <a:r>
              <a:rPr lang="en-US" b="1" dirty="0" smtClean="0"/>
              <a:t>. Journal of Business Excellence2.1, 18-23.</a:t>
            </a:r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عنصر نائب للملاحظات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1EA60-BD4B-4B30-BAC9-52C7BE2C178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عنصر نائب للملاحظات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FD130197-0609-404E-AA2D-21922BF2C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E7B7A3FD-3E8E-4E36-B542-32D0804B0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7D76EF35-0AFE-49DE-9636-85948F47E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70567E08-ED77-4BEA-B0CF-5FC658C01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CD03370D-21DA-4971-A61D-206A0616D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2057400"/>
            <a:ext cx="3733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733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2DA9AE00-C54F-4065-9E3F-E3B1764AE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E49C144E-989C-45A6-AE1C-684A0032F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C84E230B-DAC3-42AE-B629-9C10D9B3C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6DD59BEE-60CB-41F8-BEDD-75FF63794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32B1B8A9-F2CA-4D6F-B72A-EC006F145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1 - </a:t>
            </a:r>
            <a:fld id="{2902D89D-1606-4548-8B08-E8B0E0B3C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SA">
              <a:solidFill>
                <a:srgbClr val="CC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304800" y="304800"/>
            <a:ext cx="8534400" cy="6248400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574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1 - </a:t>
            </a:r>
            <a:fld id="{E274008B-07D2-4EBE-8A95-CDEA0097C2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erlin Sans FB Dem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erlin Sans FB Dem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erlin Sans FB Dem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erlin Sans FB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erlin Sans FB Dem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erlin Sans FB Dem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erlin Sans FB Dem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erlin Sans FB Demi" pitchFamily="34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buClr>
          <a:schemeClr val="tx1"/>
        </a:buClr>
        <a:buChar char="•"/>
        <a:defRPr sz="40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v"/>
        <a:defRPr sz="32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</a:t>
            </a:r>
            <a:b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420 MKT</a:t>
            </a:r>
            <a:b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Contemporary Issues in Marketing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Green Markets: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Consumers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Business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Investors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and Ecological Marketing: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Holistic Marketing Concept wherein the production, marketing consumption and disposal of product and services that is less harming to the environment.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and Ecological Marketing: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Holistic Marketing Concept advocate the philosophy of that businesses must develop products and marketing strategy that not only address the needs of the consumers but also safeguard the long-term interest of consumers as well as those of society at large.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and Ecological Marketing: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Green Marketing looks at minimizing rather than eliminating environmental harm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Green MKT Phases: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“Ecological” green marketing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“Environmental” green marketing 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“Sustainable” green marketing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 Mix: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Product: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reduce resource consumption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Price: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consumer pay higher price for good value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Promotion: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types of green ad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Place: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few customers go far to buy green products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Reasons of Adopting GM: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opportunity to achieve objectives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obligation to be Social responsible  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Competition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Cost minimization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Limited resources utilization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Protection of environment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 a green marketing business and write 10 pages report focus on: its activity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marketing mix,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it.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date 20-1-1434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620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Assignment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Green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</a:t>
            </a:r>
            <a:b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420 MKT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and Ecological Marketing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Green MKT Phases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 Mix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Reasons of Adopting GM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2007,  American worries about global warming  84%.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Volvo, has been climate –neutral since 2005 (Sweden)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Nike : 2011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Xerox: reduce greenhouse gas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emissions 10%, 2012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Google installed solar panels on its roof, for natural light.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1 - </a:t>
            </a:r>
            <a:fld id="{6DD59BEE-60CB-41F8-BEDD-75FF63794E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 Terms: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Phosphate free,  Recyclable, Refillable, Ozone Friendly, Environmentally,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be applied to 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Consumer goods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Industrial goods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Definition: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 is  the marketing of products that are presumed  to be environmentally safe. 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Polonsky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 (2001):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 is an attempt to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minimise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negative environmental impact  of production and consumption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Green Marketing</a:t>
            </a: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erlin Sans FB Demi"/>
        <a:ea typeface=""/>
        <a:cs typeface=""/>
      </a:majorFont>
      <a:minorFont>
        <a:latin typeface="Albertu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113</Words>
  <Application>Microsoft PowerPoint</Application>
  <PresentationFormat>عرض على الشاشة (3:4)‏</PresentationFormat>
  <Paragraphs>58</Paragraphs>
  <Slides>17</Slides>
  <Notes>16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4" baseType="lpstr">
      <vt:lpstr>Arial</vt:lpstr>
      <vt:lpstr>Berlin Sans FB Demi</vt:lpstr>
      <vt:lpstr>Arial Black</vt:lpstr>
      <vt:lpstr>Times New Roman</vt:lpstr>
      <vt:lpstr>Wingdings</vt:lpstr>
      <vt:lpstr>Albertus Medium</vt:lpstr>
      <vt:lpstr>Default Design</vt:lpstr>
      <vt:lpstr>Marketing  420 MKT Contemporary Issues in Marketing </vt:lpstr>
      <vt:lpstr>   Green Marketing  420 MKT  </vt:lpstr>
      <vt:lpstr>- Definition - Environmental and Ecological Marketing - Green MKT Phases - GM Mix - Reasons of Adopting GM  </vt:lpstr>
      <vt:lpstr>- In 2007,  American worries about global warming  84%. - Volvo, has been climate –neutral since 2005 (Sweden) - Nike : 2011 - Xerox: reduce greenhouse gas emissions 10%, 2012 - Google installed solar panels on its roof, for natural light.  </vt:lpstr>
      <vt:lpstr>الشريحة 4</vt:lpstr>
      <vt:lpstr>Common Terms: Phosphate free,  Recyclable, Refillable, Ozone Friendly, Environmentally, </vt:lpstr>
      <vt:lpstr>Can be applied to : Consumer goods Industrial goods Services</vt:lpstr>
      <vt:lpstr>AMA  Definition: GM is  the marketing of products that are presumed  to be environmentally safe.   </vt:lpstr>
      <vt:lpstr>Polonsky Definition (2001): GM is an attempt to minimise the negative environmental impact  of production and consumption </vt:lpstr>
      <vt:lpstr>Green Markets:  Consumers  Business  Government  Investors</vt:lpstr>
      <vt:lpstr>Environmental and Ecological Marketing:  Holistic Marketing Concept wherein the production, marketing consumption and disposal of product and services that is less harming to the environment.  </vt:lpstr>
      <vt:lpstr>Environmental and Ecological Marketing:  Holistic Marketing Concept advocate the philosophy of that businesses must develop products and marketing strategy that not only address the needs of the consumers but also safeguard the long-term interest of consumers as well as those of society at large.  </vt:lpstr>
      <vt:lpstr>Environmental and Ecological Marketing:  Green Marketing looks at minimizing rather than eliminating environmental harm  </vt:lpstr>
      <vt:lpstr>Green MKT Phases:  1st “Ecological” green marketing 2nd “Environmental” green marketing  3rd “Sustainable” green marketing    </vt:lpstr>
      <vt:lpstr>GM Mix: Product: reduce resource consumption Price: consumer pay higher price for good value Promotion: 3 types of green ad Place: few customers go far to buy green products</vt:lpstr>
      <vt:lpstr> Reasons of Adopting GM: opportunity to achieve objectives obligation to be Social responsible   Competition Cost minimization Limited resources utilization Protection of environment    </vt:lpstr>
      <vt:lpstr>     Select a green marketing business and write 10 pages report focus on: its activity, marketing mix,  it. Due date 20-1-1434  </vt:lpstr>
    </vt:vector>
  </TitlesOfParts>
  <Company>Louisiana State University - Shreveport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Karen E. James</dc:creator>
  <cp:lastModifiedBy>User</cp:lastModifiedBy>
  <cp:revision>244</cp:revision>
  <dcterms:created xsi:type="dcterms:W3CDTF">2002-11-18T05:23:22Z</dcterms:created>
  <dcterms:modified xsi:type="dcterms:W3CDTF">2012-11-12T22:53:11Z</dcterms:modified>
</cp:coreProperties>
</file>