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5" r:id="rId18"/>
    <p:sldId id="274" r:id="rId19"/>
    <p:sldId id="273" r:id="rId20"/>
    <p:sldId id="27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0" d="100"/>
          <a:sy n="50" d="100"/>
        </p:scale>
        <p:origin x="-1253"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3449AAC-FEFD-4095-A4AB-9787EFCF9689}" type="datetimeFigureOut">
              <a:rPr lang="ar-SA" smtClean="0"/>
              <a:pPr/>
              <a:t>01/08/36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0159CC2E-8294-4867-B564-A6FFF883FFF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3449AAC-FEFD-4095-A4AB-9787EFCF9689}" type="datetimeFigureOut">
              <a:rPr lang="ar-SA" smtClean="0"/>
              <a:pPr/>
              <a:t>01/08/36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159CC2E-8294-4867-B564-A6FFF883FFF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33449AAC-FEFD-4095-A4AB-9787EFCF9689}" type="datetimeFigureOut">
              <a:rPr lang="ar-SA" smtClean="0"/>
              <a:pPr/>
              <a:t>01/08/36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0159CC2E-8294-4867-B564-A6FFF883FFF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33449AAC-FEFD-4095-A4AB-9787EFCF9689}" type="datetimeFigureOut">
              <a:rPr lang="ar-SA" smtClean="0"/>
              <a:pPr/>
              <a:t>01/08/36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0159CC2E-8294-4867-B564-A6FFF883FFF6}"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33449AAC-FEFD-4095-A4AB-9787EFCF9689}" type="datetimeFigureOut">
              <a:rPr lang="ar-SA" smtClean="0"/>
              <a:pPr/>
              <a:t>01/08/36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159CC2E-8294-4867-B564-A6FFF883FFF6}"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33449AAC-FEFD-4095-A4AB-9787EFCF9689}" type="datetimeFigureOut">
              <a:rPr lang="ar-SA" smtClean="0"/>
              <a:pPr/>
              <a:t>01/08/36</a:t>
            </a:fld>
            <a:endParaRPr lang="ar-SA"/>
          </a:p>
        </p:txBody>
      </p:sp>
      <p:sp>
        <p:nvSpPr>
          <p:cNvPr id="10" name="عنصر نائب لرقم الشريحة 9"/>
          <p:cNvSpPr>
            <a:spLocks noGrp="1"/>
          </p:cNvSpPr>
          <p:nvPr>
            <p:ph type="sldNum" sz="quarter" idx="16"/>
          </p:nvPr>
        </p:nvSpPr>
        <p:spPr/>
        <p:txBody>
          <a:bodyPr rtlCol="0"/>
          <a:lstStyle/>
          <a:p>
            <a:fld id="{0159CC2E-8294-4867-B564-A6FFF883FFF6}"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33449AAC-FEFD-4095-A4AB-9787EFCF9689}" type="datetimeFigureOut">
              <a:rPr lang="ar-SA" smtClean="0"/>
              <a:pPr/>
              <a:t>01/08/36</a:t>
            </a:fld>
            <a:endParaRPr lang="ar-SA"/>
          </a:p>
        </p:txBody>
      </p:sp>
      <p:sp>
        <p:nvSpPr>
          <p:cNvPr id="12" name="عنصر نائب لرقم الشريحة 11"/>
          <p:cNvSpPr>
            <a:spLocks noGrp="1"/>
          </p:cNvSpPr>
          <p:nvPr>
            <p:ph type="sldNum" sz="quarter" idx="16"/>
          </p:nvPr>
        </p:nvSpPr>
        <p:spPr/>
        <p:txBody>
          <a:bodyPr rtlCol="0"/>
          <a:lstStyle/>
          <a:p>
            <a:fld id="{0159CC2E-8294-4867-B564-A6FFF883FFF6}"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3449AAC-FEFD-4095-A4AB-9787EFCF9689}" type="datetimeFigureOut">
              <a:rPr lang="ar-SA" smtClean="0"/>
              <a:pPr/>
              <a:t>01/08/36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0159CC2E-8294-4867-B564-A6FFF883FFF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3449AAC-FEFD-4095-A4AB-9787EFCF9689}" type="datetimeFigureOut">
              <a:rPr lang="ar-SA" smtClean="0"/>
              <a:pPr/>
              <a:t>01/08/36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0159CC2E-8294-4867-B564-A6FFF883FFF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3449AAC-FEFD-4095-A4AB-9787EFCF9689}" type="datetimeFigureOut">
              <a:rPr lang="ar-SA" smtClean="0"/>
              <a:pPr/>
              <a:t>01/08/36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0159CC2E-8294-4867-B564-A6FFF883FFF6}"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33449AAC-FEFD-4095-A4AB-9787EFCF9689}" type="datetimeFigureOut">
              <a:rPr lang="ar-SA" smtClean="0"/>
              <a:pPr/>
              <a:t>01/08/36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0159CC2E-8294-4867-B564-A6FFF883FFF6}"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3449AAC-FEFD-4095-A4AB-9787EFCF9689}" type="datetimeFigureOut">
              <a:rPr lang="ar-SA" smtClean="0"/>
              <a:pPr/>
              <a:t>01/08/36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159CC2E-8294-4867-B564-A6FFF883FFF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47800" y="1371600"/>
            <a:ext cx="6477000" cy="1828800"/>
          </a:xfrm>
        </p:spPr>
        <p:txBody>
          <a:bodyPr/>
          <a:lstStyle/>
          <a:p>
            <a:pPr algn="ctr"/>
            <a:r>
              <a:rPr lang="ar-SA" dirty="0" smtClean="0"/>
              <a:t>غرفة المصادر</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smtClean="0"/>
              <a:t>المشكلات المحتملة التي قد تعرقل نجاح برنامج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40000" lnSpcReduction="20000"/>
          </a:bodyPr>
          <a:lstStyle/>
          <a:p>
            <a:pPr>
              <a:buNone/>
            </a:pPr>
            <a:r>
              <a:rPr lang="ar-SA" dirty="0" smtClean="0"/>
              <a:t/>
            </a:r>
            <a:br>
              <a:rPr lang="ar-SA" dirty="0" smtClean="0"/>
            </a:br>
            <a:r>
              <a:rPr lang="ar-SA" b="1" dirty="0" err="1" smtClean="0"/>
              <a:t>1.</a:t>
            </a:r>
            <a:r>
              <a:rPr lang="ar-SA" b="1" dirty="0" smtClean="0"/>
              <a:t> </a:t>
            </a:r>
            <a:r>
              <a:rPr lang="ar-SA" b="1" dirty="0" err="1" smtClean="0"/>
              <a:t>غموص</a:t>
            </a:r>
            <a:r>
              <a:rPr lang="ar-SA" b="1" dirty="0" smtClean="0"/>
              <a:t> البرنامج العلاجي لدرجة تجعل أصحاب العلاقة لا يعرفون المتوقع منهم أو ما يفترض أن يحققه البرنامج لعدم وضوح الأهداف التي سيتم </a:t>
            </a:r>
            <a:r>
              <a:rPr lang="ar-SA" b="1" dirty="0" err="1" smtClean="0"/>
              <a:t>تحقيقها.</a:t>
            </a:r>
            <a:r>
              <a:rPr lang="ar-SA" dirty="0" smtClean="0"/>
              <a:t/>
            </a:r>
            <a:br>
              <a:rPr lang="ar-SA" dirty="0" smtClean="0"/>
            </a:br>
            <a:r>
              <a:rPr lang="ar-SA" b="1" dirty="0" err="1" smtClean="0"/>
              <a:t>2.</a:t>
            </a:r>
            <a:r>
              <a:rPr lang="ar-SA" b="1" dirty="0" smtClean="0"/>
              <a:t> أن يتوقع من البرنامج العلاجي أكثر من المعقول ثم الإصابة بخيبة أمل، فبرنامج عزف المصادر لن يجعل جميع </a:t>
            </a:r>
            <a:r>
              <a:rPr lang="ar-SA" b="1" dirty="0" err="1" smtClean="0"/>
              <a:t>الأطفال </a:t>
            </a:r>
            <a:r>
              <a:rPr lang="ar-SA" b="1" dirty="0" smtClean="0"/>
              <a:t>" عاديين" أكثر من برامج الفصل الخاص كما أنه لن يغطي على جميع المشكلات التي يعاني منها الطلاب الملتحقين </a:t>
            </a:r>
            <a:r>
              <a:rPr lang="ar-SA" b="1" dirty="0" err="1" smtClean="0"/>
              <a:t>بالغرفة.</a:t>
            </a:r>
            <a:r>
              <a:rPr lang="ar-SA" dirty="0" smtClean="0"/>
              <a:t/>
            </a:r>
            <a:br>
              <a:rPr lang="ar-SA" dirty="0" smtClean="0"/>
            </a:br>
            <a:r>
              <a:rPr lang="ar-SA" b="1" dirty="0" err="1" smtClean="0"/>
              <a:t>3.</a:t>
            </a:r>
            <a:r>
              <a:rPr lang="ar-SA" b="1" dirty="0" smtClean="0"/>
              <a:t> الاعتقاد بأن برنامج غرفة المصادر بديل تام لبرامج الفصل الخاص، وبالتالي سوف يوضع الأطفال الذين لا يجوز وضعهم في غرفة المصادر في ذلك </a:t>
            </a:r>
            <a:r>
              <a:rPr lang="ar-SA" b="1" dirty="0" err="1" smtClean="0"/>
              <a:t>البرنامج.</a:t>
            </a:r>
            <a:r>
              <a:rPr lang="ar-SA" dirty="0" smtClean="0"/>
              <a:t/>
            </a:r>
            <a:br>
              <a:rPr lang="ar-SA" dirty="0" smtClean="0"/>
            </a:br>
            <a:r>
              <a:rPr lang="ar-SA" b="1" dirty="0" err="1" smtClean="0"/>
              <a:t>4.</a:t>
            </a:r>
            <a:r>
              <a:rPr lang="ar-SA" b="1" dirty="0" smtClean="0"/>
              <a:t> عدم التواصل بين أعضاء اللجنة المشرفة على برنامج غرفة المصادر وعدم فهم البرنامج الموضوع من قبل معلم غرفة المصادر لدى أعضاء </a:t>
            </a:r>
            <a:r>
              <a:rPr lang="ar-SA" b="1" dirty="0" err="1" smtClean="0"/>
              <a:t>اللجنة.</a:t>
            </a:r>
            <a:r>
              <a:rPr lang="ar-SA" b="1" dirty="0" smtClean="0"/>
              <a:t> </a:t>
            </a:r>
            <a:r>
              <a:rPr lang="ar-SA" dirty="0" smtClean="0"/>
              <a:t/>
            </a:r>
            <a:br>
              <a:rPr lang="ar-SA" dirty="0" smtClean="0"/>
            </a:br>
            <a:r>
              <a:rPr lang="ar-SA" b="1" dirty="0" err="1" smtClean="0"/>
              <a:t>5.</a:t>
            </a:r>
            <a:r>
              <a:rPr lang="ar-SA" b="1" dirty="0" smtClean="0"/>
              <a:t> عدم متابعة اللجنة المشرفة في المدرسة على برنامج غرفة المصادر بشكل دوري وبشكل فعال وعلى مدى تحقق الأهداف الموضوع في </a:t>
            </a:r>
            <a:r>
              <a:rPr lang="ar-SA" b="1" dirty="0" err="1" smtClean="0"/>
              <a:t>البرنامج.</a:t>
            </a:r>
            <a:r>
              <a:rPr lang="ar-SA" dirty="0" smtClean="0"/>
              <a:t/>
            </a:r>
            <a:br>
              <a:rPr lang="ar-SA" dirty="0" smtClean="0"/>
            </a:br>
            <a:r>
              <a:rPr lang="ar-SA" b="1" dirty="0" err="1" smtClean="0"/>
              <a:t>6.</a:t>
            </a:r>
            <a:r>
              <a:rPr lang="ar-SA" b="1" dirty="0" smtClean="0"/>
              <a:t> وضع غرفة المصادر في مرافق غير ملائمة وغير مناسبة لتدريس </a:t>
            </a:r>
            <a:r>
              <a:rPr lang="ar-SA" b="1" dirty="0" err="1" smtClean="0"/>
              <a:t>الطلبة.</a:t>
            </a:r>
            <a:r>
              <a:rPr lang="ar-SA" dirty="0" smtClean="0"/>
              <a:t/>
            </a:r>
            <a:br>
              <a:rPr lang="ar-SA" dirty="0" smtClean="0"/>
            </a:br>
            <a:r>
              <a:rPr lang="ar-SA" b="1" dirty="0" err="1" smtClean="0"/>
              <a:t>7.</a:t>
            </a:r>
            <a:r>
              <a:rPr lang="ar-SA" b="1" dirty="0" smtClean="0"/>
              <a:t> عدم وجود معلمين أكفاء مدربين على التعامل مع طلبة ذوي صعوبات التعلم على المستويين الأساسي </a:t>
            </a:r>
            <a:r>
              <a:rPr lang="ar-SA" b="1" dirty="0" err="1" smtClean="0"/>
              <a:t>والثانوي.</a:t>
            </a:r>
            <a:r>
              <a:rPr lang="ar-SA" b="1" dirty="0" smtClean="0"/>
              <a:t> </a:t>
            </a:r>
            <a:r>
              <a:rPr lang="ar-SA" dirty="0" smtClean="0"/>
              <a:t/>
            </a:r>
            <a:br>
              <a:rPr lang="ar-SA" dirty="0" smtClean="0"/>
            </a:br>
            <a:r>
              <a:rPr lang="ar-SA" b="1" dirty="0" err="1" smtClean="0"/>
              <a:t>8.</a:t>
            </a:r>
            <a:r>
              <a:rPr lang="ar-SA" b="1" dirty="0" smtClean="0"/>
              <a:t> تصور معلمي الفصل العادي عن وظيفة معلم غرفة المصادر بأنها سهلة نوعاً </a:t>
            </a:r>
            <a:r>
              <a:rPr lang="ar-SA" b="1" dirty="0" err="1" smtClean="0"/>
              <a:t>ما.</a:t>
            </a:r>
            <a:r>
              <a:rPr lang="ar-SA" dirty="0" smtClean="0"/>
              <a:t/>
            </a:r>
            <a:br>
              <a:rPr lang="ar-SA" dirty="0" smtClean="0"/>
            </a:br>
            <a:r>
              <a:rPr lang="ar-SA" b="1" dirty="0" err="1" smtClean="0"/>
              <a:t>9.</a:t>
            </a:r>
            <a:r>
              <a:rPr lang="ar-SA" b="1" dirty="0" smtClean="0"/>
              <a:t> عدم توفر اخصائيين في المدارس مثل: الأخصائي النفسي، وأخصائي اضطرابات اللغة والنطق </a:t>
            </a:r>
            <a:r>
              <a:rPr lang="ar-SA" b="1" dirty="0" err="1" smtClean="0"/>
              <a:t>واخصائي</a:t>
            </a:r>
            <a:r>
              <a:rPr lang="ar-SA" b="1" dirty="0" smtClean="0"/>
              <a:t> العلاج بالعمل، والأخصائي </a:t>
            </a:r>
            <a:r>
              <a:rPr lang="ar-SA" b="1" dirty="0" err="1" smtClean="0"/>
              <a:t>الاجتماعي....الخ.</a:t>
            </a:r>
            <a:r>
              <a:rPr lang="ar-SA" b="1" dirty="0" smtClean="0"/>
              <a:t> والذين يكون لهم دور فاعل في وضع البرنامج العلاجي مع معلم غرفة </a:t>
            </a:r>
            <a:r>
              <a:rPr lang="ar-SA" b="1" dirty="0" err="1" smtClean="0"/>
              <a:t>المصادر.</a:t>
            </a:r>
            <a:r>
              <a:rPr lang="ar-SA" b="1" dirty="0" smtClean="0"/>
              <a:t> </a:t>
            </a:r>
            <a:r>
              <a:rPr lang="ar-SA" dirty="0" smtClean="0"/>
              <a:t/>
            </a:r>
            <a:br>
              <a:rPr lang="ar-SA" dirty="0" smtClean="0"/>
            </a:br>
            <a:r>
              <a:rPr lang="ar-SA" b="1" dirty="0" err="1" smtClean="0"/>
              <a:t>10.</a:t>
            </a:r>
            <a:r>
              <a:rPr lang="ar-SA" b="1" dirty="0" smtClean="0"/>
              <a:t> قلة الإمكانات المادية المتوافرة لغرفة المصادر والتي من خلالها تحسن البيئة الصفية وتوفر المعززات الملائمة لطلبة صعوبات التعلم وهم بأمس الحاجة </a:t>
            </a:r>
            <a:r>
              <a:rPr lang="ar-SA" b="1" dirty="0" err="1" smtClean="0"/>
              <a:t>إليها.</a:t>
            </a:r>
            <a:r>
              <a:rPr lang="ar-SA" b="1" dirty="0" smtClean="0"/>
              <a:t> </a:t>
            </a:r>
            <a:r>
              <a:rPr lang="ar-SA" dirty="0" smtClean="0"/>
              <a:t/>
            </a:r>
            <a:br>
              <a:rPr lang="ar-SA" dirty="0" smtClean="0"/>
            </a:br>
            <a:r>
              <a:rPr lang="ar-SA" b="1" dirty="0" err="1" smtClean="0"/>
              <a:t>11.</a:t>
            </a:r>
            <a:r>
              <a:rPr lang="ar-SA" b="1" dirty="0" smtClean="0"/>
              <a:t> عدم تعاون الاسرة مع معلم غرفة المصادر في تنفيذ الخطة الفردية أو حتى توفير الأدوات والمستلزمات الأساسية للطالب مما يعيق تقدم وتحسن الطالب بنسبة </a:t>
            </a:r>
            <a:r>
              <a:rPr lang="ar-SA" b="1" dirty="0" err="1" smtClean="0"/>
              <a:t>كبيرة.</a:t>
            </a:r>
            <a:r>
              <a:rPr lang="ar-SA" b="1" dirty="0" smtClean="0"/>
              <a:t> </a:t>
            </a:r>
            <a:r>
              <a:rPr lang="ar-SA" dirty="0" smtClean="0"/>
              <a:t/>
            </a:r>
            <a:br>
              <a:rPr lang="ar-SA" dirty="0" smtClean="0"/>
            </a:br>
            <a:r>
              <a:rPr lang="ar-SA" b="1" dirty="0" err="1" smtClean="0"/>
              <a:t>12.</a:t>
            </a:r>
            <a:r>
              <a:rPr lang="ar-SA" b="1" dirty="0" smtClean="0"/>
              <a:t> عدم تعاون المعلمين بشكل كاف ومتكامل مع معلم غرفة المصادر بتصور منهم أن تأهيل طالب الصعوبة </a:t>
            </a:r>
            <a:r>
              <a:rPr lang="ar-SA" b="1" dirty="0" err="1" smtClean="0"/>
              <a:t>التعلمية</a:t>
            </a:r>
            <a:r>
              <a:rPr lang="ar-SA" b="1" dirty="0" smtClean="0"/>
              <a:t> هو من مسؤوليات معلم غرفة المصادر وكذلك عدم وعي المعلمين بضرورة تشجيع الطالب على التحسن مهما كان بسيطاً ومقارنة أداء الطالب الحالي بما كان عليه وليس مقارنته بأقرانه لتشجيع الطلبة على </a:t>
            </a:r>
            <a:r>
              <a:rPr lang="ar-SA" b="1" dirty="0" err="1" smtClean="0"/>
              <a:t>التحسن.</a:t>
            </a:r>
            <a:r>
              <a:rPr lang="ar-SA" b="1" dirty="0" smtClean="0"/>
              <a:t> </a:t>
            </a:r>
            <a:r>
              <a:rPr lang="ar-SA" dirty="0" smtClean="0"/>
              <a:t/>
            </a:r>
            <a:br>
              <a:rPr lang="ar-SA" dirty="0" smtClean="0"/>
            </a:br>
            <a:r>
              <a:rPr lang="ar-SA" b="1" dirty="0" err="1" smtClean="0"/>
              <a:t>13.</a:t>
            </a:r>
            <a:r>
              <a:rPr lang="ar-SA" b="1" dirty="0" smtClean="0"/>
              <a:t> نقص الأثاث والمستلزمات الأساسية في غرفة المصادر مثل آلة التصوير التي توفر الوقت والجهد المبذول في إعداد الأنشطة يدوياً واستغلال ذلك الوقت في العمل المجدي مع الطلبة وكذلك عدم توفر أجهزة الحاسوب</a:t>
            </a:r>
            <a:r>
              <a:rPr lang="ar-SA" dirty="0" smtClean="0"/>
              <a:t/>
            </a:r>
            <a:br>
              <a:rPr lang="ar-SA" dirty="0" smtClean="0"/>
            </a:b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متطلبات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77500" lnSpcReduction="20000"/>
          </a:bodyPr>
          <a:lstStyle/>
          <a:p>
            <a:pPr>
              <a:buNone/>
            </a:pPr>
            <a:r>
              <a:rPr lang="ar-SA" dirty="0" smtClean="0"/>
              <a:t/>
            </a:r>
            <a:br>
              <a:rPr lang="ar-SA" dirty="0" smtClean="0"/>
            </a:br>
            <a:r>
              <a:rPr lang="ar-SA" b="1" dirty="0" err="1" smtClean="0"/>
              <a:t>1.</a:t>
            </a:r>
            <a:r>
              <a:rPr lang="ar-SA" b="1" dirty="0" smtClean="0"/>
              <a:t> أن تتراوح مساحة غرفة المصادر </a:t>
            </a:r>
            <a:r>
              <a:rPr lang="ar-SA" b="1" dirty="0" err="1" smtClean="0"/>
              <a:t>بين </a:t>
            </a:r>
            <a:r>
              <a:rPr lang="ar-SA" b="1" dirty="0" smtClean="0"/>
              <a:t>(</a:t>
            </a:r>
            <a:r>
              <a:rPr lang="ar-SA" b="1" dirty="0" err="1" smtClean="0"/>
              <a:t>30م2</a:t>
            </a:r>
            <a:r>
              <a:rPr lang="ar-SA" b="1" dirty="0" smtClean="0"/>
              <a:t> و </a:t>
            </a:r>
            <a:r>
              <a:rPr lang="ar-SA" b="1" dirty="0" err="1" smtClean="0"/>
              <a:t>48م2)</a:t>
            </a:r>
            <a:r>
              <a:rPr lang="ar-SA" dirty="0" smtClean="0"/>
              <a:t/>
            </a:r>
            <a:br>
              <a:rPr lang="ar-SA" dirty="0" smtClean="0"/>
            </a:br>
            <a:r>
              <a:rPr lang="ar-SA" b="1" dirty="0" err="1" smtClean="0"/>
              <a:t>2.</a:t>
            </a:r>
            <a:r>
              <a:rPr lang="ar-SA" b="1" dirty="0" smtClean="0"/>
              <a:t> أن تكون ذات تهوية جيدة وإضاءة </a:t>
            </a:r>
            <a:r>
              <a:rPr lang="ar-SA" b="1" dirty="0" err="1" smtClean="0"/>
              <a:t>مناسبة.</a:t>
            </a:r>
            <a:r>
              <a:rPr lang="ar-SA" b="1" dirty="0" smtClean="0"/>
              <a:t> </a:t>
            </a:r>
            <a:r>
              <a:rPr lang="ar-SA" dirty="0" smtClean="0"/>
              <a:t/>
            </a:r>
            <a:br>
              <a:rPr lang="ar-SA" dirty="0" smtClean="0"/>
            </a:br>
            <a:r>
              <a:rPr lang="ar-SA" b="1" dirty="0" err="1" smtClean="0"/>
              <a:t>3.</a:t>
            </a:r>
            <a:r>
              <a:rPr lang="ar-SA" b="1" dirty="0" smtClean="0"/>
              <a:t> بعيدة عن جميع عوامل </a:t>
            </a:r>
            <a:r>
              <a:rPr lang="ar-SA" b="1" dirty="0" err="1" smtClean="0"/>
              <a:t>الأثارة</a:t>
            </a:r>
            <a:r>
              <a:rPr lang="ar-SA" b="1" dirty="0" smtClean="0"/>
              <a:t> وتشتت </a:t>
            </a:r>
            <a:r>
              <a:rPr lang="ar-SA" b="1" dirty="0" err="1" smtClean="0"/>
              <a:t>الانتباه.</a:t>
            </a:r>
            <a:r>
              <a:rPr lang="ar-SA" dirty="0" smtClean="0"/>
              <a:t/>
            </a:r>
            <a:br>
              <a:rPr lang="ar-SA" dirty="0" smtClean="0"/>
            </a:br>
            <a:r>
              <a:rPr lang="ar-SA" b="1" dirty="0" err="1" smtClean="0"/>
              <a:t>4.</a:t>
            </a:r>
            <a:r>
              <a:rPr lang="ar-SA" b="1" dirty="0" smtClean="0"/>
              <a:t> يتم تزويدها بأنواع مختلفة من طاولت التلاميذ والأرفف والخزائن </a:t>
            </a:r>
            <a:r>
              <a:rPr lang="ar-SA" b="1" dirty="0" err="1" smtClean="0"/>
              <a:t>والحوجز</a:t>
            </a:r>
            <a:r>
              <a:rPr lang="ar-SA" b="1" dirty="0" smtClean="0"/>
              <a:t> والسبورات </a:t>
            </a:r>
            <a:r>
              <a:rPr lang="ar-SA" b="1" dirty="0" err="1" smtClean="0"/>
              <a:t>المتحركة.</a:t>
            </a:r>
            <a:r>
              <a:rPr lang="ar-SA" b="1" dirty="0" smtClean="0"/>
              <a:t> </a:t>
            </a:r>
            <a:r>
              <a:rPr lang="ar-SA" dirty="0" smtClean="0"/>
              <a:t/>
            </a:r>
            <a:br>
              <a:rPr lang="ar-SA" dirty="0" smtClean="0"/>
            </a:br>
            <a:r>
              <a:rPr lang="ar-SA" b="1" dirty="0" err="1" smtClean="0"/>
              <a:t>5.</a:t>
            </a:r>
            <a:r>
              <a:rPr lang="ar-SA" b="1" dirty="0" smtClean="0"/>
              <a:t> توفير جميع الوسائل التعليمية والأجهزة من مثل جهاز حاسوب وجهاز عرض وألعاب تربوية تناسب جميع التلاميذ، بالإضافة إلى آلة </a:t>
            </a:r>
            <a:r>
              <a:rPr lang="ar-SA" b="1" dirty="0" err="1" smtClean="0"/>
              <a:t>تصوير.</a:t>
            </a:r>
            <a:r>
              <a:rPr lang="ar-SA" dirty="0" smtClean="0"/>
              <a:t/>
            </a:r>
            <a:br>
              <a:rPr lang="ar-SA" dirty="0" smtClean="0"/>
            </a:br>
            <a:r>
              <a:rPr lang="ar-SA" b="1" dirty="0" err="1" smtClean="0"/>
              <a:t>6.</a:t>
            </a:r>
            <a:r>
              <a:rPr lang="ar-SA" b="1" dirty="0" smtClean="0"/>
              <a:t> توفير المواد الخام للمعلم حتى يتمكن من تصميم بعض الوسائل والنماذج التعليمية </a:t>
            </a:r>
            <a:r>
              <a:rPr lang="ar-SA" b="1" dirty="0" err="1" smtClean="0"/>
              <a:t>المساعدة.</a:t>
            </a:r>
            <a:r>
              <a:rPr lang="ar-SA" b="1" dirty="0" smtClean="0"/>
              <a:t> </a:t>
            </a:r>
            <a:r>
              <a:rPr lang="ar-SA" dirty="0" smtClean="0"/>
              <a:t/>
            </a:r>
            <a:br>
              <a:rPr lang="ar-SA" dirty="0" smtClean="0"/>
            </a:br>
            <a:r>
              <a:rPr lang="ar-SA" b="1" dirty="0" err="1" smtClean="0"/>
              <a:t>7.</a:t>
            </a:r>
            <a:r>
              <a:rPr lang="ar-SA" b="1" dirty="0" smtClean="0"/>
              <a:t> أن تكون الغرفة قريبة من صفوف الطلبة الملتحقين بغرفة </a:t>
            </a:r>
            <a:r>
              <a:rPr lang="ar-SA" b="1" dirty="0" err="1" smtClean="0"/>
              <a:t>المصادر.</a:t>
            </a:r>
            <a:r>
              <a:rPr lang="ar-SA" dirty="0" smtClean="0"/>
              <a:t/>
            </a:r>
            <a:br>
              <a:rPr lang="ar-SA" dirty="0" smtClean="0"/>
            </a:br>
            <a:r>
              <a:rPr lang="ar-SA" b="1" dirty="0" err="1" smtClean="0"/>
              <a:t>8.</a:t>
            </a:r>
            <a:r>
              <a:rPr lang="ar-SA" b="1" dirty="0" smtClean="0"/>
              <a:t> أما من حيث المظهر فيجب أن يكون لغرفة المصادر مظهر جميل ومبهج ومنظم بشكل جيد، والاهتمام المستمر بغرفة المصادر لجعلها بيئة جذابة تساعد على </a:t>
            </a:r>
            <a:r>
              <a:rPr lang="ar-SA" b="1" dirty="0" err="1" smtClean="0"/>
              <a:t>التعلم.</a:t>
            </a:r>
            <a:r>
              <a:rPr lang="ar-SA" dirty="0" smtClean="0"/>
              <a:t/>
            </a:r>
            <a:br>
              <a:rPr lang="ar-SA" dirty="0" smtClean="0"/>
            </a:br>
            <a:r>
              <a:rPr lang="ar-SA" b="1" dirty="0" err="1" smtClean="0"/>
              <a:t>9.</a:t>
            </a:r>
            <a:r>
              <a:rPr lang="ar-SA" b="1" dirty="0" smtClean="0"/>
              <a:t> توفر الأجهزة السمعية </a:t>
            </a:r>
            <a:r>
              <a:rPr lang="ar-SA" b="1" dirty="0" err="1" smtClean="0"/>
              <a:t>والبصرية.</a:t>
            </a:r>
            <a:r>
              <a:rPr lang="ar-SA" dirty="0" smtClean="0"/>
              <a:t/>
            </a:r>
            <a:br>
              <a:rPr lang="ar-SA" dirty="0" smtClean="0"/>
            </a:b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تخطيط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77500" lnSpcReduction="20000"/>
          </a:bodyPr>
          <a:lstStyle/>
          <a:p>
            <a:pPr>
              <a:buNone/>
            </a:pPr>
            <a:r>
              <a:rPr lang="ar-SA" dirty="0" err="1" smtClean="0"/>
              <a:t/>
            </a:r>
            <a:br>
              <a:rPr lang="ar-SA" dirty="0" err="1" smtClean="0"/>
            </a:br>
            <a:r>
              <a:rPr lang="ar-SA" b="1" dirty="0" smtClean="0"/>
              <a:t>- أن غرفة المصادر يجب أن تستوعب عدداً كافياً من المقاعد، والطاولات الضرورية لتدريس الأفراد والمجموعات الصغيرة، بالإضافة إلى الأجهزة السمعية والبصرية، على أن يتوفر فيها جزء كركن </a:t>
            </a:r>
            <a:r>
              <a:rPr lang="ar-SA" b="1" dirty="0" err="1" smtClean="0"/>
              <a:t>هادئ.</a:t>
            </a:r>
            <a:r>
              <a:rPr lang="ar-SA" b="1" dirty="0" smtClean="0"/>
              <a:t> </a:t>
            </a:r>
            <a:r>
              <a:rPr lang="ar-SA" dirty="0" smtClean="0"/>
              <a:t/>
            </a:r>
            <a:br>
              <a:rPr lang="ar-SA" dirty="0" smtClean="0"/>
            </a:br>
            <a:r>
              <a:rPr lang="ar-SA" b="1" dirty="0" smtClean="0"/>
              <a:t>- أن وجود مساحة مكانية وفيرة تسمح للطلاب التنقل داخل الغرفة دون اصطدام بعضهم ببعض، ودون التدخل في عمل الآخرين، فحين دخول التلاميذ الغرفة يتوجهون مباشرة على ملفاتهم، </a:t>
            </a:r>
            <a:r>
              <a:rPr lang="ar-SA" b="1" dirty="0" err="1" smtClean="0"/>
              <a:t>ويبدأون</a:t>
            </a:r>
            <a:r>
              <a:rPr lang="ar-SA" b="1" dirty="0" smtClean="0"/>
              <a:t> العمل على واجباتهم </a:t>
            </a:r>
            <a:r>
              <a:rPr lang="ar-SA" b="1" dirty="0" err="1" smtClean="0"/>
              <a:t>اليومية.</a:t>
            </a:r>
            <a:r>
              <a:rPr lang="ar-SA" b="1" dirty="0" smtClean="0"/>
              <a:t> وتحمل ملفاتهم مؤشرات على الأماكن التي يجب أن يتواجهوا إليها </a:t>
            </a:r>
            <a:r>
              <a:rPr lang="ar-SA" dirty="0" smtClean="0"/>
              <a:t/>
            </a:r>
            <a:br>
              <a:rPr lang="ar-SA" dirty="0" smtClean="0"/>
            </a:br>
            <a:r>
              <a:rPr lang="ar-SA" b="1" dirty="0" smtClean="0"/>
              <a:t>أما التلميذ الذي يحتاج أو يفضل بيئة اقل تشتتاً فيمكن أن يجلس في الركن الهادئ فهناك تعديلات كثيرة يمكن إجراؤها على الغرفة الصفية، وهذه التعديلات أو الترتيب الفيزيائي للغرفة يجب أن يعكس دائماً حاجات التلاميذ وليس ما يفضله المعلم من نمط معين </a:t>
            </a:r>
            <a:r>
              <a:rPr lang="ar-SA" b="1" dirty="0" err="1" smtClean="0"/>
              <a:t>للترتيب.</a:t>
            </a:r>
            <a:r>
              <a:rPr lang="ar-SA" b="1" dirty="0" smtClean="0"/>
              <a:t> </a:t>
            </a:r>
            <a:r>
              <a:rPr lang="ar-SA" dirty="0" smtClean="0"/>
              <a:t/>
            </a:r>
            <a:br>
              <a:rPr lang="ar-SA" dirty="0" smtClean="0"/>
            </a:br>
            <a:r>
              <a:rPr lang="ar-SA" b="1" dirty="0" smtClean="0"/>
              <a:t>فمثلاً يمكن تقسيم الغرفة الصفية إلى أركان مثلاً ركن القراءة وركن الحاسوب وركن </a:t>
            </a:r>
            <a:r>
              <a:rPr lang="ar-SA" b="1" dirty="0" err="1" smtClean="0"/>
              <a:t>القصة...الخ.</a:t>
            </a:r>
            <a:r>
              <a:rPr lang="ar-SA" b="1" dirty="0" smtClean="0"/>
              <a:t>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آلية العمل في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55000" lnSpcReduction="20000"/>
          </a:bodyPr>
          <a:lstStyle/>
          <a:p>
            <a:pPr>
              <a:buNone/>
            </a:pPr>
            <a:r>
              <a:rPr lang="ar-SA" dirty="0" smtClean="0"/>
              <a:t/>
            </a:r>
            <a:br>
              <a:rPr lang="ar-SA" dirty="0" smtClean="0"/>
            </a:br>
            <a:r>
              <a:rPr lang="ar-SA" b="1" dirty="0" smtClean="0"/>
              <a:t>يستند العمل في غرفة المصادر إلى بعض المعايير الهامة التي لا بد من الإشارة إليها وهي: </a:t>
            </a:r>
            <a:r>
              <a:rPr lang="ar-SA" dirty="0" smtClean="0"/>
              <a:t/>
            </a:r>
            <a:br>
              <a:rPr lang="ar-SA" dirty="0" smtClean="0"/>
            </a:br>
            <a:r>
              <a:rPr lang="ar-SA" b="1" dirty="0" err="1" smtClean="0"/>
              <a:t>1.</a:t>
            </a:r>
            <a:r>
              <a:rPr lang="ar-SA" b="1" dirty="0" smtClean="0"/>
              <a:t> يقوم التعلم في غرفة المصادر على مبدأ التعلم الفردي إذ تقدم الخبرات لكل طالب على </a:t>
            </a:r>
            <a:r>
              <a:rPr lang="ar-SA" b="1" dirty="0" err="1" smtClean="0"/>
              <a:t>حدة</a:t>
            </a:r>
            <a:r>
              <a:rPr lang="ar-SA" b="1" dirty="0" smtClean="0"/>
              <a:t> حسب مشكلته ونوعها وحسب ميزات الطالب أي نموذجه التعلمي أو من خلال المجموعات </a:t>
            </a:r>
            <a:r>
              <a:rPr lang="ar-SA" b="1" dirty="0" err="1" smtClean="0"/>
              <a:t>الزمرية</a:t>
            </a:r>
            <a:r>
              <a:rPr lang="ar-SA" b="1" dirty="0" smtClean="0"/>
              <a:t> فيتم تقديم الخبرة لمجموعة من الطلبة لا يتجاوز الاربعة طلاب حسب تقاربهم في </a:t>
            </a:r>
            <a:r>
              <a:rPr lang="ar-SA" b="1" dirty="0" err="1" smtClean="0"/>
              <a:t>المشكلة.</a:t>
            </a:r>
            <a:r>
              <a:rPr lang="ar-SA" b="1" dirty="0" smtClean="0"/>
              <a:t> </a:t>
            </a:r>
            <a:r>
              <a:rPr lang="ar-SA" dirty="0" smtClean="0"/>
              <a:t/>
            </a:r>
            <a:br>
              <a:rPr lang="ar-SA" dirty="0" smtClean="0"/>
            </a:br>
            <a:r>
              <a:rPr lang="ar-SA" b="1" dirty="0" err="1" smtClean="0"/>
              <a:t>2.</a:t>
            </a:r>
            <a:r>
              <a:rPr lang="ar-SA" b="1" dirty="0" smtClean="0"/>
              <a:t> يتم تدريس طلبة المصادر حصة دراسية واحدة ويعود إلى صفة العادي بقية اليوم الدراسي وفقاً لمفهوم الدمج في الصفوف </a:t>
            </a:r>
            <a:r>
              <a:rPr lang="ar-SA" b="1" dirty="0" err="1" smtClean="0"/>
              <a:t>العادية.</a:t>
            </a:r>
            <a:r>
              <a:rPr lang="ar-SA" b="1" dirty="0" smtClean="0"/>
              <a:t> </a:t>
            </a:r>
            <a:r>
              <a:rPr lang="ar-SA" dirty="0" smtClean="0"/>
              <a:t/>
            </a:r>
            <a:br>
              <a:rPr lang="ar-SA" dirty="0" smtClean="0"/>
            </a:br>
            <a:r>
              <a:rPr lang="ar-SA" b="1" dirty="0" err="1" smtClean="0"/>
              <a:t>3.</a:t>
            </a:r>
            <a:r>
              <a:rPr lang="ar-SA" b="1" dirty="0" smtClean="0"/>
              <a:t> يتلقى الطالب الخبرات </a:t>
            </a:r>
            <a:r>
              <a:rPr lang="ar-SA" b="1" dirty="0" err="1" smtClean="0"/>
              <a:t>التعلمية</a:t>
            </a:r>
            <a:r>
              <a:rPr lang="ar-SA" b="1" dirty="0" smtClean="0"/>
              <a:t> في غرفة المصادر وفق مجموعة من الاستراتيجيات التي تناسب الطلبة لضمان اكتساب الطلبة المهارات بشتى الطرق </a:t>
            </a:r>
            <a:r>
              <a:rPr lang="ar-SA" b="1" dirty="0" err="1" smtClean="0"/>
              <a:t>والأساليب.</a:t>
            </a:r>
            <a:r>
              <a:rPr lang="ar-SA" dirty="0" smtClean="0"/>
              <a:t/>
            </a:r>
            <a:br>
              <a:rPr lang="ar-SA" dirty="0" smtClean="0"/>
            </a:br>
            <a:r>
              <a:rPr lang="ar-SA" b="1" dirty="0" err="1" smtClean="0"/>
              <a:t>4.</a:t>
            </a:r>
            <a:r>
              <a:rPr lang="ar-SA" b="1" dirty="0" smtClean="0"/>
              <a:t> يتلقى الطالب في غرفة المصادر المعارف والخبرات التعليمية بتكييف يناسب حاجات الطالب ومدى صعوبته التي يعاني </a:t>
            </a:r>
            <a:r>
              <a:rPr lang="ar-SA" b="1" dirty="0" err="1" smtClean="0"/>
              <a:t>منها.</a:t>
            </a:r>
            <a:r>
              <a:rPr lang="ar-SA" dirty="0" smtClean="0"/>
              <a:t/>
            </a:r>
            <a:br>
              <a:rPr lang="ar-SA" dirty="0" smtClean="0"/>
            </a:br>
            <a:r>
              <a:rPr lang="ar-SA" b="1" dirty="0" err="1" smtClean="0"/>
              <a:t>5.</a:t>
            </a:r>
            <a:r>
              <a:rPr lang="ar-SA" b="1" dirty="0" smtClean="0"/>
              <a:t> بناء </a:t>
            </a:r>
            <a:r>
              <a:rPr lang="ar-SA" b="1" dirty="0" err="1" smtClean="0"/>
              <a:t>أقنية</a:t>
            </a:r>
            <a:r>
              <a:rPr lang="ar-SA" b="1" dirty="0" smtClean="0"/>
              <a:t> من المحبة </a:t>
            </a:r>
            <a:r>
              <a:rPr lang="ar-SA" b="1" dirty="0" err="1" smtClean="0"/>
              <a:t>والالفة</a:t>
            </a:r>
            <a:r>
              <a:rPr lang="ar-SA" b="1" dirty="0" smtClean="0"/>
              <a:t> والتقارب بين معلم غرفة المصادر وطالب الصعوبات لضمان تقبل الطلبة له وتحسن وضعهم النفسي والتعليمي وبالتالي رفع تقدير الذات </a:t>
            </a:r>
            <a:r>
              <a:rPr lang="ar-SA" b="1" dirty="0" err="1" smtClean="0"/>
              <a:t>لديهم.</a:t>
            </a:r>
            <a:r>
              <a:rPr lang="ar-SA" b="1" dirty="0" smtClean="0"/>
              <a:t> </a:t>
            </a:r>
            <a:r>
              <a:rPr lang="ar-SA" dirty="0" smtClean="0"/>
              <a:t/>
            </a:r>
            <a:br>
              <a:rPr lang="ar-SA" dirty="0" smtClean="0"/>
            </a:br>
            <a:r>
              <a:rPr lang="ar-SA" b="1" dirty="0" err="1" smtClean="0"/>
              <a:t>6.</a:t>
            </a:r>
            <a:r>
              <a:rPr lang="ar-SA" b="1" dirty="0" smtClean="0"/>
              <a:t> العمل على تحسين جميع جوانب الشخصية لطالب الصعوبات من الناحية الاجتماعية والسلوكية والمعرفية اثناء تواجده في غرفة </a:t>
            </a:r>
            <a:r>
              <a:rPr lang="ar-SA" b="1" dirty="0" err="1" smtClean="0"/>
              <a:t>المصادر.</a:t>
            </a:r>
            <a:r>
              <a:rPr lang="ar-SA" b="1" dirty="0" smtClean="0"/>
              <a:t> </a:t>
            </a:r>
            <a:r>
              <a:rPr lang="ar-SA" dirty="0" smtClean="0"/>
              <a:t/>
            </a:r>
            <a:br>
              <a:rPr lang="ar-SA" dirty="0" smtClean="0"/>
            </a:br>
            <a:r>
              <a:rPr lang="ar-SA" b="1" dirty="0" err="1" smtClean="0"/>
              <a:t>7.</a:t>
            </a:r>
            <a:r>
              <a:rPr lang="ar-SA" b="1" dirty="0" smtClean="0"/>
              <a:t> العمل على رفع مستوى تقدير الذات لدى لطالب الصعوبات في غرفة المصادر ورفع معنوياتهم أمام ذواتهم وأمام أقرانهم ويتم ذلك من خلال متابعتهم في الصفوف وتقديم التقرير المناسب </a:t>
            </a:r>
            <a:r>
              <a:rPr lang="ar-SA" b="1" dirty="0" err="1" smtClean="0"/>
              <a:t>باستمرار.</a:t>
            </a:r>
            <a:r>
              <a:rPr lang="ar-SA" b="1" dirty="0" smtClean="0"/>
              <a:t> </a:t>
            </a:r>
            <a:r>
              <a:rPr lang="ar-SA" dirty="0" smtClean="0"/>
              <a:t/>
            </a:r>
            <a:br>
              <a:rPr lang="ar-SA" dirty="0" smtClean="0"/>
            </a:br>
            <a:r>
              <a:rPr lang="ar-SA" b="1" dirty="0" err="1" smtClean="0"/>
              <a:t>8.</a:t>
            </a:r>
            <a:r>
              <a:rPr lang="ar-SA" b="1" dirty="0" smtClean="0"/>
              <a:t> التركيز على نقاط القوة لدى طالب الصعوبات واستغلال ذلك الجانب في تحسين تعلمهم </a:t>
            </a:r>
            <a:r>
              <a:rPr lang="ar-SA" b="1" dirty="0" err="1" smtClean="0"/>
              <a:t>واهمال</a:t>
            </a:r>
            <a:r>
              <a:rPr lang="ar-SA" b="1" dirty="0" smtClean="0"/>
              <a:t> نقاط الضعف لديهم </a:t>
            </a:r>
            <a:r>
              <a:rPr lang="ar-SA" b="1" dirty="0" err="1" smtClean="0"/>
              <a:t>لاطفائها</a:t>
            </a:r>
            <a:r>
              <a:rPr lang="ar-SA" b="1" dirty="0" smtClean="0"/>
              <a:t> في </a:t>
            </a:r>
            <a:r>
              <a:rPr lang="ar-SA" b="1" dirty="0" err="1" smtClean="0"/>
              <a:t>المستقبل.</a:t>
            </a:r>
            <a:r>
              <a:rPr lang="ar-SA" dirty="0" smtClean="0"/>
              <a:t/>
            </a:r>
            <a:br>
              <a:rPr lang="ar-SA" dirty="0" smtClean="0"/>
            </a:br>
            <a:r>
              <a:rPr lang="ar-SA" b="1" dirty="0" err="1" smtClean="0"/>
              <a:t>9.</a:t>
            </a:r>
            <a:r>
              <a:rPr lang="ar-SA" b="1" dirty="0" smtClean="0"/>
              <a:t> العمل ضمن فريق واحد متكامل في تحسين مستوى الطلبة في غرفة المصادر من الناحية الاكاديمية والاجتماعية.</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مراحل العمل في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62500" lnSpcReduction="20000"/>
          </a:bodyPr>
          <a:lstStyle/>
          <a:p>
            <a:pPr>
              <a:buNone/>
            </a:pPr>
            <a:r>
              <a:rPr lang="ar-SA" dirty="0" smtClean="0"/>
              <a:t/>
            </a:r>
            <a:br>
              <a:rPr lang="ar-SA" dirty="0" smtClean="0"/>
            </a:br>
            <a:r>
              <a:rPr lang="ar-SA" b="1" dirty="0" smtClean="0"/>
              <a:t>نظراً لاختلاف خصائص ومشكلات الطلبة ذوي صعوبات التعلم الذين </a:t>
            </a:r>
            <a:r>
              <a:rPr lang="ar-SA" b="1" dirty="0" err="1" smtClean="0"/>
              <a:t>يرتداون</a:t>
            </a:r>
            <a:r>
              <a:rPr lang="ar-SA" b="1" dirty="0" smtClean="0"/>
              <a:t> غرفة المصادر من حيث الاسباب والنتائج من جهة ومن حيث اختلاف اعمارهم وصفوفهم وظروفهم الاجتماعية من جهة أخرى، يواجه معلم غرفة المصادر مشكلات وصعوبات عديدة، مما يترتب على ذلك قيام المعلم ببذل اقصى طاقاته </a:t>
            </a:r>
            <a:r>
              <a:rPr lang="ar-SA" b="1" dirty="0" err="1" smtClean="0"/>
              <a:t>وامكاناته</a:t>
            </a:r>
            <a:r>
              <a:rPr lang="ar-SA" b="1" dirty="0" smtClean="0"/>
              <a:t> وجهوده الحثيثة للقيام بدوره على أكمل وجه، بالإضافة إلى الخدمات التربوية والعلاجية المنتظرة منه تجاه هذه الفئة من </a:t>
            </a:r>
            <a:r>
              <a:rPr lang="ar-SA" b="1" dirty="0" err="1" smtClean="0"/>
              <a:t>الطلبة.</a:t>
            </a:r>
            <a:r>
              <a:rPr lang="ar-SA" b="1" dirty="0" smtClean="0"/>
              <a:t> </a:t>
            </a:r>
            <a:r>
              <a:rPr lang="ar-SA" dirty="0" smtClean="0"/>
              <a:t/>
            </a:r>
            <a:br>
              <a:rPr lang="ar-SA" dirty="0" smtClean="0"/>
            </a:br>
            <a:r>
              <a:rPr lang="ar-SA" b="1" dirty="0" smtClean="0"/>
              <a:t>ولا بد من أن نشير إلى الفئة المستهدفة وهي فئة الصعوبات </a:t>
            </a:r>
            <a:r>
              <a:rPr lang="ar-SA" b="1" dirty="0" err="1" smtClean="0"/>
              <a:t>التعلمية</a:t>
            </a:r>
            <a:r>
              <a:rPr lang="ar-SA" b="1" dirty="0" smtClean="0"/>
              <a:t> المحولة إلى غرفة المصادر، حيث نجد أن أفراد هذه الفئة من جميع الصفوف في المرحلة الاساسية الدنيا، ويتم التعرف إلى هذه الفئة بشكل واضح في المرحلة الأساسية عندما يصار عادة إلى توقع مستوى التحصيل في الحقول الدراسية الأساسية للأطفال، فيتم التعرف إلى هذه الفئة التي تعاني من صعوبات </a:t>
            </a:r>
            <a:r>
              <a:rPr lang="ar-SA" b="1" dirty="0" err="1" smtClean="0"/>
              <a:t>تعلمية</a:t>
            </a:r>
            <a:r>
              <a:rPr lang="ar-SA" b="1" dirty="0" smtClean="0"/>
              <a:t> بسرعة عند هذه المستويات العمرية، ويتم تشخيصهم وتقييمهم بعد ذلك، ومن ثم توضع لهم برامج علاجية خاصة بهم، وتتباين الخصائص المحددة للطلاب ذوي الصعوبات </a:t>
            </a:r>
            <a:r>
              <a:rPr lang="ar-SA" b="1" dirty="0" err="1" smtClean="0"/>
              <a:t>التعلمية</a:t>
            </a:r>
            <a:r>
              <a:rPr lang="ar-SA" b="1" dirty="0" smtClean="0"/>
              <a:t> في سن المرحلة الأساسية بصورة واسعة، فبعض هؤلاء الطلبة يواجهون صعوبات في مادة دراسية واحدة بينما يظهر </a:t>
            </a:r>
            <a:r>
              <a:rPr lang="ar-SA" b="1" dirty="0" err="1" smtClean="0"/>
              <a:t>أخرون</a:t>
            </a:r>
            <a:r>
              <a:rPr lang="ar-SA" b="1" dirty="0" smtClean="0"/>
              <a:t> صعوبة في عدد من المهارات، بالإضافة إلى المشكلات الاجتماعية والانفعالية المتعددة، وبالتالي تطال مهمات دراسية </a:t>
            </a:r>
            <a:r>
              <a:rPr lang="ar-SA" b="1" dirty="0" err="1" smtClean="0"/>
              <a:t>متعددة.</a:t>
            </a:r>
            <a:r>
              <a:rPr lang="ar-SA" b="1" dirty="0" smtClean="0"/>
              <a:t> </a:t>
            </a:r>
            <a:r>
              <a:rPr lang="ar-SA" dirty="0" smtClean="0"/>
              <a:t/>
            </a:r>
            <a:br>
              <a:rPr lang="ar-SA" dirty="0" smtClean="0"/>
            </a:br>
            <a:r>
              <a:rPr lang="ar-SA" b="1" dirty="0" smtClean="0"/>
              <a:t>وعليه فإن الشريحة المستهدفة، بخدمات غرفة مصادر التعلم، هي من طلاب الصف الثاني والثالث والرابع الخامس والسادس الأساسي، ويتم استبعاد طالب الصف الأول الأساسي الذي تظهر لديه صعوبات تعليمية على اعتبار أن هذه الصعوبات قد تعود إلى تدني مستوى النضج لديه، وأن بقية الطلاب من الصف الثاني إلى السادس الأساسي يكون في مرحلة تكوين المهارات الأساسية ولا بد من تقديم الخدمات التربوية والعلاجية لهذه الفئة ومساعدتهم على تخطي </a:t>
            </a:r>
            <a:r>
              <a:rPr lang="ar-SA" b="1" dirty="0" err="1" smtClean="0"/>
              <a:t>صعوباتهم.</a:t>
            </a:r>
            <a:r>
              <a:rPr lang="ar-SA" dirty="0" smtClean="0"/>
              <a:t/>
            </a:r>
            <a:br>
              <a:rPr lang="ar-SA" dirty="0" smtClean="0"/>
            </a:b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b="1" dirty="0" smtClean="0"/>
              <a:t>وتمر مراحل العمل في غرفة المصادر بمرحلتين تعتمد الثانية على الأولى وهما: </a:t>
            </a:r>
            <a:r>
              <a:rPr lang="ar-SA" dirty="0" smtClean="0"/>
              <a:t/>
            </a:r>
            <a:br>
              <a:rPr lang="ar-SA" dirty="0" smtClean="0"/>
            </a:br>
            <a:r>
              <a:rPr lang="ar-SA" dirty="0" smtClean="0"/>
              <a:t/>
            </a:r>
            <a:br>
              <a:rPr lang="ar-SA" dirty="0" smtClean="0"/>
            </a:br>
            <a:r>
              <a:rPr lang="ar-SA" b="1" dirty="0" smtClean="0"/>
              <a:t>أولاً: مرحلة الإعداد والتحضير: </a:t>
            </a:r>
            <a:r>
              <a:rPr lang="ar-SA" dirty="0" smtClean="0"/>
              <a:t/>
            </a:r>
            <a:br>
              <a:rPr lang="ar-SA" dirty="0" smtClean="0"/>
            </a:br>
            <a:r>
              <a:rPr lang="ar-SA" b="1" dirty="0" smtClean="0"/>
              <a:t>ثانياً: مرحلة التطبيق </a:t>
            </a:r>
            <a:r>
              <a:rPr lang="ar-SA" b="1" dirty="0" err="1" smtClean="0"/>
              <a:t>والمتابعة.</a:t>
            </a:r>
            <a:r>
              <a:rPr lang="ar-SA" b="1" dirty="0" smtClean="0"/>
              <a:t> </a:t>
            </a:r>
            <a:r>
              <a:rPr lang="ar-SA" dirty="0" smtClean="0"/>
              <a:t/>
            </a:r>
            <a:br>
              <a:rPr lang="ar-SA" dirty="0" smtClean="0"/>
            </a:b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أولاً:مرحلة الإعداد والتحضير</a:t>
            </a:r>
            <a:endParaRPr lang="ar-SA" dirty="0"/>
          </a:p>
        </p:txBody>
      </p:sp>
      <p:sp>
        <p:nvSpPr>
          <p:cNvPr id="3" name="عنصر نائب للمحتوى 2"/>
          <p:cNvSpPr>
            <a:spLocks noGrp="1"/>
          </p:cNvSpPr>
          <p:nvPr>
            <p:ph sz="quarter" idx="1"/>
          </p:nvPr>
        </p:nvSpPr>
        <p:spPr/>
        <p:txBody>
          <a:bodyPr>
            <a:normAutofit fontScale="70000" lnSpcReduction="20000"/>
          </a:bodyPr>
          <a:lstStyle/>
          <a:p>
            <a:pPr algn="ctr"/>
            <a:r>
              <a:rPr lang="ar-SA" dirty="0" smtClean="0"/>
              <a:t/>
            </a:r>
            <a:br>
              <a:rPr lang="ar-SA" dirty="0" smtClean="0"/>
            </a:br>
            <a:r>
              <a:rPr lang="ar-SA" sz="3600" b="1" dirty="0" err="1" smtClean="0"/>
              <a:t>1.</a:t>
            </a:r>
            <a:r>
              <a:rPr lang="ar-SA" sz="3600" b="1" dirty="0" smtClean="0"/>
              <a:t> إحصاء الطلبة </a:t>
            </a:r>
            <a:r>
              <a:rPr lang="ar-SA" sz="3600" dirty="0" smtClean="0"/>
              <a:t/>
            </a:r>
            <a:br>
              <a:rPr lang="ar-SA" sz="3600" dirty="0" smtClean="0"/>
            </a:br>
            <a:r>
              <a:rPr lang="ar-SA" sz="3600" dirty="0" smtClean="0"/>
              <a:t/>
            </a:r>
            <a:br>
              <a:rPr lang="ar-SA" sz="3600" dirty="0" smtClean="0"/>
            </a:br>
            <a:r>
              <a:rPr lang="ar-SA" sz="3600" b="1" dirty="0" err="1" smtClean="0"/>
              <a:t>2.</a:t>
            </a:r>
            <a:r>
              <a:rPr lang="ar-SA" sz="3600" b="1" dirty="0" smtClean="0"/>
              <a:t> اجتماع أولياء الأمور</a:t>
            </a:r>
            <a:r>
              <a:rPr lang="ar-SA" sz="3600" dirty="0" smtClean="0"/>
              <a:t/>
            </a:r>
            <a:br>
              <a:rPr lang="ar-SA" sz="3600" dirty="0" smtClean="0"/>
            </a:br>
            <a:r>
              <a:rPr lang="ar-SA" sz="3600" b="1" dirty="0" err="1" smtClean="0"/>
              <a:t>.</a:t>
            </a:r>
            <a:r>
              <a:rPr lang="ar-SA" sz="3600" b="1" dirty="0" smtClean="0"/>
              <a:t> </a:t>
            </a:r>
            <a:r>
              <a:rPr lang="ar-SA" sz="3600" dirty="0" smtClean="0"/>
              <a:t/>
            </a:r>
            <a:br>
              <a:rPr lang="ar-SA" sz="3600" dirty="0" smtClean="0"/>
            </a:br>
            <a:r>
              <a:rPr lang="ar-SA" sz="3600" b="1" dirty="0" err="1" smtClean="0"/>
              <a:t>3.</a:t>
            </a:r>
            <a:r>
              <a:rPr lang="ar-SA" sz="3600" b="1" dirty="0" smtClean="0"/>
              <a:t> تشكيل اللجنة المشرفة على غرفة المصادر</a:t>
            </a:r>
            <a:r>
              <a:rPr lang="ar-SA" sz="3600" dirty="0" smtClean="0"/>
              <a:t/>
            </a:r>
            <a:br>
              <a:rPr lang="ar-SA" sz="3600" dirty="0" smtClean="0"/>
            </a:br>
            <a:r>
              <a:rPr lang="ar-SA" sz="3600" dirty="0" smtClean="0"/>
              <a:t/>
            </a:r>
            <a:br>
              <a:rPr lang="ar-SA" sz="3600" dirty="0" smtClean="0"/>
            </a:br>
            <a:r>
              <a:rPr lang="ar-SA" sz="3600" b="1" dirty="0" err="1" smtClean="0"/>
              <a:t>4.</a:t>
            </a:r>
            <a:r>
              <a:rPr lang="ar-SA" sz="3600" b="1" dirty="0" smtClean="0"/>
              <a:t> إجراءات المسح الأولي للطلبة</a:t>
            </a:r>
            <a:r>
              <a:rPr lang="ar-SA" sz="3600" dirty="0" smtClean="0"/>
              <a:t/>
            </a:r>
            <a:br>
              <a:rPr lang="ar-SA" sz="3600" dirty="0" smtClean="0"/>
            </a:br>
            <a:r>
              <a:rPr lang="ar-SA" sz="3600" dirty="0" smtClean="0"/>
              <a:t/>
            </a:r>
            <a:br>
              <a:rPr lang="ar-SA" sz="3600" dirty="0" smtClean="0"/>
            </a:br>
            <a:r>
              <a:rPr lang="ar-SA" sz="3600" b="1" dirty="0" err="1" smtClean="0"/>
              <a:t>5.</a:t>
            </a:r>
            <a:r>
              <a:rPr lang="ar-SA" sz="3600" b="1" dirty="0" smtClean="0"/>
              <a:t> التقييم والتشخيص وينقسم إلى قسمين</a:t>
            </a:r>
          </a:p>
          <a:p>
            <a:pPr algn="ctr"/>
            <a:r>
              <a:rPr lang="ar-SA" sz="3600" b="1" dirty="0" smtClean="0"/>
              <a:t> </a:t>
            </a:r>
            <a:r>
              <a:rPr lang="ar-SA" sz="3600" dirty="0" smtClean="0"/>
              <a:t/>
            </a:r>
            <a:br>
              <a:rPr lang="ar-SA" sz="3600" dirty="0" smtClean="0"/>
            </a:br>
            <a:r>
              <a:rPr lang="ar-SA" sz="3600" b="1" dirty="0" smtClean="0"/>
              <a:t>أ.التقييم لغرض التشخيص</a:t>
            </a:r>
          </a:p>
          <a:p>
            <a:pPr algn="ctr"/>
            <a:r>
              <a:rPr lang="ar-SA" sz="3200" b="1" dirty="0" err="1" smtClean="0"/>
              <a:t>ب </a:t>
            </a:r>
            <a:r>
              <a:rPr lang="ar-SA" sz="3200" b="1" dirty="0" smtClean="0"/>
              <a:t>- التشخيص لغرض التدريس</a:t>
            </a:r>
            <a:endParaRPr lang="ar-SA"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buNone/>
            </a:pPr>
            <a:r>
              <a:rPr lang="ar-SA" b="1" dirty="0" err="1" smtClean="0"/>
              <a:t>6.</a:t>
            </a:r>
            <a:r>
              <a:rPr lang="ar-SA" b="1" dirty="0" smtClean="0"/>
              <a:t> </a:t>
            </a:r>
            <a:r>
              <a:rPr lang="ar-SA" b="1" dirty="0" smtClean="0"/>
              <a:t>إعداد </a:t>
            </a:r>
            <a:r>
              <a:rPr lang="ar-SA" b="1" dirty="0" err="1" smtClean="0"/>
              <a:t>المنهج </a:t>
            </a:r>
            <a:r>
              <a:rPr lang="ar-SA" b="1" dirty="0" smtClean="0"/>
              <a:t>(خطة تربوية فردية) لذوي صعوبات التعلم</a:t>
            </a:r>
            <a:endParaRPr lang="ar-SA" dirty="0" smtClean="0"/>
          </a:p>
          <a:p>
            <a:pPr>
              <a:buNone/>
            </a:pPr>
            <a:r>
              <a:rPr lang="ar-SA" b="1" dirty="0" err="1" smtClean="0"/>
              <a:t>7.</a:t>
            </a:r>
            <a:r>
              <a:rPr lang="ar-SA" b="1" dirty="0" smtClean="0"/>
              <a:t> إعداد الخطة التعليمية لطلبة غرفة المصادر</a:t>
            </a:r>
          </a:p>
          <a:p>
            <a:pPr>
              <a:buNone/>
            </a:pPr>
            <a:r>
              <a:rPr lang="ar-SA" b="1" dirty="0" err="1" smtClean="0"/>
              <a:t>8.</a:t>
            </a:r>
            <a:r>
              <a:rPr lang="ar-SA" b="1" dirty="0" smtClean="0"/>
              <a:t> إعداد سجلات المتابعة اليومية للطلبة</a:t>
            </a:r>
          </a:p>
          <a:p>
            <a:pPr>
              <a:buNone/>
            </a:pPr>
            <a:r>
              <a:rPr lang="ar-SA" b="1" dirty="0" smtClean="0"/>
              <a:t>9.إعداد قوائم أسماء الطلبة المنتظمين في غرفة المصادر</a:t>
            </a:r>
          </a:p>
          <a:p>
            <a:pPr>
              <a:buNone/>
            </a:pPr>
            <a:r>
              <a:rPr lang="ar-SA" b="1" dirty="0" smtClean="0"/>
              <a:t>10.إعداد برنامج الحصص الأسبوعي لغرفة المصادر </a:t>
            </a:r>
            <a:r>
              <a:rPr lang="ar-SA" dirty="0" smtClean="0"/>
              <a:t/>
            </a:r>
            <a:br>
              <a:rPr lang="ar-SA" dirty="0" smtClean="0"/>
            </a:br>
            <a:endParaRPr lang="ar-SA" dirty="0" smtClean="0"/>
          </a:p>
          <a:p>
            <a:pPr>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ثانياً: مرحلة التطبيق والمتابعة</a:t>
            </a:r>
            <a:endParaRPr lang="ar-SA" dirty="0"/>
          </a:p>
        </p:txBody>
      </p:sp>
      <p:sp>
        <p:nvSpPr>
          <p:cNvPr id="3" name="عنصر نائب للمحتوى 2"/>
          <p:cNvSpPr>
            <a:spLocks noGrp="1"/>
          </p:cNvSpPr>
          <p:nvPr>
            <p:ph sz="quarter" idx="1"/>
          </p:nvPr>
        </p:nvSpPr>
        <p:spPr/>
        <p:txBody>
          <a:bodyPr/>
          <a:lstStyle/>
          <a:p>
            <a:pPr algn="ctr"/>
            <a:r>
              <a:rPr lang="ar-SA" dirty="0" smtClean="0"/>
              <a:t/>
            </a:r>
            <a:br>
              <a:rPr lang="ar-SA" dirty="0" smtClean="0"/>
            </a:br>
            <a:r>
              <a:rPr lang="ar-SA" b="1" dirty="0" smtClean="0"/>
              <a:t>حيث تتوزع مهام هذه المرحلة بين أطراف فريق العمل الذين يتعاونون على مساعدة طلبة غرفة المصادر في الوصول </a:t>
            </a:r>
            <a:r>
              <a:rPr lang="ar-SA" b="1" dirty="0" err="1" smtClean="0"/>
              <a:t>به</a:t>
            </a:r>
            <a:r>
              <a:rPr lang="ar-SA" b="1" dirty="0" smtClean="0"/>
              <a:t> إلى أقصى امكاناته </a:t>
            </a:r>
            <a:r>
              <a:rPr lang="ar-SA" b="1" dirty="0" err="1" smtClean="0"/>
              <a:t>وطاقاته.</a:t>
            </a:r>
            <a:r>
              <a:rPr lang="ar-SA" b="1" dirty="0" smtClean="0"/>
              <a:t> </a:t>
            </a:r>
            <a:endParaRPr lang="ar-SA" dirty="0" smtClean="0"/>
          </a:p>
          <a:p>
            <a:pPr algn="ctr"/>
            <a:r>
              <a:rPr lang="ar-SA" dirty="0" smtClean="0"/>
              <a:t/>
            </a:r>
            <a:br>
              <a:rPr lang="ar-SA" dirty="0" smtClean="0"/>
            </a:br>
            <a:r>
              <a:rPr lang="ar-SA" b="1" dirty="0" smtClean="0"/>
              <a:t>العمل الفريقي المتعدد التخصصات </a:t>
            </a:r>
            <a:r>
              <a:rPr lang="ar-SA" dirty="0" smtClean="0"/>
              <a:t/>
            </a:r>
            <a:br>
              <a:rPr lang="ar-SA" dirty="0" smtClean="0"/>
            </a:br>
            <a:endParaRPr lang="ar-SA" dirty="0" smtClean="0"/>
          </a:p>
          <a:p>
            <a:pPr>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أدوار العاملين ببرنامج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62500" lnSpcReduction="20000"/>
          </a:bodyPr>
          <a:lstStyle/>
          <a:p>
            <a:pPr algn="ctr">
              <a:buNone/>
            </a:pPr>
            <a:endParaRPr lang="ar-SA" b="1" dirty="0" smtClean="0"/>
          </a:p>
          <a:p>
            <a:pPr algn="ctr">
              <a:buNone/>
            </a:pPr>
            <a:endParaRPr lang="ar-SA" b="1" dirty="0" smtClean="0"/>
          </a:p>
          <a:p>
            <a:pPr algn="ctr">
              <a:buNone/>
            </a:pPr>
            <a:r>
              <a:rPr lang="ar-SA" b="1" dirty="0" smtClean="0"/>
              <a:t>أولاً: دور مدير المدرسة نحو برنامج صعوبات التعلم</a:t>
            </a:r>
          </a:p>
          <a:p>
            <a:pPr algn="ctr">
              <a:buNone/>
            </a:pPr>
            <a:r>
              <a:rPr lang="ar-SA" b="1" dirty="0" smtClean="0"/>
              <a:t>ثانياً: دور ومهام معلم صعوبات التعلم</a:t>
            </a:r>
          </a:p>
          <a:p>
            <a:pPr algn="ctr">
              <a:buNone/>
            </a:pPr>
            <a:r>
              <a:rPr lang="ar-SA" b="1" dirty="0" smtClean="0"/>
              <a:t>ثالثاً: دور معلم الصف العادي في برنامج صعوبات التعلم</a:t>
            </a:r>
            <a:endParaRPr lang="ar-SA" dirty="0" smtClean="0"/>
          </a:p>
          <a:p>
            <a:pPr algn="ctr">
              <a:buNone/>
            </a:pPr>
            <a:r>
              <a:rPr lang="ar-SA" b="1" dirty="0" smtClean="0"/>
              <a:t>رابعاً: دور المرشد التربوي في برنامج صعوبات المتعلم</a:t>
            </a:r>
            <a:endParaRPr lang="ar-SA" dirty="0" smtClean="0"/>
          </a:p>
          <a:p>
            <a:pPr algn="ctr">
              <a:buNone/>
            </a:pPr>
            <a:r>
              <a:rPr lang="ar-SA" b="1" dirty="0" smtClean="0"/>
              <a:t>خامساً: دور الاسرة في برنامج صعوبات التعلم</a:t>
            </a:r>
          </a:p>
          <a:p>
            <a:pPr algn="ctr">
              <a:buNone/>
            </a:pPr>
            <a:r>
              <a:rPr lang="ar-SA" b="1" dirty="0" smtClean="0"/>
              <a:t>سادساً: مهام وواجبات اخصائي النطق</a:t>
            </a:r>
          </a:p>
          <a:p>
            <a:pPr algn="ctr">
              <a:buNone/>
            </a:pPr>
            <a:r>
              <a:rPr lang="ar-SA" b="1" dirty="0" smtClean="0"/>
              <a:t>سابعاً: مهام وواجبات الأخصائي النفسي في مجال التربية الخاصة</a:t>
            </a:r>
            <a:endParaRPr lang="ar-SA" dirty="0" smtClean="0"/>
          </a:p>
          <a:p>
            <a:pPr algn="ctr">
              <a:buNone/>
            </a:pPr>
            <a:r>
              <a:rPr lang="ar-SA" b="1" dirty="0" smtClean="0"/>
              <a:t>ثامناً: مهام وواجبات اخصائي العلاج بالعمل</a:t>
            </a:r>
          </a:p>
          <a:p>
            <a:pPr>
              <a:buNone/>
            </a:pPr>
            <a:r>
              <a:rPr lang="ar-SA" dirty="0" smtClean="0"/>
              <a:t/>
            </a:r>
            <a:br>
              <a:rPr lang="ar-SA" dirty="0" smtClean="0"/>
            </a:br>
            <a:r>
              <a:rPr lang="ar-SA" dirty="0" smtClean="0"/>
              <a:t> </a:t>
            </a:r>
            <a:br>
              <a:rPr lang="ar-SA" dirty="0" smtClean="0"/>
            </a:br>
            <a:r>
              <a:rPr lang="ar-SA" dirty="0" smtClean="0"/>
              <a:t> </a:t>
            </a:r>
            <a:br>
              <a:rPr lang="ar-SA" dirty="0" smtClean="0"/>
            </a:br>
            <a:r>
              <a:rPr lang="ar-SA" dirty="0" smtClean="0"/>
              <a:t> </a:t>
            </a:r>
            <a:br>
              <a:rPr lang="ar-SA" dirty="0" smtClean="0"/>
            </a:b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نشأة وتطور مفهوم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70000" lnSpcReduction="20000"/>
          </a:bodyPr>
          <a:lstStyle/>
          <a:p>
            <a:pPr algn="ctr">
              <a:buNone/>
            </a:pPr>
            <a:r>
              <a:rPr lang="ar-SA" dirty="0" smtClean="0"/>
              <a:t/>
            </a:r>
            <a:br>
              <a:rPr lang="ar-SA" dirty="0" smtClean="0"/>
            </a:br>
            <a:r>
              <a:rPr lang="ar-SA" b="1" dirty="0" smtClean="0"/>
              <a:t>بدأ استخدام غرفة المصادر تاريخياً منذ الثلاثينيات من القرن العشرين مع فئة الإعاقة </a:t>
            </a:r>
            <a:r>
              <a:rPr lang="ar-SA" b="1" dirty="0" err="1" smtClean="0"/>
              <a:t>البصرية </a:t>
            </a:r>
            <a:r>
              <a:rPr lang="ar-SA" b="1" dirty="0" smtClean="0"/>
              <a:t>(</a:t>
            </a:r>
            <a:r>
              <a:rPr lang="ar-SA" b="1" dirty="0" err="1" smtClean="0"/>
              <a:t>هاميل</a:t>
            </a:r>
            <a:r>
              <a:rPr lang="ar-SA" b="1" dirty="0" smtClean="0"/>
              <a:t> </a:t>
            </a:r>
            <a:r>
              <a:rPr lang="ar-SA" b="1" dirty="0" err="1" smtClean="0"/>
              <a:t>وبروان</a:t>
            </a:r>
            <a:r>
              <a:rPr lang="ar-SA" b="1" dirty="0" smtClean="0"/>
              <a:t>، 1983) واتسع استخدامها حتى أصبحت مألوفة في منتصف الستينيات من نفس القرن في علاجات التعلم، الإعاقة العقلية البسيطة، والاضطراب الانفعالي، وصعوبات التعلم، والمشكلات السلوكية البسيطة.</a:t>
            </a:r>
          </a:p>
          <a:p>
            <a:pPr algn="ctr">
              <a:buNone/>
            </a:pPr>
            <a:r>
              <a:rPr lang="ar-SA" dirty="0" smtClean="0"/>
              <a:t/>
            </a:r>
            <a:br>
              <a:rPr lang="ar-SA" dirty="0" smtClean="0"/>
            </a:br>
            <a:r>
              <a:rPr lang="ar-SA" b="1" dirty="0" smtClean="0"/>
              <a:t>وفي أوائل الستينات من القرن العشري، ظهر نماذج لمراكز المصادر التعليمية لتخدم أقسام المناهج والطرق في الكليات التربية، وخاصة خدمات التربية </a:t>
            </a:r>
            <a:r>
              <a:rPr lang="ar-SA" b="1" dirty="0" err="1" smtClean="0"/>
              <a:t>الميدانيةاللذين</a:t>
            </a:r>
            <a:r>
              <a:rPr lang="ar-SA" b="1" dirty="0" smtClean="0"/>
              <a:t> كانوا اشد الحاجة إلى التعرف واستعارة المصادر التعليمية لاستخدامها في التدريب الميداني وأظهرت مثل هذه المراكز في مجالات التربية الخاصة فيما يسمى مراكز التربية الخاصة للمواد التدريسية </a:t>
            </a:r>
            <a:r>
              <a:rPr lang="ar-SA" b="1" dirty="0" err="1" smtClean="0"/>
              <a:t>وكانت </a:t>
            </a:r>
            <a:r>
              <a:rPr lang="ar-SA" b="1" dirty="0" smtClean="0"/>
              <a:t>" خمسة" مراكز في الولايات المتحدة حتى عام 1965، وسرعان ما فضلت الجامعات إنشاء غرف للمصادر التعليمية لتخدم المدارس بدلاً من تركيزها في أقسام التربية المناهج وطرق التدريس بالجامعات، حيث كانت الاستعارة والاستخدام </a:t>
            </a:r>
            <a:r>
              <a:rPr lang="ar-SA" b="1" dirty="0" err="1" smtClean="0"/>
              <a:t>والاسترجاع...</a:t>
            </a:r>
            <a:r>
              <a:rPr lang="ar-SA" b="1" dirty="0" smtClean="0"/>
              <a:t> كلها نظم تعمل ضد مدى الاستفادة من هذه المراكز، فكان </a:t>
            </a:r>
            <a:r>
              <a:rPr lang="ar-SA" b="1" dirty="0" err="1" smtClean="0"/>
              <a:t>ميلاد "</a:t>
            </a:r>
            <a:r>
              <a:rPr lang="en-US" b="1" dirty="0" smtClean="0"/>
              <a:t>Resource rooms" </a:t>
            </a:r>
            <a:r>
              <a:rPr lang="ar-SA" b="1" dirty="0" smtClean="0"/>
              <a:t>وعلى نطاق واسع منذ ذلك الوقت في المدارس العادية أو في مدارس التربية </a:t>
            </a:r>
            <a:r>
              <a:rPr lang="ar-SA" b="1" dirty="0" err="1" smtClean="0"/>
              <a:t>الخاصة.</a:t>
            </a:r>
            <a:r>
              <a:rPr lang="ar-SA" b="1" dirty="0" smtClean="0"/>
              <a:t>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المرجع</a:t>
            </a:r>
            <a:endParaRPr lang="ar-SA" dirty="0"/>
          </a:p>
        </p:txBody>
      </p:sp>
      <p:sp>
        <p:nvSpPr>
          <p:cNvPr id="3" name="عنصر نائب للمحتوى 2"/>
          <p:cNvSpPr>
            <a:spLocks noGrp="1"/>
          </p:cNvSpPr>
          <p:nvPr>
            <p:ph sz="quarter" idx="1"/>
          </p:nvPr>
        </p:nvSpPr>
        <p:spPr/>
        <p:txBody>
          <a:bodyPr/>
          <a:lstStyle/>
          <a:p>
            <a:pPr>
              <a:buNone/>
            </a:pPr>
            <a:endParaRPr lang="ar-SA" dirty="0" smtClean="0"/>
          </a:p>
          <a:p>
            <a:pPr>
              <a:buNone/>
            </a:pPr>
            <a:endParaRPr lang="ar-SA" dirty="0" smtClean="0"/>
          </a:p>
          <a:p>
            <a:pPr>
              <a:buNone/>
            </a:pPr>
            <a:endParaRPr lang="ar-SA" dirty="0" smtClean="0"/>
          </a:p>
          <a:p>
            <a:pPr algn="ctr">
              <a:buNone/>
            </a:pPr>
            <a:r>
              <a:rPr lang="ar-SA" dirty="0" smtClean="0"/>
              <a:t>تم أخذ هذه المحاضرة من الدكتور أحمد عواد</a:t>
            </a:r>
          </a:p>
          <a:p>
            <a:pPr algn="ctr">
              <a:buNone/>
            </a:pPr>
            <a:r>
              <a:rPr lang="ar-SA" dirty="0" smtClean="0"/>
              <a:t>الأستاذ في </a:t>
            </a:r>
            <a:r>
              <a:rPr lang="ar-SA" smtClean="0"/>
              <a:t>صعوبات التعلم</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تعريف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62500" lnSpcReduction="20000"/>
          </a:bodyPr>
          <a:lstStyle/>
          <a:p>
            <a:pPr algn="ctr">
              <a:buNone/>
            </a:pPr>
            <a:r>
              <a:rPr lang="ar-SA" dirty="0" smtClean="0"/>
              <a:t/>
            </a:r>
            <a:br>
              <a:rPr lang="ar-SA" dirty="0" smtClean="0"/>
            </a:br>
            <a:r>
              <a:rPr lang="ar-SA" b="1" dirty="0" smtClean="0"/>
              <a:t>هي فصل دراسي ملحقة بالمدرسة العادية، يتلقى فيها أولئك الطلاب الخدمات التربوية الخاصة والذين تستدعي حالاتهم وظروفهم مساعدة مكثفة بدرجة أكبر مما يمكن تقديمها لهم بين أقرانهم من العاديين في الفصل العادي حتى يتمكنوا من الاستفادة من احقيتهم التعليمية في المكان </a:t>
            </a:r>
            <a:r>
              <a:rPr lang="ar-SA" b="1" dirty="0" err="1" smtClean="0"/>
              <a:t>المناسب.</a:t>
            </a:r>
            <a:r>
              <a:rPr lang="ar-SA" b="1" dirty="0" smtClean="0"/>
              <a:t> </a:t>
            </a:r>
          </a:p>
          <a:p>
            <a:pPr algn="ctr">
              <a:buNone/>
            </a:pPr>
            <a:r>
              <a:rPr lang="ar-SA" dirty="0" smtClean="0"/>
              <a:t/>
            </a:r>
            <a:br>
              <a:rPr lang="ar-SA" dirty="0" smtClean="0"/>
            </a:br>
            <a:r>
              <a:rPr lang="ar-SA" b="1" dirty="0" smtClean="0"/>
              <a:t>وهي نظام تربوي يحتوي على برامج متخصصة تكفل للتلميذ تربيته وتعليمه بشكل فردي يناسب خصائصه واحتياجاته وقدراته، في حين انها تفسح المجال أمامه ليتعلم في الفصل العادي لا المعلومات والمهارات الأكاديمية فحسب، بل التفاعل الاجتماعي والتواصل مع الآخرين اللذان يعتبران من مقومات الحياة الاجتماعية السليمة فالطالب الذي لديه صعوبات تعلم عليه أن يقضي جزءاً من وقته في غرفة المصادر بشرط أن لا يزيد عن الوقت الذي يقضيه الطالب في هذه الغرفة أكثر من نصف يومه </a:t>
            </a:r>
            <a:r>
              <a:rPr lang="ar-SA" b="1" dirty="0" err="1" smtClean="0"/>
              <a:t>الدراسي.</a:t>
            </a:r>
            <a:r>
              <a:rPr lang="ar-SA" b="1" dirty="0" smtClean="0"/>
              <a:t> </a:t>
            </a:r>
          </a:p>
          <a:p>
            <a:pPr algn="ctr">
              <a:buNone/>
            </a:pPr>
            <a:r>
              <a:rPr lang="ar-SA" dirty="0" smtClean="0"/>
              <a:t/>
            </a:r>
            <a:br>
              <a:rPr lang="ar-SA" dirty="0" smtClean="0"/>
            </a:br>
            <a:r>
              <a:rPr lang="ar-SA" b="1" dirty="0" smtClean="0"/>
              <a:t>حيث يقوم معلم غرفة المصادر بإمداد الطالب بالطرق والأساليب والوسائل التي تكفل له مسايرة أقرانه </a:t>
            </a:r>
            <a:r>
              <a:rPr lang="ar-SA" b="1" dirty="0" err="1" smtClean="0"/>
              <a:t>العاديين.</a:t>
            </a:r>
            <a:r>
              <a:rPr lang="ar-SA" dirty="0" smtClean="0"/>
              <a:t/>
            </a:r>
            <a:br>
              <a:rPr lang="ar-SA" dirty="0" smtClean="0"/>
            </a:br>
            <a:r>
              <a:rPr lang="ar-SA" b="1" dirty="0" smtClean="0"/>
              <a:t>كيفية تأسيس </a:t>
            </a:r>
          </a:p>
          <a:p>
            <a:pPr algn="ctr">
              <a:buNone/>
            </a:pPr>
            <a:r>
              <a:rPr lang="ar-SA" dirty="0" smtClean="0"/>
              <a:t/>
            </a:r>
            <a:br>
              <a:rPr lang="ar-SA" dirty="0" smtClean="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685800" y="1600200"/>
            <a:ext cx="8153400" cy="4495800"/>
          </a:xfrm>
        </p:spPr>
        <p:txBody>
          <a:bodyPr>
            <a:noAutofit/>
          </a:bodyPr>
          <a:lstStyle/>
          <a:p>
            <a:pPr>
              <a:buNone/>
            </a:pPr>
            <a:r>
              <a:rPr lang="ar-SA" sz="2800" b="1" dirty="0" smtClean="0">
                <a:latin typeface="Arabic Typesetting" pitchFamily="66" charset="-78"/>
                <a:cs typeface="Arabic Typesetting" pitchFamily="66" charset="-78"/>
              </a:rPr>
              <a:t>مكان الغرفة: </a:t>
            </a: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r>
              <a:rPr lang="ar-SA" sz="2800" b="1" dirty="0" smtClean="0">
                <a:latin typeface="Arabic Typesetting" pitchFamily="66" charset="-78"/>
                <a:cs typeface="Arabic Typesetting" pitchFamily="66" charset="-78"/>
              </a:rPr>
              <a:t>لمكان غرفة المصادر دور مهم ولهذا لا بد أن يكون الموقع بين الفصول التي تخدمها الغرفة أو قريب من الصفوف التي تخدمها الغرفة ومن الضروري أن تكون معزولة وبعيدة عن قلب </a:t>
            </a:r>
            <a:r>
              <a:rPr lang="ar-SA" sz="2800" b="1" dirty="0" err="1" smtClean="0">
                <a:latin typeface="Arabic Typesetting" pitchFamily="66" charset="-78"/>
                <a:cs typeface="Arabic Typesetting" pitchFamily="66" charset="-78"/>
              </a:rPr>
              <a:t>المدرسة.</a:t>
            </a:r>
            <a:r>
              <a:rPr lang="ar-SA" sz="2800" b="1" dirty="0" smtClean="0">
                <a:latin typeface="Arabic Typesetting" pitchFamily="66" charset="-78"/>
                <a:cs typeface="Arabic Typesetting" pitchFamily="66" charset="-78"/>
              </a:rPr>
              <a:t> </a:t>
            </a: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r>
              <a:rPr lang="ar-SA" sz="2800" b="1" dirty="0" smtClean="0">
                <a:latin typeface="Arabic Typesetting" pitchFamily="66" charset="-78"/>
                <a:cs typeface="Arabic Typesetting" pitchFamily="66" charset="-78"/>
              </a:rPr>
              <a:t>مساحة غرفة المصادر: </a:t>
            </a: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r>
              <a:rPr lang="ar-SA" sz="2800" b="1" dirty="0" smtClean="0">
                <a:latin typeface="Arabic Typesetting" pitchFamily="66" charset="-78"/>
                <a:cs typeface="Arabic Typesetting" pitchFamily="66" charset="-78"/>
              </a:rPr>
              <a:t>هي غرفة صفية ملقحة بالمدرسة العادية، تتراوح مساحتها </a:t>
            </a:r>
            <a:r>
              <a:rPr lang="ar-SA" sz="2800" b="1" dirty="0" err="1" smtClean="0">
                <a:latin typeface="Arabic Typesetting" pitchFamily="66" charset="-78"/>
                <a:cs typeface="Arabic Typesetting" pitchFamily="66" charset="-78"/>
              </a:rPr>
              <a:t>بين </a:t>
            </a:r>
            <a:r>
              <a:rPr lang="ar-SA" sz="2800" b="1" dirty="0" smtClean="0">
                <a:latin typeface="Arabic Typesetting" pitchFamily="66" charset="-78"/>
                <a:cs typeface="Arabic Typesetting" pitchFamily="66" charset="-78"/>
              </a:rPr>
              <a:t>(</a:t>
            </a:r>
            <a:r>
              <a:rPr lang="ar-SA" sz="2800" b="1" dirty="0" err="1" smtClean="0">
                <a:latin typeface="Arabic Typesetting" pitchFamily="66" charset="-78"/>
                <a:cs typeface="Arabic Typesetting" pitchFamily="66" charset="-78"/>
              </a:rPr>
              <a:t>30م2</a:t>
            </a:r>
            <a:r>
              <a:rPr lang="ar-SA" sz="2800" b="1" dirty="0" smtClean="0">
                <a:latin typeface="Arabic Typesetting" pitchFamily="66" charset="-78"/>
                <a:cs typeface="Arabic Typesetting" pitchFamily="66" charset="-78"/>
              </a:rPr>
              <a:t> و </a:t>
            </a:r>
            <a:r>
              <a:rPr lang="ar-SA" sz="2800" b="1" dirty="0" err="1" smtClean="0">
                <a:latin typeface="Arabic Typesetting" pitchFamily="66" charset="-78"/>
                <a:cs typeface="Arabic Typesetting" pitchFamily="66" charset="-78"/>
              </a:rPr>
              <a:t>48م2</a:t>
            </a:r>
            <a:r>
              <a:rPr lang="ar-SA" sz="2800" b="1" dirty="0" smtClean="0">
                <a:latin typeface="Arabic Typesetting" pitchFamily="66" charset="-78"/>
                <a:cs typeface="Arabic Typesetting" pitchFamily="66" charset="-78"/>
              </a:rPr>
              <a:t>) مجهزة بالأثاث المناسب، والوسائل التعليمية، والألعاب التربوية المناسبة ويلتحق بهذه الغرفة عدد من الطلاب من ذوي صعوبات التعلم </a:t>
            </a:r>
            <a:r>
              <a:rPr lang="ar-SA" sz="2800" b="1" dirty="0" err="1" smtClean="0">
                <a:latin typeface="Arabic Typesetting" pitchFamily="66" charset="-78"/>
                <a:cs typeface="Arabic Typesetting" pitchFamily="66" charset="-78"/>
              </a:rPr>
              <a:t>وبطيئي</a:t>
            </a:r>
            <a:r>
              <a:rPr lang="ar-SA" sz="2800" b="1" dirty="0" smtClean="0">
                <a:latin typeface="Arabic Typesetting" pitchFamily="66" charset="-78"/>
                <a:cs typeface="Arabic Typesetting" pitchFamily="66" charset="-78"/>
              </a:rPr>
              <a:t> التعلم يتراوح عددهم ما </a:t>
            </a:r>
            <a:r>
              <a:rPr lang="ar-SA" sz="2800" b="1" dirty="0" err="1" smtClean="0">
                <a:latin typeface="Arabic Typesetting" pitchFamily="66" charset="-78"/>
                <a:cs typeface="Arabic Typesetting" pitchFamily="66" charset="-78"/>
              </a:rPr>
              <a:t>بين </a:t>
            </a:r>
            <a:r>
              <a:rPr lang="ar-SA" sz="2800" b="1" dirty="0" smtClean="0">
                <a:latin typeface="Arabic Typesetting" pitchFamily="66" charset="-78"/>
                <a:cs typeface="Arabic Typesetting" pitchFamily="66" charset="-78"/>
              </a:rPr>
              <a:t>( 20 و 25) طالباً من الصفوف الثاني، والثالث، والرابع، والخامس والسادس </a:t>
            </a:r>
            <a:r>
              <a:rPr lang="ar-SA" sz="2800" b="1" dirty="0" err="1" smtClean="0">
                <a:latin typeface="Arabic Typesetting" pitchFamily="66" charset="-78"/>
                <a:cs typeface="Arabic Typesetting" pitchFamily="66" charset="-78"/>
              </a:rPr>
              <a:t>الأساسي.</a:t>
            </a: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r>
              <a:rPr lang="ar-SA" sz="2800" b="1" dirty="0" smtClean="0">
                <a:latin typeface="Arabic Typesetting" pitchFamily="66" charset="-78"/>
                <a:cs typeface="Arabic Typesetting" pitchFamily="66" charset="-78"/>
              </a:rPr>
              <a:t>ويشرف على تعليمهم معلمون ومعلمات، يحملون مؤهلات في التربية الخاصة أو دبلوم عالي في صعوبات التعلم، تعقد لهم دورات تدريبية متخصصة في مجال صعوبات </a:t>
            </a:r>
            <a:r>
              <a:rPr lang="ar-SA" sz="2800" b="1" dirty="0" err="1" smtClean="0">
                <a:latin typeface="Arabic Typesetting" pitchFamily="66" charset="-78"/>
                <a:cs typeface="Arabic Typesetting" pitchFamily="66" charset="-78"/>
              </a:rPr>
              <a:t>التعلم.</a:t>
            </a:r>
            <a:r>
              <a:rPr lang="ar-SA" sz="2800" b="1" dirty="0" smtClean="0">
                <a:latin typeface="Arabic Typesetting" pitchFamily="66" charset="-78"/>
                <a:cs typeface="Arabic Typesetting" pitchFamily="66" charset="-78"/>
              </a:rPr>
              <a:t> </a:t>
            </a: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r>
              <a:rPr lang="ar-SA" sz="2800" dirty="0" smtClean="0">
                <a:latin typeface="Arabic Typesetting" pitchFamily="66" charset="-78"/>
                <a:cs typeface="Arabic Typesetting" pitchFamily="66" charset="-78"/>
              </a:rPr>
              <a:t/>
            </a:r>
            <a:br>
              <a:rPr lang="ar-SA" sz="2800" dirty="0" smtClean="0">
                <a:latin typeface="Arabic Typesetting" pitchFamily="66" charset="-78"/>
                <a:cs typeface="Arabic Typesetting" pitchFamily="66" charset="-78"/>
              </a:rPr>
            </a:br>
            <a:endParaRPr lang="ar-SA" sz="2800" dirty="0">
              <a:latin typeface="Arabic Typesetting" pitchFamily="66" charset="-78"/>
              <a:cs typeface="Arabic Typesetting" pitchFamily="66"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70000" lnSpcReduction="20000"/>
          </a:bodyPr>
          <a:lstStyle/>
          <a:p>
            <a:pPr>
              <a:buNone/>
            </a:pPr>
            <a:r>
              <a:rPr lang="ar-SA" sz="3200" b="1" dirty="0" smtClean="0">
                <a:latin typeface="Arabic Typesetting" pitchFamily="66" charset="-78"/>
                <a:cs typeface="Arabic Typesetting" pitchFamily="66" charset="-78"/>
              </a:rPr>
              <a:t>ويتم تقسيم هؤلاء الطلبة إلى مجموعات دراسية حسب مستوى أدائهم التحصيلي في القراءة والكتابة، والأنماط اللغوية، والحساب بحيث تخدم </a:t>
            </a:r>
            <a:r>
              <a:rPr lang="ar-SA" sz="3200" b="1" dirty="0" err="1" smtClean="0">
                <a:latin typeface="Arabic Typesetting" pitchFamily="66" charset="-78"/>
                <a:cs typeface="Arabic Typesetting" pitchFamily="66" charset="-78"/>
              </a:rPr>
              <a:t>الغرفة </a:t>
            </a:r>
            <a:r>
              <a:rPr lang="ar-SA" sz="3200" b="1" dirty="0" smtClean="0">
                <a:latin typeface="Arabic Typesetting" pitchFamily="66" charset="-78"/>
                <a:cs typeface="Arabic Typesetting" pitchFamily="66" charset="-78"/>
              </a:rPr>
              <a:t>( 3، 4) مجموعات، ويتلقون </a:t>
            </a:r>
            <a:r>
              <a:rPr lang="ar-SA" sz="3200" b="1" dirty="0" err="1" smtClean="0">
                <a:latin typeface="Arabic Typesetting" pitchFamily="66" charset="-78"/>
                <a:cs typeface="Arabic Typesetting" pitchFamily="66" charset="-78"/>
              </a:rPr>
              <a:t>من </a:t>
            </a:r>
            <a:r>
              <a:rPr lang="ar-SA" sz="3200" b="1" dirty="0" smtClean="0">
                <a:latin typeface="Arabic Typesetting" pitchFamily="66" charset="-78"/>
                <a:cs typeface="Arabic Typesetting" pitchFamily="66" charset="-78"/>
              </a:rPr>
              <a:t>(15-20) حصة في مادتي اللغة العربية، والرياضيات </a:t>
            </a:r>
            <a:r>
              <a:rPr lang="ar-SA" sz="3200" b="1" dirty="0" err="1" smtClean="0">
                <a:latin typeface="Arabic Typesetting" pitchFamily="66" charset="-78"/>
                <a:cs typeface="Arabic Typesetting" pitchFamily="66" charset="-78"/>
              </a:rPr>
              <a:t>أسبوعياً.</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مظهر الغرفة من الداخل: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يجب أن يكون منظرها ومظهرها جميل ومنظم ومرتب بشكل جذاب وفي حالة نظيفة </a:t>
            </a:r>
            <a:r>
              <a:rPr lang="ar-SA" sz="3200" b="1" dirty="0" err="1" smtClean="0">
                <a:latin typeface="Arabic Typesetting" pitchFamily="66" charset="-78"/>
                <a:cs typeface="Arabic Typesetting" pitchFamily="66" charset="-78"/>
              </a:rPr>
              <a:t>دائماً.</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مميزات غرفة المصادر: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من الضروري أن نتميز غرفة المصادر بتجهيزات خاصة تختلف عن تجهيزات الغرف العادية من حيث الأجهزة </a:t>
            </a:r>
            <a:r>
              <a:rPr lang="ar-SA" sz="3200" b="1" dirty="0" err="1" smtClean="0">
                <a:latin typeface="Arabic Typesetting" pitchFamily="66" charset="-78"/>
                <a:cs typeface="Arabic Typesetting" pitchFamily="66" charset="-78"/>
              </a:rPr>
              <a:t>والاثاث</a:t>
            </a:r>
            <a:r>
              <a:rPr lang="ar-SA" sz="3200" b="1" dirty="0" smtClean="0">
                <a:latin typeface="Arabic Typesetting" pitchFamily="66" charset="-78"/>
                <a:cs typeface="Arabic Typesetting" pitchFamily="66" charset="-78"/>
              </a:rPr>
              <a:t> والألعاب التربوية والوسائل </a:t>
            </a:r>
            <a:r>
              <a:rPr lang="ar-SA" sz="3200" b="1" dirty="0" err="1" smtClean="0">
                <a:latin typeface="Arabic Typesetting" pitchFamily="66" charset="-78"/>
                <a:cs typeface="Arabic Typesetting" pitchFamily="66" charset="-78"/>
              </a:rPr>
              <a:t>التعليمية.</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البيئة </a:t>
            </a:r>
            <a:r>
              <a:rPr lang="ar-SA" sz="3200" b="1" dirty="0" err="1" smtClean="0">
                <a:latin typeface="Arabic Typesetting" pitchFamily="66" charset="-78"/>
                <a:cs typeface="Arabic Typesetting" pitchFamily="66" charset="-78"/>
              </a:rPr>
              <a:t>الطبيعية </a:t>
            </a:r>
            <a:r>
              <a:rPr lang="ar-SA" sz="3200" b="1" dirty="0" smtClean="0">
                <a:latin typeface="Arabic Typesetting" pitchFamily="66" charset="-78"/>
                <a:cs typeface="Arabic Typesetting" pitchFamily="66" charset="-78"/>
              </a:rPr>
              <a:t>(التجهيزات والأثاث):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على معلم غرفة المصادر أن يهتم بالبيئة الصفية، والعمل باستمرار على جعل البيئة الطبيعية مناسبة وجذابة للطلبة، وتعزز دافعية الطلبة للتعلم، وأن يكون الاثاث وما يلحق </a:t>
            </a:r>
            <a:r>
              <a:rPr lang="ar-SA" sz="3200" b="1" dirty="0" err="1" smtClean="0">
                <a:latin typeface="Arabic Typesetting" pitchFamily="66" charset="-78"/>
                <a:cs typeface="Arabic Typesetting" pitchFamily="66" charset="-78"/>
              </a:rPr>
              <a:t>به</a:t>
            </a:r>
            <a:r>
              <a:rPr lang="ar-SA" sz="3200" b="1" dirty="0" smtClean="0">
                <a:latin typeface="Arabic Typesetting" pitchFamily="66" charset="-78"/>
                <a:cs typeface="Arabic Typesetting" pitchFamily="66" charset="-78"/>
              </a:rPr>
              <a:t> من أجهزة جذاباً ومريحاً ويؤدي الفرض منه في أركان الغرفة </a:t>
            </a:r>
            <a:r>
              <a:rPr lang="ar-SA" sz="3200" b="1" dirty="0" err="1" smtClean="0">
                <a:latin typeface="Arabic Typesetting" pitchFamily="66" charset="-78"/>
                <a:cs typeface="Arabic Typesetting" pitchFamily="66" charset="-78"/>
              </a:rPr>
              <a:t>المختلفة.</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Autofit/>
          </a:bodyPr>
          <a:lstStyle/>
          <a:p>
            <a:pPr>
              <a:buNone/>
            </a:pPr>
            <a:r>
              <a:rPr lang="ar-SA" sz="1800" b="1" dirty="0" smtClean="0">
                <a:latin typeface="Arabic Typesetting" pitchFamily="66" charset="-78"/>
                <a:cs typeface="Arabic Typesetting" pitchFamily="66" charset="-78"/>
              </a:rPr>
              <a:t>الاكشاك التعليمية: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هي عبارة عن مكان للاستذكار، في أداء الأعمال والواجبات الفردية، </a:t>
            </a:r>
            <a:r>
              <a:rPr lang="ar-SA" sz="1800" b="1" dirty="0" err="1" smtClean="0">
                <a:latin typeface="Arabic Typesetting" pitchFamily="66" charset="-78"/>
                <a:cs typeface="Arabic Typesetting" pitchFamily="66" charset="-78"/>
              </a:rPr>
              <a:t>بها</a:t>
            </a:r>
            <a:r>
              <a:rPr lang="ar-SA" sz="1800" b="1" dirty="0" smtClean="0">
                <a:latin typeface="Arabic Typesetting" pitchFamily="66" charset="-78"/>
                <a:cs typeface="Arabic Typesetting" pitchFamily="66" charset="-78"/>
              </a:rPr>
              <a:t> منظر صغير مرسم أو مثبت على الحائط، وإنارة ملائمة فوق هذا المنظر وكرسي مناسب لجلوس الطالب، وكرسي أخر للمعلم عند </a:t>
            </a:r>
            <a:r>
              <a:rPr lang="ar-SA" sz="1800" b="1" dirty="0" err="1" smtClean="0">
                <a:latin typeface="Arabic Typesetting" pitchFamily="66" charset="-78"/>
                <a:cs typeface="Arabic Typesetting" pitchFamily="66" charset="-78"/>
              </a:rPr>
              <a:t>الضرورة.</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ركن اللغة العربية: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هو ركن مهم، تدرس فيه القراءة والكتابة </a:t>
            </a:r>
            <a:r>
              <a:rPr lang="ar-SA" sz="1800" b="1" dirty="0" err="1" smtClean="0">
                <a:latin typeface="Arabic Typesetting" pitchFamily="66" charset="-78"/>
                <a:cs typeface="Arabic Typesetting" pitchFamily="66" charset="-78"/>
              </a:rPr>
              <a:t>والتهجئة</a:t>
            </a:r>
            <a:r>
              <a:rPr lang="ar-SA" sz="1800" b="1" dirty="0" smtClean="0">
                <a:latin typeface="Arabic Typesetting" pitchFamily="66" charset="-78"/>
                <a:cs typeface="Arabic Typesetting" pitchFamily="66" charset="-78"/>
              </a:rPr>
              <a:t> والإملاء والتخاطب، </a:t>
            </a:r>
            <a:r>
              <a:rPr lang="ar-SA" sz="1800" b="1" dirty="0" err="1" smtClean="0">
                <a:latin typeface="Arabic Typesetting" pitchFamily="66" charset="-78"/>
                <a:cs typeface="Arabic Typesetting" pitchFamily="66" charset="-78"/>
              </a:rPr>
              <a:t>وبه</a:t>
            </a:r>
            <a:r>
              <a:rPr lang="ar-SA" sz="1800" b="1" dirty="0" smtClean="0">
                <a:latin typeface="Arabic Typesetting" pitchFamily="66" charset="-78"/>
                <a:cs typeface="Arabic Typesetting" pitchFamily="66" charset="-78"/>
              </a:rPr>
              <a:t> أجهزة خاصة بالتخاطب ووسائل تعليمية مناسبة تعفي بالفرض، والتدريبات العلاجية الخاصة </a:t>
            </a:r>
            <a:r>
              <a:rPr lang="ar-SA" sz="1800" b="1" dirty="0" err="1" smtClean="0">
                <a:latin typeface="Arabic Typesetting" pitchFamily="66" charset="-78"/>
                <a:cs typeface="Arabic Typesetting" pitchFamily="66" charset="-78"/>
              </a:rPr>
              <a:t>بها.</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ركن الرياضيات: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هو ركن أخر مهم من أركان غرفة المصادر، يضم الوسائل التعليمية المناسبة والملائمة لهذا الركن، ويضم أيضاً التقنيات والمواد التعليمية الخاصة بمادة الرياضيات اليدوية </a:t>
            </a:r>
            <a:r>
              <a:rPr lang="ar-SA" sz="1800" b="1" dirty="0" err="1" smtClean="0">
                <a:latin typeface="Arabic Typesetting" pitchFamily="66" charset="-78"/>
                <a:cs typeface="Arabic Typesetting" pitchFamily="66" charset="-78"/>
              </a:rPr>
              <a:t>والمحوسبة.</a:t>
            </a:r>
            <a:r>
              <a:rPr lang="ar-SA" sz="1800" b="1" dirty="0" smtClean="0">
                <a:latin typeface="Arabic Typesetting" pitchFamily="66" charset="-78"/>
                <a:cs typeface="Arabic Typesetting" pitchFamily="66" charset="-78"/>
              </a:rPr>
              <a:t>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ركن الأنشطة: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b="1" dirty="0" smtClean="0">
                <a:latin typeface="Arabic Typesetting" pitchFamily="66" charset="-78"/>
                <a:cs typeface="Arabic Typesetting" pitchFamily="66" charset="-78"/>
              </a:rPr>
              <a:t>وهو ركن هام أيضاً يتم فيه التدريب على المهارات </a:t>
            </a:r>
            <a:r>
              <a:rPr lang="ar-SA" sz="1800" b="1" dirty="0" err="1" smtClean="0">
                <a:latin typeface="Arabic Typesetting" pitchFamily="66" charset="-78"/>
                <a:cs typeface="Arabic Typesetting" pitchFamily="66" charset="-78"/>
              </a:rPr>
              <a:t>النفسحركية</a:t>
            </a:r>
            <a:r>
              <a:rPr lang="ar-SA" sz="1800" b="1" dirty="0" smtClean="0">
                <a:latin typeface="Arabic Typesetting" pitchFamily="66" charset="-78"/>
                <a:cs typeface="Arabic Typesetting" pitchFamily="66" charset="-78"/>
              </a:rPr>
              <a:t>، من تدريبات </a:t>
            </a:r>
            <a:r>
              <a:rPr lang="ar-SA" sz="1800" b="1" dirty="0" err="1" smtClean="0">
                <a:latin typeface="Arabic Typesetting" pitchFamily="66" charset="-78"/>
                <a:cs typeface="Arabic Typesetting" pitchFamily="66" charset="-78"/>
              </a:rPr>
              <a:t>تأزر</a:t>
            </a:r>
            <a:r>
              <a:rPr lang="ar-SA" sz="1800" b="1" dirty="0" smtClean="0">
                <a:latin typeface="Arabic Typesetting" pitchFamily="66" charset="-78"/>
                <a:cs typeface="Arabic Typesetting" pitchFamily="66" charset="-78"/>
              </a:rPr>
              <a:t> بين العين واليد، والأذن واليد، الوقوف والجلوس، تدريبات المهارات الحركية الدقيقة والكبيرة والهدف منها التكامل على أداء مواقف </a:t>
            </a:r>
            <a:r>
              <a:rPr lang="ar-SA" sz="1800" b="1" dirty="0" err="1" smtClean="0">
                <a:latin typeface="Arabic Typesetting" pitchFamily="66" charset="-78"/>
                <a:cs typeface="Arabic Typesetting" pitchFamily="66" charset="-78"/>
              </a:rPr>
              <a:t>التعلم.</a:t>
            </a:r>
            <a:r>
              <a:rPr lang="ar-SA" sz="1800" b="1" dirty="0" smtClean="0">
                <a:latin typeface="Arabic Typesetting" pitchFamily="66" charset="-78"/>
                <a:cs typeface="Arabic Typesetting" pitchFamily="66" charset="-78"/>
              </a:rPr>
              <a:t> </a:t>
            </a: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r>
              <a:rPr lang="ar-SA" sz="1800" dirty="0" smtClean="0">
                <a:latin typeface="Arabic Typesetting" pitchFamily="66" charset="-78"/>
                <a:cs typeface="Arabic Typesetting" pitchFamily="66" charset="-78"/>
              </a:rPr>
              <a:t/>
            </a:r>
            <a:br>
              <a:rPr lang="ar-SA" sz="1800" dirty="0" smtClean="0">
                <a:latin typeface="Arabic Typesetting" pitchFamily="66" charset="-78"/>
                <a:cs typeface="Arabic Typesetting" pitchFamily="66" charset="-78"/>
              </a:rPr>
            </a:br>
            <a:endParaRPr lang="ar-SA" sz="1800" dirty="0" smtClean="0">
              <a:latin typeface="Arabic Typesetting" pitchFamily="66" charset="-78"/>
              <a:cs typeface="Arabic Typesetting" pitchFamily="66" charset="-78"/>
            </a:endParaRPr>
          </a:p>
          <a:p>
            <a:pPr>
              <a:buNone/>
            </a:pPr>
            <a:endParaRPr lang="ar-SA"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55000" lnSpcReduction="20000"/>
          </a:bodyPr>
          <a:lstStyle/>
          <a:p>
            <a:pPr>
              <a:buNone/>
            </a:pPr>
            <a:r>
              <a:rPr lang="ar-SA" sz="3200" b="1" dirty="0" smtClean="0">
                <a:latin typeface="Arabic Typesetting" pitchFamily="66" charset="-78"/>
                <a:cs typeface="Arabic Typesetting" pitchFamily="66" charset="-78"/>
              </a:rPr>
              <a:t>ركن الحاسوب: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وهو ركن </a:t>
            </a:r>
            <a:r>
              <a:rPr lang="ar-SA" sz="3200" b="1" dirty="0" err="1" smtClean="0">
                <a:latin typeface="Arabic Typesetting" pitchFamily="66" charset="-78"/>
                <a:cs typeface="Arabic Typesetting" pitchFamily="66" charset="-78"/>
              </a:rPr>
              <a:t>يشتمل</a:t>
            </a:r>
            <a:r>
              <a:rPr lang="ar-SA" sz="3200" b="1" dirty="0" smtClean="0">
                <a:latin typeface="Arabic Typesetting" pitchFamily="66" charset="-78"/>
                <a:cs typeface="Arabic Typesetting" pitchFamily="66" charset="-78"/>
              </a:rPr>
              <a:t> على جهاز الحاسوب وما يحتويه هذا </a:t>
            </a:r>
            <a:r>
              <a:rPr lang="ar-SA" sz="3200" b="1" dirty="0" err="1" smtClean="0">
                <a:latin typeface="Arabic Typesetting" pitchFamily="66" charset="-78"/>
                <a:cs typeface="Arabic Typesetting" pitchFamily="66" charset="-78"/>
              </a:rPr>
              <a:t>الجهام</a:t>
            </a:r>
            <a:r>
              <a:rPr lang="ar-SA" sz="3200" b="1" dirty="0" smtClean="0">
                <a:latin typeface="Arabic Typesetting" pitchFamily="66" charset="-78"/>
                <a:cs typeface="Arabic Typesetting" pitchFamily="66" charset="-78"/>
              </a:rPr>
              <a:t> من مواد تدريبية وتعليمية تفيد وتساعد في تعلم الطالب وقد يشمل أيضاً التلفاز الأجهزة السمعية والفيديو </a:t>
            </a:r>
            <a:r>
              <a:rPr lang="ar-SA" sz="3200" b="1" dirty="0" err="1" smtClean="0">
                <a:latin typeface="Arabic Typesetting" pitchFamily="66" charset="-78"/>
                <a:cs typeface="Arabic Typesetting" pitchFamily="66" charset="-78"/>
              </a:rPr>
              <a:t>والانترنت.</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المكتبة: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تحتوي المكتبة على الكتب المدرسية، مراجع، قصص، كتب ثقافية، اشرطة كاسيت، تعليمية مناسبة للطلبة الملتحقين </a:t>
            </a:r>
            <a:r>
              <a:rPr lang="ar-SA" sz="3200" b="1" dirty="0" err="1" smtClean="0">
                <a:latin typeface="Arabic Typesetting" pitchFamily="66" charset="-78"/>
                <a:cs typeface="Arabic Typesetting" pitchFamily="66" charset="-78"/>
              </a:rPr>
              <a:t>بالغرفة.</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ملفات التلاميذ: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نعلم أن ملفات التلاميذ ذات أهمية كبيرة من حيث أنها ترصد الطالب منذ دخوله الغرفة إلى تخرجه منها من خلال ما يلاحظه المعلم أولاً بأول عن مدى تحسن الطالب أو عدمه أو التعديلات التي تلزم من حيث الوسائل والاستراتيجيات والتقويم، وما تحويه هذه الملفات من تقارير عن تقدم الطالب أو عدمه لذا يجب أن تكون هذه الملفات مكتملة من حيث توفر جميع النماذج الخاصة بغرفة المصادر وأن تكون المعلومات مدونة في </a:t>
            </a:r>
            <a:r>
              <a:rPr lang="ar-SA" sz="3200" b="1" dirty="0" err="1" smtClean="0">
                <a:latin typeface="Arabic Typesetting" pitchFamily="66" charset="-78"/>
                <a:cs typeface="Arabic Typesetting" pitchFamily="66" charset="-78"/>
              </a:rPr>
              <a:t>الملفات </a:t>
            </a:r>
            <a:r>
              <a:rPr lang="ar-SA" sz="3200" b="1" dirty="0" smtClean="0">
                <a:latin typeface="Arabic Typesetting" pitchFamily="66" charset="-78"/>
                <a:cs typeface="Arabic Typesetting" pitchFamily="66" charset="-78"/>
              </a:rPr>
              <a:t>، والمتابعة لها أولاً بأول حسب واجبات </a:t>
            </a:r>
            <a:r>
              <a:rPr lang="ar-SA" sz="3200" b="1" dirty="0" err="1" smtClean="0">
                <a:latin typeface="Arabic Typesetting" pitchFamily="66" charset="-78"/>
                <a:cs typeface="Arabic Typesetting" pitchFamily="66" charset="-78"/>
              </a:rPr>
              <a:t>الغرفة.</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مكان للمعلم: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من الضروري أن يتوفر للمعلم مكتب خاص، بحيث يسهل له متابعة كل ما يجري داخل </a:t>
            </a:r>
            <a:r>
              <a:rPr lang="ar-SA" sz="3200" b="1" dirty="0" err="1" smtClean="0">
                <a:latin typeface="Arabic Typesetting" pitchFamily="66" charset="-78"/>
                <a:cs typeface="Arabic Typesetting" pitchFamily="66" charset="-78"/>
              </a:rPr>
              <a:t>الغرفة.</a:t>
            </a:r>
            <a:r>
              <a:rPr lang="ar-SA" sz="3200" b="1"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العمل الجماعي: </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b="1" dirty="0" smtClean="0">
                <a:latin typeface="Arabic Typesetting" pitchFamily="66" charset="-78"/>
                <a:cs typeface="Arabic Typesetting" pitchFamily="66" charset="-78"/>
              </a:rPr>
              <a:t>للعمل الجماعي أهمية كبيرة في أبعاد الملل والضجر وتشتت الانتباه عن التلاميذ ويفضل أن تكون هناك طاولات دائرية أو بيضاوية الشكل أو نصف </a:t>
            </a:r>
            <a:r>
              <a:rPr lang="ar-SA" sz="3200" b="1" dirty="0" err="1" smtClean="0">
                <a:latin typeface="Arabic Typesetting" pitchFamily="66" charset="-78"/>
                <a:cs typeface="Arabic Typesetting" pitchFamily="66" charset="-78"/>
              </a:rPr>
              <a:t>دائرية.</a:t>
            </a: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
            </a:r>
            <a:br>
              <a:rPr lang="ar-SA" sz="3200" dirty="0" smtClean="0">
                <a:latin typeface="Arabic Typesetting" pitchFamily="66" charset="-78"/>
                <a:cs typeface="Arabic Typesetting" pitchFamily="66" charset="-78"/>
              </a:rPr>
            </a:b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أنواع غرف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47500" lnSpcReduction="20000"/>
          </a:bodyPr>
          <a:lstStyle/>
          <a:p>
            <a:pPr algn="ctr">
              <a:buNone/>
            </a:pPr>
            <a:r>
              <a:rPr lang="ar-SA" dirty="0" smtClean="0"/>
              <a:t/>
            </a:r>
            <a:br>
              <a:rPr lang="ar-SA" dirty="0" smtClean="0"/>
            </a:br>
            <a:r>
              <a:rPr lang="ar-SA" b="1" dirty="0" smtClean="0"/>
              <a:t>تتعدد أنواع غرف المصادر، وذلك حسب الحالات التي تخدمها، ولذلك يجب تصنيف الحالات بدقة ليكون التخطيط لهم سليماً وناجحاً، وتقسم غرفة المصادر </a:t>
            </a:r>
            <a:r>
              <a:rPr lang="ar-SA" b="1" dirty="0" err="1" smtClean="0"/>
              <a:t>إلى:</a:t>
            </a:r>
            <a:r>
              <a:rPr lang="ar-SA" b="1" dirty="0" smtClean="0"/>
              <a:t> </a:t>
            </a:r>
          </a:p>
          <a:p>
            <a:pPr algn="ctr">
              <a:buNone/>
            </a:pPr>
            <a:r>
              <a:rPr lang="ar-SA" dirty="0" smtClean="0"/>
              <a:t/>
            </a:r>
            <a:br>
              <a:rPr lang="ar-SA" dirty="0" smtClean="0"/>
            </a:br>
            <a:r>
              <a:rPr lang="ar-SA" b="1" dirty="0" err="1" smtClean="0"/>
              <a:t>أ‌.</a:t>
            </a:r>
            <a:r>
              <a:rPr lang="ar-SA" b="1" dirty="0" smtClean="0"/>
              <a:t> غرفة مصادر تصنيفية: وهو نوع سائد في كثير من البلدان العربية، فمثلاً فئات صعوبات التعلم، التخلف العقلي، الاضطرابات الانفعالي، قد يكون لها غرفة واحدة، أو عدة غرف كل فئة معينة في غرفة دون أي تداخل </a:t>
            </a:r>
            <a:r>
              <a:rPr lang="ar-SA" b="1" dirty="0" err="1" smtClean="0"/>
              <a:t>بينهما.</a:t>
            </a:r>
            <a:r>
              <a:rPr lang="ar-SA" b="1" dirty="0" smtClean="0"/>
              <a:t> </a:t>
            </a:r>
          </a:p>
          <a:p>
            <a:pPr algn="ctr">
              <a:buNone/>
            </a:pPr>
            <a:r>
              <a:rPr lang="ar-SA" dirty="0" smtClean="0"/>
              <a:t/>
            </a:r>
            <a:br>
              <a:rPr lang="ar-SA" dirty="0" smtClean="0"/>
            </a:br>
            <a:r>
              <a:rPr lang="ar-SA" b="1" dirty="0" err="1" smtClean="0"/>
              <a:t>ب‌.</a:t>
            </a:r>
            <a:r>
              <a:rPr lang="ar-SA" b="1" dirty="0" smtClean="0"/>
              <a:t> غرف مصادر شبه التصنيفية: وفيها يتم وضع التلاميذ حسب احتياجاتهم دون تصنيفهم إلى فئات بحسب صعوبات التعلم، وربما ذلك لا يساعد المعلم على بناء برامج تربوية ملائمة، لكنه يوجه اهتمامه مثلاً إلى الاحتياجات المشابهة، كالاحتياجات الأكاديمية والبدنية أو السلوكية، ومن الممكن تعدد غرف المصادر في المدرسة </a:t>
            </a:r>
          </a:p>
          <a:p>
            <a:pPr algn="ctr">
              <a:buNone/>
            </a:pPr>
            <a:r>
              <a:rPr lang="ar-SA" dirty="0" smtClean="0"/>
              <a:t/>
            </a:r>
            <a:br>
              <a:rPr lang="ar-SA" dirty="0" smtClean="0"/>
            </a:br>
            <a:r>
              <a:rPr lang="ar-SA" b="1" dirty="0" err="1" smtClean="0"/>
              <a:t>ت‌.</a:t>
            </a:r>
            <a:r>
              <a:rPr lang="ar-SA" b="1" dirty="0" smtClean="0"/>
              <a:t> غرف المصادر غير التصنيفية: تحتاج هذه الغرف إلى معلمين مدربين على مستوى عال لأن نسبة كبيرة من التلاميذ في هذه الحالة لا يكونوا مؤهلين لخدمات التربية الخاصة على سبيل التجربة للنظر في مدى حاجتهم لمثل هذه الخدمات أو غيرها من خدمات التربية </a:t>
            </a:r>
            <a:r>
              <a:rPr lang="ar-SA" b="1" dirty="0" err="1" smtClean="0"/>
              <a:t>الخاصة </a:t>
            </a:r>
            <a:r>
              <a:rPr lang="ar-SA" b="1" dirty="0" smtClean="0"/>
              <a:t>(</a:t>
            </a:r>
            <a:r>
              <a:rPr lang="ar-SA" b="1" dirty="0" err="1" smtClean="0"/>
              <a:t>هالهان</a:t>
            </a:r>
            <a:r>
              <a:rPr lang="ar-SA" b="1" dirty="0" smtClean="0"/>
              <a:t>، </a:t>
            </a:r>
            <a:r>
              <a:rPr lang="ar-SA" b="1" dirty="0" err="1" smtClean="0"/>
              <a:t>وكوفمان</a:t>
            </a:r>
            <a:r>
              <a:rPr lang="ar-SA" b="1" dirty="0" smtClean="0"/>
              <a:t>، 1976، </a:t>
            </a:r>
            <a:r>
              <a:rPr lang="ar-SA" b="1" dirty="0" err="1" smtClean="0"/>
              <a:t>جلاس</a:t>
            </a:r>
            <a:r>
              <a:rPr lang="ar-SA" b="1" dirty="0" smtClean="0"/>
              <a:t>، 1983</a:t>
            </a:r>
            <a:r>
              <a:rPr lang="ar-SA" b="1" dirty="0" err="1" smtClean="0"/>
              <a:t>).</a:t>
            </a:r>
            <a:endParaRPr lang="ar-SA" b="1" dirty="0" smtClean="0"/>
          </a:p>
          <a:p>
            <a:pPr algn="ctr">
              <a:buNone/>
            </a:pPr>
            <a:r>
              <a:rPr lang="ar-SA" dirty="0" smtClean="0"/>
              <a:t/>
            </a:r>
            <a:br>
              <a:rPr lang="ar-SA" dirty="0" smtClean="0"/>
            </a:br>
            <a:r>
              <a:rPr lang="ar-SA" b="1" dirty="0" smtClean="0"/>
              <a:t>فالشبه بين خصائص الإعاقات المختلفة في المستوى البسيط أو المتوسط يكشف عن خصائص متشابهة في التعليم بغض النظر عن فئة الإعاقة؛ في الذكاء مثلاً، وأنماط القدرة، والنمو الاجتماعي...الخ، لذلك نجد تشابهات أكثر من الاختلافات في مستويات الخصائص، فتقديم الخدمات على اساس غير تصنيفي هو السائد بين برامج المدارس في معظم الدول المتقدمة، لأن احتياجات التلاميذ هي التي تملئ البرامج وليس النموذج </a:t>
            </a:r>
            <a:r>
              <a:rPr lang="ar-SA" b="1" dirty="0" err="1" smtClean="0"/>
              <a:t>المطبق.</a:t>
            </a:r>
            <a:r>
              <a:rPr lang="ar-SA" b="1" dirty="0" smtClean="0"/>
              <a:t>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مميزات غرفة </a:t>
            </a:r>
            <a:r>
              <a:rPr lang="ar-SA" b="1" dirty="0" err="1" smtClean="0"/>
              <a:t>المصادر:</a:t>
            </a:r>
            <a:endParaRPr lang="ar-SA" dirty="0"/>
          </a:p>
        </p:txBody>
      </p:sp>
      <p:sp>
        <p:nvSpPr>
          <p:cNvPr id="3" name="عنصر نائب للمحتوى 2"/>
          <p:cNvSpPr>
            <a:spLocks noGrp="1"/>
          </p:cNvSpPr>
          <p:nvPr>
            <p:ph sz="quarter" idx="1"/>
          </p:nvPr>
        </p:nvSpPr>
        <p:spPr/>
        <p:txBody>
          <a:bodyPr>
            <a:normAutofit fontScale="47500" lnSpcReduction="20000"/>
          </a:bodyPr>
          <a:lstStyle/>
          <a:p>
            <a:pPr algn="ctr">
              <a:buNone/>
            </a:pPr>
            <a:r>
              <a:rPr lang="ar-SA" dirty="0" smtClean="0"/>
              <a:t/>
            </a:r>
            <a:br>
              <a:rPr lang="ar-SA" dirty="0" smtClean="0"/>
            </a:br>
            <a:r>
              <a:rPr lang="ar-SA" b="1" dirty="0" smtClean="0"/>
              <a:t>تتمثل مميزات غرفة المصادر في الأمور </a:t>
            </a:r>
            <a:r>
              <a:rPr lang="ar-SA" b="1" dirty="0" err="1" smtClean="0"/>
              <a:t>التالية:</a:t>
            </a:r>
            <a:r>
              <a:rPr lang="ar-SA" b="1" dirty="0" smtClean="0"/>
              <a:t> </a:t>
            </a:r>
          </a:p>
          <a:p>
            <a:pPr algn="ctr">
              <a:buNone/>
            </a:pPr>
            <a:r>
              <a:rPr lang="ar-SA" dirty="0" smtClean="0"/>
              <a:t/>
            </a:r>
            <a:br>
              <a:rPr lang="ar-SA" dirty="0" smtClean="0"/>
            </a:br>
            <a:r>
              <a:rPr lang="ar-SA" b="1" dirty="0" err="1" smtClean="0"/>
              <a:t>1.</a:t>
            </a:r>
            <a:r>
              <a:rPr lang="ar-SA" b="1" dirty="0" smtClean="0"/>
              <a:t> أن طالب الصعوبات التعليمية يستفيد من تدريب معين في غرفة المصادر، بينما يبقون مدموجين مع أصدقائهم وأقرانهم في </a:t>
            </a:r>
            <a:r>
              <a:rPr lang="ar-SA" b="1" dirty="0" err="1" smtClean="0"/>
              <a:t>المدرسة.</a:t>
            </a:r>
            <a:r>
              <a:rPr lang="ar-SA" dirty="0" smtClean="0"/>
              <a:t/>
            </a:r>
            <a:br>
              <a:rPr lang="ar-SA" dirty="0" smtClean="0"/>
            </a:br>
            <a:r>
              <a:rPr lang="ar-SA" b="1" dirty="0" err="1" smtClean="0"/>
              <a:t>2.</a:t>
            </a:r>
            <a:r>
              <a:rPr lang="ar-SA" b="1" dirty="0" smtClean="0"/>
              <a:t> يحظى طلاب غرفة المصادر بميزات برنامج علاجي كامل معد من قبل معلم المصادر ولكنه يطبق مع معلم الفصل </a:t>
            </a:r>
            <a:r>
              <a:rPr lang="ar-SA" b="1" dirty="0" err="1" smtClean="0"/>
              <a:t>العادي.</a:t>
            </a:r>
            <a:r>
              <a:rPr lang="ar-SA" dirty="0" smtClean="0"/>
              <a:t/>
            </a:r>
            <a:br>
              <a:rPr lang="ar-SA" dirty="0" smtClean="0"/>
            </a:br>
            <a:r>
              <a:rPr lang="ar-SA" b="1" dirty="0" err="1" smtClean="0"/>
              <a:t>3.</a:t>
            </a:r>
            <a:r>
              <a:rPr lang="ar-SA" b="1" dirty="0" smtClean="0"/>
              <a:t> غرفة المصادر أقل تكلفة تشغيل من برنامج المعلم الخصوصي والفصل الخاص ومراكز التربية </a:t>
            </a:r>
            <a:r>
              <a:rPr lang="ar-SA" b="1" dirty="0" err="1" smtClean="0"/>
              <a:t>الخاصة.</a:t>
            </a:r>
            <a:r>
              <a:rPr lang="ar-SA" dirty="0" smtClean="0"/>
              <a:t/>
            </a:r>
            <a:br>
              <a:rPr lang="ar-SA" dirty="0" smtClean="0"/>
            </a:br>
            <a:r>
              <a:rPr lang="ar-SA" b="1" dirty="0" err="1" smtClean="0"/>
              <a:t>4.</a:t>
            </a:r>
            <a:r>
              <a:rPr lang="ar-SA" b="1" dirty="0" smtClean="0"/>
              <a:t> بما ان معلم غرفة المصادر يعين لمدرسة بعينها، فإنه أقل احتمالاً من أن يُعِدُّ برنامجه العلاجي من خارج المدرسة كالمعلم الجوال أو الأخصائي النفسي في المدرسة، أو اخصائي القراءة العلاجية، أو أخصائي النطق والكلام أو أي موظف </a:t>
            </a:r>
            <a:r>
              <a:rPr lang="ar-SA" b="1" dirty="0" err="1" smtClean="0"/>
              <a:t>متنقل.</a:t>
            </a:r>
            <a:r>
              <a:rPr lang="ar-SA" b="1" dirty="0" smtClean="0"/>
              <a:t> </a:t>
            </a:r>
            <a:r>
              <a:rPr lang="ar-SA" dirty="0" smtClean="0"/>
              <a:t/>
            </a:r>
            <a:br>
              <a:rPr lang="ar-SA" dirty="0" smtClean="0"/>
            </a:br>
            <a:r>
              <a:rPr lang="ar-SA" b="1" dirty="0" err="1" smtClean="0"/>
              <a:t>5.</a:t>
            </a:r>
            <a:r>
              <a:rPr lang="ar-SA" b="1" dirty="0" smtClean="0"/>
              <a:t> التدخل المبكر لاحتواء المشكلات البسيطة لدى طلبة المدرسة بدلاً من تفاقمها </a:t>
            </a:r>
            <a:r>
              <a:rPr lang="ar-SA" b="1" dirty="0" err="1" smtClean="0"/>
              <a:t>لاحقاً.</a:t>
            </a:r>
            <a:r>
              <a:rPr lang="ar-SA" b="1" dirty="0" smtClean="0"/>
              <a:t> </a:t>
            </a:r>
            <a:r>
              <a:rPr lang="ar-SA" dirty="0" smtClean="0"/>
              <a:t/>
            </a:r>
            <a:br>
              <a:rPr lang="ar-SA" dirty="0" smtClean="0"/>
            </a:br>
            <a:r>
              <a:rPr lang="ar-SA" b="1" dirty="0" err="1" smtClean="0"/>
              <a:t>6.</a:t>
            </a:r>
            <a:r>
              <a:rPr lang="ar-SA" b="1" dirty="0" smtClean="0"/>
              <a:t> بما أن تشخيص الإعاقة ضرورياً لفرض الوضع </a:t>
            </a:r>
            <a:r>
              <a:rPr lang="ar-SA" b="1" dirty="0" err="1" smtClean="0"/>
              <a:t>المناسب </a:t>
            </a:r>
            <a:r>
              <a:rPr lang="ar-SA" b="1" dirty="0" smtClean="0"/>
              <a:t>( التصنيف) فإن الأطفال لن يلقبوا بأي شكل من اشكال الإعاقة وهذا يقلل إلى حد كبير من الوهم المقرون دائماً بتلقي اهتمام </a:t>
            </a:r>
            <a:r>
              <a:rPr lang="ar-SA" b="1" dirty="0" err="1" smtClean="0"/>
              <a:t>خاص.</a:t>
            </a:r>
            <a:r>
              <a:rPr lang="ar-SA" dirty="0" smtClean="0"/>
              <a:t/>
            </a:r>
            <a:br>
              <a:rPr lang="ar-SA" dirty="0" smtClean="0"/>
            </a:br>
            <a:r>
              <a:rPr lang="ar-SA" b="1" dirty="0" err="1" smtClean="0"/>
              <a:t>7.</a:t>
            </a:r>
            <a:r>
              <a:rPr lang="ar-SA" b="1" dirty="0" smtClean="0"/>
              <a:t> أن معظم المدارس الأساسية تستوعب غرفة مصادر واحده أو أكثر، وبالتالي يتلقى الطلبة خدمات التربية الخاصة في مدرستهم بدلاً من انتقالهم إلى مدارس أخرى قريبة تحوي غرفة </a:t>
            </a:r>
            <a:r>
              <a:rPr lang="ar-SA" b="1" dirty="0" err="1" smtClean="0"/>
              <a:t>مصادر.</a:t>
            </a:r>
            <a:r>
              <a:rPr lang="ar-SA" b="1" dirty="0" smtClean="0"/>
              <a:t> </a:t>
            </a:r>
            <a:r>
              <a:rPr lang="ar-SA" dirty="0" smtClean="0"/>
              <a:t/>
            </a:r>
            <a:br>
              <a:rPr lang="ar-SA" dirty="0" smtClean="0"/>
            </a:br>
            <a:r>
              <a:rPr lang="ar-SA" b="1" dirty="0" err="1" smtClean="0"/>
              <a:t>8.</a:t>
            </a:r>
            <a:r>
              <a:rPr lang="ar-SA" b="1" dirty="0" smtClean="0"/>
              <a:t> إن برامج التربية الخاصة المقدمة للطالب مرنة يمكن من خلالها تطبيق البرنامج العلاجي في فصولهم بواسطة المعلم العادي مع بعض المساندة من معلم غرفة المصادر أو في غرفة المصادر على مبدأ قدر الاحتياج، ويمكن تغيير برامجهم بشكل سريع لمواجهة أوضاع الأطفال المتغيرة واحتياجاتهم </a:t>
            </a:r>
            <a:r>
              <a:rPr lang="ar-SA" b="1" dirty="0" err="1" smtClean="0"/>
              <a:t>الفردية.</a:t>
            </a:r>
            <a:r>
              <a:rPr lang="ar-SA" b="1" dirty="0" smtClean="0"/>
              <a:t> </a:t>
            </a:r>
            <a:r>
              <a:rPr lang="ar-SA" dirty="0" smtClean="0"/>
              <a:t/>
            </a:r>
            <a:br>
              <a:rPr lang="ar-SA" dirty="0" smtClean="0"/>
            </a:br>
            <a:r>
              <a:rPr lang="ar-SA" b="1" dirty="0" err="1" smtClean="0"/>
              <a:t>9.</a:t>
            </a:r>
            <a:r>
              <a:rPr lang="ar-SA" b="1" dirty="0" smtClean="0"/>
              <a:t> بما أن الاحلال في غرفة المصادر أمر يخص كل مدرسة بمفردها ويشمل المدير والمعلمين والأخصائيين المتواجدين في المدرسة ومعلم غرفة المصادر فليس هناك داع لتداخل الأوقات بين إحالة المعلم وبداية الخدمات الخاصة </a:t>
            </a:r>
            <a:r>
              <a:rPr lang="ar-SA" b="1" dirty="0" err="1" smtClean="0"/>
              <a:t>للطفل.</a:t>
            </a:r>
            <a:r>
              <a:rPr lang="ar-SA" b="1" dirty="0" smtClean="0"/>
              <a:t>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109</TotalTime>
  <Words>249</Words>
  <Application>Microsoft Office PowerPoint</Application>
  <PresentationFormat>عرض على الشاشة (3:4)‏</PresentationFormat>
  <Paragraphs>63</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ألوان متوسطة</vt:lpstr>
      <vt:lpstr>غرفة المصادر</vt:lpstr>
      <vt:lpstr>نشأة وتطور مفهوم غرفة المصادر:</vt:lpstr>
      <vt:lpstr>تعريف غرفة المصادر:</vt:lpstr>
      <vt:lpstr>الشريحة 4</vt:lpstr>
      <vt:lpstr>الشريحة 5</vt:lpstr>
      <vt:lpstr>الشريحة 6</vt:lpstr>
      <vt:lpstr>الشريحة 7</vt:lpstr>
      <vt:lpstr>أنواع غرف المصادر:</vt:lpstr>
      <vt:lpstr>مميزات غرفة المصادر:</vt:lpstr>
      <vt:lpstr>المشكلات المحتملة التي قد تعرقل نجاح برنامج غرفة المصادر:</vt:lpstr>
      <vt:lpstr>متطلبات غرفة المصادر:</vt:lpstr>
      <vt:lpstr>تخطيط غرفة المصادر:</vt:lpstr>
      <vt:lpstr>آلية العمل في غرفة المصادر:</vt:lpstr>
      <vt:lpstr>مراحل العمل في غرفة المصادر:</vt:lpstr>
      <vt:lpstr>الشريحة 15</vt:lpstr>
      <vt:lpstr>أولاً:مرحلة الإعداد والتحضير</vt:lpstr>
      <vt:lpstr>الشريحة 17</vt:lpstr>
      <vt:lpstr>ثانياً: مرحلة التطبيق والمتابعة</vt:lpstr>
      <vt:lpstr>أدوار العاملين ببرنامج غرفة المصادر:</vt:lpstr>
      <vt:lpstr>المرجع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غرفة المصادر</dc:title>
  <dc:creator>user0</dc:creator>
  <cp:lastModifiedBy>عائلة الدرعان</cp:lastModifiedBy>
  <cp:revision>4</cp:revision>
  <dcterms:created xsi:type="dcterms:W3CDTF">2015-04-28T14:43:15Z</dcterms:created>
  <dcterms:modified xsi:type="dcterms:W3CDTF">2015-05-19T18:32:31Z</dcterms:modified>
</cp:coreProperties>
</file>