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rawings/drawing2.xml" ContentType="application/vnd.openxmlformats-officedocument.drawingml.chartshapes+xml"/>
  <Override PartName="/ppt/charts/colors6.xml" ContentType="application/vnd.ms-office.chartcolor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charts/colors4.xml" ContentType="application/vnd.ms-office.chartcolorstyle+xml"/>
  <Override PartName="/ppt/charts/colors5.xml" ContentType="application/vnd.ms-office.chartcolor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harts/chart8.xml" ContentType="application/vnd.openxmlformats-officedocument.drawingml.chart+xml"/>
  <Override PartName="/ppt/charts/colors1.xml" ContentType="application/vnd.ms-office.chartcolorstyle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Override PartName="/ppt/charts/chart7.xml" ContentType="application/vnd.openxmlformats-officedocument.drawingml.char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style5.xml" ContentType="application/vnd.ms-office.chartstyle+xml"/>
  <Override PartName="/ppt/charts/style6.xml" ContentType="application/vnd.ms-office.chartstyl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charts/style4.xml" ContentType="application/vnd.ms-office.chartstyle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rawings/drawing3.xml" ContentType="application/vnd.openxmlformats-officedocument.drawingml.chartshapes+xml"/>
  <Override PartName="/ppt/charts/style1.xml" ContentType="application/vnd.ms-office.chartstyl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rawings/drawing1.xml" ContentType="application/vnd.openxmlformats-officedocument.drawingml.chartshap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66" r:id="rId4"/>
    <p:sldId id="269" r:id="rId5"/>
    <p:sldId id="261" r:id="rId6"/>
    <p:sldId id="258" r:id="rId7"/>
    <p:sldId id="263" r:id="rId8"/>
    <p:sldId id="270" r:id="rId9"/>
    <p:sldId id="271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000" autoAdjust="0"/>
    <p:restoredTop sz="94660"/>
  </p:normalViewPr>
  <p:slideViewPr>
    <p:cSldViewPr snapToGrid="0">
      <p:cViewPr varScale="1">
        <p:scale>
          <a:sx n="69" d="100"/>
          <a:sy n="69" d="100"/>
        </p:scale>
        <p:origin x="-696" y="-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Office_Excel_Worksheet1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Office_Excel_Worksheet2.xlsx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Microsoft_Office_Excel_Worksheet3.xlsx"/></Relationships>
</file>

<file path=ppt/charts/_rels/chart4.xml.rels><?xml version="1.0" encoding="UTF-8" standalone="yes"?>
<Relationships xmlns="http://schemas.openxmlformats.org/package/2006/relationships"><Relationship Id="rId3" Type="http://schemas.microsoft.com/office/2011/relationships/chartStyle" Target="style4.xml"/><Relationship Id="rId2" Type="http://schemas.microsoft.com/office/2011/relationships/chartColorStyle" Target="colors4.xml"/><Relationship Id="rId1" Type="http://schemas.openxmlformats.org/officeDocument/2006/relationships/package" Target="../embeddings/Microsoft_Office_Excel_Worksheet4.xlsx"/></Relationships>
</file>

<file path=ppt/charts/_rels/chart5.xml.rels><?xml version="1.0" encoding="UTF-8" standalone="yes"?>
<Relationships xmlns="http://schemas.openxmlformats.org/package/2006/relationships"><Relationship Id="rId3" Type="http://schemas.microsoft.com/office/2011/relationships/chartStyle" Target="style5.xml"/><Relationship Id="rId2" Type="http://schemas.microsoft.com/office/2011/relationships/chartColorStyle" Target="colors5.xml"/><Relationship Id="rId1" Type="http://schemas.openxmlformats.org/officeDocument/2006/relationships/package" Target="../embeddings/Microsoft_Office_Excel_Worksheet5.xlsx"/></Relationships>
</file>

<file path=ppt/charts/_rels/chart6.xml.rels><?xml version="1.0" encoding="UTF-8" standalone="yes"?>
<Relationships xmlns="http://schemas.openxmlformats.org/package/2006/relationships"><Relationship Id="rId3" Type="http://schemas.microsoft.com/office/2011/relationships/chartStyle" Target="style6.xml"/><Relationship Id="rId2" Type="http://schemas.microsoft.com/office/2011/relationships/chartColorStyle" Target="colors6.xml"/><Relationship Id="rId1" Type="http://schemas.openxmlformats.org/officeDocument/2006/relationships/package" Target="../embeddings/Microsoft_Office_Excel_Worksheet6.xlsx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package" Target="../embeddings/Microsoft_Office_Excel_Worksheet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8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ar-SA"/>
  <c:chart>
    <c:plotArea>
      <c:layout/>
      <c:scatterChart>
        <c:scatterStyle val="lineMarker"/>
        <c:ser>
          <c:idx val="0"/>
          <c:order val="0"/>
          <c:tx>
            <c:strRef>
              <c:f>Sheet1!$B$1</c:f>
              <c:strCache>
                <c:ptCount val="1"/>
                <c:pt idx="0">
                  <c:v>Outer</c:v>
                </c:pt>
              </c:strCache>
            </c:strRef>
          </c:tx>
          <c:spPr>
            <a:ln w="412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Sheet1!$A$2:$A$6</c:f>
              <c:numCache>
                <c:formatCode>General</c:formatCode>
                <c:ptCount val="5"/>
                <c:pt idx="0">
                  <c:v>0</c:v>
                </c:pt>
                <c:pt idx="1">
                  <c:v>60</c:v>
                </c:pt>
                <c:pt idx="2">
                  <c:v>120</c:v>
                </c:pt>
                <c:pt idx="3">
                  <c:v>180</c:v>
                </c:pt>
                <c:pt idx="4">
                  <c:v>270</c:v>
                </c:pt>
              </c:numCache>
            </c:numRef>
          </c:xVal>
          <c:yVal>
            <c:numRef>
              <c:f>Sheet1!$B$2:$B$6</c:f>
              <c:numCache>
                <c:formatCode>General</c:formatCode>
                <c:ptCount val="5"/>
                <c:pt idx="0">
                  <c:v>-2</c:v>
                </c:pt>
                <c:pt idx="1">
                  <c:v>-2</c:v>
                </c:pt>
                <c:pt idx="2">
                  <c:v>0</c:v>
                </c:pt>
                <c:pt idx="3">
                  <c:v>2</c:v>
                </c:pt>
                <c:pt idx="4">
                  <c:v>5</c:v>
                </c:pt>
              </c:numCache>
            </c:numRef>
          </c:yVal>
        </c:ser>
        <c:ser>
          <c:idx val="2"/>
          <c:order val="1"/>
          <c:tx>
            <c:strRef>
              <c:f>Sheet1!$D$1</c:f>
              <c:strCache>
                <c:ptCount val="1"/>
                <c:pt idx="0">
                  <c:v>Column2</c:v>
                </c:pt>
              </c:strCache>
            </c:strRef>
          </c:tx>
          <c:spPr>
            <a:ln w="38100" cap="rnd" cmpd="sng">
              <a:solidFill>
                <a:schemeClr val="tx1">
                  <a:alpha val="85000"/>
                </a:schemeClr>
              </a:solidFill>
              <a:round/>
            </a:ln>
            <a:effectLst/>
          </c:spPr>
          <c:marker>
            <c:symbol val="none"/>
          </c:marker>
          <c:xVal>
            <c:numRef>
              <c:f>Sheet1!$A$2:$A$6</c:f>
              <c:numCache>
                <c:formatCode>General</c:formatCode>
                <c:ptCount val="5"/>
                <c:pt idx="0">
                  <c:v>0</c:v>
                </c:pt>
                <c:pt idx="1">
                  <c:v>60</c:v>
                </c:pt>
                <c:pt idx="2">
                  <c:v>120</c:v>
                </c:pt>
                <c:pt idx="3">
                  <c:v>180</c:v>
                </c:pt>
                <c:pt idx="4">
                  <c:v>270</c:v>
                </c:pt>
              </c:numCache>
            </c:numRef>
          </c:xVal>
          <c:yVal>
            <c:numRef>
              <c:f>Sheet1!$D$2:$D$6</c:f>
              <c:numCache>
                <c:formatCode>General</c:formatCode>
                <c:ptCount val="5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</c:numCache>
            </c:numRef>
          </c:yVal>
        </c:ser>
        <c:axId val="82832384"/>
        <c:axId val="70636288"/>
      </c:scatterChart>
      <c:valAx>
        <c:axId val="82832384"/>
        <c:scaling>
          <c:orientation val="minMax"/>
        </c:scaling>
        <c:delete val="1"/>
        <c:axPos val="b"/>
        <c:majorGridlines>
          <c:spPr>
            <a:ln w="9525" cap="flat" cmpd="sng" algn="ctr">
              <a:solidFill>
                <a:schemeClr val="tx1">
                  <a:lumMod val="7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tickLblPos val="low"/>
        <c:crossAx val="70636288"/>
        <c:crosses val="autoZero"/>
        <c:crossBetween val="midCat"/>
        <c:majorUnit val="30"/>
      </c:valAx>
      <c:valAx>
        <c:axId val="70636288"/>
        <c:scaling>
          <c:orientation val="minMax"/>
          <c:max val="6"/>
          <c:min val="-6"/>
        </c:scaling>
        <c:delete val="1"/>
        <c:axPos val="l"/>
        <c:majorGridlines>
          <c:spPr>
            <a:ln w="6350" cap="flat" cmpd="sng" algn="ctr">
              <a:solidFill>
                <a:schemeClr val="bg2">
                  <a:alpha val="99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tickLblPos val="nextTo"/>
        <c:crossAx val="82832384"/>
        <c:crosses val="autoZero"/>
        <c:crossBetween val="midCat"/>
        <c:majorUnit val="1"/>
      </c:valAx>
      <c:spPr>
        <a:noFill/>
        <a:ln>
          <a:noFill/>
        </a:ln>
        <a:effectLst/>
      </c:spPr>
    </c:plotArea>
    <c:plotVisOnly val="1"/>
    <c:dispBlanksAs val="gap"/>
  </c:chart>
  <c:spPr>
    <a:noFill/>
    <a:ln>
      <a:noFill/>
    </a:ln>
    <a:effectLst/>
  </c:spPr>
  <c:txPr>
    <a:bodyPr/>
    <a:lstStyle/>
    <a:p>
      <a:pPr>
        <a:defRPr/>
      </a:pPr>
      <a:endParaRPr lang="ar-SA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ar-SA"/>
  <c:chart>
    <c:plotArea>
      <c:layout>
        <c:manualLayout>
          <c:layoutTarget val="inner"/>
          <c:xMode val="edge"/>
          <c:yMode val="edge"/>
          <c:x val="6.1608428839633536E-2"/>
          <c:y val="2.0999998708169414E-2"/>
          <c:w val="0.78519894192913386"/>
          <c:h val="0.9047500058593746"/>
        </c:manualLayout>
      </c:layout>
      <c:scatterChart>
        <c:scatterStyle val="lineMarker"/>
        <c:ser>
          <c:idx val="0"/>
          <c:order val="0"/>
          <c:tx>
            <c:strRef>
              <c:f>Sheet1!$B$1</c:f>
              <c:strCache>
                <c:ptCount val="1"/>
                <c:pt idx="0">
                  <c:v>Outer</c:v>
                </c:pt>
              </c:strCache>
            </c:strRef>
          </c:tx>
          <c:spPr>
            <a:ln w="41275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xVal>
            <c:numRef>
              <c:f>Sheet1!$A$2:$A$6</c:f>
              <c:numCache>
                <c:formatCode>General</c:formatCode>
                <c:ptCount val="5"/>
                <c:pt idx="0">
                  <c:v>0</c:v>
                </c:pt>
                <c:pt idx="1">
                  <c:v>60</c:v>
                </c:pt>
                <c:pt idx="2">
                  <c:v>120</c:v>
                </c:pt>
                <c:pt idx="3">
                  <c:v>180</c:v>
                </c:pt>
                <c:pt idx="4">
                  <c:v>270</c:v>
                </c:pt>
              </c:numCache>
            </c:numRef>
          </c:xVal>
          <c:yVal>
            <c:numRef>
              <c:f>Sheet1!$B$2:$B$6</c:f>
              <c:numCache>
                <c:formatCode>General</c:formatCode>
                <c:ptCount val="5"/>
                <c:pt idx="0">
                  <c:v>-0.24000000000000007</c:v>
                </c:pt>
                <c:pt idx="1">
                  <c:v>-0.24000000000000007</c:v>
                </c:pt>
                <c:pt idx="2">
                  <c:v>0</c:v>
                </c:pt>
                <c:pt idx="3">
                  <c:v>0.24000000000000007</c:v>
                </c:pt>
                <c:pt idx="4">
                  <c:v>0.60000000000000031</c:v>
                </c:pt>
              </c:numCache>
            </c:numRef>
          </c:y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Inner</c:v>
                </c:pt>
              </c:strCache>
            </c:strRef>
          </c:tx>
          <c:spPr>
            <a:ln w="38100" cap="rnd">
              <a:solidFill>
                <a:srgbClr val="00B0F0"/>
              </a:solidFill>
              <a:round/>
            </a:ln>
            <a:effectLst/>
          </c:spPr>
          <c:marker>
            <c:symbol val="none"/>
          </c:marker>
          <c:xVal>
            <c:numRef>
              <c:f>Sheet1!$A$2:$A$6</c:f>
              <c:numCache>
                <c:formatCode>General</c:formatCode>
                <c:ptCount val="5"/>
                <c:pt idx="0">
                  <c:v>0</c:v>
                </c:pt>
                <c:pt idx="1">
                  <c:v>60</c:v>
                </c:pt>
                <c:pt idx="2">
                  <c:v>120</c:v>
                </c:pt>
                <c:pt idx="3">
                  <c:v>180</c:v>
                </c:pt>
                <c:pt idx="4">
                  <c:v>270</c:v>
                </c:pt>
              </c:numCache>
            </c:numRef>
          </c:xVal>
          <c:yVal>
            <c:numRef>
              <c:f>Sheet1!$C$2:$C$6</c:f>
              <c:numCache>
                <c:formatCode>General</c:formatCode>
                <c:ptCount val="5"/>
                <c:pt idx="0">
                  <c:v>-0.24000000000000007</c:v>
                </c:pt>
                <c:pt idx="1">
                  <c:v>-0.24000000000000007</c:v>
                </c:pt>
                <c:pt idx="2">
                  <c:v>-0.24000000000000007</c:v>
                </c:pt>
                <c:pt idx="3">
                  <c:v>-0.24000000000000007</c:v>
                </c:pt>
                <c:pt idx="4">
                  <c:v>-0.60000000000000031</c:v>
                </c:pt>
              </c:numCache>
            </c:numRef>
          </c:y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Center</c:v>
                </c:pt>
              </c:strCache>
            </c:strRef>
          </c:tx>
          <c:spPr>
            <a:ln w="38100" cap="rnd" cmpd="sng">
              <a:solidFill>
                <a:schemeClr val="tx1">
                  <a:alpha val="85000"/>
                </a:schemeClr>
              </a:solidFill>
              <a:round/>
            </a:ln>
            <a:effectLst/>
          </c:spPr>
          <c:marker>
            <c:symbol val="none"/>
          </c:marker>
          <c:xVal>
            <c:numRef>
              <c:f>Sheet1!$A$2:$A$6</c:f>
              <c:numCache>
                <c:formatCode>General</c:formatCode>
                <c:ptCount val="5"/>
                <c:pt idx="0">
                  <c:v>0</c:v>
                </c:pt>
                <c:pt idx="1">
                  <c:v>60</c:v>
                </c:pt>
                <c:pt idx="2">
                  <c:v>120</c:v>
                </c:pt>
                <c:pt idx="3">
                  <c:v>180</c:v>
                </c:pt>
                <c:pt idx="4">
                  <c:v>270</c:v>
                </c:pt>
              </c:numCache>
            </c:numRef>
          </c:xVal>
          <c:yVal>
            <c:numRef>
              <c:f>Sheet1!$D$2:$D$6</c:f>
              <c:numCache>
                <c:formatCode>General</c:formatCode>
                <c:ptCount val="5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</c:numCache>
            </c:numRef>
          </c:yVal>
        </c:ser>
        <c:axId val="77619968"/>
        <c:axId val="77621504"/>
      </c:scatterChart>
      <c:valAx>
        <c:axId val="77619968"/>
        <c:scaling>
          <c:orientation val="minMax"/>
        </c:scaling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tickLblPos val="low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en-US"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ar-SA"/>
          </a:p>
        </c:txPr>
        <c:crossAx val="77621504"/>
        <c:crosses val="autoZero"/>
        <c:crossBetween val="midCat"/>
        <c:majorUnit val="30"/>
      </c:valAx>
      <c:valAx>
        <c:axId val="77621504"/>
        <c:scaling>
          <c:orientation val="minMax"/>
          <c:max val="1.3"/>
          <c:min val="-1.3"/>
        </c:scaling>
        <c:axPos val="l"/>
        <c:majorGridlines>
          <c:spPr>
            <a:ln w="6350" cap="flat" cmpd="sng" algn="ctr">
              <a:solidFill>
                <a:schemeClr val="bg2">
                  <a:alpha val="99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en-US"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ar-SA"/>
          </a:p>
        </c:txPr>
        <c:crossAx val="77619968"/>
        <c:crosses val="autoZero"/>
        <c:crossBetween val="midCat"/>
        <c:majorUnit val="0.2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85828593045086465"/>
          <c:y val="0.37180638706899743"/>
          <c:w val="0.12392047524308586"/>
          <c:h val="0.23529329261237161"/>
        </c:manualLayout>
      </c:layout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en-US"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ar-SA"/>
        </a:p>
      </c:txPr>
    </c:legend>
    <c:plotVisOnly val="1"/>
    <c:dispBlanksAs val="gap"/>
  </c:chart>
  <c:spPr>
    <a:noFill/>
    <a:ln>
      <a:noFill/>
    </a:ln>
    <a:effectLst/>
  </c:spPr>
  <c:txPr>
    <a:bodyPr/>
    <a:lstStyle/>
    <a:p>
      <a:pPr>
        <a:defRPr/>
      </a:pPr>
      <a:endParaRPr lang="ar-SA"/>
    </a:p>
  </c:txPr>
  <c:externalData r:id="rId1"/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ar-SA"/>
  <c:chart>
    <c:plotArea>
      <c:layout>
        <c:manualLayout>
          <c:layoutTarget val="inner"/>
          <c:xMode val="edge"/>
          <c:yMode val="edge"/>
          <c:x val="6.1608428839633543E-2"/>
          <c:y val="2.0999998708169418E-2"/>
          <c:w val="0.78519894192913386"/>
          <c:h val="0.9047500058593746"/>
        </c:manualLayout>
      </c:layout>
      <c:scatterChart>
        <c:scatterStyle val="lineMarker"/>
        <c:ser>
          <c:idx val="0"/>
          <c:order val="0"/>
          <c:tx>
            <c:strRef>
              <c:f>Sheet1!$B$1</c:f>
              <c:strCache>
                <c:ptCount val="1"/>
                <c:pt idx="0">
                  <c:v>Outer</c:v>
                </c:pt>
              </c:strCache>
            </c:strRef>
          </c:tx>
          <c:spPr>
            <a:ln w="41275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xVal>
            <c:numRef>
              <c:f>Sheet1!$A$2:$A$6</c:f>
              <c:numCache>
                <c:formatCode>General</c:formatCode>
                <c:ptCount val="5"/>
                <c:pt idx="0">
                  <c:v>0</c:v>
                </c:pt>
                <c:pt idx="1">
                  <c:v>60</c:v>
                </c:pt>
                <c:pt idx="2">
                  <c:v>120</c:v>
                </c:pt>
                <c:pt idx="3">
                  <c:v>180</c:v>
                </c:pt>
                <c:pt idx="4">
                  <c:v>270</c:v>
                </c:pt>
              </c:numCache>
            </c:numRef>
          </c:xVal>
          <c:yVal>
            <c:numRef>
              <c:f>Sheet1!$B$2:$B$6</c:f>
              <c:numCache>
                <c:formatCode>General</c:formatCode>
                <c:ptCount val="5"/>
                <c:pt idx="0">
                  <c:v>-0.2400000000000001</c:v>
                </c:pt>
                <c:pt idx="1">
                  <c:v>-0.2400000000000001</c:v>
                </c:pt>
                <c:pt idx="2">
                  <c:v>0</c:v>
                </c:pt>
                <c:pt idx="3">
                  <c:v>0.2400000000000001</c:v>
                </c:pt>
                <c:pt idx="4">
                  <c:v>0.60000000000000042</c:v>
                </c:pt>
              </c:numCache>
            </c:numRef>
          </c:y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Inner</c:v>
                </c:pt>
              </c:strCache>
            </c:strRef>
          </c:tx>
          <c:spPr>
            <a:ln w="38100" cap="rnd">
              <a:solidFill>
                <a:srgbClr val="00B0F0"/>
              </a:solidFill>
              <a:round/>
            </a:ln>
            <a:effectLst/>
          </c:spPr>
          <c:marker>
            <c:symbol val="none"/>
          </c:marker>
          <c:xVal>
            <c:numRef>
              <c:f>Sheet1!$A$2:$A$6</c:f>
              <c:numCache>
                <c:formatCode>General</c:formatCode>
                <c:ptCount val="5"/>
                <c:pt idx="0">
                  <c:v>0</c:v>
                </c:pt>
                <c:pt idx="1">
                  <c:v>60</c:v>
                </c:pt>
                <c:pt idx="2">
                  <c:v>120</c:v>
                </c:pt>
                <c:pt idx="3">
                  <c:v>180</c:v>
                </c:pt>
                <c:pt idx="4">
                  <c:v>270</c:v>
                </c:pt>
              </c:numCache>
            </c:numRef>
          </c:xVal>
          <c:yVal>
            <c:numRef>
              <c:f>Sheet1!$C$2:$C$6</c:f>
              <c:numCache>
                <c:formatCode>General</c:formatCode>
                <c:ptCount val="5"/>
                <c:pt idx="0">
                  <c:v>-0.2400000000000001</c:v>
                </c:pt>
                <c:pt idx="1">
                  <c:v>-0.2400000000000001</c:v>
                </c:pt>
                <c:pt idx="2">
                  <c:v>-0.2400000000000001</c:v>
                </c:pt>
                <c:pt idx="3">
                  <c:v>-0.2400000000000001</c:v>
                </c:pt>
                <c:pt idx="4">
                  <c:v>-0.60000000000000042</c:v>
                </c:pt>
              </c:numCache>
            </c:numRef>
          </c:y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Center</c:v>
                </c:pt>
              </c:strCache>
            </c:strRef>
          </c:tx>
          <c:spPr>
            <a:ln w="38100" cap="rnd" cmpd="sng">
              <a:solidFill>
                <a:schemeClr val="tx1">
                  <a:alpha val="85000"/>
                </a:schemeClr>
              </a:solidFill>
              <a:round/>
            </a:ln>
            <a:effectLst/>
          </c:spPr>
          <c:marker>
            <c:symbol val="none"/>
          </c:marker>
          <c:xVal>
            <c:numRef>
              <c:f>Sheet1!$A$2:$A$6</c:f>
              <c:numCache>
                <c:formatCode>General</c:formatCode>
                <c:ptCount val="5"/>
                <c:pt idx="0">
                  <c:v>0</c:v>
                </c:pt>
                <c:pt idx="1">
                  <c:v>60</c:v>
                </c:pt>
                <c:pt idx="2">
                  <c:v>120</c:v>
                </c:pt>
                <c:pt idx="3">
                  <c:v>180</c:v>
                </c:pt>
                <c:pt idx="4">
                  <c:v>270</c:v>
                </c:pt>
              </c:numCache>
            </c:numRef>
          </c:xVal>
          <c:yVal>
            <c:numRef>
              <c:f>Sheet1!$D$2:$D$6</c:f>
              <c:numCache>
                <c:formatCode>General</c:formatCode>
                <c:ptCount val="5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</c:numCache>
            </c:numRef>
          </c:yVal>
        </c:ser>
        <c:axId val="77758848"/>
        <c:axId val="77760384"/>
      </c:scatterChart>
      <c:valAx>
        <c:axId val="77758848"/>
        <c:scaling>
          <c:orientation val="minMax"/>
        </c:scaling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tickLblPos val="low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en-US"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ar-SA"/>
          </a:p>
        </c:txPr>
        <c:crossAx val="77760384"/>
        <c:crosses val="autoZero"/>
        <c:crossBetween val="midCat"/>
        <c:majorUnit val="30"/>
      </c:valAx>
      <c:valAx>
        <c:axId val="77760384"/>
        <c:scaling>
          <c:orientation val="minMax"/>
          <c:max val="1.3"/>
          <c:min val="-1.3"/>
        </c:scaling>
        <c:axPos val="l"/>
        <c:majorGridlines>
          <c:spPr>
            <a:ln w="6350" cap="flat" cmpd="sng" algn="ctr">
              <a:solidFill>
                <a:schemeClr val="bg2">
                  <a:alpha val="99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en-US"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ar-SA"/>
          </a:p>
        </c:txPr>
        <c:crossAx val="77758848"/>
        <c:crosses val="autoZero"/>
        <c:crossBetween val="midCat"/>
        <c:majorUnit val="0.2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85828593045086465"/>
          <c:y val="0.37180638706899755"/>
          <c:w val="0.12392047524308589"/>
          <c:h val="0.23529329261237167"/>
        </c:manualLayout>
      </c:layout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en-US"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ar-SA"/>
        </a:p>
      </c:txPr>
    </c:legend>
    <c:plotVisOnly val="1"/>
    <c:dispBlanksAs val="gap"/>
  </c:chart>
  <c:spPr>
    <a:noFill/>
    <a:ln>
      <a:noFill/>
    </a:ln>
    <a:effectLst/>
  </c:spPr>
  <c:txPr>
    <a:bodyPr/>
    <a:lstStyle/>
    <a:p>
      <a:pPr>
        <a:defRPr/>
      </a:pPr>
      <a:endParaRPr lang="ar-SA"/>
    </a:p>
  </c:txPr>
  <c:externalData r:id="rId1"/>
  <c:userShapes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ar-SA"/>
  <c:chart>
    <c:plotArea>
      <c:layout>
        <c:manualLayout>
          <c:layoutTarget val="inner"/>
          <c:xMode val="edge"/>
          <c:yMode val="edge"/>
          <c:x val="6.2679749015748021E-2"/>
          <c:y val="4.0148435030239002E-2"/>
          <c:w val="0.78519894192913386"/>
          <c:h val="0.9047500058593746"/>
        </c:manualLayout>
      </c:layout>
      <c:scatterChart>
        <c:scatterStyle val="lineMarker"/>
        <c:ser>
          <c:idx val="0"/>
          <c:order val="0"/>
          <c:tx>
            <c:strRef>
              <c:f>Sheet1!$B$1</c:f>
              <c:strCache>
                <c:ptCount val="1"/>
                <c:pt idx="0">
                  <c:v>Surface</c:v>
                </c:pt>
              </c:strCache>
            </c:strRef>
          </c:tx>
          <c:spPr>
            <a:ln w="7620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Sheet1!$A$2:$A$4</c:f>
              <c:numCache>
                <c:formatCode>General</c:formatCode>
                <c:ptCount val="3"/>
                <c:pt idx="0">
                  <c:v>-12</c:v>
                </c:pt>
                <c:pt idx="1">
                  <c:v>0</c:v>
                </c:pt>
                <c:pt idx="2">
                  <c:v>12</c:v>
                </c:pt>
              </c:numCache>
            </c:numRef>
          </c:xVal>
          <c:yVal>
            <c:numRef>
              <c:f>Sheet1!$B$2:$B$4</c:f>
              <c:numCache>
                <c:formatCode>General</c:formatCode>
                <c:ptCount val="3"/>
                <c:pt idx="0">
                  <c:v>0.42</c:v>
                </c:pt>
                <c:pt idx="1">
                  <c:v>0</c:v>
                </c:pt>
                <c:pt idx="2">
                  <c:v>-0.42</c:v>
                </c:pt>
              </c:numCache>
            </c:numRef>
          </c:y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Center</c:v>
                </c:pt>
              </c:strCache>
            </c:strRef>
          </c:tx>
          <c:spPr>
            <a:ln w="38100" cap="rnd" cmpd="sng">
              <a:solidFill>
                <a:schemeClr val="tx1">
                  <a:alpha val="85000"/>
                </a:schemeClr>
              </a:solidFill>
              <a:round/>
            </a:ln>
            <a:effectLst/>
          </c:spPr>
          <c:marker>
            <c:symbol val="none"/>
          </c:marker>
          <c:xVal>
            <c:numRef>
              <c:f>Sheet1!$A$2:$A$4</c:f>
              <c:numCache>
                <c:formatCode>General</c:formatCode>
                <c:ptCount val="3"/>
                <c:pt idx="0">
                  <c:v>-12</c:v>
                </c:pt>
                <c:pt idx="1">
                  <c:v>0</c:v>
                </c:pt>
                <c:pt idx="2">
                  <c:v>12</c:v>
                </c:pt>
              </c:numCache>
            </c:numRef>
          </c:xVal>
          <c:yVal>
            <c:numRef>
              <c:f>Sheet1!$C$2:$C$4</c:f>
              <c:numCache>
                <c:formatCode>General</c:formatCode>
                <c:ptCount val="3"/>
                <c:pt idx="0">
                  <c:v>0</c:v>
                </c:pt>
                <c:pt idx="1">
                  <c:v>0</c:v>
                </c:pt>
                <c:pt idx="2">
                  <c:v>0</c:v>
                </c:pt>
              </c:numCache>
            </c:numRef>
          </c:yVal>
        </c:ser>
        <c:axId val="78380416"/>
        <c:axId val="97289344"/>
      </c:scatterChart>
      <c:valAx>
        <c:axId val="78380416"/>
        <c:scaling>
          <c:orientation val="minMax"/>
          <c:min val="-15"/>
        </c:scaling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tickLblPos val="low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en-US"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ar-SA"/>
          </a:p>
        </c:txPr>
        <c:crossAx val="97289344"/>
        <c:crosses val="autoZero"/>
        <c:crossBetween val="midCat"/>
        <c:majorUnit val="3"/>
      </c:valAx>
      <c:valAx>
        <c:axId val="97289344"/>
        <c:scaling>
          <c:orientation val="minMax"/>
          <c:max val="0.70000000000000007"/>
          <c:min val="-0.70000000000000007"/>
        </c:scaling>
        <c:axPos val="l"/>
        <c:majorGridlines>
          <c:spPr>
            <a:ln w="6350" cap="flat" cmpd="sng" algn="ctr">
              <a:solidFill>
                <a:schemeClr val="bg2">
                  <a:alpha val="99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tickLblPos val="low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en-US"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ar-SA"/>
          </a:p>
        </c:txPr>
        <c:crossAx val="78380416"/>
        <c:crosses val="autoZero"/>
        <c:crossBetween val="midCat"/>
        <c:majorUnit val="0.1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83337487696850521"/>
          <c:y val="0.42336888389709226"/>
          <c:w val="0.16662512303149621"/>
          <c:h val="0.15560579751440737"/>
        </c:manualLayout>
      </c:layout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en-US"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ar-SA"/>
        </a:p>
      </c:txPr>
    </c:legend>
    <c:plotVisOnly val="1"/>
    <c:dispBlanksAs val="gap"/>
  </c:chart>
  <c:spPr>
    <a:noFill/>
    <a:ln>
      <a:noFill/>
    </a:ln>
    <a:effectLst/>
  </c:spPr>
  <c:txPr>
    <a:bodyPr/>
    <a:lstStyle/>
    <a:p>
      <a:pPr>
        <a:defRPr/>
      </a:pPr>
      <a:endParaRPr lang="ar-SA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ar-SA"/>
  <c:chart>
    <c:plotArea>
      <c:layout>
        <c:manualLayout>
          <c:layoutTarget val="inner"/>
          <c:xMode val="edge"/>
          <c:yMode val="edge"/>
          <c:x val="3.9448270092254975E-2"/>
          <c:y val="1.6018223247518729E-2"/>
          <c:w val="0.80419906496062987"/>
          <c:h val="0.9047500058593746"/>
        </c:manualLayout>
      </c:layout>
      <c:scatterChart>
        <c:scatterStyle val="lineMarker"/>
        <c:ser>
          <c:idx val="0"/>
          <c:order val="0"/>
          <c:tx>
            <c:strRef>
              <c:f>Sheet1!$B$1</c:f>
              <c:strCache>
                <c:ptCount val="1"/>
                <c:pt idx="0">
                  <c:v>Outer</c:v>
                </c:pt>
              </c:strCache>
            </c:strRef>
          </c:tx>
          <c:spPr>
            <a:ln w="41275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xVal>
            <c:numRef>
              <c:f>Sheet1!$A$2:$A$6</c:f>
              <c:numCache>
                <c:formatCode>General</c:formatCode>
                <c:ptCount val="5"/>
                <c:pt idx="0">
                  <c:v>0</c:v>
                </c:pt>
                <c:pt idx="1">
                  <c:v>60</c:v>
                </c:pt>
                <c:pt idx="2">
                  <c:v>120</c:v>
                </c:pt>
                <c:pt idx="3">
                  <c:v>180</c:v>
                </c:pt>
                <c:pt idx="4">
                  <c:v>270</c:v>
                </c:pt>
              </c:numCache>
            </c:numRef>
          </c:xVal>
          <c:yVal>
            <c:numRef>
              <c:f>Sheet1!$B$2:$B$6</c:f>
              <c:numCache>
                <c:formatCode>General</c:formatCode>
                <c:ptCount val="5"/>
                <c:pt idx="0">
                  <c:v>-0.24000000000000007</c:v>
                </c:pt>
                <c:pt idx="1">
                  <c:v>-0.24000000000000007</c:v>
                </c:pt>
                <c:pt idx="2">
                  <c:v>0</c:v>
                </c:pt>
                <c:pt idx="3">
                  <c:v>0.24000000000000007</c:v>
                </c:pt>
                <c:pt idx="4">
                  <c:v>0.60000000000000031</c:v>
                </c:pt>
              </c:numCache>
            </c:numRef>
          </c:y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Inner</c:v>
                </c:pt>
              </c:strCache>
            </c:strRef>
          </c:tx>
          <c:spPr>
            <a:ln w="38100" cap="rnd">
              <a:solidFill>
                <a:srgbClr val="00B0F0"/>
              </a:solidFill>
              <a:round/>
            </a:ln>
            <a:effectLst/>
          </c:spPr>
          <c:marker>
            <c:symbol val="none"/>
          </c:marker>
          <c:xVal>
            <c:numRef>
              <c:f>Sheet1!$A$2:$A$6</c:f>
              <c:numCache>
                <c:formatCode>General</c:formatCode>
                <c:ptCount val="5"/>
                <c:pt idx="0">
                  <c:v>0</c:v>
                </c:pt>
                <c:pt idx="1">
                  <c:v>60</c:v>
                </c:pt>
                <c:pt idx="2">
                  <c:v>120</c:v>
                </c:pt>
                <c:pt idx="3">
                  <c:v>180</c:v>
                </c:pt>
                <c:pt idx="4">
                  <c:v>270</c:v>
                </c:pt>
              </c:numCache>
            </c:numRef>
          </c:xVal>
          <c:yVal>
            <c:numRef>
              <c:f>Sheet1!$C$2:$C$6</c:f>
              <c:numCache>
                <c:formatCode>General</c:formatCode>
                <c:ptCount val="5"/>
                <c:pt idx="0">
                  <c:v>-0.24000000000000007</c:v>
                </c:pt>
                <c:pt idx="1">
                  <c:v>-0.24000000000000007</c:v>
                </c:pt>
                <c:pt idx="2">
                  <c:v>-0.24000000000000007</c:v>
                </c:pt>
                <c:pt idx="3">
                  <c:v>-0.24000000000000007</c:v>
                </c:pt>
                <c:pt idx="4">
                  <c:v>-0.24000000000000007</c:v>
                </c:pt>
              </c:numCache>
            </c:numRef>
          </c:y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Center</c:v>
                </c:pt>
              </c:strCache>
            </c:strRef>
          </c:tx>
          <c:spPr>
            <a:ln w="38100" cap="rnd" cmpd="sng">
              <a:solidFill>
                <a:schemeClr val="tx1">
                  <a:alpha val="85000"/>
                </a:schemeClr>
              </a:solidFill>
              <a:round/>
            </a:ln>
            <a:effectLst/>
          </c:spPr>
          <c:marker>
            <c:symbol val="none"/>
          </c:marker>
          <c:xVal>
            <c:numRef>
              <c:f>Sheet1!$A$2:$A$6</c:f>
              <c:numCache>
                <c:formatCode>General</c:formatCode>
                <c:ptCount val="5"/>
                <c:pt idx="0">
                  <c:v>0</c:v>
                </c:pt>
                <c:pt idx="1">
                  <c:v>60</c:v>
                </c:pt>
                <c:pt idx="2">
                  <c:v>120</c:v>
                </c:pt>
                <c:pt idx="3">
                  <c:v>180</c:v>
                </c:pt>
                <c:pt idx="4">
                  <c:v>270</c:v>
                </c:pt>
              </c:numCache>
            </c:numRef>
          </c:xVal>
          <c:yVal>
            <c:numRef>
              <c:f>Sheet1!$D$2:$D$6</c:f>
              <c:numCache>
                <c:formatCode>General</c:formatCode>
                <c:ptCount val="5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0.36000000000000015</c:v>
                </c:pt>
              </c:numCache>
            </c:numRef>
          </c:yVal>
        </c:ser>
        <c:axId val="97360128"/>
        <c:axId val="97370112"/>
      </c:scatterChart>
      <c:valAx>
        <c:axId val="97360128"/>
        <c:scaling>
          <c:orientation val="minMax"/>
        </c:scaling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tickLblPos val="low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en-US"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ar-SA"/>
          </a:p>
        </c:txPr>
        <c:crossAx val="97370112"/>
        <c:crosses val="autoZero"/>
        <c:crossBetween val="midCat"/>
        <c:majorUnit val="30"/>
      </c:valAx>
      <c:valAx>
        <c:axId val="97370112"/>
        <c:scaling>
          <c:orientation val="minMax"/>
          <c:max val="1.3"/>
          <c:min val="-1.3"/>
        </c:scaling>
        <c:axPos val="l"/>
        <c:majorGridlines>
          <c:spPr>
            <a:ln w="6350" cap="flat" cmpd="sng" algn="ctr">
              <a:solidFill>
                <a:schemeClr val="bg2">
                  <a:alpha val="99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en-US"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ar-SA"/>
          </a:p>
        </c:txPr>
        <c:crossAx val="97360128"/>
        <c:crosses val="autoZero"/>
        <c:crossBetween val="midCat"/>
        <c:majorUnit val="0.2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86159712962962953"/>
          <c:y val="0.33224293865963905"/>
          <c:w val="0.11488435185185186"/>
          <c:h val="0.28815483604366482"/>
        </c:manualLayout>
      </c:layout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en-US"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ar-SA"/>
        </a:p>
      </c:txPr>
    </c:legend>
    <c:plotVisOnly val="1"/>
    <c:dispBlanksAs val="gap"/>
  </c:chart>
  <c:spPr>
    <a:noFill/>
    <a:ln>
      <a:noFill/>
    </a:ln>
    <a:effectLst/>
  </c:spPr>
  <c:txPr>
    <a:bodyPr/>
    <a:lstStyle/>
    <a:p>
      <a:pPr>
        <a:defRPr/>
      </a:pPr>
      <a:endParaRPr lang="ar-SA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ar-SA"/>
  <c:chart>
    <c:plotArea>
      <c:layout>
        <c:manualLayout>
          <c:layoutTarget val="inner"/>
          <c:xMode val="edge"/>
          <c:yMode val="edge"/>
          <c:x val="6.1117249015748033E-2"/>
          <c:y val="2.0999998708169397E-2"/>
          <c:w val="0.78519894192913386"/>
          <c:h val="0.9047500058593746"/>
        </c:manualLayout>
      </c:layout>
      <c:scatterChart>
        <c:scatterStyle val="lineMarker"/>
        <c:ser>
          <c:idx val="0"/>
          <c:order val="0"/>
          <c:tx>
            <c:strRef>
              <c:f>Sheet1!$B$1</c:f>
              <c:strCache>
                <c:ptCount val="1"/>
                <c:pt idx="0">
                  <c:v>Surface</c:v>
                </c:pt>
              </c:strCache>
            </c:strRef>
          </c:tx>
          <c:spPr>
            <a:ln w="7620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Sheet1!$A$2:$A$4</c:f>
              <c:numCache>
                <c:formatCode>General</c:formatCode>
                <c:ptCount val="3"/>
                <c:pt idx="0">
                  <c:v>-12</c:v>
                </c:pt>
                <c:pt idx="1">
                  <c:v>0</c:v>
                </c:pt>
                <c:pt idx="2">
                  <c:v>12</c:v>
                </c:pt>
              </c:numCache>
            </c:numRef>
          </c:xVal>
          <c:yVal>
            <c:numRef>
              <c:f>Sheet1!$B$2:$B$4</c:f>
              <c:numCache>
                <c:formatCode>General</c:formatCode>
                <c:ptCount val="3"/>
                <c:pt idx="0">
                  <c:v>0.8400000000000003</c:v>
                </c:pt>
                <c:pt idx="1">
                  <c:v>0.30000000000000016</c:v>
                </c:pt>
                <c:pt idx="2">
                  <c:v>-0.24000000000000007</c:v>
                </c:pt>
              </c:numCache>
            </c:numRef>
          </c:y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Center</c:v>
                </c:pt>
              </c:strCache>
            </c:strRef>
          </c:tx>
          <c:spPr>
            <a:ln w="38100" cap="rnd" cmpd="sng">
              <a:solidFill>
                <a:schemeClr val="tx1">
                  <a:alpha val="85000"/>
                </a:schemeClr>
              </a:solidFill>
              <a:round/>
            </a:ln>
            <a:effectLst/>
          </c:spPr>
          <c:marker>
            <c:symbol val="none"/>
          </c:marker>
          <c:xVal>
            <c:numRef>
              <c:f>Sheet1!$A$2:$A$4</c:f>
              <c:numCache>
                <c:formatCode>General</c:formatCode>
                <c:ptCount val="3"/>
                <c:pt idx="0">
                  <c:v>-12</c:v>
                </c:pt>
                <c:pt idx="1">
                  <c:v>0</c:v>
                </c:pt>
                <c:pt idx="2">
                  <c:v>12</c:v>
                </c:pt>
              </c:numCache>
            </c:numRef>
          </c:xVal>
          <c:yVal>
            <c:numRef>
              <c:f>Sheet1!$C$2:$C$4</c:f>
              <c:numCache>
                <c:formatCode>General</c:formatCode>
                <c:ptCount val="3"/>
                <c:pt idx="0">
                  <c:v>0</c:v>
                </c:pt>
                <c:pt idx="1">
                  <c:v>0</c:v>
                </c:pt>
                <c:pt idx="2">
                  <c:v>0</c:v>
                </c:pt>
              </c:numCache>
            </c:numRef>
          </c:yVal>
        </c:ser>
        <c:axId val="77935360"/>
        <c:axId val="77936896"/>
      </c:scatterChart>
      <c:valAx>
        <c:axId val="77935360"/>
        <c:scaling>
          <c:orientation val="minMax"/>
          <c:min val="-15"/>
        </c:scaling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tickLblPos val="low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en-US"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ar-SA"/>
          </a:p>
        </c:txPr>
        <c:crossAx val="77936896"/>
        <c:crosses val="autoZero"/>
        <c:crossBetween val="midCat"/>
        <c:majorUnit val="3"/>
      </c:valAx>
      <c:valAx>
        <c:axId val="77936896"/>
        <c:scaling>
          <c:orientation val="minMax"/>
          <c:max val="1.3"/>
          <c:min val="-0.60000000000000042"/>
        </c:scaling>
        <c:axPos val="l"/>
        <c:majorGridlines>
          <c:spPr>
            <a:ln w="6350" cap="flat" cmpd="sng" algn="ctr">
              <a:solidFill>
                <a:schemeClr val="bg2">
                  <a:alpha val="99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tickLblPos val="low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en-US"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ar-SA"/>
          </a:p>
        </c:txPr>
        <c:crossAx val="77935360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86813977816161214"/>
          <c:y val="0.39524388562722185"/>
          <c:w val="0.12404769025414021"/>
          <c:h val="0.15560579751440737"/>
        </c:manualLayout>
      </c:layout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en-US"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ar-SA"/>
        </a:p>
      </c:txPr>
    </c:legend>
    <c:plotVisOnly val="1"/>
    <c:dispBlanksAs val="gap"/>
  </c:chart>
  <c:spPr>
    <a:noFill/>
    <a:ln>
      <a:noFill/>
    </a:ln>
    <a:effectLst/>
  </c:spPr>
  <c:txPr>
    <a:bodyPr/>
    <a:lstStyle/>
    <a:p>
      <a:pPr>
        <a:defRPr/>
      </a:pPr>
      <a:endParaRPr lang="ar-SA"/>
    </a:p>
  </c:txPr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ar-SA"/>
  <c:chart>
    <c:plotArea>
      <c:layout>
        <c:manualLayout>
          <c:layoutTarget val="inner"/>
          <c:xMode val="edge"/>
          <c:yMode val="edge"/>
          <c:x val="6.1608428839633557E-2"/>
          <c:y val="2.0999998708169421E-2"/>
          <c:w val="0.78519894192913386"/>
          <c:h val="0.9047500058593746"/>
        </c:manualLayout>
      </c:layout>
      <c:scatterChart>
        <c:scatterStyle val="lineMarker"/>
        <c:ser>
          <c:idx val="0"/>
          <c:order val="0"/>
          <c:tx>
            <c:strRef>
              <c:f>Sheet1!$B$1</c:f>
              <c:strCache>
                <c:ptCount val="1"/>
                <c:pt idx="0">
                  <c:v>Outer</c:v>
                </c:pt>
              </c:strCache>
            </c:strRef>
          </c:tx>
          <c:spPr>
            <a:ln w="41275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xVal>
            <c:numRef>
              <c:f>Sheet1!$A$2:$A$6</c:f>
              <c:numCache>
                <c:formatCode>General</c:formatCode>
                <c:ptCount val="5"/>
                <c:pt idx="0">
                  <c:v>0</c:v>
                </c:pt>
                <c:pt idx="1">
                  <c:v>60</c:v>
                </c:pt>
                <c:pt idx="2">
                  <c:v>120</c:v>
                </c:pt>
                <c:pt idx="3">
                  <c:v>180</c:v>
                </c:pt>
                <c:pt idx="4">
                  <c:v>270</c:v>
                </c:pt>
              </c:numCache>
            </c:numRef>
          </c:xVal>
          <c:yVal>
            <c:numRef>
              <c:f>Sheet1!$B$2:$B$6</c:f>
              <c:numCache>
                <c:formatCode>General</c:formatCode>
                <c:ptCount val="5"/>
                <c:pt idx="0">
                  <c:v>-0.24000000000000007</c:v>
                </c:pt>
                <c:pt idx="1">
                  <c:v>-0.24000000000000007</c:v>
                </c:pt>
                <c:pt idx="2">
                  <c:v>-0.24000000000000007</c:v>
                </c:pt>
                <c:pt idx="3">
                  <c:v>-0.24000000000000007</c:v>
                </c:pt>
                <c:pt idx="4">
                  <c:v>-0.24000000000000007</c:v>
                </c:pt>
              </c:numCache>
            </c:numRef>
          </c:y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Inner</c:v>
                </c:pt>
              </c:strCache>
            </c:strRef>
          </c:tx>
          <c:spPr>
            <a:ln w="38100" cap="rnd">
              <a:solidFill>
                <a:srgbClr val="00B0F0"/>
              </a:solidFill>
              <a:round/>
            </a:ln>
            <a:effectLst/>
          </c:spPr>
          <c:marker>
            <c:symbol val="none"/>
          </c:marker>
          <c:xVal>
            <c:numRef>
              <c:f>Sheet1!$A$2:$A$6</c:f>
              <c:numCache>
                <c:formatCode>General</c:formatCode>
                <c:ptCount val="5"/>
                <c:pt idx="0">
                  <c:v>0</c:v>
                </c:pt>
                <c:pt idx="1">
                  <c:v>60</c:v>
                </c:pt>
                <c:pt idx="2">
                  <c:v>120</c:v>
                </c:pt>
                <c:pt idx="3">
                  <c:v>180</c:v>
                </c:pt>
                <c:pt idx="4">
                  <c:v>270</c:v>
                </c:pt>
              </c:numCache>
            </c:numRef>
          </c:xVal>
          <c:yVal>
            <c:numRef>
              <c:f>Sheet1!$C$2:$C$6</c:f>
              <c:numCache>
                <c:formatCode>General</c:formatCode>
                <c:ptCount val="5"/>
                <c:pt idx="0">
                  <c:v>-0.24000000000000007</c:v>
                </c:pt>
                <c:pt idx="1">
                  <c:v>-0.24000000000000007</c:v>
                </c:pt>
                <c:pt idx="2">
                  <c:v>-0.48000000000000015</c:v>
                </c:pt>
                <c:pt idx="3">
                  <c:v>-0.8</c:v>
                </c:pt>
                <c:pt idx="4">
                  <c:v>-1.2</c:v>
                </c:pt>
              </c:numCache>
            </c:numRef>
          </c:y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Center</c:v>
                </c:pt>
              </c:strCache>
            </c:strRef>
          </c:tx>
          <c:spPr>
            <a:ln w="38100" cap="rnd" cmpd="sng">
              <a:solidFill>
                <a:schemeClr val="tx1">
                  <a:alpha val="85000"/>
                </a:schemeClr>
              </a:solidFill>
              <a:round/>
            </a:ln>
            <a:effectLst/>
          </c:spPr>
          <c:marker>
            <c:symbol val="none"/>
          </c:marker>
          <c:xVal>
            <c:numRef>
              <c:f>Sheet1!$A$2:$A$6</c:f>
              <c:numCache>
                <c:formatCode>General</c:formatCode>
                <c:ptCount val="5"/>
                <c:pt idx="0">
                  <c:v>0</c:v>
                </c:pt>
                <c:pt idx="1">
                  <c:v>60</c:v>
                </c:pt>
                <c:pt idx="2">
                  <c:v>120</c:v>
                </c:pt>
                <c:pt idx="3">
                  <c:v>180</c:v>
                </c:pt>
                <c:pt idx="4">
                  <c:v>270</c:v>
                </c:pt>
              </c:numCache>
            </c:numRef>
          </c:xVal>
          <c:yVal>
            <c:numRef>
              <c:f>Sheet1!$D$2:$D$6</c:f>
              <c:numCache>
                <c:formatCode>General</c:formatCode>
                <c:ptCount val="5"/>
                <c:pt idx="0">
                  <c:v>0</c:v>
                </c:pt>
                <c:pt idx="1">
                  <c:v>0</c:v>
                </c:pt>
                <c:pt idx="2">
                  <c:v>-0.24000000000000007</c:v>
                </c:pt>
                <c:pt idx="3">
                  <c:v>-0.4</c:v>
                </c:pt>
                <c:pt idx="4">
                  <c:v>-0.60000000000000031</c:v>
                </c:pt>
              </c:numCache>
            </c:numRef>
          </c:yVal>
        </c:ser>
        <c:axId val="94824320"/>
        <c:axId val="94825856"/>
      </c:scatterChart>
      <c:valAx>
        <c:axId val="94824320"/>
        <c:scaling>
          <c:orientation val="minMax"/>
        </c:scaling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tickLblPos val="low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en-US"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ar-SA"/>
          </a:p>
        </c:txPr>
        <c:crossAx val="94825856"/>
        <c:crosses val="autoZero"/>
        <c:crossBetween val="midCat"/>
        <c:majorUnit val="30"/>
      </c:valAx>
      <c:valAx>
        <c:axId val="94825856"/>
        <c:scaling>
          <c:orientation val="minMax"/>
          <c:max val="1.3"/>
          <c:min val="-1.3"/>
        </c:scaling>
        <c:axPos val="l"/>
        <c:majorGridlines>
          <c:spPr>
            <a:ln w="6350" cap="flat" cmpd="sng" algn="ctr">
              <a:solidFill>
                <a:schemeClr val="bg2">
                  <a:alpha val="99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en-US"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ar-SA"/>
          </a:p>
        </c:txPr>
        <c:crossAx val="94824320"/>
        <c:crosses val="autoZero"/>
        <c:crossBetween val="midCat"/>
        <c:majorUnit val="0.2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85828593045086465"/>
          <c:y val="0.37180638706899766"/>
          <c:w val="0.12392047524308591"/>
          <c:h val="0.23529329261237175"/>
        </c:manualLayout>
      </c:layout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en-US"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ar-SA"/>
        </a:p>
      </c:txPr>
    </c:legend>
    <c:plotVisOnly val="1"/>
    <c:dispBlanksAs val="gap"/>
  </c:chart>
  <c:spPr>
    <a:noFill/>
    <a:ln>
      <a:noFill/>
    </a:ln>
    <a:effectLst/>
  </c:spPr>
  <c:txPr>
    <a:bodyPr/>
    <a:lstStyle/>
    <a:p>
      <a:pPr>
        <a:defRPr/>
      </a:pPr>
      <a:endParaRPr lang="ar-SA"/>
    </a:p>
  </c:txPr>
  <c:externalData r:id="rId1"/>
  <c:userShapes r:id="rId2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ar-SA"/>
  <c:chart>
    <c:plotArea>
      <c:layout>
        <c:manualLayout>
          <c:layoutTarget val="inner"/>
          <c:xMode val="edge"/>
          <c:yMode val="edge"/>
          <c:x val="6.1117249015748033E-2"/>
          <c:y val="2.0999998708169404E-2"/>
          <c:w val="0.78519894192913386"/>
          <c:h val="0.9047500058593746"/>
        </c:manualLayout>
      </c:layout>
      <c:scatterChart>
        <c:scatterStyle val="lineMarker"/>
        <c:ser>
          <c:idx val="0"/>
          <c:order val="0"/>
          <c:tx>
            <c:strRef>
              <c:f>Sheet1!$B$1</c:f>
              <c:strCache>
                <c:ptCount val="1"/>
                <c:pt idx="0">
                  <c:v>Surface</c:v>
                </c:pt>
              </c:strCache>
            </c:strRef>
          </c:tx>
          <c:spPr>
            <a:ln w="7620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Sheet1!$A$2:$A$4</c:f>
              <c:numCache>
                <c:formatCode>General</c:formatCode>
                <c:ptCount val="3"/>
                <c:pt idx="0">
                  <c:v>-12</c:v>
                </c:pt>
                <c:pt idx="1">
                  <c:v>0</c:v>
                </c:pt>
                <c:pt idx="2">
                  <c:v>12</c:v>
                </c:pt>
              </c:numCache>
            </c:numRef>
          </c:xVal>
          <c:yVal>
            <c:numRef>
              <c:f>Sheet1!$B$2:$B$4</c:f>
              <c:numCache>
                <c:formatCode>General</c:formatCode>
                <c:ptCount val="3"/>
                <c:pt idx="0">
                  <c:v>-0.24000000000000007</c:v>
                </c:pt>
                <c:pt idx="1">
                  <c:v>-0.8400000000000003</c:v>
                </c:pt>
                <c:pt idx="2">
                  <c:v>-1.44</c:v>
                </c:pt>
              </c:numCache>
            </c:numRef>
          </c:y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Center</c:v>
                </c:pt>
              </c:strCache>
            </c:strRef>
          </c:tx>
          <c:spPr>
            <a:ln w="38100" cap="rnd" cmpd="sng">
              <a:solidFill>
                <a:schemeClr val="tx1">
                  <a:alpha val="85000"/>
                </a:schemeClr>
              </a:solidFill>
              <a:round/>
            </a:ln>
            <a:effectLst/>
          </c:spPr>
          <c:marker>
            <c:symbol val="none"/>
          </c:marker>
          <c:xVal>
            <c:numRef>
              <c:f>Sheet1!$A$2:$A$4</c:f>
              <c:numCache>
                <c:formatCode>General</c:formatCode>
                <c:ptCount val="3"/>
                <c:pt idx="0">
                  <c:v>-12</c:v>
                </c:pt>
                <c:pt idx="1">
                  <c:v>0</c:v>
                </c:pt>
                <c:pt idx="2">
                  <c:v>12</c:v>
                </c:pt>
              </c:numCache>
            </c:numRef>
          </c:xVal>
          <c:yVal>
            <c:numRef>
              <c:f>Sheet1!$C$2:$C$4</c:f>
              <c:numCache>
                <c:formatCode>General</c:formatCode>
                <c:ptCount val="3"/>
                <c:pt idx="0">
                  <c:v>0</c:v>
                </c:pt>
                <c:pt idx="1">
                  <c:v>0</c:v>
                </c:pt>
                <c:pt idx="2">
                  <c:v>0</c:v>
                </c:pt>
              </c:numCache>
            </c:numRef>
          </c:yVal>
        </c:ser>
        <c:axId val="100819328"/>
        <c:axId val="100820864"/>
      </c:scatterChart>
      <c:valAx>
        <c:axId val="100819328"/>
        <c:scaling>
          <c:orientation val="minMax"/>
          <c:min val="-15"/>
        </c:scaling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tickLblPos val="low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en-US"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ar-SA"/>
          </a:p>
        </c:txPr>
        <c:crossAx val="100820864"/>
        <c:crosses val="autoZero"/>
        <c:crossBetween val="midCat"/>
        <c:majorUnit val="3"/>
      </c:valAx>
      <c:valAx>
        <c:axId val="100820864"/>
        <c:scaling>
          <c:orientation val="minMax"/>
          <c:max val="0.60000000000000042"/>
          <c:min val="-1.5"/>
        </c:scaling>
        <c:axPos val="l"/>
        <c:majorGridlines>
          <c:spPr>
            <a:ln w="6350" cap="flat" cmpd="sng" algn="ctr">
              <a:solidFill>
                <a:schemeClr val="bg2">
                  <a:alpha val="99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tickLblPos val="low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en-US"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ar-SA"/>
          </a:p>
        </c:txPr>
        <c:crossAx val="100819328"/>
        <c:crosses val="autoZero"/>
        <c:crossBetween val="midCat"/>
        <c:majorUnit val="0.2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86563522436019824"/>
          <c:y val="0.2874313922593878"/>
          <c:w val="0.11152492124706662"/>
          <c:h val="0.27279329030553079"/>
        </c:manualLayout>
      </c:layout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en-US"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ar-SA"/>
        </a:p>
      </c:txPr>
    </c:legend>
    <c:plotVisOnly val="1"/>
    <c:dispBlanksAs val="gap"/>
  </c:chart>
  <c:spPr>
    <a:noFill/>
    <a:ln>
      <a:noFill/>
    </a:ln>
    <a:effectLst/>
  </c:spPr>
  <c:txPr>
    <a:bodyPr/>
    <a:lstStyle/>
    <a:p>
      <a:pPr>
        <a:defRPr/>
      </a:pPr>
      <a:endParaRPr lang="ar-SA"/>
    </a:p>
  </c:txPr>
  <c:externalData r:id="rId1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0.19001</cdr:x>
      <cdr:y>0.8028</cdr:y>
    </cdr:from>
    <cdr:to>
      <cdr:x>0.2379</cdr:x>
      <cdr:y>0.92553</cdr:y>
    </cdr:to>
    <cdr:sp macro="" textlink="">
      <cdr:nvSpPr>
        <cdr:cNvPr id="2" name="Oval 1"/>
        <cdr:cNvSpPr/>
      </cdr:nvSpPr>
      <cdr:spPr>
        <a:xfrm xmlns:a="http://schemas.openxmlformats.org/drawingml/2006/main">
          <a:off x="2034309" y="4350114"/>
          <a:ext cx="512619" cy="665018"/>
        </a:xfrm>
        <a:prstGeom xmlns:a="http://schemas.openxmlformats.org/drawingml/2006/main" prst="ellipse">
          <a:avLst/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r>
            <a:rPr lang="en-US" sz="2200" b="1" dirty="0" smtClean="0"/>
            <a:t>A</a:t>
          </a:r>
          <a:endParaRPr lang="ar-SA" sz="2200" b="1" dirty="0"/>
        </a:p>
      </cdr:txBody>
    </cdr:sp>
  </cdr:relSizeAnchor>
  <cdr:relSizeAnchor xmlns:cdr="http://schemas.openxmlformats.org/drawingml/2006/chartDrawing">
    <cdr:from>
      <cdr:x>0.34919</cdr:x>
      <cdr:y>0.80536</cdr:y>
    </cdr:from>
    <cdr:to>
      <cdr:x>0.39707</cdr:x>
      <cdr:y>0.92809</cdr:y>
    </cdr:to>
    <cdr:sp macro="" textlink="">
      <cdr:nvSpPr>
        <cdr:cNvPr id="3" name="Oval 2"/>
        <cdr:cNvSpPr/>
      </cdr:nvSpPr>
      <cdr:spPr>
        <a:xfrm xmlns:a="http://schemas.openxmlformats.org/drawingml/2006/main">
          <a:off x="3738418" y="4363969"/>
          <a:ext cx="512619" cy="665018"/>
        </a:xfrm>
        <a:prstGeom xmlns:a="http://schemas.openxmlformats.org/drawingml/2006/main" prst="ellipse">
          <a:avLst/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r>
            <a:rPr lang="en-US" sz="2200" b="1" dirty="0" smtClean="0"/>
            <a:t>B</a:t>
          </a:r>
          <a:endParaRPr lang="ar-SA" sz="2200" b="1" dirty="0"/>
        </a:p>
      </cdr:txBody>
    </cdr:sp>
  </cdr:relSizeAnchor>
  <cdr:relSizeAnchor xmlns:cdr="http://schemas.openxmlformats.org/drawingml/2006/chartDrawing">
    <cdr:from>
      <cdr:x>0.50706</cdr:x>
      <cdr:y>0.81047</cdr:y>
    </cdr:from>
    <cdr:to>
      <cdr:x>0.55494</cdr:x>
      <cdr:y>0.9332</cdr:y>
    </cdr:to>
    <cdr:sp macro="" textlink="">
      <cdr:nvSpPr>
        <cdr:cNvPr id="4" name="Oval 3"/>
        <cdr:cNvSpPr/>
      </cdr:nvSpPr>
      <cdr:spPr>
        <a:xfrm xmlns:a="http://schemas.openxmlformats.org/drawingml/2006/main">
          <a:off x="5428672" y="4391678"/>
          <a:ext cx="512619" cy="665018"/>
        </a:xfrm>
        <a:prstGeom xmlns:a="http://schemas.openxmlformats.org/drawingml/2006/main" prst="ellipse">
          <a:avLst/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r>
            <a:rPr lang="en-US" sz="2200" b="1" dirty="0" smtClean="0"/>
            <a:t>C</a:t>
          </a:r>
          <a:endParaRPr lang="ar-SA" sz="2200" b="1" dirty="0"/>
        </a:p>
      </cdr:txBody>
    </cdr:sp>
  </cdr:relSizeAnchor>
  <cdr:relSizeAnchor xmlns:cdr="http://schemas.openxmlformats.org/drawingml/2006/chartDrawing">
    <cdr:from>
      <cdr:x>0.62224</cdr:x>
      <cdr:y>0.8028</cdr:y>
    </cdr:from>
    <cdr:to>
      <cdr:x>0.67012</cdr:x>
      <cdr:y>0.92553</cdr:y>
    </cdr:to>
    <cdr:sp macro="" textlink="">
      <cdr:nvSpPr>
        <cdr:cNvPr id="5" name="Oval 4"/>
        <cdr:cNvSpPr/>
      </cdr:nvSpPr>
      <cdr:spPr>
        <a:xfrm xmlns:a="http://schemas.openxmlformats.org/drawingml/2006/main">
          <a:off x="6661727" y="4350115"/>
          <a:ext cx="512619" cy="665018"/>
        </a:xfrm>
        <a:prstGeom xmlns:a="http://schemas.openxmlformats.org/drawingml/2006/main" prst="ellipse">
          <a:avLst/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r>
            <a:rPr lang="en-US" sz="2200" b="1" dirty="0" smtClean="0"/>
            <a:t>D</a:t>
          </a:r>
          <a:endParaRPr lang="ar-SA" sz="2200" b="1" dirty="0"/>
        </a:p>
      </cdr:txBody>
    </cdr:sp>
  </cdr:relSizeAnchor>
  <cdr:relSizeAnchor xmlns:cdr="http://schemas.openxmlformats.org/drawingml/2006/chartDrawing">
    <cdr:from>
      <cdr:x>0.74259</cdr:x>
      <cdr:y>0.81047</cdr:y>
    </cdr:from>
    <cdr:to>
      <cdr:x>0.79047</cdr:x>
      <cdr:y>0.9332</cdr:y>
    </cdr:to>
    <cdr:sp macro="" textlink="">
      <cdr:nvSpPr>
        <cdr:cNvPr id="6" name="Oval 5"/>
        <cdr:cNvSpPr/>
      </cdr:nvSpPr>
      <cdr:spPr>
        <a:xfrm xmlns:a="http://schemas.openxmlformats.org/drawingml/2006/main">
          <a:off x="7950199" y="4391679"/>
          <a:ext cx="512619" cy="665018"/>
        </a:xfrm>
        <a:prstGeom xmlns:a="http://schemas.openxmlformats.org/drawingml/2006/main" prst="ellipse">
          <a:avLst/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r>
            <a:rPr lang="en-US" sz="2200" b="1" dirty="0" smtClean="0"/>
            <a:t>E</a:t>
          </a:r>
          <a:endParaRPr lang="ar-SA" sz="2200" b="1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0.37528</cdr:x>
      <cdr:y>0.32932</cdr:y>
    </cdr:from>
    <cdr:to>
      <cdr:x>0.6493</cdr:x>
      <cdr:y>0.32961</cdr:y>
    </cdr:to>
    <cdr:cxnSp macro="">
      <cdr:nvCxnSpPr>
        <cdr:cNvPr id="7" name="Straight Arrow Connector 6"/>
        <cdr:cNvCxnSpPr/>
      </cdr:nvCxnSpPr>
      <cdr:spPr>
        <a:xfrm xmlns:a="http://schemas.openxmlformats.org/drawingml/2006/main">
          <a:off x="4017817" y="1784452"/>
          <a:ext cx="2933700" cy="1588"/>
        </a:xfrm>
        <a:prstGeom xmlns:a="http://schemas.openxmlformats.org/drawingml/2006/main" prst="straightConnector1">
          <a:avLst/>
        </a:prstGeom>
        <a:noFill xmlns:a="http://schemas.openxmlformats.org/drawingml/2006/main"/>
        <a:ln xmlns:a="http://schemas.openxmlformats.org/drawingml/2006/main" w="38100" cap="rnd" cmpd="sng" algn="ctr">
          <a:solidFill>
            <a:sysClr val="windowText" lastClr="000000"/>
          </a:solidFill>
          <a:prstDash val="solid"/>
          <a:headEnd type="triangle"/>
          <a:tailEnd type="triangle"/>
        </a:ln>
        <a:effectLst xmlns:a="http://schemas.openxmlformats.org/drawingml/2006/main"/>
      </cdr:spPr>
      <cdr:style>
        <a:lnRef xmlns:a="http://schemas.openxmlformats.org/drawingml/2006/main" idx="2">
          <a:schemeClr val="dk1"/>
        </a:lnRef>
        <a:fillRef xmlns:a="http://schemas.openxmlformats.org/drawingml/2006/main" idx="0">
          <a:schemeClr val="dk1"/>
        </a:fillRef>
        <a:effectRef xmlns:a="http://schemas.openxmlformats.org/drawingml/2006/main" idx="1">
          <a:schemeClr val="dk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0.40274</cdr:x>
      <cdr:y>0.25568</cdr:y>
    </cdr:from>
    <cdr:to>
      <cdr:x>0.59038</cdr:x>
      <cdr:y>0.32384</cdr:y>
    </cdr:to>
    <cdr:sp macro="" textlink="">
      <cdr:nvSpPr>
        <cdr:cNvPr id="8" name="TextBox 6"/>
        <cdr:cNvSpPr txBox="1"/>
      </cdr:nvSpPr>
      <cdr:spPr>
        <a:xfrm xmlns:a="http://schemas.openxmlformats.org/drawingml/2006/main">
          <a:off x="4311753" y="1385455"/>
          <a:ext cx="2008883" cy="369332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none" rtlCol="0">
          <a:spAutoFit/>
        </a:bodyPr>
        <a:lstStyle xmlns:a="http://schemas.openxmlformats.org/drawingml/2006/main">
          <a:defPPr>
            <a:defRPr lang="en-US"/>
          </a:defPPr>
          <a:lvl1pPr marL="0" algn="l" defTabSz="914400" rtl="0" eaLnBrk="1" latinLnBrk="0" hangingPunct="1">
            <a:defRPr sz="1800" kern="1200">
              <a:solidFill>
                <a:sysClr val="window" lastClr="FFFFFF"/>
              </a:solidFill>
              <a:latin typeface="Century Gothic"/>
            </a:defRPr>
          </a:lvl1pPr>
          <a:lvl2pPr marL="457200" algn="l" defTabSz="914400" rtl="0" eaLnBrk="1" latinLnBrk="0" hangingPunct="1">
            <a:defRPr sz="1800" kern="1200">
              <a:solidFill>
                <a:sysClr val="window" lastClr="FFFFFF"/>
              </a:solidFill>
              <a:latin typeface="Century Gothic"/>
            </a:defRPr>
          </a:lvl2pPr>
          <a:lvl3pPr marL="914400" algn="l" defTabSz="914400" rtl="0" eaLnBrk="1" latinLnBrk="0" hangingPunct="1">
            <a:defRPr sz="1800" kern="1200">
              <a:solidFill>
                <a:sysClr val="window" lastClr="FFFFFF"/>
              </a:solidFill>
              <a:latin typeface="Century Gothic"/>
            </a:defRPr>
          </a:lvl3pPr>
          <a:lvl4pPr marL="1371600" algn="l" defTabSz="914400" rtl="0" eaLnBrk="1" latinLnBrk="0" hangingPunct="1">
            <a:defRPr sz="1800" kern="1200">
              <a:solidFill>
                <a:sysClr val="window" lastClr="FFFFFF"/>
              </a:solidFill>
              <a:latin typeface="Century Gothic"/>
            </a:defRPr>
          </a:lvl4pPr>
          <a:lvl5pPr marL="1828800" algn="l" defTabSz="914400" rtl="0" eaLnBrk="1" latinLnBrk="0" hangingPunct="1">
            <a:defRPr sz="1800" kern="1200">
              <a:solidFill>
                <a:sysClr val="window" lastClr="FFFFFF"/>
              </a:solidFill>
              <a:latin typeface="Century Gothic"/>
            </a:defRPr>
          </a:lvl5pPr>
          <a:lvl6pPr marL="2286000" algn="l" defTabSz="914400" rtl="0" eaLnBrk="1" latinLnBrk="0" hangingPunct="1">
            <a:defRPr sz="1800" kern="1200">
              <a:solidFill>
                <a:sysClr val="window" lastClr="FFFFFF"/>
              </a:solidFill>
              <a:latin typeface="Century Gothic"/>
            </a:defRPr>
          </a:lvl6pPr>
          <a:lvl7pPr marL="2743200" algn="l" defTabSz="914400" rtl="0" eaLnBrk="1" latinLnBrk="0" hangingPunct="1">
            <a:defRPr sz="1800" kern="1200">
              <a:solidFill>
                <a:sysClr val="window" lastClr="FFFFFF"/>
              </a:solidFill>
              <a:latin typeface="Century Gothic"/>
            </a:defRPr>
          </a:lvl7pPr>
          <a:lvl8pPr marL="3200400" algn="l" defTabSz="914400" rtl="0" eaLnBrk="1" latinLnBrk="0" hangingPunct="1">
            <a:defRPr sz="1800" kern="1200">
              <a:solidFill>
                <a:sysClr val="window" lastClr="FFFFFF"/>
              </a:solidFill>
              <a:latin typeface="Century Gothic"/>
            </a:defRPr>
          </a:lvl8pPr>
          <a:lvl9pPr marL="3657600" algn="l" defTabSz="914400" rtl="0" eaLnBrk="1" latinLnBrk="0" hangingPunct="1">
            <a:defRPr sz="1800" kern="1200">
              <a:solidFill>
                <a:sysClr val="window" lastClr="FFFFFF"/>
              </a:solidFill>
              <a:latin typeface="Century Gothic"/>
            </a:defRPr>
          </a:lvl9pPr>
        </a:lstStyle>
        <a:p xmlns:a="http://schemas.openxmlformats.org/drawingml/2006/main">
          <a:r>
            <a:rPr lang="en-US" b="1" dirty="0" smtClean="0"/>
            <a:t>0.7 x 150 = 105 </a:t>
          </a:r>
          <a:r>
            <a:rPr lang="en-US" b="1" dirty="0" err="1" smtClean="0"/>
            <a:t>ft</a:t>
          </a:r>
          <a:endParaRPr lang="en-US" b="1" dirty="0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0.37528</cdr:x>
      <cdr:y>0.32932</cdr:y>
    </cdr:from>
    <cdr:to>
      <cdr:x>0.6493</cdr:x>
      <cdr:y>0.32961</cdr:y>
    </cdr:to>
    <cdr:cxnSp macro="">
      <cdr:nvCxnSpPr>
        <cdr:cNvPr id="7" name="Straight Arrow Connector 6"/>
        <cdr:cNvCxnSpPr/>
      </cdr:nvCxnSpPr>
      <cdr:spPr>
        <a:xfrm xmlns:a="http://schemas.openxmlformats.org/drawingml/2006/main">
          <a:off x="4017817" y="1784452"/>
          <a:ext cx="2933700" cy="1588"/>
        </a:xfrm>
        <a:prstGeom xmlns:a="http://schemas.openxmlformats.org/drawingml/2006/main" prst="straightConnector1">
          <a:avLst/>
        </a:prstGeom>
        <a:noFill xmlns:a="http://schemas.openxmlformats.org/drawingml/2006/main"/>
        <a:ln xmlns:a="http://schemas.openxmlformats.org/drawingml/2006/main" w="38100" cap="rnd" cmpd="sng" algn="ctr">
          <a:solidFill>
            <a:sysClr val="windowText" lastClr="000000"/>
          </a:solidFill>
          <a:prstDash val="solid"/>
          <a:headEnd type="triangle"/>
          <a:tailEnd type="triangle"/>
        </a:ln>
        <a:effectLst xmlns:a="http://schemas.openxmlformats.org/drawingml/2006/main"/>
      </cdr:spPr>
      <cdr:style>
        <a:lnRef xmlns:a="http://schemas.openxmlformats.org/drawingml/2006/main" idx="2">
          <a:schemeClr val="dk1"/>
        </a:lnRef>
        <a:fillRef xmlns:a="http://schemas.openxmlformats.org/drawingml/2006/main" idx="0">
          <a:schemeClr val="dk1"/>
        </a:fillRef>
        <a:effectRef xmlns:a="http://schemas.openxmlformats.org/drawingml/2006/main" idx="1">
          <a:schemeClr val="dk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0.40274</cdr:x>
      <cdr:y>0.25568</cdr:y>
    </cdr:from>
    <cdr:to>
      <cdr:x>0.59038</cdr:x>
      <cdr:y>0.32384</cdr:y>
    </cdr:to>
    <cdr:sp macro="" textlink="">
      <cdr:nvSpPr>
        <cdr:cNvPr id="8" name="TextBox 6"/>
        <cdr:cNvSpPr txBox="1"/>
      </cdr:nvSpPr>
      <cdr:spPr>
        <a:xfrm xmlns:a="http://schemas.openxmlformats.org/drawingml/2006/main">
          <a:off x="4311753" y="1385455"/>
          <a:ext cx="2008883" cy="369332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none" rtlCol="0">
          <a:spAutoFit/>
        </a:bodyPr>
        <a:lstStyle xmlns:a="http://schemas.openxmlformats.org/drawingml/2006/main">
          <a:defPPr>
            <a:defRPr lang="en-US"/>
          </a:defPPr>
          <a:lvl1pPr marL="0" algn="l" defTabSz="914400" rtl="0" eaLnBrk="1" latinLnBrk="0" hangingPunct="1">
            <a:defRPr sz="1800" kern="1200">
              <a:solidFill>
                <a:sysClr val="window" lastClr="FFFFFF"/>
              </a:solidFill>
              <a:latin typeface="Century Gothic"/>
            </a:defRPr>
          </a:lvl1pPr>
          <a:lvl2pPr marL="457200" algn="l" defTabSz="914400" rtl="0" eaLnBrk="1" latinLnBrk="0" hangingPunct="1">
            <a:defRPr sz="1800" kern="1200">
              <a:solidFill>
                <a:sysClr val="window" lastClr="FFFFFF"/>
              </a:solidFill>
              <a:latin typeface="Century Gothic"/>
            </a:defRPr>
          </a:lvl2pPr>
          <a:lvl3pPr marL="914400" algn="l" defTabSz="914400" rtl="0" eaLnBrk="1" latinLnBrk="0" hangingPunct="1">
            <a:defRPr sz="1800" kern="1200">
              <a:solidFill>
                <a:sysClr val="window" lastClr="FFFFFF"/>
              </a:solidFill>
              <a:latin typeface="Century Gothic"/>
            </a:defRPr>
          </a:lvl3pPr>
          <a:lvl4pPr marL="1371600" algn="l" defTabSz="914400" rtl="0" eaLnBrk="1" latinLnBrk="0" hangingPunct="1">
            <a:defRPr sz="1800" kern="1200">
              <a:solidFill>
                <a:sysClr val="window" lastClr="FFFFFF"/>
              </a:solidFill>
              <a:latin typeface="Century Gothic"/>
            </a:defRPr>
          </a:lvl4pPr>
          <a:lvl5pPr marL="1828800" algn="l" defTabSz="914400" rtl="0" eaLnBrk="1" latinLnBrk="0" hangingPunct="1">
            <a:defRPr sz="1800" kern="1200">
              <a:solidFill>
                <a:sysClr val="window" lastClr="FFFFFF"/>
              </a:solidFill>
              <a:latin typeface="Century Gothic"/>
            </a:defRPr>
          </a:lvl5pPr>
          <a:lvl6pPr marL="2286000" algn="l" defTabSz="914400" rtl="0" eaLnBrk="1" latinLnBrk="0" hangingPunct="1">
            <a:defRPr sz="1800" kern="1200">
              <a:solidFill>
                <a:sysClr val="window" lastClr="FFFFFF"/>
              </a:solidFill>
              <a:latin typeface="Century Gothic"/>
            </a:defRPr>
          </a:lvl6pPr>
          <a:lvl7pPr marL="2743200" algn="l" defTabSz="914400" rtl="0" eaLnBrk="1" latinLnBrk="0" hangingPunct="1">
            <a:defRPr sz="1800" kern="1200">
              <a:solidFill>
                <a:sysClr val="window" lastClr="FFFFFF"/>
              </a:solidFill>
              <a:latin typeface="Century Gothic"/>
            </a:defRPr>
          </a:lvl7pPr>
          <a:lvl8pPr marL="3200400" algn="l" defTabSz="914400" rtl="0" eaLnBrk="1" latinLnBrk="0" hangingPunct="1">
            <a:defRPr sz="1800" kern="1200">
              <a:solidFill>
                <a:sysClr val="window" lastClr="FFFFFF"/>
              </a:solidFill>
              <a:latin typeface="Century Gothic"/>
            </a:defRPr>
          </a:lvl8pPr>
          <a:lvl9pPr marL="3657600" algn="l" defTabSz="914400" rtl="0" eaLnBrk="1" latinLnBrk="0" hangingPunct="1">
            <a:defRPr sz="1800" kern="1200">
              <a:solidFill>
                <a:sysClr val="window" lastClr="FFFFFF"/>
              </a:solidFill>
              <a:latin typeface="Century Gothic"/>
            </a:defRPr>
          </a:lvl9pPr>
        </a:lstStyle>
        <a:p xmlns:a="http://schemas.openxmlformats.org/drawingml/2006/main">
          <a:r>
            <a:rPr lang="en-US" b="1" dirty="0" smtClean="0"/>
            <a:t>0.7 x 150 = 105 </a:t>
          </a:r>
          <a:r>
            <a:rPr lang="en-US" b="1" dirty="0" err="1" smtClean="0"/>
            <a:t>ft</a:t>
          </a:r>
          <a:endParaRPr lang="en-US" b="1" dirty="0"/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55AEAC-77B5-40C9-B943-A6B5375AD81B}" type="datetimeFigureOut">
              <a:rPr lang="en-US" smtClean="0"/>
              <a:pPr/>
              <a:t>12/8/2016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549D05-1E79-43A7-8BBE-3ADAADFA99A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828829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55AEAC-77B5-40C9-B943-A6B5375AD81B}" type="datetimeFigureOut">
              <a:rPr lang="en-US" smtClean="0"/>
              <a:pPr/>
              <a:t>12/8/2016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549D05-1E79-43A7-8BBE-3ADAADFA99A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8153733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55AEAC-77B5-40C9-B943-A6B5375AD81B}" type="datetimeFigureOut">
              <a:rPr lang="en-US" smtClean="0"/>
              <a:pPr/>
              <a:t>12/8/2016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549D05-1E79-43A7-8BBE-3ADAADFA99A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836531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55AEAC-77B5-40C9-B943-A6B5375AD81B}" type="datetimeFigureOut">
              <a:rPr lang="en-US" smtClean="0"/>
              <a:pPr/>
              <a:t>12/8/2016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549D05-1E79-43A7-8BBE-3ADAADFA99A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36290434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55AEAC-77B5-40C9-B943-A6B5375AD81B}" type="datetimeFigureOut">
              <a:rPr lang="en-US" smtClean="0"/>
              <a:pPr/>
              <a:t>12/8/2016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549D05-1E79-43A7-8BBE-3ADAADFA99A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543858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55AEAC-77B5-40C9-B943-A6B5375AD81B}" type="datetimeFigureOut">
              <a:rPr lang="en-US" smtClean="0"/>
              <a:pPr/>
              <a:t>12/8/2016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549D05-1E79-43A7-8BBE-3ADAADFA99A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6944192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55AEAC-77B5-40C9-B943-A6B5375AD81B}" type="datetimeFigureOut">
              <a:rPr lang="en-US" smtClean="0"/>
              <a:pPr/>
              <a:t>12/8/2016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549D05-1E79-43A7-8BBE-3ADAADFA99A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5053971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55AEAC-77B5-40C9-B943-A6B5375AD81B}" type="datetimeFigureOut">
              <a:rPr lang="en-US" smtClean="0"/>
              <a:pPr/>
              <a:t>12/8/2016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549D05-1E79-43A7-8BBE-3ADAADFA99A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84908648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55AEAC-77B5-40C9-B943-A6B5375AD81B}" type="datetimeFigureOut">
              <a:rPr lang="en-US" smtClean="0"/>
              <a:pPr/>
              <a:t>12/8/2016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549D05-1E79-43A7-8BBE-3ADAADFA99A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544700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55AEAC-77B5-40C9-B943-A6B5375AD81B}" type="datetimeFigureOut">
              <a:rPr lang="en-US" smtClean="0"/>
              <a:pPr/>
              <a:t>12/8/2016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549D05-1E79-43A7-8BBE-3ADAADFA99A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811349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55AEAC-77B5-40C9-B943-A6B5375AD81B}" type="datetimeFigureOut">
              <a:rPr lang="en-US" smtClean="0"/>
              <a:pPr/>
              <a:t>12/8/2016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549D05-1E79-43A7-8BBE-3ADAADFA99A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598590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55AEAC-77B5-40C9-B943-A6B5375AD81B}" type="datetimeFigureOut">
              <a:rPr lang="en-US" smtClean="0"/>
              <a:pPr/>
              <a:t>12/8/2016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549D05-1E79-43A7-8BBE-3ADAADFA99A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651273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55AEAC-77B5-40C9-B943-A6B5375AD81B}" type="datetimeFigureOut">
              <a:rPr lang="en-US" smtClean="0"/>
              <a:pPr/>
              <a:t>12/8/2016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549D05-1E79-43A7-8BBE-3ADAADFA99A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058464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55AEAC-77B5-40C9-B943-A6B5375AD81B}" type="datetimeFigureOut">
              <a:rPr lang="en-US" smtClean="0"/>
              <a:pPr/>
              <a:t>12/8/2016</a:t>
            </a:fld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549D05-1E79-43A7-8BBE-3ADAADFA99A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22663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55AEAC-77B5-40C9-B943-A6B5375AD81B}" type="datetimeFigureOut">
              <a:rPr lang="en-US" smtClean="0"/>
              <a:pPr/>
              <a:t>12/8/2016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549D05-1E79-43A7-8BBE-3ADAADFA99A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470340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55AEAC-77B5-40C9-B943-A6B5375AD81B}" type="datetimeFigureOut">
              <a:rPr lang="en-US" smtClean="0"/>
              <a:pPr/>
              <a:t>12/8/2016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549D05-1E79-43A7-8BBE-3ADAADFA99A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824540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55AEAC-77B5-40C9-B943-A6B5375AD81B}" type="datetimeFigureOut">
              <a:rPr lang="en-US" smtClean="0"/>
              <a:pPr/>
              <a:t>12/8/2016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549D05-1E79-43A7-8BBE-3ADAADFA99A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8912782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C155AEAC-77B5-40C9-B943-A6B5375AD81B}" type="datetimeFigureOut">
              <a:rPr lang="en-US" smtClean="0"/>
              <a:pPr/>
              <a:t>12/8/2016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549D05-1E79-43A7-8BBE-3ADAADFA99A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37130237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chart" Target="../charts/char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827773" y="1159844"/>
            <a:ext cx="1046988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en-US" sz="2800" b="0" i="0" u="none" strike="noStrike" cap="none" normalizeH="0" baseline="0" dirty="0" smtClean="0">
                <a:ln>
                  <a:noFill/>
                </a:ln>
                <a:effectLst/>
                <a:latin typeface="Arial Unicode MS" panose="020B0604020202020204" pitchFamily="34" charset="-128"/>
              </a:rPr>
              <a:t>Example :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en-US" sz="2800" b="0" i="0" u="none" strike="noStrike" cap="none" normalizeH="0" baseline="0" dirty="0" smtClean="0">
                <a:ln>
                  <a:noFill/>
                </a:ln>
                <a:effectLst/>
                <a:latin typeface="Arial Unicode MS" panose="020B0604020202020204" pitchFamily="34" charset="-128"/>
              </a:rPr>
              <a:t>Draw the profiles of outside edge, inside edge, and center line for a two lanes highway</a:t>
            </a:r>
            <a:r>
              <a:rPr kumimoji="0" lang="ar-SA" altLang="en-US" sz="2800" b="0" i="0" u="none" strike="noStrike" cap="none" normalizeH="0" baseline="0" dirty="0" smtClean="0">
                <a:ln>
                  <a:noFill/>
                </a:ln>
                <a:effectLst/>
                <a:latin typeface="Arial Unicode MS" panose="020B0604020202020204" pitchFamily="34" charset="-128"/>
              </a:rPr>
              <a:t> </a:t>
            </a:r>
            <a:r>
              <a:rPr kumimoji="0" lang="en-US" altLang="en-US" sz="2800" b="0" i="0" u="none" strike="noStrike" cap="none" normalizeH="0" baseline="0" dirty="0" smtClean="0">
                <a:ln>
                  <a:noFill/>
                </a:ln>
                <a:effectLst/>
                <a:latin typeface="Arial Unicode MS" panose="020B0604020202020204" pitchFamily="34" charset="-128"/>
              </a:rPr>
              <a:t> </a:t>
            </a:r>
            <a:r>
              <a:rPr kumimoji="0" lang="en-US" altLang="en-US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Unicode MS" panose="020B0604020202020204" pitchFamily="34" charset="-128"/>
              </a:rPr>
              <a:t>of 24 ft</a:t>
            </a:r>
            <a:r>
              <a:rPr kumimoji="0" lang="en-US" altLang="en-US" sz="2800" b="0" i="0" u="none" strike="noStrike" cap="none" normalizeH="0" baseline="0" dirty="0" smtClean="0">
                <a:ln>
                  <a:noFill/>
                </a:ln>
                <a:effectLst/>
                <a:latin typeface="Arial Unicode MS" panose="020B0604020202020204" pitchFamily="34" charset="-128"/>
              </a:rPr>
              <a:t>. Assume that the cross-section is a known of </a:t>
            </a:r>
            <a:r>
              <a:rPr kumimoji="0" lang="en-US" altLang="en-US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Unicode MS" panose="020B0604020202020204" pitchFamily="34" charset="-128"/>
              </a:rPr>
              <a:t>2%</a:t>
            </a:r>
            <a:r>
              <a:rPr kumimoji="0" lang="en-US" altLang="en-US" sz="2800" b="0" i="0" u="none" strike="noStrike" cap="none" normalizeH="0" baseline="0" dirty="0" smtClean="0">
                <a:ln>
                  <a:noFill/>
                </a:ln>
                <a:effectLst/>
                <a:latin typeface="Arial Unicode MS" panose="020B0604020202020204" pitchFamily="34" charset="-128"/>
              </a:rPr>
              <a:t>  </a:t>
            </a:r>
            <a:r>
              <a:rPr kumimoji="0" lang="ar-SA" altLang="en-US" sz="2800" b="0" i="0" u="none" strike="noStrike" cap="none" normalizeH="0" baseline="0" dirty="0" smtClean="0">
                <a:ln>
                  <a:noFill/>
                </a:ln>
                <a:effectLst/>
                <a:latin typeface="Arial Unicode MS" panose="020B0604020202020204" pitchFamily="34" charset="-128"/>
              </a:rPr>
              <a:t> </a:t>
            </a:r>
            <a:r>
              <a:rPr kumimoji="0" lang="en-US" altLang="en-US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Unicode MS" panose="020B0604020202020204" pitchFamily="34" charset="-128"/>
              </a:rPr>
              <a:t>e= 5%, </a:t>
            </a:r>
            <a:r>
              <a:rPr kumimoji="0" lang="en-US" altLang="en-US" sz="2800" b="0" i="0" u="none" strike="noStrike" cap="none" normalizeH="0" baseline="0" dirty="0" smtClean="0">
                <a:ln>
                  <a:noFill/>
                </a:ln>
                <a:effectLst/>
                <a:latin typeface="Arial Unicode MS" panose="020B0604020202020204" pitchFamily="34" charset="-128"/>
              </a:rPr>
              <a:t>and </a:t>
            </a:r>
            <a:r>
              <a:rPr kumimoji="0" lang="en-US" altLang="en-US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Unicode MS" panose="020B0604020202020204" pitchFamily="34" charset="-128"/>
              </a:rPr>
              <a:t>70 mph </a:t>
            </a:r>
            <a:r>
              <a:rPr kumimoji="0" lang="en-US" altLang="en-US" sz="2800" b="0" i="0" u="none" strike="noStrike" cap="none" normalizeH="0" baseline="0" dirty="0" smtClean="0">
                <a:ln>
                  <a:noFill/>
                </a:ln>
                <a:effectLst/>
                <a:latin typeface="Arial Unicode MS" panose="020B0604020202020204" pitchFamily="34" charset="-128"/>
              </a:rPr>
              <a:t>design speed 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en-US" sz="2800" b="0" i="0" u="none" strike="noStrike" cap="none" normalizeH="0" baseline="0" dirty="0" smtClean="0">
                <a:ln>
                  <a:noFill/>
                </a:ln>
                <a:effectLst/>
                <a:latin typeface="Arial Unicode MS" panose="020B0604020202020204" pitchFamily="34" charset="-128"/>
              </a:rPr>
              <a:t>Draw a cross-section for this highway </a:t>
            </a:r>
            <a:r>
              <a:rPr kumimoji="0" lang="en-US" altLang="en-US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Unicode MS" panose="020B0604020202020204" pitchFamily="34" charset="-128"/>
              </a:rPr>
              <a:t>at 70% </a:t>
            </a:r>
            <a:r>
              <a:rPr kumimoji="0" lang="en-US" altLang="en-US" sz="2800" b="0" i="0" u="none" strike="noStrike" cap="none" normalizeH="0" baseline="0" dirty="0" smtClean="0">
                <a:ln>
                  <a:noFill/>
                </a:ln>
                <a:effectLst/>
                <a:latin typeface="Arial Unicode MS" panose="020B0604020202020204" pitchFamily="34" charset="-128"/>
              </a:rPr>
              <a:t>of the length of runoff for the following cases: </a:t>
            </a:r>
          </a:p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en-US" altLang="en-US" sz="2800" b="0" i="0" u="none" strike="noStrike" cap="none" normalizeH="0" baseline="0" dirty="0" smtClean="0">
                <a:ln>
                  <a:noFill/>
                </a:ln>
                <a:effectLst/>
                <a:latin typeface="Arial Unicode MS" panose="020B0604020202020204" pitchFamily="34" charset="-128"/>
              </a:rPr>
              <a:t/>
            </a:r>
            <a:br>
              <a:rPr kumimoji="0" lang="en-US" altLang="en-US" sz="2800" b="0" i="0" u="none" strike="noStrike" cap="none" normalizeH="0" baseline="0" dirty="0" smtClean="0">
                <a:ln>
                  <a:noFill/>
                </a:ln>
                <a:effectLst/>
                <a:latin typeface="Arial Unicode MS" panose="020B0604020202020204" pitchFamily="34" charset="-128"/>
              </a:rPr>
            </a:br>
            <a:r>
              <a:rPr kumimoji="0" lang="en-US" altLang="en-US" sz="2800" i="0" u="none" strike="noStrike" cap="none" normalizeH="0" baseline="0" dirty="0" smtClean="0">
                <a:ln>
                  <a:noFill/>
                </a:ln>
                <a:effectLst/>
                <a:latin typeface="Arial Unicode MS" panose="020B0604020202020204" pitchFamily="34" charset="-128"/>
              </a:rPr>
              <a:t>- rotation about center line. </a:t>
            </a:r>
            <a:r>
              <a:rPr kumimoji="0" lang="en-US" altLang="en-US" sz="2800" b="0" i="0" u="none" strike="noStrike" cap="none" normalizeH="0" baseline="0" dirty="0" smtClean="0">
                <a:ln>
                  <a:noFill/>
                </a:ln>
                <a:effectLst/>
                <a:latin typeface="Arial Unicode MS" panose="020B0604020202020204" pitchFamily="34" charset="-128"/>
              </a:rPr>
              <a:t/>
            </a:r>
            <a:br>
              <a:rPr kumimoji="0" lang="en-US" altLang="en-US" sz="2800" b="0" i="0" u="none" strike="noStrike" cap="none" normalizeH="0" baseline="0" dirty="0" smtClean="0">
                <a:ln>
                  <a:noFill/>
                </a:ln>
                <a:effectLst/>
                <a:latin typeface="Arial Unicode MS" panose="020B0604020202020204" pitchFamily="34" charset="-128"/>
              </a:rPr>
            </a:br>
            <a:r>
              <a:rPr kumimoji="0" lang="en-US" altLang="en-US" sz="2800" b="0" i="0" u="none" strike="noStrike" cap="none" normalizeH="0" baseline="0" dirty="0" smtClean="0">
                <a:ln>
                  <a:noFill/>
                </a:ln>
                <a:effectLst/>
                <a:latin typeface="Arial Unicode MS" panose="020B0604020202020204" pitchFamily="34" charset="-128"/>
              </a:rPr>
              <a:t>- rotation about inside edge.</a:t>
            </a:r>
            <a:br>
              <a:rPr kumimoji="0" lang="en-US" altLang="en-US" sz="2800" b="0" i="0" u="none" strike="noStrike" cap="none" normalizeH="0" baseline="0" dirty="0" smtClean="0">
                <a:ln>
                  <a:noFill/>
                </a:ln>
                <a:effectLst/>
                <a:latin typeface="Arial Unicode MS" panose="020B0604020202020204" pitchFamily="34" charset="-128"/>
              </a:rPr>
            </a:br>
            <a:r>
              <a:rPr kumimoji="0" lang="en-US" altLang="en-US" sz="2800" b="0" i="0" u="none" strike="noStrike" cap="none" normalizeH="0" baseline="0" dirty="0" smtClean="0">
                <a:ln>
                  <a:noFill/>
                </a:ln>
                <a:effectLst/>
                <a:latin typeface="Arial Unicode MS" panose="020B0604020202020204" pitchFamily="34" charset="-128"/>
              </a:rPr>
              <a:t>- rotation about outside edge. </a:t>
            </a:r>
            <a:endParaRPr kumimoji="0" lang="en-US" altLang="en-US" sz="5400" b="0" i="0" u="none" strike="noStrike" cap="none" normalizeH="0" baseline="0" dirty="0" smtClean="0">
              <a:ln>
                <a:noFill/>
              </a:ln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344804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3000"/>
            <a:duotone>
              <a:schemeClr val="bg2">
                <a:shade val="69000"/>
                <a:hueMod val="108000"/>
                <a:satMod val="164000"/>
                <a:lumMod val="74000"/>
              </a:schemeClr>
              <a:schemeClr val="bg2">
                <a:tint val="96000"/>
                <a:hueMod val="88000"/>
                <a:satMod val="140000"/>
                <a:lumMod val="132000"/>
              </a:schemeClr>
            </a:duotone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xmlns="" Requires="a14">
          <p:sp>
            <p:nvSpPr>
              <p:cNvPr id="13" name="Rectangle 12"/>
              <p:cNvSpPr/>
              <p:nvPr/>
            </p:nvSpPr>
            <p:spPr>
              <a:xfrm>
                <a:off x="827773" y="1159844"/>
                <a:ext cx="10469880" cy="37559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0" lang="en-US" altLang="en-US" sz="2800" b="0" i="0" u="none" strike="noStrike" cap="none" normalizeH="0" baseline="0" dirty="0" smtClean="0">
                    <a:ln>
                      <a:noFill/>
                    </a:ln>
                    <a:effectLst/>
                    <a:latin typeface="Arial Unicode MS" panose="020B0604020202020204" pitchFamily="34" charset="-128"/>
                  </a:rPr>
                  <a:t>Solution :- </a:t>
                </a:r>
              </a:p>
              <a:p>
                <a:pPr lvl="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2800" dirty="0" smtClean="0">
                    <a:latin typeface="Arial Unicode MS" panose="020B0604020202020204" pitchFamily="34" charset="-128"/>
                  </a:rPr>
                  <a:t>From Table 7-5  For </a:t>
                </a:r>
              </a:p>
              <a:p>
                <a:pPr lvl="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0" lang="en-US" altLang="en-US" sz="2800" b="0" i="0" u="none" strike="noStrike" cap="none" normalizeH="0" baseline="0" dirty="0" smtClean="0">
                    <a:ln>
                      <a:noFill/>
                    </a:ln>
                    <a:effectLst/>
                    <a:latin typeface="Arial Unicode MS" panose="020B0604020202020204" pitchFamily="34" charset="-128"/>
                  </a:rPr>
                  <a:t>Two</a:t>
                </a:r>
                <a:r>
                  <a:rPr kumimoji="0" lang="en-US" altLang="en-US" sz="2800" b="0" i="0" u="none" strike="noStrike" cap="none" normalizeH="0" dirty="0" smtClean="0">
                    <a:ln>
                      <a:noFill/>
                    </a:ln>
                    <a:effectLst/>
                    <a:latin typeface="Arial Unicode MS" panose="020B0604020202020204" pitchFamily="34" charset="-128"/>
                  </a:rPr>
                  <a:t> lanes highway  </a:t>
                </a:r>
              </a:p>
              <a:p>
                <a:pPr lvl="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2800" dirty="0" smtClean="0">
                    <a:latin typeface="Arial Unicode MS" panose="020B0604020202020204" pitchFamily="34" charset="-128"/>
                  </a:rPr>
                  <a:t>e = 5 %</a:t>
                </a:r>
              </a:p>
              <a:p>
                <a:pPr lvl="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0" lang="en-US" altLang="en-US" sz="2800" b="0" i="0" u="none" strike="noStrike" cap="none" normalizeH="0" baseline="0" dirty="0" smtClean="0">
                    <a:ln>
                      <a:noFill/>
                    </a:ln>
                    <a:effectLst/>
                    <a:latin typeface="Arial Unicode MS" panose="020B0604020202020204" pitchFamily="34" charset="-128"/>
                  </a:rPr>
                  <a:t>V</a:t>
                </a:r>
                <a:r>
                  <a:rPr kumimoji="0" lang="en-US" altLang="en-US" sz="2800" b="0" i="0" u="none" strike="noStrike" cap="none" normalizeH="0" dirty="0" smtClean="0">
                    <a:ln>
                      <a:noFill/>
                    </a:ln>
                    <a:effectLst/>
                    <a:latin typeface="Arial Unicode MS" panose="020B0604020202020204" pitchFamily="34" charset="-128"/>
                  </a:rPr>
                  <a:t> = 70 mph</a:t>
                </a:r>
              </a:p>
              <a:p>
                <a:pPr lvl="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2800" dirty="0" smtClean="0">
                    <a:latin typeface="Arial Unicode MS" panose="020B0604020202020204" pitchFamily="34" charset="-128"/>
                  </a:rPr>
                  <a:t>We get </a:t>
                </a:r>
              </a:p>
              <a:p>
                <a:pPr lvl="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2800" dirty="0" smtClean="0">
                    <a:latin typeface="Arial Unicode MS" panose="020B0604020202020204" pitchFamily="34" charset="-128"/>
                  </a:rPr>
                  <a:t>Length of runoff = 150 </a:t>
                </a:r>
                <a:r>
                  <a:rPr lang="en-US" altLang="en-US" sz="2800" dirty="0" err="1" smtClean="0">
                    <a:latin typeface="Arial Unicode MS" panose="020B0604020202020204" pitchFamily="34" charset="-128"/>
                  </a:rPr>
                  <a:t>ft</a:t>
                </a:r>
                <a:endParaRPr lang="en-US" altLang="en-US" sz="2800" dirty="0" smtClean="0">
                  <a:latin typeface="Arial Unicode MS" panose="020B0604020202020204" pitchFamily="34" charset="-128"/>
                </a:endParaRPr>
              </a:p>
              <a:p>
                <a:pPr lvl="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0" lang="en-US" altLang="en-US" sz="2800" b="0" i="0" u="none" strike="noStrike" cap="none" normalizeH="0" baseline="0" dirty="0" smtClean="0">
                    <a:ln>
                      <a:noFill/>
                    </a:ln>
                    <a:effectLst/>
                    <a:latin typeface="Arial Unicode MS" panose="020B0604020202020204" pitchFamily="34" charset="-128"/>
                  </a:rPr>
                  <a:t>Length of </a:t>
                </a:r>
                <a:r>
                  <a:rPr kumimoji="0" lang="en-US" altLang="en-US" sz="2800" b="0" i="0" u="none" strike="noStrike" cap="none" normalizeH="0" baseline="0" dirty="0" err="1" smtClean="0">
                    <a:ln>
                      <a:noFill/>
                    </a:ln>
                    <a:effectLst/>
                    <a:latin typeface="Arial Unicode MS" panose="020B0604020202020204" pitchFamily="34" charset="-128"/>
                  </a:rPr>
                  <a:t>runout</a:t>
                </a:r>
                <a:r>
                  <a:rPr kumimoji="0" lang="en-US" altLang="en-US" sz="2800" b="0" i="0" u="none" strike="noStrike" cap="none" normalizeH="0" baseline="0" dirty="0" smtClean="0">
                    <a:ln>
                      <a:noFill/>
                    </a:ln>
                    <a:effectLst/>
                    <a:latin typeface="Arial Unicode MS" panose="020B0604020202020204" pitchFamily="34" charset="-128"/>
                  </a:rPr>
                  <a:t> =</a:t>
                </a:r>
                <a14:m>
                  <m:oMath xmlns:m="http://schemas.openxmlformats.org/officeDocument/2006/math">
                    <m:f>
                      <m:fPr>
                        <m:ctrlPr>
                          <a:rPr kumimoji="0" lang="en-US" altLang="en-US" sz="2800" b="0" i="1" u="none" strike="noStrike" cap="none" normalizeH="0" baseline="0" smtClean="0">
                            <a:ln>
                              <a:noFill/>
                            </a:ln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kumimoji="0" lang="en-US" altLang="en-US" sz="2800" b="0" i="1" u="none" strike="noStrike" cap="none" normalizeH="0" baseline="0" smtClean="0">
                            <a:ln>
                              <a:noFill/>
                            </a:ln>
                            <a:effectLst/>
                            <a:latin typeface="Cambria Math" panose="02040503050406030204" pitchFamily="18" charset="0"/>
                          </a:rPr>
                          <m:t>150</m:t>
                        </m:r>
                        <m:r>
                          <a:rPr kumimoji="0" lang="en-US" altLang="en-US" sz="2800" b="0" i="1" u="none" strike="noStrike" cap="none" normalizeH="0" baseline="0" smtClean="0">
                            <a:ln>
                              <a:noFill/>
                            </a:ln>
                            <a:effectLst/>
                            <a:latin typeface="Cambria Math" panose="02040503050406030204" pitchFamily="18" charset="0"/>
                          </a:rPr>
                          <m:t> ×</m:t>
                        </m:r>
                        <m:r>
                          <a:rPr kumimoji="0" lang="en-US" altLang="en-US" sz="2800" b="0" i="1" u="none" strike="noStrike" cap="none" normalizeH="0" baseline="0" smtClean="0">
                            <a:ln>
                              <a:noFill/>
                            </a:ln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kumimoji="0" lang="en-US" altLang="en-US" sz="2800" b="0" i="1" u="none" strike="noStrike" cap="none" normalizeH="0" baseline="0" smtClean="0">
                            <a:ln>
                              <a:noFill/>
                            </a:ln>
                            <a:effectLst/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kumimoji="0" lang="en-US" altLang="en-US" sz="2800" b="0" i="0" u="none" strike="noStrike" cap="none" normalizeH="0" baseline="0" dirty="0" smtClean="0">
                    <a:ln>
                      <a:noFill/>
                    </a:ln>
                    <a:effectLst/>
                    <a:latin typeface="Arial Unicode MS" panose="020B0604020202020204" pitchFamily="34" charset="-128"/>
                  </a:rPr>
                  <a:t> = 60 </a:t>
                </a:r>
                <a:r>
                  <a:rPr kumimoji="0" lang="en-US" altLang="en-US" sz="2800" b="0" i="0" u="none" strike="noStrike" cap="none" normalizeH="0" baseline="0" dirty="0" err="1" smtClean="0">
                    <a:ln>
                      <a:noFill/>
                    </a:ln>
                    <a:effectLst/>
                    <a:latin typeface="Arial Unicode MS" panose="020B0604020202020204" pitchFamily="34" charset="-128"/>
                  </a:rPr>
                  <a:t>ft</a:t>
                </a:r>
                <a:endParaRPr kumimoji="0" lang="en-US" altLang="en-US" sz="2800" b="0" i="0" u="none" strike="noStrike" cap="none" normalizeH="0" baseline="0" dirty="0" smtClean="0">
                  <a:ln>
                    <a:noFill/>
                  </a:ln>
                  <a:effectLst/>
                  <a:latin typeface="Arial Unicode MS" panose="020B0604020202020204" pitchFamily="34" charset="-128"/>
                </a:endParaRPr>
              </a:p>
            </p:txBody>
          </p:sp>
        </mc:Choice>
        <mc:Fallback>
          <p:sp>
            <p:nvSpPr>
              <p:cNvPr id="13" name="Rectangle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7773" y="1159844"/>
                <a:ext cx="10469880" cy="3755965"/>
              </a:xfrm>
              <a:prstGeom prst="rect">
                <a:avLst/>
              </a:prstGeom>
              <a:blipFill rotWithShape="0">
                <a:blip r:embed="rId3"/>
                <a:stretch>
                  <a:fillRect l="-1223" t="-1623" b="-32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4" name="Group 23"/>
          <p:cNvGrpSpPr/>
          <p:nvPr/>
        </p:nvGrpSpPr>
        <p:grpSpPr>
          <a:xfrm>
            <a:off x="6128810" y="1758462"/>
            <a:ext cx="5829579" cy="3604474"/>
            <a:chOff x="6184230" y="3270360"/>
            <a:chExt cx="4998453" cy="2613081"/>
          </a:xfrm>
        </p:grpSpPr>
        <p:graphicFrame>
          <p:nvGraphicFramePr>
            <p:cNvPr id="7" name="Chart 6"/>
            <p:cNvGraphicFramePr/>
            <p:nvPr>
              <p:extLst>
                <p:ext uri="{D42A27DB-BD31-4B8C-83A1-F6EECF244321}">
                  <p14:modId xmlns:p14="http://schemas.microsoft.com/office/powerpoint/2010/main" xmlns="" val="750229821"/>
                </p:ext>
              </p:extLst>
            </p:nvPr>
          </p:nvGraphicFramePr>
          <p:xfrm>
            <a:off x="6184230" y="3270360"/>
            <a:ext cx="4998453" cy="2613081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sp>
          <p:nvSpPr>
            <p:cNvPr id="8" name="Right Triangle 7"/>
            <p:cNvSpPr/>
            <p:nvPr/>
          </p:nvSpPr>
          <p:spPr>
            <a:xfrm flipH="1">
              <a:off x="8216900" y="3586503"/>
              <a:ext cx="2366650" cy="974920"/>
            </a:xfrm>
            <a:prstGeom prst="rtTriangle">
              <a:avLst/>
            </a:prstGeom>
            <a:solidFill>
              <a:srgbClr val="0070C0"/>
            </a:solidFill>
            <a:ln w="19050">
              <a:solidFill>
                <a:schemeClr val="bg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9" name="Right Triangle 8"/>
            <p:cNvSpPr/>
            <p:nvPr/>
          </p:nvSpPr>
          <p:spPr>
            <a:xfrm flipV="1">
              <a:off x="7289800" y="4589557"/>
              <a:ext cx="927099" cy="363441"/>
            </a:xfrm>
            <a:prstGeom prst="rtTriangle">
              <a:avLst/>
            </a:prstGeom>
            <a:solidFill>
              <a:schemeClr val="bg1">
                <a:lumMod val="50000"/>
              </a:schemeClr>
            </a:solidFill>
            <a:ln w="190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2060"/>
                </a:solidFill>
              </a:endParaRPr>
            </a:p>
          </p:txBody>
        </p:sp>
        <p:cxnSp>
          <p:nvCxnSpPr>
            <p:cNvPr id="12" name="Straight Arrow Connector 11"/>
            <p:cNvCxnSpPr/>
            <p:nvPr/>
          </p:nvCxnSpPr>
          <p:spPr>
            <a:xfrm>
              <a:off x="8216899" y="5074330"/>
              <a:ext cx="2366651" cy="0"/>
            </a:xfrm>
            <a:prstGeom prst="straightConnector1">
              <a:avLst/>
            </a:prstGeom>
            <a:ln w="38100">
              <a:headEnd type="triangle"/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15" name="TextBox 14"/>
            <p:cNvSpPr txBox="1"/>
            <p:nvPr/>
          </p:nvSpPr>
          <p:spPr>
            <a:xfrm>
              <a:off x="9008129" y="4771277"/>
              <a:ext cx="78418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/>
                <a:t>150 </a:t>
              </a:r>
              <a:r>
                <a:rPr lang="en-US" b="1" dirty="0" err="1" smtClean="0"/>
                <a:t>ft</a:t>
              </a:r>
              <a:endParaRPr lang="en-US" b="1" dirty="0"/>
            </a:p>
          </p:txBody>
        </p:sp>
        <p:cxnSp>
          <p:nvCxnSpPr>
            <p:cNvPr id="16" name="Straight Arrow Connector 15"/>
            <p:cNvCxnSpPr/>
            <p:nvPr/>
          </p:nvCxnSpPr>
          <p:spPr>
            <a:xfrm flipH="1" flipV="1">
              <a:off x="10698765" y="3586504"/>
              <a:ext cx="13090" cy="974920"/>
            </a:xfrm>
            <a:prstGeom prst="straightConnector1">
              <a:avLst/>
            </a:prstGeom>
            <a:ln w="38100">
              <a:headEnd type="triangle"/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18" name="TextBox 17"/>
            <p:cNvSpPr txBox="1"/>
            <p:nvPr/>
          </p:nvSpPr>
          <p:spPr>
            <a:xfrm>
              <a:off x="10821060" y="3926645"/>
              <a:ext cx="31451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/>
                <a:t>5</a:t>
              </a:r>
              <a:endParaRPr lang="en-US" b="1" dirty="0"/>
            </a:p>
          </p:txBody>
        </p:sp>
        <p:cxnSp>
          <p:nvCxnSpPr>
            <p:cNvPr id="19" name="Straight Arrow Connector 18"/>
            <p:cNvCxnSpPr/>
            <p:nvPr/>
          </p:nvCxnSpPr>
          <p:spPr>
            <a:xfrm>
              <a:off x="7261664" y="4295977"/>
              <a:ext cx="927099" cy="0"/>
            </a:xfrm>
            <a:prstGeom prst="straightConnector1">
              <a:avLst/>
            </a:prstGeom>
            <a:ln w="38100">
              <a:headEnd type="triangle"/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1" name="Straight Arrow Connector 20"/>
            <p:cNvCxnSpPr/>
            <p:nvPr/>
          </p:nvCxnSpPr>
          <p:spPr>
            <a:xfrm flipH="1" flipV="1">
              <a:off x="7033846" y="4589557"/>
              <a:ext cx="1" cy="363441"/>
            </a:xfrm>
            <a:prstGeom prst="straightConnector1">
              <a:avLst/>
            </a:prstGeom>
            <a:ln w="38100">
              <a:headEnd type="triangle"/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14" name="TextBox 13"/>
            <p:cNvSpPr txBox="1"/>
            <p:nvPr/>
          </p:nvSpPr>
          <p:spPr>
            <a:xfrm>
              <a:off x="7321268" y="3977810"/>
              <a:ext cx="813957" cy="2677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err="1" smtClean="0"/>
                <a:t>Runout</a:t>
              </a:r>
              <a:endParaRPr lang="en-US" b="1" dirty="0"/>
            </a:p>
          </p:txBody>
        </p:sp>
      </p:grpSp>
      <p:sp>
        <p:nvSpPr>
          <p:cNvPr id="26" name="TextBox 25"/>
          <p:cNvSpPr txBox="1"/>
          <p:nvPr/>
        </p:nvSpPr>
        <p:spPr>
          <a:xfrm>
            <a:off x="6714748" y="3703766"/>
            <a:ext cx="314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2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xmlns="" val="24995616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Chart 10"/>
          <p:cNvGraphicFramePr/>
          <p:nvPr>
            <p:extLst>
              <p:ext uri="{D42A27DB-BD31-4B8C-83A1-F6EECF244321}">
                <p14:modId xmlns:p14="http://schemas.microsoft.com/office/powerpoint/2010/main" xmlns="" val="3777292567"/>
              </p:ext>
            </p:extLst>
          </p:nvPr>
        </p:nvGraphicFramePr>
        <p:xfrm>
          <a:off x="584200" y="928468"/>
          <a:ext cx="10706100" cy="5418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3" name="Straight Arrow Connector 2"/>
          <p:cNvCxnSpPr/>
          <p:nvPr/>
        </p:nvCxnSpPr>
        <p:spPr>
          <a:xfrm>
            <a:off x="2867891" y="4724400"/>
            <a:ext cx="1726969" cy="1588"/>
          </a:xfrm>
          <a:prstGeom prst="straightConnector1">
            <a:avLst/>
          </a:prstGeom>
          <a:ln w="38100">
            <a:headEnd type="triangle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" name="Straight Arrow Connector 4"/>
          <p:cNvCxnSpPr/>
          <p:nvPr/>
        </p:nvCxnSpPr>
        <p:spPr>
          <a:xfrm>
            <a:off x="4556760" y="1447800"/>
            <a:ext cx="4259580" cy="1588"/>
          </a:xfrm>
          <a:prstGeom prst="straightConnector1">
            <a:avLst/>
          </a:prstGeom>
          <a:ln w="38100">
            <a:headEnd type="triangle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4172546" y="131501"/>
            <a:ext cx="47548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Rotation about Center</a:t>
            </a:r>
            <a:endParaRPr lang="en-US" sz="2800" b="1" dirty="0"/>
          </a:p>
        </p:txBody>
      </p:sp>
      <p:sp>
        <p:nvSpPr>
          <p:cNvPr id="9" name="Rectangle 8"/>
          <p:cNvSpPr/>
          <p:nvPr/>
        </p:nvSpPr>
        <p:spPr>
          <a:xfrm>
            <a:off x="5462046" y="1043301"/>
            <a:ext cx="195438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2000" b="1" dirty="0" smtClean="0">
                <a:latin typeface="Arial Unicode MS" panose="020B0604020202020204" pitchFamily="34" charset="-128"/>
              </a:rPr>
              <a:t>Runoff  = 150 ft</a:t>
            </a:r>
            <a:endParaRPr lang="en-US" sz="2000" b="1" dirty="0"/>
          </a:p>
        </p:txBody>
      </p:sp>
      <p:sp>
        <p:nvSpPr>
          <p:cNvPr id="12" name="Rectangle 11"/>
          <p:cNvSpPr/>
          <p:nvPr/>
        </p:nvSpPr>
        <p:spPr>
          <a:xfrm>
            <a:off x="2850089" y="4791201"/>
            <a:ext cx="180087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en-US" sz="2000" b="1" dirty="0" err="1" smtClean="0">
                <a:latin typeface="Arial Unicode MS" panose="020B0604020202020204" pitchFamily="34" charset="-128"/>
              </a:rPr>
              <a:t>Runout</a:t>
            </a:r>
            <a:r>
              <a:rPr lang="en-US" altLang="en-US" sz="2000" b="1" dirty="0" smtClean="0">
                <a:latin typeface="Arial Unicode MS" panose="020B0604020202020204" pitchFamily="34" charset="-128"/>
              </a:rPr>
              <a:t> =60 ft</a:t>
            </a:r>
            <a:endParaRPr lang="en-US" sz="2000" b="1" dirty="0"/>
          </a:p>
        </p:txBody>
      </p:sp>
      <p:pic>
        <p:nvPicPr>
          <p:cNvPr id="13" name="Picture 2" descr="C:\Users\TOSHIBA\Desktop\Civ_15.10.png"/>
          <p:cNvPicPr>
            <a:picLocks noChangeAspect="1" noChangeArrowheads="1"/>
          </p:cNvPicPr>
          <p:nvPr/>
        </p:nvPicPr>
        <p:blipFill>
          <a:blip r:embed="rId3"/>
          <a:srcRect l="23531" t="71292" r="27984"/>
          <a:stretch>
            <a:fillRect/>
          </a:stretch>
        </p:blipFill>
        <p:spPr bwMode="auto">
          <a:xfrm>
            <a:off x="1579418" y="1772224"/>
            <a:ext cx="4197927" cy="90170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517702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Chart 10"/>
          <p:cNvGraphicFramePr/>
          <p:nvPr>
            <p:extLst>
              <p:ext uri="{D42A27DB-BD31-4B8C-83A1-F6EECF244321}">
                <p14:modId xmlns:p14="http://schemas.microsoft.com/office/powerpoint/2010/main" xmlns="" val="3777292567"/>
              </p:ext>
            </p:extLst>
          </p:nvPr>
        </p:nvGraphicFramePr>
        <p:xfrm>
          <a:off x="584200" y="928468"/>
          <a:ext cx="10706100" cy="5418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3" name="Straight Arrow Connector 2"/>
          <p:cNvCxnSpPr/>
          <p:nvPr/>
        </p:nvCxnSpPr>
        <p:spPr>
          <a:xfrm>
            <a:off x="2895600" y="4724400"/>
            <a:ext cx="1699260" cy="1588"/>
          </a:xfrm>
          <a:prstGeom prst="straightConnector1">
            <a:avLst/>
          </a:prstGeom>
          <a:ln w="38100">
            <a:headEnd type="triangle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" name="Straight Arrow Connector 4"/>
          <p:cNvCxnSpPr/>
          <p:nvPr/>
        </p:nvCxnSpPr>
        <p:spPr>
          <a:xfrm>
            <a:off x="4556760" y="1974290"/>
            <a:ext cx="4259580" cy="1588"/>
          </a:xfrm>
          <a:prstGeom prst="straightConnector1">
            <a:avLst/>
          </a:prstGeom>
          <a:ln w="38100">
            <a:headEnd type="triangle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4172546" y="131501"/>
            <a:ext cx="47548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Rotation about Center</a:t>
            </a:r>
            <a:endParaRPr lang="en-US" sz="2800" b="1" dirty="0"/>
          </a:p>
        </p:txBody>
      </p:sp>
      <p:sp>
        <p:nvSpPr>
          <p:cNvPr id="9" name="Rectangle 8"/>
          <p:cNvSpPr/>
          <p:nvPr/>
        </p:nvSpPr>
        <p:spPr>
          <a:xfrm>
            <a:off x="5462046" y="1569791"/>
            <a:ext cx="195438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2000" b="1" dirty="0" smtClean="0">
                <a:latin typeface="Arial Unicode MS" panose="020B0604020202020204" pitchFamily="34" charset="-128"/>
              </a:rPr>
              <a:t>Runoff  = 150 ft</a:t>
            </a:r>
            <a:endParaRPr lang="en-US" sz="2000" b="1" dirty="0"/>
          </a:p>
        </p:txBody>
      </p:sp>
      <p:sp>
        <p:nvSpPr>
          <p:cNvPr id="12" name="Rectangle 11"/>
          <p:cNvSpPr/>
          <p:nvPr/>
        </p:nvSpPr>
        <p:spPr>
          <a:xfrm>
            <a:off x="2850089" y="4791201"/>
            <a:ext cx="180087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en-US" sz="2000" b="1" dirty="0" err="1" smtClean="0">
                <a:latin typeface="Arial Unicode MS" panose="020B0604020202020204" pitchFamily="34" charset="-128"/>
              </a:rPr>
              <a:t>Runout</a:t>
            </a:r>
            <a:r>
              <a:rPr lang="en-US" altLang="en-US" sz="2000" b="1" dirty="0" smtClean="0">
                <a:latin typeface="Arial Unicode MS" panose="020B0604020202020204" pitchFamily="34" charset="-128"/>
              </a:rPr>
              <a:t> =60 ft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xmlns="" val="517702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rot="10800000" flipH="1" flipV="1">
            <a:off x="3184856" y="2035815"/>
            <a:ext cx="2554761" cy="1437755"/>
          </a:xfrm>
          <a:prstGeom prst="rtTriangle">
            <a:avLst/>
          </a:prstGeom>
          <a:solidFill>
            <a:srgbClr val="0070C0"/>
          </a:solidFill>
          <a:ln w="1905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 flipH="1" flipV="1">
            <a:off x="5716828" y="3487425"/>
            <a:ext cx="2554761" cy="1437755"/>
          </a:xfrm>
          <a:prstGeom prst="rtTriangle">
            <a:avLst/>
          </a:prstGeom>
          <a:solidFill>
            <a:srgbClr val="0070C0"/>
          </a:solidFill>
          <a:ln w="1905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graphicFrame>
        <p:nvGraphicFramePr>
          <p:cNvPr id="11" name="Chart 10"/>
          <p:cNvGraphicFramePr/>
          <p:nvPr>
            <p:extLst>
              <p:ext uri="{D42A27DB-BD31-4B8C-83A1-F6EECF244321}">
                <p14:modId xmlns:p14="http://schemas.microsoft.com/office/powerpoint/2010/main" xmlns="" val="3993264681"/>
              </p:ext>
            </p:extLst>
          </p:nvPr>
        </p:nvGraphicFramePr>
        <p:xfrm>
          <a:off x="2032000" y="928468"/>
          <a:ext cx="8128000" cy="5418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5" name="Straight Arrow Connector 4"/>
          <p:cNvCxnSpPr/>
          <p:nvPr/>
        </p:nvCxnSpPr>
        <p:spPr>
          <a:xfrm>
            <a:off x="5702974" y="3188901"/>
            <a:ext cx="2554761" cy="14066"/>
          </a:xfrm>
          <a:prstGeom prst="straightConnector1">
            <a:avLst/>
          </a:prstGeom>
          <a:ln w="38100">
            <a:headEnd type="triangle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2105890" y="208760"/>
            <a:ext cx="71476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Cross Section (Rotation about Center) at 70% of Runoff</a:t>
            </a:r>
            <a:endParaRPr lang="en-US" sz="28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6650204" y="2614735"/>
            <a:ext cx="6415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12 </a:t>
            </a:r>
            <a:r>
              <a:rPr lang="en-US" b="1" dirty="0" err="1" smtClean="0"/>
              <a:t>ft</a:t>
            </a:r>
            <a:endParaRPr lang="en-US" b="1" dirty="0"/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3153738" y="3784637"/>
            <a:ext cx="2554761" cy="14066"/>
          </a:xfrm>
          <a:prstGeom prst="straightConnector1">
            <a:avLst/>
          </a:prstGeom>
          <a:ln w="38100">
            <a:headEnd type="triangle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4087114" y="3861635"/>
            <a:ext cx="6415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12 </a:t>
            </a:r>
            <a:r>
              <a:rPr lang="en-US" b="1" dirty="0" err="1" smtClean="0"/>
              <a:t>ft</a:t>
            </a:r>
            <a:endParaRPr lang="en-US" b="1" dirty="0"/>
          </a:p>
        </p:txBody>
      </p:sp>
      <p:sp>
        <p:nvSpPr>
          <p:cNvPr id="22" name="TextBox 12"/>
          <p:cNvSpPr txBox="1"/>
          <p:nvPr/>
        </p:nvSpPr>
        <p:spPr>
          <a:xfrm rot="1851847">
            <a:off x="4360383" y="2474270"/>
            <a:ext cx="7713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3.5 %</a:t>
            </a:r>
            <a:endParaRPr lang="en-US" b="1" dirty="0"/>
          </a:p>
        </p:txBody>
      </p:sp>
      <p:sp>
        <p:nvSpPr>
          <p:cNvPr id="23" name="TextBox 12"/>
          <p:cNvSpPr txBox="1"/>
          <p:nvPr/>
        </p:nvSpPr>
        <p:spPr>
          <a:xfrm rot="1851847">
            <a:off x="6546535" y="4282050"/>
            <a:ext cx="7713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3.5 %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xmlns="" val="1824245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Chart 10"/>
          <p:cNvGraphicFramePr/>
          <p:nvPr>
            <p:extLst>
              <p:ext uri="{D42A27DB-BD31-4B8C-83A1-F6EECF244321}">
                <p14:modId xmlns:p14="http://schemas.microsoft.com/office/powerpoint/2010/main" xmlns="" val="4181836975"/>
              </p:ext>
            </p:extLst>
          </p:nvPr>
        </p:nvGraphicFramePr>
        <p:xfrm>
          <a:off x="908644" y="910080"/>
          <a:ext cx="10800000" cy="56529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3895446" y="159211"/>
            <a:ext cx="47548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Rotation about Inner Edge</a:t>
            </a:r>
            <a:endParaRPr lang="en-US" sz="2800" b="1" dirty="0"/>
          </a:p>
        </p:txBody>
      </p:sp>
      <p:cxnSp>
        <p:nvCxnSpPr>
          <p:cNvPr id="4" name="Straight Arrow Connector 3"/>
          <p:cNvCxnSpPr/>
          <p:nvPr/>
        </p:nvCxnSpPr>
        <p:spPr>
          <a:xfrm flipV="1">
            <a:off x="3062440" y="4724400"/>
            <a:ext cx="1781810" cy="6352"/>
          </a:xfrm>
          <a:prstGeom prst="straightConnector1">
            <a:avLst/>
          </a:prstGeom>
          <a:ln w="38100">
            <a:headEnd type="triangle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" name="Straight Arrow Connector 4"/>
          <p:cNvCxnSpPr/>
          <p:nvPr/>
        </p:nvCxnSpPr>
        <p:spPr>
          <a:xfrm>
            <a:off x="4820005" y="1420090"/>
            <a:ext cx="4259580" cy="1588"/>
          </a:xfrm>
          <a:prstGeom prst="straightConnector1">
            <a:avLst/>
          </a:prstGeom>
          <a:ln w="38100">
            <a:headEnd type="triangle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" name="Rectangle 5"/>
          <p:cNvSpPr/>
          <p:nvPr/>
        </p:nvSpPr>
        <p:spPr>
          <a:xfrm>
            <a:off x="5960826" y="987881"/>
            <a:ext cx="195438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2000" b="1" dirty="0" smtClean="0">
                <a:latin typeface="Arial Unicode MS" panose="020B0604020202020204" pitchFamily="34" charset="-128"/>
              </a:rPr>
              <a:t>Runoff  = 150 ft</a:t>
            </a:r>
            <a:endParaRPr lang="en-US" sz="2000" b="1" dirty="0"/>
          </a:p>
        </p:txBody>
      </p:sp>
      <p:sp>
        <p:nvSpPr>
          <p:cNvPr id="7" name="Rectangle 6"/>
          <p:cNvSpPr/>
          <p:nvPr/>
        </p:nvSpPr>
        <p:spPr>
          <a:xfrm>
            <a:off x="3099479" y="4791201"/>
            <a:ext cx="180087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en-US" sz="2000" b="1" dirty="0" err="1" smtClean="0">
                <a:latin typeface="Arial Unicode MS" panose="020B0604020202020204" pitchFamily="34" charset="-128"/>
              </a:rPr>
              <a:t>Runout</a:t>
            </a:r>
            <a:r>
              <a:rPr lang="en-US" altLang="en-US" sz="2000" b="1" dirty="0" smtClean="0">
                <a:latin typeface="Arial Unicode MS" panose="020B0604020202020204" pitchFamily="34" charset="-128"/>
              </a:rPr>
              <a:t> =60 ft</a:t>
            </a:r>
            <a:endParaRPr lang="en-US" sz="2000" b="1" dirty="0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4850823" y="2727159"/>
            <a:ext cx="2933700" cy="1588"/>
          </a:xfrm>
          <a:prstGeom prst="straightConnector1">
            <a:avLst/>
          </a:prstGeom>
          <a:noFill/>
          <a:ln w="38100" cap="rnd" cmpd="sng" algn="ctr">
            <a:solidFill>
              <a:sysClr val="windowText" lastClr="000000"/>
            </a:solidFill>
            <a:prstDash val="solid"/>
            <a:headEnd type="triangle"/>
            <a:tailEnd type="triangle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" name="TextBox 6"/>
          <p:cNvSpPr txBox="1"/>
          <p:nvPr/>
        </p:nvSpPr>
        <p:spPr>
          <a:xfrm>
            <a:off x="5144759" y="2328162"/>
            <a:ext cx="20088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b="1" dirty="0" smtClean="0"/>
              <a:t>0.7 x 150 = 105 </a:t>
            </a:r>
            <a:r>
              <a:rPr lang="en-US" sz="1800" b="1" dirty="0" err="1" smtClean="0"/>
              <a:t>ft</a:t>
            </a:r>
            <a:endParaRPr lang="en-US" sz="1800" b="1" dirty="0"/>
          </a:p>
        </p:txBody>
      </p:sp>
    </p:spTree>
    <p:extLst>
      <p:ext uri="{BB962C8B-B14F-4D97-AF65-F5344CB8AC3E}">
        <p14:creationId xmlns:p14="http://schemas.microsoft.com/office/powerpoint/2010/main" xmlns="" val="1229484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rot="10800000" flipH="1" flipV="1">
            <a:off x="2606039" y="2270760"/>
            <a:ext cx="6357851" cy="2772295"/>
          </a:xfrm>
          <a:prstGeom prst="rtTriangle">
            <a:avLst/>
          </a:prstGeom>
          <a:solidFill>
            <a:srgbClr val="0070C0"/>
          </a:solidFill>
          <a:ln w="1905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graphicFrame>
        <p:nvGraphicFramePr>
          <p:cNvPr id="11" name="Chart 10"/>
          <p:cNvGraphicFramePr/>
          <p:nvPr>
            <p:extLst>
              <p:ext uri="{D42A27DB-BD31-4B8C-83A1-F6EECF244321}">
                <p14:modId xmlns:p14="http://schemas.microsoft.com/office/powerpoint/2010/main" xmlns="" val="96904114"/>
              </p:ext>
            </p:extLst>
          </p:nvPr>
        </p:nvGraphicFramePr>
        <p:xfrm>
          <a:off x="1191491" y="928468"/>
          <a:ext cx="10141527" cy="5418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5" name="Straight Arrow Connector 4"/>
          <p:cNvCxnSpPr/>
          <p:nvPr/>
        </p:nvCxnSpPr>
        <p:spPr>
          <a:xfrm>
            <a:off x="2576945" y="1870383"/>
            <a:ext cx="6359237" cy="27709"/>
          </a:xfrm>
          <a:prstGeom prst="straightConnector1">
            <a:avLst/>
          </a:prstGeom>
          <a:ln w="38100">
            <a:headEnd type="triangle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1836620" y="231847"/>
            <a:ext cx="748622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Cross Section (Rotation about Inner) at 70% of Runoff</a:t>
            </a:r>
            <a:endParaRPr lang="en-US" sz="28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5783117" y="1499419"/>
            <a:ext cx="6415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24 </a:t>
            </a:r>
            <a:r>
              <a:rPr lang="en-US" b="1" dirty="0" err="1" smtClean="0"/>
              <a:t>ft</a:t>
            </a:r>
            <a:endParaRPr lang="en-US" b="1" dirty="0"/>
          </a:p>
        </p:txBody>
      </p:sp>
      <p:sp>
        <p:nvSpPr>
          <p:cNvPr id="7" name="TextBox 12"/>
          <p:cNvSpPr txBox="1"/>
          <p:nvPr/>
        </p:nvSpPr>
        <p:spPr>
          <a:xfrm rot="1507825">
            <a:off x="5094696" y="3028432"/>
            <a:ext cx="7713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3.5 %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xmlns="" val="1644455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Chart 10"/>
          <p:cNvGraphicFramePr/>
          <p:nvPr>
            <p:extLst>
              <p:ext uri="{D42A27DB-BD31-4B8C-83A1-F6EECF244321}">
                <p14:modId xmlns:p14="http://schemas.microsoft.com/office/powerpoint/2010/main" xmlns="" val="3777292567"/>
              </p:ext>
            </p:extLst>
          </p:nvPr>
        </p:nvGraphicFramePr>
        <p:xfrm>
          <a:off x="584200" y="928468"/>
          <a:ext cx="10706100" cy="5418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3" name="Straight Arrow Connector 2"/>
          <p:cNvCxnSpPr/>
          <p:nvPr/>
        </p:nvCxnSpPr>
        <p:spPr>
          <a:xfrm>
            <a:off x="2895600" y="4724400"/>
            <a:ext cx="1699260" cy="1588"/>
          </a:xfrm>
          <a:prstGeom prst="straightConnector1">
            <a:avLst/>
          </a:prstGeom>
          <a:ln w="38100">
            <a:headEnd type="triangle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" name="Straight Arrow Connector 4"/>
          <p:cNvCxnSpPr/>
          <p:nvPr/>
        </p:nvCxnSpPr>
        <p:spPr>
          <a:xfrm>
            <a:off x="4556760" y="1974290"/>
            <a:ext cx="4259580" cy="1588"/>
          </a:xfrm>
          <a:prstGeom prst="straightConnector1">
            <a:avLst/>
          </a:prstGeom>
          <a:ln w="38100">
            <a:headEnd type="triangle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3131127" y="131501"/>
            <a:ext cx="57962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Rotation about Outer Edge</a:t>
            </a:r>
            <a:endParaRPr lang="en-US" sz="2800" b="1" dirty="0"/>
          </a:p>
        </p:txBody>
      </p:sp>
      <p:sp>
        <p:nvSpPr>
          <p:cNvPr id="9" name="Rectangle 8"/>
          <p:cNvSpPr/>
          <p:nvPr/>
        </p:nvSpPr>
        <p:spPr>
          <a:xfrm>
            <a:off x="5462046" y="1569791"/>
            <a:ext cx="195438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2000" b="1" dirty="0" smtClean="0">
                <a:latin typeface="Arial Unicode MS" panose="020B0604020202020204" pitchFamily="34" charset="-128"/>
              </a:rPr>
              <a:t>Runoff  = 150 ft</a:t>
            </a:r>
            <a:endParaRPr lang="en-US" sz="2000" b="1" dirty="0"/>
          </a:p>
        </p:txBody>
      </p:sp>
      <p:sp>
        <p:nvSpPr>
          <p:cNvPr id="12" name="Rectangle 11"/>
          <p:cNvSpPr/>
          <p:nvPr/>
        </p:nvSpPr>
        <p:spPr>
          <a:xfrm>
            <a:off x="2850089" y="4791201"/>
            <a:ext cx="180087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en-US" sz="2000" b="1" dirty="0" err="1" smtClean="0">
                <a:latin typeface="Arial Unicode MS" panose="020B0604020202020204" pitchFamily="34" charset="-128"/>
              </a:rPr>
              <a:t>Runout</a:t>
            </a:r>
            <a:r>
              <a:rPr lang="en-US" altLang="en-US" sz="2000" b="1" dirty="0" smtClean="0">
                <a:latin typeface="Arial Unicode MS" panose="020B0604020202020204" pitchFamily="34" charset="-128"/>
              </a:rPr>
              <a:t> =60 ft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xmlns="" val="517702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rot="10800000" flipH="1" flipV="1">
            <a:off x="2618509" y="3061855"/>
            <a:ext cx="6359236" cy="2812472"/>
          </a:xfrm>
          <a:prstGeom prst="rtTriangle">
            <a:avLst/>
          </a:prstGeom>
          <a:solidFill>
            <a:srgbClr val="0070C0"/>
          </a:solidFill>
          <a:ln w="1905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graphicFrame>
        <p:nvGraphicFramePr>
          <p:cNvPr id="11" name="Chart 10"/>
          <p:cNvGraphicFramePr/>
          <p:nvPr>
            <p:extLst>
              <p:ext uri="{D42A27DB-BD31-4B8C-83A1-F6EECF244321}">
                <p14:modId xmlns:p14="http://schemas.microsoft.com/office/powerpoint/2010/main" xmlns="" val="96904114"/>
              </p:ext>
            </p:extLst>
          </p:nvPr>
        </p:nvGraphicFramePr>
        <p:xfrm>
          <a:off x="1191491" y="928468"/>
          <a:ext cx="10141527" cy="5418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5" name="Straight Arrow Connector 4"/>
          <p:cNvCxnSpPr/>
          <p:nvPr/>
        </p:nvCxnSpPr>
        <p:spPr>
          <a:xfrm flipV="1">
            <a:off x="2630674" y="1801091"/>
            <a:ext cx="6305508" cy="27659"/>
          </a:xfrm>
          <a:prstGeom prst="straightConnector1">
            <a:avLst/>
          </a:prstGeom>
          <a:ln w="38100">
            <a:headEnd type="triangle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1836620" y="231847"/>
            <a:ext cx="748622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Cross Section (Rotation about Outer) at 70% of Runoff</a:t>
            </a:r>
            <a:endParaRPr lang="en-US" sz="28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5852387" y="1859631"/>
            <a:ext cx="6415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24 </a:t>
            </a:r>
            <a:r>
              <a:rPr lang="en-US" b="1" dirty="0" err="1" smtClean="0"/>
              <a:t>ft</a:t>
            </a:r>
            <a:endParaRPr lang="en-US" b="1" dirty="0"/>
          </a:p>
        </p:txBody>
      </p:sp>
      <p:sp>
        <p:nvSpPr>
          <p:cNvPr id="7" name="TextBox 12"/>
          <p:cNvSpPr txBox="1"/>
          <p:nvPr/>
        </p:nvSpPr>
        <p:spPr>
          <a:xfrm rot="1507825">
            <a:off x="5828988" y="4081377"/>
            <a:ext cx="7713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3.5 %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xmlns="" val="1644455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399</TotalTime>
  <Words>189</Words>
  <Application>Microsoft Office PowerPoint</Application>
  <PresentationFormat>Custom</PresentationFormat>
  <Paragraphs>40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Ion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Amr</dc:creator>
  <cp:lastModifiedBy>TOSHIBA</cp:lastModifiedBy>
  <cp:revision>40</cp:revision>
  <dcterms:created xsi:type="dcterms:W3CDTF">2016-04-11T08:53:26Z</dcterms:created>
  <dcterms:modified xsi:type="dcterms:W3CDTF">2016-12-08T11:41:25Z</dcterms:modified>
</cp:coreProperties>
</file>