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3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5" r:id="rId12"/>
    <p:sldId id="265" r:id="rId13"/>
    <p:sldId id="276" r:id="rId14"/>
    <p:sldId id="272" r:id="rId15"/>
    <p:sldId id="273" r:id="rId16"/>
    <p:sldId id="267" r:id="rId17"/>
    <p:sldId id="268" r:id="rId18"/>
    <p:sldId id="269" r:id="rId19"/>
    <p:sldId id="270" r:id="rId20"/>
    <p:sldId id="271" r:id="rId21"/>
    <p:sldId id="274" r:id="rId22"/>
    <p:sldId id="280" r:id="rId23"/>
    <p:sldId id="277" r:id="rId24"/>
    <p:sldId id="278" r:id="rId25"/>
    <p:sldId id="281" r:id="rId26"/>
    <p:sldId id="282" r:id="rId27"/>
    <p:sldId id="283" r:id="rId28"/>
    <p:sldId id="284" r:id="rId29"/>
    <p:sldId id="290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3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D36F2-A255-47A3-97D1-A9046C3DBB24}" type="datetimeFigureOut">
              <a:rPr lang="en-GB" smtClean="0"/>
              <a:t>17/10/2015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1B14B-C55E-4DCF-A673-84F641E38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680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1B14B-C55E-4DCF-A673-84F641E3857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369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1B14B-C55E-4DCF-A673-84F641E3857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745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06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11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67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02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8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06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246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72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71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56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961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19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Haemolytic Disease of the New-born and </a:t>
            </a:r>
            <a:r>
              <a:rPr lang="en-GB" sz="6600" dirty="0" err="1"/>
              <a:t>F</a:t>
            </a:r>
            <a:r>
              <a:rPr lang="en-GB" sz="6600" dirty="0" err="1" smtClean="0"/>
              <a:t>etus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NAHLA BAKHAMIS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6"/>
          <a:stretch/>
        </p:blipFill>
        <p:spPr>
          <a:xfrm>
            <a:off x="1097280" y="563488"/>
            <a:ext cx="3337492" cy="17736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958" y="187658"/>
            <a:ext cx="3429000" cy="75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8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 pregnancy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1847088"/>
            <a:ext cx="5925312" cy="439826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9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Erythroblastosis </a:t>
            </a:r>
            <a:r>
              <a:rPr lang="en-GB" dirty="0" err="1" smtClean="0"/>
              <a:t>fetalis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clinical findings: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- anaemia &lt; 15 gm/dl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- jaundice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- immature RBCs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934" y="2086773"/>
            <a:ext cx="3681188" cy="28673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43402" y="5062481"/>
            <a:ext cx="3474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Increased no. of immature RBCs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73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HDN-HDF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sz="2400" dirty="0" smtClean="0"/>
          </a:p>
          <a:p>
            <a:r>
              <a:rPr lang="en-GB" sz="2400" dirty="0" smtClean="0">
                <a:solidFill>
                  <a:schemeClr val="tx2"/>
                </a:solidFill>
              </a:rPr>
              <a:t>During pregnancy; excess free bilirubin --- transport to mother --- metabolism &amp; excretion</a:t>
            </a:r>
          </a:p>
          <a:p>
            <a:endParaRPr lang="en-GB" sz="2400" dirty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At delivery; maternal system no longer removing bilirubin + neonatal liver not functioning </a:t>
            </a:r>
            <a:endParaRPr lang="en-GB" sz="2400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When unconjugated (indirect) bilirubin reach toxic leve</a:t>
            </a:r>
            <a:r>
              <a:rPr lang="en-GB" sz="2400" dirty="0" smtClean="0">
                <a:solidFill>
                  <a:schemeClr val="tx2"/>
                </a:solidFill>
              </a:rPr>
              <a:t>l (18-20 mg/dl)</a:t>
            </a:r>
            <a:endParaRPr lang="en-GB" sz="2400" dirty="0" smtClean="0">
              <a:solidFill>
                <a:schemeClr val="tx2"/>
              </a:solidFill>
            </a:endParaRPr>
          </a:p>
          <a:p>
            <a:endParaRPr lang="en-GB" sz="2400" dirty="0" smtClean="0">
              <a:solidFill>
                <a:schemeClr val="tx2"/>
              </a:solidFill>
            </a:endParaRPr>
          </a:p>
          <a:p>
            <a:endParaRPr lang="en-GB" sz="2400" dirty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Free bilirubin damage the brain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Kernicterus due to sever jaundice </a:t>
            </a:r>
            <a:endParaRPr lang="en-GB" sz="2400" dirty="0" smtClean="0">
              <a:solidFill>
                <a:srgbClr val="FF0000"/>
              </a:solidFill>
            </a:endParaRPr>
          </a:p>
          <a:p>
            <a:endParaRPr lang="en-GB" sz="2400" dirty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 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2962656" y="3877056"/>
            <a:ext cx="201168" cy="6766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85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432" y="1051560"/>
            <a:ext cx="7196328" cy="416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6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Clinical features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 </a:t>
            </a:r>
            <a:r>
              <a:rPr lang="en-GB" sz="2400" dirty="0" smtClean="0">
                <a:solidFill>
                  <a:srgbClr val="7030A0"/>
                </a:solidFill>
              </a:rPr>
              <a:t>mild form: </a:t>
            </a:r>
            <a:r>
              <a:rPr lang="en-GB" sz="2400" dirty="0" smtClean="0">
                <a:solidFill>
                  <a:schemeClr val="tx2"/>
                </a:solidFill>
              </a:rPr>
              <a:t>mild anaemia</a:t>
            </a:r>
            <a:endParaRPr lang="en-GB" sz="2400" dirty="0" smtClean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 </a:t>
            </a:r>
            <a:r>
              <a:rPr lang="en-GB" sz="2400" dirty="0" smtClean="0">
                <a:solidFill>
                  <a:srgbClr val="7030A0"/>
                </a:solidFill>
              </a:rPr>
              <a:t>sever form: </a:t>
            </a:r>
            <a:r>
              <a:rPr lang="en-GB" sz="2400" dirty="0" smtClean="0">
                <a:solidFill>
                  <a:schemeClr val="tx2"/>
                </a:solidFill>
              </a:rPr>
              <a:t>kernicterus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 </a:t>
            </a:r>
            <a:r>
              <a:rPr lang="en-GB" sz="2400" dirty="0" smtClean="0">
                <a:solidFill>
                  <a:srgbClr val="7030A0"/>
                </a:solidFill>
              </a:rPr>
              <a:t>intrauterine death (hydrops </a:t>
            </a:r>
            <a:r>
              <a:rPr lang="en-GB" sz="2400" dirty="0" err="1" smtClean="0">
                <a:solidFill>
                  <a:srgbClr val="7030A0"/>
                </a:solidFill>
              </a:rPr>
              <a:t>fetalis</a:t>
            </a:r>
            <a:r>
              <a:rPr lang="en-GB" sz="2400" dirty="0" smtClean="0">
                <a:solidFill>
                  <a:srgbClr val="7030A0"/>
                </a:solidFill>
              </a:rPr>
              <a:t>): </a:t>
            </a:r>
            <a:r>
              <a:rPr lang="en-GB" sz="2400" dirty="0" smtClean="0">
                <a:solidFill>
                  <a:schemeClr val="tx2"/>
                </a:solidFill>
              </a:rPr>
              <a:t>pathophysiology :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                                  - extravascular haemolyse with extramedullary erythropoiesis</a:t>
            </a:r>
          </a:p>
          <a:p>
            <a:pPr marL="0" indent="0">
              <a:buNone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                                  - hepatic &amp; cardiac failure 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06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Clinical features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>
                <a:solidFill>
                  <a:srgbClr val="7030A0"/>
                </a:solidFill>
              </a:rPr>
              <a:t>before birth:</a:t>
            </a:r>
          </a:p>
          <a:p>
            <a:pPr marL="0" indent="0">
              <a:buNone/>
            </a:pPr>
            <a:r>
              <a:rPr lang="en-GB" sz="2400" dirty="0" smtClean="0"/>
              <a:t> Anaemia, heart failure, hydrops </a:t>
            </a:r>
            <a:r>
              <a:rPr lang="en-GB" sz="2400" dirty="0" err="1" smtClean="0"/>
              <a:t>fetalis</a:t>
            </a:r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7030A0"/>
                </a:solidFill>
              </a:rPr>
              <a:t> After birth: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anaemia, heart failure, build up of bilirubin,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kernicterus and sever growth retardation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680" y="2112264"/>
            <a:ext cx="3429000" cy="362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6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551" y="900888"/>
            <a:ext cx="4605563" cy="326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75530" y="4379976"/>
            <a:ext cx="7424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Blood film of HDF, showing </a:t>
            </a:r>
            <a:r>
              <a:rPr lang="en-GB" sz="2800" dirty="0" err="1" smtClean="0"/>
              <a:t>polychromasia</a:t>
            </a:r>
            <a:r>
              <a:rPr lang="en-GB" sz="2800" dirty="0" smtClean="0"/>
              <a:t> and increased number of </a:t>
            </a:r>
            <a:r>
              <a:rPr lang="en-GB" sz="2800" dirty="0" err="1" smtClean="0"/>
              <a:t>normoplast</a:t>
            </a:r>
            <a:r>
              <a:rPr lang="en-GB" sz="2800" dirty="0" smtClean="0"/>
              <a:t>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6817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 due to ABO incompatibility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083" y="1836590"/>
            <a:ext cx="10058400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very frequent but less sever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group O mother carrying A or B </a:t>
            </a:r>
            <a:r>
              <a:rPr lang="en-GB" sz="2400" dirty="0" err="1" smtClean="0"/>
              <a:t>fetus</a:t>
            </a:r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doesn’t cause problem to the </a:t>
            </a:r>
            <a:r>
              <a:rPr lang="en-GB" sz="2400" dirty="0" err="1" smtClean="0"/>
              <a:t>fetus</a:t>
            </a:r>
            <a:r>
              <a:rPr lang="en-GB" sz="2400" dirty="0" smtClean="0"/>
              <a:t> in the uterus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post delivery; jaundice and mild anaemia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can occur during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pregnancy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1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 due to ABO incompatibility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u="sng" dirty="0" smtClean="0"/>
              <a:t>ABO HDN/F is less sever than Rh HDN/F because: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 </a:t>
            </a:r>
            <a:r>
              <a:rPr lang="en-GB" sz="2400" dirty="0" smtClean="0"/>
              <a:t>ABO Abs are mostly IgM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Neonatal RBCs express A and B poorly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Many cells other than RBCs express Ag A and B thus absorb some of transferred Abs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12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HD due to ABO incompatibility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u="sng" dirty="0" smtClean="0"/>
              <a:t>Treatment </a:t>
            </a:r>
          </a:p>
          <a:p>
            <a:endParaRPr lang="en-GB" sz="2400" u="sng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u="sng" dirty="0" smtClean="0"/>
              <a:t> </a:t>
            </a:r>
            <a:r>
              <a:rPr lang="en-GB" sz="2400" dirty="0" smtClean="0"/>
              <a:t>about 10% of cases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u="sng" dirty="0"/>
              <a:t> </a:t>
            </a:r>
            <a:r>
              <a:rPr lang="en-GB" sz="2400" dirty="0" smtClean="0"/>
              <a:t>phototherapy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administration of immunoglobulin </a:t>
            </a:r>
          </a:p>
          <a:p>
            <a:pPr marL="0" indent="0">
              <a:buNone/>
            </a:pPr>
            <a:endParaRPr lang="en-GB" sz="2400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710" y="1845734"/>
            <a:ext cx="2703494" cy="1914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710" y="3857414"/>
            <a:ext cx="2703494" cy="200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55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Haemolytic Disease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RBC destruction in vivo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may associated with anaemia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Intracellular/extracellular haemolysis </a:t>
            </a:r>
            <a:endParaRPr lang="en-GB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5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 due to Rh incompatibility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maternal anti D (most common cause &amp; most severe)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mother (d/d) and child D/D or D/d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followed by anti 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first child --- safe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subsequent offspring that are Rh + will be affected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err="1" smtClean="0">
                <a:solidFill>
                  <a:schemeClr val="tx2"/>
                </a:solidFill>
              </a:rPr>
              <a:t>feto</a:t>
            </a:r>
            <a:r>
              <a:rPr lang="en-GB" sz="2400" dirty="0" smtClean="0">
                <a:solidFill>
                  <a:schemeClr val="tx2"/>
                </a:solidFill>
              </a:rPr>
              <a:t>-maternal haemorrhage 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52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Feto</a:t>
            </a:r>
            <a:r>
              <a:rPr lang="en-GB" dirty="0" smtClean="0"/>
              <a:t>-maternal haemorrhage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 placental membrane rupture 7%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abdominal trauma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abortion 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25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812" y="928878"/>
            <a:ext cx="101155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02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HD due to other blood groups incompatibility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can cause due to anti K, </a:t>
            </a:r>
            <a:r>
              <a:rPr lang="en-GB" sz="2400" dirty="0" err="1" smtClean="0"/>
              <a:t>Fy</a:t>
            </a:r>
            <a:r>
              <a:rPr lang="en-GB" sz="2400" dirty="0" smtClean="0"/>
              <a:t> and other IgG Abs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maternal K suppress </a:t>
            </a:r>
            <a:r>
              <a:rPr lang="en-GB" sz="2400" dirty="0" err="1" smtClean="0"/>
              <a:t>fetal</a:t>
            </a:r>
            <a:r>
              <a:rPr lang="en-GB" sz="2400" dirty="0" smtClean="0"/>
              <a:t> erythropoiesis causing sever anaemia 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15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Antenatal testing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 Screening test for pregnant woman: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 ABO grouping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 Rh grouping (test for weak D if initially –</a:t>
            </a:r>
            <a:r>
              <a:rPr lang="en-GB" sz="2400" dirty="0" err="1" smtClean="0"/>
              <a:t>ve</a:t>
            </a:r>
            <a:r>
              <a:rPr lang="en-GB" sz="240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 Antibody screen (to detect IgG, if –</a:t>
            </a:r>
            <a:r>
              <a:rPr lang="en-GB" sz="2400" dirty="0" err="1" smtClean="0"/>
              <a:t>ve</a:t>
            </a:r>
            <a:r>
              <a:rPr lang="en-GB" sz="2400" dirty="0" smtClean="0"/>
              <a:t> repeat at 24 or 28 weeks)</a:t>
            </a:r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 Antibody identification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 Titration of significant RBCs Abs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7030A0"/>
                </a:solidFill>
              </a:rPr>
              <a:t>Paternal RBC typing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rgbClr val="7030A0"/>
                </a:solidFill>
              </a:rPr>
              <a:t> </a:t>
            </a:r>
            <a:r>
              <a:rPr lang="en-GB" sz="2400" dirty="0" err="1" smtClean="0">
                <a:solidFill>
                  <a:srgbClr val="7030A0"/>
                </a:solidFill>
              </a:rPr>
              <a:t>Fetal</a:t>
            </a:r>
            <a:r>
              <a:rPr lang="en-GB" sz="2400" dirty="0" smtClean="0">
                <a:solidFill>
                  <a:srgbClr val="7030A0"/>
                </a:solidFill>
              </a:rPr>
              <a:t> amniocentesis and Doppler technique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72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73545"/>
            <a:ext cx="9458325" cy="593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86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Kleihauer</a:t>
            </a:r>
            <a:r>
              <a:rPr lang="en-GB" dirty="0" smtClean="0"/>
              <a:t> test for </a:t>
            </a:r>
            <a:r>
              <a:rPr lang="en-GB" dirty="0" err="1" smtClean="0"/>
              <a:t>fetal</a:t>
            </a:r>
            <a:r>
              <a:rPr lang="en-GB" dirty="0" smtClean="0"/>
              <a:t> RBCs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acid elution method: 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adult </a:t>
            </a:r>
            <a:r>
              <a:rPr lang="en-GB" sz="2400" dirty="0" err="1" smtClean="0"/>
              <a:t>Hb</a:t>
            </a:r>
            <a:r>
              <a:rPr lang="en-GB" sz="2400" dirty="0" smtClean="0"/>
              <a:t> is eluted by acidic PH and appear as ghost cells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whereas </a:t>
            </a:r>
            <a:r>
              <a:rPr lang="en-GB" sz="2400" dirty="0" err="1" smtClean="0"/>
              <a:t>fetal</a:t>
            </a:r>
            <a:r>
              <a:rPr lang="en-GB" sz="2400" dirty="0" smtClean="0"/>
              <a:t> </a:t>
            </a:r>
            <a:r>
              <a:rPr lang="en-GB" sz="2400" dirty="0" err="1" smtClean="0"/>
              <a:t>Hb</a:t>
            </a:r>
            <a:r>
              <a:rPr lang="en-GB" sz="2400" dirty="0" smtClean="0"/>
              <a:t> resist acidic PH and stain red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 other method include flow cytometry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295" y="1916933"/>
            <a:ext cx="2724188" cy="2057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9894" y="3975520"/>
            <a:ext cx="2724188" cy="20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23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717" y="466343"/>
            <a:ext cx="9763125" cy="5422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2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Amniocentesis and </a:t>
            </a:r>
            <a:r>
              <a:rPr lang="en-GB" dirty="0" err="1" smtClean="0"/>
              <a:t>Cordocentesis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can be detected as early as 10-12 weeks gestation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detect the gene for D Ag and any other Ag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838" y="3499132"/>
            <a:ext cx="4450642" cy="247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02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651" y="526351"/>
            <a:ext cx="9772650" cy="531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1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Intracellular haemolysis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RBC destructed inside the blood vessels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mediated by </a:t>
            </a: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</a:rPr>
              <a:t>complement activation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result in free </a:t>
            </a:r>
            <a:r>
              <a:rPr lang="en-GB" sz="2400" dirty="0" err="1" smtClean="0"/>
              <a:t>Hb</a:t>
            </a:r>
            <a:r>
              <a:rPr lang="en-GB" sz="2400" dirty="0" smtClean="0"/>
              <a:t> circulation --  is toxic to the kidney &amp; DIC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 smtClean="0"/>
              <a:t>Hb</a:t>
            </a:r>
            <a:r>
              <a:rPr lang="en-GB" sz="2400" dirty="0" smtClean="0"/>
              <a:t> immediately bound to </a:t>
            </a:r>
            <a:r>
              <a:rPr lang="en-GB" sz="2400" dirty="0" err="1" smtClean="0">
                <a:solidFill>
                  <a:srgbClr val="FFC000"/>
                </a:solidFill>
              </a:rPr>
              <a:t>haptoglobin</a:t>
            </a:r>
            <a:r>
              <a:rPr lang="en-GB" sz="2400" dirty="0" smtClean="0"/>
              <a:t> in the plasma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 smtClean="0">
                <a:solidFill>
                  <a:srgbClr val="FFC000"/>
                </a:solidFill>
              </a:rPr>
              <a:t>Hb-haptoglobin</a:t>
            </a:r>
            <a:r>
              <a:rPr lang="en-GB" sz="2400" dirty="0" smtClean="0"/>
              <a:t> complex removed by hepatic RE cells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94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Treatment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u="sng" dirty="0" smtClean="0">
                <a:solidFill>
                  <a:srgbClr val="7030A0"/>
                </a:solidFill>
              </a:rPr>
              <a:t>Before birth: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 smtClean="0"/>
              <a:t>Interauterin</a:t>
            </a:r>
            <a:r>
              <a:rPr lang="en-GB" sz="2400" dirty="0" smtClean="0"/>
              <a:t> transfusion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Early delivery</a:t>
            </a:r>
          </a:p>
          <a:p>
            <a:pPr marL="0" indent="0">
              <a:buNone/>
            </a:pPr>
            <a:r>
              <a:rPr lang="en-GB" sz="2400" u="sng" dirty="0" smtClean="0">
                <a:solidFill>
                  <a:srgbClr val="7030A0"/>
                </a:solidFill>
              </a:rPr>
              <a:t> After birth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7030A0"/>
                </a:solidFill>
              </a:rPr>
              <a:t>1. Phototherapy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  -change unconjugated bilirubin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  - may avoid the need for exchange transfusion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41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Treatment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>
              <a:solidFill>
                <a:srgbClr val="7030A0"/>
              </a:solidFill>
            </a:endParaRPr>
          </a:p>
          <a:p>
            <a:r>
              <a:rPr lang="en-GB" sz="2400" dirty="0" smtClean="0">
                <a:solidFill>
                  <a:srgbClr val="7030A0"/>
                </a:solidFill>
              </a:rPr>
              <a:t>2. New-born exchange transfusion: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small aliquots of blood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corrects anaemia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removal of bilirubin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 </a:t>
            </a:r>
            <a:r>
              <a:rPr lang="en-GB" sz="2400" dirty="0" smtClean="0">
                <a:solidFill>
                  <a:schemeClr val="tx2"/>
                </a:solidFill>
              </a:rPr>
              <a:t>removal of sensitized RBCs and Abs</a:t>
            </a:r>
            <a:endParaRPr lang="en-GB" sz="2400" dirty="0" smtClean="0">
              <a:solidFill>
                <a:srgbClr val="7030A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Selection of blood exchange transfusion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Group O RBCs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Rh –</a:t>
            </a:r>
            <a:r>
              <a:rPr lang="en-GB" sz="2400" dirty="0" err="1" smtClean="0"/>
              <a:t>ve</a:t>
            </a:r>
            <a:r>
              <a:rPr lang="en-GB" sz="2400" dirty="0" smtClean="0"/>
              <a:t> units for Rh –</a:t>
            </a:r>
            <a:r>
              <a:rPr lang="en-GB" sz="2400" dirty="0" err="1" smtClean="0"/>
              <a:t>ve</a:t>
            </a:r>
            <a:r>
              <a:rPr lang="en-GB" sz="2400" dirty="0" smtClean="0"/>
              <a:t> cases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whole blood group 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blood less than 7 days old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Irradiated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CMV negative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46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Prevention (</a:t>
            </a:r>
            <a:r>
              <a:rPr lang="en-GB" dirty="0" err="1" smtClean="0"/>
              <a:t>RhoGAM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 smtClean="0"/>
              <a:t>RhIg</a:t>
            </a:r>
            <a:r>
              <a:rPr lang="en-GB" sz="2400" dirty="0" smtClean="0"/>
              <a:t> (</a:t>
            </a:r>
            <a:r>
              <a:rPr lang="en-GB" sz="2400" dirty="0" err="1" smtClean="0"/>
              <a:t>RhoGAM</a:t>
            </a:r>
            <a:r>
              <a:rPr lang="en-GB" sz="2400" dirty="0" smtClean="0"/>
              <a:t>) given to the mother to prevent immunization to D Ag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1 dose at 28 weeks gestation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 smtClean="0"/>
              <a:t>RhIg</a:t>
            </a:r>
            <a:r>
              <a:rPr lang="en-GB" sz="2400" dirty="0" smtClean="0"/>
              <a:t> attaches to </a:t>
            </a:r>
            <a:r>
              <a:rPr lang="en-GB" sz="2400" dirty="0" err="1" smtClean="0"/>
              <a:t>fetal</a:t>
            </a:r>
            <a:r>
              <a:rPr lang="en-GB" sz="2400" dirty="0" smtClean="0"/>
              <a:t> RBCs in maternal circulation then removed in maternal spleen (no </a:t>
            </a:r>
            <a:r>
              <a:rPr lang="en-GB" sz="2400" dirty="0" err="1" smtClean="0"/>
              <a:t>alloimmunization</a:t>
            </a:r>
            <a:r>
              <a:rPr lang="en-GB" sz="2400" dirty="0" smtClean="0"/>
              <a:t>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dose 72 hrs after birth of Rh+ infant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also administration following termination of any pregnancy, and following accidental transfusion with Rh+ RBCs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3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374" y="152400"/>
            <a:ext cx="9496425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9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119313"/>
            <a:ext cx="4994783" cy="319335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21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4047" y="1417320"/>
            <a:ext cx="109270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400" dirty="0" smtClean="0"/>
              <a:t>HDN/F occurs when IgG antibodies produced by the mother against the corresponding </a:t>
            </a:r>
            <a:r>
              <a:rPr lang="en-GB" sz="2400" dirty="0" err="1" smtClean="0"/>
              <a:t>Ags</a:t>
            </a:r>
            <a:r>
              <a:rPr lang="en-GB" sz="2400" dirty="0" smtClean="0"/>
              <a:t> which is absent in her, crosses the placenta and destroy </a:t>
            </a:r>
            <a:r>
              <a:rPr lang="en-GB" sz="2400" dirty="0" err="1" smtClean="0"/>
              <a:t>fetal</a:t>
            </a:r>
            <a:r>
              <a:rPr lang="en-GB" sz="2400" dirty="0" smtClean="0"/>
              <a:t> RBCs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400" dirty="0" smtClean="0"/>
              <a:t>Proper early management of Rh-HDN saves lives of child and future pregnancies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400" dirty="0" smtClean="0"/>
              <a:t>ABO-HDN is usually mild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400" dirty="0"/>
              <a:t> </a:t>
            </a:r>
            <a:r>
              <a:rPr lang="en-GB" sz="2400" dirty="0" smtClean="0"/>
              <a:t>other blood group </a:t>
            </a:r>
            <a:r>
              <a:rPr lang="en-GB" sz="2400" dirty="0" err="1" smtClean="0"/>
              <a:t>Ags</a:t>
            </a:r>
            <a:r>
              <a:rPr lang="en-GB" sz="2400" dirty="0" smtClean="0"/>
              <a:t> can also cause HDN (anti-c and anti-K)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528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068" y="1344169"/>
            <a:ext cx="4160519" cy="36118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01810" y="2670048"/>
            <a:ext cx="2898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</a:rPr>
              <a:t>Questions ?? 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66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Extracellular haemolysis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RBC destructed in the RES (liver &amp; spleen)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schemeClr val="accent4">
                    <a:lumMod val="75000"/>
                  </a:schemeClr>
                </a:solidFill>
              </a:rPr>
              <a:t>macrophage mediated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free </a:t>
            </a:r>
            <a:r>
              <a:rPr lang="en-GB" sz="2400" dirty="0" err="1" smtClean="0"/>
              <a:t>Hb</a:t>
            </a:r>
            <a:r>
              <a:rPr lang="en-GB" sz="2400" dirty="0" smtClean="0"/>
              <a:t> --- unconjugated bilirubin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transfer to the liver --- conjugated to glucuronic acid – removed in faeces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98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Fetal</a:t>
            </a:r>
            <a:r>
              <a:rPr lang="en-GB" dirty="0" smtClean="0"/>
              <a:t> Liver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Can’t metabolize bilirubin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causing kidney failure and brain tissue damage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 smtClean="0"/>
              <a:t>newborn</a:t>
            </a:r>
            <a:r>
              <a:rPr lang="en-GB" sz="2400" dirty="0" smtClean="0"/>
              <a:t> liver enzymes are not functioning before </a:t>
            </a:r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</a:rPr>
              <a:t>10 days post delivery </a:t>
            </a:r>
            <a:endParaRPr lang="en-GB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18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HDN-HDF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768" y="2130553"/>
            <a:ext cx="7100813" cy="34472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9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HDN-HDF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Triggered by maternal Abs to paternally inherited Ag in the </a:t>
            </a:r>
            <a:r>
              <a:rPr lang="en-GB" sz="2400" dirty="0" err="1" smtClean="0"/>
              <a:t>fetus</a:t>
            </a:r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 smtClean="0"/>
              <a:t>RhD</a:t>
            </a:r>
            <a:r>
              <a:rPr lang="en-GB" sz="2400" dirty="0" smtClean="0"/>
              <a:t> most frequently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 smtClean="0"/>
              <a:t>Fetal</a:t>
            </a:r>
            <a:r>
              <a:rPr lang="en-GB" sz="2400" dirty="0" smtClean="0"/>
              <a:t> </a:t>
            </a:r>
            <a:r>
              <a:rPr lang="en-GB" sz="2400" b="1" dirty="0" err="1" smtClean="0">
                <a:solidFill>
                  <a:srgbClr val="FFC000"/>
                </a:solidFill>
              </a:rPr>
              <a:t>RhD</a:t>
            </a:r>
            <a:r>
              <a:rPr lang="en-GB" sz="2400" b="1" dirty="0" smtClean="0">
                <a:solidFill>
                  <a:srgbClr val="FFC000"/>
                </a:solidFill>
              </a:rPr>
              <a:t> + </a:t>
            </a:r>
            <a:r>
              <a:rPr lang="en-GB" sz="2400" dirty="0" smtClean="0"/>
              <a:t>RBCs --- maternal circulation FMH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mother immune system form anti D Abs for many years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44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pregnancy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5841" y="1846263"/>
            <a:ext cx="6940295" cy="444480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8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HDN-HDF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u="sng" dirty="0" smtClean="0"/>
              <a:t>Second pregnancy: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maternal IgG anti-D sensitize the D+ </a:t>
            </a:r>
            <a:r>
              <a:rPr lang="en-GB" sz="2400" dirty="0" err="1" smtClean="0"/>
              <a:t>fetal</a:t>
            </a:r>
            <a:r>
              <a:rPr lang="en-GB" sz="2400" dirty="0" smtClean="0"/>
              <a:t> cells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destroyed by macrophages in RES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cause sever anaemia </a:t>
            </a:r>
            <a:r>
              <a:rPr lang="en-GB" sz="2400" u="sng" dirty="0" smtClean="0">
                <a:solidFill>
                  <a:srgbClr val="7030A0"/>
                </a:solidFill>
              </a:rPr>
              <a:t>erythroblastosis </a:t>
            </a:r>
            <a:r>
              <a:rPr lang="en-GB" sz="2400" u="sng" dirty="0" err="1" smtClean="0">
                <a:solidFill>
                  <a:srgbClr val="7030A0"/>
                </a:solidFill>
              </a:rPr>
              <a:t>fetalis</a:t>
            </a:r>
            <a:r>
              <a:rPr lang="en-GB" sz="2400" u="sng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7030A0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sever oedema of </a:t>
            </a:r>
            <a:r>
              <a:rPr lang="en-GB" sz="2400" dirty="0" err="1" smtClean="0">
                <a:solidFill>
                  <a:schemeClr val="tx1"/>
                </a:solidFill>
              </a:rPr>
              <a:t>fetal</a:t>
            </a:r>
            <a:r>
              <a:rPr lang="en-GB" sz="2400" dirty="0" smtClean="0">
                <a:solidFill>
                  <a:schemeClr val="tx1"/>
                </a:solidFill>
              </a:rPr>
              <a:t> liver and spleen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in severe cases </a:t>
            </a:r>
            <a:r>
              <a:rPr lang="en-GB" sz="2400" dirty="0" smtClean="0">
                <a:solidFill>
                  <a:srgbClr val="7030A0"/>
                </a:solidFill>
              </a:rPr>
              <a:t>Hydrops </a:t>
            </a:r>
            <a:r>
              <a:rPr lang="en-GB" sz="2400" dirty="0" err="1" smtClean="0">
                <a:solidFill>
                  <a:srgbClr val="7030A0"/>
                </a:solidFill>
              </a:rPr>
              <a:t>fetalis</a:t>
            </a:r>
            <a:r>
              <a:rPr lang="en-GB" sz="2400" dirty="0" smtClean="0">
                <a:solidFill>
                  <a:srgbClr val="7030A0"/>
                </a:solidFill>
              </a:rPr>
              <a:t> --- intrauterine death &amp; still birth </a:t>
            </a:r>
            <a:endParaRPr lang="en-GB" sz="2400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10/15/2015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NAHLA BAKHAMIS, MSc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1504</TotalTime>
  <Words>1150</Words>
  <Application>Microsoft Office PowerPoint</Application>
  <PresentationFormat>Widescreen</PresentationFormat>
  <Paragraphs>281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Wingdings</vt:lpstr>
      <vt:lpstr>Retrospect</vt:lpstr>
      <vt:lpstr>Haemolytic Disease of the New-born and Fetus</vt:lpstr>
      <vt:lpstr>Haemolytic Disease </vt:lpstr>
      <vt:lpstr>Intracellular haemolysis </vt:lpstr>
      <vt:lpstr>Extracellular haemolysis </vt:lpstr>
      <vt:lpstr>Fetal Liver</vt:lpstr>
      <vt:lpstr>HDN-HDF</vt:lpstr>
      <vt:lpstr>HDN-HDF</vt:lpstr>
      <vt:lpstr>First pregnancy</vt:lpstr>
      <vt:lpstr>HDN-HDF</vt:lpstr>
      <vt:lpstr>Second pregnancy </vt:lpstr>
      <vt:lpstr>Erythroblastosis fetalis </vt:lpstr>
      <vt:lpstr>HDN-HDF</vt:lpstr>
      <vt:lpstr>PowerPoint Presentation</vt:lpstr>
      <vt:lpstr>Clinical features </vt:lpstr>
      <vt:lpstr>Clinical features </vt:lpstr>
      <vt:lpstr>PowerPoint Presentation</vt:lpstr>
      <vt:lpstr>HD due to ABO incompatibility </vt:lpstr>
      <vt:lpstr>HD due to ABO incompatibility </vt:lpstr>
      <vt:lpstr>HD due to ABO incompatibility </vt:lpstr>
      <vt:lpstr>HD due to Rh incompatibility </vt:lpstr>
      <vt:lpstr>Feto-maternal haemorrhage </vt:lpstr>
      <vt:lpstr>PowerPoint Presentation</vt:lpstr>
      <vt:lpstr>HD due to other blood groups incompatibility </vt:lpstr>
      <vt:lpstr>Antenatal testing </vt:lpstr>
      <vt:lpstr>PowerPoint Presentation</vt:lpstr>
      <vt:lpstr>Kleihauer test for fetal RBCs </vt:lpstr>
      <vt:lpstr>PowerPoint Presentation</vt:lpstr>
      <vt:lpstr>Amniocentesis and Cordocentesis</vt:lpstr>
      <vt:lpstr>PowerPoint Presentation</vt:lpstr>
      <vt:lpstr>Treatment </vt:lpstr>
      <vt:lpstr>Treatment </vt:lpstr>
      <vt:lpstr>Selection of blood exchange transfusion</vt:lpstr>
      <vt:lpstr>Prevention (RhoGAM)</vt:lpstr>
      <vt:lpstr>PowerPoint Presentation</vt:lpstr>
      <vt:lpstr>Summary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Haemolytic Disease of the new-born</dc:title>
  <dc:creator>nahla bk</dc:creator>
  <cp:lastModifiedBy>nahla bk</cp:lastModifiedBy>
  <cp:revision>33</cp:revision>
  <dcterms:created xsi:type="dcterms:W3CDTF">2015-10-15T19:28:07Z</dcterms:created>
  <dcterms:modified xsi:type="dcterms:W3CDTF">2015-10-17T16:22:59Z</dcterms:modified>
</cp:coreProperties>
</file>