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1158DF-FA39-4D32-B678-D2E414579239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37A16E5-7121-444D-82C2-54361C8C9D3C}">
      <dgm:prSet/>
      <dgm:spPr/>
      <dgm:t>
        <a:bodyPr/>
        <a:lstStyle/>
        <a:p>
          <a:pPr algn="ctr" rtl="1"/>
          <a:r>
            <a:rPr lang="ar-SA" dirty="0" smtClean="0"/>
            <a:t>طرق تحضير العينات النباتية المجهرية وتطبيقاتها</a:t>
          </a:r>
          <a:endParaRPr lang="ar-SA" dirty="0"/>
        </a:p>
      </dgm:t>
    </dgm:pt>
    <dgm:pt modelId="{DE6171C2-AADD-4A5C-B865-F61EF24BD2DC}" type="parTrans" cxnId="{5B0E4292-0B29-4C1C-8A8D-8BC6709E9A23}">
      <dgm:prSet/>
      <dgm:spPr/>
      <dgm:t>
        <a:bodyPr/>
        <a:lstStyle/>
        <a:p>
          <a:pPr algn="ctr" rtl="1"/>
          <a:endParaRPr lang="ar-SA"/>
        </a:p>
      </dgm:t>
    </dgm:pt>
    <dgm:pt modelId="{F18026D4-A6AA-4D45-A84D-8DD24CED07A5}" type="sibTrans" cxnId="{5B0E4292-0B29-4C1C-8A8D-8BC6709E9A23}">
      <dgm:prSet/>
      <dgm:spPr/>
      <dgm:t>
        <a:bodyPr/>
        <a:lstStyle/>
        <a:p>
          <a:pPr algn="ctr" rtl="1"/>
          <a:endParaRPr lang="ar-SA"/>
        </a:p>
      </dgm:t>
    </dgm:pt>
    <dgm:pt modelId="{5391C9F8-3F54-49F1-A3A8-E62BEE3926D6}">
      <dgm:prSet/>
      <dgm:spPr/>
      <dgm:t>
        <a:bodyPr/>
        <a:lstStyle/>
        <a:p>
          <a:pPr algn="ctr" rtl="1"/>
          <a:r>
            <a:rPr lang="ar-SA" dirty="0" smtClean="0"/>
            <a:t>طريقة الهرس 2</a:t>
          </a:r>
          <a:br>
            <a:rPr lang="ar-SA" dirty="0" smtClean="0"/>
          </a:br>
          <a:r>
            <a:rPr lang="ar-SA" dirty="0" smtClean="0"/>
            <a:t> </a:t>
          </a:r>
          <a:r>
            <a:rPr lang="en-US" dirty="0" smtClean="0"/>
            <a:t>SQUASH</a:t>
          </a:r>
          <a:r>
            <a:rPr lang="ar-SA" dirty="0" smtClean="0"/>
            <a:t> </a:t>
          </a:r>
          <a:r>
            <a:rPr lang="en-US" dirty="0" smtClean="0"/>
            <a:t>METHOD </a:t>
          </a:r>
          <a:endParaRPr lang="ar-SA" dirty="0"/>
        </a:p>
      </dgm:t>
    </dgm:pt>
    <dgm:pt modelId="{715592A2-58C3-45FE-A9E4-028F67B9F40B}" type="parTrans" cxnId="{C046FA6B-21EF-44DF-AE2F-BE50EBF5EF44}">
      <dgm:prSet/>
      <dgm:spPr/>
      <dgm:t>
        <a:bodyPr/>
        <a:lstStyle/>
        <a:p>
          <a:pPr algn="ctr" rtl="1"/>
          <a:endParaRPr lang="ar-SA"/>
        </a:p>
      </dgm:t>
    </dgm:pt>
    <dgm:pt modelId="{8657E235-8480-4817-8DBC-639EF7AE3A7B}" type="sibTrans" cxnId="{C046FA6B-21EF-44DF-AE2F-BE50EBF5EF44}">
      <dgm:prSet/>
      <dgm:spPr/>
      <dgm:t>
        <a:bodyPr/>
        <a:lstStyle/>
        <a:p>
          <a:pPr algn="ctr" rtl="1"/>
          <a:endParaRPr lang="ar-SA"/>
        </a:p>
      </dgm:t>
    </dgm:pt>
    <dgm:pt modelId="{368CFD53-2825-44E3-B56A-CA9AF24B00E6}" type="pres">
      <dgm:prSet presAssocID="{451158DF-FA39-4D32-B678-D2E41457923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92DD012-E2E9-4FBF-A55E-BECF2F283074}" type="pres">
      <dgm:prSet presAssocID="{F37A16E5-7121-444D-82C2-54361C8C9D3C}" presName="upArrow" presStyleLbl="node1" presStyleIdx="0" presStyleCnt="2"/>
      <dgm:spPr/>
    </dgm:pt>
    <dgm:pt modelId="{F5408104-9DDA-490F-8C2B-27DF00ED2333}" type="pres">
      <dgm:prSet presAssocID="{F37A16E5-7121-444D-82C2-54361C8C9D3C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69E81B-90B0-49DC-AFAC-ECDAF5553EB6}" type="pres">
      <dgm:prSet presAssocID="{5391C9F8-3F54-49F1-A3A8-E62BEE3926D6}" presName="downArrow" presStyleLbl="node1" presStyleIdx="1" presStyleCnt="2"/>
      <dgm:spPr/>
    </dgm:pt>
    <dgm:pt modelId="{CB7D6EB0-C985-4AE5-9DFA-7E0329FBC75B}" type="pres">
      <dgm:prSet presAssocID="{5391C9F8-3F54-49F1-A3A8-E62BEE3926D6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5E3FFC1-F0B2-4F65-B6C4-A22121596F48}" type="presOf" srcId="{F37A16E5-7121-444D-82C2-54361C8C9D3C}" destId="{F5408104-9DDA-490F-8C2B-27DF00ED2333}" srcOrd="0" destOrd="0" presId="urn:microsoft.com/office/officeart/2005/8/layout/arrow4"/>
    <dgm:cxn modelId="{CEC72077-C6E6-47C4-9A48-B281BC85D561}" type="presOf" srcId="{451158DF-FA39-4D32-B678-D2E414579239}" destId="{368CFD53-2825-44E3-B56A-CA9AF24B00E6}" srcOrd="0" destOrd="0" presId="urn:microsoft.com/office/officeart/2005/8/layout/arrow4"/>
    <dgm:cxn modelId="{1C1FEE28-27E5-4D55-A8F7-B61EB280D64B}" type="presOf" srcId="{5391C9F8-3F54-49F1-A3A8-E62BEE3926D6}" destId="{CB7D6EB0-C985-4AE5-9DFA-7E0329FBC75B}" srcOrd="0" destOrd="0" presId="urn:microsoft.com/office/officeart/2005/8/layout/arrow4"/>
    <dgm:cxn modelId="{5B0E4292-0B29-4C1C-8A8D-8BC6709E9A23}" srcId="{451158DF-FA39-4D32-B678-D2E414579239}" destId="{F37A16E5-7121-444D-82C2-54361C8C9D3C}" srcOrd="0" destOrd="0" parTransId="{DE6171C2-AADD-4A5C-B865-F61EF24BD2DC}" sibTransId="{F18026D4-A6AA-4D45-A84D-8DD24CED07A5}"/>
    <dgm:cxn modelId="{C046FA6B-21EF-44DF-AE2F-BE50EBF5EF44}" srcId="{451158DF-FA39-4D32-B678-D2E414579239}" destId="{5391C9F8-3F54-49F1-A3A8-E62BEE3926D6}" srcOrd="1" destOrd="0" parTransId="{715592A2-58C3-45FE-A9E4-028F67B9F40B}" sibTransId="{8657E235-8480-4817-8DBC-639EF7AE3A7B}"/>
    <dgm:cxn modelId="{D3415485-68C7-43FA-9B17-C1EF1F749501}" type="presParOf" srcId="{368CFD53-2825-44E3-B56A-CA9AF24B00E6}" destId="{592DD012-E2E9-4FBF-A55E-BECF2F283074}" srcOrd="0" destOrd="0" presId="urn:microsoft.com/office/officeart/2005/8/layout/arrow4"/>
    <dgm:cxn modelId="{5D665027-58BA-45FF-8D73-3E9AE817B982}" type="presParOf" srcId="{368CFD53-2825-44E3-B56A-CA9AF24B00E6}" destId="{F5408104-9DDA-490F-8C2B-27DF00ED2333}" srcOrd="1" destOrd="0" presId="urn:microsoft.com/office/officeart/2005/8/layout/arrow4"/>
    <dgm:cxn modelId="{CD13055A-D4F2-400B-AA15-5947BA8C4D82}" type="presParOf" srcId="{368CFD53-2825-44E3-B56A-CA9AF24B00E6}" destId="{AF69E81B-90B0-49DC-AFAC-ECDAF5553EB6}" srcOrd="2" destOrd="0" presId="urn:microsoft.com/office/officeart/2005/8/layout/arrow4"/>
    <dgm:cxn modelId="{B467E2BD-277D-4854-9109-29A486773E05}" type="presParOf" srcId="{368CFD53-2825-44E3-B56A-CA9AF24B00E6}" destId="{CB7D6EB0-C985-4AE5-9DFA-7E0329FBC75B}" srcOrd="3" destOrd="0" presId="urn:microsoft.com/office/officeart/2005/8/layout/arrow4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AB030C-75EB-444C-84DD-4EE8F3C9A6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C95CC54-1A8E-43DC-B651-1164C835C282}">
      <dgm:prSet/>
      <dgm:spPr/>
      <dgm:t>
        <a:bodyPr/>
        <a:lstStyle/>
        <a:p>
          <a:pPr rtl="1"/>
          <a:r>
            <a:rPr lang="ar-SA" b="1" dirty="0" smtClean="0"/>
            <a:t>تختلف طرق تحضير حبوب اللقاح تبعا لنوعية فحصها كما يلي :</a:t>
          </a:r>
          <a:endParaRPr lang="ar-SA" dirty="0"/>
        </a:p>
      </dgm:t>
    </dgm:pt>
    <dgm:pt modelId="{ADA82FC5-1315-4068-919F-5FD3E8CFF8C3}" type="parTrans" cxnId="{6F2F6751-940B-4F9E-988D-85A101687036}">
      <dgm:prSet/>
      <dgm:spPr/>
      <dgm:t>
        <a:bodyPr/>
        <a:lstStyle/>
        <a:p>
          <a:pPr rtl="1"/>
          <a:endParaRPr lang="ar-SA"/>
        </a:p>
      </dgm:t>
    </dgm:pt>
    <dgm:pt modelId="{5557CDA9-2061-40E8-9768-416EA8BDD982}" type="sibTrans" cxnId="{6F2F6751-940B-4F9E-988D-85A101687036}">
      <dgm:prSet/>
      <dgm:spPr/>
      <dgm:t>
        <a:bodyPr/>
        <a:lstStyle/>
        <a:p>
          <a:pPr rtl="1"/>
          <a:endParaRPr lang="ar-SA"/>
        </a:p>
      </dgm:t>
    </dgm:pt>
    <dgm:pt modelId="{4BE1161C-86BF-40AE-B2F3-629669575CFD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تحضير حبوب اللقاح للفحص تحت المجهر الضوئي.</a:t>
          </a:r>
          <a:endParaRPr lang="ar-SA" dirty="0"/>
        </a:p>
      </dgm:t>
    </dgm:pt>
    <dgm:pt modelId="{FB4E527B-D129-430B-A5F1-E15A1C28B0E0}" type="parTrans" cxnId="{9710148A-D277-4978-97EE-139292439CC0}">
      <dgm:prSet/>
      <dgm:spPr/>
      <dgm:t>
        <a:bodyPr/>
        <a:lstStyle/>
        <a:p>
          <a:pPr rtl="1"/>
          <a:endParaRPr lang="ar-SA"/>
        </a:p>
      </dgm:t>
    </dgm:pt>
    <dgm:pt modelId="{B69BFF71-13E8-468A-BD94-3C4B4986760F}" type="sibTrans" cxnId="{9710148A-D277-4978-97EE-139292439CC0}">
      <dgm:prSet/>
      <dgm:spPr/>
      <dgm:t>
        <a:bodyPr/>
        <a:lstStyle/>
        <a:p>
          <a:pPr rtl="1"/>
          <a:endParaRPr lang="ar-SA"/>
        </a:p>
      </dgm:t>
    </dgm:pt>
    <dgm:pt modelId="{9B149892-498C-4C65-B2AF-A0F947641DFA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تحضير حبوب اللقاح للفحص تحت المجهر الماسح </a:t>
          </a:r>
          <a:r>
            <a:rPr lang="en-US" dirty="0" smtClean="0"/>
            <a:t>SEM .</a:t>
          </a:r>
          <a:endParaRPr lang="ar-SA" dirty="0"/>
        </a:p>
      </dgm:t>
    </dgm:pt>
    <dgm:pt modelId="{35006DDF-D5BF-44FE-A0AA-A982206907DD}" type="parTrans" cxnId="{0E3E21D7-9890-4518-A7DF-339F5A9C0679}">
      <dgm:prSet/>
      <dgm:spPr/>
      <dgm:t>
        <a:bodyPr/>
        <a:lstStyle/>
        <a:p>
          <a:pPr rtl="1"/>
          <a:endParaRPr lang="ar-SA"/>
        </a:p>
      </dgm:t>
    </dgm:pt>
    <dgm:pt modelId="{23E2F2D1-146C-4FC6-92CF-E577B84754D9}" type="sibTrans" cxnId="{0E3E21D7-9890-4518-A7DF-339F5A9C0679}">
      <dgm:prSet/>
      <dgm:spPr/>
      <dgm:t>
        <a:bodyPr/>
        <a:lstStyle/>
        <a:p>
          <a:pPr rtl="1"/>
          <a:endParaRPr lang="ar-SA"/>
        </a:p>
      </dgm:t>
    </dgm:pt>
    <dgm:pt modelId="{F82C4722-E7E4-4BA4-8913-632F156FA7F1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تحضير حبوب اللقاح للفحص تحت المجهر النفاذ </a:t>
          </a:r>
          <a:r>
            <a:rPr lang="en-US" dirty="0" smtClean="0"/>
            <a:t>TEM .</a:t>
          </a:r>
          <a:endParaRPr lang="ar-SA" dirty="0"/>
        </a:p>
      </dgm:t>
    </dgm:pt>
    <dgm:pt modelId="{F3ECD29E-B401-4DB0-A62A-63AE7CB00B6A}" type="parTrans" cxnId="{3DB47B90-AB25-4837-9B00-CFFC0122E4D3}">
      <dgm:prSet/>
      <dgm:spPr/>
      <dgm:t>
        <a:bodyPr/>
        <a:lstStyle/>
        <a:p>
          <a:pPr rtl="1"/>
          <a:endParaRPr lang="ar-SA"/>
        </a:p>
      </dgm:t>
    </dgm:pt>
    <dgm:pt modelId="{5E313912-2CF8-4A98-87DB-BA80E6EB6555}" type="sibTrans" cxnId="{3DB47B90-AB25-4837-9B00-CFFC0122E4D3}">
      <dgm:prSet/>
      <dgm:spPr/>
      <dgm:t>
        <a:bodyPr/>
        <a:lstStyle/>
        <a:p>
          <a:pPr rtl="1"/>
          <a:endParaRPr lang="ar-SA"/>
        </a:p>
      </dgm:t>
    </dgm:pt>
    <dgm:pt modelId="{E3F19E45-226F-414D-9D9B-38F09E6E8654}">
      <dgm:prSet/>
      <dgm:spPr/>
      <dgm:t>
        <a:bodyPr/>
        <a:lstStyle/>
        <a:p>
          <a:pPr rtl="1"/>
          <a:r>
            <a:rPr lang="ar-SA" dirty="0" smtClean="0"/>
            <a:t>سوف ندرس تحضير حبوب اللقاح للفحص تحت المجهر الضوئي.</a:t>
          </a:r>
          <a:endParaRPr lang="ar-SA" dirty="0"/>
        </a:p>
      </dgm:t>
    </dgm:pt>
    <dgm:pt modelId="{DA3C8ECC-F319-41F0-BE23-B784815979A8}" type="parTrans" cxnId="{CC65B7E3-F011-4A79-A31E-5FB4967FA9EE}">
      <dgm:prSet/>
      <dgm:spPr/>
      <dgm:t>
        <a:bodyPr/>
        <a:lstStyle/>
        <a:p>
          <a:pPr rtl="1"/>
          <a:endParaRPr lang="ar-SA"/>
        </a:p>
      </dgm:t>
    </dgm:pt>
    <dgm:pt modelId="{12FE4A83-E441-43E5-B120-21FCC3D42B98}" type="sibTrans" cxnId="{CC65B7E3-F011-4A79-A31E-5FB4967FA9EE}">
      <dgm:prSet/>
      <dgm:spPr/>
      <dgm:t>
        <a:bodyPr/>
        <a:lstStyle/>
        <a:p>
          <a:pPr rtl="1"/>
          <a:endParaRPr lang="ar-SA"/>
        </a:p>
      </dgm:t>
    </dgm:pt>
    <dgm:pt modelId="{0A8B5937-E506-497E-8FBD-DBEB995AFC70}" type="pres">
      <dgm:prSet presAssocID="{C6AB030C-75EB-444C-84DD-4EE8F3C9A6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FE3C9A-8D7A-46C3-8D0F-AA415E872372}" type="pres">
      <dgm:prSet presAssocID="{0C95CC54-1A8E-43DC-B651-1164C835C28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4A2B29-C0F0-43E0-A4BD-E0FF10875FAB}" type="pres">
      <dgm:prSet presAssocID="{0C95CC54-1A8E-43DC-B651-1164C835C28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2D597E-A93E-4188-8459-36C4C4A7C96C}" type="pres">
      <dgm:prSet presAssocID="{E3F19E45-226F-414D-9D9B-38F09E6E865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DB47B90-AB25-4837-9B00-CFFC0122E4D3}" srcId="{0C95CC54-1A8E-43DC-B651-1164C835C282}" destId="{F82C4722-E7E4-4BA4-8913-632F156FA7F1}" srcOrd="2" destOrd="0" parTransId="{F3ECD29E-B401-4DB0-A62A-63AE7CB00B6A}" sibTransId="{5E313912-2CF8-4A98-87DB-BA80E6EB6555}"/>
    <dgm:cxn modelId="{6E2C0A2C-DD3B-42F9-B8AC-85AD1D676807}" type="presOf" srcId="{E3F19E45-226F-414D-9D9B-38F09E6E8654}" destId="{F32D597E-A93E-4188-8459-36C4C4A7C96C}" srcOrd="0" destOrd="0" presId="urn:microsoft.com/office/officeart/2005/8/layout/vList2"/>
    <dgm:cxn modelId="{CC65B7E3-F011-4A79-A31E-5FB4967FA9EE}" srcId="{C6AB030C-75EB-444C-84DD-4EE8F3C9A630}" destId="{E3F19E45-226F-414D-9D9B-38F09E6E8654}" srcOrd="1" destOrd="0" parTransId="{DA3C8ECC-F319-41F0-BE23-B784815979A8}" sibTransId="{12FE4A83-E441-43E5-B120-21FCC3D42B98}"/>
    <dgm:cxn modelId="{619AC2D6-2214-4237-ACA7-11BB5CE05E41}" type="presOf" srcId="{4BE1161C-86BF-40AE-B2F3-629669575CFD}" destId="{4C4A2B29-C0F0-43E0-A4BD-E0FF10875FAB}" srcOrd="0" destOrd="0" presId="urn:microsoft.com/office/officeart/2005/8/layout/vList2"/>
    <dgm:cxn modelId="{0E3E21D7-9890-4518-A7DF-339F5A9C0679}" srcId="{0C95CC54-1A8E-43DC-B651-1164C835C282}" destId="{9B149892-498C-4C65-B2AF-A0F947641DFA}" srcOrd="1" destOrd="0" parTransId="{35006DDF-D5BF-44FE-A0AA-A982206907DD}" sibTransId="{23E2F2D1-146C-4FC6-92CF-E577B84754D9}"/>
    <dgm:cxn modelId="{9710148A-D277-4978-97EE-139292439CC0}" srcId="{0C95CC54-1A8E-43DC-B651-1164C835C282}" destId="{4BE1161C-86BF-40AE-B2F3-629669575CFD}" srcOrd="0" destOrd="0" parTransId="{FB4E527B-D129-430B-A5F1-E15A1C28B0E0}" sibTransId="{B69BFF71-13E8-468A-BD94-3C4B4986760F}"/>
    <dgm:cxn modelId="{00BE4AED-4FFB-46D3-BA1E-5C73FA151438}" type="presOf" srcId="{0C95CC54-1A8E-43DC-B651-1164C835C282}" destId="{D0FE3C9A-8D7A-46C3-8D0F-AA415E872372}" srcOrd="0" destOrd="0" presId="urn:microsoft.com/office/officeart/2005/8/layout/vList2"/>
    <dgm:cxn modelId="{6F2F6751-940B-4F9E-988D-85A101687036}" srcId="{C6AB030C-75EB-444C-84DD-4EE8F3C9A630}" destId="{0C95CC54-1A8E-43DC-B651-1164C835C282}" srcOrd="0" destOrd="0" parTransId="{ADA82FC5-1315-4068-919F-5FD3E8CFF8C3}" sibTransId="{5557CDA9-2061-40E8-9768-416EA8BDD982}"/>
    <dgm:cxn modelId="{E64EB0C3-F4FE-4A13-ABC1-E131882581A3}" type="presOf" srcId="{C6AB030C-75EB-444C-84DD-4EE8F3C9A630}" destId="{0A8B5937-E506-497E-8FBD-DBEB995AFC70}" srcOrd="0" destOrd="0" presId="urn:microsoft.com/office/officeart/2005/8/layout/vList2"/>
    <dgm:cxn modelId="{EBC2B078-1444-41BA-A565-2D95220D6202}" type="presOf" srcId="{F82C4722-E7E4-4BA4-8913-632F156FA7F1}" destId="{4C4A2B29-C0F0-43E0-A4BD-E0FF10875FAB}" srcOrd="0" destOrd="2" presId="urn:microsoft.com/office/officeart/2005/8/layout/vList2"/>
    <dgm:cxn modelId="{4C493E88-6613-494E-9F19-4C107F0D0BBA}" type="presOf" srcId="{9B149892-498C-4C65-B2AF-A0F947641DFA}" destId="{4C4A2B29-C0F0-43E0-A4BD-E0FF10875FAB}" srcOrd="0" destOrd="1" presId="urn:microsoft.com/office/officeart/2005/8/layout/vList2"/>
    <dgm:cxn modelId="{69AA9BCE-B133-4FF6-BED9-51D602E1DE9D}" type="presParOf" srcId="{0A8B5937-E506-497E-8FBD-DBEB995AFC70}" destId="{D0FE3C9A-8D7A-46C3-8D0F-AA415E872372}" srcOrd="0" destOrd="0" presId="urn:microsoft.com/office/officeart/2005/8/layout/vList2"/>
    <dgm:cxn modelId="{2C664066-8D0A-499E-91EC-7139D237B0C0}" type="presParOf" srcId="{0A8B5937-E506-497E-8FBD-DBEB995AFC70}" destId="{4C4A2B29-C0F0-43E0-A4BD-E0FF10875FAB}" srcOrd="1" destOrd="0" presId="urn:microsoft.com/office/officeart/2005/8/layout/vList2"/>
    <dgm:cxn modelId="{F4636660-BA47-476C-9811-5BF926AFEA43}" type="presParOf" srcId="{0A8B5937-E506-497E-8FBD-DBEB995AFC70}" destId="{F32D597E-A93E-4188-8459-36C4C4A7C96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430424-5FFA-4172-B8F3-BFB645E8A64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8383382-1FB1-4C5C-98A0-00F6E9220ECA}">
      <dgm:prSet custT="1"/>
      <dgm:spPr/>
      <dgm:t>
        <a:bodyPr/>
        <a:lstStyle/>
        <a:p>
          <a:pPr rtl="1"/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توضع البراعم الزهرية في وسط زجاجة ساعة نظيفة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وجافة يضاف لها قطرة ماء او كحول وبفضل ان نبدأ بالماء.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96D00B9C-0A80-4DD1-BEE5-D35D1A3066A2}" type="parTrans" cxnId="{2D1885F3-5CD7-4536-9467-321B3BDE11AD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E7802442-2D57-495F-8B91-A90F99CFE9A5}" type="sibTrans" cxnId="{2D1885F3-5CD7-4536-9467-321B3BDE11AD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24C2D558-469A-4581-8566-D2C14F8F40B0}">
      <dgm:prSet custT="1"/>
      <dgm:spPr/>
      <dgm:t>
        <a:bodyPr/>
        <a:lstStyle/>
        <a:p>
          <a:pPr rtl="1"/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بواسطة ملقط وإبرة تشريح تفصل المتوك عن خيوط وباقي أجزاء الزهرة ويتخلص منها ولايبقى غير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المتوك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E4751EAC-FB92-4A3A-9901-6AD3C44EA405}" type="parTrans" cxnId="{3CB18B2A-EEB6-4EFB-BDAD-E02A6B2E16AD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38DE99FD-E2DE-46A6-B761-4C1224EF2CB5}" type="sibTrans" cxnId="{3CB18B2A-EEB6-4EFB-BDAD-E02A6B2E16AD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3C710C4F-ACF1-4C11-93DE-C579E6B2DE7B}">
      <dgm:prSet custT="1"/>
      <dgm:spPr/>
      <dgm:t>
        <a:bodyPr/>
        <a:lstStyle/>
        <a:p>
          <a:pPr rtl="1"/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تمزق المتوك بحرص شديد بواسطة المشرط او الابرة اذا كان المتك كبير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وواضح,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او بأستخدام قضيب زجاجي مدبب تهرس المتوك اذا كانت صغيرة ورقيقة تستبعد بقايا المتوك على جوانب زجاجة الساعة ولايترك الاحبوب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اللقاح (المحلول الرائق) في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وسط زجاجة الساعة.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6DED4878-B58D-4E81-8B0C-80A71F3EA178}" type="parTrans" cxnId="{0328D478-C11D-4623-9479-4D4A2289D530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0C5DBA8E-60B2-459E-B6FA-42FC14F47867}" type="sibTrans" cxnId="{0328D478-C11D-4623-9479-4D4A2289D530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D0043D8E-DC55-44D5-877C-8DDC8C69411B}">
      <dgm:prSet custT="1"/>
      <dgm:spPr/>
      <dgm:t>
        <a:bodyPr/>
        <a:lstStyle/>
        <a:p>
          <a:pPr rtl="1"/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يؤخذ المحلول المائي الرئق بواسطة </a:t>
          </a:r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ماصة دقيقة وتوضع في وسط شريحة زجاجية نظيف ثم تضاف قطرات من صبغة الصفرانين الى حبوب اللقاح وتغطى بغطاء الشريحة.</a:t>
          </a:r>
          <a:endParaRPr lang="ar-SA" sz="2000" dirty="0">
            <a:latin typeface="Times New Roman" pitchFamily="18" charset="0"/>
            <a:cs typeface="Times New Roman" pitchFamily="18" charset="0"/>
          </a:endParaRPr>
        </a:p>
      </dgm:t>
    </dgm:pt>
    <dgm:pt modelId="{C9E7B71F-1860-49BB-BA48-C85946F48DCF}" type="parTrans" cxnId="{B4763433-3D40-4CB1-B127-E27437F1D3D6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251247A8-B2E3-44B9-B202-054EE6B44BDB}" type="sibTrans" cxnId="{B4763433-3D40-4CB1-B127-E27437F1D3D6}">
      <dgm:prSet/>
      <dgm:spPr/>
      <dgm:t>
        <a:bodyPr/>
        <a:lstStyle/>
        <a:p>
          <a:pPr rtl="1"/>
          <a:endParaRPr lang="ar-SA" sz="2400">
            <a:latin typeface="Times New Roman" pitchFamily="18" charset="0"/>
            <a:cs typeface="Times New Roman" pitchFamily="18" charset="0"/>
          </a:endParaRPr>
        </a:p>
      </dgm:t>
    </dgm:pt>
    <dgm:pt modelId="{D7A44BDE-ED5D-49F1-B1DD-72E7E2D70A21}">
      <dgm:prSet custT="1"/>
      <dgm:spPr/>
      <dgm:t>
        <a:bodyPr/>
        <a:lstStyle/>
        <a:p>
          <a:pPr algn="r"/>
          <a:r>
            <a:rPr lang="ar-SA" sz="2000" dirty="0" smtClean="0">
              <a:latin typeface="Times New Roman" pitchFamily="18" charset="0"/>
              <a:cs typeface="Times New Roman" pitchFamily="18" charset="0"/>
            </a:rPr>
            <a:t>اذا لوحظ وجود الصبغة بلون داكن يفضل اضافة قطرة من الكحول قبل وضع الغطاء ويفضل اضافة قطرة كحول بعد الهرس بالماء وقبل وضع الغطاء لاستبعاد اكبر قر ممكن من الفقاعات. </a:t>
          </a:r>
        </a:p>
      </dgm:t>
    </dgm:pt>
    <dgm:pt modelId="{E92F41AC-D017-4030-8063-A2BFE1909942}" type="parTrans" cxnId="{D9440881-AB00-4DD6-96E4-18E88661AA4A}">
      <dgm:prSet/>
      <dgm:spPr/>
      <dgm:t>
        <a:bodyPr/>
        <a:lstStyle/>
        <a:p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C04F50F3-D423-4180-A929-D8C06539FDBA}" type="sibTrans" cxnId="{D9440881-AB00-4DD6-96E4-18E88661AA4A}">
      <dgm:prSet/>
      <dgm:spPr/>
      <dgm:t>
        <a:bodyPr/>
        <a:lstStyle/>
        <a:p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372FCA41-0F4C-4780-9A14-EBD955D1667A}" type="pres">
      <dgm:prSet presAssocID="{52430424-5FFA-4172-B8F3-BFB645E8A6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5E71E5F-96A8-49D2-9AE9-BAC40F116F03}" type="pres">
      <dgm:prSet presAssocID="{F8383382-1FB1-4C5C-98A0-00F6E9220EC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1A4AD7-7E69-4894-A762-63477D83DF9F}" type="pres">
      <dgm:prSet presAssocID="{E7802442-2D57-495F-8B91-A90F99CFE9A5}" presName="spacer" presStyleCnt="0"/>
      <dgm:spPr/>
    </dgm:pt>
    <dgm:pt modelId="{E65FFC67-96C2-494B-B88E-D4B8636C88FE}" type="pres">
      <dgm:prSet presAssocID="{24C2D558-469A-4581-8566-D2C14F8F40B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06CA51-BB3C-4C73-80A8-866353BF13C1}" type="pres">
      <dgm:prSet presAssocID="{38DE99FD-E2DE-46A6-B761-4C1224EF2CB5}" presName="spacer" presStyleCnt="0"/>
      <dgm:spPr/>
    </dgm:pt>
    <dgm:pt modelId="{7BE7F2CF-153A-4267-B480-366ACF476508}" type="pres">
      <dgm:prSet presAssocID="{3C710C4F-ACF1-4C11-93DE-C579E6B2DE7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558F3-61D9-4F16-A71A-43EDB1E8106C}" type="pres">
      <dgm:prSet presAssocID="{0C5DBA8E-60B2-459E-B6FA-42FC14F47867}" presName="spacer" presStyleCnt="0"/>
      <dgm:spPr/>
    </dgm:pt>
    <dgm:pt modelId="{1DEEE093-EE49-4191-A79C-58D59182F622}" type="pres">
      <dgm:prSet presAssocID="{D0043D8E-DC55-44D5-877C-8DDC8C69411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3419EC-D616-4DFD-9CAB-BA7BE5B129EF}" type="pres">
      <dgm:prSet presAssocID="{251247A8-B2E3-44B9-B202-054EE6B44BDB}" presName="spacer" presStyleCnt="0"/>
      <dgm:spPr/>
    </dgm:pt>
    <dgm:pt modelId="{A451F638-F792-4E16-AFE1-F302E62A0795}" type="pres">
      <dgm:prSet presAssocID="{D7A44BDE-ED5D-49F1-B1DD-72E7E2D70A2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28D478-C11D-4623-9479-4D4A2289D530}" srcId="{52430424-5FFA-4172-B8F3-BFB645E8A641}" destId="{3C710C4F-ACF1-4C11-93DE-C579E6B2DE7B}" srcOrd="2" destOrd="0" parTransId="{6DED4878-B58D-4E81-8B0C-80A71F3EA178}" sibTransId="{0C5DBA8E-60B2-459E-B6FA-42FC14F47867}"/>
    <dgm:cxn modelId="{06305956-E96F-4663-8B35-D8C90226ADBF}" type="presOf" srcId="{3C710C4F-ACF1-4C11-93DE-C579E6B2DE7B}" destId="{7BE7F2CF-153A-4267-B480-366ACF476508}" srcOrd="0" destOrd="0" presId="urn:microsoft.com/office/officeart/2005/8/layout/vList2"/>
    <dgm:cxn modelId="{05776A57-7DA3-4945-88C2-930CCF239A0C}" type="presOf" srcId="{F8383382-1FB1-4C5C-98A0-00F6E9220ECA}" destId="{55E71E5F-96A8-49D2-9AE9-BAC40F116F03}" srcOrd="0" destOrd="0" presId="urn:microsoft.com/office/officeart/2005/8/layout/vList2"/>
    <dgm:cxn modelId="{B4763433-3D40-4CB1-B127-E27437F1D3D6}" srcId="{52430424-5FFA-4172-B8F3-BFB645E8A641}" destId="{D0043D8E-DC55-44D5-877C-8DDC8C69411B}" srcOrd="3" destOrd="0" parTransId="{C9E7B71F-1860-49BB-BA48-C85946F48DCF}" sibTransId="{251247A8-B2E3-44B9-B202-054EE6B44BDB}"/>
    <dgm:cxn modelId="{2D1885F3-5CD7-4536-9467-321B3BDE11AD}" srcId="{52430424-5FFA-4172-B8F3-BFB645E8A641}" destId="{F8383382-1FB1-4C5C-98A0-00F6E9220ECA}" srcOrd="0" destOrd="0" parTransId="{96D00B9C-0A80-4DD1-BEE5-D35D1A3066A2}" sibTransId="{E7802442-2D57-495F-8B91-A90F99CFE9A5}"/>
    <dgm:cxn modelId="{AE3EF208-A94B-44C1-B01E-FE73B1535CC3}" type="presOf" srcId="{D7A44BDE-ED5D-49F1-B1DD-72E7E2D70A21}" destId="{A451F638-F792-4E16-AFE1-F302E62A0795}" srcOrd="0" destOrd="0" presId="urn:microsoft.com/office/officeart/2005/8/layout/vList2"/>
    <dgm:cxn modelId="{75830A1A-9241-41B9-ABD3-649247B3E913}" type="presOf" srcId="{D0043D8E-DC55-44D5-877C-8DDC8C69411B}" destId="{1DEEE093-EE49-4191-A79C-58D59182F622}" srcOrd="0" destOrd="0" presId="urn:microsoft.com/office/officeart/2005/8/layout/vList2"/>
    <dgm:cxn modelId="{DC7B5BE4-0043-40DB-8109-61145A020A0A}" type="presOf" srcId="{24C2D558-469A-4581-8566-D2C14F8F40B0}" destId="{E65FFC67-96C2-494B-B88E-D4B8636C88FE}" srcOrd="0" destOrd="0" presId="urn:microsoft.com/office/officeart/2005/8/layout/vList2"/>
    <dgm:cxn modelId="{D9440881-AB00-4DD6-96E4-18E88661AA4A}" srcId="{52430424-5FFA-4172-B8F3-BFB645E8A641}" destId="{D7A44BDE-ED5D-49F1-B1DD-72E7E2D70A21}" srcOrd="4" destOrd="0" parTransId="{E92F41AC-D017-4030-8063-A2BFE1909942}" sibTransId="{C04F50F3-D423-4180-A929-D8C06539FDBA}"/>
    <dgm:cxn modelId="{058F5A43-32C6-4643-BA23-3794A80DC8BF}" type="presOf" srcId="{52430424-5FFA-4172-B8F3-BFB645E8A641}" destId="{372FCA41-0F4C-4780-9A14-EBD955D1667A}" srcOrd="0" destOrd="0" presId="urn:microsoft.com/office/officeart/2005/8/layout/vList2"/>
    <dgm:cxn modelId="{3CB18B2A-EEB6-4EFB-BDAD-E02A6B2E16AD}" srcId="{52430424-5FFA-4172-B8F3-BFB645E8A641}" destId="{24C2D558-469A-4581-8566-D2C14F8F40B0}" srcOrd="1" destOrd="0" parTransId="{E4751EAC-FB92-4A3A-9901-6AD3C44EA405}" sibTransId="{38DE99FD-E2DE-46A6-B761-4C1224EF2CB5}"/>
    <dgm:cxn modelId="{14A9DC65-68D9-4BDF-9277-0D90CD7A7F77}" type="presParOf" srcId="{372FCA41-0F4C-4780-9A14-EBD955D1667A}" destId="{55E71E5F-96A8-49D2-9AE9-BAC40F116F03}" srcOrd="0" destOrd="0" presId="urn:microsoft.com/office/officeart/2005/8/layout/vList2"/>
    <dgm:cxn modelId="{B6DE8910-5266-41AB-9B79-BE722E783E8B}" type="presParOf" srcId="{372FCA41-0F4C-4780-9A14-EBD955D1667A}" destId="{741A4AD7-7E69-4894-A762-63477D83DF9F}" srcOrd="1" destOrd="0" presId="urn:microsoft.com/office/officeart/2005/8/layout/vList2"/>
    <dgm:cxn modelId="{E6C8EF6A-9F38-453D-97A1-0C418DB42A14}" type="presParOf" srcId="{372FCA41-0F4C-4780-9A14-EBD955D1667A}" destId="{E65FFC67-96C2-494B-B88E-D4B8636C88FE}" srcOrd="2" destOrd="0" presId="urn:microsoft.com/office/officeart/2005/8/layout/vList2"/>
    <dgm:cxn modelId="{C0B6268E-D082-4DF7-8958-36ACE7C99608}" type="presParOf" srcId="{372FCA41-0F4C-4780-9A14-EBD955D1667A}" destId="{3D06CA51-BB3C-4C73-80A8-866353BF13C1}" srcOrd="3" destOrd="0" presId="urn:microsoft.com/office/officeart/2005/8/layout/vList2"/>
    <dgm:cxn modelId="{F6E0F46A-A21C-449E-B4D9-DD18800C4C6A}" type="presParOf" srcId="{372FCA41-0F4C-4780-9A14-EBD955D1667A}" destId="{7BE7F2CF-153A-4267-B480-366ACF476508}" srcOrd="4" destOrd="0" presId="urn:microsoft.com/office/officeart/2005/8/layout/vList2"/>
    <dgm:cxn modelId="{DC22C57C-FCA0-42BF-A80F-08B28A65F882}" type="presParOf" srcId="{372FCA41-0F4C-4780-9A14-EBD955D1667A}" destId="{595558F3-61D9-4F16-A71A-43EDB1E8106C}" srcOrd="5" destOrd="0" presId="urn:microsoft.com/office/officeart/2005/8/layout/vList2"/>
    <dgm:cxn modelId="{259BE4C7-8675-4623-A94F-6E4B79A6AF28}" type="presParOf" srcId="{372FCA41-0F4C-4780-9A14-EBD955D1667A}" destId="{1DEEE093-EE49-4191-A79C-58D59182F622}" srcOrd="6" destOrd="0" presId="urn:microsoft.com/office/officeart/2005/8/layout/vList2"/>
    <dgm:cxn modelId="{9EA90D23-43C1-4A48-A073-6C6B45FFB619}" type="presParOf" srcId="{372FCA41-0F4C-4780-9A14-EBD955D1667A}" destId="{F93419EC-D616-4DFD-9CAB-BA7BE5B129EF}" srcOrd="7" destOrd="0" presId="urn:microsoft.com/office/officeart/2005/8/layout/vList2"/>
    <dgm:cxn modelId="{BE11BF3C-29BD-4ED6-978D-60C1C8DFDCCE}" type="presParOf" srcId="{372FCA41-0F4C-4780-9A14-EBD955D1667A}" destId="{A451F638-F792-4E16-AFE1-F302E62A079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45D82-4F2E-45CE-8021-DCE033A4D8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89C3DE5-D46D-4170-A036-334A13B0C02A}">
      <dgm:prSet/>
      <dgm:spPr/>
      <dgm:t>
        <a:bodyPr/>
        <a:lstStyle/>
        <a:p>
          <a:pPr rtl="1"/>
          <a:r>
            <a:rPr lang="ar-SA" dirty="0" smtClean="0"/>
            <a:t>تفحص الحبوب تحت المجهر الضوئي </a:t>
          </a:r>
          <a:r>
            <a:rPr lang="ar-SA" dirty="0" err="1" smtClean="0"/>
            <a:t>بأستخدام</a:t>
          </a:r>
          <a:r>
            <a:rPr lang="ar-SA" dirty="0" smtClean="0"/>
            <a:t> القوة 40% للتعرف على شكل وعدد فتحات </a:t>
          </a:r>
          <a:r>
            <a:rPr lang="ar-SA" dirty="0" err="1" smtClean="0"/>
            <a:t>الانبات</a:t>
          </a:r>
          <a:r>
            <a:rPr lang="ar-SA" dirty="0" smtClean="0"/>
            <a:t> بالنسبة لحبة اللقاح.</a:t>
          </a:r>
          <a:endParaRPr lang="ar-SA" dirty="0"/>
        </a:p>
      </dgm:t>
    </dgm:pt>
    <dgm:pt modelId="{207B7643-94C2-474E-9F9A-2A5DC7B71E2B}" type="parTrans" cxnId="{A16056AB-5AE9-4090-8DA5-D0F0EACB7C88}">
      <dgm:prSet/>
      <dgm:spPr/>
      <dgm:t>
        <a:bodyPr/>
        <a:lstStyle/>
        <a:p>
          <a:pPr rtl="1"/>
          <a:endParaRPr lang="ar-SA"/>
        </a:p>
      </dgm:t>
    </dgm:pt>
    <dgm:pt modelId="{70D77147-7555-4C9A-997C-50D2E56D28A5}" type="sibTrans" cxnId="{A16056AB-5AE9-4090-8DA5-D0F0EACB7C88}">
      <dgm:prSet/>
      <dgm:spPr/>
      <dgm:t>
        <a:bodyPr/>
        <a:lstStyle/>
        <a:p>
          <a:pPr rtl="1"/>
          <a:endParaRPr lang="ar-SA"/>
        </a:p>
      </dgm:t>
    </dgm:pt>
    <dgm:pt modelId="{95C0DC54-C5CE-4603-8050-8C1F11118CBA}">
      <dgm:prSet custT="1"/>
      <dgm:spPr/>
      <dgm:t>
        <a:bodyPr/>
        <a:lstStyle/>
        <a:p>
          <a:pPr rtl="1"/>
          <a:r>
            <a:rPr lang="ar-SA" sz="2400" dirty="0" smtClean="0"/>
            <a:t>عند دراسة حبوب اللقاح لابد من اخذ بعض الصفات بعين الاعتبار مثل:</a:t>
          </a:r>
          <a:endParaRPr lang="ar-SA" sz="2400" dirty="0"/>
        </a:p>
      </dgm:t>
    </dgm:pt>
    <dgm:pt modelId="{0F03DB74-4FF2-4D2F-B36B-B1BDBC4141C3}" type="parTrans" cxnId="{7AE60BA8-7569-484D-9F85-3C3DF4ADEA1B}">
      <dgm:prSet/>
      <dgm:spPr/>
      <dgm:t>
        <a:bodyPr/>
        <a:lstStyle/>
        <a:p>
          <a:pPr rtl="1"/>
          <a:endParaRPr lang="ar-SA"/>
        </a:p>
      </dgm:t>
    </dgm:pt>
    <dgm:pt modelId="{E03027A4-F8F9-438B-A313-EB23D605E798}" type="sibTrans" cxnId="{7AE60BA8-7569-484D-9F85-3C3DF4ADEA1B}">
      <dgm:prSet/>
      <dgm:spPr/>
      <dgm:t>
        <a:bodyPr/>
        <a:lstStyle/>
        <a:p>
          <a:pPr rtl="1"/>
          <a:endParaRPr lang="ar-SA"/>
        </a:p>
      </dgm:t>
    </dgm:pt>
    <dgm:pt modelId="{16AA5F54-F54D-4D18-8CD9-066801BF4090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انماط فتحات الانبات (شق بيضاوي </a:t>
          </a:r>
          <a:r>
            <a:rPr lang="ar-SA" dirty="0" smtClean="0"/>
            <a:t>مستطيل </a:t>
          </a:r>
          <a:r>
            <a:rPr lang="en-US" dirty="0" err="1" smtClean="0"/>
            <a:t>colpate</a:t>
          </a:r>
          <a:r>
            <a:rPr lang="ar-SA" dirty="0" smtClean="0"/>
            <a:t> </a:t>
          </a:r>
          <a:r>
            <a:rPr lang="ar-SA" dirty="0" smtClean="0"/>
            <a:t>,ثقوب مستديرة </a:t>
          </a:r>
          <a:r>
            <a:rPr lang="en-US" dirty="0" smtClean="0"/>
            <a:t>pores</a:t>
          </a:r>
          <a:r>
            <a:rPr lang="ar-SA" dirty="0" smtClean="0"/>
            <a:t>,مختلط </a:t>
          </a:r>
          <a:r>
            <a:rPr lang="ar-SA" dirty="0" smtClean="0"/>
            <a:t>من </a:t>
          </a:r>
          <a:r>
            <a:rPr lang="ar-SA" dirty="0" smtClean="0"/>
            <a:t>الشقوق المستطيلة والثقوب</a:t>
          </a:r>
          <a:r>
            <a:rPr lang="en-US" dirty="0" smtClean="0"/>
            <a:t> </a:t>
          </a:r>
          <a:r>
            <a:rPr lang="en-US" dirty="0" err="1" smtClean="0"/>
            <a:t>colpi-porate</a:t>
          </a:r>
          <a:r>
            <a:rPr lang="en-US" dirty="0" smtClean="0"/>
            <a:t> </a:t>
          </a:r>
          <a:r>
            <a:rPr lang="ar-SA" dirty="0" smtClean="0"/>
            <a:t>).</a:t>
          </a:r>
          <a:endParaRPr lang="ar-SA" dirty="0"/>
        </a:p>
      </dgm:t>
    </dgm:pt>
    <dgm:pt modelId="{90C200E6-6A00-4D4B-A924-CE771A10C7A0}" type="parTrans" cxnId="{86B3B4ED-241A-481F-BEC8-EE5D55B99EE3}">
      <dgm:prSet/>
      <dgm:spPr/>
      <dgm:t>
        <a:bodyPr/>
        <a:lstStyle/>
        <a:p>
          <a:pPr rtl="1"/>
          <a:endParaRPr lang="ar-SA"/>
        </a:p>
      </dgm:t>
    </dgm:pt>
    <dgm:pt modelId="{997D8038-7925-401F-96D7-06DFD4713099}" type="sibTrans" cxnId="{86B3B4ED-241A-481F-BEC8-EE5D55B99EE3}">
      <dgm:prSet/>
      <dgm:spPr/>
      <dgm:t>
        <a:bodyPr/>
        <a:lstStyle/>
        <a:p>
          <a:pPr rtl="1"/>
          <a:endParaRPr lang="ar-SA"/>
        </a:p>
      </dgm:t>
    </dgm:pt>
    <dgm:pt modelId="{DBB8247D-D3CD-49FF-989E-310E3A0EDB63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عدد فتحات </a:t>
          </a:r>
          <a:r>
            <a:rPr lang="ar-SA" dirty="0" err="1" smtClean="0"/>
            <a:t>الانبات</a:t>
          </a:r>
          <a:r>
            <a:rPr lang="ar-SA" dirty="0" smtClean="0"/>
            <a:t>.</a:t>
          </a:r>
          <a:endParaRPr lang="ar-SA" dirty="0"/>
        </a:p>
      </dgm:t>
    </dgm:pt>
    <dgm:pt modelId="{91424B1C-C08F-4AD1-82AA-331122032EB9}" type="parTrans" cxnId="{7077618D-7F1E-44A0-B5B3-42A1ACCFEF80}">
      <dgm:prSet/>
      <dgm:spPr/>
      <dgm:t>
        <a:bodyPr/>
        <a:lstStyle/>
        <a:p>
          <a:pPr rtl="1"/>
          <a:endParaRPr lang="ar-SA"/>
        </a:p>
      </dgm:t>
    </dgm:pt>
    <dgm:pt modelId="{72F11D9C-3B85-4CC9-845D-0ABC996F52B7}" type="sibTrans" cxnId="{7077618D-7F1E-44A0-B5B3-42A1ACCFEF80}">
      <dgm:prSet/>
      <dgm:spPr/>
      <dgm:t>
        <a:bodyPr/>
        <a:lstStyle/>
        <a:p>
          <a:pPr rtl="1"/>
          <a:endParaRPr lang="ar-SA"/>
        </a:p>
      </dgm:t>
    </dgm:pt>
    <dgm:pt modelId="{1E2BAA88-F306-4817-8E1E-E6CE1D58803D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تركيب السطح </a:t>
          </a:r>
          <a:r>
            <a:rPr lang="ar-SA" dirty="0" smtClean="0"/>
            <a:t> جدار حبة اللقاح (املس,شوكي , قد تكون هذه الاشواك طويلة او قصيرة وقد يكون سطح الحبة مجعد).</a:t>
          </a:r>
          <a:endParaRPr lang="ar-SA" dirty="0"/>
        </a:p>
      </dgm:t>
    </dgm:pt>
    <dgm:pt modelId="{779ADF44-8C41-42A5-9EDC-7D56F3E79825}" type="parTrans" cxnId="{EC217A5E-841C-40CA-8B39-55A725DB9EC8}">
      <dgm:prSet/>
      <dgm:spPr/>
      <dgm:t>
        <a:bodyPr/>
        <a:lstStyle/>
        <a:p>
          <a:pPr rtl="1"/>
          <a:endParaRPr lang="ar-SA"/>
        </a:p>
      </dgm:t>
    </dgm:pt>
    <dgm:pt modelId="{67A48905-F100-4686-8365-2E62892B9812}" type="sibTrans" cxnId="{EC217A5E-841C-40CA-8B39-55A725DB9EC8}">
      <dgm:prSet/>
      <dgm:spPr/>
      <dgm:t>
        <a:bodyPr/>
        <a:lstStyle/>
        <a:p>
          <a:pPr rtl="1"/>
          <a:endParaRPr lang="ar-SA"/>
        </a:p>
      </dgm:t>
    </dgm:pt>
    <dgm:pt modelId="{1C644ED3-E608-4C1E-976A-4D4B2DC23A66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dirty="0" smtClean="0"/>
            <a:t>اطول حبوب اللقاح (الطول القطبي ,القطر الاستوائي ,طول </a:t>
          </a:r>
          <a:r>
            <a:rPr lang="ar-SA" dirty="0" smtClean="0"/>
            <a:t>الفتحة). </a:t>
          </a:r>
          <a:endParaRPr lang="ar-SA" dirty="0"/>
        </a:p>
      </dgm:t>
    </dgm:pt>
    <dgm:pt modelId="{F3B65462-64DF-4821-BF6C-2B8DF407004A}" type="parTrans" cxnId="{0DC2778D-17E9-41BD-9C87-095B0DCDE000}">
      <dgm:prSet/>
      <dgm:spPr/>
      <dgm:t>
        <a:bodyPr/>
        <a:lstStyle/>
        <a:p>
          <a:pPr rtl="1"/>
          <a:endParaRPr lang="ar-SA"/>
        </a:p>
      </dgm:t>
    </dgm:pt>
    <dgm:pt modelId="{2D8BC6BD-FAD9-44F0-9CC6-1487B559FF4D}" type="sibTrans" cxnId="{0DC2778D-17E9-41BD-9C87-095B0DCDE000}">
      <dgm:prSet/>
      <dgm:spPr/>
      <dgm:t>
        <a:bodyPr/>
        <a:lstStyle/>
        <a:p>
          <a:pPr rtl="1"/>
          <a:endParaRPr lang="ar-SA"/>
        </a:p>
      </dgm:t>
    </dgm:pt>
    <dgm:pt modelId="{13A1E6BB-EDE9-469A-A055-872445D36E1A}" type="pres">
      <dgm:prSet presAssocID="{C0345D82-4F2E-45CE-8021-DCE033A4D8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A9B65F-551F-43A6-BF09-F54C963E9424}" type="pres">
      <dgm:prSet presAssocID="{589C3DE5-D46D-4170-A036-334A13B0C02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1816B-DF4F-4FAB-9E1E-D0FC7C3A9F85}" type="pres">
      <dgm:prSet presAssocID="{70D77147-7555-4C9A-997C-50D2E56D28A5}" presName="spacer" presStyleCnt="0"/>
      <dgm:spPr/>
    </dgm:pt>
    <dgm:pt modelId="{1AEBF20D-2379-4440-91F9-5334BC9728F1}" type="pres">
      <dgm:prSet presAssocID="{95C0DC54-C5CE-4603-8050-8C1F11118CBA}" presName="parentText" presStyleLbl="node1" presStyleIdx="1" presStyleCnt="2" custScaleY="5910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4DBBC6-BE17-42CF-9DA4-E58C70B7961B}" type="pres">
      <dgm:prSet presAssocID="{95C0DC54-C5CE-4603-8050-8C1F11118CBA}" presName="childText" presStyleLbl="revTx" presStyleIdx="0" presStyleCnt="1" custScaleY="1210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77618D-7F1E-44A0-B5B3-42A1ACCFEF80}" srcId="{95C0DC54-C5CE-4603-8050-8C1F11118CBA}" destId="{DBB8247D-D3CD-49FF-989E-310E3A0EDB63}" srcOrd="1" destOrd="0" parTransId="{91424B1C-C08F-4AD1-82AA-331122032EB9}" sibTransId="{72F11D9C-3B85-4CC9-845D-0ABC996F52B7}"/>
    <dgm:cxn modelId="{92F72784-DD92-4107-9A7F-392B7FEA06F9}" type="presOf" srcId="{C0345D82-4F2E-45CE-8021-DCE033A4D8E9}" destId="{13A1E6BB-EDE9-469A-A055-872445D36E1A}" srcOrd="0" destOrd="0" presId="urn:microsoft.com/office/officeart/2005/8/layout/vList2"/>
    <dgm:cxn modelId="{7AE60BA8-7569-484D-9F85-3C3DF4ADEA1B}" srcId="{C0345D82-4F2E-45CE-8021-DCE033A4D8E9}" destId="{95C0DC54-C5CE-4603-8050-8C1F11118CBA}" srcOrd="1" destOrd="0" parTransId="{0F03DB74-4FF2-4D2F-B36B-B1BDBC4141C3}" sibTransId="{E03027A4-F8F9-438B-A313-EB23D605E798}"/>
    <dgm:cxn modelId="{9E098D0D-4938-4525-A55D-6B37B8241092}" type="presOf" srcId="{1E2BAA88-F306-4817-8E1E-E6CE1D58803D}" destId="{FD4DBBC6-BE17-42CF-9DA4-E58C70B7961B}" srcOrd="0" destOrd="2" presId="urn:microsoft.com/office/officeart/2005/8/layout/vList2"/>
    <dgm:cxn modelId="{5C8FB7C5-C5CC-4485-8AB2-A4B5142C7157}" type="presOf" srcId="{589C3DE5-D46D-4170-A036-334A13B0C02A}" destId="{27A9B65F-551F-43A6-BF09-F54C963E9424}" srcOrd="0" destOrd="0" presId="urn:microsoft.com/office/officeart/2005/8/layout/vList2"/>
    <dgm:cxn modelId="{0DC2778D-17E9-41BD-9C87-095B0DCDE000}" srcId="{95C0DC54-C5CE-4603-8050-8C1F11118CBA}" destId="{1C644ED3-E608-4C1E-976A-4D4B2DC23A66}" srcOrd="3" destOrd="0" parTransId="{F3B65462-64DF-4821-BF6C-2B8DF407004A}" sibTransId="{2D8BC6BD-FAD9-44F0-9CC6-1487B559FF4D}"/>
    <dgm:cxn modelId="{EC3DC476-6F5B-4205-935F-E011A549FFF5}" type="presOf" srcId="{16AA5F54-F54D-4D18-8CD9-066801BF4090}" destId="{FD4DBBC6-BE17-42CF-9DA4-E58C70B7961B}" srcOrd="0" destOrd="0" presId="urn:microsoft.com/office/officeart/2005/8/layout/vList2"/>
    <dgm:cxn modelId="{2577FC03-75AE-48B3-A0F0-7B2E104EFB0F}" type="presOf" srcId="{95C0DC54-C5CE-4603-8050-8C1F11118CBA}" destId="{1AEBF20D-2379-4440-91F9-5334BC9728F1}" srcOrd="0" destOrd="0" presId="urn:microsoft.com/office/officeart/2005/8/layout/vList2"/>
    <dgm:cxn modelId="{6DCA428A-EB0A-437B-B588-69D7FE0B3581}" type="presOf" srcId="{DBB8247D-D3CD-49FF-989E-310E3A0EDB63}" destId="{FD4DBBC6-BE17-42CF-9DA4-E58C70B7961B}" srcOrd="0" destOrd="1" presId="urn:microsoft.com/office/officeart/2005/8/layout/vList2"/>
    <dgm:cxn modelId="{EC217A5E-841C-40CA-8B39-55A725DB9EC8}" srcId="{95C0DC54-C5CE-4603-8050-8C1F11118CBA}" destId="{1E2BAA88-F306-4817-8E1E-E6CE1D58803D}" srcOrd="2" destOrd="0" parTransId="{779ADF44-8C41-42A5-9EDC-7D56F3E79825}" sibTransId="{67A48905-F100-4686-8365-2E62892B9812}"/>
    <dgm:cxn modelId="{AFF467BE-D686-49DE-9B0C-E888AA0FCCC5}" type="presOf" srcId="{1C644ED3-E608-4C1E-976A-4D4B2DC23A66}" destId="{FD4DBBC6-BE17-42CF-9DA4-E58C70B7961B}" srcOrd="0" destOrd="3" presId="urn:microsoft.com/office/officeart/2005/8/layout/vList2"/>
    <dgm:cxn modelId="{86B3B4ED-241A-481F-BEC8-EE5D55B99EE3}" srcId="{95C0DC54-C5CE-4603-8050-8C1F11118CBA}" destId="{16AA5F54-F54D-4D18-8CD9-066801BF4090}" srcOrd="0" destOrd="0" parTransId="{90C200E6-6A00-4D4B-A924-CE771A10C7A0}" sibTransId="{997D8038-7925-401F-96D7-06DFD4713099}"/>
    <dgm:cxn modelId="{A16056AB-5AE9-4090-8DA5-D0F0EACB7C88}" srcId="{C0345D82-4F2E-45CE-8021-DCE033A4D8E9}" destId="{589C3DE5-D46D-4170-A036-334A13B0C02A}" srcOrd="0" destOrd="0" parTransId="{207B7643-94C2-474E-9F9A-2A5DC7B71E2B}" sibTransId="{70D77147-7555-4C9A-997C-50D2E56D28A5}"/>
    <dgm:cxn modelId="{457E7AFD-A651-496A-8026-7DE37AF9FBC7}" type="presParOf" srcId="{13A1E6BB-EDE9-469A-A055-872445D36E1A}" destId="{27A9B65F-551F-43A6-BF09-F54C963E9424}" srcOrd="0" destOrd="0" presId="urn:microsoft.com/office/officeart/2005/8/layout/vList2"/>
    <dgm:cxn modelId="{A2EC8845-552C-4B80-9763-110103F29D84}" type="presParOf" srcId="{13A1E6BB-EDE9-469A-A055-872445D36E1A}" destId="{A5C1816B-DF4F-4FAB-9E1E-D0FC7C3A9F85}" srcOrd="1" destOrd="0" presId="urn:microsoft.com/office/officeart/2005/8/layout/vList2"/>
    <dgm:cxn modelId="{B8AB0EBE-4A78-4F24-A38E-0BD619555A0D}" type="presParOf" srcId="{13A1E6BB-EDE9-469A-A055-872445D36E1A}" destId="{1AEBF20D-2379-4440-91F9-5334BC9728F1}" srcOrd="2" destOrd="0" presId="urn:microsoft.com/office/officeart/2005/8/layout/vList2"/>
    <dgm:cxn modelId="{F2409791-1AC7-4D61-ADC0-F95134B6828B}" type="presParOf" srcId="{13A1E6BB-EDE9-469A-A055-872445D36E1A}" destId="{FD4DBBC6-BE17-42CF-9DA4-E58C70B7961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2B63AA-6550-45B7-8A17-9E86989F14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A855E6-4FCE-4259-B855-D2D66BCFE08A}">
      <dgm:prSet custT="1"/>
      <dgm:spPr/>
      <dgm:t>
        <a:bodyPr/>
        <a:lstStyle/>
        <a:p>
          <a:pPr rtl="1"/>
          <a:r>
            <a:rPr lang="ar-SA" sz="3200" dirty="0" smtClean="0"/>
            <a:t>تظهر  حبوب اللقاح اشكالا مختلفه فقد تكون كروية او بيضاوية او مضلعة او مستطيلة او </a:t>
          </a:r>
          <a:r>
            <a:rPr lang="ar-SA" sz="2800" dirty="0" smtClean="0"/>
            <a:t>مثلثة</a:t>
          </a:r>
          <a:r>
            <a:rPr lang="ar-SA" sz="3200" dirty="0" smtClean="0"/>
            <a:t> و أشكالا كثيرة. </a:t>
          </a:r>
          <a:endParaRPr lang="en-US" sz="3200" dirty="0"/>
        </a:p>
      </dgm:t>
    </dgm:pt>
    <dgm:pt modelId="{C261CC03-DA32-4AE0-B605-E763E1024353}" type="parTrans" cxnId="{9D18C0DD-0059-4B46-9B3C-C9ADE72CED80}">
      <dgm:prSet/>
      <dgm:spPr/>
      <dgm:t>
        <a:bodyPr/>
        <a:lstStyle/>
        <a:p>
          <a:endParaRPr lang="en-US" sz="1000"/>
        </a:p>
      </dgm:t>
    </dgm:pt>
    <dgm:pt modelId="{ECE93FBE-EED6-48AB-9847-C758E82FC90B}" type="sibTrans" cxnId="{9D18C0DD-0059-4B46-9B3C-C9ADE72CED80}">
      <dgm:prSet/>
      <dgm:spPr/>
      <dgm:t>
        <a:bodyPr/>
        <a:lstStyle/>
        <a:p>
          <a:endParaRPr lang="en-US" sz="1000"/>
        </a:p>
      </dgm:t>
    </dgm:pt>
    <dgm:pt modelId="{75EB8E68-8ED4-48D3-AA71-3E37B8094148}">
      <dgm:prSet custT="1"/>
      <dgm:spPr/>
      <dgm:t>
        <a:bodyPr/>
        <a:lstStyle/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dirty="0" smtClean="0"/>
            <a:t>السؤال الثاني :كيف يظهر جدار حبة اللقاح ؟ </a:t>
          </a:r>
          <a:endParaRPr lang="en-US" sz="2800" dirty="0" smtClean="0"/>
        </a:p>
        <a:p>
          <a:pPr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dirty="0"/>
        </a:p>
      </dgm:t>
    </dgm:pt>
    <dgm:pt modelId="{53811F7F-2C0F-49A0-9B31-0501A4690018}" type="parTrans" cxnId="{0D97CA35-A4C6-454D-AC5F-943BA543CCFF}">
      <dgm:prSet/>
      <dgm:spPr/>
      <dgm:t>
        <a:bodyPr/>
        <a:lstStyle/>
        <a:p>
          <a:endParaRPr lang="en-US" sz="1100"/>
        </a:p>
      </dgm:t>
    </dgm:pt>
    <dgm:pt modelId="{F8BE204A-B1EA-498B-ABA4-7A0A1F93B0CF}" type="sibTrans" cxnId="{0D97CA35-A4C6-454D-AC5F-943BA543CCFF}">
      <dgm:prSet/>
      <dgm:spPr/>
      <dgm:t>
        <a:bodyPr/>
        <a:lstStyle/>
        <a:p>
          <a:endParaRPr lang="en-US" sz="1100"/>
        </a:p>
      </dgm:t>
    </dgm:pt>
    <dgm:pt modelId="{ADE2E26C-1CCB-4979-A825-01B64F84A02C}">
      <dgm:prSet custT="1"/>
      <dgm:spPr/>
      <dgm:t>
        <a:bodyPr/>
        <a:lstStyle/>
        <a:p>
          <a:pPr algn="r"/>
          <a:r>
            <a:rPr lang="ar-SA" sz="2800" dirty="0" smtClean="0"/>
            <a:t>السؤال الأول : في الشريحة التي امامك ماشكل حبة اللقاح   ؟  </a:t>
          </a:r>
          <a:endParaRPr lang="en-US" sz="2800" dirty="0"/>
        </a:p>
      </dgm:t>
    </dgm:pt>
    <dgm:pt modelId="{B841AF82-4D98-408E-973F-B7B505A090DB}" type="parTrans" cxnId="{058F8AF0-4B93-41DD-BC27-AC10A3720D53}">
      <dgm:prSet/>
      <dgm:spPr/>
      <dgm:t>
        <a:bodyPr/>
        <a:lstStyle/>
        <a:p>
          <a:endParaRPr lang="en-US" sz="1100"/>
        </a:p>
      </dgm:t>
    </dgm:pt>
    <dgm:pt modelId="{3203560C-FB3A-4B4C-9B88-27C590894E55}" type="sibTrans" cxnId="{058F8AF0-4B93-41DD-BC27-AC10A3720D53}">
      <dgm:prSet/>
      <dgm:spPr/>
      <dgm:t>
        <a:bodyPr/>
        <a:lstStyle/>
        <a:p>
          <a:endParaRPr lang="en-US" sz="1100"/>
        </a:p>
      </dgm:t>
    </dgm:pt>
    <dgm:pt modelId="{FF7B74AC-3B79-4A50-B30A-325B8AB12165}">
      <dgm:prSet custT="1"/>
      <dgm:spPr/>
      <dgm:t>
        <a:bodyPr/>
        <a:lstStyle/>
        <a:p>
          <a:pPr rtl="1"/>
          <a:r>
            <a:rPr lang="ar-SA" sz="2800" smtClean="0"/>
            <a:t>السؤال الثالث : كيف يمكن قياس طول و عرض حبة اللقاح ؟ </a:t>
          </a:r>
          <a:endParaRPr lang="en-US" sz="2800"/>
        </a:p>
      </dgm:t>
    </dgm:pt>
    <dgm:pt modelId="{A3BE45D9-2A05-4214-82DC-15EC0842DA11}" type="parTrans" cxnId="{15E1BD74-68B1-4ACE-A2C6-133C59551615}">
      <dgm:prSet/>
      <dgm:spPr/>
      <dgm:t>
        <a:bodyPr/>
        <a:lstStyle/>
        <a:p>
          <a:endParaRPr lang="en-US"/>
        </a:p>
      </dgm:t>
    </dgm:pt>
    <dgm:pt modelId="{2947DA95-9957-4044-8771-1B13D4E2829C}" type="sibTrans" cxnId="{15E1BD74-68B1-4ACE-A2C6-133C59551615}">
      <dgm:prSet/>
      <dgm:spPr/>
      <dgm:t>
        <a:bodyPr/>
        <a:lstStyle/>
        <a:p>
          <a:endParaRPr lang="en-US"/>
        </a:p>
      </dgm:t>
    </dgm:pt>
    <dgm:pt modelId="{58F2D858-2894-434E-B84F-15FB72E017EE}" type="pres">
      <dgm:prSet presAssocID="{E82B63AA-6550-45B7-8A17-9E86989F14CD}" presName="linear" presStyleCnt="0">
        <dgm:presLayoutVars>
          <dgm:animLvl val="lvl"/>
          <dgm:resizeHandles val="exact"/>
        </dgm:presLayoutVars>
      </dgm:prSet>
      <dgm:spPr/>
    </dgm:pt>
    <dgm:pt modelId="{6E7733AD-6A9C-45EC-B246-CBECE89D0EBA}" type="pres">
      <dgm:prSet presAssocID="{70A855E6-4FCE-4259-B855-D2D66BCFE08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2E656B-8DFA-4110-BD6B-2BB2A90443CD}" type="pres">
      <dgm:prSet presAssocID="{ECE93FBE-EED6-48AB-9847-C758E82FC90B}" presName="spacer" presStyleCnt="0"/>
      <dgm:spPr/>
    </dgm:pt>
    <dgm:pt modelId="{273BF4BD-EF68-40B1-B236-AD28D7B7AB22}" type="pres">
      <dgm:prSet presAssocID="{ADE2E26C-1CCB-4979-A825-01B64F84A02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DAA86EE-2679-42C3-A850-BEBDA297E27E}" type="pres">
      <dgm:prSet presAssocID="{3203560C-FB3A-4B4C-9B88-27C590894E55}" presName="spacer" presStyleCnt="0"/>
      <dgm:spPr/>
    </dgm:pt>
    <dgm:pt modelId="{B22792DE-9AF1-45FB-8317-2BF07E65ACB4}" type="pres">
      <dgm:prSet presAssocID="{75EB8E68-8ED4-48D3-AA71-3E37B809414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58A5392-6769-4574-AF09-8A5ED409BE3E}" type="pres">
      <dgm:prSet presAssocID="{F8BE204A-B1EA-498B-ABA4-7A0A1F93B0CF}" presName="spacer" presStyleCnt="0"/>
      <dgm:spPr/>
    </dgm:pt>
    <dgm:pt modelId="{A0860F67-8E87-436F-AA9D-1F8BD8C4C1F5}" type="pres">
      <dgm:prSet presAssocID="{FF7B74AC-3B79-4A50-B30A-325B8AB1216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D97CA35-A4C6-454D-AC5F-943BA543CCFF}" srcId="{E82B63AA-6550-45B7-8A17-9E86989F14CD}" destId="{75EB8E68-8ED4-48D3-AA71-3E37B8094148}" srcOrd="2" destOrd="0" parTransId="{53811F7F-2C0F-49A0-9B31-0501A4690018}" sibTransId="{F8BE204A-B1EA-498B-ABA4-7A0A1F93B0CF}"/>
    <dgm:cxn modelId="{058F8AF0-4B93-41DD-BC27-AC10A3720D53}" srcId="{E82B63AA-6550-45B7-8A17-9E86989F14CD}" destId="{ADE2E26C-1CCB-4979-A825-01B64F84A02C}" srcOrd="1" destOrd="0" parTransId="{B841AF82-4D98-408E-973F-B7B505A090DB}" sibTransId="{3203560C-FB3A-4B4C-9B88-27C590894E55}"/>
    <dgm:cxn modelId="{9D18C0DD-0059-4B46-9B3C-C9ADE72CED80}" srcId="{E82B63AA-6550-45B7-8A17-9E86989F14CD}" destId="{70A855E6-4FCE-4259-B855-D2D66BCFE08A}" srcOrd="0" destOrd="0" parTransId="{C261CC03-DA32-4AE0-B605-E763E1024353}" sibTransId="{ECE93FBE-EED6-48AB-9847-C758E82FC90B}"/>
    <dgm:cxn modelId="{15E1BD74-68B1-4ACE-A2C6-133C59551615}" srcId="{E82B63AA-6550-45B7-8A17-9E86989F14CD}" destId="{FF7B74AC-3B79-4A50-B30A-325B8AB12165}" srcOrd="3" destOrd="0" parTransId="{A3BE45D9-2A05-4214-82DC-15EC0842DA11}" sibTransId="{2947DA95-9957-4044-8771-1B13D4E2829C}"/>
    <dgm:cxn modelId="{5C6644DF-EBBF-4DC4-9D73-56108F3F206A}" type="presOf" srcId="{ADE2E26C-1CCB-4979-A825-01B64F84A02C}" destId="{273BF4BD-EF68-40B1-B236-AD28D7B7AB22}" srcOrd="0" destOrd="0" presId="urn:microsoft.com/office/officeart/2005/8/layout/vList2"/>
    <dgm:cxn modelId="{AD424907-CA21-4209-B1BF-B1B55F588B17}" type="presOf" srcId="{FF7B74AC-3B79-4A50-B30A-325B8AB12165}" destId="{A0860F67-8E87-436F-AA9D-1F8BD8C4C1F5}" srcOrd="0" destOrd="0" presId="urn:microsoft.com/office/officeart/2005/8/layout/vList2"/>
    <dgm:cxn modelId="{310CC023-C155-45CB-B87A-7212C3F5102C}" type="presOf" srcId="{70A855E6-4FCE-4259-B855-D2D66BCFE08A}" destId="{6E7733AD-6A9C-45EC-B246-CBECE89D0EBA}" srcOrd="0" destOrd="0" presId="urn:microsoft.com/office/officeart/2005/8/layout/vList2"/>
    <dgm:cxn modelId="{1483D7B8-B21F-4ADB-89C5-D2373963A95C}" type="presOf" srcId="{75EB8E68-8ED4-48D3-AA71-3E37B8094148}" destId="{B22792DE-9AF1-45FB-8317-2BF07E65ACB4}" srcOrd="0" destOrd="0" presId="urn:microsoft.com/office/officeart/2005/8/layout/vList2"/>
    <dgm:cxn modelId="{FAB6BB3F-AEB3-4EF1-A509-FFBAF97F00F9}" type="presOf" srcId="{E82B63AA-6550-45B7-8A17-9E86989F14CD}" destId="{58F2D858-2894-434E-B84F-15FB72E017EE}" srcOrd="0" destOrd="0" presId="urn:microsoft.com/office/officeart/2005/8/layout/vList2"/>
    <dgm:cxn modelId="{15C7A94D-A2F6-4390-AE56-C0C009596639}" type="presParOf" srcId="{58F2D858-2894-434E-B84F-15FB72E017EE}" destId="{6E7733AD-6A9C-45EC-B246-CBECE89D0EBA}" srcOrd="0" destOrd="0" presId="urn:microsoft.com/office/officeart/2005/8/layout/vList2"/>
    <dgm:cxn modelId="{3AF4BAC7-C506-4BE3-96CB-4C0173AC0A10}" type="presParOf" srcId="{58F2D858-2894-434E-B84F-15FB72E017EE}" destId="{D22E656B-8DFA-4110-BD6B-2BB2A90443CD}" srcOrd="1" destOrd="0" presId="urn:microsoft.com/office/officeart/2005/8/layout/vList2"/>
    <dgm:cxn modelId="{69AE4D0B-35E6-4A9F-9119-9CFEF8EC2E88}" type="presParOf" srcId="{58F2D858-2894-434E-B84F-15FB72E017EE}" destId="{273BF4BD-EF68-40B1-B236-AD28D7B7AB22}" srcOrd="2" destOrd="0" presId="urn:microsoft.com/office/officeart/2005/8/layout/vList2"/>
    <dgm:cxn modelId="{00289D13-6DC2-4C1B-8995-FB8B6CDD65FE}" type="presParOf" srcId="{58F2D858-2894-434E-B84F-15FB72E017EE}" destId="{8DAA86EE-2679-42C3-A850-BEBDA297E27E}" srcOrd="3" destOrd="0" presId="urn:microsoft.com/office/officeart/2005/8/layout/vList2"/>
    <dgm:cxn modelId="{29ACC890-CEF6-4F8E-9BE3-B31CCCE5AA5A}" type="presParOf" srcId="{58F2D858-2894-434E-B84F-15FB72E017EE}" destId="{B22792DE-9AF1-45FB-8317-2BF07E65ACB4}" srcOrd="4" destOrd="0" presId="urn:microsoft.com/office/officeart/2005/8/layout/vList2"/>
    <dgm:cxn modelId="{7D7E41C2-14AA-40EF-B7A8-2090EA99F09D}" type="presParOf" srcId="{58F2D858-2894-434E-B84F-15FB72E017EE}" destId="{758A5392-6769-4574-AF09-8A5ED409BE3E}" srcOrd="5" destOrd="0" presId="urn:microsoft.com/office/officeart/2005/8/layout/vList2"/>
    <dgm:cxn modelId="{45199EE7-C609-4785-B4CF-804D0EB4E840}" type="presParOf" srcId="{58F2D858-2894-434E-B84F-15FB72E017EE}" destId="{A0860F67-8E87-436F-AA9D-1F8BD8C4C1F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DD012-E2E9-4FBF-A55E-BECF2F283074}">
      <dsp:nvSpPr>
        <dsp:cNvPr id="0" name=""/>
        <dsp:cNvSpPr/>
      </dsp:nvSpPr>
      <dsp:spPr>
        <a:xfrm>
          <a:off x="579578" y="0"/>
          <a:ext cx="1699774" cy="127483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08104-9DDA-490F-8C2B-27DF00ED2333}">
      <dsp:nvSpPr>
        <dsp:cNvPr id="0" name=""/>
        <dsp:cNvSpPr/>
      </dsp:nvSpPr>
      <dsp:spPr>
        <a:xfrm>
          <a:off x="2330345" y="0"/>
          <a:ext cx="4352544" cy="12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0" rIns="248920" bIns="24892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طرق تحضير العينات النباتية المجهرية وتطبيقاتها</a:t>
          </a:r>
          <a:endParaRPr lang="ar-SA" sz="3500" kern="1200" dirty="0"/>
        </a:p>
      </dsp:txBody>
      <dsp:txXfrm>
        <a:off x="2330345" y="0"/>
        <a:ext cx="4352544" cy="1274830"/>
      </dsp:txXfrm>
    </dsp:sp>
    <dsp:sp modelId="{AF69E81B-90B0-49DC-AFAC-ECDAF5553EB6}">
      <dsp:nvSpPr>
        <dsp:cNvPr id="0" name=""/>
        <dsp:cNvSpPr/>
      </dsp:nvSpPr>
      <dsp:spPr>
        <a:xfrm>
          <a:off x="1089510" y="1381066"/>
          <a:ext cx="1699774" cy="127483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D6EB0-C985-4AE5-9DFA-7E0329FBC75B}">
      <dsp:nvSpPr>
        <dsp:cNvPr id="0" name=""/>
        <dsp:cNvSpPr/>
      </dsp:nvSpPr>
      <dsp:spPr>
        <a:xfrm>
          <a:off x="2840277" y="1381066"/>
          <a:ext cx="4352544" cy="127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0" rIns="248920" bIns="24892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طريقة الهرس 2</a:t>
          </a:r>
          <a:br>
            <a:rPr lang="ar-SA" sz="3500" kern="1200" dirty="0" smtClean="0"/>
          </a:br>
          <a:r>
            <a:rPr lang="ar-SA" sz="3500" kern="1200" dirty="0" smtClean="0"/>
            <a:t> </a:t>
          </a:r>
          <a:r>
            <a:rPr lang="en-US" sz="3500" kern="1200" dirty="0" smtClean="0"/>
            <a:t>SQUASH</a:t>
          </a:r>
          <a:r>
            <a:rPr lang="ar-SA" sz="3500" kern="1200" dirty="0" smtClean="0"/>
            <a:t> </a:t>
          </a:r>
          <a:r>
            <a:rPr lang="en-US" sz="3500" kern="1200" dirty="0" smtClean="0"/>
            <a:t>METHOD </a:t>
          </a:r>
          <a:endParaRPr lang="ar-SA" sz="3500" kern="1200" dirty="0"/>
        </a:p>
      </dsp:txBody>
      <dsp:txXfrm>
        <a:off x="2840277" y="1381066"/>
        <a:ext cx="4352544" cy="1274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FE3C9A-8D7A-46C3-8D0F-AA415E872372}">
      <dsp:nvSpPr>
        <dsp:cNvPr id="0" name=""/>
        <dsp:cNvSpPr/>
      </dsp:nvSpPr>
      <dsp:spPr>
        <a:xfrm>
          <a:off x="0" y="28866"/>
          <a:ext cx="8229600" cy="14671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1" kern="1200" dirty="0" smtClean="0"/>
            <a:t>تختلف طرق تحضير حبوب اللقاح تبعا لنوعية فحصها كما يلي :</a:t>
          </a:r>
          <a:endParaRPr lang="ar-SA" sz="3800" kern="1200" dirty="0"/>
        </a:p>
      </dsp:txBody>
      <dsp:txXfrm>
        <a:off x="71622" y="100488"/>
        <a:ext cx="8086356" cy="1323936"/>
      </dsp:txXfrm>
    </dsp:sp>
    <dsp:sp modelId="{4C4A2B29-C0F0-43E0-A4BD-E0FF10875FAB}">
      <dsp:nvSpPr>
        <dsp:cNvPr id="0" name=""/>
        <dsp:cNvSpPr/>
      </dsp:nvSpPr>
      <dsp:spPr>
        <a:xfrm>
          <a:off x="0" y="1496046"/>
          <a:ext cx="8229600" cy="153387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8260" rIns="270256" bIns="48260" numCol="1" spcCol="1270" anchor="t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000" kern="1200" dirty="0" smtClean="0"/>
            <a:t>تحضير حبوب اللقاح للفحص تحت المجهر الضوئي.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000" kern="1200" dirty="0" smtClean="0"/>
            <a:t>تحضير حبوب اللقاح للفحص تحت المجهر الماسح </a:t>
          </a:r>
          <a:r>
            <a:rPr lang="en-US" sz="3000" kern="1200" dirty="0" smtClean="0"/>
            <a:t>SEM .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000" kern="1200" dirty="0" smtClean="0"/>
            <a:t>تحضير حبوب اللقاح للفحص تحت المجهر النفاذ </a:t>
          </a:r>
          <a:r>
            <a:rPr lang="en-US" sz="3000" kern="1200" dirty="0" smtClean="0"/>
            <a:t>TEM .</a:t>
          </a:r>
          <a:endParaRPr lang="ar-SA" sz="3000" kern="1200" dirty="0"/>
        </a:p>
      </dsp:txBody>
      <dsp:txXfrm>
        <a:off x="0" y="1496046"/>
        <a:ext cx="8229600" cy="1533870"/>
      </dsp:txXfrm>
    </dsp:sp>
    <dsp:sp modelId="{F32D597E-A93E-4188-8459-36C4C4A7C96C}">
      <dsp:nvSpPr>
        <dsp:cNvPr id="0" name=""/>
        <dsp:cNvSpPr/>
      </dsp:nvSpPr>
      <dsp:spPr>
        <a:xfrm>
          <a:off x="0" y="3029916"/>
          <a:ext cx="8229600" cy="14671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سوف ندرس تحضير حبوب اللقاح للفحص تحت المجهر الضوئي.</a:t>
          </a:r>
          <a:endParaRPr lang="ar-SA" sz="3800" kern="1200" dirty="0"/>
        </a:p>
      </dsp:txBody>
      <dsp:txXfrm>
        <a:off x="71622" y="3101538"/>
        <a:ext cx="8086356" cy="13239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71E5F-96A8-49D2-9AE9-BAC40F116F03}">
      <dsp:nvSpPr>
        <dsp:cNvPr id="0" name=""/>
        <dsp:cNvSpPr/>
      </dsp:nvSpPr>
      <dsp:spPr>
        <a:xfrm>
          <a:off x="0" y="762"/>
          <a:ext cx="8229600" cy="1025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توضع البراعم الزهرية في وسط زجاجة ساعة نظيفة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وجافة يضاف لها قطرة ماء او كحول وبفضل ان نبدأ بالماء.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60" y="50822"/>
        <a:ext cx="8129480" cy="925363"/>
      </dsp:txXfrm>
    </dsp:sp>
    <dsp:sp modelId="{E65FFC67-96C2-494B-B88E-D4B8636C88FE}">
      <dsp:nvSpPr>
        <dsp:cNvPr id="0" name=""/>
        <dsp:cNvSpPr/>
      </dsp:nvSpPr>
      <dsp:spPr>
        <a:xfrm>
          <a:off x="0" y="1040154"/>
          <a:ext cx="8229600" cy="1025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بواسطة ملقط وإبرة تشريح تفصل المتوك عن خيوط وباقي أجزاء الزهرة ويتخلص منها ولايبقى غير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المتوك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60" y="1090214"/>
        <a:ext cx="8129480" cy="925363"/>
      </dsp:txXfrm>
    </dsp:sp>
    <dsp:sp modelId="{7BE7F2CF-153A-4267-B480-366ACF476508}">
      <dsp:nvSpPr>
        <dsp:cNvPr id="0" name=""/>
        <dsp:cNvSpPr/>
      </dsp:nvSpPr>
      <dsp:spPr>
        <a:xfrm>
          <a:off x="0" y="2079546"/>
          <a:ext cx="8229600" cy="1025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تمزق المتوك بحرص شديد بواسطة المشرط او الابرة اذا كان المتك كبير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وواضح,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او بأستخدام قضيب زجاجي مدبب تهرس المتوك اذا كانت صغيرة ورقيقة تستبعد بقايا المتوك على جوانب زجاجة الساعة ولايترك الاحبوب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اللقاح (المحلول الرائق) في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وسط زجاجة الساعة.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60" y="2129606"/>
        <a:ext cx="8129480" cy="925363"/>
      </dsp:txXfrm>
    </dsp:sp>
    <dsp:sp modelId="{1DEEE093-EE49-4191-A79C-58D59182F622}">
      <dsp:nvSpPr>
        <dsp:cNvPr id="0" name=""/>
        <dsp:cNvSpPr/>
      </dsp:nvSpPr>
      <dsp:spPr>
        <a:xfrm>
          <a:off x="0" y="3118937"/>
          <a:ext cx="8229600" cy="1025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يؤخذ المحلول المائي الرئق بواسطة </a:t>
          </a: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ماصة دقيقة وتوضع في وسط شريحة زجاجية نظيف ثم تضاف قطرات من صبغة الصفرانين الى حبوب اللقاح وتغطى بغطاء الشريحة.</a:t>
          </a:r>
          <a:endParaRPr lang="ar-S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060" y="3168997"/>
        <a:ext cx="8129480" cy="925363"/>
      </dsp:txXfrm>
    </dsp:sp>
    <dsp:sp modelId="{A451F638-F792-4E16-AFE1-F302E62A0795}">
      <dsp:nvSpPr>
        <dsp:cNvPr id="0" name=""/>
        <dsp:cNvSpPr/>
      </dsp:nvSpPr>
      <dsp:spPr>
        <a:xfrm>
          <a:off x="0" y="4158329"/>
          <a:ext cx="8229600" cy="10254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Times New Roman" pitchFamily="18" charset="0"/>
              <a:cs typeface="Times New Roman" pitchFamily="18" charset="0"/>
            </a:rPr>
            <a:t>اذا لوحظ وجود الصبغة بلون داكن يفضل اضافة قطرة من الكحول قبل وضع الغطاء ويفضل اضافة قطرة كحول بعد الهرس بالماء وقبل وضع الغطاء لاستبعاد اكبر قر ممكن من الفقاعات. </a:t>
          </a:r>
        </a:p>
      </dsp:txBody>
      <dsp:txXfrm>
        <a:off x="50060" y="4208389"/>
        <a:ext cx="8129480" cy="925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9B65F-551F-43A6-BF09-F54C963E9424}">
      <dsp:nvSpPr>
        <dsp:cNvPr id="0" name=""/>
        <dsp:cNvSpPr/>
      </dsp:nvSpPr>
      <dsp:spPr>
        <a:xfrm>
          <a:off x="0" y="22903"/>
          <a:ext cx="8229600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تفحص الحبوب تحت المجهر الضوئي </a:t>
          </a:r>
          <a:r>
            <a:rPr lang="ar-SA" sz="2900" kern="1200" dirty="0" err="1" smtClean="0"/>
            <a:t>بأستخدام</a:t>
          </a:r>
          <a:r>
            <a:rPr lang="ar-SA" sz="2900" kern="1200" dirty="0" smtClean="0"/>
            <a:t> القوة 40% للتعرف على شكل وعدد فتحات </a:t>
          </a:r>
          <a:r>
            <a:rPr lang="ar-SA" sz="2900" kern="1200" dirty="0" err="1" smtClean="0"/>
            <a:t>الانبات</a:t>
          </a:r>
          <a:r>
            <a:rPr lang="ar-SA" sz="2900" kern="1200" dirty="0" smtClean="0"/>
            <a:t> بالنسبة لحبة اللقاح.</a:t>
          </a:r>
          <a:endParaRPr lang="ar-SA" sz="2900" kern="1200" dirty="0"/>
        </a:p>
      </dsp:txBody>
      <dsp:txXfrm>
        <a:off x="54659" y="77562"/>
        <a:ext cx="8120282" cy="1010372"/>
      </dsp:txXfrm>
    </dsp:sp>
    <dsp:sp modelId="{1AEBF20D-2379-4440-91F9-5334BC9728F1}">
      <dsp:nvSpPr>
        <dsp:cNvPr id="0" name=""/>
        <dsp:cNvSpPr/>
      </dsp:nvSpPr>
      <dsp:spPr>
        <a:xfrm>
          <a:off x="0" y="1226113"/>
          <a:ext cx="8229600" cy="661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عند دراسة حبوب اللقاح لابد من اخذ بعض الصفات بعين الاعتبار مثل:</a:t>
          </a:r>
          <a:endParaRPr lang="ar-SA" sz="2400" kern="1200" dirty="0"/>
        </a:p>
      </dsp:txBody>
      <dsp:txXfrm>
        <a:off x="32304" y="1258417"/>
        <a:ext cx="8164992" cy="597151"/>
      </dsp:txXfrm>
    </dsp:sp>
    <dsp:sp modelId="{FD4DBBC6-BE17-42CF-9DA4-E58C70B7961B}">
      <dsp:nvSpPr>
        <dsp:cNvPr id="0" name=""/>
        <dsp:cNvSpPr/>
      </dsp:nvSpPr>
      <dsp:spPr>
        <a:xfrm>
          <a:off x="0" y="1887872"/>
          <a:ext cx="8229600" cy="2615187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6830" rIns="206248" bIns="36830" numCol="1" spcCol="1270" anchor="t" anchorCtr="0">
          <a:noAutofit/>
        </a:bodyPr>
        <a:lstStyle/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kern="1200" dirty="0" smtClean="0"/>
            <a:t>انماط فتحات الانبات (شق بيضاوي </a:t>
          </a:r>
          <a:r>
            <a:rPr lang="ar-SA" sz="2300" kern="1200" dirty="0" smtClean="0"/>
            <a:t>مستطيل </a:t>
          </a:r>
          <a:r>
            <a:rPr lang="en-US" sz="2300" kern="1200" dirty="0" err="1" smtClean="0"/>
            <a:t>colpate</a:t>
          </a:r>
          <a:r>
            <a:rPr lang="ar-SA" sz="2300" kern="1200" dirty="0" smtClean="0"/>
            <a:t> </a:t>
          </a:r>
          <a:r>
            <a:rPr lang="ar-SA" sz="2300" kern="1200" dirty="0" smtClean="0"/>
            <a:t>,ثقوب مستديرة </a:t>
          </a:r>
          <a:r>
            <a:rPr lang="en-US" sz="2300" kern="1200" dirty="0" smtClean="0"/>
            <a:t>pores</a:t>
          </a:r>
          <a:r>
            <a:rPr lang="ar-SA" sz="2300" kern="1200" dirty="0" smtClean="0"/>
            <a:t>,مختلط </a:t>
          </a:r>
          <a:r>
            <a:rPr lang="ar-SA" sz="2300" kern="1200" dirty="0" smtClean="0"/>
            <a:t>من </a:t>
          </a:r>
          <a:r>
            <a:rPr lang="ar-SA" sz="2300" kern="1200" dirty="0" smtClean="0"/>
            <a:t>الشقوق المستطيلة والثقوب</a:t>
          </a:r>
          <a:r>
            <a:rPr lang="en-US" sz="2300" kern="1200" dirty="0" smtClean="0"/>
            <a:t> </a:t>
          </a:r>
          <a:r>
            <a:rPr lang="en-US" sz="2300" kern="1200" dirty="0" err="1" smtClean="0"/>
            <a:t>colpi-porate</a:t>
          </a:r>
          <a:r>
            <a:rPr lang="en-US" sz="2300" kern="1200" dirty="0" smtClean="0"/>
            <a:t> </a:t>
          </a:r>
          <a:r>
            <a:rPr lang="ar-SA" sz="2300" kern="1200" dirty="0" smtClean="0"/>
            <a:t>).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kern="1200" dirty="0" smtClean="0"/>
            <a:t>عدد فتحات </a:t>
          </a:r>
          <a:r>
            <a:rPr lang="ar-SA" sz="2300" kern="1200" dirty="0" err="1" smtClean="0"/>
            <a:t>الانبات</a:t>
          </a:r>
          <a:r>
            <a:rPr lang="ar-SA" sz="2300" kern="1200" dirty="0" smtClean="0"/>
            <a:t>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kern="1200" dirty="0" smtClean="0"/>
            <a:t>تركيب السطح </a:t>
          </a:r>
          <a:r>
            <a:rPr lang="ar-SA" sz="2300" kern="1200" dirty="0" smtClean="0"/>
            <a:t> جدار حبة اللقاح (املس,شوكي , قد تكون هذه الاشواك طويلة او قصيرة وقد يكون سطح الحبة مجعد).</a:t>
          </a:r>
          <a:endParaRPr lang="ar-SA" sz="2300" kern="1200" dirty="0"/>
        </a:p>
        <a:p>
          <a:pPr marL="228600" lvl="1" indent="-228600" algn="r" defTabSz="1022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300" kern="1200" dirty="0" smtClean="0"/>
            <a:t>اطول حبوب اللقاح (الطول القطبي ,القطر الاستوائي ,طول </a:t>
          </a:r>
          <a:r>
            <a:rPr lang="ar-SA" sz="2300" kern="1200" dirty="0" smtClean="0"/>
            <a:t>الفتحة). </a:t>
          </a:r>
          <a:endParaRPr lang="ar-SA" sz="2300" kern="1200" dirty="0"/>
        </a:p>
      </dsp:txBody>
      <dsp:txXfrm>
        <a:off x="0" y="1887872"/>
        <a:ext cx="8229600" cy="26151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7733AD-6A9C-45EC-B246-CBECE89D0EBA}">
      <dsp:nvSpPr>
        <dsp:cNvPr id="0" name=""/>
        <dsp:cNvSpPr/>
      </dsp:nvSpPr>
      <dsp:spPr>
        <a:xfrm>
          <a:off x="0" y="430"/>
          <a:ext cx="8229600" cy="1121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تظهر  حبوب اللقاح اشكالا مختلفه فقد تكون كروية او بيضاوية او مضلعة او مستطيلة او </a:t>
          </a:r>
          <a:r>
            <a:rPr lang="ar-SA" sz="2800" kern="1200" dirty="0" smtClean="0"/>
            <a:t>مثلثة</a:t>
          </a:r>
          <a:r>
            <a:rPr lang="ar-SA" sz="3200" kern="1200" dirty="0" smtClean="0"/>
            <a:t> و أشكالا كثيرة. </a:t>
          </a:r>
          <a:endParaRPr lang="en-US" sz="3200" kern="1200" dirty="0"/>
        </a:p>
      </dsp:txBody>
      <dsp:txXfrm>
        <a:off x="54748" y="55178"/>
        <a:ext cx="8120104" cy="1012012"/>
      </dsp:txXfrm>
    </dsp:sp>
    <dsp:sp modelId="{273BF4BD-EF68-40B1-B236-AD28D7B7AB22}">
      <dsp:nvSpPr>
        <dsp:cNvPr id="0" name=""/>
        <dsp:cNvSpPr/>
      </dsp:nvSpPr>
      <dsp:spPr>
        <a:xfrm>
          <a:off x="0" y="1134961"/>
          <a:ext cx="8229600" cy="1121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السؤال الأول : في الشريحة التي امامك ماشكل حبة اللقاح   ؟  </a:t>
          </a:r>
          <a:endParaRPr lang="en-US" sz="2800" kern="1200" dirty="0"/>
        </a:p>
      </dsp:txBody>
      <dsp:txXfrm>
        <a:off x="54748" y="1189709"/>
        <a:ext cx="8120104" cy="1012012"/>
      </dsp:txXfrm>
    </dsp:sp>
    <dsp:sp modelId="{B22792DE-9AF1-45FB-8317-2BF07E65ACB4}">
      <dsp:nvSpPr>
        <dsp:cNvPr id="0" name=""/>
        <dsp:cNvSpPr/>
      </dsp:nvSpPr>
      <dsp:spPr>
        <a:xfrm>
          <a:off x="0" y="2269492"/>
          <a:ext cx="8229600" cy="1121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2800" kern="1200" dirty="0" smtClean="0"/>
            <a:t>السؤال الثاني :كيف يظهر جدار حبة اللقاح ؟ </a:t>
          </a:r>
          <a:endParaRPr lang="en-US" sz="2800" kern="1200" dirty="0" smtClean="0"/>
        </a:p>
        <a:p>
          <a:pPr lvl="0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54748" y="2324240"/>
        <a:ext cx="8120104" cy="1012012"/>
      </dsp:txXfrm>
    </dsp:sp>
    <dsp:sp modelId="{A0860F67-8E87-436F-AA9D-1F8BD8C4C1F5}">
      <dsp:nvSpPr>
        <dsp:cNvPr id="0" name=""/>
        <dsp:cNvSpPr/>
      </dsp:nvSpPr>
      <dsp:spPr>
        <a:xfrm>
          <a:off x="0" y="3404023"/>
          <a:ext cx="8229600" cy="1121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smtClean="0"/>
            <a:t>السؤال الثالث : كيف يمكن قياس طول و عرض حبة اللقاح ؟ </a:t>
          </a:r>
          <a:endParaRPr lang="en-US" sz="2800" kern="1200"/>
        </a:p>
      </dsp:txBody>
      <dsp:txXfrm>
        <a:off x="54748" y="3458771"/>
        <a:ext cx="8120104" cy="1012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46000"/>
                    </a14:imgEffect>
                  </a14:imgLayer>
                </a14:imgProps>
              </a:ext>
            </a:extLst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2655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4392488" cy="1143000"/>
          </a:xfr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POLLEN</a:t>
            </a:r>
            <a:endParaRPr lang="ar-S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الأدوات</a:t>
            </a:r>
            <a:endParaRPr lang="ar-S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5259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SA" dirty="0" smtClean="0"/>
              <a:t>براعم </a:t>
            </a:r>
            <a:r>
              <a:rPr lang="ar-SA" dirty="0" smtClean="0"/>
              <a:t>زهرية ناضجة</a:t>
            </a:r>
          </a:p>
          <a:p>
            <a:r>
              <a:rPr lang="ar-SA" dirty="0" smtClean="0"/>
              <a:t>ملقط مدبب </a:t>
            </a:r>
          </a:p>
          <a:p>
            <a:r>
              <a:rPr lang="ar-SA" dirty="0" smtClean="0"/>
              <a:t>إبرة ترشيح </a:t>
            </a:r>
          </a:p>
          <a:p>
            <a:r>
              <a:rPr lang="ar-SA" dirty="0" smtClean="0"/>
              <a:t>مشرط دقيق</a:t>
            </a:r>
          </a:p>
          <a:p>
            <a:r>
              <a:rPr lang="ar-SA" dirty="0" smtClean="0"/>
              <a:t>صبغة </a:t>
            </a:r>
            <a:r>
              <a:rPr lang="ar-SA" dirty="0" err="1" smtClean="0"/>
              <a:t>صفرانين</a:t>
            </a:r>
            <a:endParaRPr lang="ar-SA" dirty="0" smtClean="0"/>
          </a:p>
          <a:p>
            <a:r>
              <a:rPr lang="ar-SA" dirty="0" smtClean="0"/>
              <a:t>زجاجة ساعة</a:t>
            </a:r>
          </a:p>
          <a:p>
            <a:r>
              <a:rPr lang="ar-SA" dirty="0" smtClean="0"/>
              <a:t>شرائح </a:t>
            </a:r>
            <a:r>
              <a:rPr lang="ar-SA" dirty="0" err="1" smtClean="0"/>
              <a:t>واغطية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4038600" cy="28061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32" y="3501008"/>
            <a:ext cx="4032448" cy="2773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4104456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طريقة العمل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76717"/>
              </p:ext>
            </p:extLst>
          </p:nvPr>
        </p:nvGraphicFramePr>
        <p:xfrm>
          <a:off x="457200" y="1484784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8025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5819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3200" dirty="0" smtClean="0"/>
              <a:t>يوضح الشكل </a:t>
            </a:r>
            <a:r>
              <a:rPr lang="ar-SA" sz="3200" dirty="0"/>
              <a:t>قياس طول و عرض حبة اللقاح عن طريق العدسة الميكرومترية في المجهر </a:t>
            </a:r>
            <a:r>
              <a:rPr lang="ar-SA" sz="3200" dirty="0" smtClean="0"/>
              <a:t>الضوئي.</a:t>
            </a:r>
          </a:p>
          <a:p>
            <a:r>
              <a:rPr lang="ar-SA" sz="3200" dirty="0" smtClean="0"/>
              <a:t> </a:t>
            </a:r>
            <a:endParaRPr lang="ar-SA" sz="3200" dirty="0"/>
          </a:p>
          <a:p>
            <a:r>
              <a:rPr lang="en-US" sz="3200" dirty="0" smtClean="0"/>
              <a:t> .p </a:t>
            </a:r>
            <a:r>
              <a:rPr lang="ar-SA" sz="3200" dirty="0"/>
              <a:t>طول حبة اللقاح </a:t>
            </a:r>
          </a:p>
          <a:p>
            <a:r>
              <a:rPr lang="en-US" sz="3200" dirty="0" smtClean="0"/>
              <a:t>.E</a:t>
            </a:r>
            <a:r>
              <a:rPr lang="ar-SA" sz="3200" dirty="0" smtClean="0"/>
              <a:t>عرض </a:t>
            </a:r>
            <a:r>
              <a:rPr lang="ar-SA" sz="3200" dirty="0"/>
              <a:t>حبة اللقاح </a:t>
            </a:r>
          </a:p>
          <a:p>
            <a:endParaRPr lang="en-US" sz="3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92696"/>
            <a:ext cx="5111750" cy="2424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3451860" cy="34518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33834" y="5661248"/>
            <a:ext cx="115212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SA" dirty="0" smtClean="0"/>
              <a:t>العدسة الميكرومترية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7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023%20Grain%20of%20poll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785926"/>
            <a:ext cx="3500462" cy="3000396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8640"/>
            <a:ext cx="4557931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3284984"/>
            <a:ext cx="4557931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427985" y="6093296"/>
            <a:ext cx="45579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SA" dirty="0" smtClean="0"/>
              <a:t>عينة لحبوب اللقاح مصبوغة بصبغة الصفرانين تحت المجهر الضوئي قوة 40</a:t>
            </a:r>
            <a:r>
              <a:rPr lang="en-US" dirty="0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المناقشة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2511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2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397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سمة Office</vt:lpstr>
      <vt:lpstr>PowerPoint Presentation</vt:lpstr>
      <vt:lpstr>POLLEN</vt:lpstr>
      <vt:lpstr>الأدوات</vt:lpstr>
      <vt:lpstr>طريقة العمل</vt:lpstr>
      <vt:lpstr>PowerPoint Presentation</vt:lpstr>
      <vt:lpstr>PowerPoint Presentation</vt:lpstr>
      <vt:lpstr>PowerPoint Presentation</vt:lpstr>
      <vt:lpstr>المناقشة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Alanoud Talal Alfaghom</cp:lastModifiedBy>
  <cp:revision>22</cp:revision>
  <dcterms:modified xsi:type="dcterms:W3CDTF">2017-03-05T09:22:47Z</dcterms:modified>
</cp:coreProperties>
</file>