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4164" r:id="rId1"/>
    <p:sldMasterId id="2147484176" r:id="rId2"/>
    <p:sldMasterId id="2147484188" r:id="rId3"/>
  </p:sldMasterIdLst>
  <p:sldIdLst>
    <p:sldId id="259" r:id="rId4"/>
    <p:sldId id="260" r:id="rId5"/>
    <p:sldId id="256" r:id="rId6"/>
    <p:sldId id="257" r:id="rId7"/>
    <p:sldId id="261" r:id="rId8"/>
    <p:sldId id="258" r:id="rId9"/>
    <p:sldId id="262" r:id="rId10"/>
    <p:sldId id="308" r:id="rId11"/>
    <p:sldId id="309" r:id="rId12"/>
    <p:sldId id="310" r:id="rId13"/>
    <p:sldId id="264" r:id="rId14"/>
    <p:sldId id="263" r:id="rId15"/>
    <p:sldId id="311" r:id="rId16"/>
    <p:sldId id="307" r:id="rId17"/>
  </p:sldIdLst>
  <p:sldSz cx="9144000" cy="6858000" type="screen4x3"/>
  <p:notesSz cx="6858000" cy="9947275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A711C5"/>
    <a:srgbClr val="9900CC"/>
    <a:srgbClr val="339933"/>
    <a:srgbClr val="336600"/>
    <a:srgbClr val="FFFF66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60" d="100"/>
          <a:sy n="60" d="100"/>
        </p:scale>
        <p:origin x="-1434" y="-8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F29C39-2B59-481A-9D9A-DD12C42DEC0E}" type="doc">
      <dgm:prSet loTypeId="urn:microsoft.com/office/officeart/2005/8/layout/vList6" loCatId="list" qsTypeId="urn:microsoft.com/office/officeart/2005/8/quickstyle/3d3" qsCatId="3D" csTypeId="urn:microsoft.com/office/officeart/2005/8/colors/colorful1#1" csCatId="colorful" phldr="1"/>
      <dgm:spPr/>
      <dgm:t>
        <a:bodyPr/>
        <a:lstStyle/>
        <a:p>
          <a:pPr rtl="1"/>
          <a:endParaRPr lang="ar-SA"/>
        </a:p>
      </dgm:t>
    </dgm:pt>
    <dgm:pt modelId="{17C39B30-2638-4988-ACD4-939B123D3916}">
      <dgm:prSet phldrT="[نص]" custT="1"/>
      <dgm:spPr/>
      <dgm:t>
        <a:bodyPr/>
        <a:lstStyle/>
        <a:p>
          <a:pPr rtl="1"/>
          <a:r>
            <a:rPr lang="ar-SA" sz="2000" b="1" dirty="0" smtClean="0"/>
            <a:t>10</a:t>
          </a:r>
          <a:endParaRPr lang="ar-SA" sz="2000" b="1" dirty="0"/>
        </a:p>
      </dgm:t>
    </dgm:pt>
    <dgm:pt modelId="{B14DD257-0C78-4361-BD50-B93DFCAD0387}" type="parTrans" cxnId="{4BCF63EE-5AD3-49BB-92D9-CF2B5701C13D}">
      <dgm:prSet/>
      <dgm:spPr/>
      <dgm:t>
        <a:bodyPr/>
        <a:lstStyle/>
        <a:p>
          <a:pPr rtl="1"/>
          <a:endParaRPr lang="ar-SA"/>
        </a:p>
      </dgm:t>
    </dgm:pt>
    <dgm:pt modelId="{B84AF477-04B2-487D-B63B-DF695C9A4E26}" type="sibTrans" cxnId="{4BCF63EE-5AD3-49BB-92D9-CF2B5701C13D}">
      <dgm:prSet/>
      <dgm:spPr/>
      <dgm:t>
        <a:bodyPr/>
        <a:lstStyle/>
        <a:p>
          <a:pPr rtl="1"/>
          <a:endParaRPr lang="ar-SA"/>
        </a:p>
      </dgm:t>
    </dgm:pt>
    <dgm:pt modelId="{2B895B6A-119B-4E33-A426-B9B231676FE6}">
      <dgm:prSet phldrT="[نص]" custT="1"/>
      <dgm:spPr/>
      <dgm:t>
        <a:bodyPr/>
        <a:lstStyle/>
        <a:p>
          <a:pPr rtl="1"/>
          <a:r>
            <a:rPr lang="ar-SA" sz="2400" b="1" dirty="0" smtClean="0">
              <a:solidFill>
                <a:schemeClr val="tx1"/>
              </a:solidFill>
            </a:rPr>
            <a:t>10</a:t>
          </a:r>
          <a:endParaRPr lang="ar-SA" sz="2400" b="1" dirty="0">
            <a:solidFill>
              <a:schemeClr val="tx1"/>
            </a:solidFill>
          </a:endParaRPr>
        </a:p>
      </dgm:t>
    </dgm:pt>
    <dgm:pt modelId="{6DBCA073-2EDE-428B-A4D3-7E095E170F6E}" type="parTrans" cxnId="{DA863054-7DC5-401C-A2F9-490BB69EDF21}">
      <dgm:prSet/>
      <dgm:spPr/>
      <dgm:t>
        <a:bodyPr/>
        <a:lstStyle/>
        <a:p>
          <a:pPr rtl="1"/>
          <a:endParaRPr lang="ar-SA"/>
        </a:p>
      </dgm:t>
    </dgm:pt>
    <dgm:pt modelId="{F89AC1C9-4B94-4894-A9F7-93B8FECE72AD}" type="sibTrans" cxnId="{DA863054-7DC5-401C-A2F9-490BB69EDF21}">
      <dgm:prSet/>
      <dgm:spPr/>
      <dgm:t>
        <a:bodyPr/>
        <a:lstStyle/>
        <a:p>
          <a:pPr rtl="1"/>
          <a:endParaRPr lang="ar-SA"/>
        </a:p>
      </dgm:t>
    </dgm:pt>
    <dgm:pt modelId="{C97F53E8-9C18-4F12-AC81-FF35AE7E7724}">
      <dgm:prSet custT="1"/>
      <dgm:spPr/>
      <dgm:t>
        <a:bodyPr/>
        <a:lstStyle/>
        <a:p>
          <a:pPr rtl="1"/>
          <a:r>
            <a:rPr lang="ar-SA" sz="2000" b="1" dirty="0" smtClean="0"/>
            <a:t>التكليف الثالث</a:t>
          </a:r>
          <a:endParaRPr lang="ar-SA" sz="2000" b="1" dirty="0"/>
        </a:p>
      </dgm:t>
    </dgm:pt>
    <dgm:pt modelId="{C6AB6E22-4DB1-4561-9CBA-05E6AF2AB4B6}" type="parTrans" cxnId="{3C15F63C-F45B-4D99-BB81-82D184B98ABE}">
      <dgm:prSet/>
      <dgm:spPr/>
      <dgm:t>
        <a:bodyPr/>
        <a:lstStyle/>
        <a:p>
          <a:pPr rtl="1"/>
          <a:endParaRPr lang="ar-SA"/>
        </a:p>
      </dgm:t>
    </dgm:pt>
    <dgm:pt modelId="{40EE2255-F0F7-4C62-906B-D7FC1EF19CBF}" type="sibTrans" cxnId="{3C15F63C-F45B-4D99-BB81-82D184B98ABE}">
      <dgm:prSet/>
      <dgm:spPr/>
      <dgm:t>
        <a:bodyPr/>
        <a:lstStyle/>
        <a:p>
          <a:pPr rtl="1"/>
          <a:endParaRPr lang="ar-SA"/>
        </a:p>
      </dgm:t>
    </dgm:pt>
    <dgm:pt modelId="{4B7B3811-1AA2-4916-83F3-CEFD30C0375E}">
      <dgm:prSet phldrT="[نص]" custT="1"/>
      <dgm:spPr/>
      <dgm:t>
        <a:bodyPr/>
        <a:lstStyle/>
        <a:p>
          <a:pPr rtl="1"/>
          <a:r>
            <a:rPr lang="ar-SA" sz="2000" b="1" dirty="0" smtClean="0"/>
            <a:t>التكليف الثاني عرض شرح حديث من الأحاديث المطلوب حفظها</a:t>
          </a:r>
          <a:endParaRPr lang="ar-SA" sz="2000" b="1" dirty="0"/>
        </a:p>
      </dgm:t>
    </dgm:pt>
    <dgm:pt modelId="{5F8D2716-06F3-418C-B7C4-9439CE326376}" type="parTrans" cxnId="{8A4DAE8D-61EA-4F5D-8EC2-1653673CF456}">
      <dgm:prSet/>
      <dgm:spPr/>
      <dgm:t>
        <a:bodyPr/>
        <a:lstStyle/>
        <a:p>
          <a:pPr rtl="1"/>
          <a:endParaRPr lang="ar-SA"/>
        </a:p>
      </dgm:t>
    </dgm:pt>
    <dgm:pt modelId="{997A058F-6CFE-4C80-A312-559EAE0A7774}" type="sibTrans" cxnId="{8A4DAE8D-61EA-4F5D-8EC2-1653673CF456}">
      <dgm:prSet/>
      <dgm:spPr/>
      <dgm:t>
        <a:bodyPr/>
        <a:lstStyle/>
        <a:p>
          <a:pPr rtl="1"/>
          <a:endParaRPr lang="ar-SA"/>
        </a:p>
      </dgm:t>
    </dgm:pt>
    <dgm:pt modelId="{0CA232CC-1D5D-42A2-ACA1-315FF90C300C}">
      <dgm:prSet phldrT="[نص]" custT="1"/>
      <dgm:spPr/>
      <dgm:t>
        <a:bodyPr/>
        <a:lstStyle/>
        <a:p>
          <a:pPr rtl="1"/>
          <a:endParaRPr lang="ar-SA" sz="2000" b="1" dirty="0"/>
        </a:p>
      </dgm:t>
    </dgm:pt>
    <dgm:pt modelId="{609418F5-8ED3-4999-B4D7-01FF5A4D86A3}" type="sibTrans" cxnId="{A6B963EA-D532-47B8-B454-80AF4188FFAB}">
      <dgm:prSet/>
      <dgm:spPr/>
      <dgm:t>
        <a:bodyPr/>
        <a:lstStyle/>
        <a:p>
          <a:pPr rtl="1"/>
          <a:endParaRPr lang="ar-SA"/>
        </a:p>
      </dgm:t>
    </dgm:pt>
    <dgm:pt modelId="{1CFC2103-D233-4787-9E39-DA0B53CE95E4}" type="parTrans" cxnId="{A6B963EA-D532-47B8-B454-80AF4188FFAB}">
      <dgm:prSet/>
      <dgm:spPr/>
      <dgm:t>
        <a:bodyPr/>
        <a:lstStyle/>
        <a:p>
          <a:pPr rtl="1"/>
          <a:endParaRPr lang="ar-SA"/>
        </a:p>
      </dgm:t>
    </dgm:pt>
    <dgm:pt modelId="{45EC8248-7FD3-4722-9396-E5AA5C3CA36A}">
      <dgm:prSet phldrT="[نص]" custT="1"/>
      <dgm:spPr/>
      <dgm:t>
        <a:bodyPr/>
        <a:lstStyle/>
        <a:p>
          <a:pPr rtl="1"/>
          <a:r>
            <a:rPr lang="ar-SA" sz="2400" b="1" dirty="0" smtClean="0">
              <a:solidFill>
                <a:schemeClr val="tx1"/>
              </a:solidFill>
            </a:rPr>
            <a:t>20</a:t>
          </a:r>
          <a:endParaRPr lang="ar-SA" sz="2400" b="1" dirty="0">
            <a:solidFill>
              <a:schemeClr val="tx1"/>
            </a:solidFill>
          </a:endParaRPr>
        </a:p>
      </dgm:t>
    </dgm:pt>
    <dgm:pt modelId="{2AD44A6E-8C44-48CB-85EA-41F12B95782D}" type="sibTrans" cxnId="{36860A30-432B-4118-9F2E-DD83893D656E}">
      <dgm:prSet/>
      <dgm:spPr/>
      <dgm:t>
        <a:bodyPr/>
        <a:lstStyle/>
        <a:p>
          <a:pPr rtl="1"/>
          <a:endParaRPr lang="ar-SA"/>
        </a:p>
      </dgm:t>
    </dgm:pt>
    <dgm:pt modelId="{29B33A8E-A746-4A2A-9720-DF6214BFCFBA}" type="parTrans" cxnId="{36860A30-432B-4118-9F2E-DD83893D656E}">
      <dgm:prSet/>
      <dgm:spPr/>
      <dgm:t>
        <a:bodyPr/>
        <a:lstStyle/>
        <a:p>
          <a:pPr rtl="1"/>
          <a:endParaRPr lang="ar-SA"/>
        </a:p>
      </dgm:t>
    </dgm:pt>
    <dgm:pt modelId="{FCE049E8-2FAE-4FC5-BDD0-881735C587F6}">
      <dgm:prSet phldrT="[نص]" custT="1"/>
      <dgm:spPr/>
      <dgm:t>
        <a:bodyPr/>
        <a:lstStyle/>
        <a:p>
          <a:pPr rtl="1"/>
          <a:r>
            <a:rPr lang="ar-SA" sz="2000" b="1" dirty="0" smtClean="0"/>
            <a:t>التكليف الأول: جماعي</a:t>
          </a:r>
          <a:endParaRPr lang="ar-SA" sz="2000" b="1" dirty="0"/>
        </a:p>
      </dgm:t>
    </dgm:pt>
    <dgm:pt modelId="{22006899-6F18-4F40-AA58-048A0B951AAA}" type="parTrans" cxnId="{66488A1C-DF42-4C81-BD34-4CC5D302673F}">
      <dgm:prSet/>
      <dgm:spPr/>
    </dgm:pt>
    <dgm:pt modelId="{74406701-44EA-476A-928D-4282EF4B2AF6}" type="sibTrans" cxnId="{66488A1C-DF42-4C81-BD34-4CC5D302673F}">
      <dgm:prSet/>
      <dgm:spPr/>
    </dgm:pt>
    <dgm:pt modelId="{6B8622CA-7CE5-4FBA-8F49-02A7762091B4}">
      <dgm:prSet custT="1"/>
      <dgm:spPr/>
      <dgm:t>
        <a:bodyPr/>
        <a:lstStyle/>
        <a:p>
          <a:pPr rtl="1"/>
          <a:r>
            <a:rPr lang="ar-SA" sz="2000" b="1" dirty="0" smtClean="0"/>
            <a:t>إتقان حفظ المتون </a:t>
          </a:r>
          <a:r>
            <a:rPr lang="ar-SA" sz="2000" b="1" dirty="0" err="1" smtClean="0"/>
            <a:t>الحديثية</a:t>
          </a:r>
          <a:endParaRPr lang="ar-SA" sz="2000" b="1" dirty="0"/>
        </a:p>
      </dgm:t>
    </dgm:pt>
    <dgm:pt modelId="{8C113211-5037-4CB8-AF4A-3BF36F63762B}" type="parTrans" cxnId="{175605D1-FD10-49CF-A619-4753782DCA1C}">
      <dgm:prSet/>
      <dgm:spPr/>
    </dgm:pt>
    <dgm:pt modelId="{86A6D1AC-6899-42FD-8851-0A6109956A05}" type="sibTrans" cxnId="{175605D1-FD10-49CF-A619-4753782DCA1C}">
      <dgm:prSet/>
      <dgm:spPr/>
    </dgm:pt>
    <dgm:pt modelId="{9721C4F6-B193-4C43-B559-9DB029ECEBC5}">
      <dgm:prSet phldrT="[نص]" custT="1"/>
      <dgm:spPr/>
      <dgm:t>
        <a:bodyPr/>
        <a:lstStyle/>
        <a:p>
          <a:pPr rtl="1"/>
          <a:r>
            <a:rPr lang="ar-SA" sz="2000" b="1" dirty="0" smtClean="0"/>
            <a:t>عرض المادة العلمية حول كتاب من كتب السنن</a:t>
          </a:r>
          <a:endParaRPr lang="ar-SA" sz="2000" b="1" dirty="0"/>
        </a:p>
      </dgm:t>
    </dgm:pt>
    <dgm:pt modelId="{F82A911F-CF8D-46E6-B23B-A1676DF9AEEB}" type="parTrans" cxnId="{5874006F-3B55-45DF-BF7F-205BD06D006A}">
      <dgm:prSet/>
      <dgm:spPr/>
    </dgm:pt>
    <dgm:pt modelId="{4A43C110-3744-4B13-BCFC-0F53E9A154A9}" type="sibTrans" cxnId="{5874006F-3B55-45DF-BF7F-205BD06D006A}">
      <dgm:prSet/>
      <dgm:spPr/>
    </dgm:pt>
    <dgm:pt modelId="{E2F5F54B-0E95-4BC2-8F08-08725DD9093A}">
      <dgm:prSet phldrT="[نص]" custT="1"/>
      <dgm:spPr/>
      <dgm:t>
        <a:bodyPr/>
        <a:lstStyle/>
        <a:p>
          <a:pPr rtl="1"/>
          <a:r>
            <a:rPr lang="ar-SA" sz="2000" b="1" dirty="0" smtClean="0"/>
            <a:t>مع مراعاة الحضور والمشاركة والانضباط</a:t>
          </a:r>
          <a:endParaRPr lang="ar-SA" sz="2000" b="1" dirty="0"/>
        </a:p>
      </dgm:t>
    </dgm:pt>
    <dgm:pt modelId="{FB4FBEA9-DE5A-4831-9982-A89DF8922EFD}" type="parTrans" cxnId="{AEC1CA2B-6609-4A48-BEE7-8EA71F9ECA65}">
      <dgm:prSet/>
      <dgm:spPr/>
    </dgm:pt>
    <dgm:pt modelId="{41EC1BF8-25F7-4316-80B2-2945E2D17F45}" type="sibTrans" cxnId="{AEC1CA2B-6609-4A48-BEE7-8EA71F9ECA65}">
      <dgm:prSet/>
      <dgm:spPr/>
    </dgm:pt>
    <dgm:pt modelId="{DB322EE4-18ED-4B72-8BF2-A5D8CF0B9B55}" type="pres">
      <dgm:prSet presAssocID="{78F29C39-2B59-481A-9D9A-DD12C42DEC0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77BA337A-A7EC-4C03-B369-E64A7910CE89}" type="pres">
      <dgm:prSet presAssocID="{17C39B30-2638-4988-ACD4-939B123D3916}" presName="linNode" presStyleCnt="0"/>
      <dgm:spPr/>
    </dgm:pt>
    <dgm:pt modelId="{B9CCE7C4-8805-4AD6-8BE8-9AD341BCA095}" type="pres">
      <dgm:prSet presAssocID="{17C39B30-2638-4988-ACD4-939B123D3916}" presName="parentShp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8ED330C-539E-4DA5-BB24-2F5249903E91}" type="pres">
      <dgm:prSet presAssocID="{17C39B30-2638-4988-ACD4-939B123D3916}" presName="childShp" presStyleLbl="bgAccFollowNode1" presStyleIdx="0" presStyleCnt="3" custLinFactNeighborX="891" custLinFactNeighborY="-5667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CCFFD95-1EB2-49E8-AC1B-DA907CB9F8EE}" type="pres">
      <dgm:prSet presAssocID="{B84AF477-04B2-487D-B63B-DF695C9A4E26}" presName="spacing" presStyleCnt="0"/>
      <dgm:spPr/>
    </dgm:pt>
    <dgm:pt modelId="{8057E59D-2007-4290-BEA8-C457BB0FE3D6}" type="pres">
      <dgm:prSet presAssocID="{2B895B6A-119B-4E33-A426-B9B231676FE6}" presName="linNode" presStyleCnt="0"/>
      <dgm:spPr/>
    </dgm:pt>
    <dgm:pt modelId="{A8DDA959-C15D-4583-8CAF-02171D9904FE}" type="pres">
      <dgm:prSet presAssocID="{2B895B6A-119B-4E33-A426-B9B231676FE6}" presName="parentShp" presStyleLbl="node1" presStyleIdx="1" presStyleCnt="3" custLinFactY="2405" custLinFactNeighborX="-1464" custLinFactNeighborY="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3F630B3-277E-4A7A-9C41-53C879413E17}" type="pres">
      <dgm:prSet presAssocID="{2B895B6A-119B-4E33-A426-B9B231676FE6}" presName="childShp" presStyleLbl="bgAccFollowNode1" presStyleIdx="1" presStyleCnt="3" custScaleX="103656" custScaleY="122287" custLinFactY="10094" custLinFactNeighborX="5297" custLinFactNeighborY="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BC19FB4-E37D-472A-BDD1-7909CEB6E13A}" type="pres">
      <dgm:prSet presAssocID="{F89AC1C9-4B94-4894-A9F7-93B8FECE72AD}" presName="spacing" presStyleCnt="0"/>
      <dgm:spPr/>
    </dgm:pt>
    <dgm:pt modelId="{CCE86505-C9AE-4FCE-B890-FA9E65CA39F9}" type="pres">
      <dgm:prSet presAssocID="{45EC8248-7FD3-4722-9396-E5AA5C3CA36A}" presName="linNode" presStyleCnt="0"/>
      <dgm:spPr/>
    </dgm:pt>
    <dgm:pt modelId="{F3814FBC-0A42-4059-801A-05CCEAFEB7C6}" type="pres">
      <dgm:prSet presAssocID="{45EC8248-7FD3-4722-9396-E5AA5C3CA36A}" presName="parentShp" presStyleLbl="node1" presStyleIdx="2" presStyleCnt="3" custLinFactY="-47475" custLinFactNeighborX="0" custLinFactNeighborY="-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CCBC633-E425-4D1B-88F9-E3BDE2A01114}" type="pres">
      <dgm:prSet presAssocID="{45EC8248-7FD3-4722-9396-E5AA5C3CA36A}" presName="childShp" presStyleLbl="bgAccFollowNode1" presStyleIdx="2" presStyleCnt="3" custScaleY="117861" custLinFactY="-42523" custLinFactNeighborX="3037" custLinFactNeighborY="-10000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874006F-3B55-45DF-BF7F-205BD06D006A}" srcId="{17C39B30-2638-4988-ACD4-939B123D3916}" destId="{9721C4F6-B193-4C43-B559-9DB029ECEBC5}" srcOrd="1" destOrd="0" parTransId="{F82A911F-CF8D-46E6-B23B-A1676DF9AEEB}" sibTransId="{4A43C110-3744-4B13-BCFC-0F53E9A154A9}"/>
    <dgm:cxn modelId="{D1CEE899-CBFD-4595-9DE0-9BEAAB9DBBFA}" type="presOf" srcId="{45EC8248-7FD3-4722-9396-E5AA5C3CA36A}" destId="{F3814FBC-0A42-4059-801A-05CCEAFEB7C6}" srcOrd="0" destOrd="0" presId="urn:microsoft.com/office/officeart/2005/8/layout/vList6"/>
    <dgm:cxn modelId="{36860A30-432B-4118-9F2E-DD83893D656E}" srcId="{78F29C39-2B59-481A-9D9A-DD12C42DEC0E}" destId="{45EC8248-7FD3-4722-9396-E5AA5C3CA36A}" srcOrd="2" destOrd="0" parTransId="{29B33A8E-A746-4A2A-9720-DF6214BFCFBA}" sibTransId="{2AD44A6E-8C44-48CB-85EA-41F12B95782D}"/>
    <dgm:cxn modelId="{D40E87C5-ECF2-4EB6-BAC1-6D1D27B6378F}" type="presOf" srcId="{4B7B3811-1AA2-4916-83F3-CEFD30C0375E}" destId="{3CCBC633-E425-4D1B-88F9-E3BDE2A01114}" srcOrd="0" destOrd="1" presId="urn:microsoft.com/office/officeart/2005/8/layout/vList6"/>
    <dgm:cxn modelId="{A6B963EA-D532-47B8-B454-80AF4188FFAB}" srcId="{45EC8248-7FD3-4722-9396-E5AA5C3CA36A}" destId="{0CA232CC-1D5D-42A2-ACA1-315FF90C300C}" srcOrd="0" destOrd="0" parTransId="{1CFC2103-D233-4787-9E39-DA0B53CE95E4}" sibTransId="{609418F5-8ED3-4999-B4D7-01FF5A4D86A3}"/>
    <dgm:cxn modelId="{AEC1CA2B-6609-4A48-BEE7-8EA71F9ECA65}" srcId="{17C39B30-2638-4988-ACD4-939B123D3916}" destId="{E2F5F54B-0E95-4BC2-8F08-08725DD9093A}" srcOrd="2" destOrd="0" parTransId="{FB4FBEA9-DE5A-4831-9982-A89DF8922EFD}" sibTransId="{41EC1BF8-25F7-4316-80B2-2945E2D17F45}"/>
    <dgm:cxn modelId="{62E5A77C-2103-42D7-B750-EE05B4238A61}" type="presOf" srcId="{78F29C39-2B59-481A-9D9A-DD12C42DEC0E}" destId="{DB322EE4-18ED-4B72-8BF2-A5D8CF0B9B55}" srcOrd="0" destOrd="0" presId="urn:microsoft.com/office/officeart/2005/8/layout/vList6"/>
    <dgm:cxn modelId="{4BCF63EE-5AD3-49BB-92D9-CF2B5701C13D}" srcId="{78F29C39-2B59-481A-9D9A-DD12C42DEC0E}" destId="{17C39B30-2638-4988-ACD4-939B123D3916}" srcOrd="0" destOrd="0" parTransId="{B14DD257-0C78-4361-BD50-B93DFCAD0387}" sibTransId="{B84AF477-04B2-487D-B63B-DF695C9A4E26}"/>
    <dgm:cxn modelId="{E3B39D5C-1463-47EE-980C-603EB724ECFF}" type="presOf" srcId="{6B8622CA-7CE5-4FBA-8F49-02A7762091B4}" destId="{E3F630B3-277E-4A7A-9C41-53C879413E17}" srcOrd="0" destOrd="1" presId="urn:microsoft.com/office/officeart/2005/8/layout/vList6"/>
    <dgm:cxn modelId="{175605D1-FD10-49CF-A619-4753782DCA1C}" srcId="{2B895B6A-119B-4E33-A426-B9B231676FE6}" destId="{6B8622CA-7CE5-4FBA-8F49-02A7762091B4}" srcOrd="1" destOrd="0" parTransId="{8C113211-5037-4CB8-AF4A-3BF36F63762B}" sibTransId="{86A6D1AC-6899-42FD-8851-0A6109956A05}"/>
    <dgm:cxn modelId="{6F05D03B-9453-4830-A85E-C9B730C67361}" type="presOf" srcId="{FCE049E8-2FAE-4FC5-BDD0-881735C587F6}" destId="{98ED330C-539E-4DA5-BB24-2F5249903E91}" srcOrd="0" destOrd="0" presId="urn:microsoft.com/office/officeart/2005/8/layout/vList6"/>
    <dgm:cxn modelId="{DA863054-7DC5-401C-A2F9-490BB69EDF21}" srcId="{78F29C39-2B59-481A-9D9A-DD12C42DEC0E}" destId="{2B895B6A-119B-4E33-A426-B9B231676FE6}" srcOrd="1" destOrd="0" parTransId="{6DBCA073-2EDE-428B-A4D3-7E095E170F6E}" sibTransId="{F89AC1C9-4B94-4894-A9F7-93B8FECE72AD}"/>
    <dgm:cxn modelId="{52ADD8D1-2E77-425A-B3DF-7F964A17621D}" type="presOf" srcId="{17C39B30-2638-4988-ACD4-939B123D3916}" destId="{B9CCE7C4-8805-4AD6-8BE8-9AD341BCA095}" srcOrd="0" destOrd="0" presId="urn:microsoft.com/office/officeart/2005/8/layout/vList6"/>
    <dgm:cxn modelId="{8A4DAE8D-61EA-4F5D-8EC2-1653673CF456}" srcId="{45EC8248-7FD3-4722-9396-E5AA5C3CA36A}" destId="{4B7B3811-1AA2-4916-83F3-CEFD30C0375E}" srcOrd="1" destOrd="0" parTransId="{5F8D2716-06F3-418C-B7C4-9439CE326376}" sibTransId="{997A058F-6CFE-4C80-A312-559EAE0A7774}"/>
    <dgm:cxn modelId="{3C15F63C-F45B-4D99-BB81-82D184B98ABE}" srcId="{2B895B6A-119B-4E33-A426-B9B231676FE6}" destId="{C97F53E8-9C18-4F12-AC81-FF35AE7E7724}" srcOrd="0" destOrd="0" parTransId="{C6AB6E22-4DB1-4561-9CBA-05E6AF2AB4B6}" sibTransId="{40EE2255-F0F7-4C62-906B-D7FC1EF19CBF}"/>
    <dgm:cxn modelId="{F7894055-D092-4DA0-B598-3FEEC228865D}" type="presOf" srcId="{2B895B6A-119B-4E33-A426-B9B231676FE6}" destId="{A8DDA959-C15D-4583-8CAF-02171D9904FE}" srcOrd="0" destOrd="0" presId="urn:microsoft.com/office/officeart/2005/8/layout/vList6"/>
    <dgm:cxn modelId="{E54CABE7-EA5B-4675-A0EA-8866A7FF3AEA}" type="presOf" srcId="{0CA232CC-1D5D-42A2-ACA1-315FF90C300C}" destId="{3CCBC633-E425-4D1B-88F9-E3BDE2A01114}" srcOrd="0" destOrd="0" presId="urn:microsoft.com/office/officeart/2005/8/layout/vList6"/>
    <dgm:cxn modelId="{47A1B4C2-3F47-4779-8649-D5F2C23EED68}" type="presOf" srcId="{C97F53E8-9C18-4F12-AC81-FF35AE7E7724}" destId="{E3F630B3-277E-4A7A-9C41-53C879413E17}" srcOrd="0" destOrd="0" presId="urn:microsoft.com/office/officeart/2005/8/layout/vList6"/>
    <dgm:cxn modelId="{8CBBB4AA-B322-41EB-BBD2-EA2CD76B957A}" type="presOf" srcId="{E2F5F54B-0E95-4BC2-8F08-08725DD9093A}" destId="{98ED330C-539E-4DA5-BB24-2F5249903E91}" srcOrd="0" destOrd="2" presId="urn:microsoft.com/office/officeart/2005/8/layout/vList6"/>
    <dgm:cxn modelId="{66488A1C-DF42-4C81-BD34-4CC5D302673F}" srcId="{17C39B30-2638-4988-ACD4-939B123D3916}" destId="{FCE049E8-2FAE-4FC5-BDD0-881735C587F6}" srcOrd="0" destOrd="0" parTransId="{22006899-6F18-4F40-AA58-048A0B951AAA}" sibTransId="{74406701-44EA-476A-928D-4282EF4B2AF6}"/>
    <dgm:cxn modelId="{617C051E-271E-4819-BDA5-7D230C526F0F}" type="presOf" srcId="{9721C4F6-B193-4C43-B559-9DB029ECEBC5}" destId="{98ED330C-539E-4DA5-BB24-2F5249903E91}" srcOrd="0" destOrd="1" presId="urn:microsoft.com/office/officeart/2005/8/layout/vList6"/>
    <dgm:cxn modelId="{9294D6B1-656D-4905-A74F-F72350EF098E}" type="presParOf" srcId="{DB322EE4-18ED-4B72-8BF2-A5D8CF0B9B55}" destId="{77BA337A-A7EC-4C03-B369-E64A7910CE89}" srcOrd="0" destOrd="0" presId="urn:microsoft.com/office/officeart/2005/8/layout/vList6"/>
    <dgm:cxn modelId="{39EB346E-23F9-437A-8B81-288A6CFF098A}" type="presParOf" srcId="{77BA337A-A7EC-4C03-B369-E64A7910CE89}" destId="{B9CCE7C4-8805-4AD6-8BE8-9AD341BCA095}" srcOrd="0" destOrd="0" presId="urn:microsoft.com/office/officeart/2005/8/layout/vList6"/>
    <dgm:cxn modelId="{FF1902DB-AAE0-4684-9384-A6D28261F553}" type="presParOf" srcId="{77BA337A-A7EC-4C03-B369-E64A7910CE89}" destId="{98ED330C-539E-4DA5-BB24-2F5249903E91}" srcOrd="1" destOrd="0" presId="urn:microsoft.com/office/officeart/2005/8/layout/vList6"/>
    <dgm:cxn modelId="{9FFE4ED4-32EE-43AF-A84F-FC28E928CBA6}" type="presParOf" srcId="{DB322EE4-18ED-4B72-8BF2-A5D8CF0B9B55}" destId="{1CCFFD95-1EB2-49E8-AC1B-DA907CB9F8EE}" srcOrd="1" destOrd="0" presId="urn:microsoft.com/office/officeart/2005/8/layout/vList6"/>
    <dgm:cxn modelId="{62F6A809-61D0-489E-9355-04F3683B5F66}" type="presParOf" srcId="{DB322EE4-18ED-4B72-8BF2-A5D8CF0B9B55}" destId="{8057E59D-2007-4290-BEA8-C457BB0FE3D6}" srcOrd="2" destOrd="0" presId="urn:microsoft.com/office/officeart/2005/8/layout/vList6"/>
    <dgm:cxn modelId="{204B88ED-6D66-45CE-87FD-201EFFE88891}" type="presParOf" srcId="{8057E59D-2007-4290-BEA8-C457BB0FE3D6}" destId="{A8DDA959-C15D-4583-8CAF-02171D9904FE}" srcOrd="0" destOrd="0" presId="urn:microsoft.com/office/officeart/2005/8/layout/vList6"/>
    <dgm:cxn modelId="{41AB55B0-3BD1-47B4-851D-83164885F2E5}" type="presParOf" srcId="{8057E59D-2007-4290-BEA8-C457BB0FE3D6}" destId="{E3F630B3-277E-4A7A-9C41-53C879413E17}" srcOrd="1" destOrd="0" presId="urn:microsoft.com/office/officeart/2005/8/layout/vList6"/>
    <dgm:cxn modelId="{7F84DFF5-46D7-4622-A7BA-EDFD676153AD}" type="presParOf" srcId="{DB322EE4-18ED-4B72-8BF2-A5D8CF0B9B55}" destId="{EBC19FB4-E37D-472A-BDD1-7909CEB6E13A}" srcOrd="3" destOrd="0" presId="urn:microsoft.com/office/officeart/2005/8/layout/vList6"/>
    <dgm:cxn modelId="{DBB8A0B2-582C-42CE-AA2B-6DC5C6876BE7}" type="presParOf" srcId="{DB322EE4-18ED-4B72-8BF2-A5D8CF0B9B55}" destId="{CCE86505-C9AE-4FCE-B890-FA9E65CA39F9}" srcOrd="4" destOrd="0" presId="urn:microsoft.com/office/officeart/2005/8/layout/vList6"/>
    <dgm:cxn modelId="{FC65C020-E526-4BD5-A55B-4484114F5CBC}" type="presParOf" srcId="{CCE86505-C9AE-4FCE-B890-FA9E65CA39F9}" destId="{F3814FBC-0A42-4059-801A-05CCEAFEB7C6}" srcOrd="0" destOrd="0" presId="urn:microsoft.com/office/officeart/2005/8/layout/vList6"/>
    <dgm:cxn modelId="{BB4A6038-F1D0-4B6A-B4E7-D78D925B0E96}" type="presParOf" srcId="{CCE86505-C9AE-4FCE-B890-FA9E65CA39F9}" destId="{3CCBC633-E425-4D1B-88F9-E3BDE2A01114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ED330C-539E-4DA5-BB24-2F5249903E91}">
      <dsp:nvSpPr>
        <dsp:cNvPr id="0" name=""/>
        <dsp:cNvSpPr/>
      </dsp:nvSpPr>
      <dsp:spPr>
        <a:xfrm>
          <a:off x="3327947" y="0"/>
          <a:ext cx="4991920" cy="1370402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b="1" kern="1200" dirty="0" smtClean="0"/>
            <a:t>التكليف الأول: جماعي</a:t>
          </a:r>
          <a:endParaRPr lang="ar-SA" sz="2000" b="1" kern="1200" dirty="0"/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b="1" kern="1200" dirty="0" smtClean="0"/>
            <a:t>عرض المادة العلمية حول كتاب من كتب السنن</a:t>
          </a:r>
          <a:endParaRPr lang="ar-SA" sz="2000" b="1" kern="1200" dirty="0"/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b="1" kern="1200" dirty="0" smtClean="0"/>
            <a:t>مع مراعاة الحضور والمشاركة والانضباط</a:t>
          </a:r>
          <a:endParaRPr lang="ar-SA" sz="2000" b="1" kern="1200" dirty="0"/>
        </a:p>
      </dsp:txBody>
      <dsp:txXfrm>
        <a:off x="3327947" y="171300"/>
        <a:ext cx="4478019" cy="1027802"/>
      </dsp:txXfrm>
    </dsp:sp>
    <dsp:sp modelId="{B9CCE7C4-8805-4AD6-8BE8-9AD341BCA095}">
      <dsp:nvSpPr>
        <dsp:cNvPr id="0" name=""/>
        <dsp:cNvSpPr/>
      </dsp:nvSpPr>
      <dsp:spPr>
        <a:xfrm>
          <a:off x="0" y="2846"/>
          <a:ext cx="3327947" cy="137040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10</a:t>
          </a:r>
          <a:endParaRPr lang="ar-SA" sz="2000" b="1" kern="1200" dirty="0"/>
        </a:p>
      </dsp:txBody>
      <dsp:txXfrm>
        <a:off x="66898" y="69744"/>
        <a:ext cx="3194151" cy="1236606"/>
      </dsp:txXfrm>
    </dsp:sp>
    <dsp:sp modelId="{E3F630B3-277E-4A7A-9C41-53C879413E17}">
      <dsp:nvSpPr>
        <dsp:cNvPr id="0" name=""/>
        <dsp:cNvSpPr/>
      </dsp:nvSpPr>
      <dsp:spPr>
        <a:xfrm>
          <a:off x="3256611" y="3019018"/>
          <a:ext cx="5063256" cy="1675823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b="1" kern="1200" dirty="0" smtClean="0"/>
            <a:t>التكليف الثالث</a:t>
          </a:r>
          <a:endParaRPr lang="ar-SA" sz="2000" b="1" kern="1200" dirty="0"/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b="1" kern="1200" dirty="0" smtClean="0"/>
            <a:t>إتقان حفظ المتون </a:t>
          </a:r>
          <a:r>
            <a:rPr lang="ar-SA" sz="2000" b="1" kern="1200" dirty="0" err="1" smtClean="0"/>
            <a:t>الحديثية</a:t>
          </a:r>
          <a:endParaRPr lang="ar-SA" sz="2000" b="1" kern="1200" dirty="0"/>
        </a:p>
      </dsp:txBody>
      <dsp:txXfrm>
        <a:off x="3256611" y="3228496"/>
        <a:ext cx="4434822" cy="1256867"/>
      </dsp:txXfrm>
    </dsp:sp>
    <dsp:sp modelId="{A8DDA959-C15D-4583-8CAF-02171D9904FE}">
      <dsp:nvSpPr>
        <dsp:cNvPr id="0" name=""/>
        <dsp:cNvSpPr/>
      </dsp:nvSpPr>
      <dsp:spPr>
        <a:xfrm>
          <a:off x="0" y="3066359"/>
          <a:ext cx="3256448" cy="137040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tx1"/>
              </a:solidFill>
            </a:rPr>
            <a:t>10</a:t>
          </a:r>
          <a:endParaRPr lang="ar-SA" sz="2400" b="1" kern="1200" dirty="0">
            <a:solidFill>
              <a:schemeClr val="tx1"/>
            </a:solidFill>
          </a:endParaRPr>
        </a:p>
      </dsp:txBody>
      <dsp:txXfrm>
        <a:off x="66898" y="3133257"/>
        <a:ext cx="3122652" cy="1236606"/>
      </dsp:txXfrm>
    </dsp:sp>
    <dsp:sp modelId="{3CCBC633-E425-4D1B-88F9-E3BDE2A01114}">
      <dsp:nvSpPr>
        <dsp:cNvPr id="0" name=""/>
        <dsp:cNvSpPr/>
      </dsp:nvSpPr>
      <dsp:spPr>
        <a:xfrm>
          <a:off x="3332822" y="1370014"/>
          <a:ext cx="4987045" cy="1615169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2000" b="1" kern="1200" dirty="0"/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b="1" kern="1200" dirty="0" smtClean="0"/>
            <a:t>التكليف الثاني عرض شرح حديث من الأحاديث المطلوب حفظها</a:t>
          </a:r>
          <a:endParaRPr lang="ar-SA" sz="2000" b="1" kern="1200" dirty="0"/>
        </a:p>
      </dsp:txBody>
      <dsp:txXfrm>
        <a:off x="3332822" y="1571910"/>
        <a:ext cx="4381357" cy="1211377"/>
      </dsp:txXfrm>
    </dsp:sp>
    <dsp:sp modelId="{F3814FBC-0A42-4059-801A-05CCEAFEB7C6}">
      <dsp:nvSpPr>
        <dsp:cNvPr id="0" name=""/>
        <dsp:cNvSpPr/>
      </dsp:nvSpPr>
      <dsp:spPr>
        <a:xfrm>
          <a:off x="4062" y="1424535"/>
          <a:ext cx="3324697" cy="137040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tx1"/>
              </a:solidFill>
            </a:rPr>
            <a:t>20</a:t>
          </a:r>
          <a:endParaRPr lang="ar-SA" sz="2400" b="1" kern="1200" dirty="0">
            <a:solidFill>
              <a:schemeClr val="tx1"/>
            </a:solidFill>
          </a:endParaRPr>
        </a:p>
      </dsp:txBody>
      <dsp:txXfrm>
        <a:off x="70960" y="1491433"/>
        <a:ext cx="3190901" cy="12366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09/01/38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09/01/38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09/01/38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09/01/38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09/01/38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09/01/38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09/01/38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09/01/38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09/01/38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09/01/38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09/01/38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09/01/38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A4AEA-0F9C-4577-A483-845F15B6901A}" type="datetimeFigureOut">
              <a:rPr lang="ar-SA" smtClean="0"/>
              <a:pPr/>
              <a:t>09/01/38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CDA4AEA-0F9C-4577-A483-845F15B6901A}" type="datetimeFigureOut">
              <a:rPr lang="ar-SA" smtClean="0"/>
              <a:pPr/>
              <a:t>09/01/38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5" r:id="rId1"/>
    <p:sldLayoutId id="2147484166" r:id="rId2"/>
    <p:sldLayoutId id="2147484167" r:id="rId3"/>
    <p:sldLayoutId id="2147484168" r:id="rId4"/>
    <p:sldLayoutId id="2147484169" r:id="rId5"/>
    <p:sldLayoutId id="2147484170" r:id="rId6"/>
    <p:sldLayoutId id="2147484171" r:id="rId7"/>
    <p:sldLayoutId id="2147484172" r:id="rId8"/>
    <p:sldLayoutId id="2147484173" r:id="rId9"/>
    <p:sldLayoutId id="2147484174" r:id="rId10"/>
    <p:sldLayoutId id="2147484175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CDA4AEA-0F9C-4577-A483-845F15B6901A}" type="datetimeFigureOut">
              <a:rPr lang="ar-SA" smtClean="0"/>
              <a:pPr/>
              <a:t>09/01/38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7" r:id="rId1"/>
    <p:sldLayoutId id="2147484178" r:id="rId2"/>
    <p:sldLayoutId id="2147484179" r:id="rId3"/>
    <p:sldLayoutId id="2147484180" r:id="rId4"/>
    <p:sldLayoutId id="2147484181" r:id="rId5"/>
    <p:sldLayoutId id="2147484182" r:id="rId6"/>
    <p:sldLayoutId id="2147484183" r:id="rId7"/>
    <p:sldLayoutId id="2147484184" r:id="rId8"/>
    <p:sldLayoutId id="2147484185" r:id="rId9"/>
    <p:sldLayoutId id="2147484186" r:id="rId10"/>
    <p:sldLayoutId id="2147484187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CDA4AEA-0F9C-4577-A483-845F15B6901A}" type="datetimeFigureOut">
              <a:rPr lang="ar-SA" smtClean="0"/>
              <a:pPr/>
              <a:t>09/01/38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4AE3170-0BE4-4736-8FA6-2F2EBDD74D8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9" r:id="rId1"/>
    <p:sldLayoutId id="2147484190" r:id="rId2"/>
    <p:sldLayoutId id="2147484191" r:id="rId3"/>
    <p:sldLayoutId id="2147484192" r:id="rId4"/>
    <p:sldLayoutId id="2147484193" r:id="rId5"/>
    <p:sldLayoutId id="2147484194" r:id="rId6"/>
    <p:sldLayoutId id="2147484195" r:id="rId7"/>
    <p:sldLayoutId id="2147484196" r:id="rId8"/>
    <p:sldLayoutId id="2147484197" r:id="rId9"/>
    <p:sldLayoutId id="2147484198" r:id="rId10"/>
    <p:sldLayoutId id="2147484199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audio" Target="../media/media8.wav"/><Relationship Id="rId1" Type="http://schemas.microsoft.com/office/2007/relationships/media" Target="../media/media8.wav"/><Relationship Id="rId5" Type="http://schemas.openxmlformats.org/officeDocument/2006/relationships/image" Target="../media/image2.pn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slideLayout" Target="../slideLayouts/slideLayout2.xml"/><Relationship Id="rId7" Type="http://schemas.openxmlformats.org/officeDocument/2006/relationships/diagramColors" Target="../diagrams/colors1.xml"/><Relationship Id="rId2" Type="http://schemas.openxmlformats.org/officeDocument/2006/relationships/audio" Target="../media/media9.wav"/><Relationship Id="rId1" Type="http://schemas.microsoft.com/office/2007/relationships/media" Target="../media/media9.wav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media10.wav"/><Relationship Id="rId2" Type="http://schemas.microsoft.com/office/2007/relationships/media" Target="../media/media10.wav"/><Relationship Id="rId1" Type="http://schemas.openxmlformats.org/officeDocument/2006/relationships/tags" Target="../tags/tag1.xml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2.png"/><Relationship Id="rId5" Type="http://schemas.openxmlformats.org/officeDocument/2006/relationships/image" Target="../media/image7.jpeg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5" Type="http://schemas.openxmlformats.org/officeDocument/2006/relationships/image" Target="../media/image2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5" Type="http://schemas.openxmlformats.org/officeDocument/2006/relationships/image" Target="../media/image2.pn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ت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pic>
        <p:nvPicPr>
          <p:cNvPr id="5" name="صورة 4" descr="تنزيل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0" y="-1357346"/>
            <a:ext cx="6215106" cy="538609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4400" dirty="0" smtClean="0">
                <a:sym typeface="AGA Arabesque"/>
              </a:rPr>
              <a:t></a:t>
            </a:r>
            <a:endParaRPr lang="ar-SA" sz="4400" dirty="0"/>
          </a:p>
        </p:txBody>
      </p:sp>
    </p:spTree>
    <p:extLst>
      <p:ext uri="{BB962C8B-B14F-4D97-AF65-F5344CB8AC3E}">
        <p14:creationId xmlns:p14="http://schemas.microsoft.com/office/powerpoint/2010/main" val="1741506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05"/>
    </mc:Choice>
    <mc:Fallback xmlns="">
      <p:transition spd="slow" advTm="180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مراجع المقرر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ar-SA" b="1" u="sng" dirty="0"/>
              <a:t>الكتاب المقرر : </a:t>
            </a:r>
            <a:endParaRPr lang="en-US" dirty="0"/>
          </a:p>
          <a:p>
            <a:r>
              <a:rPr lang="ar-SA" b="1" dirty="0" smtClean="0"/>
              <a:t>كتب السنن الأربعة</a:t>
            </a:r>
          </a:p>
          <a:p>
            <a:r>
              <a:rPr lang="ar-SA" b="1" dirty="0" smtClean="0"/>
              <a:t>سنن الدارمي</a:t>
            </a:r>
          </a:p>
          <a:p>
            <a:r>
              <a:rPr lang="ar-SA" b="1" dirty="0" smtClean="0"/>
              <a:t>الواضح في مناهج المحدثين ياسر الشمالي</a:t>
            </a:r>
          </a:p>
          <a:p>
            <a:r>
              <a:rPr lang="ar-SA" b="1" dirty="0" smtClean="0"/>
              <a:t>تدوين السنة للزهراني</a:t>
            </a:r>
          </a:p>
          <a:p>
            <a:r>
              <a:rPr lang="ar-SA" b="1" dirty="0" smtClean="0"/>
              <a:t>مناهج المحدثين دراسة تطبيقية  أحمد العبيد</a:t>
            </a:r>
          </a:p>
          <a:p>
            <a:r>
              <a:rPr lang="ar-SA" b="1" dirty="0" smtClean="0"/>
              <a:t>مناهج المحدثين د سعد الحميد </a:t>
            </a:r>
          </a:p>
          <a:p>
            <a:r>
              <a:rPr lang="ar-SA" b="1" dirty="0" smtClean="0"/>
              <a:t>مختارات من صحيح البخاري كتاب الرقاق</a:t>
            </a:r>
            <a:endParaRPr lang="en-US" dirty="0"/>
          </a:p>
          <a:p>
            <a:r>
              <a:rPr lang="ar-SA" b="1" u="sng" dirty="0"/>
              <a:t>مراجع للاستفادة </a:t>
            </a:r>
            <a:endParaRPr lang="en-US" dirty="0"/>
          </a:p>
          <a:p>
            <a:r>
              <a:rPr lang="ar-SA" b="1" dirty="0"/>
              <a:t>علم زوائد الحديث للدكتور خلدون الأحدب</a:t>
            </a:r>
            <a:endParaRPr lang="en-US" dirty="0"/>
          </a:p>
          <a:p>
            <a:r>
              <a:rPr lang="ar-SA" b="1" dirty="0"/>
              <a:t>قواعد علم زوائد الحديث عند البوصيري للدكتور حسن فتحي.</a:t>
            </a:r>
            <a:endParaRPr lang="en-US" dirty="0"/>
          </a:p>
          <a:p>
            <a:r>
              <a:rPr lang="ar-SA" b="1" dirty="0"/>
              <a:t>طرق تخريج حديث رسول الله للدكتور </a:t>
            </a:r>
            <a:r>
              <a:rPr lang="ar-SA" b="1" dirty="0" err="1"/>
              <a:t>عبدالمهدي</a:t>
            </a:r>
            <a:r>
              <a:rPr lang="ar-SA" b="1" dirty="0"/>
              <a:t> عبد </a:t>
            </a:r>
            <a:r>
              <a:rPr lang="ar-SA" b="1" dirty="0" smtClean="0"/>
              <a:t>الهادي</a:t>
            </a:r>
          </a:p>
          <a:p>
            <a:r>
              <a:rPr lang="ar-SA" b="1" dirty="0" smtClean="0"/>
              <a:t>معالم السنة النبوية صالح الشامي</a:t>
            </a:r>
          </a:p>
          <a:p>
            <a:r>
              <a:rPr lang="ar-SA" b="1" dirty="0" smtClean="0"/>
              <a:t>جمع الأزهار في طريق تخريج حديث سيد الأبرار د نبيلة </a:t>
            </a:r>
            <a:r>
              <a:rPr lang="ar-SA" b="1" dirty="0" err="1" smtClean="0"/>
              <a:t>حليبة</a:t>
            </a:r>
            <a:endParaRPr lang="ar-SA" b="1" dirty="0" smtClean="0"/>
          </a:p>
          <a:p>
            <a:r>
              <a:rPr lang="ar-SA" b="1" dirty="0" smtClean="0"/>
              <a:t>بطاقات التدرب على علم التخريج  علي معين</a:t>
            </a:r>
            <a:endParaRPr lang="en-US" dirty="0"/>
          </a:p>
          <a:p>
            <a:pPr marL="82296" indent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39552" y="1916832"/>
            <a:ext cx="7851648" cy="1828800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ar-SA" sz="80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/>
            </a:r>
            <a:br>
              <a:rPr lang="ar-SA" sz="80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ar-SA" sz="8000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/>
            </a:r>
            <a:br>
              <a:rPr lang="ar-SA" sz="8000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ar-SA" sz="80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/>
            </a:r>
            <a:br>
              <a:rPr lang="ar-SA" sz="80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ar-SA" sz="80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متطلبات وأنشطة المقرر</a:t>
            </a:r>
            <a:r>
              <a:rPr lang="en-US" sz="8000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/>
            </a:r>
            <a:br>
              <a:rPr lang="en-US" sz="8000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endParaRPr lang="ar-SA" sz="800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39552" y="2924944"/>
            <a:ext cx="7854696" cy="1752600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ar-SA" sz="6000" b="1" dirty="0" smtClean="0">
                <a:ln w="50800"/>
                <a:solidFill>
                  <a:srgbClr val="92D050"/>
                </a:solidFill>
              </a:rPr>
              <a:t>في المقرر</a:t>
            </a:r>
            <a:endParaRPr lang="en-US" sz="6000" b="1" dirty="0">
              <a:ln w="50800"/>
              <a:solidFill>
                <a:srgbClr val="92D050"/>
              </a:solidFill>
            </a:endParaRPr>
          </a:p>
          <a:p>
            <a:pPr algn="ctr"/>
            <a:endParaRPr lang="ar-SA" sz="60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3074" name="Picture 2" descr="D:\تدريس\351\لجنتي خدمة المجتمع وشؤون الطالبات\مسار الحديث\تنزيل (4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7" y="4005065"/>
            <a:ext cx="4657724" cy="285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صوت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318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95"/>
    </mc:Choice>
    <mc:Fallback xmlns="">
      <p:transition spd="slow" advTm="139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 txBox="1">
            <a:spLocks noGrp="1"/>
          </p:cNvSpPr>
          <p:nvPr>
            <p:ph type="title"/>
          </p:nvPr>
        </p:nvSpPr>
        <p:spPr>
          <a:xfrm>
            <a:off x="500034" y="285728"/>
            <a:ext cx="82296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توزيع درجات الأنشطة الصفية</a:t>
            </a:r>
            <a:endParaRPr lang="ar-SA" sz="4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0735467"/>
              </p:ext>
            </p:extLst>
          </p:nvPr>
        </p:nvGraphicFramePr>
        <p:xfrm>
          <a:off x="357158" y="1916832"/>
          <a:ext cx="8319868" cy="4941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" name="صوت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675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78"/>
    </mc:Choice>
    <mc:Fallback xmlns="">
      <p:transition spd="slow" advTm="457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71538" y="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SA" b="1" dirty="0" smtClean="0"/>
              <a:t/>
            </a:r>
            <a:br>
              <a:rPr lang="ar-SA" b="1" dirty="0" smtClean="0"/>
            </a:br>
            <a:r>
              <a:rPr lang="ar-SA" b="1" dirty="0" smtClean="0"/>
              <a:t/>
            </a:r>
            <a:br>
              <a:rPr lang="ar-SA" b="1" dirty="0" smtClean="0"/>
            </a:br>
            <a:r>
              <a:rPr lang="ar-SA" b="1" dirty="0" smtClean="0"/>
              <a:t/>
            </a:r>
            <a:br>
              <a:rPr lang="ar-SA" b="1" dirty="0" smtClean="0"/>
            </a:br>
            <a:r>
              <a:rPr lang="ar-SA" b="1" dirty="0" smtClean="0"/>
              <a:t>وسائل التواصل</a:t>
            </a:r>
            <a:br>
              <a:rPr lang="ar-SA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85852" y="1285860"/>
            <a:ext cx="7498080" cy="4800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en-US" dirty="0" smtClean="0"/>
          </a:p>
          <a:p>
            <a:r>
              <a:rPr lang="ar-SA" dirty="0" smtClean="0"/>
              <a:t>أستاذة المقرر :  </a:t>
            </a:r>
            <a:r>
              <a:rPr lang="ar-SA" dirty="0" err="1" smtClean="0"/>
              <a:t>د</a:t>
            </a:r>
            <a:r>
              <a:rPr lang="ar-SA" dirty="0" smtClean="0"/>
              <a:t> نعمات الجعفري </a:t>
            </a:r>
          </a:p>
          <a:p>
            <a:r>
              <a:rPr lang="ar-SA" dirty="0" smtClean="0"/>
              <a:t>الرتبة العلمية :  أستاذ مشارك</a:t>
            </a:r>
            <a:endParaRPr lang="en-US" dirty="0" smtClean="0"/>
          </a:p>
          <a:p>
            <a:r>
              <a:rPr lang="ar-SA" b="1" dirty="0" smtClean="0"/>
              <a:t> مبنى : 2     الدور :   2    مكتب :    </a:t>
            </a:r>
            <a:r>
              <a:rPr lang="ar-SA" dirty="0" smtClean="0"/>
              <a:t>256              </a:t>
            </a:r>
          </a:p>
          <a:p>
            <a:r>
              <a:rPr lang="ar-SA" dirty="0" smtClean="0">
                <a:solidFill>
                  <a:srgbClr val="FF0000"/>
                </a:solidFill>
              </a:rPr>
              <a:t>الساعات المكتبية  : </a:t>
            </a:r>
            <a:r>
              <a:rPr lang="ar-SA" b="1" dirty="0" smtClean="0"/>
              <a:t>الاثنين 8-10       12 – 2</a:t>
            </a:r>
            <a:endParaRPr lang="en-US" dirty="0" smtClean="0"/>
          </a:p>
          <a:p>
            <a:r>
              <a:rPr lang="ar-SA" dirty="0" smtClean="0"/>
              <a:t>البريد الإلكتروني : </a:t>
            </a:r>
            <a:r>
              <a:rPr lang="ar-SA" b="1" dirty="0" smtClean="0"/>
              <a:t>  	</a:t>
            </a:r>
            <a:r>
              <a:rPr lang="en-US" b="1" dirty="0" smtClean="0"/>
              <a:t>naljafary@ksu.edu.sa</a:t>
            </a:r>
            <a:r>
              <a:rPr lang="ar-SA" b="1" dirty="0" smtClean="0"/>
              <a:t>  </a:t>
            </a:r>
            <a:r>
              <a:rPr lang="ar-SA" dirty="0" smtClean="0"/>
              <a:t>     </a:t>
            </a:r>
          </a:p>
          <a:p>
            <a:r>
              <a:rPr lang="ar-SA" dirty="0" smtClean="0"/>
              <a:t> الموقع الالكتروني    </a:t>
            </a:r>
            <a:r>
              <a:rPr lang="en-US" b="1" dirty="0" smtClean="0"/>
              <a:t>http://fac.ksu.edu.sa/naljafary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184482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إعداد </a:t>
            </a:r>
            <a:br>
              <a:rPr lang="ar-SA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د</a:t>
            </a: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.نعمات الجعفري/</a:t>
            </a:r>
            <a:br>
              <a:rPr lang="ar-SA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سائلة الله لكن التوفيق</a:t>
            </a:r>
            <a:endParaRPr lang="ar-SA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صوت 2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73065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093"/>
    </mc:Choice>
    <mc:Fallback xmlns="">
      <p:transition spd="slow" advTm="2209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61" b="4864"/>
          <a:stretch/>
        </p:blipFill>
        <p:spPr bwMode="auto">
          <a:xfrm>
            <a:off x="161667" y="1010201"/>
            <a:ext cx="4026105" cy="154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5652120" y="2564904"/>
            <a:ext cx="27254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كلية التربية</a:t>
            </a:r>
            <a:endParaRPr lang="ar-SA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788369" y="3552712"/>
            <a:ext cx="55322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قسم الدراسات الإسلامية</a:t>
            </a:r>
            <a:endParaRPr lang="ar-SA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528272" y="4797152"/>
            <a:ext cx="50257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ar-SA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مسار الحديث وعلومه</a:t>
            </a:r>
            <a:endParaRPr lang="ar-SA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6" name="صوت 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13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31"/>
    </mc:Choice>
    <mc:Fallback xmlns="">
      <p:transition spd="slow" advTm="143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mute="1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1214414" y="1357298"/>
            <a:ext cx="6287299" cy="30931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Righ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ar-SA" sz="6500" b="1" spc="150" dirty="0">
                <a:ln w="11430"/>
                <a:solidFill>
                  <a:srgbClr val="F8F8F8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haroni" panose="02010803020104030203" pitchFamily="2" charset="-79"/>
              </a:rPr>
              <a:t>نبذة تعريفية مختصرة</a:t>
            </a:r>
            <a:endParaRPr lang="en-US" sz="6500" b="1" spc="150" dirty="0">
              <a:ln w="11430"/>
              <a:solidFill>
                <a:srgbClr val="F8F8F8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/>
            <a:r>
              <a:rPr lang="ar-SA" sz="6500" b="1" spc="150" dirty="0" smtClean="0">
                <a:ln w="11430"/>
                <a:solidFill>
                  <a:srgbClr val="F8F8F8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haroni" panose="02010803020104030203" pitchFamily="2" charset="-79"/>
              </a:rPr>
              <a:t>عن مقرر </a:t>
            </a:r>
          </a:p>
          <a:p>
            <a:pPr algn="ctr"/>
            <a:r>
              <a:rPr lang="ar-SA" sz="6500" b="1" spc="150" dirty="0" err="1" smtClean="0">
                <a:ln w="11430"/>
                <a:solidFill>
                  <a:srgbClr val="F8F8F8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haroni" panose="02010803020104030203" pitchFamily="2" charset="-79"/>
              </a:rPr>
              <a:t>دراسةالسنن</a:t>
            </a:r>
            <a:endParaRPr lang="en-US" sz="6500" b="1" spc="150" dirty="0">
              <a:ln w="11430"/>
              <a:solidFill>
                <a:srgbClr val="F8F8F8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2" name="صوت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234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39"/>
    </mc:Choice>
    <mc:Fallback xmlns="">
      <p:transition spd="slow" advTm="233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916832"/>
          </a:xfrm>
        </p:spPr>
        <p:txBody>
          <a:bodyPr>
            <a:normAutofit/>
          </a:bodyPr>
          <a:lstStyle/>
          <a:p>
            <a:pPr algn="r"/>
            <a:r>
              <a:rPr lang="ar-SA" sz="7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التعريف بالمقرر</a:t>
            </a:r>
            <a:endParaRPr lang="ar-SA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5576" y="2723208"/>
            <a:ext cx="8229600" cy="4104456"/>
          </a:xfrm>
        </p:spPr>
        <p:txBody>
          <a:bodyPr>
            <a:normAutofit/>
          </a:bodyPr>
          <a:lstStyle/>
          <a:p>
            <a:pPr marL="36576" indent="0"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ar-SA" sz="3600" b="1" dirty="0" smtClean="0">
                <a:solidFill>
                  <a:srgbClr val="003399"/>
                </a:solidFill>
              </a:rPr>
              <a:t>مقرر يهتم بدراسة مناهج كتب أهل الحديث.</a:t>
            </a:r>
            <a:endParaRPr lang="ar-SA" sz="3600" b="1" dirty="0">
              <a:solidFill>
                <a:srgbClr val="003399"/>
              </a:solidFill>
            </a:endParaRPr>
          </a:p>
          <a:p>
            <a:pPr marL="36576" indent="0">
              <a:lnSpc>
                <a:spcPct val="150000"/>
              </a:lnSpc>
              <a:spcBef>
                <a:spcPct val="0"/>
              </a:spcBef>
              <a:buNone/>
            </a:pPr>
            <a:endParaRPr lang="ar-SA" sz="3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6576" indent="0">
              <a:spcBef>
                <a:spcPct val="0"/>
              </a:spcBef>
              <a:buNone/>
            </a:pPr>
            <a:endParaRPr lang="ar-SA" sz="36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36576" indent="0">
              <a:spcBef>
                <a:spcPct val="0"/>
              </a:spcBef>
              <a:buNone/>
            </a:pPr>
            <a:endParaRPr lang="ar-SA" sz="3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6576" indent="0">
              <a:spcBef>
                <a:spcPct val="0"/>
              </a:spcBef>
              <a:buNone/>
            </a:pPr>
            <a:endParaRPr lang="ar-SA" sz="36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36576" indent="0">
              <a:spcBef>
                <a:spcPct val="0"/>
              </a:spcBef>
              <a:buNone/>
            </a:pPr>
            <a:endParaRPr lang="ar-SA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098" name="Picture 2" descr="D:\تدريس\351\لجنتي خدمة المجتمع وشؤون الطالبات\مسار الحديث\images (9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20688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صوت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316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21"/>
    </mc:Choice>
    <mc:Fallback xmlns="">
      <p:transition spd="slow" advTm="262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>
            <a:normAutofit/>
          </a:bodyPr>
          <a:lstStyle/>
          <a:p>
            <a:pPr marL="36576" indent="0" algn="ctr">
              <a:lnSpc>
                <a:spcPct val="150000"/>
              </a:lnSpc>
              <a:spcBef>
                <a:spcPct val="0"/>
              </a:spcBef>
              <a:buNone/>
            </a:pPr>
            <a:r>
              <a:rPr lang="ar-SA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الرؤية</a:t>
            </a:r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  <a:endParaRPr lang="ar-SA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36576" indent="0" algn="just">
              <a:lnSpc>
                <a:spcPct val="160000"/>
              </a:lnSpc>
              <a:spcBef>
                <a:spcPct val="0"/>
              </a:spcBef>
              <a:buNone/>
            </a:pPr>
            <a:r>
              <a:rPr lang="ar-SA" sz="2400" b="1" dirty="0" smtClean="0">
                <a:solidFill>
                  <a:srgbClr val="003399"/>
                </a:solidFill>
              </a:rPr>
              <a:t>أن تكون الطالبة ذات حصانة فكرية وثقافية ضد  الشبهات المثارة حول السنة</a:t>
            </a:r>
            <a:endParaRPr lang="ar-SA" sz="2400" b="1" dirty="0">
              <a:solidFill>
                <a:srgbClr val="003399"/>
              </a:solidFill>
            </a:endParaRPr>
          </a:p>
          <a:p>
            <a:endParaRPr lang="ar-SA" dirty="0" smtClean="0"/>
          </a:p>
          <a:p>
            <a:pPr marL="36576" indent="0" algn="ctr">
              <a:spcBef>
                <a:spcPct val="0"/>
              </a:spcBef>
              <a:buNone/>
            </a:pPr>
            <a:r>
              <a:rPr lang="ar-S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الرسالة  </a:t>
            </a:r>
          </a:p>
          <a:p>
            <a:pPr marL="36576" indent="0" algn="ctr">
              <a:spcBef>
                <a:spcPct val="0"/>
              </a:spcBef>
              <a:buNone/>
            </a:pPr>
            <a:endParaRPr 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6576" indent="0" algn="just">
              <a:lnSpc>
                <a:spcPct val="150000"/>
              </a:lnSpc>
              <a:spcBef>
                <a:spcPct val="0"/>
              </a:spcBef>
              <a:buNone/>
            </a:pPr>
            <a:r>
              <a:rPr lang="ar-SA" sz="2400" b="1" dirty="0">
                <a:solidFill>
                  <a:srgbClr val="003399"/>
                </a:solidFill>
              </a:rPr>
              <a:t>إعداد الكفاءات </a:t>
            </a:r>
            <a:r>
              <a:rPr lang="ar-SA" sz="2400" b="1" dirty="0" smtClean="0">
                <a:solidFill>
                  <a:srgbClr val="003399"/>
                </a:solidFill>
              </a:rPr>
              <a:t>العلمية المتميزة الناقدة المدركة لجهود أئمة الحديث في حفظ السنة وتنقيتها من الضعيف، القادرة على خدمة السنة والذب عنها.</a:t>
            </a:r>
            <a:endParaRPr lang="en-US" sz="2400" b="1" dirty="0">
              <a:solidFill>
                <a:srgbClr val="003399"/>
              </a:solidFill>
            </a:endParaRPr>
          </a:p>
          <a:p>
            <a:endParaRPr lang="ar-SA" dirty="0"/>
          </a:p>
        </p:txBody>
      </p:sp>
      <p:pic>
        <p:nvPicPr>
          <p:cNvPr id="1026" name="Picture 2" descr="D:\تدريس\351\لجنتي خدمة المجتمع وشؤون الطالبات\مسار الحديث\V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620688"/>
            <a:ext cx="974601" cy="1060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تدريس\351\لجنتي خدمة المجتمع وشؤون الطالبات\مسار الحديث\images (6) (1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9111" y="2708920"/>
            <a:ext cx="1073274" cy="1287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صوت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775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77"/>
    </mc:Choice>
    <mc:Fallback xmlns="">
      <p:transition spd="slow" advTm="337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ar-SA" sz="7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الأهداف التربوية</a:t>
            </a:r>
            <a:endParaRPr lang="ar-SA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رفع مستوى التحصيل الشرعي</a:t>
            </a:r>
            <a:endParaRPr lang="en-US" dirty="0" smtClean="0"/>
          </a:p>
          <a:p>
            <a:r>
              <a:rPr lang="ar-SA" dirty="0" smtClean="0"/>
              <a:t>سلامة القراءة وفصاحة اللسان</a:t>
            </a:r>
            <a:endParaRPr lang="en-US" dirty="0" smtClean="0"/>
          </a:p>
          <a:p>
            <a:r>
              <a:rPr lang="ar-SA" dirty="0" smtClean="0"/>
              <a:t>القدرة على الإلقاء والحوار</a:t>
            </a:r>
            <a:endParaRPr lang="en-US" dirty="0" smtClean="0"/>
          </a:p>
          <a:p>
            <a:r>
              <a:rPr lang="ar-SA" dirty="0" smtClean="0"/>
              <a:t>التدريب على الجرأة</a:t>
            </a:r>
            <a:endParaRPr lang="en-US" dirty="0" smtClean="0"/>
          </a:p>
          <a:p>
            <a:r>
              <a:rPr lang="ar-SA" dirty="0" smtClean="0"/>
              <a:t>تنمية روح الجدية والتعلم الذاتي</a:t>
            </a:r>
            <a:endParaRPr lang="en-US" dirty="0" smtClean="0"/>
          </a:p>
          <a:p>
            <a:r>
              <a:rPr lang="ar-SA" dirty="0" smtClean="0"/>
              <a:t>القدرة على النقد وعلى إعداد المادة العلمية</a:t>
            </a:r>
          </a:p>
          <a:p>
            <a:endParaRPr lang="en-US" dirty="0" smtClean="0"/>
          </a:p>
          <a:p>
            <a:endParaRPr lang="ar-SA" dirty="0"/>
          </a:p>
        </p:txBody>
      </p:sp>
      <p:pic>
        <p:nvPicPr>
          <p:cNvPr id="2050" name="Picture 2" descr="D:\تدريس\351\لجنتي خدمة المجتمع وشؤون الطالبات\مسار الحديث\images (16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5" y="264699"/>
            <a:ext cx="1882527" cy="1603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صوت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937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48"/>
    </mc:Choice>
    <mc:Fallback xmlns="">
      <p:transition spd="slow" advTm="374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sz="7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الأهداف العلمية</a:t>
            </a:r>
            <a:endParaRPr lang="ar-SA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800" dirty="0" smtClean="0"/>
          </a:p>
          <a:p>
            <a:pPr marL="0" indent="0">
              <a:buNone/>
            </a:pPr>
            <a:endParaRPr lang="ar-SA" sz="2800" dirty="0"/>
          </a:p>
        </p:txBody>
      </p:sp>
      <p:pic>
        <p:nvPicPr>
          <p:cNvPr id="3074" name="Picture 2" descr="D:\تدريس\351\لجنتي خدمة المجتمع وشؤون الطالبات\مسار الحديث\تنزيل (3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537293"/>
            <a:ext cx="2664296" cy="1436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صوت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500298" y="2428868"/>
            <a:ext cx="5564345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6350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1-</a:t>
            </a:r>
            <a:r>
              <a:rPr kumimoji="0" lang="ar-SA" sz="20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ar-SA" sz="2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دراسة منهج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كتب</a:t>
            </a:r>
            <a:r>
              <a:rPr kumimoji="0" lang="ar-SA" sz="20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المجاميع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وشروطهما.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6350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2-</a:t>
            </a:r>
            <a:r>
              <a:rPr kumimoji="0" lang="ar-SA" sz="20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الإطلاع على البرامج الحاسوبية المتعلقة بالسنة النبوية  للاستفادة منها 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6350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حفظ   عشرة</a:t>
            </a:r>
            <a:r>
              <a:rPr kumimoji="0" lang="ar-SA" sz="20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أحاديث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من المتون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الحديثية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الصحيحة وشرح معانيها 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6350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القدرة على الاستنباط الفقهي والتربوي من المتن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الحديثي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6350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تطبيق مضمون المتن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الحديثي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على الواقع من حيث السلوكيات والأخلاق</a:t>
            </a:r>
          </a:p>
          <a:p>
            <a:pPr marL="0" marR="0" lvl="0" indent="6350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6- التعرف على جهود الأئمة المحدثين في جمع الحديث النبوي وشرحه وصيانته من الدخيل عليه.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330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578"/>
    </mc:Choice>
    <mc:Fallback xmlns="">
      <p:transition spd="slow" advTm="557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7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mute="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b="1" dirty="0" smtClean="0"/>
              <a:t>السلوكيات الممنوعة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لبس العباءة</a:t>
            </a:r>
            <a:br>
              <a:rPr lang="ar-SA" dirty="0" smtClean="0"/>
            </a:br>
            <a:r>
              <a:rPr lang="ar-SA" dirty="0" smtClean="0"/>
              <a:t>استخدام الجوال</a:t>
            </a:r>
            <a:br>
              <a:rPr lang="ar-SA" dirty="0" smtClean="0"/>
            </a:br>
            <a:r>
              <a:rPr lang="ar-SA" dirty="0" smtClean="0"/>
              <a:t>استخدام أي مادة أخرى غير المقرر</a:t>
            </a:r>
          </a:p>
          <a:p>
            <a:r>
              <a:rPr lang="ar-SA" dirty="0" smtClean="0"/>
              <a:t>التحدث مع زميلة أثناء المحاضرة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تعليمات مهمة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ar-SA" sz="2000" b="1" dirty="0" smtClean="0"/>
              <a:t>ضرورة الالتزام بمواعيد المحاضرات علماً بأن تأخر الطالبة عشر دقائق يعتبر عدم حضورها للساعة الأولى من المحاضرة ، ويحسم ذلك من درجة المشاركة.</a:t>
            </a:r>
            <a:endParaRPr lang="en-US" sz="2000" dirty="0" smtClean="0"/>
          </a:p>
          <a:p>
            <a:pPr lvl="0"/>
            <a:r>
              <a:rPr lang="ar-SA" sz="2000" b="1" dirty="0" smtClean="0"/>
              <a:t> ينبغي للطالبة الحرص على أداء الاختبارات في موعدها ومع شعبتها.</a:t>
            </a:r>
            <a:endParaRPr lang="en-US" sz="2000" dirty="0" smtClean="0"/>
          </a:p>
          <a:p>
            <a:pPr lvl="0"/>
            <a:r>
              <a:rPr lang="ar-SA" sz="2000" b="1" dirty="0" smtClean="0"/>
              <a:t>ينبغي للطالبة مراجعة الأستاذة إذا أشكل عليها شيء من المعلومات الدراسية خلال الساعات المكتبية.</a:t>
            </a:r>
            <a:endParaRPr lang="en-US" sz="2000" dirty="0" smtClean="0"/>
          </a:p>
          <a:p>
            <a:pPr lvl="0"/>
            <a:r>
              <a:rPr lang="ar-SA" sz="2000" b="1" dirty="0" smtClean="0"/>
              <a:t>ضرورة تسليم الأنشطة والتكليفات في الموعد المحدد, وسيتم حسم درجات عند تأخر تسليم التكليف في الموعد المحدد.</a:t>
            </a:r>
            <a:endParaRPr lang="en-US" sz="2000" dirty="0" smtClean="0"/>
          </a:p>
          <a:p>
            <a:pPr lvl="0"/>
            <a:r>
              <a:rPr lang="ar-SA" sz="2000" b="1" dirty="0" smtClean="0"/>
              <a:t>ضرورة الحضور في ورشة العمل، فهي بمثابة الاختبار ، والغياب يعني عدم استحقاق الطالبة للدرجة.</a:t>
            </a:r>
          </a:p>
          <a:p>
            <a:pPr lvl="0"/>
            <a:r>
              <a:rPr lang="ar-SA" sz="2000" b="1" dirty="0" smtClean="0"/>
              <a:t>ضرورة الالتزام بالأدب والخلق الرفيع في التعامل مع الأستاذة والزميلات.</a:t>
            </a:r>
            <a:endParaRPr lang="en-US" sz="2000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|2.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11908</TotalTime>
  <Words>422</Words>
  <Application>Microsoft Office PowerPoint</Application>
  <PresentationFormat>عرض على الشاشة (3:4)‏</PresentationFormat>
  <Paragraphs>79</Paragraphs>
  <Slides>14</Slides>
  <Notes>0</Notes>
  <HiddenSlides>0</HiddenSlides>
  <MMClips>10</MMClips>
  <ScaleCrop>false</ScaleCrop>
  <HeadingPairs>
    <vt:vector size="4" baseType="variant">
      <vt:variant>
        <vt:lpstr>نسق</vt:lpstr>
      </vt:variant>
      <vt:variant>
        <vt:i4>3</vt:i4>
      </vt:variant>
      <vt:variant>
        <vt:lpstr>عناوين الشرائح</vt:lpstr>
      </vt:variant>
      <vt:variant>
        <vt:i4>14</vt:i4>
      </vt:variant>
    </vt:vector>
  </HeadingPairs>
  <TitlesOfParts>
    <vt:vector size="17" baseType="lpstr">
      <vt:lpstr>انقلاب</vt:lpstr>
      <vt:lpstr>1_انقلاب</vt:lpstr>
      <vt:lpstr>2_انقلاب</vt:lpstr>
      <vt:lpstr>عرض تقديمي في PowerPoint</vt:lpstr>
      <vt:lpstr>عرض تقديمي في PowerPoint</vt:lpstr>
      <vt:lpstr>عرض تقديمي في PowerPoint</vt:lpstr>
      <vt:lpstr>التعريف بالمقرر</vt:lpstr>
      <vt:lpstr>عرض تقديمي في PowerPoint</vt:lpstr>
      <vt:lpstr>الأهداف التربوية</vt:lpstr>
      <vt:lpstr>الأهداف العلمية</vt:lpstr>
      <vt:lpstr>  السلوكيات الممنوعة </vt:lpstr>
      <vt:lpstr>تعليمات مهمة</vt:lpstr>
      <vt:lpstr>مراجع المقرر</vt:lpstr>
      <vt:lpstr>   متطلبات وأنشطة المقرر </vt:lpstr>
      <vt:lpstr>توزيع درجات الأنشطة الصفية</vt:lpstr>
      <vt:lpstr>   وسائل التواصل   </vt:lpstr>
      <vt:lpstr>إعداد  د.نعمات الجعفري/ سائلة الله لكن التوفيق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pc1</dc:creator>
  <cp:lastModifiedBy>نعمات</cp:lastModifiedBy>
  <cp:revision>177</cp:revision>
  <cp:lastPrinted>2016-10-03T09:57:07Z</cp:lastPrinted>
  <dcterms:created xsi:type="dcterms:W3CDTF">2015-01-11T20:16:56Z</dcterms:created>
  <dcterms:modified xsi:type="dcterms:W3CDTF">2016-10-10T06:58:37Z</dcterms:modified>
</cp:coreProperties>
</file>