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notesMasterIdLst>
    <p:notesMasterId r:id="rId24"/>
  </p:notesMasterIdLst>
  <p:sldIdLst>
    <p:sldId id="256" r:id="rId2"/>
    <p:sldId id="272" r:id="rId3"/>
    <p:sldId id="258" r:id="rId4"/>
    <p:sldId id="264" r:id="rId5"/>
    <p:sldId id="269" r:id="rId6"/>
    <p:sldId id="265" r:id="rId7"/>
    <p:sldId id="262" r:id="rId8"/>
    <p:sldId id="263" r:id="rId9"/>
    <p:sldId id="261" r:id="rId10"/>
    <p:sldId id="259" r:id="rId11"/>
    <p:sldId id="260" r:id="rId12"/>
    <p:sldId id="257" r:id="rId13"/>
    <p:sldId id="281" r:id="rId14"/>
    <p:sldId id="278" r:id="rId15"/>
    <p:sldId id="279" r:id="rId16"/>
    <p:sldId id="280" r:id="rId17"/>
    <p:sldId id="274" r:id="rId18"/>
    <p:sldId id="266" r:id="rId19"/>
    <p:sldId id="275" r:id="rId20"/>
    <p:sldId id="276" r:id="rId21"/>
    <p:sldId id="277" r:id="rId22"/>
    <p:sldId id="273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325" autoAdjust="0"/>
    <p:restoredTop sz="94660"/>
  </p:normalViewPr>
  <p:slideViewPr>
    <p:cSldViewPr>
      <p:cViewPr varScale="1">
        <p:scale>
          <a:sx n="64" d="100"/>
          <a:sy n="64" d="100"/>
        </p:scale>
        <p:origin x="-128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88E5133-570A-4794-9C1E-B9989D20E6A1}" type="datetimeFigureOut">
              <a:rPr lang="ar-SA" smtClean="0"/>
              <a:pPr/>
              <a:t>05/05/36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CF24BAA-AF73-45A9-9107-5D784043EF2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669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D4B3-4F55-4D59-9B52-C20B76710BF5}" type="datetimeFigureOut">
              <a:rPr lang="ar-SA" smtClean="0"/>
              <a:pPr/>
              <a:t>05/05/36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51C0C8-6BD7-4800-9405-DF872027B40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D4B3-4F55-4D59-9B52-C20B76710BF5}" type="datetimeFigureOut">
              <a:rPr lang="ar-SA" smtClean="0"/>
              <a:pPr/>
              <a:t>05/05/36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C0C8-6BD7-4800-9405-DF872027B4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D4B3-4F55-4D59-9B52-C20B76710BF5}" type="datetimeFigureOut">
              <a:rPr lang="ar-SA" smtClean="0"/>
              <a:pPr/>
              <a:t>05/05/36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C0C8-6BD7-4800-9405-DF872027B4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D4B3-4F55-4D59-9B52-C20B76710BF5}" type="datetimeFigureOut">
              <a:rPr lang="ar-SA" smtClean="0"/>
              <a:pPr/>
              <a:t>05/05/36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C0C8-6BD7-4800-9405-DF872027B4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D4B3-4F55-4D59-9B52-C20B76710BF5}" type="datetimeFigureOut">
              <a:rPr lang="ar-SA" smtClean="0"/>
              <a:pPr/>
              <a:t>05/05/36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C0C8-6BD7-4800-9405-DF872027B40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D4B3-4F55-4D59-9B52-C20B76710BF5}" type="datetimeFigureOut">
              <a:rPr lang="ar-SA" smtClean="0"/>
              <a:pPr/>
              <a:t>05/05/36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C0C8-6BD7-4800-9405-DF872027B40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D4B3-4F55-4D59-9B52-C20B76710BF5}" type="datetimeFigureOut">
              <a:rPr lang="ar-SA" smtClean="0"/>
              <a:pPr/>
              <a:t>05/05/36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C0C8-6BD7-4800-9405-DF872027B40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D4B3-4F55-4D59-9B52-C20B76710BF5}" type="datetimeFigureOut">
              <a:rPr lang="ar-SA" smtClean="0"/>
              <a:pPr/>
              <a:t>05/05/36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C0C8-6BD7-4800-9405-DF872027B4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D4B3-4F55-4D59-9B52-C20B76710BF5}" type="datetimeFigureOut">
              <a:rPr lang="ar-SA" smtClean="0"/>
              <a:pPr/>
              <a:t>05/05/36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C0C8-6BD7-4800-9405-DF872027B4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D4B3-4F55-4D59-9B52-C20B76710BF5}" type="datetimeFigureOut">
              <a:rPr lang="ar-SA" smtClean="0"/>
              <a:pPr/>
              <a:t>05/05/36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C0C8-6BD7-4800-9405-DF872027B4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D4B3-4F55-4D59-9B52-C20B76710BF5}" type="datetimeFigureOut">
              <a:rPr lang="ar-SA" smtClean="0"/>
              <a:pPr/>
              <a:t>05/05/36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C0C8-6BD7-4800-9405-DF872027B4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6B1D4B3-4F55-4D59-9B52-C20B76710BF5}" type="datetimeFigureOut">
              <a:rPr lang="ar-SA" smtClean="0"/>
              <a:pPr/>
              <a:t>05/05/36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751C0C8-6BD7-4800-9405-DF872027B40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92318" y="1071546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Hemoglobin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anemia , hematocrit(HCT)</a:t>
            </a:r>
            <a:b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erythrocyte sedimentation rate (ESR)</a:t>
            </a:r>
            <a:b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صورة 3" descr="http://legacy.owensboro.kctcs.edu/gcaplan/anat2/notes/Image332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357563"/>
            <a:ext cx="528400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صورة 3" descr="http://t2.gstatic.com/images?q=tbn:ANd9GcQmV_6bA8KBTclHsbRmA-yYruOPhjvkOukQHLGmsc2h-YzJ7l3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428604"/>
            <a:ext cx="571504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ربع نص 4"/>
          <p:cNvSpPr txBox="1"/>
          <p:nvPr/>
        </p:nvSpPr>
        <p:spPr>
          <a:xfrm>
            <a:off x="785786" y="3929066"/>
            <a:ext cx="750099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/>
              <a:t>Deficiency of G6PD </a:t>
            </a:r>
            <a:r>
              <a:rPr lang="en-US" sz="2400" dirty="0" smtClean="0"/>
              <a:t>lead to Decrease level of NADPH , and this lead to broken of  RBC membrane  then  cause </a:t>
            </a:r>
            <a:r>
              <a:rPr lang="en-US" sz="2400" dirty="0" err="1" smtClean="0"/>
              <a:t>hymolysis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500034" y="857232"/>
            <a:ext cx="7715304" cy="38779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Anemia :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in general decrease in number of RBC or less normal quantity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hemoglobin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blood leading to decrease oxygen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binding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capacity .</a:t>
            </a:r>
          </a:p>
          <a:p>
            <a:pPr algn="l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Causes:</a:t>
            </a:r>
          </a:p>
          <a:p>
            <a:pPr marL="400050" indent="-400050" algn="l" rtl="0">
              <a:buFont typeface="+mj-lt"/>
              <a:buAutoNum type="romanU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Genetics</a:t>
            </a:r>
          </a:p>
          <a:p>
            <a:pPr marL="400050" indent="-400050" algn="l" rtl="0">
              <a:buFont typeface="+mj-lt"/>
              <a:buAutoNum type="romanU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Acquired</a:t>
            </a:r>
          </a:p>
          <a:p>
            <a:pPr marL="400050" indent="-400050" algn="l" rtl="0"/>
            <a:endParaRPr lang="en-US" dirty="0" smtClean="0"/>
          </a:p>
          <a:p>
            <a:pPr marL="400050" indent="-400050" algn="l" rtl="0"/>
            <a:r>
              <a:rPr lang="en-US" dirty="0" smtClean="0"/>
              <a:t> </a:t>
            </a:r>
          </a:p>
          <a:p>
            <a:pPr marL="342900" indent="-342900" algn="l"/>
            <a:endParaRPr lang="ar-SA" dirty="0"/>
          </a:p>
        </p:txBody>
      </p:sp>
      <p:cxnSp>
        <p:nvCxnSpPr>
          <p:cNvPr id="5" name="رابط مستقيم 4"/>
          <p:cNvCxnSpPr/>
          <p:nvPr/>
        </p:nvCxnSpPr>
        <p:spPr>
          <a:xfrm rot="5400000">
            <a:off x="1214017" y="4214421"/>
            <a:ext cx="714380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1571604" y="4570420"/>
            <a:ext cx="600079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rot="5400000">
            <a:off x="7250925" y="4892685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rot="5400000">
            <a:off x="4964115" y="4892685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rot="5400000">
            <a:off x="2465373" y="4892685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مربع نص 12"/>
          <p:cNvSpPr txBox="1"/>
          <p:nvPr/>
        </p:nvSpPr>
        <p:spPr>
          <a:xfrm>
            <a:off x="6643702" y="5150006"/>
            <a:ext cx="221457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 smtClean="0"/>
              <a:t>Iron-Deficiency Anemia</a:t>
            </a:r>
            <a:endParaRPr lang="ar-SA" sz="2000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4357686" y="5150006"/>
            <a:ext cx="178595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 err="1" smtClean="0"/>
              <a:t>Megaloblastic</a:t>
            </a:r>
            <a:r>
              <a:rPr lang="en-US" sz="2000" dirty="0" smtClean="0"/>
              <a:t> Anemia</a:t>
            </a:r>
            <a:endParaRPr lang="ar-SA" sz="2000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1785918" y="5150006"/>
            <a:ext cx="221457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 smtClean="0"/>
              <a:t>RBC membrane Defect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500034" y="857232"/>
            <a:ext cx="8072494" cy="40934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Iron-deficiency anemia:</a:t>
            </a: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Deficiency of  iron is essentially due to blood loss with failure to replace the iron stores because of : </a:t>
            </a: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dietary deficiency  or increase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requirement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or defective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absorption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all of this causes lead to decrease plasma iron .</a:t>
            </a:r>
          </a:p>
          <a:p>
            <a:pPr algn="l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0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Megaloblastic</a:t>
            </a:r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Anemia:</a:t>
            </a: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This may be due to deficiency of folic acid or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cobalamins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Vit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B12)</a:t>
            </a:r>
          </a:p>
          <a:p>
            <a:pPr algn="l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RBC membrane defects:</a:t>
            </a: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this condition there is a defect of the erythrocyte membrane and an abnormally in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sodium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pumps.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endParaRPr lang="en-US" b="1" dirty="0"/>
          </a:p>
          <a:p>
            <a:pPr algn="l">
              <a:buNone/>
            </a:pPr>
            <a:r>
              <a:rPr lang="en-US" b="1" dirty="0" smtClean="0"/>
              <a:t>Low </a:t>
            </a:r>
            <a:r>
              <a:rPr lang="en-US" b="1" dirty="0" err="1"/>
              <a:t>Hb</a:t>
            </a:r>
            <a:r>
              <a:rPr lang="en-US" b="1" dirty="0"/>
              <a:t>. Indicating</a:t>
            </a:r>
            <a:r>
              <a:rPr lang="en-US" dirty="0"/>
              <a:t> : anemia (mention all types of </a:t>
            </a:r>
          </a:p>
          <a:p>
            <a:pPr algn="l">
              <a:buNone/>
            </a:pPr>
            <a:r>
              <a:rPr lang="en-US" dirty="0"/>
              <a:t>anemia)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b="1" dirty="0"/>
              <a:t>High </a:t>
            </a:r>
            <a:r>
              <a:rPr lang="en-US" b="1" dirty="0" err="1"/>
              <a:t>Hb</a:t>
            </a:r>
            <a:r>
              <a:rPr lang="en-US" b="1" dirty="0"/>
              <a:t>. Indicating </a:t>
            </a:r>
            <a:r>
              <a:rPr lang="en-US" dirty="0"/>
              <a:t>: polycythemia </a:t>
            </a:r>
            <a:r>
              <a:rPr lang="en-US" dirty="0" err="1"/>
              <a:t>vera</a:t>
            </a:r>
            <a:r>
              <a:rPr lang="en-US" dirty="0"/>
              <a:t> (abnormally increasing of RBC)</a:t>
            </a:r>
          </a:p>
          <a:p>
            <a:pPr algn="l">
              <a:buNone/>
            </a:pPr>
            <a:endParaRPr lang="en-US" dirty="0"/>
          </a:p>
          <a:p>
            <a:endParaRPr lang="ar-SA" dirty="0"/>
          </a:p>
        </p:txBody>
      </p:sp>
      <p:sp>
        <p:nvSpPr>
          <p:cNvPr id="5" name="مربع نص 3"/>
          <p:cNvSpPr txBox="1"/>
          <p:nvPr/>
        </p:nvSpPr>
        <p:spPr>
          <a:xfrm>
            <a:off x="611560" y="1700808"/>
            <a:ext cx="571504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Normal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Hemoglobin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conc. : 12 – 18 g/dl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33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428596" y="785794"/>
            <a:ext cx="7786742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Principle: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ferrouse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(Iron II) in each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heme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RBC is oxidized by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ferricyanide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to Fe(III)-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methaemoglobin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.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cynide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group is then attached to the iron atom (because it is positively charge)  by reaction with KCN to give the brown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cyanmethamoglobin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(stable)which can be estimated quantitatively</a:t>
            </a:r>
          </a:p>
          <a:p>
            <a:pPr algn="l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464446" y="404664"/>
            <a:ext cx="6750891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Estimation of blood </a:t>
            </a:r>
            <a:r>
              <a:rPr lang="en-US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haemoglobin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1187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Pipette into clean dry test tubes</a:t>
            </a:r>
          </a:p>
          <a:p>
            <a:pPr algn="l" rtl="0">
              <a:buNone/>
            </a:pP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59632" y="2564903"/>
          <a:ext cx="6096000" cy="28803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609459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test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ar-SA" dirty="0"/>
                    </a:p>
                  </a:txBody>
                  <a:tcPr/>
                </a:tc>
              </a:tr>
              <a:tr h="609459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2 ml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Hemoglobin reagent</a:t>
                      </a:r>
                      <a:endParaRPr lang="ar-SA" dirty="0"/>
                    </a:p>
                  </a:txBody>
                  <a:tcPr/>
                </a:tc>
              </a:tr>
              <a:tr h="609459">
                <a:tc>
                  <a:txBody>
                    <a:bodyPr/>
                    <a:lstStyle/>
                    <a:p>
                      <a:pPr algn="l" rtl="0"/>
                      <a:r>
                        <a:rPr lang="ar-SA" dirty="0" smtClean="0"/>
                        <a:t> </a:t>
                      </a:r>
                      <a:r>
                        <a:rPr lang="en-US" dirty="0" smtClean="0"/>
                        <a:t>0.01 ml ( 10µl)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sample</a:t>
                      </a:r>
                      <a:endParaRPr lang="ar-SA" dirty="0"/>
                    </a:p>
                  </a:txBody>
                  <a:tcPr/>
                </a:tc>
              </a:tr>
              <a:tr h="1051943">
                <a:tc gridSpan="2"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Mix, allow to stand at room temperature for 3 min and read the absorbance at 540 nm against hemoglobin reagent 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801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Hemoglobin Conc. In test =Absorbance of test  x  29.4</a:t>
            </a:r>
          </a:p>
          <a:p>
            <a:pPr algn="l" rtl="0">
              <a:buNone/>
            </a:pPr>
            <a:r>
              <a:rPr lang="en-US" dirty="0" smtClean="0"/>
              <a:t>Hemoglobin Conc. In test =                 g/dl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57158" y="4221088"/>
            <a:ext cx="571504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Normal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Haemoglobin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conc. : FOR men:14 – 18 g/dl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women : 12_16 g\dl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56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Erythrocyte sedimentation rate (ESR)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u="sng" dirty="0">
                <a:latin typeface="Times New Roman" pitchFamily="18" charset="0"/>
                <a:cs typeface="Times New Roman" pitchFamily="18" charset="0"/>
              </a:rPr>
              <a:t>ESR is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rate at which RBC sediment in a period of one hour. It is a common hematology  test, and is a non-specific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measure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of 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inflammation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937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500034" y="642918"/>
            <a:ext cx="8072494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ESR</a:t>
            </a:r>
            <a:endParaRPr lang="ar-S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anticoagulated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blood is placed in an upright tube, known as a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Westergren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tube, and the rate at which the RBC fall is 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measured and reported in mm/h.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(millimeter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per hr)</a:t>
            </a: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**inflammation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or Anemia changes the proteins in red blood cells causing them to bind to one another in clumps, making them denser than normal red blood cells. 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Method:</a:t>
            </a:r>
            <a:br>
              <a:rPr lang="en-US" b="1" dirty="0">
                <a:solidFill>
                  <a:srgbClr val="FF0000"/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1" dirty="0" smtClean="0"/>
              <a:t>BY </a:t>
            </a:r>
            <a:r>
              <a:rPr lang="en-US" b="1" dirty="0" err="1"/>
              <a:t>Westergren</a:t>
            </a:r>
            <a:r>
              <a:rPr lang="en-US" b="1" dirty="0"/>
              <a:t> method: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When </a:t>
            </a:r>
            <a:r>
              <a:rPr lang="en-US" dirty="0" err="1" smtClean="0"/>
              <a:t>anticoagulated</a:t>
            </a:r>
            <a:r>
              <a:rPr lang="en-US" dirty="0" smtClean="0"/>
              <a:t> </a:t>
            </a:r>
            <a:r>
              <a:rPr lang="en-US" dirty="0"/>
              <a:t>whole blood is allowed to stand in a narrow vertical tube </a:t>
            </a:r>
            <a:r>
              <a:rPr lang="en-US" dirty="0" smtClean="0"/>
              <a:t>the </a:t>
            </a:r>
            <a:r>
              <a:rPr lang="en-US" dirty="0"/>
              <a:t>RBCs – under the influence of gravity - settle out from the </a:t>
            </a:r>
            <a:r>
              <a:rPr lang="en-US" dirty="0" smtClean="0"/>
              <a:t>plasma. (</a:t>
            </a:r>
            <a:r>
              <a:rPr lang="en-US" dirty="0"/>
              <a:t>mm/</a:t>
            </a:r>
            <a:r>
              <a:rPr lang="en-US" dirty="0" err="1"/>
              <a:t>hr</a:t>
            </a:r>
            <a:r>
              <a:rPr lang="en-US" dirty="0"/>
              <a:t>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pic>
        <p:nvPicPr>
          <p:cNvPr id="3074" name="Picture 2" descr="C:\Users\Areej\Desktop\sedi-rack_blood1h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356992"/>
            <a:ext cx="2065015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reej\Desktop\sedi-rack_blood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356993"/>
            <a:ext cx="2065015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19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38435" y="4653136"/>
            <a:ext cx="7667129" cy="1736501"/>
          </a:xfrm>
        </p:spPr>
        <p:txBody>
          <a:bodyPr/>
          <a:lstStyle/>
          <a:p>
            <a:r>
              <a:rPr lang="ar-SA" dirty="0" smtClean="0"/>
              <a:t> </a:t>
            </a:r>
            <a:r>
              <a:rPr lang="en-US" dirty="0" smtClean="0"/>
              <a:t>Hemoglobin   structure</a:t>
            </a:r>
            <a:endParaRPr lang="ar-SA" dirty="0"/>
          </a:p>
        </p:txBody>
      </p:sp>
      <p:pic>
        <p:nvPicPr>
          <p:cNvPr id="5" name="صورة 3" descr="http://legacy.owensboro.kctcs.edu/gcaplan/anat2/notes/Image332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806489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60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1942875"/>
              </p:ext>
            </p:extLst>
          </p:nvPr>
        </p:nvGraphicFramePr>
        <p:xfrm>
          <a:off x="1187624" y="1052737"/>
          <a:ext cx="5178011" cy="5134678"/>
        </p:xfrm>
        <a:graphic>
          <a:graphicData uri="http://schemas.openxmlformats.org/drawingml/2006/table">
            <a:tbl>
              <a:tblPr/>
              <a:tblGrid>
                <a:gridCol w="4901849"/>
                <a:gridCol w="276162"/>
              </a:tblGrid>
              <a:tr h="371446">
                <a:tc>
                  <a:txBody>
                    <a:bodyPr/>
                    <a:lstStyle/>
                    <a:p>
                      <a:endParaRPr lang="ar-SA" sz="16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 marL="82961" marR="82961" marT="41480" marB="41480">
                    <a:lnL>
                      <a:noFill/>
                    </a:lnL>
                  </a:tcPr>
                </a:tc>
              </a:tr>
              <a:tr h="686144"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latin typeface="Arial"/>
                        </a:rPr>
                        <a:t>Some interferences which increase ESR:</a:t>
                      </a:r>
                      <a:endParaRPr lang="en-US" sz="1600" dirty="0"/>
                    </a:p>
                  </a:txBody>
                  <a:tcPr marL="57612" marR="57612" marT="57612" marB="576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311876">
                <a:tc gridSpan="2">
                  <a:txBody>
                    <a:bodyPr/>
                    <a:lstStyle/>
                    <a:p>
                      <a:pPr algn="l">
                        <a:buFont typeface="Arial"/>
                        <a:buChar char="•"/>
                      </a:pPr>
                      <a:r>
                        <a:rPr lang="en-US" sz="1600" dirty="0">
                          <a:latin typeface="Arial"/>
                        </a:rPr>
                        <a:t>increased level of fibrinogen, gamma globulins.</a:t>
                      </a:r>
                      <a:endParaRPr lang="en-US" sz="1600" dirty="0"/>
                    </a:p>
                    <a:p>
                      <a:pPr algn="l">
                        <a:buFont typeface="Arial"/>
                        <a:buChar char="•"/>
                      </a:pPr>
                      <a:r>
                        <a:rPr lang="en-US" sz="1600" dirty="0">
                          <a:latin typeface="Arial"/>
                        </a:rPr>
                        <a:t>technical factors: tilted ESR tube, high room temperature.</a:t>
                      </a:r>
                      <a:endParaRPr lang="en-US" sz="1600" dirty="0"/>
                    </a:p>
                  </a:txBody>
                  <a:tcPr marL="57612" marR="57612" marT="57612" marB="576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86144"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latin typeface="Arial"/>
                        </a:rPr>
                        <a:t>Some interferences which decrease ESR:</a:t>
                      </a:r>
                      <a:endParaRPr lang="en-US" sz="1600" dirty="0"/>
                    </a:p>
                  </a:txBody>
                  <a:tcPr marL="57612" marR="57612" marT="57612" marB="576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079068">
                <a:tc gridSpan="2"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1600" dirty="0">
                          <a:latin typeface="Arial"/>
                        </a:rPr>
                        <a:t>abnormally shaped RBC (sickle cells, spherocytosis).</a:t>
                      </a:r>
                      <a:endParaRPr lang="en-US" sz="1600" dirty="0"/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600" dirty="0">
                          <a:latin typeface="Arial"/>
                        </a:rPr>
                        <a:t>technical factors: short ESR tubes, low room temperature, delay in test performance (&gt;2 hours), clotted blood sample, excess anticoagulant, bubbles in tube.</a:t>
                      </a:r>
                      <a:endParaRPr lang="en-US" sz="1600" dirty="0"/>
                    </a:p>
                  </a:txBody>
                  <a:tcPr marL="57612" marR="57612" marT="57612" marB="576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360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endParaRPr lang="en-US" b="1" dirty="0" smtClean="0"/>
          </a:p>
          <a:p>
            <a:pPr algn="l"/>
            <a:r>
              <a:rPr lang="en-US" b="1" dirty="0" smtClean="0"/>
              <a:t>Average </a:t>
            </a:r>
            <a:r>
              <a:rPr lang="en-US" b="1" dirty="0"/>
              <a:t>values in healthy men are: &lt;15mm/</a:t>
            </a:r>
            <a:r>
              <a:rPr lang="en-US" b="1" dirty="0" err="1"/>
              <a:t>hr</a:t>
            </a:r>
            <a:r>
              <a:rPr lang="en-US" b="1" dirty="0"/>
              <a:t>; in healthy females, </a:t>
            </a:r>
            <a:r>
              <a:rPr lang="en-US" b="1" dirty="0" smtClean="0"/>
              <a:t>&lt;</a:t>
            </a:r>
            <a:r>
              <a:rPr lang="en-US" b="1" dirty="0"/>
              <a:t>20mm. The values are slightly higher in old age, in both genders.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85049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en-US" sz="4400" b="1" u="sng" dirty="0" smtClean="0">
                <a:latin typeface="Times New Roman" pitchFamily="18" charset="0"/>
                <a:cs typeface="Times New Roman" pitchFamily="18" charset="0"/>
              </a:rPr>
              <a:t> hematocrit HCT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sz="22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hematocrit </a:t>
            </a: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 the percentage of blood composed of red blood cells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>
              <a:buNone/>
            </a:pP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People with a high volume of plasma (the liquid portion of blood) may be anemic even if their blood count is normal because the blood cells have become diluted. </a:t>
            </a:r>
            <a:endParaRPr lang="en-US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Like </a:t>
            </a: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hemoglobin, (reduce in HCT indicate for Anemia) a normal hematocrit percentage depends on age and gender.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r>
              <a:rPr lang="en-US" sz="2200" b="1" dirty="0">
                <a:solidFill>
                  <a:srgbClr val="FF0000"/>
                </a:solidFill>
              </a:rPr>
              <a:t>Normal results vary, but in general are as follows:</a:t>
            </a:r>
          </a:p>
          <a:p>
            <a:pPr marL="0" indent="0" algn="l">
              <a:buNone/>
            </a:pPr>
            <a:r>
              <a:rPr lang="en-US" sz="2200" dirty="0"/>
              <a:t>Male: 40.7 - 50.3%</a:t>
            </a:r>
          </a:p>
          <a:p>
            <a:pPr marL="0" indent="0" algn="l">
              <a:buNone/>
            </a:pPr>
            <a:r>
              <a:rPr lang="en-US" sz="2200" dirty="0" smtClean="0"/>
              <a:t>Female</a:t>
            </a:r>
            <a:r>
              <a:rPr lang="en-US" sz="2200" dirty="0"/>
              <a:t>: 36.1 - 44.3</a:t>
            </a:r>
            <a:r>
              <a:rPr lang="en-US" sz="2200" dirty="0" smtClean="0"/>
              <a:t>% </a:t>
            </a:r>
          </a:p>
          <a:p>
            <a:pPr marL="0" indent="0" algn="l">
              <a:buNone/>
            </a:pPr>
            <a:r>
              <a:rPr lang="en-US" sz="2200" b="1" dirty="0" smtClean="0">
                <a:solidFill>
                  <a:srgbClr val="FF0000"/>
                </a:solidFill>
              </a:rPr>
              <a:t>Interpretation :</a:t>
            </a:r>
            <a:endParaRPr lang="en-US" sz="2200" b="1" dirty="0">
              <a:solidFill>
                <a:srgbClr val="FF0000"/>
              </a:solidFill>
            </a:endParaRPr>
          </a:p>
          <a:p>
            <a:pPr marL="0" indent="0" algn="l">
              <a:buNone/>
            </a:pPr>
            <a:r>
              <a:rPr lang="en-US" sz="2200" dirty="0" smtClean="0"/>
              <a:t>Low HCT cause of </a:t>
            </a:r>
            <a:r>
              <a:rPr lang="en-US" sz="2200" dirty="0" err="1" smtClean="0"/>
              <a:t>anamemia</a:t>
            </a:r>
            <a:endParaRPr lang="en-US" sz="2200" dirty="0" smtClean="0"/>
          </a:p>
          <a:p>
            <a:pPr marL="0" indent="0" algn="l">
              <a:buNone/>
            </a:pPr>
            <a:r>
              <a:rPr lang="en-US" sz="2200" dirty="0" smtClean="0"/>
              <a:t>High HCT cause of Polycythemia </a:t>
            </a:r>
          </a:p>
          <a:p>
            <a:pPr marL="0" indent="0" algn="l">
              <a:buNone/>
            </a:pPr>
            <a:r>
              <a:rPr lang="en-US" sz="2200" b="1" dirty="0" smtClean="0">
                <a:solidFill>
                  <a:srgbClr val="FF0000"/>
                </a:solidFill>
              </a:rPr>
              <a:t>Calculation : </a:t>
            </a:r>
          </a:p>
          <a:p>
            <a:pPr marL="0" indent="0" algn="l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HCT=     </a:t>
            </a:r>
            <a:r>
              <a:rPr lang="en-US" sz="2200" u="sng" dirty="0" smtClean="0">
                <a:solidFill>
                  <a:schemeClr val="tx1"/>
                </a:solidFill>
              </a:rPr>
              <a:t> Length of RBC </a:t>
            </a:r>
            <a:r>
              <a:rPr lang="en-US" sz="2200" u="sng" dirty="0" err="1" smtClean="0">
                <a:solidFill>
                  <a:schemeClr val="tx1"/>
                </a:solidFill>
              </a:rPr>
              <a:t>colum</a:t>
            </a:r>
            <a:endParaRPr lang="en-US" sz="2200" u="sng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             Total </a:t>
            </a:r>
            <a:r>
              <a:rPr lang="en-US" sz="2200" dirty="0" err="1" smtClean="0">
                <a:solidFill>
                  <a:schemeClr val="tx1"/>
                </a:solidFill>
              </a:rPr>
              <a:t>lengeth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ofblood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colum</a:t>
            </a:r>
            <a:r>
              <a:rPr lang="en-US" sz="2200" dirty="0" smtClean="0">
                <a:solidFill>
                  <a:schemeClr val="tx1"/>
                </a:solidFill>
              </a:rPr>
              <a:t>   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Areej\Desktop\imagesWWU1KCD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77072"/>
            <a:ext cx="20097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22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85720" y="857232"/>
            <a:ext cx="8501122" cy="62170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u="sng" dirty="0" smtClean="0">
                <a:solidFill>
                  <a:srgbClr val="C00000"/>
                </a:solidFill>
              </a:rPr>
              <a:t>Hemoglobin </a:t>
            </a:r>
            <a:r>
              <a:rPr lang="en-US" sz="2400" u="sng" dirty="0" smtClean="0">
                <a:solidFill>
                  <a:srgbClr val="C00000"/>
                </a:solidFill>
              </a:rPr>
              <a:t>synthesis</a:t>
            </a:r>
          </a:p>
          <a:p>
            <a:pPr algn="l"/>
            <a:endParaRPr lang="en-US" sz="2400" u="sng" dirty="0" smtClean="0">
              <a:solidFill>
                <a:srgbClr val="C00000"/>
              </a:solidFill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circulation  blood of normal adult contain about 750 mg of hemoglobin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about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7 – 8 gm are degraded daily.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This amount has to be newly synthesized each day because:</a:t>
            </a:r>
          </a:p>
          <a:p>
            <a:pPr marL="342900" indent="-342900" algn="l" rtl="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globin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part of Hemoglobin can be reutilized only after catabolism into its constituent amino acid</a:t>
            </a:r>
          </a:p>
          <a:p>
            <a:pPr marL="342900" indent="-342900" algn="l" rtl="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free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heme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is broken down into bile pigment which is excreted.</a:t>
            </a:r>
          </a:p>
          <a:p>
            <a:pPr marL="342900" indent="-342900" algn="l" rtl="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Iron alone is reutilized in the synthesis of hemoglobin.</a:t>
            </a:r>
          </a:p>
          <a:p>
            <a:pPr marL="342900" indent="-342900"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rate at which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hemoglobin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is synthesized and which red cell are formed are related to :</a:t>
            </a:r>
          </a:p>
          <a:p>
            <a:pPr marL="342900" indent="-342900" algn="l" rtl="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Oxygen content of the blood</a:t>
            </a:r>
          </a:p>
          <a:p>
            <a:pPr marL="342900" indent="-342900" algn="l" rtl="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Capacity of the blood to carry oxygen ,which in turn depend on the amount of circulating hemoglobin   </a:t>
            </a:r>
          </a:p>
          <a:p>
            <a:pPr marL="342900" indent="-342900" algn="l" rtl="0">
              <a:buFont typeface="+mj-lt"/>
              <a:buAutoNum type="arabicParenR"/>
            </a:pPr>
            <a:endParaRPr lang="en-US" dirty="0" smtClean="0"/>
          </a:p>
          <a:p>
            <a:pPr marL="342900" indent="-342900" algn="l" rtl="0"/>
            <a:endParaRPr lang="en-US" dirty="0"/>
          </a:p>
          <a:p>
            <a:pPr marL="342900" indent="-342900" algn="l" rtl="0"/>
            <a:endParaRPr lang="en-US" dirty="0" smtClean="0"/>
          </a:p>
          <a:p>
            <a:pPr marL="342900" indent="-342900" algn="l" rtl="0"/>
            <a:endParaRPr lang="en-US" dirty="0" smtClean="0"/>
          </a:p>
          <a:p>
            <a:pPr marL="342900" indent="-342900" algn="l" rt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http://www.syrianclinic.com/pha/images/hematology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35824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ربع نص 4"/>
          <p:cNvSpPr txBox="1"/>
          <p:nvPr/>
        </p:nvSpPr>
        <p:spPr>
          <a:xfrm>
            <a:off x="357158" y="3786190"/>
            <a:ext cx="8143932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immature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RBC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Reticulocyte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develop and mature in the red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Bone marrow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and then circulate for about a day in the blood stream before developing into mature red blood cells. Like mature red blood cells, reticulocytes do not have a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cell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nucleuses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They are called reticulocytes because of a reticular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network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ribosomal RNA that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becomes visible under a microscope with certain stains such as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new methylene blue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Hemoglobin A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7774632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28596" y="857232"/>
            <a:ext cx="7643866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1" u="sng" dirty="0" smtClean="0">
                <a:solidFill>
                  <a:srgbClr val="C00000"/>
                </a:solidFill>
              </a:rPr>
              <a:t>Regulation of hemoglobin synthesis:</a:t>
            </a:r>
          </a:p>
          <a:p>
            <a:pPr algn="l"/>
            <a:endParaRPr lang="ar-SA" dirty="0"/>
          </a:p>
        </p:txBody>
      </p:sp>
      <p:pic>
        <p:nvPicPr>
          <p:cNvPr id="5" name="صورة 4" descr="http://www.lifesciencesfoundation.org/content/media/2011/07/17/1983_Erythropoietin__Cycle_allaboutim.webs.com-larg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500174"/>
            <a:ext cx="4786346" cy="45005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مربع نص 5"/>
          <p:cNvSpPr txBox="1"/>
          <p:nvPr/>
        </p:nvSpPr>
        <p:spPr>
          <a:xfrm>
            <a:off x="571472" y="1500174"/>
            <a:ext cx="3071834" cy="47089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Erythropoietin 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is formed in kidney  in response to decrease oxygen carrying capacity (hypoxia or anemia), in order to stimulate the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erythropoiesis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hematopoiesis</a:t>
            </a:r>
          </a:p>
          <a:p>
            <a:pPr algn="l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*anoxia:</a:t>
            </a:r>
            <a:r>
              <a:rPr lang="en-US" sz="2000" dirty="0"/>
              <a:t> means a total depletion in the level of </a:t>
            </a:r>
            <a:r>
              <a:rPr lang="en-US" sz="2000" dirty="0" smtClean="0"/>
              <a:t>oxygen an </a:t>
            </a:r>
            <a:r>
              <a:rPr lang="en-US" sz="2000" dirty="0"/>
              <a:t>extreme form of hypoxia or "low oxygen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286116" y="928670"/>
            <a:ext cx="5500726" cy="766363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Tissue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hypoxia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Kidney secrete erythropoietin into blood</a:t>
            </a:r>
          </a:p>
          <a:p>
            <a:pPr algn="ctr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Increase erythropoiesis</a:t>
            </a:r>
          </a:p>
          <a:p>
            <a:pPr algn="ctr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Increase number of RBC</a:t>
            </a:r>
          </a:p>
          <a:p>
            <a:pPr algn="ctr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Increase oxygen carrying capacity </a:t>
            </a:r>
          </a:p>
          <a:p>
            <a:pPr algn="ctr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ar-SA" dirty="0"/>
          </a:p>
        </p:txBody>
      </p:sp>
      <p:cxnSp>
        <p:nvCxnSpPr>
          <p:cNvPr id="6" name="رابط كسهم مستقيم 5"/>
          <p:cNvCxnSpPr/>
          <p:nvPr/>
        </p:nvCxnSpPr>
        <p:spPr>
          <a:xfrm rot="5400000">
            <a:off x="5750727" y="1678769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5400000">
            <a:off x="5749933" y="2820983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5400000">
            <a:off x="5751521" y="3963991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rot="5400000">
            <a:off x="5751521" y="5035561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 rot="10800000">
            <a:off x="1571604" y="5572140"/>
            <a:ext cx="2428892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 rot="5400000" flipH="1" flipV="1">
            <a:off x="-71470" y="3929066"/>
            <a:ext cx="3286148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>
            <a:off x="1571604" y="2284404"/>
            <a:ext cx="1857388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مربع نص 15"/>
          <p:cNvSpPr txBox="1"/>
          <p:nvPr/>
        </p:nvSpPr>
        <p:spPr>
          <a:xfrm>
            <a:off x="571472" y="2571744"/>
            <a:ext cx="2857520" cy="2246769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dirty="0" smtClean="0"/>
              <a:t>Return to homeostasis  when oxygen </a:t>
            </a:r>
            <a:r>
              <a:rPr lang="en-US" sz="2000" dirty="0" smtClean="0"/>
              <a:t>deliver </a:t>
            </a:r>
            <a:r>
              <a:rPr lang="en-US" sz="2000" dirty="0" smtClean="0"/>
              <a:t>to kidney , this cause negative feedback inhibition to stop </a:t>
            </a:r>
            <a:r>
              <a:rPr lang="en-US" sz="2000" dirty="0" smtClean="0"/>
              <a:t>secrete </a:t>
            </a:r>
            <a:r>
              <a:rPr lang="en-US" sz="2000" dirty="0" smtClean="0"/>
              <a:t>of </a:t>
            </a:r>
            <a:r>
              <a:rPr lang="en-US" sz="2000" dirty="0" smtClean="0"/>
              <a:t>erythropoietin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500034" y="928670"/>
            <a:ext cx="4572032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Hemoglobin  </a:t>
            </a:r>
            <a:r>
              <a:rPr lang="en-US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catabolism:</a:t>
            </a:r>
          </a:p>
          <a:p>
            <a:pPr algn="l"/>
            <a:endParaRPr lang="en-US" sz="20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In spleen the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reticuloendothelial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system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destroyed erythrocytes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hemoglobin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is released.</a:t>
            </a: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Globin is separated from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heme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haematin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is formed (the iron oxidized to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feeric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iron Fe+3)</a:t>
            </a: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porphyrin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ring is then opened and the iron is removed with formation of straight chain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compund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biliverdin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which is converted to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bilirubine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by reduction</a:t>
            </a: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iron and amino acid of the globin are retained but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pyrrole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ring are excreted as bilirubin.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 descr="http://upload.wikimedia.org/wikipedia/commons/thumb/d/d9/Heme_Breakdown.png/220px-Heme_Breakdown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000108"/>
            <a:ext cx="371477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57190" y="1071546"/>
            <a:ext cx="8001024" cy="560153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1" u="sng" dirty="0" smtClean="0">
                <a:solidFill>
                  <a:srgbClr val="C00000"/>
                </a:solidFill>
              </a:rPr>
              <a:t>The role of  some factor affecting on the native of </a:t>
            </a:r>
            <a:r>
              <a:rPr lang="en-US" sz="2000" b="1" u="sng" dirty="0" err="1" smtClean="0">
                <a:solidFill>
                  <a:srgbClr val="C00000"/>
                </a:solidFill>
              </a:rPr>
              <a:t>haemoglobin</a:t>
            </a:r>
            <a:r>
              <a:rPr lang="en-US" dirty="0" smtClean="0"/>
              <a:t>:</a:t>
            </a:r>
          </a:p>
          <a:p>
            <a:pPr marL="342900" indent="-342900" algn="l" rtl="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Vitamins </a:t>
            </a:r>
          </a:p>
          <a:p>
            <a:pPr marL="342900" indent="-342900" algn="l" rtl="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cofactors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Deficiencies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such as biotin , coenzyme A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pyridoxal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phosphate are essential for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heme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synthesis . The folic acid deficiencies can cause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megaloblastic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anemia  .</a:t>
            </a:r>
          </a:p>
          <a:p>
            <a:pPr marL="342900" indent="-342900" algn="l" rtl="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trace metals : only copper and cobalt are known to play a role .(copper is playing a role in  the absorption of iron while cobalt is essential constituent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vitamin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B12(Cobalamin) )</a:t>
            </a:r>
          </a:p>
          <a:p>
            <a:pPr marL="342900" indent="-342900"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/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** The causes which lead to deficiency of </a:t>
            </a:r>
            <a:r>
              <a:rPr lang="en-US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Vit</a:t>
            </a:r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B12?</a:t>
            </a: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Deficiency of cobalt  or /and deficiency in  intrinsic factor  </a:t>
            </a:r>
          </a:p>
          <a:p>
            <a:pPr marL="342900" indent="-342900" algn="l" rt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Glucose -6-phsphatase dehydrogenase (G6PD) deficiency :  G6PD is enzyme responsible for the conversion the glucose  into pentose phosphate pathway to form 6-phosphogluconate , this pathway provide NADPH which use for produced reduced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glutathione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 for other reaction such as reduction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methaemoglobin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l" rtl="0"/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1710</TotalTime>
  <Words>963</Words>
  <Application>Microsoft Office PowerPoint</Application>
  <PresentationFormat>On-screen Show (4:3)</PresentationFormat>
  <Paragraphs>143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Executive</vt:lpstr>
      <vt:lpstr>Hemoglobin and anemia , hematocrit(HCT)  and erythrocyte sedimentation rate (ESR) </vt:lpstr>
      <vt:lpstr>PowerPoint Presentation</vt:lpstr>
      <vt:lpstr>PowerPoint Presentation</vt:lpstr>
      <vt:lpstr>PowerPoint Presentation</vt:lpstr>
      <vt:lpstr>Hemoglobin A </vt:lpstr>
      <vt:lpstr>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Calculation </vt:lpstr>
      <vt:lpstr>Erythrocyte sedimentation rate (ESR)</vt:lpstr>
      <vt:lpstr>PowerPoint Presentation</vt:lpstr>
      <vt:lpstr>Method: </vt:lpstr>
      <vt:lpstr>PowerPoint Presentation</vt:lpstr>
      <vt:lpstr>PowerPoint Presentation</vt:lpstr>
      <vt:lpstr> hematocrit HCT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win-7</dc:creator>
  <cp:lastModifiedBy>Areej Alzahrani</cp:lastModifiedBy>
  <cp:revision>102</cp:revision>
  <dcterms:created xsi:type="dcterms:W3CDTF">2013-03-29T12:05:56Z</dcterms:created>
  <dcterms:modified xsi:type="dcterms:W3CDTF">2015-02-23T16:53:57Z</dcterms:modified>
</cp:coreProperties>
</file>