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0B997-E860-4FD8-B962-F0619B542CC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30FB-B443-4B7C-8058-ECAC8C4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2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30FB-B443-4B7C-8058-ECAC8C4422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3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1 to 4 min (Basic principle)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30FB-B443-4B7C-8058-ECAC8C4422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4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7818" y="6499377"/>
            <a:ext cx="84708" cy="84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9125" y="6499377"/>
            <a:ext cx="84759" cy="84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64919" y="2061972"/>
            <a:ext cx="6618732" cy="22677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545079" y="3281171"/>
            <a:ext cx="3803904" cy="22677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289048" y="3281171"/>
            <a:ext cx="1607820" cy="22677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7818" y="6499377"/>
            <a:ext cx="84708" cy="847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9125" y="6499377"/>
            <a:ext cx="84759" cy="847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9612" y="294513"/>
            <a:ext cx="3144774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60017"/>
            <a:ext cx="8072119" cy="4315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67483" y="252984"/>
            <a:ext cx="5212080" cy="1543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51076" y="210311"/>
            <a:ext cx="1141476" cy="1543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19350" y="422528"/>
            <a:ext cx="43097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5" dirty="0"/>
              <a:t>Viral</a:t>
            </a:r>
            <a:r>
              <a:rPr spc="-85" dirty="0"/>
              <a:t> </a:t>
            </a:r>
            <a:r>
              <a:rPr spc="254" dirty="0"/>
              <a:t>hepatitis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895982"/>
            <a:ext cx="8035925" cy="4182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2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200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sz="2200" spc="-1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35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sz="2200" spc="-3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hepatitis”</a:t>
            </a:r>
            <a:r>
              <a:rPr sz="2200" spc="-19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3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sz="2200" spc="-17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4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inflammation</a:t>
            </a:r>
            <a:r>
              <a:rPr sz="2200" spc="-204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200" spc="-1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200" spc="-18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liver</a:t>
            </a:r>
            <a:endParaRPr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sz="2200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20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sz="2200" spc="-18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3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sz="2200" spc="-18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sz="2200" spc="-1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200" spc="-1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</a:t>
            </a:r>
            <a:r>
              <a:rPr sz="2200" spc="-19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9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hepatitis:</a:t>
            </a:r>
            <a:r>
              <a:rPr sz="2200" spc="-19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</a:t>
            </a:r>
            <a:r>
              <a:rPr sz="2200" spc="-1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2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B,</a:t>
            </a:r>
            <a:r>
              <a:rPr sz="2200" spc="-1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2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C,</a:t>
            </a:r>
            <a:r>
              <a:rPr sz="2200" spc="-1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3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D,</a:t>
            </a:r>
            <a:r>
              <a:rPr sz="2200" spc="-1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85470">
              <a:lnSpc>
                <a:spcPts val="2110"/>
              </a:lnSpc>
              <a:spcBef>
                <a:spcPts val="509"/>
              </a:spcBef>
              <a:buChar char="•"/>
              <a:tabLst>
                <a:tab pos="259715" algn="l"/>
              </a:tabLst>
            </a:pPr>
            <a:r>
              <a:rPr sz="2200" spc="-70" dirty="0">
                <a:latin typeface="Arial" panose="020B0604020202020204" pitchFamily="34" charset="0"/>
                <a:cs typeface="Arial" panose="020B0604020202020204" pitchFamily="34" charset="0"/>
              </a:rPr>
              <a:t>Hepatitis</a:t>
            </a:r>
            <a:r>
              <a:rPr sz="2200" spc="-1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1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200" u="sng" spc="-1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8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200" u="sng" spc="-1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-2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200" u="sng" spc="-1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200" u="sng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-3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sz="2200" u="sng" spc="-17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5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caused</a:t>
            </a:r>
            <a:r>
              <a:rPr sz="2200" u="sng" spc="-16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-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200" u="sng" spc="-15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-6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ingestion</a:t>
            </a:r>
            <a:r>
              <a:rPr sz="2200" u="sng" spc="-19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 </a:t>
            </a:r>
            <a:r>
              <a:rPr sz="2200" u="sng" spc="3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contaminated </a:t>
            </a:r>
            <a:r>
              <a:rPr sz="2200" u="sng" spc="6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2200" u="sng" spc="-44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-9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2200" u="sng" spc="-2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endParaRPr sz="2200" u="sng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Verdana"/>
              <a:buChar char="•"/>
            </a:pPr>
            <a:endParaRPr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lvl="1" indent="77470">
              <a:lnSpc>
                <a:spcPts val="2375"/>
              </a:lnSpc>
              <a:buChar char="•"/>
              <a:tabLst>
                <a:tab pos="339090" algn="l"/>
              </a:tabLst>
            </a:pPr>
            <a:r>
              <a:rPr sz="2200" spc="-70" dirty="0">
                <a:latin typeface="Arial" panose="020B0604020202020204" pitchFamily="34" charset="0"/>
                <a:cs typeface="Arial" panose="020B0604020202020204" pitchFamily="34" charset="0"/>
              </a:rPr>
              <a:t>Hepatitis</a:t>
            </a:r>
            <a:r>
              <a:rPr sz="2200" spc="-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-22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B,</a:t>
            </a:r>
            <a:r>
              <a:rPr sz="2200" u="sng" spc="-1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2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200" u="sng" spc="-1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8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200" u="sng" spc="-15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-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200" u="sng" spc="-17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200" u="sng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-3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sz="2200" u="sng" spc="-18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5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caused</a:t>
            </a:r>
            <a:r>
              <a:rPr sz="2200" u="sng" spc="-15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200" u="sng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7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endParaRPr sz="2200" u="sng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2375"/>
              </a:lnSpc>
            </a:pPr>
            <a:r>
              <a:rPr sz="2200" u="sng" spc="-8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200" u="sng" spc="-18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3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contaminated</a:t>
            </a:r>
            <a:r>
              <a:rPr sz="2200" u="sng" spc="-18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5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sz="2200" u="sng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-9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200" u="sng" spc="-16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5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sz="2200" u="sng" spc="-13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sng" spc="-10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fluids</a:t>
            </a:r>
            <a:endParaRPr sz="2200" u="sng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lvl="1" indent="77470">
              <a:lnSpc>
                <a:spcPts val="2110"/>
              </a:lnSpc>
              <a:buChar char="•"/>
              <a:tabLst>
                <a:tab pos="339090" algn="l"/>
              </a:tabLst>
            </a:pPr>
            <a:r>
              <a:rPr sz="2200" spc="-245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200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35" dirty="0">
                <a:latin typeface="Arial" panose="020B0604020202020204" pitchFamily="34" charset="0"/>
                <a:cs typeface="Arial" panose="020B0604020202020204" pitchFamily="34" charset="0"/>
              </a:rPr>
              <a:t>particular</a:t>
            </a:r>
            <a:r>
              <a:rPr sz="2200" spc="-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u="sng" spc="-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</a:t>
            </a:r>
            <a:r>
              <a:rPr sz="2200" b="1" u="sng" spc="-19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u="sng" spc="-5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hepatitis</a:t>
            </a:r>
            <a:r>
              <a:rPr sz="2200" b="1" u="sng" spc="-19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u="sng" spc="-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sz="2200" b="1" u="sng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u="sng" spc="-25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2200" b="1" u="sng" spc="-17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u="sng" spc="8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200" b="1" u="sng" spc="-16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u="sng" spc="24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200" spc="-17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sz="2200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200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1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 </a:t>
            </a:r>
            <a:r>
              <a:rPr sz="2200" spc="-3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sz="2200" spc="-18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200" spc="-18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4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hundreds</a:t>
            </a:r>
            <a:r>
              <a:rPr sz="2200" spc="-15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1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200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2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millions</a:t>
            </a:r>
            <a:r>
              <a:rPr sz="2200" spc="-204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1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200" spc="-16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sz="2200" spc="-17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1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and,</a:t>
            </a:r>
            <a:r>
              <a:rPr sz="2200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3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together,</a:t>
            </a:r>
            <a:r>
              <a:rPr sz="2200" spc="-18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 </a:t>
            </a:r>
            <a:r>
              <a:rPr sz="2200" spc="-2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200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sz="2200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4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sz="2200" spc="-16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3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sz="2200" spc="-15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200" spc="-16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1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liver</a:t>
            </a:r>
            <a:r>
              <a:rPr sz="2200" spc="-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u="sng" spc="-13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cirrhosis</a:t>
            </a:r>
            <a:r>
              <a:rPr sz="2200" b="1" u="sng" spc="-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u="sng" spc="8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200" b="1" u="sng" spc="-15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u="sng" spc="85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  <a:endParaRPr sz="2200" b="1" u="sng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52116" y="512063"/>
            <a:ext cx="4242815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35707" y="469391"/>
            <a:ext cx="1141475" cy="1543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03982" y="681685"/>
            <a:ext cx="33407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75" dirty="0"/>
              <a:t>Pre</a:t>
            </a:r>
            <a:r>
              <a:rPr spc="215" dirty="0"/>
              <a:t>v</a:t>
            </a:r>
            <a:r>
              <a:rPr spc="275" dirty="0"/>
              <a:t>ention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554290"/>
            <a:ext cx="7893050" cy="342593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Verdana"/>
                <a:cs typeface="Verdana"/>
              </a:rPr>
              <a:t>vaccination:</a:t>
            </a:r>
            <a:endParaRPr sz="2400" dirty="0">
              <a:latin typeface="Verdana"/>
              <a:cs typeface="Verdana"/>
            </a:endParaRPr>
          </a:p>
          <a:p>
            <a:pPr marL="523240" indent="-51054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523240" algn="l"/>
                <a:tab pos="523875" algn="l"/>
              </a:tabLst>
            </a:pPr>
            <a:r>
              <a:rPr sz="2400" spc="-80" dirty="0">
                <a:latin typeface="Verdana"/>
                <a:cs typeface="Verdana"/>
              </a:rPr>
              <a:t>highly </a:t>
            </a:r>
            <a:r>
              <a:rPr sz="2400" spc="10" dirty="0">
                <a:latin typeface="Verdana"/>
                <a:cs typeface="Verdana"/>
              </a:rPr>
              <a:t>effective </a:t>
            </a:r>
            <a:r>
              <a:rPr sz="2400" spc="5" dirty="0">
                <a:latin typeface="Verdana"/>
                <a:cs typeface="Verdana"/>
              </a:rPr>
              <a:t>recombinant</a:t>
            </a:r>
            <a:r>
              <a:rPr sz="2400" spc="-58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vaccines.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75" dirty="0">
                <a:latin typeface="Verdana"/>
                <a:cs typeface="Verdana"/>
              </a:rPr>
              <a:t>Hepatitis </a:t>
            </a:r>
            <a:r>
              <a:rPr sz="2400" spc="-270" dirty="0">
                <a:latin typeface="Verdana"/>
                <a:cs typeface="Verdana"/>
              </a:rPr>
              <a:t>B </a:t>
            </a:r>
            <a:r>
              <a:rPr sz="2400" spc="-45" dirty="0">
                <a:latin typeface="Verdana"/>
                <a:cs typeface="Verdana"/>
              </a:rPr>
              <a:t>immunoglobulin</a:t>
            </a:r>
            <a:r>
              <a:rPr sz="2400" spc="-250" dirty="0">
                <a:latin typeface="Verdana"/>
                <a:cs typeface="Verdana"/>
              </a:rPr>
              <a:t> </a:t>
            </a:r>
            <a:r>
              <a:rPr sz="2400" spc="-135" dirty="0">
                <a:latin typeface="Verdana"/>
                <a:cs typeface="Verdana"/>
              </a:rPr>
              <a:t>(HBIG|):</a:t>
            </a:r>
            <a:endParaRPr sz="2400" dirty="0">
              <a:latin typeface="Verdana"/>
              <a:cs typeface="Verdana"/>
            </a:endParaRPr>
          </a:p>
          <a:p>
            <a:pPr marL="608330" indent="-59563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608330" algn="l"/>
                <a:tab pos="608965" algn="l"/>
              </a:tabLst>
            </a:pPr>
            <a:r>
              <a:rPr sz="2400" spc="10" dirty="0">
                <a:latin typeface="Verdana"/>
                <a:cs typeface="Verdana"/>
              </a:rPr>
              <a:t>exposed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within</a:t>
            </a:r>
            <a:r>
              <a:rPr sz="2400" spc="-220" dirty="0">
                <a:latin typeface="Verdana"/>
                <a:cs typeface="Verdana"/>
              </a:rPr>
              <a:t> </a:t>
            </a:r>
            <a:r>
              <a:rPr sz="2400" spc="-195" dirty="0">
                <a:latin typeface="Verdana"/>
                <a:cs typeface="Verdana"/>
              </a:rPr>
              <a:t>48 </a:t>
            </a:r>
            <a:r>
              <a:rPr sz="2400" spc="-125" dirty="0">
                <a:latin typeface="Verdana"/>
                <a:cs typeface="Verdana"/>
              </a:rPr>
              <a:t>hours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of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the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incident/neonates</a:t>
            </a:r>
            <a:endParaRPr sz="2400" dirty="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spc="-25" dirty="0">
                <a:latin typeface="Verdana"/>
                <a:cs typeface="Verdana"/>
              </a:rPr>
              <a:t>whose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mothers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are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HBsAg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90" dirty="0">
                <a:latin typeface="Verdana"/>
                <a:cs typeface="Verdana"/>
              </a:rPr>
              <a:t>and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HBeAg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positive.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40" dirty="0">
                <a:solidFill>
                  <a:srgbClr val="C00000"/>
                </a:solidFill>
                <a:latin typeface="Verdana"/>
                <a:cs typeface="Verdana"/>
              </a:rPr>
              <a:t>Other</a:t>
            </a:r>
            <a:r>
              <a:rPr sz="2400" spc="-18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C00000"/>
                </a:solidFill>
                <a:latin typeface="Verdana"/>
                <a:cs typeface="Verdana"/>
              </a:rPr>
              <a:t>measures:</a:t>
            </a:r>
            <a:endParaRPr sz="2400" dirty="0">
              <a:solidFill>
                <a:srgbClr val="C00000"/>
              </a:solidFill>
              <a:latin typeface="Verdana"/>
              <a:cs typeface="Verdana"/>
            </a:endParaRPr>
          </a:p>
          <a:p>
            <a:pPr marL="692150" indent="-67945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692150" algn="l"/>
                <a:tab pos="692785" algn="l"/>
              </a:tabLst>
            </a:pPr>
            <a:r>
              <a:rPr sz="2400" spc="-30" dirty="0">
                <a:solidFill>
                  <a:srgbClr val="7030A0"/>
                </a:solidFill>
                <a:latin typeface="Verdana"/>
                <a:cs typeface="Verdana"/>
              </a:rPr>
              <a:t>screening</a:t>
            </a:r>
            <a:r>
              <a:rPr sz="2400" spc="-21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7030A0"/>
                </a:solidFill>
                <a:latin typeface="Verdana"/>
                <a:cs typeface="Verdana"/>
              </a:rPr>
              <a:t>of</a:t>
            </a:r>
            <a:r>
              <a:rPr sz="2400" spc="-18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60" dirty="0">
                <a:solidFill>
                  <a:srgbClr val="7030A0"/>
                </a:solidFill>
                <a:latin typeface="Verdana"/>
                <a:cs typeface="Verdana"/>
              </a:rPr>
              <a:t>blood</a:t>
            </a:r>
            <a:r>
              <a:rPr sz="2400" spc="-18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7030A0"/>
                </a:solidFill>
                <a:latin typeface="Verdana"/>
                <a:cs typeface="Verdana"/>
              </a:rPr>
              <a:t>donors,</a:t>
            </a:r>
            <a:r>
              <a:rPr sz="2400" spc="-16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7030A0"/>
                </a:solidFill>
                <a:latin typeface="Verdana"/>
                <a:cs typeface="Verdana"/>
              </a:rPr>
              <a:t>blood</a:t>
            </a:r>
            <a:r>
              <a:rPr sz="2400" spc="-17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95" dirty="0">
                <a:solidFill>
                  <a:srgbClr val="7030A0"/>
                </a:solidFill>
                <a:latin typeface="Verdana"/>
                <a:cs typeface="Verdana"/>
              </a:rPr>
              <a:t>and</a:t>
            </a:r>
            <a:r>
              <a:rPr sz="2400" spc="-18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7030A0"/>
                </a:solidFill>
                <a:latin typeface="Verdana"/>
                <a:cs typeface="Verdana"/>
              </a:rPr>
              <a:t>body</a:t>
            </a:r>
            <a:r>
              <a:rPr sz="2400" spc="-17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7030A0"/>
                </a:solidFill>
                <a:latin typeface="Verdana"/>
                <a:cs typeface="Verdana"/>
              </a:rPr>
              <a:t>fluid</a:t>
            </a:r>
            <a:endParaRPr sz="2400" dirty="0">
              <a:solidFill>
                <a:srgbClr val="7030A0"/>
              </a:solidFill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spc="-35" dirty="0">
                <a:solidFill>
                  <a:srgbClr val="7030A0"/>
                </a:solidFill>
                <a:latin typeface="Verdana"/>
                <a:cs typeface="Verdana"/>
              </a:rPr>
              <a:t>precautions</a:t>
            </a:r>
            <a:r>
              <a:rPr sz="2400" spc="-3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72511" y="124968"/>
            <a:ext cx="4023360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56104" y="82296"/>
            <a:ext cx="1141475" cy="1543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11804" y="102616"/>
            <a:ext cx="314477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0"/>
              </a:spcBef>
            </a:pPr>
            <a:r>
              <a:rPr spc="235" dirty="0"/>
              <a:t>Treatment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9600" y="1142873"/>
            <a:ext cx="7788275" cy="533941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611505" indent="-342900" algn="just">
              <a:lnSpc>
                <a:spcPct val="80100"/>
              </a:lnSpc>
              <a:spcBef>
                <a:spcPts val="62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55" dirty="0">
                <a:latin typeface="Verdana"/>
                <a:cs typeface="Verdana"/>
              </a:rPr>
              <a:t>Acute</a:t>
            </a:r>
            <a:r>
              <a:rPr sz="2200" spc="-130" dirty="0">
                <a:latin typeface="Verdana"/>
                <a:cs typeface="Verdana"/>
              </a:rPr>
              <a:t> </a:t>
            </a:r>
            <a:r>
              <a:rPr sz="2200" spc="-55" dirty="0">
                <a:latin typeface="Verdana"/>
                <a:cs typeface="Verdana"/>
              </a:rPr>
              <a:t>hepatitis</a:t>
            </a:r>
            <a:r>
              <a:rPr sz="2200" spc="-200" dirty="0">
                <a:latin typeface="Verdana"/>
                <a:cs typeface="Verdana"/>
              </a:rPr>
              <a:t> </a:t>
            </a:r>
            <a:r>
              <a:rPr sz="2200" spc="-250" dirty="0">
                <a:latin typeface="Verdana"/>
                <a:cs typeface="Verdana"/>
              </a:rPr>
              <a:t>B</a:t>
            </a:r>
            <a:r>
              <a:rPr sz="2200" spc="-170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infection</a:t>
            </a:r>
            <a:r>
              <a:rPr sz="2200" spc="-215" dirty="0">
                <a:latin typeface="Verdana"/>
                <a:cs typeface="Verdana"/>
              </a:rPr>
              <a:t> </a:t>
            </a:r>
            <a:r>
              <a:rPr sz="2200" spc="10" dirty="0">
                <a:latin typeface="Verdana"/>
                <a:cs typeface="Verdana"/>
              </a:rPr>
              <a:t>does</a:t>
            </a:r>
            <a:r>
              <a:rPr sz="2200" spc="-155" dirty="0">
                <a:latin typeface="Verdana"/>
                <a:cs typeface="Verdana"/>
              </a:rPr>
              <a:t> </a:t>
            </a:r>
            <a:r>
              <a:rPr sz="2200" spc="-25" dirty="0">
                <a:latin typeface="Verdana"/>
                <a:cs typeface="Verdana"/>
              </a:rPr>
              <a:t>not</a:t>
            </a:r>
            <a:r>
              <a:rPr sz="2200" spc="-185" dirty="0">
                <a:latin typeface="Verdana"/>
                <a:cs typeface="Verdana"/>
              </a:rPr>
              <a:t> </a:t>
            </a:r>
            <a:r>
              <a:rPr sz="2200" spc="-100" dirty="0">
                <a:latin typeface="Verdana"/>
                <a:cs typeface="Verdana"/>
              </a:rPr>
              <a:t>usually</a:t>
            </a:r>
            <a:r>
              <a:rPr sz="2200" spc="-170" dirty="0">
                <a:latin typeface="Verdana"/>
                <a:cs typeface="Verdana"/>
              </a:rPr>
              <a:t> </a:t>
            </a:r>
            <a:r>
              <a:rPr sz="2200" spc="-60" dirty="0">
                <a:latin typeface="Verdana"/>
                <a:cs typeface="Verdana"/>
              </a:rPr>
              <a:t>require  </a:t>
            </a:r>
            <a:r>
              <a:rPr sz="2200" spc="-40" dirty="0">
                <a:latin typeface="Verdana"/>
                <a:cs typeface="Verdana"/>
              </a:rPr>
              <a:t>treatment</a:t>
            </a:r>
            <a:r>
              <a:rPr sz="2200" spc="-190" dirty="0">
                <a:latin typeface="Verdana"/>
                <a:cs typeface="Verdana"/>
              </a:rPr>
              <a:t> </a:t>
            </a:r>
            <a:r>
              <a:rPr sz="2200" spc="60" dirty="0">
                <a:latin typeface="Verdana"/>
                <a:cs typeface="Verdana"/>
              </a:rPr>
              <a:t>because</a:t>
            </a:r>
            <a:r>
              <a:rPr sz="2200" spc="-175" dirty="0">
                <a:latin typeface="Verdana"/>
                <a:cs typeface="Verdana"/>
              </a:rPr>
              <a:t> </a:t>
            </a:r>
            <a:r>
              <a:rPr sz="2200" spc="-100" dirty="0">
                <a:latin typeface="Verdana"/>
                <a:cs typeface="Verdana"/>
              </a:rPr>
              <a:t>most</a:t>
            </a:r>
            <a:r>
              <a:rPr sz="2200" spc="-165" dirty="0">
                <a:latin typeface="Verdana"/>
                <a:cs typeface="Verdana"/>
              </a:rPr>
              <a:t> </a:t>
            </a:r>
            <a:r>
              <a:rPr sz="2200" spc="-60" dirty="0">
                <a:latin typeface="Verdana"/>
                <a:cs typeface="Verdana"/>
              </a:rPr>
              <a:t>adults</a:t>
            </a:r>
            <a:r>
              <a:rPr sz="2200" spc="-160" dirty="0">
                <a:latin typeface="Verdana"/>
                <a:cs typeface="Verdana"/>
              </a:rPr>
              <a:t> </a:t>
            </a:r>
            <a:r>
              <a:rPr sz="2200" spc="25" dirty="0">
                <a:latin typeface="Verdana"/>
                <a:cs typeface="Verdana"/>
              </a:rPr>
              <a:t>clear</a:t>
            </a:r>
            <a:r>
              <a:rPr sz="2200" spc="-170" dirty="0">
                <a:latin typeface="Verdana"/>
                <a:cs typeface="Verdana"/>
              </a:rPr>
              <a:t> </a:t>
            </a:r>
            <a:r>
              <a:rPr sz="2200" spc="-20" dirty="0">
                <a:latin typeface="Verdana"/>
                <a:cs typeface="Verdana"/>
              </a:rPr>
              <a:t>the</a:t>
            </a:r>
            <a:r>
              <a:rPr sz="2200" spc="-170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infection  </a:t>
            </a:r>
            <a:r>
              <a:rPr sz="2200" spc="-45" dirty="0">
                <a:latin typeface="Verdana"/>
                <a:cs typeface="Verdana"/>
              </a:rPr>
              <a:t>spontaneously</a:t>
            </a:r>
            <a:r>
              <a:rPr sz="2200" spc="-195" dirty="0">
                <a:latin typeface="Verdana"/>
                <a:cs typeface="Verdana"/>
              </a:rPr>
              <a:t> .</a:t>
            </a:r>
            <a:endParaRPr lang="en-US" sz="2200" spc="-195" dirty="0">
              <a:latin typeface="Verdana"/>
              <a:cs typeface="Verdana"/>
            </a:endParaRPr>
          </a:p>
          <a:p>
            <a:pPr marL="355600" marR="611505" indent="-342900" algn="just">
              <a:lnSpc>
                <a:spcPct val="80100"/>
              </a:lnSpc>
              <a:spcBef>
                <a:spcPts val="620"/>
              </a:spcBef>
              <a:buFont typeface="Arial"/>
              <a:buChar char="•"/>
              <a:tabLst>
                <a:tab pos="356235" algn="l"/>
              </a:tabLst>
            </a:pPr>
            <a:endParaRPr sz="2200" dirty="0">
              <a:latin typeface="Verdana"/>
              <a:cs typeface="Verdana"/>
            </a:endParaRPr>
          </a:p>
          <a:p>
            <a:pPr marL="355600" marR="508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55" dirty="0">
                <a:solidFill>
                  <a:srgbClr val="7030A0"/>
                </a:solidFill>
                <a:latin typeface="Verdana"/>
                <a:cs typeface="Verdana"/>
              </a:rPr>
              <a:t>On</a:t>
            </a:r>
            <a:r>
              <a:rPr sz="2200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20" dirty="0">
                <a:solidFill>
                  <a:srgbClr val="7030A0"/>
                </a:solidFill>
                <a:latin typeface="Verdana"/>
                <a:cs typeface="Verdana"/>
              </a:rPr>
              <a:t>the</a:t>
            </a:r>
            <a:r>
              <a:rPr sz="2200" spc="-16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50" dirty="0">
                <a:solidFill>
                  <a:srgbClr val="7030A0"/>
                </a:solidFill>
                <a:latin typeface="Verdana"/>
                <a:cs typeface="Verdana"/>
              </a:rPr>
              <a:t>other</a:t>
            </a:r>
            <a:r>
              <a:rPr sz="2200" spc="-18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7030A0"/>
                </a:solidFill>
                <a:latin typeface="Verdana"/>
                <a:cs typeface="Verdana"/>
              </a:rPr>
              <a:t>hand,</a:t>
            </a:r>
            <a:r>
              <a:rPr sz="2200" spc="-17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40" dirty="0">
                <a:solidFill>
                  <a:srgbClr val="7030A0"/>
                </a:solidFill>
                <a:latin typeface="Verdana"/>
                <a:cs typeface="Verdana"/>
              </a:rPr>
              <a:t>treatment</a:t>
            </a:r>
            <a:r>
              <a:rPr sz="2200" spc="-18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5" dirty="0">
                <a:solidFill>
                  <a:srgbClr val="7030A0"/>
                </a:solidFill>
                <a:latin typeface="Verdana"/>
                <a:cs typeface="Verdana"/>
              </a:rPr>
              <a:t>of</a:t>
            </a:r>
            <a:r>
              <a:rPr sz="2200" spc="-16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15" dirty="0">
                <a:solidFill>
                  <a:srgbClr val="7030A0"/>
                </a:solidFill>
                <a:latin typeface="Verdana"/>
                <a:cs typeface="Verdana"/>
              </a:rPr>
              <a:t>chronic</a:t>
            </a:r>
            <a:r>
              <a:rPr sz="2200" spc="-18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15" dirty="0">
                <a:solidFill>
                  <a:srgbClr val="7030A0"/>
                </a:solidFill>
                <a:latin typeface="Verdana"/>
                <a:cs typeface="Verdana"/>
              </a:rPr>
              <a:t>infection</a:t>
            </a:r>
            <a:r>
              <a:rPr sz="2200" spc="-204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7030A0"/>
                </a:solidFill>
                <a:latin typeface="Verdana"/>
                <a:cs typeface="Verdana"/>
              </a:rPr>
              <a:t>may  </a:t>
            </a:r>
            <a:r>
              <a:rPr sz="2200" spc="114" dirty="0">
                <a:solidFill>
                  <a:srgbClr val="7030A0"/>
                </a:solidFill>
                <a:latin typeface="Verdana"/>
                <a:cs typeface="Verdana"/>
              </a:rPr>
              <a:t>be </a:t>
            </a:r>
            <a:r>
              <a:rPr sz="2200" spc="-40" dirty="0">
                <a:solidFill>
                  <a:srgbClr val="7030A0"/>
                </a:solidFill>
                <a:latin typeface="Verdana"/>
                <a:cs typeface="Verdana"/>
              </a:rPr>
              <a:t>necessary </a:t>
            </a:r>
            <a:r>
              <a:rPr sz="2200" spc="-5" dirty="0">
                <a:solidFill>
                  <a:srgbClr val="7030A0"/>
                </a:solidFill>
                <a:latin typeface="Verdana"/>
                <a:cs typeface="Verdana"/>
              </a:rPr>
              <a:t>to </a:t>
            </a:r>
            <a:r>
              <a:rPr sz="2200" spc="45" dirty="0">
                <a:solidFill>
                  <a:srgbClr val="7030A0"/>
                </a:solidFill>
                <a:latin typeface="Verdana"/>
                <a:cs typeface="Verdana"/>
              </a:rPr>
              <a:t>reduce </a:t>
            </a:r>
            <a:r>
              <a:rPr sz="2200" spc="-20" dirty="0">
                <a:solidFill>
                  <a:srgbClr val="7030A0"/>
                </a:solidFill>
                <a:latin typeface="Verdana"/>
                <a:cs typeface="Verdana"/>
              </a:rPr>
              <a:t>the </a:t>
            </a:r>
            <a:r>
              <a:rPr sz="2200" spc="-235" dirty="0">
                <a:solidFill>
                  <a:srgbClr val="7030A0"/>
                </a:solidFill>
                <a:latin typeface="Verdana"/>
                <a:cs typeface="Verdana"/>
              </a:rPr>
              <a:t>risk </a:t>
            </a:r>
            <a:r>
              <a:rPr sz="2200" spc="5" dirty="0">
                <a:solidFill>
                  <a:srgbClr val="7030A0"/>
                </a:solidFill>
                <a:latin typeface="Verdana"/>
                <a:cs typeface="Verdana"/>
              </a:rPr>
              <a:t>of </a:t>
            </a:r>
            <a:r>
              <a:rPr sz="2200" spc="-130" dirty="0">
                <a:solidFill>
                  <a:srgbClr val="7030A0"/>
                </a:solidFill>
                <a:latin typeface="Verdana"/>
                <a:cs typeface="Verdana"/>
              </a:rPr>
              <a:t>cirrhosis </a:t>
            </a:r>
            <a:r>
              <a:rPr sz="2200" spc="80" dirty="0">
                <a:solidFill>
                  <a:srgbClr val="7030A0"/>
                </a:solidFill>
                <a:latin typeface="Verdana"/>
                <a:cs typeface="Verdana"/>
              </a:rPr>
              <a:t>and </a:t>
            </a:r>
            <a:r>
              <a:rPr sz="2200" spc="-110" dirty="0">
                <a:solidFill>
                  <a:srgbClr val="7030A0"/>
                </a:solidFill>
                <a:latin typeface="Verdana"/>
                <a:cs typeface="Verdana"/>
              </a:rPr>
              <a:t>liver  </a:t>
            </a:r>
            <a:r>
              <a:rPr sz="2200" spc="40" dirty="0">
                <a:solidFill>
                  <a:srgbClr val="7030A0"/>
                </a:solidFill>
                <a:latin typeface="Verdana"/>
                <a:cs typeface="Verdana"/>
              </a:rPr>
              <a:t>cancer.</a:t>
            </a:r>
            <a:endParaRPr lang="en-US" sz="2200" spc="40" dirty="0">
              <a:solidFill>
                <a:srgbClr val="7030A0"/>
              </a:solidFill>
              <a:latin typeface="Verdana"/>
              <a:cs typeface="Verdana"/>
            </a:endParaRPr>
          </a:p>
          <a:p>
            <a:pPr marL="355600" marR="508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sz="2200" dirty="0">
              <a:latin typeface="Verdana"/>
              <a:cs typeface="Verdana"/>
            </a:endParaRPr>
          </a:p>
          <a:p>
            <a:pPr marL="355600" marR="132715" indent="-342900">
              <a:lnSpc>
                <a:spcPts val="2110"/>
              </a:lnSpc>
              <a:spcBef>
                <a:spcPts val="509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200" spc="-20" dirty="0">
                <a:latin typeface="Verdana"/>
                <a:cs typeface="Verdana"/>
              </a:rPr>
              <a:t>Although </a:t>
            </a:r>
            <a:r>
              <a:rPr sz="2200" spc="25" dirty="0">
                <a:latin typeface="Verdana"/>
                <a:cs typeface="Verdana"/>
              </a:rPr>
              <a:t>none </a:t>
            </a:r>
            <a:r>
              <a:rPr sz="2200" spc="5" dirty="0">
                <a:latin typeface="Verdana"/>
                <a:cs typeface="Verdana"/>
              </a:rPr>
              <a:t>of </a:t>
            </a:r>
            <a:r>
              <a:rPr sz="2200" spc="-20" dirty="0">
                <a:latin typeface="Verdana"/>
                <a:cs typeface="Verdana"/>
              </a:rPr>
              <a:t>the </a:t>
            </a:r>
            <a:r>
              <a:rPr sz="2200" spc="20" dirty="0">
                <a:latin typeface="Verdana"/>
                <a:cs typeface="Verdana"/>
              </a:rPr>
              <a:t>available </a:t>
            </a:r>
            <a:r>
              <a:rPr sz="2200" spc="-85" dirty="0">
                <a:latin typeface="Verdana"/>
                <a:cs typeface="Verdana"/>
              </a:rPr>
              <a:t>drugs </a:t>
            </a:r>
            <a:r>
              <a:rPr sz="2200" spc="130" dirty="0">
                <a:latin typeface="Verdana"/>
                <a:cs typeface="Verdana"/>
              </a:rPr>
              <a:t>can </a:t>
            </a:r>
            <a:r>
              <a:rPr sz="2200" spc="25" dirty="0">
                <a:latin typeface="Verdana"/>
                <a:cs typeface="Verdana"/>
              </a:rPr>
              <a:t>clear </a:t>
            </a:r>
            <a:r>
              <a:rPr sz="2200" spc="-20" dirty="0">
                <a:latin typeface="Verdana"/>
                <a:cs typeface="Verdana"/>
              </a:rPr>
              <a:t>the  </a:t>
            </a:r>
            <a:r>
              <a:rPr sz="2200" spc="-35" dirty="0">
                <a:latin typeface="Verdana"/>
                <a:cs typeface="Verdana"/>
              </a:rPr>
              <a:t>infection,</a:t>
            </a:r>
            <a:r>
              <a:rPr sz="2200" spc="-195" dirty="0">
                <a:latin typeface="Verdana"/>
                <a:cs typeface="Verdana"/>
              </a:rPr>
              <a:t> </a:t>
            </a:r>
            <a:r>
              <a:rPr sz="2200" spc="-45" dirty="0">
                <a:solidFill>
                  <a:srgbClr val="7030A0"/>
                </a:solidFill>
                <a:latin typeface="Verdana"/>
                <a:cs typeface="Verdana"/>
              </a:rPr>
              <a:t>they</a:t>
            </a:r>
            <a:r>
              <a:rPr sz="2200" spc="-17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130" dirty="0">
                <a:solidFill>
                  <a:srgbClr val="7030A0"/>
                </a:solidFill>
                <a:latin typeface="Verdana"/>
                <a:cs typeface="Verdana"/>
              </a:rPr>
              <a:t>can</a:t>
            </a:r>
            <a:r>
              <a:rPr sz="2200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50" dirty="0">
                <a:solidFill>
                  <a:srgbClr val="7030A0"/>
                </a:solidFill>
                <a:latin typeface="Verdana"/>
                <a:cs typeface="Verdana"/>
              </a:rPr>
              <a:t>stop</a:t>
            </a:r>
            <a:r>
              <a:rPr sz="2200" spc="-16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20" dirty="0">
                <a:solidFill>
                  <a:srgbClr val="7030A0"/>
                </a:solidFill>
                <a:latin typeface="Verdana"/>
                <a:cs typeface="Verdana"/>
              </a:rPr>
              <a:t>the</a:t>
            </a:r>
            <a:r>
              <a:rPr sz="2200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175" dirty="0">
                <a:solidFill>
                  <a:srgbClr val="7030A0"/>
                </a:solidFill>
                <a:latin typeface="Verdana"/>
                <a:cs typeface="Verdana"/>
              </a:rPr>
              <a:t>virus</a:t>
            </a:r>
            <a:r>
              <a:rPr sz="2200" spc="-19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85" dirty="0">
                <a:solidFill>
                  <a:srgbClr val="7030A0"/>
                </a:solidFill>
                <a:latin typeface="Verdana"/>
                <a:cs typeface="Verdana"/>
              </a:rPr>
              <a:t>from</a:t>
            </a:r>
            <a:r>
              <a:rPr sz="2200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30" dirty="0">
                <a:solidFill>
                  <a:srgbClr val="7030A0"/>
                </a:solidFill>
                <a:latin typeface="Verdana"/>
                <a:cs typeface="Verdana"/>
              </a:rPr>
              <a:t>replicating,</a:t>
            </a:r>
            <a:r>
              <a:rPr sz="2200" spc="-20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-130" dirty="0">
                <a:solidFill>
                  <a:srgbClr val="7030A0"/>
                </a:solidFill>
                <a:latin typeface="Verdana"/>
                <a:cs typeface="Verdana"/>
              </a:rPr>
              <a:t>thus  </a:t>
            </a:r>
            <a:r>
              <a:rPr sz="2200" spc="-105" dirty="0">
                <a:solidFill>
                  <a:srgbClr val="7030A0"/>
                </a:solidFill>
                <a:latin typeface="Verdana"/>
                <a:cs typeface="Verdana"/>
              </a:rPr>
              <a:t>minimizing </a:t>
            </a:r>
            <a:r>
              <a:rPr sz="2200" spc="-114" dirty="0">
                <a:solidFill>
                  <a:srgbClr val="7030A0"/>
                </a:solidFill>
                <a:latin typeface="Verdana"/>
                <a:cs typeface="Verdana"/>
              </a:rPr>
              <a:t>liver</a:t>
            </a:r>
            <a:r>
              <a:rPr sz="2200" spc="-29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200" spc="60" dirty="0">
                <a:solidFill>
                  <a:srgbClr val="7030A0"/>
                </a:solidFill>
                <a:latin typeface="Verdana"/>
                <a:cs typeface="Verdana"/>
              </a:rPr>
              <a:t>damage.</a:t>
            </a:r>
            <a:endParaRPr lang="en-US" sz="2200" spc="60" dirty="0">
              <a:solidFill>
                <a:srgbClr val="7030A0"/>
              </a:solidFill>
              <a:latin typeface="Verdana"/>
              <a:cs typeface="Verdana"/>
            </a:endParaRPr>
          </a:p>
          <a:p>
            <a:pPr marL="355600" marR="132715" indent="-342900">
              <a:lnSpc>
                <a:spcPts val="2110"/>
              </a:lnSpc>
              <a:spcBef>
                <a:spcPts val="509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endParaRPr sz="2200" dirty="0">
              <a:latin typeface="Verdana"/>
              <a:cs typeface="Verdana"/>
            </a:endParaRPr>
          </a:p>
          <a:p>
            <a:pPr marL="433070" indent="-42037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200" b="1" spc="-35" dirty="0">
                <a:latin typeface="Arial"/>
                <a:cs typeface="Arial"/>
              </a:rPr>
              <a:t>Antiviral</a:t>
            </a:r>
            <a:r>
              <a:rPr sz="2200" b="1" spc="10" dirty="0">
                <a:latin typeface="Arial"/>
                <a:cs typeface="Arial"/>
              </a:rPr>
              <a:t> </a:t>
            </a:r>
            <a:r>
              <a:rPr sz="2200" b="1" spc="-50" dirty="0">
                <a:latin typeface="Arial"/>
                <a:cs typeface="Arial"/>
              </a:rPr>
              <a:t>drugs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35" dirty="0">
                <a:latin typeface="Verdana"/>
                <a:cs typeface="Verdana"/>
              </a:rPr>
              <a:t>lamivudine</a:t>
            </a:r>
            <a:r>
              <a:rPr sz="2200" spc="-200" dirty="0">
                <a:latin typeface="Verdana"/>
                <a:cs typeface="Verdana"/>
              </a:rPr>
              <a:t> </a:t>
            </a:r>
            <a:r>
              <a:rPr sz="2200" spc="-155" dirty="0">
                <a:latin typeface="Verdana"/>
                <a:cs typeface="Verdana"/>
              </a:rPr>
              <a:t>(Epivir),</a:t>
            </a:r>
            <a:endParaRPr sz="2200" dirty="0">
              <a:latin typeface="Verdana"/>
              <a:cs typeface="Verdana"/>
            </a:endParaRPr>
          </a:p>
          <a:p>
            <a:pPr marL="433070" indent="-420370">
              <a:lnSpc>
                <a:spcPct val="100000"/>
              </a:lnSpc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200" spc="-10" dirty="0">
                <a:latin typeface="Verdana"/>
                <a:cs typeface="Verdana"/>
              </a:rPr>
              <a:t>adefovir</a:t>
            </a:r>
            <a:r>
              <a:rPr sz="2200" spc="-265" dirty="0">
                <a:latin typeface="Verdana"/>
                <a:cs typeface="Verdana"/>
              </a:rPr>
              <a:t> </a:t>
            </a:r>
            <a:r>
              <a:rPr sz="2200" spc="-85" dirty="0">
                <a:latin typeface="Verdana"/>
                <a:cs typeface="Verdana"/>
              </a:rPr>
              <a:t>(Hepsera),</a:t>
            </a:r>
            <a:endParaRPr sz="2200" dirty="0">
              <a:latin typeface="Verdana"/>
              <a:cs typeface="Verdana"/>
            </a:endParaRPr>
          </a:p>
          <a:p>
            <a:pPr marL="511175" indent="-498475">
              <a:lnSpc>
                <a:spcPts val="2630"/>
              </a:lnSpc>
              <a:buFont typeface="Arial"/>
              <a:buChar char="•"/>
              <a:tabLst>
                <a:tab pos="511175" algn="l"/>
                <a:tab pos="511809" algn="l"/>
              </a:tabLst>
            </a:pPr>
            <a:r>
              <a:rPr sz="2200" spc="-55" dirty="0">
                <a:latin typeface="Verdana"/>
                <a:cs typeface="Verdana"/>
              </a:rPr>
              <a:t>tenofovir</a:t>
            </a:r>
            <a:r>
              <a:rPr sz="2200" spc="-210" dirty="0">
                <a:latin typeface="Verdana"/>
                <a:cs typeface="Verdana"/>
              </a:rPr>
              <a:t> </a:t>
            </a:r>
            <a:r>
              <a:rPr sz="2200" spc="-70" dirty="0">
                <a:latin typeface="Verdana"/>
                <a:cs typeface="Verdana"/>
              </a:rPr>
              <a:t>(Viread),</a:t>
            </a:r>
            <a:endParaRPr sz="2200" dirty="0">
              <a:latin typeface="Verdana"/>
              <a:cs typeface="Verdana"/>
            </a:endParaRPr>
          </a:p>
          <a:p>
            <a:pPr marL="355600" indent="-342900">
              <a:lnSpc>
                <a:spcPts val="263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70" dirty="0">
                <a:latin typeface="Verdana"/>
                <a:cs typeface="Verdana"/>
              </a:rPr>
              <a:t>interferon</a:t>
            </a:r>
            <a:r>
              <a:rPr sz="2200" spc="-204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alpha-2a</a:t>
            </a:r>
            <a:endParaRPr sz="22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0" y="252984"/>
            <a:ext cx="2639568" cy="15438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18988" y="210311"/>
            <a:ext cx="1402080" cy="1543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1480" y="252984"/>
            <a:ext cx="3890772" cy="15438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75659" y="252984"/>
            <a:ext cx="3171443" cy="15438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7743" y="202184"/>
            <a:ext cx="1098804" cy="15438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06779" y="504648"/>
            <a:ext cx="8216901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70" dirty="0"/>
              <a:t>Hepatitis </a:t>
            </a:r>
            <a:r>
              <a:rPr spc="-305" dirty="0"/>
              <a:t>B </a:t>
            </a:r>
            <a:r>
              <a:rPr spc="200" dirty="0"/>
              <a:t>Virus</a:t>
            </a:r>
            <a:r>
              <a:rPr lang="en-US" spc="200" dirty="0"/>
              <a:t> (</a:t>
            </a:r>
            <a:r>
              <a:rPr spc="55" dirty="0"/>
              <a:t>HBV</a:t>
            </a:r>
            <a:r>
              <a:rPr lang="en-US" spc="55" dirty="0"/>
              <a:t>)</a:t>
            </a:r>
            <a:endParaRPr spc="55" dirty="0"/>
          </a:p>
        </p:txBody>
      </p:sp>
      <p:sp>
        <p:nvSpPr>
          <p:cNvPr id="8" name="object 8"/>
          <p:cNvSpPr txBox="1"/>
          <p:nvPr/>
        </p:nvSpPr>
        <p:spPr>
          <a:xfrm>
            <a:off x="535940" y="1627454"/>
            <a:ext cx="8001000" cy="44909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75" dirty="0">
                <a:latin typeface="Verdana"/>
                <a:cs typeface="Verdana"/>
              </a:rPr>
              <a:t>Hepatitis </a:t>
            </a:r>
            <a:r>
              <a:rPr sz="2400" spc="-270" dirty="0">
                <a:latin typeface="Verdana"/>
                <a:cs typeface="Verdana"/>
              </a:rPr>
              <a:t>B </a:t>
            </a:r>
            <a:r>
              <a:rPr sz="2400" spc="-10" dirty="0">
                <a:latin typeface="Verdana"/>
                <a:cs typeface="Verdana"/>
              </a:rPr>
              <a:t>causes </a:t>
            </a:r>
            <a:r>
              <a:rPr sz="2400" spc="85" dirty="0">
                <a:latin typeface="Verdana"/>
                <a:cs typeface="Verdana"/>
              </a:rPr>
              <a:t>acute</a:t>
            </a:r>
            <a:r>
              <a:rPr sz="2400" spc="-575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hepatitis</a:t>
            </a:r>
            <a:r>
              <a:rPr lang="en-US" sz="2400" spc="-100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(short term </a:t>
            </a:r>
            <a:r>
              <a:rPr sz="2400" spc="5" dirty="0">
                <a:latin typeface="Verdana"/>
                <a:cs typeface="Verdana"/>
              </a:rPr>
              <a:t>and/or</a:t>
            </a:r>
            <a:r>
              <a:rPr lang="en-US" sz="2400" spc="5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severe)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90" dirty="0">
                <a:latin typeface="Verdana"/>
                <a:cs typeface="Verdana"/>
              </a:rPr>
              <a:t>and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chronic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infection(lingering-may</a:t>
            </a:r>
            <a:r>
              <a:rPr sz="2400" spc="-225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not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30" dirty="0">
                <a:latin typeface="Verdana"/>
                <a:cs typeface="Verdana"/>
              </a:rPr>
              <a:t>be</a:t>
            </a:r>
            <a:r>
              <a:rPr lang="en-US" sz="2400" spc="13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severe)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C00000"/>
                </a:solidFill>
                <a:latin typeface="Verdana"/>
                <a:cs typeface="Verdana"/>
              </a:rPr>
              <a:t>leading</a:t>
            </a:r>
            <a:r>
              <a:rPr sz="2400" spc="-19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C00000"/>
                </a:solidFill>
                <a:latin typeface="Verdana"/>
                <a:cs typeface="Verdana"/>
              </a:rPr>
              <a:t>to</a:t>
            </a:r>
            <a:r>
              <a:rPr sz="2400" spc="-21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C00000"/>
                </a:solidFill>
                <a:latin typeface="Verdana"/>
                <a:cs typeface="Verdana"/>
              </a:rPr>
              <a:t>chronic</a:t>
            </a:r>
            <a:r>
              <a:rPr sz="2400" spc="-21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125" dirty="0">
                <a:solidFill>
                  <a:srgbClr val="C00000"/>
                </a:solidFill>
                <a:latin typeface="Verdana"/>
                <a:cs typeface="Verdana"/>
              </a:rPr>
              <a:t>liver</a:t>
            </a:r>
            <a:r>
              <a:rPr sz="2400" spc="-19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C00000"/>
                </a:solidFill>
                <a:latin typeface="Verdana"/>
                <a:cs typeface="Verdana"/>
              </a:rPr>
              <a:t>disease</a:t>
            </a:r>
            <a:r>
              <a:rPr sz="2400" spc="-5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355600" marR="709930" indent="-342900">
              <a:lnSpc>
                <a:spcPct val="100000"/>
              </a:lnSpc>
              <a:buFont typeface="Arial"/>
              <a:buChar char="•"/>
              <a:tabLst>
                <a:tab pos="439420" algn="l"/>
                <a:tab pos="440055" algn="l"/>
              </a:tabLst>
            </a:pPr>
            <a:r>
              <a:rPr sz="2400" spc="-135" dirty="0">
                <a:latin typeface="Verdana"/>
                <a:cs typeface="Verdana"/>
              </a:rPr>
              <a:t>The </a:t>
            </a:r>
            <a:r>
              <a:rPr sz="2400" spc="80" dirty="0">
                <a:latin typeface="Verdana"/>
                <a:cs typeface="Verdana"/>
              </a:rPr>
              <a:t>acute </a:t>
            </a:r>
            <a:r>
              <a:rPr sz="2400" spc="-160" dirty="0">
                <a:latin typeface="Verdana"/>
                <a:cs typeface="Verdana"/>
              </a:rPr>
              <a:t>illness </a:t>
            </a:r>
            <a:r>
              <a:rPr sz="2400" spc="-15" dirty="0">
                <a:latin typeface="Verdana"/>
                <a:cs typeface="Verdana"/>
              </a:rPr>
              <a:t>causes </a:t>
            </a:r>
            <a:r>
              <a:rPr sz="2400" spc="-125" dirty="0">
                <a:solidFill>
                  <a:srgbClr val="C00000"/>
                </a:solidFill>
                <a:latin typeface="Verdana"/>
                <a:cs typeface="Verdana"/>
              </a:rPr>
              <a:t>liver </a:t>
            </a:r>
            <a:r>
              <a:rPr sz="2400" spc="-60" dirty="0">
                <a:solidFill>
                  <a:srgbClr val="C00000"/>
                </a:solidFill>
                <a:latin typeface="Verdana"/>
                <a:cs typeface="Verdana"/>
              </a:rPr>
              <a:t>inflammation,  </a:t>
            </a:r>
            <a:r>
              <a:rPr sz="2400" spc="-5" dirty="0">
                <a:solidFill>
                  <a:srgbClr val="C00000"/>
                </a:solidFill>
                <a:latin typeface="Verdana"/>
                <a:cs typeface="Verdana"/>
              </a:rPr>
              <a:t>jaundice(</a:t>
            </a:r>
            <a:r>
              <a:rPr sz="2400" spc="-229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C00000"/>
                </a:solidFill>
                <a:latin typeface="Verdana"/>
                <a:cs typeface="Verdana"/>
              </a:rPr>
              <a:t>yellowing</a:t>
            </a:r>
            <a:r>
              <a:rPr sz="2400" spc="-21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C00000"/>
                </a:solidFill>
                <a:latin typeface="Verdana"/>
                <a:cs typeface="Verdana"/>
              </a:rPr>
              <a:t>of</a:t>
            </a:r>
            <a:r>
              <a:rPr sz="2400" spc="-18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C00000"/>
                </a:solidFill>
                <a:latin typeface="Verdana"/>
                <a:cs typeface="Verdana"/>
              </a:rPr>
              <a:t>the</a:t>
            </a:r>
            <a:r>
              <a:rPr sz="2400" spc="-18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C00000"/>
                </a:solidFill>
                <a:latin typeface="Verdana"/>
                <a:cs typeface="Verdana"/>
              </a:rPr>
              <a:t>skin,</a:t>
            </a:r>
            <a:r>
              <a:rPr sz="2400" spc="-21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C00000"/>
                </a:solidFill>
                <a:latin typeface="Verdana"/>
                <a:cs typeface="Verdana"/>
              </a:rPr>
              <a:t>eyes,</a:t>
            </a:r>
            <a:r>
              <a:rPr sz="2400" spc="-1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20" dirty="0">
                <a:solidFill>
                  <a:srgbClr val="C00000"/>
                </a:solidFill>
                <a:latin typeface="Verdana"/>
                <a:cs typeface="Verdana"/>
              </a:rPr>
              <a:t>etc)</a:t>
            </a:r>
            <a:r>
              <a:rPr sz="2400" spc="-1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210" dirty="0">
                <a:solidFill>
                  <a:srgbClr val="C00000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C00000"/>
                </a:solidFill>
                <a:latin typeface="Verdana"/>
                <a:cs typeface="Verdana"/>
              </a:rPr>
              <a:t>and  </a:t>
            </a:r>
            <a:r>
              <a:rPr sz="2400" spc="-130" dirty="0">
                <a:solidFill>
                  <a:srgbClr val="C00000"/>
                </a:solidFill>
                <a:latin typeface="Verdana"/>
                <a:cs typeface="Verdana"/>
              </a:rPr>
              <a:t>(rarely)</a:t>
            </a:r>
            <a:r>
              <a:rPr sz="2400" spc="-19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C00000"/>
                </a:solidFill>
                <a:latin typeface="Verdana"/>
                <a:cs typeface="Verdana"/>
              </a:rPr>
              <a:t>death.</a:t>
            </a:r>
            <a:endParaRPr sz="2400" dirty="0">
              <a:solidFill>
                <a:srgbClr val="C00000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355600" marR="47498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35" dirty="0">
                <a:latin typeface="Verdana"/>
                <a:cs typeface="Verdana"/>
              </a:rPr>
              <a:t>HBV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240" dirty="0">
                <a:latin typeface="Verdana"/>
                <a:cs typeface="Verdana"/>
              </a:rPr>
              <a:t>is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C00000"/>
                </a:solidFill>
                <a:latin typeface="Verdana"/>
                <a:cs typeface="Verdana"/>
              </a:rPr>
              <a:t>transmitted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in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blood,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by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sexual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intercourse  </a:t>
            </a:r>
            <a:r>
              <a:rPr sz="2400" spc="90" dirty="0">
                <a:latin typeface="Verdana"/>
                <a:cs typeface="Verdana"/>
              </a:rPr>
              <a:t>and</a:t>
            </a:r>
            <a:r>
              <a:rPr sz="2400" spc="-5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from </a:t>
            </a:r>
            <a:r>
              <a:rPr sz="2400" spc="-55" dirty="0">
                <a:latin typeface="Verdana"/>
                <a:cs typeface="Verdana"/>
              </a:rPr>
              <a:t>mother </a:t>
            </a:r>
            <a:r>
              <a:rPr sz="2400" spc="-10" dirty="0">
                <a:latin typeface="Verdana"/>
                <a:cs typeface="Verdana"/>
              </a:rPr>
              <a:t>to </a:t>
            </a:r>
            <a:r>
              <a:rPr sz="2400" spc="-30" dirty="0">
                <a:latin typeface="Verdana"/>
                <a:cs typeface="Verdana"/>
              </a:rPr>
              <a:t>child.</a:t>
            </a:r>
            <a:endParaRPr sz="2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341375"/>
            <a:ext cx="4829556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52244" y="298704"/>
            <a:ext cx="1141476" cy="1543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20136" y="510666"/>
            <a:ext cx="39281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classification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2066671"/>
            <a:ext cx="7220584" cy="2147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9420" indent="-42672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Arial"/>
              <a:buChar char="•"/>
              <a:tabLst>
                <a:tab pos="439420" algn="l"/>
                <a:tab pos="440055" algn="l"/>
              </a:tabLst>
            </a:pPr>
            <a:r>
              <a:rPr sz="2400" spc="-80" dirty="0">
                <a:solidFill>
                  <a:srgbClr val="C00000"/>
                </a:solidFill>
                <a:latin typeface="Verdana"/>
                <a:cs typeface="Verdana"/>
              </a:rPr>
              <a:t>family </a:t>
            </a:r>
            <a:r>
              <a:rPr sz="2400" spc="-430" dirty="0">
                <a:solidFill>
                  <a:srgbClr val="C00000"/>
                </a:solidFill>
                <a:latin typeface="Verdana"/>
                <a:cs typeface="Verdana"/>
              </a:rPr>
              <a:t>: </a:t>
            </a:r>
            <a:r>
              <a:rPr sz="2400" spc="30" dirty="0">
                <a:latin typeface="Verdana"/>
                <a:cs typeface="Verdana"/>
              </a:rPr>
              <a:t>hepadnaviridae </a:t>
            </a:r>
            <a:r>
              <a:rPr sz="2400" spc="-15" dirty="0">
                <a:latin typeface="Verdana"/>
                <a:cs typeface="Verdana"/>
              </a:rPr>
              <a:t>contains </a:t>
            </a:r>
            <a:r>
              <a:rPr sz="2400" dirty="0">
                <a:latin typeface="Verdana"/>
                <a:cs typeface="Verdana"/>
              </a:rPr>
              <a:t>tow</a:t>
            </a:r>
            <a:r>
              <a:rPr sz="2400" spc="-525" dirty="0">
                <a:latin typeface="Verdana"/>
                <a:cs typeface="Verdana"/>
              </a:rPr>
              <a:t> </a:t>
            </a:r>
            <a:r>
              <a:rPr sz="2400" spc="-30" dirty="0">
                <a:latin typeface="Verdana"/>
                <a:cs typeface="Verdana"/>
              </a:rPr>
              <a:t>genera: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45" dirty="0">
                <a:solidFill>
                  <a:srgbClr val="C00000"/>
                </a:solidFill>
                <a:latin typeface="Verdana"/>
                <a:cs typeface="Verdana"/>
              </a:rPr>
              <a:t>1- </a:t>
            </a:r>
            <a:r>
              <a:rPr sz="2400" spc="-20" dirty="0">
                <a:solidFill>
                  <a:srgbClr val="C00000"/>
                </a:solidFill>
                <a:latin typeface="Verdana"/>
                <a:cs typeface="Verdana"/>
              </a:rPr>
              <a:t>Genus</a:t>
            </a:r>
            <a:r>
              <a:rPr sz="2400" spc="-12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:Orthohepadnavirus.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45" dirty="0">
                <a:solidFill>
                  <a:srgbClr val="C00000"/>
                </a:solidFill>
                <a:latin typeface="Verdana"/>
                <a:cs typeface="Verdana"/>
              </a:rPr>
              <a:t>2- </a:t>
            </a:r>
            <a:r>
              <a:rPr sz="2400" spc="-90" dirty="0">
                <a:solidFill>
                  <a:srgbClr val="C00000"/>
                </a:solidFill>
                <a:latin typeface="Verdana"/>
                <a:cs typeface="Verdana"/>
              </a:rPr>
              <a:t>Genus:</a:t>
            </a:r>
            <a:r>
              <a:rPr sz="2400" spc="-12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Avihepadnavirus.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53936" y="145617"/>
            <a:ext cx="67608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54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Structure </a:t>
            </a:r>
            <a:r>
              <a:rPr sz="3600" b="1" spc="445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and</a:t>
            </a:r>
            <a:r>
              <a:rPr sz="3600" b="1" spc="-265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sz="3600" b="1" spc="315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genome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6334" y="1503045"/>
            <a:ext cx="3851275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045">
              <a:lnSpc>
                <a:spcPct val="100000"/>
              </a:lnSpc>
              <a:spcBef>
                <a:spcPts val="100"/>
              </a:spcBef>
            </a:pPr>
            <a:r>
              <a:rPr sz="1800" spc="60" dirty="0">
                <a:solidFill>
                  <a:srgbClr val="C00000"/>
                </a:solidFill>
                <a:latin typeface="Times New Roman"/>
                <a:cs typeface="Times New Roman"/>
              </a:rPr>
              <a:t>Spherical</a:t>
            </a:r>
            <a:r>
              <a:rPr sz="1800" spc="60" dirty="0">
                <a:latin typeface="Times New Roman"/>
                <a:cs typeface="Times New Roman"/>
              </a:rPr>
              <a:t>, </a:t>
            </a:r>
            <a:r>
              <a:rPr sz="1800" spc="100" dirty="0">
                <a:latin typeface="Times New Roman"/>
                <a:cs typeface="Times New Roman"/>
              </a:rPr>
              <a:t>enveloped </a:t>
            </a:r>
            <a:r>
              <a:rPr sz="1800" spc="70" dirty="0">
                <a:latin typeface="Times New Roman"/>
                <a:cs typeface="Times New Roman"/>
              </a:rPr>
              <a:t>virion, </a:t>
            </a:r>
            <a:r>
              <a:rPr sz="1800" dirty="0">
                <a:latin typeface="Times New Roman"/>
                <a:cs typeface="Times New Roman"/>
              </a:rPr>
              <a:t>42 </a:t>
            </a:r>
            <a:r>
              <a:rPr sz="1800" spc="105" dirty="0">
                <a:latin typeface="Times New Roman"/>
                <a:cs typeface="Times New Roman"/>
              </a:rPr>
              <a:t>nm,  </a:t>
            </a:r>
            <a:r>
              <a:rPr sz="1800" spc="70" dirty="0">
                <a:solidFill>
                  <a:srgbClr val="7030A0"/>
                </a:solidFill>
                <a:latin typeface="Times New Roman"/>
                <a:cs typeface="Times New Roman"/>
              </a:rPr>
              <a:t>enclosing </a:t>
            </a:r>
            <a:r>
              <a:rPr sz="1800" u="sng" spc="95" dirty="0">
                <a:solidFill>
                  <a:srgbClr val="7030A0"/>
                </a:solidFill>
                <a:latin typeface="Times New Roman"/>
                <a:cs typeface="Times New Roman"/>
              </a:rPr>
              <a:t>inner </a:t>
            </a:r>
            <a:r>
              <a:rPr sz="1800" u="sng" spc="80" dirty="0">
                <a:solidFill>
                  <a:srgbClr val="7030A0"/>
                </a:solidFill>
                <a:latin typeface="Times New Roman"/>
                <a:cs typeface="Times New Roman"/>
              </a:rPr>
              <a:t>icosahedral </a:t>
            </a:r>
            <a:r>
              <a:rPr sz="1800" u="sng" dirty="0">
                <a:solidFill>
                  <a:srgbClr val="7030A0"/>
                </a:solidFill>
                <a:latin typeface="Times New Roman"/>
                <a:cs typeface="Times New Roman"/>
              </a:rPr>
              <a:t>27 </a:t>
            </a:r>
            <a:r>
              <a:rPr sz="1800" u="sng" spc="160" dirty="0">
                <a:solidFill>
                  <a:srgbClr val="7030A0"/>
                </a:solidFill>
                <a:latin typeface="Times New Roman"/>
                <a:cs typeface="Times New Roman"/>
              </a:rPr>
              <a:t>nm  </a:t>
            </a:r>
            <a:r>
              <a:rPr sz="1800" u="sng" spc="85" dirty="0">
                <a:solidFill>
                  <a:srgbClr val="7030A0"/>
                </a:solidFill>
                <a:latin typeface="Times New Roman"/>
                <a:cs typeface="Times New Roman"/>
              </a:rPr>
              <a:t>nucleocapsid </a:t>
            </a:r>
            <a:r>
              <a:rPr sz="1800" u="sng" spc="40" dirty="0">
                <a:solidFill>
                  <a:srgbClr val="7030A0"/>
                </a:solidFill>
                <a:latin typeface="Times New Roman"/>
                <a:cs typeface="Times New Roman"/>
              </a:rPr>
              <a:t>(core) </a:t>
            </a:r>
            <a:r>
              <a:rPr sz="1800" u="sng" spc="100" dirty="0">
                <a:solidFill>
                  <a:srgbClr val="7030A0"/>
                </a:solidFill>
                <a:latin typeface="Times New Roman"/>
                <a:cs typeface="Times New Roman"/>
              </a:rPr>
              <a:t>composed </a:t>
            </a:r>
            <a:r>
              <a:rPr sz="1800" u="sng" spc="40" dirty="0">
                <a:solidFill>
                  <a:srgbClr val="7030A0"/>
                </a:solidFill>
                <a:latin typeface="Times New Roman"/>
                <a:cs typeface="Times New Roman"/>
              </a:rPr>
              <a:t>of</a:t>
            </a:r>
            <a:r>
              <a:rPr sz="1800" u="sng" spc="-19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7030A0"/>
                </a:solidFill>
                <a:latin typeface="Times New Roman"/>
                <a:cs typeface="Times New Roman"/>
              </a:rPr>
              <a:t>180  </a:t>
            </a:r>
            <a:r>
              <a:rPr sz="1800" u="sng" spc="90" dirty="0">
                <a:solidFill>
                  <a:srgbClr val="7030A0"/>
                </a:solidFill>
                <a:latin typeface="Times New Roman"/>
                <a:cs typeface="Times New Roman"/>
              </a:rPr>
              <a:t>capsomeres</a:t>
            </a:r>
            <a:endParaRPr sz="1800" u="sng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64769">
              <a:lnSpc>
                <a:spcPct val="100000"/>
              </a:lnSpc>
            </a:pPr>
            <a:r>
              <a:rPr sz="1800" spc="110" dirty="0">
                <a:solidFill>
                  <a:srgbClr val="C00000"/>
                </a:solidFill>
                <a:latin typeface="Times New Roman"/>
                <a:cs typeface="Times New Roman"/>
              </a:rPr>
              <a:t>Hepadnaviruses </a:t>
            </a:r>
            <a:r>
              <a:rPr sz="1800" spc="85" dirty="0">
                <a:solidFill>
                  <a:srgbClr val="C00000"/>
                </a:solidFill>
                <a:latin typeface="Times New Roman"/>
                <a:cs typeface="Times New Roman"/>
              </a:rPr>
              <a:t>code </a:t>
            </a:r>
            <a:r>
              <a:rPr sz="1800" spc="60" dirty="0">
                <a:solidFill>
                  <a:srgbClr val="C00000"/>
                </a:solidFill>
                <a:latin typeface="Times New Roman"/>
                <a:cs typeface="Times New Roman"/>
              </a:rPr>
              <a:t>for </a:t>
            </a:r>
            <a:r>
              <a:rPr sz="1800" spc="90" dirty="0">
                <a:solidFill>
                  <a:srgbClr val="C00000"/>
                </a:solidFill>
                <a:latin typeface="Times New Roman"/>
                <a:cs typeface="Times New Roman"/>
              </a:rPr>
              <a:t>three</a:t>
            </a:r>
            <a:r>
              <a:rPr lang="en-US" sz="1800" spc="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2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75" dirty="0">
                <a:solidFill>
                  <a:srgbClr val="C00000"/>
                </a:solidFill>
                <a:latin typeface="Times New Roman"/>
                <a:cs typeface="Times New Roman"/>
              </a:rPr>
              <a:t>major </a:t>
            </a:r>
            <a:r>
              <a:rPr sz="1800" spc="80" dirty="0">
                <a:solidFill>
                  <a:srgbClr val="C00000"/>
                </a:solidFill>
                <a:latin typeface="Times New Roman"/>
                <a:cs typeface="Times New Roman"/>
              </a:rPr>
              <a:t>antigens</a:t>
            </a:r>
            <a:r>
              <a:rPr sz="1800" spc="80" dirty="0">
                <a:latin typeface="Times New Roman"/>
                <a:cs typeface="Times New Roman"/>
              </a:rPr>
              <a:t>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Times New Roman"/>
                <a:cs typeface="Times New Roman"/>
              </a:rPr>
              <a:t>designated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70" dirty="0">
                <a:latin typeface="Times New Roman"/>
                <a:cs typeface="Times New Roman"/>
              </a:rPr>
              <a:t>surface </a:t>
            </a:r>
            <a:r>
              <a:rPr lang="en-US" sz="1800" spc="70" dirty="0">
                <a:latin typeface="Times New Roman"/>
                <a:cs typeface="Times New Roman"/>
              </a:rPr>
              <a:t>**</a:t>
            </a:r>
            <a:r>
              <a:rPr sz="1800" u="sng" spc="45" dirty="0">
                <a:solidFill>
                  <a:srgbClr val="C00000"/>
                </a:solidFill>
                <a:latin typeface="Times New Roman"/>
                <a:cs typeface="Times New Roman"/>
              </a:rPr>
              <a:t>(HBsAg), </a:t>
            </a:r>
            <a:r>
              <a:rPr sz="1800" u="sng" spc="60" dirty="0">
                <a:solidFill>
                  <a:srgbClr val="C00000"/>
                </a:solidFill>
                <a:latin typeface="Times New Roman"/>
                <a:cs typeface="Times New Roman"/>
              </a:rPr>
              <a:t>core </a:t>
            </a:r>
            <a:r>
              <a:rPr sz="1800" u="sng" spc="35" dirty="0">
                <a:solidFill>
                  <a:srgbClr val="C00000"/>
                </a:solidFill>
                <a:latin typeface="Times New Roman"/>
                <a:cs typeface="Times New Roman"/>
              </a:rPr>
              <a:t>(HBcAg), </a:t>
            </a:r>
            <a:r>
              <a:rPr sz="1800" u="sng" spc="145" dirty="0">
                <a:solidFill>
                  <a:srgbClr val="C00000"/>
                </a:solidFill>
                <a:latin typeface="Times New Roman"/>
                <a:cs typeface="Times New Roman"/>
              </a:rPr>
              <a:t>and</a:t>
            </a:r>
            <a:r>
              <a:rPr sz="1800" u="sng" spc="-2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u="sng" spc="60" dirty="0">
                <a:solidFill>
                  <a:srgbClr val="C00000"/>
                </a:solidFill>
                <a:latin typeface="Times New Roman"/>
                <a:cs typeface="Times New Roman"/>
              </a:rPr>
              <a:t>e  </a:t>
            </a:r>
            <a:r>
              <a:rPr sz="1800" u="sng" spc="40" dirty="0">
                <a:solidFill>
                  <a:srgbClr val="C00000"/>
                </a:solidFill>
                <a:latin typeface="Times New Roman"/>
                <a:cs typeface="Times New Roman"/>
              </a:rPr>
              <a:t>(HBeAg).</a:t>
            </a:r>
            <a:endParaRPr sz="1800" u="sng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334" y="4246879"/>
            <a:ext cx="4170679" cy="2496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335">
              <a:lnSpc>
                <a:spcPct val="100000"/>
              </a:lnSpc>
              <a:spcBef>
                <a:spcPts val="100"/>
              </a:spcBef>
            </a:pPr>
            <a:r>
              <a:rPr lang="en-US" sz="1800" spc="8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*</a:t>
            </a:r>
            <a:r>
              <a:rPr sz="1800" spc="8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Envelope </a:t>
            </a:r>
            <a:r>
              <a:rPr sz="1800" spc="7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contains </a:t>
            </a:r>
            <a:r>
              <a:rPr sz="1800" spc="95" dirty="0">
                <a:latin typeface="Times New Roman"/>
                <a:cs typeface="Times New Roman"/>
              </a:rPr>
              <a:t>the </a:t>
            </a:r>
            <a:r>
              <a:rPr sz="1800" spc="70" dirty="0">
                <a:latin typeface="Times New Roman"/>
                <a:cs typeface="Times New Roman"/>
              </a:rPr>
              <a:t>glycoprotein,  </a:t>
            </a:r>
            <a:r>
              <a:rPr sz="1800" spc="8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hepatitis </a:t>
            </a:r>
            <a:r>
              <a:rPr sz="1800" spc="-10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 </a:t>
            </a:r>
            <a:r>
              <a:rPr sz="1800" spc="7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surface </a:t>
            </a:r>
            <a:r>
              <a:rPr sz="1800" spc="9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protein </a:t>
            </a:r>
            <a:r>
              <a:rPr sz="1800" spc="5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(HBsAg)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40" dirty="0">
                <a:latin typeface="Times New Roman"/>
                <a:cs typeface="Times New Roman"/>
              </a:rPr>
              <a:t>of  </a:t>
            </a:r>
            <a:r>
              <a:rPr sz="1800" spc="90" dirty="0">
                <a:latin typeface="Times New Roman"/>
                <a:cs typeface="Times New Roman"/>
              </a:rPr>
              <a:t>three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different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60" dirty="0">
                <a:latin typeface="Times New Roman"/>
                <a:cs typeface="Times New Roman"/>
              </a:rPr>
              <a:t>size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65" dirty="0">
                <a:latin typeface="Times New Roman"/>
                <a:cs typeface="Times New Roman"/>
              </a:rPr>
              <a:t>species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10" dirty="0">
                <a:latin typeface="Times New Roman"/>
                <a:cs typeface="Times New Roman"/>
              </a:rPr>
              <a:t>with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110" dirty="0">
                <a:latin typeface="Times New Roman"/>
                <a:cs typeface="Times New Roman"/>
              </a:rPr>
              <a:t>common  </a:t>
            </a:r>
            <a:r>
              <a:rPr sz="1800" spc="65" dirty="0">
                <a:latin typeface="Times New Roman"/>
                <a:cs typeface="Times New Roman"/>
              </a:rPr>
              <a:t>C-termini, </a:t>
            </a:r>
            <a:r>
              <a:rPr sz="1800" dirty="0">
                <a:latin typeface="Times New Roman"/>
                <a:cs typeface="Times New Roman"/>
              </a:rPr>
              <a:t>L-, </a:t>
            </a:r>
            <a:r>
              <a:rPr sz="1800" spc="30" dirty="0">
                <a:latin typeface="Times New Roman"/>
                <a:cs typeface="Times New Roman"/>
              </a:rPr>
              <a:t>M-, </a:t>
            </a:r>
            <a:r>
              <a:rPr sz="1800" spc="145" dirty="0">
                <a:latin typeface="Times New Roman"/>
                <a:cs typeface="Times New Roman"/>
              </a:rPr>
              <a:t>and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0" dirty="0">
                <a:latin typeface="Times New Roman"/>
                <a:cs typeface="Times New Roman"/>
              </a:rPr>
              <a:t>S-HBsAg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en-US" sz="1800" spc="8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*</a:t>
            </a:r>
            <a:r>
              <a:rPr sz="1800" spc="8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Core </a:t>
            </a:r>
            <a:r>
              <a:rPr sz="1800" spc="7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contains </a:t>
            </a:r>
            <a:r>
              <a:rPr sz="1800" spc="9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sz="1800" spc="1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phosphoprotein,  </a:t>
            </a:r>
            <a:r>
              <a:rPr sz="1800" spc="8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hepatitis </a:t>
            </a:r>
            <a:r>
              <a:rPr sz="1800" spc="-10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 </a:t>
            </a:r>
            <a:r>
              <a:rPr sz="1800" spc="6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core </a:t>
            </a:r>
            <a:r>
              <a:rPr sz="1800" spc="9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protein </a:t>
            </a:r>
            <a:r>
              <a:rPr sz="1800" spc="4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HBcAg</a:t>
            </a:r>
            <a:r>
              <a:rPr sz="1800" spc="45" dirty="0">
                <a:latin typeface="Times New Roman"/>
                <a:cs typeface="Times New Roman"/>
              </a:rPr>
              <a:t>, </a:t>
            </a:r>
            <a:r>
              <a:rPr sz="1800" spc="10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plus  </a:t>
            </a:r>
            <a:r>
              <a:rPr sz="1800" spc="9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polymerase </a:t>
            </a:r>
            <a:r>
              <a:rPr sz="1800" spc="11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with </a:t>
            </a:r>
            <a:r>
              <a:rPr sz="1800" spc="9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three </a:t>
            </a:r>
            <a:r>
              <a:rPr sz="1800" spc="10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enzyme</a:t>
            </a:r>
            <a:r>
              <a:rPr sz="1800" spc="-28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4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activities:  </a:t>
            </a:r>
            <a:r>
              <a:rPr sz="1800" spc="7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reverse </a:t>
            </a:r>
            <a:r>
              <a:rPr sz="1800" spc="8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transcriptase, </a:t>
            </a:r>
            <a:r>
              <a:rPr sz="1800" spc="12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DNA</a:t>
            </a:r>
            <a:r>
              <a:rPr sz="1800" spc="-28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800" spc="8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polymerase,</a:t>
            </a:r>
            <a:endParaRPr sz="18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spc="14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and </a:t>
            </a:r>
            <a:r>
              <a:rPr sz="1800" spc="8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RNase</a:t>
            </a:r>
            <a:endParaRPr sz="18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58640" y="1268774"/>
            <a:ext cx="4356141" cy="4635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39792" y="5988202"/>
            <a:ext cx="4564380" cy="79883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>
              <a:lnSpc>
                <a:spcPct val="99200"/>
              </a:lnSpc>
              <a:spcBef>
                <a:spcPts val="115"/>
              </a:spcBef>
            </a:pPr>
            <a:r>
              <a:rPr sz="1100" spc="40" dirty="0">
                <a:latin typeface="Times New Roman"/>
                <a:cs typeface="Times New Roman"/>
              </a:rPr>
              <a:t>Virions </a:t>
            </a:r>
            <a:r>
              <a:rPr sz="1100" spc="90" dirty="0">
                <a:latin typeface="Times New Roman"/>
                <a:cs typeface="Times New Roman"/>
              </a:rPr>
              <a:t>and </a:t>
            </a:r>
            <a:r>
              <a:rPr sz="1100" spc="55" dirty="0">
                <a:latin typeface="Times New Roman"/>
                <a:cs typeface="Times New Roman"/>
              </a:rPr>
              <a:t>subviral </a:t>
            </a:r>
            <a:r>
              <a:rPr sz="1100" spc="45" dirty="0">
                <a:latin typeface="Times New Roman"/>
                <a:cs typeface="Times New Roman"/>
              </a:rPr>
              <a:t>particles </a:t>
            </a:r>
            <a:r>
              <a:rPr sz="1100" spc="25" dirty="0">
                <a:latin typeface="Times New Roman"/>
                <a:cs typeface="Times New Roman"/>
              </a:rPr>
              <a:t>of </a:t>
            </a:r>
            <a:r>
              <a:rPr sz="1100" spc="50" dirty="0">
                <a:latin typeface="Times New Roman"/>
                <a:cs typeface="Times New Roman"/>
              </a:rPr>
              <a:t>hepatitis </a:t>
            </a:r>
            <a:r>
              <a:rPr sz="1100" spc="-60" dirty="0">
                <a:latin typeface="Times New Roman"/>
                <a:cs typeface="Times New Roman"/>
              </a:rPr>
              <a:t>B </a:t>
            </a:r>
            <a:r>
              <a:rPr sz="1100" spc="50" dirty="0">
                <a:latin typeface="Times New Roman"/>
                <a:cs typeface="Times New Roman"/>
              </a:rPr>
              <a:t>virus. </a:t>
            </a:r>
            <a:r>
              <a:rPr sz="1100" spc="20" dirty="0">
                <a:latin typeface="Times New Roman"/>
                <a:cs typeface="Times New Roman"/>
              </a:rPr>
              <a:t>(A) </a:t>
            </a:r>
            <a:r>
              <a:rPr sz="1100" spc="55" dirty="0">
                <a:latin typeface="Times New Roman"/>
                <a:cs typeface="Times New Roman"/>
              </a:rPr>
              <a:t>Negative </a:t>
            </a:r>
            <a:r>
              <a:rPr sz="1100" spc="50" dirty="0">
                <a:latin typeface="Times New Roman"/>
                <a:cs typeface="Times New Roman"/>
              </a:rPr>
              <a:t>contrast  </a:t>
            </a:r>
            <a:r>
              <a:rPr sz="1100" spc="45" dirty="0">
                <a:latin typeface="Times New Roman"/>
                <a:cs typeface="Times New Roman"/>
              </a:rPr>
              <a:t>electron </a:t>
            </a:r>
            <a:r>
              <a:rPr sz="1100" spc="50" dirty="0">
                <a:latin typeface="Times New Roman"/>
                <a:cs typeface="Times New Roman"/>
              </a:rPr>
              <a:t>microscopy </a:t>
            </a:r>
            <a:r>
              <a:rPr sz="1100" spc="25" dirty="0">
                <a:latin typeface="Times New Roman"/>
                <a:cs typeface="Times New Roman"/>
              </a:rPr>
              <a:t>of </a:t>
            </a:r>
            <a:r>
              <a:rPr sz="1100" spc="60" dirty="0">
                <a:latin typeface="Times New Roman"/>
                <a:cs typeface="Times New Roman"/>
              </a:rPr>
              <a:t>purified </a:t>
            </a:r>
            <a:r>
              <a:rPr sz="1100" spc="45" dirty="0">
                <a:latin typeface="Times New Roman"/>
                <a:cs typeface="Times New Roman"/>
              </a:rPr>
              <a:t>intact </a:t>
            </a:r>
            <a:r>
              <a:rPr sz="1100" spc="-20" dirty="0">
                <a:latin typeface="Times New Roman"/>
                <a:cs typeface="Times New Roman"/>
              </a:rPr>
              <a:t>(B) </a:t>
            </a:r>
            <a:r>
              <a:rPr sz="1100" spc="55" dirty="0">
                <a:latin typeface="Times New Roman"/>
                <a:cs typeface="Times New Roman"/>
              </a:rPr>
              <a:t>Negative </a:t>
            </a:r>
            <a:r>
              <a:rPr sz="1100" spc="50" dirty="0">
                <a:latin typeface="Times New Roman"/>
                <a:cs typeface="Times New Roman"/>
              </a:rPr>
              <a:t>contrast </a:t>
            </a:r>
            <a:r>
              <a:rPr sz="1100" spc="45" dirty="0">
                <a:latin typeface="Times New Roman"/>
                <a:cs typeface="Times New Roman"/>
              </a:rPr>
              <a:t>electron  </a:t>
            </a:r>
            <a:r>
              <a:rPr sz="1100" spc="50" dirty="0">
                <a:latin typeface="Times New Roman"/>
                <a:cs typeface="Times New Roman"/>
              </a:rPr>
              <a:t>microscopy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25" dirty="0">
                <a:latin typeface="Times New Roman"/>
                <a:cs typeface="Times New Roman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55" dirty="0">
                <a:latin typeface="Times New Roman"/>
                <a:cs typeface="Times New Roman"/>
              </a:rPr>
              <a:t>subviral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45" dirty="0">
                <a:latin typeface="Times New Roman"/>
                <a:cs typeface="Times New Roman"/>
              </a:rPr>
              <a:t>particles</a:t>
            </a:r>
            <a:r>
              <a:rPr sz="1100" spc="45" dirty="0">
                <a:latin typeface="Arial"/>
                <a:cs typeface="Arial"/>
              </a:rPr>
              <a:t>—</a:t>
            </a:r>
            <a:r>
              <a:rPr sz="1100" spc="45" dirty="0">
                <a:latin typeface="Times New Roman"/>
                <a:cs typeface="Times New Roman"/>
              </a:rPr>
              <a:t>hepatitis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60" dirty="0">
                <a:latin typeface="Times New Roman"/>
                <a:cs typeface="Times New Roman"/>
              </a:rPr>
              <a:t>B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45" dirty="0">
                <a:latin typeface="Times New Roman"/>
                <a:cs typeface="Times New Roman"/>
              </a:rPr>
              <a:t>surface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60" dirty="0">
                <a:latin typeface="Times New Roman"/>
                <a:cs typeface="Times New Roman"/>
              </a:rPr>
              <a:t>protein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35" dirty="0">
                <a:latin typeface="Times New Roman"/>
                <a:cs typeface="Times New Roman"/>
              </a:rPr>
              <a:t>(HBsAg)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15" dirty="0">
                <a:latin typeface="Times New Roman"/>
                <a:cs typeface="Times New Roman"/>
              </a:rPr>
              <a:t>(C)  </a:t>
            </a:r>
            <a:r>
              <a:rPr sz="1100" spc="55" dirty="0">
                <a:latin typeface="Times New Roman"/>
                <a:cs typeface="Times New Roman"/>
              </a:rPr>
              <a:t>Model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25" dirty="0">
                <a:latin typeface="Times New Roman"/>
                <a:cs typeface="Times New Roman"/>
              </a:rPr>
              <a:t>of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75" dirty="0">
                <a:latin typeface="Times New Roman"/>
                <a:cs typeface="Times New Roman"/>
              </a:rPr>
              <a:t>an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45" dirty="0">
                <a:latin typeface="Times New Roman"/>
                <a:cs typeface="Times New Roman"/>
              </a:rPr>
              <a:t>intact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55" dirty="0">
                <a:latin typeface="Times New Roman"/>
                <a:cs typeface="Times New Roman"/>
              </a:rPr>
              <a:t>virion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90" dirty="0">
                <a:latin typeface="Times New Roman"/>
                <a:cs typeface="Times New Roman"/>
              </a:rPr>
              <a:t>and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55" dirty="0">
                <a:latin typeface="Times New Roman"/>
                <a:cs typeface="Times New Roman"/>
              </a:rPr>
              <a:t>subviral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45" dirty="0">
                <a:latin typeface="Times New Roman"/>
                <a:cs typeface="Times New Roman"/>
              </a:rPr>
              <a:t>particles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65" dirty="0">
                <a:latin typeface="Times New Roman"/>
                <a:cs typeface="Times New Roman"/>
              </a:rPr>
              <a:t>showing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50" dirty="0">
                <a:latin typeface="Times New Roman"/>
                <a:cs typeface="Times New Roman"/>
              </a:rPr>
              <a:t>constituents</a:t>
            </a:r>
            <a:r>
              <a:rPr sz="1800" spc="5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3919" y="0"/>
            <a:ext cx="7377683" cy="1292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7512" y="0"/>
            <a:ext cx="1141476" cy="1249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35405" y="0"/>
            <a:ext cx="64782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0" dirty="0"/>
              <a:t>Laboratory</a:t>
            </a:r>
            <a:r>
              <a:rPr spc="-40" dirty="0"/>
              <a:t> </a:t>
            </a:r>
            <a:r>
              <a:rPr spc="265" dirty="0"/>
              <a:t>diagnosis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67512" y="1066800"/>
            <a:ext cx="7756525" cy="49609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4" dirty="0">
                <a:solidFill>
                  <a:srgbClr val="C00000"/>
                </a:solidFill>
                <a:latin typeface="Verdana"/>
                <a:cs typeface="Verdana"/>
              </a:rPr>
              <a:t>1- </a:t>
            </a:r>
            <a:r>
              <a:rPr sz="2000" spc="-110" dirty="0">
                <a:solidFill>
                  <a:srgbClr val="C00000"/>
                </a:solidFill>
                <a:latin typeface="Verdana"/>
                <a:cs typeface="Verdana"/>
              </a:rPr>
              <a:t>Liver </a:t>
            </a:r>
            <a:r>
              <a:rPr sz="2000" spc="-75" dirty="0">
                <a:solidFill>
                  <a:srgbClr val="C00000"/>
                </a:solidFill>
                <a:latin typeface="Verdana"/>
                <a:cs typeface="Verdana"/>
              </a:rPr>
              <a:t>Chemistry</a:t>
            </a:r>
            <a:r>
              <a:rPr sz="2000" spc="-22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C00000"/>
                </a:solidFill>
                <a:latin typeface="Verdana"/>
                <a:cs typeface="Verdana"/>
              </a:rPr>
              <a:t>tests:</a:t>
            </a:r>
            <a:endParaRPr sz="2000" dirty="0">
              <a:latin typeface="Verdana"/>
              <a:cs typeface="Verdana"/>
            </a:endParaRPr>
          </a:p>
          <a:p>
            <a:pPr marL="12700" marR="99695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5889625" algn="l"/>
              </a:tabLst>
            </a:pPr>
            <a:r>
              <a:rPr sz="2000" spc="105" dirty="0">
                <a:latin typeface="Verdana"/>
                <a:cs typeface="Verdana"/>
              </a:rPr>
              <a:t>A</a:t>
            </a:r>
            <a:r>
              <a:rPr sz="2000" spc="-380" dirty="0">
                <a:latin typeface="Verdana"/>
                <a:cs typeface="Verdana"/>
              </a:rPr>
              <a:t>ST</a:t>
            </a:r>
            <a:r>
              <a:rPr sz="2000" spc="-175" dirty="0">
                <a:latin typeface="Verdana"/>
                <a:cs typeface="Verdana"/>
              </a:rPr>
              <a:t>,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105" dirty="0">
                <a:latin typeface="Verdana"/>
                <a:cs typeface="Verdana"/>
              </a:rPr>
              <a:t>A</a:t>
            </a:r>
            <a:r>
              <a:rPr sz="2000" spc="-250" dirty="0">
                <a:latin typeface="Verdana"/>
                <a:cs typeface="Verdana"/>
              </a:rPr>
              <a:t>LT,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05" dirty="0">
                <a:latin typeface="Verdana"/>
                <a:cs typeface="Verdana"/>
              </a:rPr>
              <a:t>A</a:t>
            </a:r>
            <a:r>
              <a:rPr sz="2000" spc="-130" dirty="0">
                <a:latin typeface="Verdana"/>
                <a:cs typeface="Verdana"/>
              </a:rPr>
              <a:t>LP,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75" dirty="0">
                <a:latin typeface="Verdana"/>
                <a:cs typeface="Verdana"/>
              </a:rPr>
              <a:t>an</a:t>
            </a:r>
            <a:r>
              <a:rPr sz="2000" spc="80" dirty="0">
                <a:latin typeface="Verdana"/>
                <a:cs typeface="Verdana"/>
              </a:rPr>
              <a:t>d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spc="5" dirty="0">
                <a:latin typeface="Verdana"/>
                <a:cs typeface="Verdana"/>
              </a:rPr>
              <a:t>t</a:t>
            </a:r>
            <a:r>
              <a:rPr sz="2000" spc="150" dirty="0">
                <a:latin typeface="Verdana"/>
                <a:cs typeface="Verdana"/>
              </a:rPr>
              <a:t>a</a:t>
            </a:r>
            <a:r>
              <a:rPr sz="2000" spc="-150" dirty="0">
                <a:latin typeface="Verdana"/>
                <a:cs typeface="Verdana"/>
              </a:rPr>
              <a:t>l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25" dirty="0">
                <a:latin typeface="Verdana"/>
                <a:cs typeface="Verdana"/>
              </a:rPr>
              <a:t>Bilirubin</a:t>
            </a:r>
            <a:r>
              <a:rPr sz="2000" spc="-165" dirty="0">
                <a:latin typeface="Verdana"/>
                <a:cs typeface="Verdana"/>
              </a:rPr>
              <a:t>(</a:t>
            </a:r>
            <a:r>
              <a:rPr sz="2000" spc="-245" dirty="0">
                <a:latin typeface="Verdana"/>
                <a:cs typeface="Verdana"/>
              </a:rPr>
              <a:t>r</a:t>
            </a:r>
            <a:r>
              <a:rPr sz="2000" spc="-170" dirty="0">
                <a:latin typeface="Verdana"/>
                <a:cs typeface="Verdana"/>
              </a:rPr>
              <a:t>i</a:t>
            </a:r>
            <a:r>
              <a:rPr sz="2000" spc="-80" dirty="0">
                <a:latin typeface="Verdana"/>
                <a:cs typeface="Verdana"/>
              </a:rPr>
              <a:t>s</a:t>
            </a:r>
            <a:r>
              <a:rPr sz="2000" spc="-85" dirty="0">
                <a:latin typeface="Verdana"/>
                <a:cs typeface="Verdana"/>
              </a:rPr>
              <a:t>e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i</a:t>
            </a:r>
            <a:r>
              <a:rPr sz="2000" spc="-135" dirty="0">
                <a:latin typeface="Verdana"/>
                <a:cs typeface="Verdana"/>
              </a:rPr>
              <a:t>n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lang="en-US" sz="2000" spc="65" dirty="0">
                <a:latin typeface="Verdana"/>
                <a:cs typeface="Verdana"/>
              </a:rPr>
              <a:t>acute</a:t>
            </a:r>
            <a:r>
              <a:rPr lang="en-US" sz="2000" spc="11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phas</a:t>
            </a:r>
            <a:r>
              <a:rPr sz="2000" spc="15" dirty="0">
                <a:latin typeface="Verdana"/>
                <a:cs typeface="Verdana"/>
              </a:rPr>
              <a:t>e</a:t>
            </a:r>
            <a:r>
              <a:rPr sz="2000" spc="-145" dirty="0">
                <a:latin typeface="Verdana"/>
                <a:cs typeface="Verdana"/>
              </a:rPr>
              <a:t>) </a:t>
            </a:r>
            <a:endParaRPr lang="en-US" sz="2000" spc="-145" dirty="0">
              <a:latin typeface="Verdana"/>
              <a:cs typeface="Verdana"/>
            </a:endParaRPr>
          </a:p>
          <a:p>
            <a:pPr marL="12700" marR="99695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5889625" algn="l"/>
              </a:tabLst>
            </a:pPr>
            <a:r>
              <a:rPr lang="en-US" dirty="0"/>
              <a:t>alanine transaminase (ALT) and aspartate transaminase (AST), alkaline phosphatase (ALP), (Enzymes-Liver Function)</a:t>
            </a:r>
            <a:endParaRPr lang="en-US" sz="2000" spc="-145" dirty="0">
              <a:latin typeface="Verdana"/>
              <a:cs typeface="Verdana"/>
            </a:endParaRPr>
          </a:p>
          <a:p>
            <a:pPr marL="12700" marR="99695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5889625" algn="l"/>
              </a:tabLst>
            </a:pPr>
            <a:endParaRPr lang="en-US" sz="2000" spc="-145" dirty="0">
              <a:latin typeface="Verdana"/>
              <a:cs typeface="Verdana"/>
            </a:endParaRPr>
          </a:p>
          <a:p>
            <a:pPr marL="12700" marR="99695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5889625" algn="l"/>
              </a:tabLst>
            </a:pP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200" dirty="0">
                <a:solidFill>
                  <a:srgbClr val="C00000"/>
                </a:solidFill>
                <a:latin typeface="Verdana"/>
                <a:cs typeface="Verdana"/>
              </a:rPr>
              <a:t>2- </a:t>
            </a:r>
            <a:r>
              <a:rPr sz="2000" spc="-100" dirty="0">
                <a:solidFill>
                  <a:srgbClr val="C00000"/>
                </a:solidFill>
                <a:latin typeface="Verdana"/>
                <a:cs typeface="Verdana"/>
              </a:rPr>
              <a:t>Serology: </a:t>
            </a:r>
            <a:r>
              <a:rPr sz="2000" spc="-170" dirty="0">
                <a:solidFill>
                  <a:srgbClr val="C00000"/>
                </a:solidFill>
                <a:latin typeface="Verdana"/>
                <a:cs typeface="Verdana"/>
              </a:rPr>
              <a:t>1-BY </a:t>
            </a:r>
            <a:r>
              <a:rPr sz="2000" spc="-85" dirty="0">
                <a:solidFill>
                  <a:srgbClr val="C00000"/>
                </a:solidFill>
                <a:latin typeface="Verdana"/>
                <a:cs typeface="Verdana"/>
              </a:rPr>
              <a:t>using</a:t>
            </a:r>
            <a:r>
              <a:rPr sz="2000" spc="-17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000" spc="-210" dirty="0">
                <a:solidFill>
                  <a:srgbClr val="C00000"/>
                </a:solidFill>
                <a:latin typeface="Verdana"/>
                <a:cs typeface="Verdana"/>
              </a:rPr>
              <a:t>ELISA</a:t>
            </a:r>
            <a:endParaRPr lang="en-US" sz="2000" spc="-210" dirty="0">
              <a:solidFill>
                <a:srgbClr val="C00000"/>
              </a:solidFill>
              <a:latin typeface="Verdana"/>
              <a:cs typeface="Verdana"/>
            </a:endParaRPr>
          </a:p>
          <a:p>
            <a:pPr marL="12700" marR="99695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5889625" algn="l"/>
              </a:tabLst>
            </a:pP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65" dirty="0">
                <a:solidFill>
                  <a:srgbClr val="00B050"/>
                </a:solidFill>
                <a:latin typeface="Verdana"/>
                <a:cs typeface="Verdana"/>
              </a:rPr>
              <a:t>detect</a:t>
            </a:r>
            <a:r>
              <a:rPr sz="2000" b="1" spc="-490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000" b="1" spc="-95" dirty="0">
                <a:solidFill>
                  <a:srgbClr val="00B050"/>
                </a:solidFill>
                <a:latin typeface="Verdana"/>
                <a:cs typeface="Verdana"/>
              </a:rPr>
              <a:t>viral </a:t>
            </a:r>
            <a:r>
              <a:rPr sz="2000" b="1" spc="-35" dirty="0">
                <a:solidFill>
                  <a:srgbClr val="00B050"/>
                </a:solidFill>
                <a:latin typeface="Verdana"/>
                <a:cs typeface="Verdana"/>
              </a:rPr>
              <a:t>antigens </a:t>
            </a:r>
            <a:r>
              <a:rPr sz="2000" b="1" spc="-80" dirty="0">
                <a:solidFill>
                  <a:srgbClr val="00B050"/>
                </a:solidFill>
                <a:latin typeface="Verdana"/>
                <a:cs typeface="Verdana"/>
              </a:rPr>
              <a:t>or </a:t>
            </a:r>
            <a:r>
              <a:rPr sz="2000" b="1" spc="-15" dirty="0">
                <a:solidFill>
                  <a:srgbClr val="00B050"/>
                </a:solidFill>
                <a:latin typeface="Verdana"/>
                <a:cs typeface="Verdana"/>
              </a:rPr>
              <a:t>antibodies</a:t>
            </a:r>
            <a:endParaRPr lang="en-US" sz="2000" b="1" spc="-15" dirty="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en-US" sz="2000" b="1" spc="-15" dirty="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endParaRPr sz="2000" b="1" dirty="0">
              <a:solidFill>
                <a:srgbClr val="00B050"/>
              </a:solidFill>
              <a:latin typeface="Verdana"/>
              <a:cs typeface="Verdana"/>
            </a:endParaRPr>
          </a:p>
          <a:p>
            <a:pPr marL="495934" indent="-483234">
              <a:lnSpc>
                <a:spcPts val="2160"/>
              </a:lnSpc>
              <a:buClr>
                <a:srgbClr val="000000"/>
              </a:buClr>
              <a:buFont typeface="Arial"/>
              <a:buChar char="•"/>
              <a:tabLst>
                <a:tab pos="495934" algn="l"/>
                <a:tab pos="496570" algn="l"/>
              </a:tabLst>
            </a:pPr>
            <a:r>
              <a:rPr sz="2000" spc="-165" dirty="0">
                <a:solidFill>
                  <a:srgbClr val="C00000"/>
                </a:solidFill>
                <a:latin typeface="Verdana"/>
                <a:cs typeface="Verdana"/>
              </a:rPr>
              <a:t>1)</a:t>
            </a:r>
            <a:r>
              <a:rPr sz="2000" spc="-17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000" spc="-85" dirty="0">
                <a:solidFill>
                  <a:srgbClr val="C00000"/>
                </a:solidFill>
                <a:latin typeface="Verdana"/>
                <a:cs typeface="Verdana"/>
              </a:rPr>
              <a:t>HBsAg</a:t>
            </a:r>
            <a:r>
              <a:rPr sz="2000" spc="-17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000" spc="-310" dirty="0">
                <a:latin typeface="Verdana"/>
                <a:cs typeface="Verdana"/>
              </a:rPr>
              <a:t>:-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u="sng" spc="-245" dirty="0">
                <a:solidFill>
                  <a:srgbClr val="7030A0"/>
                </a:solidFill>
                <a:latin typeface="Verdana"/>
                <a:cs typeface="Verdana"/>
              </a:rPr>
              <a:t>It</a:t>
            </a:r>
            <a:r>
              <a:rPr sz="2000" u="sng" spc="-19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-210" dirty="0">
                <a:solidFill>
                  <a:srgbClr val="7030A0"/>
                </a:solidFill>
                <a:latin typeface="Verdana"/>
                <a:cs typeface="Verdana"/>
              </a:rPr>
              <a:t>is</a:t>
            </a:r>
            <a:r>
              <a:rPr sz="2000" u="sng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-10" dirty="0">
                <a:solidFill>
                  <a:srgbClr val="7030A0"/>
                </a:solidFill>
                <a:latin typeface="Verdana"/>
                <a:cs typeface="Verdana"/>
              </a:rPr>
              <a:t>the</a:t>
            </a:r>
            <a:r>
              <a:rPr sz="2000" u="sng" spc="-175" dirty="0">
                <a:solidFill>
                  <a:srgbClr val="7030A0"/>
                </a:solidFill>
                <a:latin typeface="Verdana"/>
                <a:cs typeface="Verdana"/>
              </a:rPr>
              <a:t> first</a:t>
            </a:r>
            <a:r>
              <a:rPr sz="2000" u="sng" spc="-16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-80" dirty="0">
                <a:solidFill>
                  <a:srgbClr val="7030A0"/>
                </a:solidFill>
                <a:latin typeface="Verdana"/>
                <a:cs typeface="Verdana"/>
              </a:rPr>
              <a:t>marker</a:t>
            </a:r>
            <a:r>
              <a:rPr sz="2000" u="sng" spc="-19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dirty="0">
                <a:solidFill>
                  <a:srgbClr val="7030A0"/>
                </a:solidFill>
                <a:latin typeface="Verdana"/>
                <a:cs typeface="Verdana"/>
              </a:rPr>
              <a:t>to</a:t>
            </a:r>
            <a:r>
              <a:rPr sz="2000" u="sng" spc="-18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70" dirty="0">
                <a:solidFill>
                  <a:srgbClr val="7030A0"/>
                </a:solidFill>
                <a:latin typeface="Verdana"/>
                <a:cs typeface="Verdana"/>
              </a:rPr>
              <a:t>appear</a:t>
            </a:r>
            <a:r>
              <a:rPr sz="2000" u="sng" spc="-18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-100" dirty="0">
                <a:solidFill>
                  <a:srgbClr val="7030A0"/>
                </a:solidFill>
                <a:latin typeface="Verdana"/>
                <a:cs typeface="Verdana"/>
              </a:rPr>
              <a:t>in</a:t>
            </a:r>
            <a:r>
              <a:rPr sz="2000" u="sng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55" dirty="0">
                <a:solidFill>
                  <a:srgbClr val="7030A0"/>
                </a:solidFill>
                <a:latin typeface="Verdana"/>
                <a:cs typeface="Verdana"/>
              </a:rPr>
              <a:t>blood</a:t>
            </a:r>
            <a:r>
              <a:rPr sz="2000" u="sng" spc="-15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-35" dirty="0">
                <a:solidFill>
                  <a:srgbClr val="7030A0"/>
                </a:solidFill>
                <a:latin typeface="Verdana"/>
                <a:cs typeface="Verdana"/>
              </a:rPr>
              <a:t>after</a:t>
            </a:r>
            <a:endParaRPr sz="2000" u="sng" dirty="0">
              <a:solidFill>
                <a:srgbClr val="7030A0"/>
              </a:solidFill>
              <a:latin typeface="Verdana"/>
              <a:cs typeface="Verdana"/>
            </a:endParaRPr>
          </a:p>
          <a:p>
            <a:pPr marL="355600">
              <a:lnSpc>
                <a:spcPts val="2160"/>
              </a:lnSpc>
            </a:pPr>
            <a:r>
              <a:rPr sz="2000" u="sng" spc="-30" dirty="0">
                <a:solidFill>
                  <a:srgbClr val="7030A0"/>
                </a:solidFill>
                <a:latin typeface="Verdana"/>
                <a:cs typeface="Verdana"/>
              </a:rPr>
              <a:t>infection.</a:t>
            </a:r>
            <a:endParaRPr lang="en-US" sz="2000" u="sng" spc="-30" dirty="0">
              <a:solidFill>
                <a:srgbClr val="7030A0"/>
              </a:solidFill>
              <a:latin typeface="Verdana"/>
              <a:cs typeface="Verdana"/>
            </a:endParaRPr>
          </a:p>
          <a:p>
            <a:pPr marL="355600">
              <a:lnSpc>
                <a:spcPts val="2160"/>
              </a:lnSpc>
            </a:pPr>
            <a:endParaRPr lang="en-US" sz="2000" spc="-30" dirty="0">
              <a:latin typeface="Verdana"/>
              <a:cs typeface="Verdana"/>
            </a:endParaRPr>
          </a:p>
          <a:p>
            <a:pPr marL="355600">
              <a:lnSpc>
                <a:spcPts val="2160"/>
              </a:lnSpc>
            </a:pPr>
            <a:endParaRPr sz="2000" dirty="0">
              <a:latin typeface="Verdana"/>
              <a:cs typeface="Verdana"/>
            </a:endParaRPr>
          </a:p>
          <a:p>
            <a:pPr marL="355600" marR="5080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425450" algn="l"/>
                <a:tab pos="426084" algn="l"/>
              </a:tabLst>
            </a:pPr>
            <a:r>
              <a:rPr sz="2000" spc="-165" dirty="0">
                <a:solidFill>
                  <a:srgbClr val="C00000"/>
                </a:solidFill>
                <a:latin typeface="Verdana"/>
                <a:cs typeface="Verdana"/>
              </a:rPr>
              <a:t>2) </a:t>
            </a:r>
            <a:r>
              <a:rPr sz="2000" spc="-150" dirty="0">
                <a:solidFill>
                  <a:srgbClr val="C00000"/>
                </a:solidFill>
                <a:latin typeface="Verdana"/>
                <a:cs typeface="Verdana"/>
              </a:rPr>
              <a:t>Anti-HBs(HBsAb</a:t>
            </a:r>
            <a:r>
              <a:rPr sz="2000" spc="-150" dirty="0">
                <a:latin typeface="Verdana"/>
                <a:cs typeface="Verdana"/>
              </a:rPr>
              <a:t>):- </a:t>
            </a:r>
            <a:r>
              <a:rPr sz="2000" u="sng" spc="30" dirty="0">
                <a:solidFill>
                  <a:srgbClr val="7030A0"/>
                </a:solidFill>
                <a:latin typeface="Verdana"/>
                <a:cs typeface="Verdana"/>
              </a:rPr>
              <a:t>Disappearance </a:t>
            </a:r>
            <a:r>
              <a:rPr sz="2000" u="sng" spc="10" dirty="0">
                <a:solidFill>
                  <a:srgbClr val="7030A0"/>
                </a:solidFill>
                <a:latin typeface="Verdana"/>
                <a:cs typeface="Verdana"/>
              </a:rPr>
              <a:t>of </a:t>
            </a:r>
            <a:r>
              <a:rPr sz="2000" u="sng" spc="-85" dirty="0">
                <a:solidFill>
                  <a:srgbClr val="7030A0"/>
                </a:solidFill>
                <a:latin typeface="Verdana"/>
                <a:cs typeface="Verdana"/>
              </a:rPr>
              <a:t>HBsAg </a:t>
            </a:r>
            <a:r>
              <a:rPr sz="2000" u="sng" spc="80" dirty="0">
                <a:solidFill>
                  <a:srgbClr val="7030A0"/>
                </a:solidFill>
                <a:latin typeface="Verdana"/>
                <a:cs typeface="Verdana"/>
              </a:rPr>
              <a:t>and </a:t>
            </a:r>
            <a:r>
              <a:rPr sz="2000" u="sng" spc="-15" dirty="0">
                <a:solidFill>
                  <a:srgbClr val="7030A0"/>
                </a:solidFill>
                <a:latin typeface="Verdana"/>
                <a:cs typeface="Verdana"/>
              </a:rPr>
              <a:t>the  </a:t>
            </a:r>
            <a:r>
              <a:rPr sz="2000" u="sng" spc="85" dirty="0">
                <a:solidFill>
                  <a:srgbClr val="7030A0"/>
                </a:solidFill>
                <a:latin typeface="Verdana"/>
                <a:cs typeface="Verdana"/>
              </a:rPr>
              <a:t>appearance</a:t>
            </a:r>
            <a:r>
              <a:rPr sz="2000" u="sng" spc="-18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10" dirty="0">
                <a:solidFill>
                  <a:srgbClr val="7030A0"/>
                </a:solidFill>
                <a:latin typeface="Verdana"/>
                <a:cs typeface="Verdana"/>
              </a:rPr>
              <a:t>of</a:t>
            </a:r>
            <a:r>
              <a:rPr sz="2000" u="sng" spc="-15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-130" dirty="0">
                <a:solidFill>
                  <a:srgbClr val="7030A0"/>
                </a:solidFill>
                <a:latin typeface="Verdana"/>
                <a:cs typeface="Verdana"/>
              </a:rPr>
              <a:t>anti-HBs</a:t>
            </a:r>
            <a:r>
              <a:rPr sz="2000" u="sng" spc="-18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-90" dirty="0">
                <a:solidFill>
                  <a:srgbClr val="7030A0"/>
                </a:solidFill>
                <a:latin typeface="Verdana"/>
                <a:cs typeface="Verdana"/>
              </a:rPr>
              <a:t>signals</a:t>
            </a:r>
            <a:r>
              <a:rPr sz="2000" u="sng" spc="-15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-15" dirty="0">
                <a:solidFill>
                  <a:srgbClr val="7030A0"/>
                </a:solidFill>
                <a:latin typeface="Verdana"/>
                <a:cs typeface="Verdana"/>
              </a:rPr>
              <a:t>recovery</a:t>
            </a:r>
            <a:r>
              <a:rPr sz="2000" u="sng" spc="-17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-80" dirty="0">
                <a:solidFill>
                  <a:srgbClr val="7030A0"/>
                </a:solidFill>
                <a:latin typeface="Verdana"/>
                <a:cs typeface="Verdana"/>
              </a:rPr>
              <a:t>from</a:t>
            </a:r>
            <a:r>
              <a:rPr sz="2000" u="sng" spc="-14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-110" dirty="0">
                <a:solidFill>
                  <a:srgbClr val="7030A0"/>
                </a:solidFill>
                <a:latin typeface="Verdana"/>
                <a:cs typeface="Verdana"/>
              </a:rPr>
              <a:t>HBV</a:t>
            </a:r>
            <a:r>
              <a:rPr sz="2000" u="sng" spc="-16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000" u="sng" spc="-30" dirty="0">
                <a:solidFill>
                  <a:srgbClr val="7030A0"/>
                </a:solidFill>
                <a:latin typeface="Verdana"/>
                <a:cs typeface="Verdana"/>
              </a:rPr>
              <a:t>infection</a:t>
            </a:r>
            <a:r>
              <a:rPr sz="2000" spc="-30" dirty="0">
                <a:latin typeface="Verdana"/>
                <a:cs typeface="Verdana"/>
              </a:rPr>
              <a:t>,  </a:t>
            </a:r>
            <a:r>
              <a:rPr sz="2000" spc="-65" dirty="0">
                <a:latin typeface="Verdana"/>
                <a:cs typeface="Verdana"/>
              </a:rPr>
              <a:t>non-infectivity.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49348C-6B94-4297-AE3A-09E783C29750}"/>
              </a:ext>
            </a:extLst>
          </p:cNvPr>
          <p:cNvSpPr/>
          <p:nvPr/>
        </p:nvSpPr>
        <p:spPr>
          <a:xfrm>
            <a:off x="609600" y="2057400"/>
            <a:ext cx="7924800" cy="3682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450" indent="-412750">
              <a:lnSpc>
                <a:spcPts val="2160"/>
              </a:lnSpc>
              <a:spcBef>
                <a:spcPts val="5"/>
              </a:spcBef>
              <a:buClr>
                <a:srgbClr val="000000"/>
              </a:buClr>
              <a:buFont typeface="Arial"/>
              <a:buChar char="•"/>
              <a:tabLst>
                <a:tab pos="425450" algn="l"/>
                <a:tab pos="426084" algn="l"/>
              </a:tabLst>
            </a:pPr>
            <a:r>
              <a:rPr lang="en-US" spc="-165" dirty="0">
                <a:solidFill>
                  <a:srgbClr val="C00000"/>
                </a:solidFill>
                <a:latin typeface="Verdana"/>
                <a:cs typeface="Verdana"/>
              </a:rPr>
              <a:t>3)</a:t>
            </a:r>
            <a:r>
              <a:rPr lang="en-US" spc="-1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lang="en-US" spc="-70" dirty="0">
                <a:solidFill>
                  <a:srgbClr val="C00000"/>
                </a:solidFill>
                <a:latin typeface="Verdana"/>
                <a:cs typeface="Verdana"/>
              </a:rPr>
              <a:t>Anti-</a:t>
            </a:r>
            <a:r>
              <a:rPr lang="en-US" spc="-70" dirty="0" err="1">
                <a:solidFill>
                  <a:srgbClr val="C00000"/>
                </a:solidFill>
                <a:latin typeface="Verdana"/>
                <a:cs typeface="Verdana"/>
              </a:rPr>
              <a:t>HBc</a:t>
            </a:r>
            <a:r>
              <a:rPr lang="en-US" spc="-18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lang="en-US" spc="-310" dirty="0">
                <a:latin typeface="Verdana"/>
                <a:cs typeface="Verdana"/>
              </a:rPr>
              <a:t>:-</a:t>
            </a:r>
            <a:r>
              <a:rPr lang="en-US" spc="-150" dirty="0">
                <a:latin typeface="Verdana"/>
                <a:cs typeface="Verdana"/>
              </a:rPr>
              <a:t> </a:t>
            </a:r>
            <a:r>
              <a:rPr lang="en-US" spc="-45" dirty="0">
                <a:latin typeface="Verdana"/>
                <a:cs typeface="Verdana"/>
              </a:rPr>
              <a:t>IgM</a:t>
            </a:r>
            <a:r>
              <a:rPr lang="en-US" spc="-175" dirty="0">
                <a:latin typeface="Verdana"/>
                <a:cs typeface="Verdana"/>
              </a:rPr>
              <a:t> </a:t>
            </a:r>
            <a:r>
              <a:rPr lang="en-US" spc="-65" dirty="0">
                <a:latin typeface="Verdana"/>
                <a:cs typeface="Verdana"/>
              </a:rPr>
              <a:t>anti-</a:t>
            </a:r>
            <a:r>
              <a:rPr lang="en-US" spc="-65" dirty="0" err="1">
                <a:latin typeface="Verdana"/>
                <a:cs typeface="Verdana"/>
              </a:rPr>
              <a:t>HBc</a:t>
            </a:r>
            <a:r>
              <a:rPr lang="en-US" spc="-180" dirty="0">
                <a:latin typeface="Verdana"/>
                <a:cs typeface="Verdana"/>
              </a:rPr>
              <a:t> </a:t>
            </a:r>
            <a:r>
              <a:rPr lang="en-US" spc="20" dirty="0">
                <a:latin typeface="Verdana"/>
                <a:cs typeface="Verdana"/>
              </a:rPr>
              <a:t>appears</a:t>
            </a:r>
            <a:r>
              <a:rPr lang="en-US" spc="-190" dirty="0">
                <a:latin typeface="Verdana"/>
                <a:cs typeface="Verdana"/>
              </a:rPr>
              <a:t> </a:t>
            </a:r>
            <a:r>
              <a:rPr lang="en-US" spc="-120" dirty="0">
                <a:latin typeface="Verdana"/>
                <a:cs typeface="Verdana"/>
              </a:rPr>
              <a:t>shortly</a:t>
            </a:r>
            <a:r>
              <a:rPr lang="en-US" spc="-185" dirty="0">
                <a:latin typeface="Verdana"/>
                <a:cs typeface="Verdana"/>
              </a:rPr>
              <a:t> </a:t>
            </a:r>
            <a:r>
              <a:rPr lang="en-US" spc="-35" dirty="0">
                <a:latin typeface="Verdana"/>
                <a:cs typeface="Verdana"/>
              </a:rPr>
              <a:t>after</a:t>
            </a:r>
            <a:r>
              <a:rPr lang="en-US" spc="-175" dirty="0">
                <a:latin typeface="Verdana"/>
                <a:cs typeface="Verdana"/>
              </a:rPr>
              <a:t> </a:t>
            </a:r>
            <a:r>
              <a:rPr lang="en-US" spc="-85" dirty="0">
                <a:latin typeface="Verdana"/>
                <a:cs typeface="Verdana"/>
              </a:rPr>
              <a:t>HBsAg</a:t>
            </a:r>
            <a:r>
              <a:rPr lang="en-US" spc="-170" dirty="0">
                <a:latin typeface="Verdana"/>
                <a:cs typeface="Verdana"/>
              </a:rPr>
              <a:t> </a:t>
            </a:r>
            <a:r>
              <a:rPr lang="en-US" spc="-215" dirty="0">
                <a:latin typeface="Verdana"/>
                <a:cs typeface="Verdana"/>
              </a:rPr>
              <a:t>is</a:t>
            </a:r>
            <a:endParaRPr lang="en-US" dirty="0">
              <a:latin typeface="Verdana"/>
              <a:cs typeface="Verdana"/>
            </a:endParaRPr>
          </a:p>
          <a:p>
            <a:pPr marL="355600">
              <a:lnSpc>
                <a:spcPts val="2160"/>
              </a:lnSpc>
            </a:pPr>
            <a:r>
              <a:rPr lang="en-US" spc="65" dirty="0">
                <a:latin typeface="Verdana"/>
                <a:cs typeface="Verdana"/>
              </a:rPr>
              <a:t>detect</a:t>
            </a:r>
            <a:r>
              <a:rPr lang="en-US" spc="-185" dirty="0">
                <a:latin typeface="Verdana"/>
                <a:cs typeface="Verdana"/>
              </a:rPr>
              <a:t> </a:t>
            </a:r>
            <a:r>
              <a:rPr lang="en-US" spc="-20" dirty="0">
                <a:latin typeface="Verdana"/>
                <a:cs typeface="Verdana"/>
              </a:rPr>
              <a:t>(</a:t>
            </a:r>
            <a:r>
              <a:rPr lang="en-US" spc="-20" dirty="0" err="1">
                <a:latin typeface="Verdana"/>
                <a:cs typeface="Verdana"/>
              </a:rPr>
              <a:t>HBcAg</a:t>
            </a:r>
            <a:r>
              <a:rPr lang="en-US" spc="-120" dirty="0">
                <a:latin typeface="Verdana"/>
                <a:cs typeface="Verdana"/>
              </a:rPr>
              <a:t> </a:t>
            </a:r>
            <a:r>
              <a:rPr lang="en-US" spc="35" dirty="0">
                <a:latin typeface="Verdana"/>
                <a:cs typeface="Verdana"/>
              </a:rPr>
              <a:t>alone</a:t>
            </a:r>
            <a:r>
              <a:rPr lang="en-US" spc="-165" dirty="0">
                <a:latin typeface="Verdana"/>
                <a:cs typeface="Verdana"/>
              </a:rPr>
              <a:t> </a:t>
            </a:r>
            <a:r>
              <a:rPr lang="en-US" spc="10" dirty="0">
                <a:latin typeface="Verdana"/>
                <a:cs typeface="Verdana"/>
              </a:rPr>
              <a:t>dose</a:t>
            </a:r>
            <a:r>
              <a:rPr lang="en-US" spc="-145" dirty="0">
                <a:latin typeface="Verdana"/>
                <a:cs typeface="Verdana"/>
              </a:rPr>
              <a:t> </a:t>
            </a:r>
            <a:r>
              <a:rPr lang="en-US" spc="-25" dirty="0">
                <a:latin typeface="Verdana"/>
                <a:cs typeface="Verdana"/>
              </a:rPr>
              <a:t>not</a:t>
            </a:r>
            <a:r>
              <a:rPr lang="en-US" spc="-165" dirty="0">
                <a:latin typeface="Verdana"/>
                <a:cs typeface="Verdana"/>
              </a:rPr>
              <a:t> </a:t>
            </a:r>
            <a:r>
              <a:rPr lang="en-US" spc="70" dirty="0">
                <a:latin typeface="Verdana"/>
                <a:cs typeface="Verdana"/>
              </a:rPr>
              <a:t>appear</a:t>
            </a:r>
            <a:r>
              <a:rPr lang="en-US" spc="-200" dirty="0">
                <a:latin typeface="Verdana"/>
                <a:cs typeface="Verdana"/>
              </a:rPr>
              <a:t> </a:t>
            </a:r>
            <a:r>
              <a:rPr lang="en-US" spc="-100" dirty="0">
                <a:latin typeface="Verdana"/>
                <a:cs typeface="Verdana"/>
              </a:rPr>
              <a:t>in</a:t>
            </a:r>
            <a:r>
              <a:rPr lang="en-US" spc="-150" dirty="0">
                <a:latin typeface="Verdana"/>
                <a:cs typeface="Verdana"/>
              </a:rPr>
              <a:t> </a:t>
            </a:r>
            <a:r>
              <a:rPr lang="en-US" spc="-114" dirty="0">
                <a:latin typeface="Verdana"/>
                <a:cs typeface="Verdana"/>
              </a:rPr>
              <a:t>serum)</a:t>
            </a:r>
          </a:p>
          <a:p>
            <a:pPr marL="355600">
              <a:lnSpc>
                <a:spcPts val="2160"/>
              </a:lnSpc>
            </a:pPr>
            <a:endParaRPr lang="en-US" dirty="0">
              <a:latin typeface="Verdana"/>
              <a:cs typeface="Verdana"/>
            </a:endParaRPr>
          </a:p>
          <a:p>
            <a:pPr marL="425450" indent="-412750">
              <a:lnSpc>
                <a:spcPct val="100000"/>
              </a:lnSpc>
              <a:buFont typeface="Arial"/>
              <a:buChar char="•"/>
              <a:tabLst>
                <a:tab pos="425450" algn="l"/>
                <a:tab pos="426084" algn="l"/>
              </a:tabLst>
            </a:pPr>
            <a:r>
              <a:rPr lang="en-US" u="sng" spc="-75" dirty="0">
                <a:solidFill>
                  <a:srgbClr val="7030A0"/>
                </a:solidFill>
                <a:latin typeface="Verdana"/>
                <a:cs typeface="Verdana"/>
              </a:rPr>
              <a:t>IgM-</a:t>
            </a:r>
            <a:r>
              <a:rPr lang="en-US" u="sng" spc="-75" dirty="0" err="1">
                <a:solidFill>
                  <a:srgbClr val="7030A0"/>
                </a:solidFill>
                <a:latin typeface="Verdana"/>
                <a:cs typeface="Verdana"/>
              </a:rPr>
              <a:t>HBc</a:t>
            </a:r>
            <a:r>
              <a:rPr lang="en-US" u="sng" spc="-17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u="sng" spc="-5" dirty="0">
                <a:solidFill>
                  <a:srgbClr val="7030A0"/>
                </a:solidFill>
                <a:latin typeface="Verdana"/>
                <a:cs typeface="Verdana"/>
              </a:rPr>
              <a:t>may</a:t>
            </a:r>
            <a:r>
              <a:rPr lang="en-US" u="sng" spc="-17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u="sng" spc="-40" dirty="0">
                <a:solidFill>
                  <a:srgbClr val="7030A0"/>
                </a:solidFill>
                <a:latin typeface="Verdana"/>
                <a:cs typeface="Verdana"/>
              </a:rPr>
              <a:t>also</a:t>
            </a:r>
            <a:r>
              <a:rPr lang="en-US" u="sng" spc="-17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u="sng" spc="-80" dirty="0">
                <a:solidFill>
                  <a:srgbClr val="7030A0"/>
                </a:solidFill>
                <a:latin typeface="Verdana"/>
                <a:cs typeface="Verdana"/>
              </a:rPr>
              <a:t>or</a:t>
            </a:r>
            <a:r>
              <a:rPr lang="en-US" u="sng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u="sng" spc="125" dirty="0">
                <a:solidFill>
                  <a:srgbClr val="7030A0"/>
                </a:solidFill>
                <a:latin typeface="Verdana"/>
                <a:cs typeface="Verdana"/>
              </a:rPr>
              <a:t>can</a:t>
            </a:r>
            <a:r>
              <a:rPr lang="en-US" u="sng" spc="-15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u="sng" spc="-120" dirty="0">
                <a:solidFill>
                  <a:srgbClr val="7030A0"/>
                </a:solidFill>
                <a:latin typeface="Verdana"/>
                <a:cs typeface="Verdana"/>
              </a:rPr>
              <a:t>persist</a:t>
            </a:r>
            <a:r>
              <a:rPr lang="en-US" u="sng" spc="-18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u="sng" spc="-80" dirty="0">
                <a:solidFill>
                  <a:srgbClr val="7030A0"/>
                </a:solidFill>
                <a:latin typeface="Verdana"/>
                <a:cs typeface="Verdana"/>
              </a:rPr>
              <a:t>for</a:t>
            </a:r>
            <a:r>
              <a:rPr lang="en-US" u="sng" spc="-14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u="sng" spc="-190" dirty="0">
                <a:solidFill>
                  <a:srgbClr val="7030A0"/>
                </a:solidFill>
                <a:latin typeface="Verdana"/>
                <a:cs typeface="Verdana"/>
              </a:rPr>
              <a:t>3-6</a:t>
            </a:r>
            <a:r>
              <a:rPr lang="en-US" u="sng" spc="-15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u="sng" spc="-70" dirty="0">
                <a:solidFill>
                  <a:srgbClr val="7030A0"/>
                </a:solidFill>
                <a:latin typeface="Verdana"/>
                <a:cs typeface="Verdana"/>
              </a:rPr>
              <a:t>months</a:t>
            </a:r>
            <a:r>
              <a:rPr lang="en-US" u="sng" spc="-18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u="sng" spc="-80" dirty="0">
                <a:solidFill>
                  <a:srgbClr val="7030A0"/>
                </a:solidFill>
                <a:latin typeface="Verdana"/>
                <a:cs typeface="Verdana"/>
              </a:rPr>
              <a:t>or</a:t>
            </a:r>
            <a:r>
              <a:rPr lang="en-US" u="sng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u="sng" spc="-50" dirty="0">
                <a:solidFill>
                  <a:srgbClr val="7030A0"/>
                </a:solidFill>
                <a:latin typeface="Verdana"/>
                <a:cs typeface="Verdana"/>
              </a:rPr>
              <a:t>longer.</a:t>
            </a:r>
          </a:p>
          <a:p>
            <a:pPr marL="425450" indent="-412750">
              <a:lnSpc>
                <a:spcPct val="100000"/>
              </a:lnSpc>
              <a:buFont typeface="Arial"/>
              <a:buChar char="•"/>
              <a:tabLst>
                <a:tab pos="425450" algn="l"/>
                <a:tab pos="426084" algn="l"/>
              </a:tabLst>
            </a:pPr>
            <a:endParaRPr lang="en-US" u="sng" dirty="0">
              <a:solidFill>
                <a:srgbClr val="7030A0"/>
              </a:solidFill>
              <a:latin typeface="Verdana"/>
              <a:cs typeface="Verdana"/>
            </a:endParaRPr>
          </a:p>
          <a:p>
            <a:pPr marL="12700">
              <a:lnSpc>
                <a:spcPts val="216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pc="-65" dirty="0">
                <a:latin typeface="Verdana"/>
                <a:cs typeface="Verdana"/>
              </a:rPr>
              <a:t>IgG-</a:t>
            </a:r>
            <a:r>
              <a:rPr lang="en-US" spc="-65" dirty="0" err="1">
                <a:latin typeface="Verdana"/>
                <a:cs typeface="Verdana"/>
              </a:rPr>
              <a:t>HBc</a:t>
            </a:r>
            <a:r>
              <a:rPr lang="en-US" spc="-165" dirty="0">
                <a:latin typeface="Verdana"/>
                <a:cs typeface="Verdana"/>
              </a:rPr>
              <a:t> </a:t>
            </a:r>
            <a:r>
              <a:rPr lang="en-US" spc="-40" dirty="0">
                <a:latin typeface="Verdana"/>
                <a:cs typeface="Verdana"/>
              </a:rPr>
              <a:t>also</a:t>
            </a:r>
            <a:r>
              <a:rPr lang="en-US" spc="-180" dirty="0">
                <a:latin typeface="Verdana"/>
                <a:cs typeface="Verdana"/>
              </a:rPr>
              <a:t> </a:t>
            </a:r>
            <a:r>
              <a:rPr lang="en-US" spc="70" dirty="0">
                <a:latin typeface="Verdana"/>
                <a:cs typeface="Verdana"/>
              </a:rPr>
              <a:t>appear</a:t>
            </a:r>
            <a:r>
              <a:rPr lang="en-US" spc="-180" dirty="0">
                <a:latin typeface="Verdana"/>
                <a:cs typeface="Verdana"/>
              </a:rPr>
              <a:t> </a:t>
            </a:r>
            <a:r>
              <a:rPr lang="en-US" spc="-50" dirty="0">
                <a:latin typeface="Verdana"/>
                <a:cs typeface="Verdana"/>
              </a:rPr>
              <a:t>during</a:t>
            </a:r>
            <a:r>
              <a:rPr lang="en-US" spc="-155" dirty="0">
                <a:latin typeface="Verdana"/>
                <a:cs typeface="Verdana"/>
              </a:rPr>
              <a:t> </a:t>
            </a:r>
            <a:r>
              <a:rPr lang="en-US" spc="75" dirty="0">
                <a:latin typeface="Verdana"/>
                <a:cs typeface="Verdana"/>
              </a:rPr>
              <a:t>acute</a:t>
            </a:r>
            <a:r>
              <a:rPr lang="en-US" spc="-195" dirty="0">
                <a:latin typeface="Verdana"/>
                <a:cs typeface="Verdana"/>
              </a:rPr>
              <a:t> </a:t>
            </a:r>
            <a:r>
              <a:rPr lang="en-US" spc="-50" dirty="0">
                <a:latin typeface="Verdana"/>
                <a:cs typeface="Verdana"/>
              </a:rPr>
              <a:t>hepatitis</a:t>
            </a:r>
            <a:r>
              <a:rPr lang="en-US" spc="-204" dirty="0">
                <a:latin typeface="Verdana"/>
                <a:cs typeface="Verdana"/>
              </a:rPr>
              <a:t> </a:t>
            </a:r>
            <a:r>
              <a:rPr lang="en-US" spc="-225" dirty="0">
                <a:latin typeface="Verdana"/>
                <a:cs typeface="Verdana"/>
              </a:rPr>
              <a:t>B</a:t>
            </a:r>
            <a:r>
              <a:rPr lang="en-US" spc="-150" dirty="0">
                <a:latin typeface="Verdana"/>
                <a:cs typeface="Verdana"/>
              </a:rPr>
              <a:t> </a:t>
            </a:r>
            <a:r>
              <a:rPr lang="en-US" spc="-20" dirty="0">
                <a:latin typeface="Verdana"/>
                <a:cs typeface="Verdana"/>
              </a:rPr>
              <a:t>but</a:t>
            </a:r>
            <a:r>
              <a:rPr lang="en-US" spc="-170" dirty="0">
                <a:latin typeface="Verdana"/>
                <a:cs typeface="Verdana"/>
              </a:rPr>
              <a:t> </a:t>
            </a:r>
            <a:r>
              <a:rPr lang="en-US" spc="-120" dirty="0">
                <a:solidFill>
                  <a:srgbClr val="7030A0"/>
                </a:solidFill>
                <a:latin typeface="Verdana"/>
                <a:cs typeface="Verdana"/>
              </a:rPr>
              <a:t>persist</a:t>
            </a:r>
            <a:endParaRPr lang="en-US" dirty="0">
              <a:solidFill>
                <a:srgbClr val="7030A0"/>
              </a:solidFill>
              <a:latin typeface="Verdana"/>
              <a:cs typeface="Verdana"/>
            </a:endParaRPr>
          </a:p>
          <a:p>
            <a:pPr marL="355600">
              <a:lnSpc>
                <a:spcPts val="2160"/>
              </a:lnSpc>
            </a:pPr>
            <a:r>
              <a:rPr lang="en-US" spc="-65" dirty="0">
                <a:solidFill>
                  <a:srgbClr val="7030A0"/>
                </a:solidFill>
                <a:latin typeface="Verdana"/>
                <a:cs typeface="Verdana"/>
              </a:rPr>
              <a:t>indefinitely.</a:t>
            </a:r>
          </a:p>
          <a:p>
            <a:pPr marL="355600">
              <a:lnSpc>
                <a:spcPts val="2160"/>
              </a:lnSpc>
            </a:pPr>
            <a:endParaRPr lang="en-US" spc="-65" dirty="0">
              <a:latin typeface="Verdana"/>
              <a:cs typeface="Verdana"/>
            </a:endParaRPr>
          </a:p>
          <a:p>
            <a:pPr marL="355600">
              <a:lnSpc>
                <a:spcPts val="2160"/>
              </a:lnSpc>
            </a:pPr>
            <a:endParaRPr lang="en-US" dirty="0">
              <a:latin typeface="Verdana"/>
              <a:cs typeface="Verdana"/>
            </a:endParaRPr>
          </a:p>
          <a:p>
            <a:pPr marL="425450" indent="-41275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425450" algn="l"/>
                <a:tab pos="426084" algn="l"/>
              </a:tabLst>
            </a:pPr>
            <a:r>
              <a:rPr lang="en-US" spc="-165" dirty="0">
                <a:solidFill>
                  <a:srgbClr val="C00000"/>
                </a:solidFill>
                <a:latin typeface="Verdana"/>
                <a:cs typeface="Verdana"/>
              </a:rPr>
              <a:t>4) </a:t>
            </a:r>
            <a:r>
              <a:rPr lang="en-US" spc="-10" dirty="0">
                <a:solidFill>
                  <a:srgbClr val="C00000"/>
                </a:solidFill>
                <a:latin typeface="Verdana"/>
                <a:cs typeface="Verdana"/>
              </a:rPr>
              <a:t>HBeAg</a:t>
            </a:r>
            <a:r>
              <a:rPr lang="en-US" spc="-17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lang="en-US" spc="-310" dirty="0">
                <a:latin typeface="Verdana"/>
                <a:cs typeface="Verdana"/>
              </a:rPr>
              <a:t>:-</a:t>
            </a:r>
            <a:endParaRPr lang="en-US" dirty="0">
              <a:latin typeface="Verdana"/>
              <a:cs typeface="Verdana"/>
            </a:endParaRPr>
          </a:p>
          <a:p>
            <a:pPr marL="355600" marR="388620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pc="-10" dirty="0">
                <a:solidFill>
                  <a:srgbClr val="7030A0"/>
                </a:solidFill>
                <a:latin typeface="Verdana"/>
                <a:cs typeface="Verdana"/>
              </a:rPr>
              <a:t>HBeAg</a:t>
            </a:r>
            <a:r>
              <a:rPr lang="en-US" spc="-17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70" dirty="0">
                <a:solidFill>
                  <a:srgbClr val="7030A0"/>
                </a:solidFill>
                <a:latin typeface="Verdana"/>
                <a:cs typeface="Verdana"/>
              </a:rPr>
              <a:t>appear</a:t>
            </a:r>
            <a:r>
              <a:rPr lang="en-US" spc="-19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-100" dirty="0">
                <a:solidFill>
                  <a:srgbClr val="7030A0"/>
                </a:solidFill>
                <a:latin typeface="Verdana"/>
                <a:cs typeface="Verdana"/>
              </a:rPr>
              <a:t>in</a:t>
            </a:r>
            <a:r>
              <a:rPr lang="en-US" spc="-15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55" dirty="0">
                <a:solidFill>
                  <a:srgbClr val="7030A0"/>
                </a:solidFill>
                <a:latin typeface="Verdana"/>
                <a:cs typeface="Verdana"/>
              </a:rPr>
              <a:t>blood</a:t>
            </a:r>
            <a:r>
              <a:rPr lang="en-US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-25" dirty="0">
                <a:solidFill>
                  <a:srgbClr val="7030A0"/>
                </a:solidFill>
                <a:latin typeface="Verdana"/>
                <a:cs typeface="Verdana"/>
              </a:rPr>
              <a:t>concurrently</a:t>
            </a:r>
            <a:r>
              <a:rPr lang="en-US" spc="-19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-70" dirty="0">
                <a:solidFill>
                  <a:srgbClr val="7030A0"/>
                </a:solidFill>
                <a:latin typeface="Verdana"/>
                <a:cs typeface="Verdana"/>
              </a:rPr>
              <a:t>with</a:t>
            </a:r>
            <a:r>
              <a:rPr lang="en-US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-100" dirty="0">
                <a:solidFill>
                  <a:srgbClr val="7030A0"/>
                </a:solidFill>
                <a:latin typeface="Verdana"/>
                <a:cs typeface="Verdana"/>
              </a:rPr>
              <a:t>HBsAg,</a:t>
            </a:r>
            <a:r>
              <a:rPr lang="en-US" spc="-17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-80" dirty="0">
                <a:solidFill>
                  <a:srgbClr val="7030A0"/>
                </a:solidFill>
                <a:latin typeface="Verdana"/>
                <a:cs typeface="Verdana"/>
              </a:rPr>
              <a:t>or</a:t>
            </a:r>
            <a:r>
              <a:rPr lang="en-US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-35" dirty="0">
                <a:solidFill>
                  <a:srgbClr val="7030A0"/>
                </a:solidFill>
                <a:latin typeface="Verdana"/>
                <a:cs typeface="Verdana"/>
              </a:rPr>
              <a:t>soon  </a:t>
            </a:r>
            <a:r>
              <a:rPr lang="en-US" spc="-55" dirty="0">
                <a:solidFill>
                  <a:srgbClr val="7030A0"/>
                </a:solidFill>
                <a:latin typeface="Verdana"/>
                <a:cs typeface="Verdana"/>
              </a:rPr>
              <a:t>afterwards.</a:t>
            </a:r>
            <a:endParaRPr lang="en-US" dirty="0">
              <a:solidFill>
                <a:srgbClr val="7030A0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pc="-10" dirty="0">
                <a:solidFill>
                  <a:srgbClr val="7030A0"/>
                </a:solidFill>
                <a:latin typeface="Verdana"/>
                <a:cs typeface="Verdana"/>
              </a:rPr>
              <a:t>HBeAg</a:t>
            </a:r>
            <a:r>
              <a:rPr lang="en-US" spc="-17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20" dirty="0">
                <a:solidFill>
                  <a:srgbClr val="7030A0"/>
                </a:solidFill>
                <a:latin typeface="Verdana"/>
                <a:cs typeface="Verdana"/>
              </a:rPr>
              <a:t>indicate</a:t>
            </a:r>
            <a:r>
              <a:rPr lang="en-US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-95" dirty="0">
                <a:solidFill>
                  <a:srgbClr val="7030A0"/>
                </a:solidFill>
                <a:latin typeface="Verdana"/>
                <a:cs typeface="Verdana"/>
              </a:rPr>
              <a:t>viral</a:t>
            </a:r>
            <a:r>
              <a:rPr lang="en-US" spc="-18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-15" dirty="0">
                <a:solidFill>
                  <a:srgbClr val="7030A0"/>
                </a:solidFill>
                <a:latin typeface="Verdana"/>
                <a:cs typeface="Verdana"/>
              </a:rPr>
              <a:t>replication</a:t>
            </a:r>
            <a:r>
              <a:rPr lang="en-US" spc="-17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80" dirty="0">
                <a:solidFill>
                  <a:srgbClr val="7030A0"/>
                </a:solidFill>
                <a:latin typeface="Verdana"/>
                <a:cs typeface="Verdana"/>
              </a:rPr>
              <a:t>and</a:t>
            </a:r>
            <a:r>
              <a:rPr lang="en-US" spc="-16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lang="en-US" spc="-70" dirty="0">
                <a:solidFill>
                  <a:srgbClr val="7030A0"/>
                </a:solidFill>
                <a:latin typeface="Verdana"/>
                <a:cs typeface="Verdana"/>
              </a:rPr>
              <a:t>infectivity.</a:t>
            </a:r>
            <a:endParaRPr lang="en-US" dirty="0">
              <a:solidFill>
                <a:srgbClr val="7030A0"/>
              </a:solidFill>
              <a:latin typeface="Verdana"/>
              <a:cs typeface="Verdan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D77721-A127-4BBD-90DD-1F0D92579351}"/>
              </a:ext>
            </a:extLst>
          </p:cNvPr>
          <p:cNvSpPr/>
          <p:nvPr/>
        </p:nvSpPr>
        <p:spPr>
          <a:xfrm>
            <a:off x="1143000" y="1111515"/>
            <a:ext cx="5533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99695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5889625" algn="l"/>
              </a:tabLst>
            </a:pPr>
            <a:r>
              <a:rPr lang="en-US" sz="2400" spc="-200" dirty="0">
                <a:solidFill>
                  <a:srgbClr val="C00000"/>
                </a:solidFill>
                <a:latin typeface="Verdana"/>
                <a:cs typeface="Verdana"/>
              </a:rPr>
              <a:t>2- </a:t>
            </a:r>
            <a:r>
              <a:rPr lang="en-US" sz="2400" spc="-100" dirty="0">
                <a:solidFill>
                  <a:srgbClr val="C00000"/>
                </a:solidFill>
                <a:latin typeface="Verdana"/>
                <a:cs typeface="Verdana"/>
              </a:rPr>
              <a:t>Serology: </a:t>
            </a:r>
            <a:r>
              <a:rPr lang="en-US" sz="2400" spc="-170" dirty="0">
                <a:solidFill>
                  <a:srgbClr val="C00000"/>
                </a:solidFill>
                <a:latin typeface="Verdana"/>
                <a:cs typeface="Verdana"/>
              </a:rPr>
              <a:t>1-BY </a:t>
            </a:r>
            <a:r>
              <a:rPr lang="en-US" sz="2400" spc="-85" dirty="0">
                <a:solidFill>
                  <a:srgbClr val="C00000"/>
                </a:solidFill>
                <a:latin typeface="Verdana"/>
                <a:cs typeface="Verdana"/>
              </a:rPr>
              <a:t>using</a:t>
            </a:r>
            <a:r>
              <a:rPr lang="en-US" sz="2400" spc="-17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lang="en-US" sz="2400" spc="-210" dirty="0">
                <a:solidFill>
                  <a:srgbClr val="C00000"/>
                </a:solidFill>
                <a:latin typeface="Verdana"/>
                <a:cs typeface="Verdana"/>
              </a:rPr>
              <a:t>ELISA</a:t>
            </a:r>
          </a:p>
        </p:txBody>
      </p:sp>
    </p:spTree>
    <p:extLst>
      <p:ext uri="{BB962C8B-B14F-4D97-AF65-F5344CB8AC3E}">
        <p14:creationId xmlns:p14="http://schemas.microsoft.com/office/powerpoint/2010/main" val="314346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118799"/>
            <a:ext cx="7933055" cy="62792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200" dirty="0">
                <a:solidFill>
                  <a:srgbClr val="C00000"/>
                </a:solidFill>
                <a:latin typeface="Verdana"/>
                <a:cs typeface="Verdana"/>
              </a:rPr>
              <a:t>2- </a:t>
            </a:r>
            <a:r>
              <a:rPr lang="en-US" sz="2000" dirty="0">
                <a:solidFill>
                  <a:srgbClr val="C00000"/>
                </a:solidFill>
                <a:latin typeface="Verdana"/>
                <a:cs typeface="Verdana"/>
              </a:rPr>
              <a:t>B</a:t>
            </a:r>
            <a:r>
              <a:rPr sz="2000" dirty="0">
                <a:solidFill>
                  <a:srgbClr val="C00000"/>
                </a:solidFill>
                <a:latin typeface="Verdana"/>
                <a:cs typeface="Verdana"/>
              </a:rPr>
              <a:t>y </a:t>
            </a:r>
            <a:r>
              <a:rPr sz="2000" spc="-85" dirty="0">
                <a:solidFill>
                  <a:srgbClr val="C00000"/>
                </a:solidFill>
                <a:latin typeface="Verdana"/>
                <a:cs typeface="Verdana"/>
              </a:rPr>
              <a:t>using</a:t>
            </a:r>
            <a:r>
              <a:rPr sz="2000" spc="-30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C00000"/>
                </a:solidFill>
                <a:latin typeface="Verdana"/>
                <a:cs typeface="Verdana"/>
              </a:rPr>
              <a:t>Radio-immunoassay</a:t>
            </a:r>
            <a:endParaRPr sz="2000" dirty="0">
              <a:solidFill>
                <a:srgbClr val="C00000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228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210" dirty="0">
                <a:latin typeface="Verdana"/>
                <a:cs typeface="Verdana"/>
              </a:rPr>
              <a:t>This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20" dirty="0">
                <a:latin typeface="Verdana"/>
                <a:cs typeface="Verdana"/>
              </a:rPr>
              <a:t>technique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14" dirty="0">
                <a:latin typeface="Verdana"/>
                <a:cs typeface="Verdana"/>
              </a:rPr>
              <a:t>uses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55" dirty="0">
                <a:latin typeface="Verdana"/>
                <a:cs typeface="Verdana"/>
              </a:rPr>
              <a:t>an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45" dirty="0">
                <a:latin typeface="Verdana"/>
                <a:cs typeface="Verdana"/>
              </a:rPr>
              <a:t>immune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reaction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[Antigen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270" dirty="0">
                <a:latin typeface="Verdana"/>
                <a:cs typeface="Verdana"/>
              </a:rPr>
              <a:t>–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Antibody</a:t>
            </a:r>
          </a:p>
          <a:p>
            <a:pPr marL="355600">
              <a:lnSpc>
                <a:spcPts val="2280"/>
              </a:lnSpc>
            </a:pPr>
            <a:r>
              <a:rPr sz="2000" spc="-15" dirty="0">
                <a:latin typeface="Verdana"/>
                <a:cs typeface="Verdana"/>
              </a:rPr>
              <a:t>reaction]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to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40" dirty="0">
                <a:latin typeface="Verdana"/>
                <a:cs typeface="Verdana"/>
              </a:rPr>
              <a:t>estimate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165" dirty="0">
                <a:latin typeface="Verdana"/>
                <a:cs typeface="Verdana"/>
              </a:rPr>
              <a:t>a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ligand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Ag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425" dirty="0">
                <a:latin typeface="Verdana"/>
                <a:cs typeface="Verdana"/>
              </a:rPr>
              <a:t>+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75" dirty="0">
                <a:latin typeface="Verdana"/>
                <a:cs typeface="Verdana"/>
              </a:rPr>
              <a:t>Ag*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425" dirty="0">
                <a:latin typeface="Verdana"/>
                <a:cs typeface="Verdana"/>
              </a:rPr>
              <a:t>+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110" dirty="0">
                <a:latin typeface="Verdana"/>
                <a:cs typeface="Verdana"/>
              </a:rPr>
              <a:t>Ab</a:t>
            </a:r>
            <a:endParaRPr lang="en-US" sz="2000" spc="110" dirty="0">
              <a:latin typeface="Verdana"/>
              <a:cs typeface="Verdana"/>
            </a:endParaRPr>
          </a:p>
          <a:p>
            <a:pPr marL="355600">
              <a:lnSpc>
                <a:spcPts val="2280"/>
              </a:lnSpc>
            </a:pPr>
            <a:endParaRPr sz="2000" dirty="0">
              <a:latin typeface="Verdana"/>
              <a:cs typeface="Verdana"/>
            </a:endParaRPr>
          </a:p>
          <a:p>
            <a:pPr marL="425450" indent="-41275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425450" algn="l"/>
                <a:tab pos="426084" algn="l"/>
              </a:tabLst>
            </a:pPr>
            <a:r>
              <a:rPr sz="2000" spc="105" dirty="0">
                <a:latin typeface="Verdana"/>
                <a:cs typeface="Verdana"/>
              </a:rPr>
              <a:t>AgAb </a:t>
            </a:r>
            <a:r>
              <a:rPr sz="2000" spc="-425" dirty="0">
                <a:latin typeface="Verdana"/>
                <a:cs typeface="Verdana"/>
              </a:rPr>
              <a:t>+ </a:t>
            </a:r>
            <a:r>
              <a:rPr sz="2000" spc="-5" dirty="0">
                <a:latin typeface="Verdana"/>
                <a:cs typeface="Verdana"/>
              </a:rPr>
              <a:t>Ag*Ab </a:t>
            </a:r>
            <a:r>
              <a:rPr sz="2000" spc="-425" dirty="0">
                <a:latin typeface="Verdana"/>
                <a:cs typeface="Verdana"/>
              </a:rPr>
              <a:t>+ </a:t>
            </a:r>
            <a:r>
              <a:rPr sz="2000" spc="100" dirty="0">
                <a:latin typeface="Verdana"/>
                <a:cs typeface="Verdana"/>
              </a:rPr>
              <a:t>Ag</a:t>
            </a:r>
            <a:r>
              <a:rPr sz="2000" spc="-340" dirty="0">
                <a:latin typeface="Verdana"/>
                <a:cs typeface="Verdana"/>
              </a:rPr>
              <a:t> </a:t>
            </a:r>
            <a:r>
              <a:rPr sz="2000" spc="-425" dirty="0">
                <a:latin typeface="Verdana"/>
                <a:cs typeface="Verdana"/>
              </a:rPr>
              <a:t>+ </a:t>
            </a:r>
            <a:r>
              <a:rPr sz="2000" spc="-70" dirty="0">
                <a:latin typeface="Verdana"/>
                <a:cs typeface="Verdana"/>
              </a:rPr>
              <a:t>Ab*</a:t>
            </a:r>
            <a:endParaRPr lang="en-US" sz="2000" spc="-70" dirty="0">
              <a:latin typeface="Verdana"/>
              <a:cs typeface="Verdana"/>
            </a:endParaRPr>
          </a:p>
          <a:p>
            <a:pPr marL="425450" indent="-41275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425450" algn="l"/>
                <a:tab pos="426084" algn="l"/>
              </a:tabLst>
            </a:pPr>
            <a:endParaRPr sz="2000" dirty="0">
              <a:latin typeface="Verdana"/>
              <a:cs typeface="Verdana"/>
            </a:endParaRPr>
          </a:p>
          <a:p>
            <a:pPr marL="355600" marR="179705" indent="-342900">
              <a:lnSpc>
                <a:spcPts val="216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114" dirty="0">
                <a:latin typeface="Verdana"/>
                <a:cs typeface="Verdana"/>
              </a:rPr>
              <a:t>A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05" dirty="0">
                <a:latin typeface="Verdana"/>
                <a:cs typeface="Verdana"/>
              </a:rPr>
              <a:t>mixture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210" dirty="0">
                <a:latin typeface="Verdana"/>
                <a:cs typeface="Verdana"/>
              </a:rPr>
              <a:t>is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prepared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radioactive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antigen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80" dirty="0">
                <a:latin typeface="Verdana"/>
                <a:cs typeface="Verdana"/>
              </a:rPr>
              <a:t>and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antibodies  </a:t>
            </a:r>
            <a:r>
              <a:rPr sz="2000" spc="-25" dirty="0">
                <a:latin typeface="Verdana"/>
                <a:cs typeface="Verdana"/>
              </a:rPr>
              <a:t>against that</a:t>
            </a:r>
            <a:r>
              <a:rPr sz="2000" spc="-33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antigen.</a:t>
            </a:r>
            <a:endParaRPr lang="en-US" sz="2000" spc="-20" dirty="0">
              <a:latin typeface="Verdana"/>
              <a:cs typeface="Verdana"/>
            </a:endParaRPr>
          </a:p>
          <a:p>
            <a:pPr marL="355600" marR="179705" indent="-342900">
              <a:lnSpc>
                <a:spcPts val="216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en-US" sz="2000" spc="-20" dirty="0">
              <a:latin typeface="Verdana"/>
              <a:cs typeface="Verdana"/>
            </a:endParaRPr>
          </a:p>
          <a:p>
            <a:pPr marL="355600" marR="179705" indent="-342900">
              <a:lnSpc>
                <a:spcPts val="216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sz="2000" dirty="0">
              <a:latin typeface="Verdana"/>
              <a:cs typeface="Verdana"/>
            </a:endParaRPr>
          </a:p>
          <a:p>
            <a:pPr marL="355600" marR="6350" indent="-342900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35" dirty="0">
                <a:latin typeface="Verdana"/>
                <a:cs typeface="Verdana"/>
              </a:rPr>
              <a:t>Known </a:t>
            </a:r>
            <a:r>
              <a:rPr sz="2000" spc="-40" dirty="0">
                <a:latin typeface="Verdana"/>
                <a:cs typeface="Verdana"/>
              </a:rPr>
              <a:t>amounts </a:t>
            </a:r>
            <a:r>
              <a:rPr sz="2000" spc="5" dirty="0">
                <a:latin typeface="Verdana"/>
                <a:cs typeface="Verdana"/>
              </a:rPr>
              <a:t>of </a:t>
            </a:r>
            <a:r>
              <a:rPr sz="2000" spc="25" dirty="0">
                <a:latin typeface="Verdana"/>
                <a:cs typeface="Verdana"/>
              </a:rPr>
              <a:t>unlabeled </a:t>
            </a:r>
            <a:r>
              <a:rPr sz="2000" spc="-85" dirty="0">
                <a:latin typeface="Verdana"/>
                <a:cs typeface="Verdana"/>
              </a:rPr>
              <a:t>("cold") </a:t>
            </a:r>
            <a:r>
              <a:rPr sz="2000" dirty="0">
                <a:latin typeface="Verdana"/>
                <a:cs typeface="Verdana"/>
              </a:rPr>
              <a:t>antigen </a:t>
            </a:r>
            <a:r>
              <a:rPr sz="2000" spc="5" dirty="0">
                <a:latin typeface="Verdana"/>
                <a:cs typeface="Verdana"/>
              </a:rPr>
              <a:t>are </a:t>
            </a:r>
            <a:r>
              <a:rPr sz="2000" spc="125" dirty="0">
                <a:latin typeface="Verdana"/>
                <a:cs typeface="Verdana"/>
              </a:rPr>
              <a:t>added </a:t>
            </a:r>
            <a:r>
              <a:rPr sz="2000" spc="5" dirty="0">
                <a:latin typeface="Verdana"/>
                <a:cs typeface="Verdana"/>
              </a:rPr>
              <a:t>to  </a:t>
            </a:r>
            <a:r>
              <a:rPr sz="2000" spc="-50" dirty="0">
                <a:latin typeface="Verdana"/>
                <a:cs typeface="Verdana"/>
              </a:rPr>
              <a:t>samples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114" dirty="0">
                <a:latin typeface="Verdana"/>
                <a:cs typeface="Verdana"/>
              </a:rPr>
              <a:t>mixture.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-95" dirty="0">
                <a:latin typeface="Verdana"/>
                <a:cs typeface="Verdana"/>
              </a:rPr>
              <a:t>These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75" dirty="0">
                <a:latin typeface="Verdana"/>
                <a:cs typeface="Verdana"/>
              </a:rPr>
              <a:t>compete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for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binding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35" dirty="0">
                <a:latin typeface="Verdana"/>
                <a:cs typeface="Verdana"/>
              </a:rPr>
              <a:t>sites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 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antibodies.</a:t>
            </a:r>
            <a:endParaRPr sz="2000" dirty="0">
              <a:latin typeface="Verdana"/>
              <a:cs typeface="Verdana"/>
            </a:endParaRPr>
          </a:p>
          <a:p>
            <a:pPr marL="12700" marR="59690">
              <a:lnSpc>
                <a:spcPct val="90000"/>
              </a:lnSpc>
              <a:spcBef>
                <a:spcPts val="480"/>
              </a:spcBef>
              <a:tabLst>
                <a:tab pos="495934" algn="l"/>
                <a:tab pos="496570" algn="l"/>
              </a:tabLst>
            </a:pPr>
            <a:endParaRPr lang="en-US" sz="2000" spc="-5" dirty="0">
              <a:latin typeface="Verdana"/>
              <a:cs typeface="Verdana"/>
            </a:endParaRPr>
          </a:p>
          <a:p>
            <a:pPr marL="355600" marR="59690" indent="-342900">
              <a:lnSpc>
                <a:spcPct val="90000"/>
              </a:lnSpc>
              <a:spcBef>
                <a:spcPts val="480"/>
              </a:spcBef>
              <a:buFont typeface="Arial"/>
              <a:buChar char="•"/>
              <a:tabLst>
                <a:tab pos="495934" algn="l"/>
                <a:tab pos="496570" algn="l"/>
              </a:tabLst>
            </a:pPr>
            <a:r>
              <a:rPr sz="2000" spc="-5" dirty="0">
                <a:latin typeface="Verdana"/>
                <a:cs typeface="Verdana"/>
              </a:rPr>
              <a:t>At </a:t>
            </a:r>
            <a:r>
              <a:rPr sz="2000" spc="-30" dirty="0">
                <a:latin typeface="Verdana"/>
                <a:cs typeface="Verdana"/>
              </a:rPr>
              <a:t>increasing </a:t>
            </a:r>
            <a:r>
              <a:rPr sz="2000" spc="-5" dirty="0">
                <a:latin typeface="Verdana"/>
                <a:cs typeface="Verdana"/>
              </a:rPr>
              <a:t>concentrations </a:t>
            </a:r>
            <a:r>
              <a:rPr sz="2000" spc="10" dirty="0">
                <a:latin typeface="Verdana"/>
                <a:cs typeface="Verdana"/>
              </a:rPr>
              <a:t>of </a:t>
            </a:r>
            <a:r>
              <a:rPr sz="2000" spc="25" dirty="0">
                <a:latin typeface="Verdana"/>
                <a:cs typeface="Verdana"/>
              </a:rPr>
              <a:t>unlabeled </a:t>
            </a:r>
            <a:r>
              <a:rPr sz="2000" spc="-20" dirty="0">
                <a:latin typeface="Verdana"/>
                <a:cs typeface="Verdana"/>
              </a:rPr>
              <a:t>antigen, </a:t>
            </a:r>
            <a:r>
              <a:rPr sz="2000" spc="55" dirty="0">
                <a:latin typeface="Verdana"/>
                <a:cs typeface="Verdana"/>
              </a:rPr>
              <a:t>an  </a:t>
            </a:r>
            <a:r>
              <a:rPr sz="2000" spc="-30" dirty="0">
                <a:latin typeface="Verdana"/>
                <a:cs typeface="Verdana"/>
              </a:rPr>
              <a:t>increasing </a:t>
            </a:r>
            <a:r>
              <a:rPr sz="2000" spc="-5" dirty="0">
                <a:latin typeface="Verdana"/>
                <a:cs typeface="Verdana"/>
              </a:rPr>
              <a:t>amount </a:t>
            </a:r>
            <a:r>
              <a:rPr sz="2000" spc="10" dirty="0">
                <a:latin typeface="Verdana"/>
                <a:cs typeface="Verdana"/>
              </a:rPr>
              <a:t>of </a:t>
            </a:r>
            <a:r>
              <a:rPr sz="2000" spc="15" dirty="0">
                <a:latin typeface="Verdana"/>
                <a:cs typeface="Verdana"/>
              </a:rPr>
              <a:t>radioactive </a:t>
            </a:r>
            <a:r>
              <a:rPr sz="2000" dirty="0">
                <a:latin typeface="Verdana"/>
                <a:cs typeface="Verdana"/>
              </a:rPr>
              <a:t>antigen </a:t>
            </a:r>
            <a:r>
              <a:rPr sz="2000" spc="-210" dirty="0">
                <a:latin typeface="Verdana"/>
                <a:cs typeface="Verdana"/>
              </a:rPr>
              <a:t>is </a:t>
            </a:r>
            <a:r>
              <a:rPr sz="2000" spc="30" dirty="0">
                <a:latin typeface="Verdana"/>
                <a:cs typeface="Verdana"/>
              </a:rPr>
              <a:t>displaced </a:t>
            </a:r>
            <a:r>
              <a:rPr sz="2000" spc="-80" dirty="0">
                <a:latin typeface="Verdana"/>
                <a:cs typeface="Verdana"/>
              </a:rPr>
              <a:t>from  </a:t>
            </a:r>
            <a:r>
              <a:rPr sz="2000" spc="-15" dirty="0">
                <a:latin typeface="Verdana"/>
                <a:cs typeface="Verdana"/>
              </a:rPr>
              <a:t>the </a:t>
            </a:r>
            <a:r>
              <a:rPr sz="2000" spc="10" dirty="0">
                <a:latin typeface="Verdana"/>
                <a:cs typeface="Verdana"/>
              </a:rPr>
              <a:t>antibody </a:t>
            </a:r>
            <a:r>
              <a:rPr sz="2000" spc="-30" dirty="0">
                <a:latin typeface="Verdana"/>
                <a:cs typeface="Verdana"/>
              </a:rPr>
              <a:t>molecules. </a:t>
            </a:r>
            <a:r>
              <a:rPr sz="2000" spc="-105" dirty="0">
                <a:latin typeface="Verdana"/>
                <a:cs typeface="Verdana"/>
              </a:rPr>
              <a:t>The </a:t>
            </a:r>
            <a:r>
              <a:rPr sz="2000" dirty="0">
                <a:latin typeface="Verdana"/>
                <a:cs typeface="Verdana"/>
              </a:rPr>
              <a:t>antibody-bound antigen </a:t>
            </a:r>
            <a:r>
              <a:rPr sz="2000" spc="-215" dirty="0">
                <a:latin typeface="Verdana"/>
                <a:cs typeface="Verdana"/>
              </a:rPr>
              <a:t>is  </a:t>
            </a:r>
            <a:r>
              <a:rPr sz="2000" spc="15" dirty="0">
                <a:latin typeface="Verdana"/>
                <a:cs typeface="Verdana"/>
              </a:rPr>
              <a:t>separated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from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free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antigen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in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supernatant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fluid,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75" dirty="0">
                <a:latin typeface="Verdana"/>
                <a:cs typeface="Verdana"/>
              </a:rPr>
              <a:t>and 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radioactivity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120" dirty="0">
                <a:latin typeface="Verdana"/>
                <a:cs typeface="Verdana"/>
              </a:rPr>
              <a:t>each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210" dirty="0">
                <a:latin typeface="Verdana"/>
                <a:cs typeface="Verdana"/>
              </a:rPr>
              <a:t>is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measured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by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75" dirty="0">
                <a:latin typeface="Verdana"/>
                <a:cs typeface="Verdana"/>
              </a:rPr>
              <a:t>Gamma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Counter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228600"/>
            <a:ext cx="5226050" cy="6172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9001AB-72FF-423F-934C-EF1E932827FC}"/>
              </a:ext>
            </a:extLst>
          </p:cNvPr>
          <p:cNvSpPr/>
          <p:nvPr/>
        </p:nvSpPr>
        <p:spPr>
          <a:xfrm>
            <a:off x="4572000" y="5029200"/>
            <a:ext cx="403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https://www.youtube.com/watch?v=Cs1LvCyEGKg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F2EAF5-F182-449A-8482-7B4C6A79971F}"/>
              </a:ext>
            </a:extLst>
          </p:cNvPr>
          <p:cNvSpPr/>
          <p:nvPr/>
        </p:nvSpPr>
        <p:spPr>
          <a:xfrm>
            <a:off x="4983904" y="6216769"/>
            <a:ext cx="3214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From 1 to 4 min (Basic principle)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575817"/>
            <a:ext cx="7951470" cy="3752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AutoNum type="arabicPlain" startAt="3"/>
              <a:tabLst>
                <a:tab pos="366395" algn="l"/>
              </a:tabLst>
            </a:pPr>
            <a:r>
              <a:rPr lang="en-US" sz="2400" spc="10" dirty="0">
                <a:solidFill>
                  <a:srgbClr val="C00000"/>
                </a:solidFill>
                <a:latin typeface="Verdana"/>
                <a:cs typeface="Verdana"/>
              </a:rPr>
              <a:t>-</a:t>
            </a:r>
            <a:r>
              <a:rPr sz="2400" spc="10" dirty="0">
                <a:solidFill>
                  <a:srgbClr val="C00000"/>
                </a:solidFill>
                <a:latin typeface="Verdana"/>
                <a:cs typeface="Verdana"/>
              </a:rPr>
              <a:t>PCR</a:t>
            </a:r>
            <a:r>
              <a:rPr sz="2400" spc="-1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430" dirty="0">
                <a:solidFill>
                  <a:srgbClr val="C00000"/>
                </a:solidFill>
                <a:latin typeface="Verdana"/>
                <a:cs typeface="Verdana"/>
              </a:rPr>
              <a:t>:</a:t>
            </a:r>
            <a:r>
              <a:rPr sz="2400" spc="-19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to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measure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the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amount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of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35" dirty="0">
                <a:latin typeface="Verdana"/>
                <a:cs typeface="Verdana"/>
              </a:rPr>
              <a:t>HBV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DNA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  <a:buFont typeface="Verdana"/>
              <a:buAutoNum type="arabicPlain" startAt="3"/>
            </a:pPr>
            <a:endParaRPr sz="3500" dirty="0">
              <a:latin typeface="Times New Roman"/>
              <a:cs typeface="Times New Roman"/>
            </a:endParaRPr>
          </a:p>
          <a:p>
            <a:pPr marL="283210" indent="-270510">
              <a:lnSpc>
                <a:spcPct val="100000"/>
              </a:lnSpc>
              <a:buAutoNum type="arabicPlain" startAt="3"/>
              <a:tabLst>
                <a:tab pos="283845" algn="l"/>
              </a:tabLst>
            </a:pPr>
            <a:r>
              <a:rPr lang="en-US" sz="2400" spc="-130" dirty="0">
                <a:solidFill>
                  <a:srgbClr val="C00000"/>
                </a:solidFill>
                <a:latin typeface="Verdana"/>
                <a:cs typeface="Verdana"/>
              </a:rPr>
              <a:t>-</a:t>
            </a:r>
            <a:r>
              <a:rPr sz="2400" spc="-130" dirty="0">
                <a:solidFill>
                  <a:srgbClr val="C00000"/>
                </a:solidFill>
                <a:latin typeface="Verdana"/>
                <a:cs typeface="Verdana"/>
              </a:rPr>
              <a:t>Liver</a:t>
            </a:r>
            <a:r>
              <a:rPr sz="2400" spc="-21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155" dirty="0">
                <a:solidFill>
                  <a:srgbClr val="C00000"/>
                </a:solidFill>
                <a:latin typeface="Verdana"/>
                <a:cs typeface="Verdana"/>
              </a:rPr>
              <a:t>Biopsy:</a:t>
            </a:r>
            <a:endParaRPr sz="24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sz="2400" spc="-10" dirty="0">
                <a:latin typeface="Verdana"/>
                <a:cs typeface="Verdana"/>
              </a:rPr>
              <a:t>to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determine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grade(Inflammation)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95" dirty="0">
                <a:latin typeface="Verdana"/>
                <a:cs typeface="Verdana"/>
              </a:rPr>
              <a:t>and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14" dirty="0">
                <a:latin typeface="Verdana"/>
                <a:cs typeface="Verdana"/>
              </a:rPr>
              <a:t>stage(Fibrosis)  </a:t>
            </a:r>
            <a:r>
              <a:rPr sz="2400" spc="-110" dirty="0">
                <a:latin typeface="Verdana"/>
                <a:cs typeface="Verdana"/>
              </a:rPr>
              <a:t>in </a:t>
            </a:r>
            <a:r>
              <a:rPr sz="2400" spc="15" dirty="0">
                <a:latin typeface="Verdana"/>
                <a:cs typeface="Verdana"/>
              </a:rPr>
              <a:t>chronic</a:t>
            </a:r>
            <a:r>
              <a:rPr sz="2400" spc="-32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Hepatitis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 marR="255270">
              <a:lnSpc>
                <a:spcPct val="100000"/>
              </a:lnSpc>
              <a:buAutoNum type="arabicPlain" startAt="5"/>
              <a:tabLst>
                <a:tab pos="366395" algn="l"/>
              </a:tabLst>
            </a:pPr>
            <a:r>
              <a:rPr lang="en-US" sz="2400" spc="-105" dirty="0">
                <a:solidFill>
                  <a:srgbClr val="C00000"/>
                </a:solidFill>
                <a:latin typeface="Verdana"/>
                <a:cs typeface="Verdana"/>
              </a:rPr>
              <a:t>-</a:t>
            </a:r>
            <a:r>
              <a:rPr sz="2400" spc="-105" dirty="0">
                <a:solidFill>
                  <a:srgbClr val="C00000"/>
                </a:solidFill>
                <a:latin typeface="Verdana"/>
                <a:cs typeface="Verdana"/>
              </a:rPr>
              <a:t>Isolation </a:t>
            </a:r>
            <a:r>
              <a:rPr sz="2400" spc="-210" dirty="0">
                <a:solidFill>
                  <a:srgbClr val="7E7E7E"/>
                </a:solidFill>
                <a:latin typeface="Verdana"/>
                <a:cs typeface="Verdana"/>
              </a:rPr>
              <a:t>:</a:t>
            </a:r>
            <a:r>
              <a:rPr sz="2400" spc="-210" dirty="0">
                <a:latin typeface="Verdana"/>
                <a:cs typeface="Verdana"/>
              </a:rPr>
              <a:t>HBV </a:t>
            </a:r>
            <a:r>
              <a:rPr sz="2400" spc="-15" dirty="0">
                <a:latin typeface="Verdana"/>
                <a:cs typeface="Verdana"/>
              </a:rPr>
              <a:t>replication </a:t>
            </a:r>
            <a:r>
              <a:rPr sz="2400" spc="-110" dirty="0">
                <a:latin typeface="Verdana"/>
                <a:cs typeface="Verdana"/>
              </a:rPr>
              <a:t>in </a:t>
            </a:r>
            <a:r>
              <a:rPr sz="2400" spc="-95" dirty="0">
                <a:latin typeface="Verdana"/>
                <a:cs typeface="Verdana"/>
              </a:rPr>
              <a:t>primary </a:t>
            </a:r>
            <a:r>
              <a:rPr sz="2400" spc="-80" dirty="0">
                <a:latin typeface="Verdana"/>
                <a:cs typeface="Verdana"/>
              </a:rPr>
              <a:t>cultures </a:t>
            </a:r>
            <a:r>
              <a:rPr sz="2400" spc="10" dirty="0">
                <a:latin typeface="Verdana"/>
                <a:cs typeface="Verdana"/>
              </a:rPr>
              <a:t>of  </a:t>
            </a:r>
            <a:r>
              <a:rPr sz="2400" spc="-15" dirty="0">
                <a:solidFill>
                  <a:srgbClr val="7030A0"/>
                </a:solidFill>
                <a:latin typeface="Verdana"/>
                <a:cs typeface="Verdana"/>
              </a:rPr>
              <a:t>human</a:t>
            </a:r>
            <a:r>
              <a:rPr sz="2400" spc="-19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7030A0"/>
                </a:solidFill>
                <a:latin typeface="Verdana"/>
                <a:cs typeface="Verdana"/>
              </a:rPr>
              <a:t>hepatocytes,</a:t>
            </a:r>
            <a:r>
              <a:rPr sz="2400" spc="-18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7030A0"/>
                </a:solidFill>
                <a:latin typeface="Verdana"/>
                <a:cs typeface="Verdana"/>
              </a:rPr>
              <a:t>but</a:t>
            </a:r>
            <a:r>
              <a:rPr sz="2400" spc="-17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-190" dirty="0">
                <a:solidFill>
                  <a:srgbClr val="7030A0"/>
                </a:solidFill>
                <a:latin typeface="Verdana"/>
                <a:cs typeface="Verdana"/>
              </a:rPr>
              <a:t>virus</a:t>
            </a:r>
            <a:r>
              <a:rPr sz="2400" spc="-204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7030A0"/>
                </a:solidFill>
                <a:latin typeface="Verdana"/>
                <a:cs typeface="Verdana"/>
              </a:rPr>
              <a:t>culture</a:t>
            </a:r>
            <a:r>
              <a:rPr sz="2400" spc="-170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7030A0"/>
                </a:solidFill>
                <a:latin typeface="Verdana"/>
                <a:cs typeface="Verdana"/>
              </a:rPr>
              <a:t>impracticable  </a:t>
            </a:r>
            <a:r>
              <a:rPr sz="2400" spc="-95" dirty="0">
                <a:solidFill>
                  <a:srgbClr val="7030A0"/>
                </a:solidFill>
                <a:latin typeface="Verdana"/>
                <a:cs typeface="Verdana"/>
              </a:rPr>
              <a:t>for </a:t>
            </a:r>
            <a:r>
              <a:rPr sz="2400" spc="-70" dirty="0">
                <a:solidFill>
                  <a:srgbClr val="7030A0"/>
                </a:solidFill>
                <a:latin typeface="Verdana"/>
                <a:cs typeface="Verdana"/>
              </a:rPr>
              <a:t>routine </a:t>
            </a:r>
            <a:r>
              <a:rPr sz="2400" dirty="0">
                <a:solidFill>
                  <a:srgbClr val="7030A0"/>
                </a:solidFill>
                <a:latin typeface="Verdana"/>
                <a:cs typeface="Verdana"/>
              </a:rPr>
              <a:t>diagnostic</a:t>
            </a:r>
            <a:r>
              <a:rPr sz="2400" spc="-445" dirty="0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7030A0"/>
                </a:solidFill>
                <a:latin typeface="Verdana"/>
                <a:cs typeface="Verdana"/>
              </a:rPr>
              <a:t>use</a:t>
            </a:r>
            <a:r>
              <a:rPr sz="2400" spc="-110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370" y="5182616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832</Words>
  <Application>Microsoft Office PowerPoint</Application>
  <PresentationFormat>On-screen Show (4:3)</PresentationFormat>
  <Paragraphs>107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Office Theme</vt:lpstr>
      <vt:lpstr>Viral hepatitis</vt:lpstr>
      <vt:lpstr>Hepatitis B Virus (HBV)</vt:lpstr>
      <vt:lpstr>classification</vt:lpstr>
      <vt:lpstr>Structure and genome</vt:lpstr>
      <vt:lpstr>Laboratory diagnosis</vt:lpstr>
      <vt:lpstr>PowerPoint Presentation</vt:lpstr>
      <vt:lpstr>PowerPoint Presentation</vt:lpstr>
      <vt:lpstr>PowerPoint Presentation</vt:lpstr>
      <vt:lpstr>PowerPoint Presentation</vt:lpstr>
      <vt:lpstr>Prevention</vt:lpstr>
      <vt:lpstr>Treatment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Hepatitis B Virus</dc:title>
  <dc:creator>yaser</dc:creator>
  <cp:lastModifiedBy>Haya Al-Dossari</cp:lastModifiedBy>
  <cp:revision>9</cp:revision>
  <dcterms:created xsi:type="dcterms:W3CDTF">2018-11-05T13:52:10Z</dcterms:created>
  <dcterms:modified xsi:type="dcterms:W3CDTF">2018-11-07T10:44:12Z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2018-11-05T00:00:00Z</vt:filetime>
  </property>
</Properties>
</file>