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1"/>
  </p:notesMasterIdLst>
  <p:sldIdLst>
    <p:sldId id="267" r:id="rId2"/>
    <p:sldId id="276" r:id="rId3"/>
    <p:sldId id="268" r:id="rId4"/>
    <p:sldId id="280" r:id="rId5"/>
    <p:sldId id="256" r:id="rId6"/>
    <p:sldId id="281" r:id="rId7"/>
    <p:sldId id="257" r:id="rId8"/>
    <p:sldId id="258" r:id="rId9"/>
    <p:sldId id="266" r:id="rId10"/>
    <p:sldId id="263" r:id="rId11"/>
    <p:sldId id="264" r:id="rId12"/>
    <p:sldId id="278" r:id="rId13"/>
    <p:sldId id="270" r:id="rId14"/>
    <p:sldId id="273" r:id="rId15"/>
    <p:sldId id="275" r:id="rId16"/>
    <p:sldId id="277" r:id="rId17"/>
    <p:sldId id="271" r:id="rId18"/>
    <p:sldId id="272" r:id="rId19"/>
    <p:sldId id="279"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663300"/>
    <a:srgbClr val="FFFF99"/>
    <a:srgbClr val="365E8E"/>
    <a:srgbClr val="FFCC00"/>
    <a:srgbClr val="CCFF33"/>
    <a:srgbClr val="9A41A1"/>
    <a:srgbClr val="FF66CC"/>
    <a:srgbClr val="FF00FF"/>
    <a:srgbClr val="66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3C4520D-2D57-4600-8DCB-5105578968DE}" type="datetimeFigureOut">
              <a:rPr lang="ar-SA" smtClean="0"/>
              <a:pPr/>
              <a:t>27/04/35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D437006-4E6B-491A-B13E-5E2D8EF1A3A6}"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6D437006-4E6B-491A-B13E-5E2D8EF1A3A6}" type="slidenum">
              <a:rPr lang="ar-SA" smtClean="0"/>
              <a:pPr/>
              <a:t>13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629F15D7-B563-4E31-8DDD-7643EAFFFC2D}" type="datetimeFigureOut">
              <a:rPr lang="ar-SA" smtClean="0"/>
              <a:pPr/>
              <a:t>27/04/35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29F15D7-B563-4E31-8DDD-7643EAFFFC2D}" type="datetimeFigureOut">
              <a:rPr lang="ar-SA" smtClean="0"/>
              <a:pPr/>
              <a:t>27/04/35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29F15D7-B563-4E31-8DDD-7643EAFFFC2D}" type="datetimeFigureOut">
              <a:rPr lang="ar-SA" smtClean="0"/>
              <a:pPr/>
              <a:t>27/04/35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29F15D7-B563-4E31-8DDD-7643EAFFFC2D}" type="datetimeFigureOut">
              <a:rPr lang="ar-SA" smtClean="0"/>
              <a:pPr/>
              <a:t>27/04/35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29F15D7-B563-4E31-8DDD-7643EAFFFC2D}" type="datetimeFigureOut">
              <a:rPr lang="ar-SA" smtClean="0"/>
              <a:pPr/>
              <a:t>27/04/35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29F15D7-B563-4E31-8DDD-7643EAFFFC2D}" type="datetimeFigureOut">
              <a:rPr lang="ar-SA" smtClean="0"/>
              <a:pPr/>
              <a:t>27/04/35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29F15D7-B563-4E31-8DDD-7643EAFFFC2D}" type="datetimeFigureOut">
              <a:rPr lang="ar-SA" smtClean="0"/>
              <a:pPr/>
              <a:t>27/04/35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29F15D7-B563-4E31-8DDD-7643EAFFFC2D}" type="datetimeFigureOut">
              <a:rPr lang="ar-SA" smtClean="0"/>
              <a:pPr/>
              <a:t>27/04/35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29F15D7-B563-4E31-8DDD-7643EAFFFC2D}" type="datetimeFigureOut">
              <a:rPr lang="ar-SA" smtClean="0"/>
              <a:pPr/>
              <a:t>27/04/35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29F15D7-B563-4E31-8DDD-7643EAFFFC2D}" type="datetimeFigureOut">
              <a:rPr lang="ar-SA" smtClean="0"/>
              <a:pPr/>
              <a:t>27/04/35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29F15D7-B563-4E31-8DDD-7643EAFFFC2D}" type="datetimeFigureOut">
              <a:rPr lang="ar-SA" smtClean="0"/>
              <a:pPr/>
              <a:t>27/04/35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3957E2D-3CC0-4AF1-AA0C-C156F718914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29F15D7-B563-4E31-8DDD-7643EAFFFC2D}" type="datetimeFigureOut">
              <a:rPr lang="ar-SA" smtClean="0"/>
              <a:pPr/>
              <a:t>27/04/35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3957E2D-3CC0-4AF1-AA0C-C156F718914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عنصر نائب للمحتوى 5" descr="WTXY7CAWDJ6IWCANREAWCCAD5OMCECAK5QW4XCA290C57CAKO0PCXCA97FM39CA0Z7WP7CA053OUECAA0N7KZCAI6AV2JCA2S1UD6CARL4AT6CAP5QIX7CAWX40S6CACFY12GCAOG6HAMCAB1P05JCABH84ZV.jpg"/>
          <p:cNvPicPr>
            <a:picLocks noGrp="1" noChangeAspect="1"/>
          </p:cNvPicPr>
          <p:nvPr>
            <p:ph idx="1"/>
          </p:nvPr>
        </p:nvPicPr>
        <p:blipFill>
          <a:blip r:embed="rId2" cstate="print"/>
          <a:stretch>
            <a:fillRect/>
          </a:stretch>
        </p:blipFill>
        <p:spPr>
          <a:xfrm>
            <a:off x="0" y="0"/>
            <a:ext cx="9144000" cy="6858000"/>
          </a:xfrm>
          <a:prstGeom prst="rect">
            <a:avLst/>
          </a:prstGeom>
          <a:ln>
            <a:noFill/>
          </a:ln>
          <a:effectLst>
            <a:softEdge rad="112500"/>
          </a:effectLst>
        </p:spPr>
      </p:pic>
      <p:sp>
        <p:nvSpPr>
          <p:cNvPr id="9" name="Rectangle 1"/>
          <p:cNvSpPr txBox="1">
            <a:spLocks noChangeArrowheads="1"/>
          </p:cNvSpPr>
          <p:nvPr/>
        </p:nvSpPr>
        <p:spPr bwMode="auto">
          <a:xfrm>
            <a:off x="214282" y="2320017"/>
            <a:ext cx="8429652" cy="2308324"/>
          </a:xfrm>
          <a:prstGeom prst="rect">
            <a:avLst/>
          </a:prstGeom>
          <a:noFill/>
          <a:ln w="9525">
            <a:noFill/>
            <a:miter lim="800000"/>
            <a:headEnd/>
            <a:tailEnd/>
          </a:ln>
          <a:effectLst/>
        </p:spPr>
        <p:txBody>
          <a:bodyPr vert="horz" wrap="square" lIns="91440" tIns="45720" rIns="91440" bIns="45720" numCol="1" rtl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7200" b="1" i="0" u="none" strike="noStrike" kern="1200" spc="50" normalizeH="0" baseline="0" noProof="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glow rad="139700">
                    <a:schemeClr val="accent4">
                      <a:satMod val="175000"/>
                      <a:alpha val="40000"/>
                    </a:schemeClr>
                  </a:glow>
                  <a:outerShdw blurRad="76200" dist="50800" dir="5400000" algn="tl" rotWithShape="0">
                    <a:srgbClr val="000000">
                      <a:alpha val="65000"/>
                    </a:srgbClr>
                  </a:outerShdw>
                </a:effectLst>
                <a:uLnTx/>
                <a:uFillTx/>
                <a:latin typeface="Calibri" pitchFamily="34" charset="0"/>
                <a:ea typeface="Calibri" pitchFamily="34" charset="0"/>
                <a:cs typeface="PT Bold Heading" pitchFamily="2" charset="-78"/>
              </a:rPr>
              <a:t>التحلل الحيوي</a:t>
            </a:r>
          </a:p>
          <a:p>
            <a:pPr algn="ctr" fontAlgn="base">
              <a:spcBef>
                <a:spcPct val="0"/>
              </a:spcBef>
              <a:spcAft>
                <a:spcPct val="0"/>
              </a:spcAft>
              <a:defRPr/>
            </a:pPr>
            <a:r>
              <a:rPr lang="en-US" sz="7200" b="1" dirty="0" smtClean="0">
                <a:ln w="18000">
                  <a:solidFill>
                    <a:schemeClr val="accent2">
                      <a:satMod val="140000"/>
                    </a:schemeClr>
                  </a:solidFill>
                  <a:prstDash val="solid"/>
                  <a:miter lim="800000"/>
                </a:ln>
                <a:blipFill>
                  <a:blip r:embed="rId3"/>
                  <a:tile tx="0" ty="0" sx="100000" sy="100000" flip="none" algn="tl"/>
                </a:blipFill>
                <a:effectLst>
                  <a:glow rad="139700">
                    <a:schemeClr val="accent2">
                      <a:satMod val="175000"/>
                      <a:alpha val="40000"/>
                    </a:schemeClr>
                  </a:glow>
                  <a:outerShdw blurRad="25500" dist="23000" dir="7020000" algn="tl">
                    <a:srgbClr val="000000">
                      <a:alpha val="50000"/>
                    </a:srgbClr>
                  </a:outerShdw>
                </a:effectLst>
                <a:latin typeface="Andalus" pitchFamily="18" charset="-78"/>
                <a:cs typeface="+mj-cs"/>
              </a:rPr>
              <a:t>Biodegradation</a:t>
            </a:r>
            <a:r>
              <a:rPr kumimoji="0" lang="ar-SA" sz="7200" b="1" i="0" u="none" strike="noStrike" kern="1200" spc="50" normalizeH="0" noProof="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glow rad="139700">
                    <a:schemeClr val="accent4">
                      <a:satMod val="175000"/>
                      <a:alpha val="40000"/>
                    </a:schemeClr>
                  </a:glow>
                  <a:outerShdw blurRad="76200" dist="50800" dir="5400000" algn="tl" rotWithShape="0">
                    <a:srgbClr val="000000">
                      <a:alpha val="65000"/>
                    </a:srgbClr>
                  </a:outerShdw>
                </a:effectLst>
                <a:uLnTx/>
                <a:uFillTx/>
                <a:latin typeface="Calibri" pitchFamily="34" charset="0"/>
                <a:ea typeface="Calibri" pitchFamily="34" charset="0"/>
                <a:cs typeface="+mj-cs"/>
              </a:rPr>
              <a:t> </a:t>
            </a: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5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9" dur="500" fill="hold"/>
                                        <p:tgtEl>
                                          <p:spTgt spid="9"/>
                                        </p:tgtEl>
                                        <p:attrNameLst>
                                          <p:attrName>ppt_y</p:attrName>
                                        </p:attrNameLst>
                                      </p:cBhvr>
                                      <p:tavLst>
                                        <p:tav tm="0">
                                          <p:val>
                                            <p:strVal val="#ppt_y"/>
                                          </p:val>
                                        </p:tav>
                                        <p:tav tm="100000">
                                          <p:val>
                                            <p:strVal val="#ppt_y"/>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US5BTCAGX8VJCCA511IDVCA14GXWSCACCN322CAB33IU5CAWOQ050CA93BUUQCAEEY412CAUH9UY7CAWKAKJ5CAYIATD8CA5GL2QDCA6Q03ACCAY3I4SOCA8K9FPECAPE22ZFCAWRVDF2CAN42NGRCAQ3HZP7.jpg"/>
          <p:cNvPicPr>
            <a:picLocks noGrp="1" noChangeAspect="1"/>
          </p:cNvPicPr>
          <p:nvPr>
            <p:ph idx="1"/>
          </p:nvPr>
        </p:nvPicPr>
        <p:blipFill>
          <a:blip r:embed="rId2" cstate="print"/>
          <a:stretch>
            <a:fillRect/>
          </a:stretch>
        </p:blipFill>
        <p:spPr>
          <a:xfrm>
            <a:off x="0" y="0"/>
            <a:ext cx="9144000" cy="6858000"/>
          </a:xfrm>
        </p:spPr>
      </p:pic>
      <p:sp>
        <p:nvSpPr>
          <p:cNvPr id="6" name="Rectangle 1"/>
          <p:cNvSpPr>
            <a:spLocks noChangeArrowheads="1"/>
          </p:cNvSpPr>
          <p:nvPr/>
        </p:nvSpPr>
        <p:spPr bwMode="auto">
          <a:xfrm>
            <a:off x="0" y="1214422"/>
            <a:ext cx="885828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ar-SA" sz="3600" b="0" i="0" u="none" strike="noStrike" cap="none" normalizeH="0" baseline="0" dirty="0" smtClean="0">
                <a:ln>
                  <a:noFill/>
                </a:ln>
                <a:solidFill>
                  <a:srgbClr val="FFFF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2) </a:t>
            </a:r>
            <a:r>
              <a:rPr kumimoji="0" lang="ar-SA" sz="3600" b="0" i="0" u="none" strike="noStrike" cap="none" normalizeH="0" baseline="0" dirty="0" smtClean="0">
                <a:ln>
                  <a:noFill/>
                </a:ln>
                <a:solidFill>
                  <a:srgbClr val="6633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الحفظ باستخدام </a:t>
            </a:r>
            <a:r>
              <a:rPr kumimoji="0" lang="ar-SA" sz="3600" b="0" i="0" u="none" strike="noStrike" cap="none" normalizeH="0" baseline="0" dirty="0" err="1" smtClean="0">
                <a:ln>
                  <a:noFill/>
                </a:ln>
                <a:solidFill>
                  <a:srgbClr val="6633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الجلسرول</a:t>
            </a:r>
            <a:r>
              <a:rPr kumimoji="0" lang="ar-SA" sz="3600" b="0" i="0" u="none" strike="noStrike" cap="none" normalizeH="0" baseline="0" dirty="0" smtClean="0">
                <a:ln>
                  <a:noFill/>
                </a:ln>
                <a:solidFill>
                  <a:srgbClr val="6633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 </a:t>
            </a:r>
            <a:r>
              <a:rPr kumimoji="0" lang="en-US" sz="2800" b="1" i="0" u="none" strike="noStrike" cap="none" normalizeH="0" baseline="0" dirty="0" smtClean="0">
                <a:ln>
                  <a:noFill/>
                </a:ln>
                <a:solidFill>
                  <a:srgbClr val="6633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mj-cs"/>
              </a:rPr>
              <a:t>Glycerol</a:t>
            </a:r>
            <a:r>
              <a:rPr kumimoji="0" lang="ar-SA" sz="3600" b="0" i="0" u="none" strike="noStrike" cap="none" normalizeH="0" baseline="0" dirty="0" smtClean="0">
                <a:ln>
                  <a:noFill/>
                </a:ln>
                <a:solidFill>
                  <a:srgbClr val="6633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mj-cs"/>
              </a:rPr>
              <a:t> </a:t>
            </a:r>
            <a:r>
              <a:rPr lang="en-US" sz="2800" b="1" dirty="0" smtClean="0">
                <a:solidFill>
                  <a:srgbClr val="663300"/>
                </a:solidFill>
                <a:effectLst>
                  <a:glow rad="139700">
                    <a:schemeClr val="accent6">
                      <a:satMod val="175000"/>
                      <a:alpha val="40000"/>
                    </a:schemeClr>
                  </a:glow>
                </a:effectLst>
                <a:cs typeface="+mj-cs"/>
              </a:rPr>
              <a:t>Preservation in</a:t>
            </a:r>
            <a:r>
              <a:rPr kumimoji="0" lang="ar-SA" sz="3600" b="0" i="0" u="none" strike="noStrike" cap="none" normalizeH="0" baseline="0" dirty="0" smtClean="0">
                <a:ln>
                  <a:noFill/>
                </a:ln>
                <a:solidFill>
                  <a:srgbClr val="6633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a:t>
            </a:r>
            <a:r>
              <a:rPr kumimoji="0" lang="ar-SA" sz="3600" b="0" i="0" u="none" strike="noStrike" cap="none" normalizeH="0" baseline="0" dirty="0" smtClean="0">
                <a:ln>
                  <a:noFill/>
                </a:ln>
                <a:solidFill>
                  <a:srgbClr val="BDB6B5"/>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
            </a:r>
            <a:br>
              <a:rPr kumimoji="0" lang="ar-SA" sz="3600" b="0" i="0" u="none" strike="noStrike" cap="none" normalizeH="0" baseline="0" dirty="0" smtClean="0">
                <a:ln>
                  <a:noFill/>
                </a:ln>
                <a:solidFill>
                  <a:srgbClr val="BDB6B5"/>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br>
            <a:r>
              <a:rPr kumimoji="0" lang="ar-SA" sz="3600" b="0" i="0" u="none" strike="noStrike" cap="none" normalizeH="0" baseline="0" dirty="0" smtClean="0">
                <a:ln>
                  <a:noFill/>
                </a:ln>
                <a:solidFill>
                  <a:srgbClr val="0000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يتم حفظ المزارع البكتيرية في محلول معقم من </a:t>
            </a:r>
            <a:r>
              <a:rPr kumimoji="0" lang="ar-SA" sz="3600" b="0" i="0" u="none" strike="noStrike" cap="none" normalizeH="0" baseline="0" dirty="0" err="1" smtClean="0">
                <a:ln>
                  <a:noFill/>
                </a:ln>
                <a:solidFill>
                  <a:srgbClr val="0000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الجلسرين</a:t>
            </a:r>
            <a:r>
              <a:rPr kumimoji="0" lang="ar-SA" sz="3600" b="0" i="0" u="none" strike="noStrike" cap="none" normalizeH="0" baseline="0" dirty="0" smtClean="0">
                <a:ln>
                  <a:noFill/>
                </a:ln>
                <a:solidFill>
                  <a:srgbClr val="0000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 يتراوح تركيزه من 10-40%, عند درجة حرارة ( - 20مْ°). وفى هذه الطريقة يتم تجميع النمو البكتيري النقي بالإبرة المعقمة ثم يوضع في أنبوبة </a:t>
            </a:r>
            <a:r>
              <a:rPr kumimoji="0" lang="ar-SA" sz="3600" b="0" i="0" u="none" strike="noStrike" cap="none" normalizeH="0" baseline="0" dirty="0" err="1" smtClean="0">
                <a:ln>
                  <a:noFill/>
                </a:ln>
                <a:solidFill>
                  <a:srgbClr val="0000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بها</a:t>
            </a:r>
            <a:r>
              <a:rPr kumimoji="0" lang="ar-SA" sz="3600" b="0" i="0" u="none" strike="noStrike" cap="none" normalizeH="0" baseline="0" dirty="0" smtClean="0">
                <a:ln>
                  <a:noFill/>
                </a:ln>
                <a:solidFill>
                  <a:srgbClr val="0000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 </a:t>
            </a:r>
            <a:r>
              <a:rPr kumimoji="0" lang="ar-SA" sz="3600" b="0" i="0" u="none" strike="noStrike" cap="none" normalizeH="0" baseline="0" dirty="0" err="1" smtClean="0">
                <a:ln>
                  <a:noFill/>
                </a:ln>
                <a:solidFill>
                  <a:srgbClr val="0000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جلسرين</a:t>
            </a:r>
            <a:r>
              <a:rPr kumimoji="0" lang="ar-SA" sz="3600" b="0" i="0" u="none" strike="noStrike" cap="none" normalizeH="0" baseline="0" dirty="0" smtClean="0">
                <a:ln>
                  <a:noFill/>
                </a:ln>
                <a:solidFill>
                  <a:srgbClr val="000000"/>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Calibri" pitchFamily="34" charset="0"/>
                <a:ea typeface="Calibri" pitchFamily="34" charset="0"/>
                <a:cs typeface="PT Bold Heading" pitchFamily="2" charset="-78"/>
              </a:rPr>
              <a:t> معقم وبعض الحبيبات الزجاجية الصغيرة حتى تمنع تكون بلورات ثلجية أثناء الحفظ.</a:t>
            </a:r>
            <a:endParaRPr kumimoji="0" lang="ar-SA" sz="3600" b="0" i="0" u="none" strike="noStrike" cap="none" normalizeH="0" baseline="0" dirty="0" smtClean="0">
              <a:ln>
                <a:noFill/>
              </a:ln>
              <a:solidFill>
                <a:schemeClr val="tx1"/>
              </a:solidFill>
              <a:effectLst>
                <a:glow rad="139700">
                  <a:schemeClr val="accent6">
                    <a:satMod val="175000"/>
                    <a:alpha val="40000"/>
                  </a:schemeClr>
                </a:glow>
                <a:outerShdw blurRad="50800" dist="38100" dir="10800000" algn="r" rotWithShape="0">
                  <a:prstClr val="black">
                    <a:alpha val="40000"/>
                  </a:prstClr>
                </a:outerShdw>
                <a:reflection blurRad="6350" stA="55000" endA="300" endPos="45500" dir="5400000" sy="-100000" algn="bl" rotWithShape="0"/>
              </a:effectLst>
              <a:latin typeface="Arial" pitchFamily="34" charset="0"/>
              <a:cs typeface="PT Bold Heading" pitchFamily="2" charset="-78"/>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strVal val="#ppt_w*2.5"/>
                                          </p:val>
                                        </p:tav>
                                        <p:tav tm="100000">
                                          <p:val>
                                            <p:strVal val="#ppt_w"/>
                                          </p:val>
                                        </p:tav>
                                      </p:tavLst>
                                    </p:anim>
                                    <p:anim calcmode="lin" valueType="num">
                                      <p:cBhvr>
                                        <p:cTn id="8" dur="1000" fill="hold"/>
                                        <p:tgtEl>
                                          <p:spTgt spid="6">
                                            <p:txEl>
                                              <p:pRg st="0" end="0"/>
                                            </p:txEl>
                                          </p:spTgt>
                                        </p:tgtEl>
                                        <p:attrNameLst>
                                          <p:attrName>ppt_h</p:attrName>
                                        </p:attrNameLst>
                                      </p:cBhvr>
                                      <p:tavLst>
                                        <p:tav tm="0">
                                          <p:val>
                                            <p:strVal val="#ppt_h*0.01"/>
                                          </p:val>
                                        </p:tav>
                                        <p:tav tm="100000">
                                          <p:val>
                                            <p:strVal val="#ppt_h"/>
                                          </p:val>
                                        </p:tav>
                                      </p:tavLst>
                                    </p:anim>
                                    <p:anim calcmode="lin" valueType="num">
                                      <p:cBhvr>
                                        <p:cTn id="9"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0" dur="1000" fill="hold"/>
                                        <p:tgtEl>
                                          <p:spTgt spid="6">
                                            <p:txEl>
                                              <p:pRg st="0" end="0"/>
                                            </p:txEl>
                                          </p:spTgt>
                                        </p:tgtEl>
                                        <p:attrNameLst>
                                          <p:attrName>ppt_y</p:attrName>
                                        </p:attrNameLst>
                                      </p:cBhvr>
                                      <p:tavLst>
                                        <p:tav tm="0">
                                          <p:val>
                                            <p:strVal val="#ppt_h+1"/>
                                          </p:val>
                                        </p:tav>
                                        <p:tav tm="100000">
                                          <p:val>
                                            <p:strVal val="#ppt_y"/>
                                          </p:val>
                                        </p:tav>
                                      </p:tavLst>
                                    </p:anim>
                                    <p:animEffect transition="in" filter="fade">
                                      <p:cBhvr>
                                        <p:cTn id="11"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US5BTCAGX8VJCCA511IDVCA14GXWSCACCN322CAB33IU5CAWOQ050CA93BUUQCAEEY412CAUH9UY7CAWKAKJ5CAYIATD8CA5GL2QDCA6Q03ACCAY3I4SOCA8K9FPECAPE22ZFCAWRVDF2CAN42NGRCAQ3HZP7.jpg"/>
          <p:cNvPicPr>
            <a:picLocks noGrp="1" noChangeAspect="1"/>
          </p:cNvPicPr>
          <p:nvPr>
            <p:ph idx="1"/>
          </p:nvPr>
        </p:nvPicPr>
        <p:blipFill>
          <a:blip r:embed="rId2" cstate="print"/>
          <a:stretch>
            <a:fillRect/>
          </a:stretch>
        </p:blipFill>
        <p:spPr>
          <a:xfrm>
            <a:off x="0" y="0"/>
            <a:ext cx="9144000" cy="6858000"/>
          </a:xfrm>
        </p:spPr>
      </p:pic>
      <p:sp>
        <p:nvSpPr>
          <p:cNvPr id="5" name="مستطيل 4"/>
          <p:cNvSpPr/>
          <p:nvPr/>
        </p:nvSpPr>
        <p:spPr>
          <a:xfrm>
            <a:off x="-214346" y="0"/>
            <a:ext cx="9358346" cy="6678751"/>
          </a:xfrm>
          <a:prstGeom prst="rect">
            <a:avLst/>
          </a:prstGeom>
        </p:spPr>
        <p:txBody>
          <a:bodyPr wrap="square">
            <a:spAutoFit/>
          </a:bodyPr>
          <a:lstStyle/>
          <a:p>
            <a:r>
              <a:rPr lang="ar-SA" sz="3600" b="1" dirty="0">
                <a:ln w="24500" cmpd="dbl">
                  <a:solidFill>
                    <a:srgbClr val="663300"/>
                  </a:solidFill>
                  <a:prstDash val="solid"/>
                  <a:miter lim="800000"/>
                </a:ln>
                <a:solidFill>
                  <a:srgbClr val="C00000"/>
                </a:solidFill>
                <a:effectLst>
                  <a:glow rad="101600">
                    <a:srgbClr val="663300">
                      <a:alpha val="60000"/>
                    </a:srgbClr>
                  </a:glow>
                  <a:outerShdw blurRad="38100" dist="38100" dir="7020000" algn="tl">
                    <a:srgbClr val="000000">
                      <a:alpha val="35000"/>
                    </a:srgbClr>
                  </a:outerShdw>
                </a:effectLst>
                <a:cs typeface="PT Bold Heading" pitchFamily="2" charset="-78"/>
              </a:rPr>
              <a:t>ثانيا: طرق الحفظ لفترات طويلة :</a:t>
            </a:r>
            <a:r>
              <a:rPr lang="ar-SA" sz="2800" b="1" dirty="0">
                <a:ln w="24500" cmpd="dbl">
                  <a:solidFill>
                    <a:srgbClr val="663300"/>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t/>
            </a:r>
            <a:br>
              <a:rPr lang="ar-SA" sz="2800" b="1" dirty="0">
                <a:ln w="24500" cmpd="dbl">
                  <a:solidFill>
                    <a:srgbClr val="663300"/>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br>
            <a:r>
              <a:rPr lang="ar-SA" sz="2800" b="1" dirty="0">
                <a:ln w="24500" cmpd="dbl">
                  <a:solidFill>
                    <a:srgbClr val="663300"/>
                  </a:solidFill>
                  <a:prstDash val="solid"/>
                  <a:miter lim="800000"/>
                </a:ln>
                <a:solidFill>
                  <a:srgbClr val="C00000"/>
                </a:solidFill>
                <a:effectLst>
                  <a:glow rad="101600">
                    <a:srgbClr val="663300">
                      <a:alpha val="60000"/>
                    </a:srgbClr>
                  </a:glow>
                  <a:outerShdw blurRad="38100" dist="38100" dir="7020000" algn="tl">
                    <a:srgbClr val="000000">
                      <a:alpha val="35000"/>
                    </a:srgbClr>
                  </a:outerShdw>
                </a:effectLst>
                <a:cs typeface="PT Bold Heading" pitchFamily="2" charset="-78"/>
              </a:rPr>
              <a:t>1</a:t>
            </a:r>
            <a:r>
              <a:rPr lang="ar-SA" sz="2800" b="1" dirty="0">
                <a:ln w="24500" cmpd="dbl">
                  <a:noFill/>
                  <a:prstDash val="solid"/>
                  <a:miter lim="800000"/>
                </a:ln>
                <a:solidFill>
                  <a:srgbClr val="C00000"/>
                </a:solidFill>
                <a:effectLst>
                  <a:glow rad="101600">
                    <a:srgbClr val="663300">
                      <a:alpha val="60000"/>
                    </a:srgbClr>
                  </a:glow>
                  <a:outerShdw blurRad="38100" dist="38100" dir="7020000" algn="tl">
                    <a:srgbClr val="000000">
                      <a:alpha val="35000"/>
                    </a:srgbClr>
                  </a:outerShdw>
                </a:effectLst>
                <a:cs typeface="PT Bold Heading" pitchFamily="2" charset="-78"/>
              </a:rPr>
              <a:t>) </a:t>
            </a:r>
            <a:r>
              <a:rPr lang="ar-SA" sz="2800" b="1" dirty="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الحفظ باستخدام </a:t>
            </a:r>
            <a:r>
              <a:rPr lang="ar-SA" sz="2800" b="1" dirty="0" err="1">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التجفيد</a:t>
            </a:r>
            <a:r>
              <a:rPr lang="ar-SA" sz="2800" b="1" dirty="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 </a:t>
            </a:r>
            <a:r>
              <a:rPr lang="en-US" sz="2400" b="1" dirty="0" err="1">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mj-cs"/>
              </a:rPr>
              <a:t>Lypholization</a:t>
            </a:r>
            <a:r>
              <a:rPr lang="ar-SA" sz="2400" b="1" dirty="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mj-cs"/>
              </a:rPr>
              <a:t> </a:t>
            </a:r>
            <a:r>
              <a:rPr lang="en-US" sz="2400" b="1" dirty="0" smtClean="0">
                <a:solidFill>
                  <a:srgbClr val="FFCC00"/>
                </a:solidFill>
                <a:effectLst>
                  <a:glow rad="101600">
                    <a:srgbClr val="663300">
                      <a:alpha val="60000"/>
                    </a:srgbClr>
                  </a:glow>
                </a:effectLst>
                <a:cs typeface="+mj-cs"/>
              </a:rPr>
              <a:t>Preservation by</a:t>
            </a:r>
            <a:r>
              <a:rPr lang="ar-SA" sz="2400" b="1" dirty="0" smtClean="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mj-cs"/>
              </a:rPr>
              <a:t>:</a:t>
            </a:r>
            <a:r>
              <a:rPr lang="ar-SA" sz="2800" b="1" dirty="0">
                <a:ln w="24500" cmpd="dbl">
                  <a:no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t/>
            </a:r>
            <a:br>
              <a:rPr lang="ar-SA" sz="2800" b="1" dirty="0">
                <a:ln w="24500" cmpd="dbl">
                  <a:no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br>
            <a:r>
              <a:rPr lang="ar-SA" sz="2800" b="1" dirty="0">
                <a:ln w="24500" cmpd="dbl">
                  <a:noFill/>
                  <a:prstDash val="solid"/>
                  <a:miter lim="800000"/>
                </a:ln>
                <a:solidFill>
                  <a:srgbClr val="0000FF"/>
                </a:solidFill>
                <a:effectLst>
                  <a:glow rad="101600">
                    <a:schemeClr val="accent5">
                      <a:satMod val="175000"/>
                      <a:alpha val="40000"/>
                    </a:schemeClr>
                  </a:glow>
                  <a:outerShdw blurRad="38100" dist="38100" dir="7020000" algn="tl">
                    <a:srgbClr val="000000">
                      <a:alpha val="35000"/>
                    </a:srgbClr>
                  </a:outerShdw>
                </a:effectLst>
                <a:cs typeface="PT Bold Heading" pitchFamily="2" charset="-78"/>
              </a:rPr>
              <a:t>تتم عملية </a:t>
            </a:r>
            <a:r>
              <a:rPr lang="ar-SA" sz="2800" b="1" dirty="0" err="1">
                <a:ln w="24500" cmpd="dbl">
                  <a:noFill/>
                  <a:prstDash val="solid"/>
                  <a:miter lim="800000"/>
                </a:ln>
                <a:solidFill>
                  <a:srgbClr val="0000FF"/>
                </a:solidFill>
                <a:effectLst>
                  <a:glow rad="101600">
                    <a:schemeClr val="accent5">
                      <a:satMod val="175000"/>
                      <a:alpha val="40000"/>
                    </a:schemeClr>
                  </a:glow>
                  <a:outerShdw blurRad="38100" dist="38100" dir="7020000" algn="tl">
                    <a:srgbClr val="000000">
                      <a:alpha val="35000"/>
                    </a:srgbClr>
                  </a:outerShdw>
                </a:effectLst>
                <a:cs typeface="PT Bold Heading" pitchFamily="2" charset="-78"/>
              </a:rPr>
              <a:t>التجفيد</a:t>
            </a:r>
            <a:r>
              <a:rPr lang="ar-SA" sz="2800" b="1" dirty="0">
                <a:ln w="24500" cmpd="dbl">
                  <a:noFill/>
                  <a:prstDash val="solid"/>
                  <a:miter lim="800000"/>
                </a:ln>
                <a:solidFill>
                  <a:srgbClr val="0000FF"/>
                </a:solidFill>
                <a:effectLst>
                  <a:glow rad="101600">
                    <a:schemeClr val="accent5">
                      <a:satMod val="175000"/>
                      <a:alpha val="40000"/>
                    </a:schemeClr>
                  </a:glow>
                  <a:outerShdw blurRad="38100" dist="38100" dir="7020000" algn="tl">
                    <a:srgbClr val="000000">
                      <a:alpha val="35000"/>
                    </a:srgbClr>
                  </a:outerShdw>
                </a:effectLst>
                <a:cs typeface="PT Bold Heading" pitchFamily="2" charset="-78"/>
              </a:rPr>
              <a:t> باستخدام جهاز (</a:t>
            </a:r>
            <a:r>
              <a:rPr lang="en-US" sz="2800" b="1" dirty="0" err="1">
                <a:ln w="24500" cmpd="dbl">
                  <a:noFill/>
                  <a:prstDash val="solid"/>
                  <a:miter lim="800000"/>
                </a:ln>
                <a:solidFill>
                  <a:srgbClr val="0000FF"/>
                </a:solidFill>
                <a:effectLst>
                  <a:glow rad="101600">
                    <a:schemeClr val="accent5">
                      <a:satMod val="175000"/>
                      <a:alpha val="40000"/>
                    </a:schemeClr>
                  </a:glow>
                  <a:outerShdw blurRad="38100" dist="38100" dir="7020000" algn="tl">
                    <a:srgbClr val="000000">
                      <a:alpha val="35000"/>
                    </a:srgbClr>
                  </a:outerShdw>
                </a:effectLst>
                <a:cs typeface="PT Bold Heading" pitchFamily="2" charset="-78"/>
              </a:rPr>
              <a:t>Lypholizer</a:t>
            </a:r>
            <a:r>
              <a:rPr lang="ar-SA" sz="2800" b="1" dirty="0">
                <a:ln w="24500" cmpd="dbl">
                  <a:noFill/>
                  <a:prstDash val="solid"/>
                  <a:miter lim="800000"/>
                </a:ln>
                <a:solidFill>
                  <a:srgbClr val="0000FF"/>
                </a:solidFill>
                <a:effectLst>
                  <a:glow rad="101600">
                    <a:schemeClr val="accent5">
                      <a:satMod val="175000"/>
                      <a:alpha val="40000"/>
                    </a:schemeClr>
                  </a:glow>
                  <a:outerShdw blurRad="38100" dist="38100" dir="7020000" algn="tl">
                    <a:srgbClr val="000000">
                      <a:alpha val="35000"/>
                    </a:srgbClr>
                  </a:outerShdw>
                </a:effectLst>
                <a:cs typeface="PT Bold Heading" pitchFamily="2" charset="-78"/>
              </a:rPr>
              <a:t>) حيث يوضع الميكروب في أنابيب ذات فوهة كبيرة في الجهاز, ثم يتم سحب الماء تدريجيا تحت التبريد الشديد. في النهاية نحصل على الميكروب في صورة بودر</a:t>
            </a:r>
            <a:r>
              <a:rPr lang="ar-SA" sz="2800" b="1" dirty="0" smtClean="0">
                <a:ln w="24500" cmpd="dbl">
                  <a:noFill/>
                  <a:prstDash val="solid"/>
                  <a:miter lim="800000"/>
                </a:ln>
                <a:solidFill>
                  <a:srgbClr val="0000FF"/>
                </a:solidFill>
                <a:effectLst>
                  <a:glow rad="101600">
                    <a:schemeClr val="accent5">
                      <a:satMod val="175000"/>
                      <a:alpha val="40000"/>
                    </a:schemeClr>
                  </a:glow>
                  <a:outerShdw blurRad="38100" dist="38100" dir="7020000" algn="tl">
                    <a:srgbClr val="000000">
                      <a:alpha val="35000"/>
                    </a:srgbClr>
                  </a:outerShdw>
                </a:effectLst>
                <a:cs typeface="PT Bold Heading" pitchFamily="2" charset="-78"/>
              </a:rPr>
              <a:t>.</a:t>
            </a:r>
            <a:r>
              <a:rPr lang="ar-SA" sz="2800" b="1" dirty="0">
                <a:ln w="24500" cmpd="dbl">
                  <a:no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t/>
            </a:r>
            <a:br>
              <a:rPr lang="ar-SA" sz="2800" b="1" dirty="0">
                <a:ln w="24500" cmpd="dbl">
                  <a:no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br>
            <a:r>
              <a:rPr lang="ar-SA" sz="2800" b="1" dirty="0">
                <a:ln w="24500" cmpd="dbl">
                  <a:noFill/>
                  <a:prstDash val="solid"/>
                  <a:miter lim="800000"/>
                </a:ln>
                <a:solidFill>
                  <a:srgbClr val="C00000"/>
                </a:solidFill>
                <a:effectLst>
                  <a:glow rad="101600">
                    <a:srgbClr val="663300">
                      <a:alpha val="60000"/>
                    </a:srgbClr>
                  </a:glow>
                  <a:outerShdw blurRad="38100" dist="38100" dir="7020000" algn="tl">
                    <a:srgbClr val="000000">
                      <a:alpha val="35000"/>
                    </a:srgbClr>
                  </a:outerShdw>
                </a:effectLst>
                <a:cs typeface="PT Bold Heading" pitchFamily="2" charset="-78"/>
              </a:rPr>
              <a:t>2) </a:t>
            </a:r>
            <a:r>
              <a:rPr lang="ar-SA" sz="2800" b="1" dirty="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الحفظ باستخدام النيتروجين السائل</a:t>
            </a:r>
            <a:r>
              <a:rPr lang="en-US" sz="2400" b="1" dirty="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mj-cs"/>
              </a:rPr>
              <a:t>Liquid </a:t>
            </a:r>
            <a:r>
              <a:rPr lang="en-US" sz="2400" b="1" dirty="0" smtClean="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mj-cs"/>
              </a:rPr>
              <a:t>nitrogen </a:t>
            </a:r>
            <a:r>
              <a:rPr lang="ar-SA" sz="2800" b="1" dirty="0" smtClean="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 </a:t>
            </a:r>
            <a:r>
              <a:rPr lang="en-US" sz="2400" b="1" dirty="0" smtClean="0">
                <a:solidFill>
                  <a:srgbClr val="FFCC00"/>
                </a:solidFill>
                <a:effectLst>
                  <a:glow rad="101600">
                    <a:srgbClr val="663300">
                      <a:alpha val="60000"/>
                    </a:srgbClr>
                  </a:glow>
                </a:effectLst>
              </a:rPr>
              <a:t>Preservation</a:t>
            </a:r>
            <a:r>
              <a:rPr lang="en-US" sz="2800" b="1" dirty="0" smtClean="0">
                <a:solidFill>
                  <a:srgbClr val="FFCC00"/>
                </a:solidFill>
                <a:effectLst>
                  <a:glow rad="101600">
                    <a:srgbClr val="663300">
                      <a:alpha val="60000"/>
                    </a:srgbClr>
                  </a:glow>
                </a:effectLst>
              </a:rPr>
              <a:t> </a:t>
            </a:r>
            <a:r>
              <a:rPr lang="en-US" sz="2400" b="1" dirty="0" smtClean="0">
                <a:solidFill>
                  <a:srgbClr val="FFCC00"/>
                </a:solidFill>
                <a:effectLst>
                  <a:glow rad="101600">
                    <a:srgbClr val="663300">
                      <a:alpha val="60000"/>
                    </a:srgbClr>
                  </a:glow>
                </a:effectLst>
              </a:rPr>
              <a:t>in</a:t>
            </a:r>
            <a:r>
              <a:rPr lang="en-US" sz="2800" dirty="0" smtClean="0">
                <a:solidFill>
                  <a:srgbClr val="FFCC00"/>
                </a:solidFill>
                <a:effectLst>
                  <a:glow rad="101600">
                    <a:srgbClr val="663300">
                      <a:alpha val="60000"/>
                    </a:srgbClr>
                  </a:glow>
                </a:effectLst>
              </a:rPr>
              <a:t> </a:t>
            </a:r>
            <a:r>
              <a:rPr lang="ar-SA" sz="2400" b="1" dirty="0" smtClean="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a:t>
            </a:r>
            <a:r>
              <a:rPr lang="ar-SA" sz="2800" b="1" dirty="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
            </a:r>
            <a:br>
              <a:rPr lang="ar-SA" sz="2800" b="1" dirty="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br>
            <a:r>
              <a:rPr lang="ar-SA" sz="2800" b="1" dirty="0">
                <a:ln w="24500" cmpd="dbl">
                  <a:noFill/>
                  <a:prstDash val="solid"/>
                  <a:miter lim="800000"/>
                </a:ln>
                <a:solidFill>
                  <a:srgbClr val="0000FF"/>
                </a:solidFill>
                <a:effectLst>
                  <a:glow rad="139700">
                    <a:schemeClr val="accent5">
                      <a:satMod val="175000"/>
                      <a:alpha val="40000"/>
                    </a:schemeClr>
                  </a:glow>
                  <a:outerShdw blurRad="38100" dist="38100" dir="7020000" algn="tl">
                    <a:srgbClr val="000000">
                      <a:alpha val="35000"/>
                    </a:srgbClr>
                  </a:outerShdw>
                </a:effectLst>
                <a:cs typeface="PT Bold Heading" pitchFamily="2" charset="-78"/>
              </a:rPr>
              <a:t>يتم حفظ الميكروب النقي تحت النيتروجين السائل لمنع عملية التلوث, ومن ثم يتم الحفظ عند درجة حرارة( </a:t>
            </a:r>
            <a:r>
              <a:rPr lang="ar-SA" sz="2800" b="1" dirty="0" smtClean="0">
                <a:ln w="24500" cmpd="dbl">
                  <a:noFill/>
                  <a:prstDash val="solid"/>
                  <a:miter lim="800000"/>
                </a:ln>
                <a:solidFill>
                  <a:srgbClr val="0000FF"/>
                </a:solidFill>
                <a:effectLst>
                  <a:glow rad="139700">
                    <a:schemeClr val="accent5">
                      <a:satMod val="175000"/>
                      <a:alpha val="40000"/>
                    </a:schemeClr>
                  </a:glow>
                  <a:outerShdw blurRad="38100" dist="38100" dir="7020000" algn="tl">
                    <a:srgbClr val="000000">
                      <a:alpha val="35000"/>
                    </a:srgbClr>
                  </a:outerShdw>
                </a:effectLst>
                <a:cs typeface="PT Bold Heading" pitchFamily="2" charset="-78"/>
              </a:rPr>
              <a:t>- 20مْ°).</a:t>
            </a:r>
            <a:r>
              <a:rPr lang="ar-SA" sz="2800" b="1" dirty="0">
                <a:ln w="24500" cmpd="dbl">
                  <a:no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t/>
            </a:r>
            <a:br>
              <a:rPr lang="ar-SA" sz="2800" b="1" dirty="0">
                <a:ln w="24500" cmpd="dbl">
                  <a:no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br>
            <a:r>
              <a:rPr lang="ar-SA" sz="2800" b="1" dirty="0">
                <a:ln w="24500" cmpd="dbl">
                  <a:noFill/>
                  <a:prstDash val="solid"/>
                  <a:miter lim="800000"/>
                </a:ln>
                <a:solidFill>
                  <a:srgbClr val="C00000"/>
                </a:solidFill>
                <a:effectLst>
                  <a:glow rad="101600">
                    <a:srgbClr val="663300">
                      <a:alpha val="60000"/>
                    </a:srgbClr>
                  </a:glow>
                  <a:outerShdw blurRad="38100" dist="38100" dir="7020000" algn="tl">
                    <a:srgbClr val="000000">
                      <a:alpha val="35000"/>
                    </a:srgbClr>
                  </a:outerShdw>
                </a:effectLst>
                <a:cs typeface="PT Bold Heading" pitchFamily="2" charset="-78"/>
              </a:rPr>
              <a:t>3) </a:t>
            </a:r>
            <a:r>
              <a:rPr lang="ar-SA" sz="2800" b="1" dirty="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الحفظ باستخدام التربة </a:t>
            </a:r>
            <a:r>
              <a:rPr lang="ar-SA" sz="2800" b="1" dirty="0" smtClean="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المعقمة </a:t>
            </a:r>
            <a:r>
              <a:rPr lang="en-US" sz="2400" b="1" dirty="0" smtClean="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Sterilized soil</a:t>
            </a:r>
            <a:r>
              <a:rPr lang="ar-SA" sz="2400" b="1" dirty="0" smtClean="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 </a:t>
            </a:r>
            <a:r>
              <a:rPr lang="en-US" sz="2400" b="1" dirty="0" smtClean="0">
                <a:solidFill>
                  <a:srgbClr val="FFCC00"/>
                </a:solidFill>
                <a:effectLst>
                  <a:glow rad="101600">
                    <a:srgbClr val="663300">
                      <a:alpha val="60000"/>
                    </a:srgbClr>
                  </a:glow>
                </a:effectLst>
              </a:rPr>
              <a:t>Preservation in</a:t>
            </a:r>
            <a:r>
              <a:rPr lang="ar-SA" sz="2800" b="1" dirty="0" smtClean="0">
                <a:ln w="24500" cmpd="dbl">
                  <a:noFill/>
                  <a:prstDash val="solid"/>
                  <a:miter lim="800000"/>
                </a:ln>
                <a:solidFill>
                  <a:srgbClr val="FFCC00"/>
                </a:solidFill>
                <a:effectLst>
                  <a:glow rad="101600">
                    <a:srgbClr val="663300">
                      <a:alpha val="60000"/>
                    </a:srgbClr>
                  </a:glow>
                  <a:outerShdw blurRad="38100" dist="38100" dir="7020000" algn="tl">
                    <a:srgbClr val="000000">
                      <a:alpha val="35000"/>
                    </a:srgbClr>
                  </a:outerShdw>
                </a:effectLst>
                <a:cs typeface="PT Bold Heading" pitchFamily="2" charset="-78"/>
              </a:rPr>
              <a:t>:</a:t>
            </a:r>
            <a:r>
              <a:rPr lang="ar-SA" sz="2800" b="1" dirty="0">
                <a:ln w="24500" cmpd="dbl">
                  <a:no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t/>
            </a:r>
            <a:br>
              <a:rPr lang="ar-SA" sz="2800" b="1" dirty="0">
                <a:ln w="24500" cmpd="dbl">
                  <a:no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663300">
                      <a:alpha val="60000"/>
                    </a:srgbClr>
                  </a:glow>
                  <a:outerShdw blurRad="38100" dist="38100" dir="7020000" algn="tl">
                    <a:srgbClr val="000000">
                      <a:alpha val="35000"/>
                    </a:srgbClr>
                  </a:outerShdw>
                </a:effectLst>
                <a:cs typeface="PT Bold Heading" pitchFamily="2" charset="-78"/>
              </a:rPr>
            </a:br>
            <a:r>
              <a:rPr lang="ar-SA" sz="2800" b="1" dirty="0">
                <a:ln w="24500" cmpd="dbl">
                  <a:noFill/>
                  <a:prstDash val="solid"/>
                  <a:miter lim="800000"/>
                </a:ln>
                <a:solidFill>
                  <a:srgbClr val="0000FF"/>
                </a:solidFill>
                <a:effectLst>
                  <a:glow rad="101600">
                    <a:schemeClr val="accent5">
                      <a:satMod val="175000"/>
                      <a:alpha val="40000"/>
                    </a:schemeClr>
                  </a:glow>
                  <a:outerShdw blurRad="38100" dist="38100" dir="7020000" algn="tl">
                    <a:srgbClr val="000000">
                      <a:alpha val="35000"/>
                    </a:srgbClr>
                  </a:outerShdw>
                </a:effectLst>
                <a:cs typeface="PT Bold Heading" pitchFamily="2" charset="-78"/>
              </a:rPr>
              <a:t>يمكن حفظ البكتيريا وخاصة التي تنمو في التربة باستخدام قليل من التربة المعقمة. وفى هذه الطريقة يؤخذ بواسطة الإبرة المعقمة النمو البكتيري النقي ويوضع في أنبوبة تحتوى على القليل من التربة المعقمة, حيث يتم الخلط جيدا تحت ظروف التعقيم ومن ثم الحفظ في درجة حرارة المعمل.</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US5BTCAGX8VJCCA511IDVCA14GXWSCACCN322CAB33IU5CAWOQ050CA93BUUQCAEEY412CAUH9UY7CAWKAKJ5CAYIATD8CA5GL2QDCA6Q03ACCAY3I4SOCA8K9FPECAPE22ZFCAWRVDF2CAN42NGRCAQ3HZP7.jpg"/>
          <p:cNvPicPr>
            <a:picLocks noGrp="1" noChangeAspect="1"/>
          </p:cNvPicPr>
          <p:nvPr>
            <p:ph idx="1"/>
          </p:nvPr>
        </p:nvPicPr>
        <p:blipFill>
          <a:blip r:embed="rId2" cstate="print"/>
          <a:stretch>
            <a:fillRect/>
          </a:stretch>
        </p:blipFill>
        <p:spPr>
          <a:xfrm>
            <a:off x="0" y="0"/>
            <a:ext cx="9144000" cy="6858000"/>
          </a:xfrm>
        </p:spPr>
      </p:pic>
      <p:pic>
        <p:nvPicPr>
          <p:cNvPr id="6" name="صورة 5" descr="imagesCATF01BP.jpg"/>
          <p:cNvPicPr>
            <a:picLocks noChangeAspect="1"/>
          </p:cNvPicPr>
          <p:nvPr/>
        </p:nvPicPr>
        <p:blipFill>
          <a:blip r:embed="rId3" cstate="print"/>
          <a:stretch>
            <a:fillRect/>
          </a:stretch>
        </p:blipFill>
        <p:spPr>
          <a:xfrm>
            <a:off x="1547664" y="764704"/>
            <a:ext cx="6120680" cy="4320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مربع نص 6"/>
          <p:cNvSpPr txBox="1"/>
          <p:nvPr/>
        </p:nvSpPr>
        <p:spPr>
          <a:xfrm>
            <a:off x="1691680" y="5373216"/>
            <a:ext cx="5544616" cy="646331"/>
          </a:xfrm>
          <a:prstGeom prst="rect">
            <a:avLst/>
          </a:prstGeom>
          <a:noFill/>
        </p:spPr>
        <p:txBody>
          <a:bodyPr wrap="square" rtlCol="1">
            <a:spAutoFit/>
          </a:bodyPr>
          <a:lstStyle/>
          <a:p>
            <a:pPr algn="ctr"/>
            <a:r>
              <a:rPr lang="ar-SA" sz="3600" b="1" dirty="0" smtClean="0">
                <a:ln w="24500" cmpd="dbl">
                  <a:noFill/>
                  <a:prstDash val="solid"/>
                  <a:miter lim="800000"/>
                </a:ln>
                <a:solidFill>
                  <a:srgbClr val="CCFF33"/>
                </a:solidFill>
                <a:effectLst>
                  <a:glow rad="228600">
                    <a:schemeClr val="accent2">
                      <a:satMod val="175000"/>
                      <a:alpha val="40000"/>
                    </a:schemeClr>
                  </a:glow>
                  <a:outerShdw blurRad="38100" dist="38100" dir="7020000" algn="tl">
                    <a:srgbClr val="000000">
                      <a:alpha val="35000"/>
                    </a:srgbClr>
                  </a:outerShdw>
                </a:effectLst>
                <a:cs typeface="PT Bold Heading" pitchFamily="2" charset="-78"/>
              </a:rPr>
              <a:t>جهاز </a:t>
            </a:r>
            <a:r>
              <a:rPr lang="ar-SA" sz="3600" b="1" dirty="0" err="1" smtClean="0">
                <a:ln w="24500" cmpd="dbl">
                  <a:noFill/>
                  <a:prstDash val="solid"/>
                  <a:miter lim="800000"/>
                </a:ln>
                <a:solidFill>
                  <a:srgbClr val="CCFF33"/>
                </a:solidFill>
                <a:effectLst>
                  <a:glow rad="228600">
                    <a:schemeClr val="accent2">
                      <a:satMod val="175000"/>
                      <a:alpha val="40000"/>
                    </a:schemeClr>
                  </a:glow>
                  <a:outerShdw blurRad="38100" dist="38100" dir="7020000" algn="tl">
                    <a:srgbClr val="000000">
                      <a:alpha val="35000"/>
                    </a:srgbClr>
                  </a:outerShdw>
                </a:effectLst>
                <a:cs typeface="PT Bold Heading" pitchFamily="2" charset="-78"/>
              </a:rPr>
              <a:t>التجفيد</a:t>
            </a:r>
            <a:r>
              <a:rPr lang="ar-SA" sz="3600" b="1" dirty="0" smtClean="0">
                <a:ln w="24500" cmpd="dbl">
                  <a:noFill/>
                  <a:prstDash val="solid"/>
                  <a:miter lim="800000"/>
                </a:ln>
                <a:solidFill>
                  <a:srgbClr val="CCFF33"/>
                </a:solidFill>
                <a:effectLst>
                  <a:glow rad="228600">
                    <a:schemeClr val="accent2">
                      <a:satMod val="175000"/>
                      <a:alpha val="40000"/>
                    </a:schemeClr>
                  </a:glow>
                  <a:outerShdw blurRad="38100" dist="38100" dir="7020000" algn="tl">
                    <a:srgbClr val="000000">
                      <a:alpha val="35000"/>
                    </a:srgbClr>
                  </a:outerShdw>
                </a:effectLst>
                <a:cs typeface="PT Bold Heading" pitchFamily="2" charset="-78"/>
              </a:rPr>
              <a:t> </a:t>
            </a:r>
            <a:r>
              <a:rPr lang="ar-SA" sz="3600" b="1" dirty="0" err="1" smtClean="0">
                <a:ln w="24500" cmpd="dbl">
                  <a:noFill/>
                  <a:prstDash val="solid"/>
                  <a:miter lim="800000"/>
                </a:ln>
                <a:solidFill>
                  <a:srgbClr val="CCFF33"/>
                </a:solidFill>
                <a:effectLst>
                  <a:glow rad="228600">
                    <a:schemeClr val="accent2">
                      <a:satMod val="175000"/>
                      <a:alpha val="40000"/>
                    </a:schemeClr>
                  </a:glow>
                  <a:outerShdw blurRad="38100" dist="38100" dir="7020000" algn="tl">
                    <a:srgbClr val="000000">
                      <a:alpha val="35000"/>
                    </a:srgbClr>
                  </a:outerShdw>
                </a:effectLst>
                <a:cs typeface="PT Bold Heading" pitchFamily="2" charset="-78"/>
              </a:rPr>
              <a:t>(</a:t>
            </a:r>
            <a:r>
              <a:rPr lang="en-US" sz="3600" b="1" dirty="0" err="1" smtClean="0">
                <a:ln w="24500" cmpd="dbl">
                  <a:noFill/>
                  <a:prstDash val="solid"/>
                  <a:miter lim="800000"/>
                </a:ln>
                <a:solidFill>
                  <a:srgbClr val="CCFF33"/>
                </a:solidFill>
                <a:effectLst>
                  <a:glow rad="228600">
                    <a:schemeClr val="accent2">
                      <a:satMod val="175000"/>
                      <a:alpha val="40000"/>
                    </a:schemeClr>
                  </a:glow>
                  <a:outerShdw blurRad="38100" dist="38100" dir="7020000" algn="tl">
                    <a:srgbClr val="000000">
                      <a:alpha val="35000"/>
                    </a:srgbClr>
                  </a:outerShdw>
                </a:effectLst>
                <a:cs typeface="PT Bold Heading" pitchFamily="2" charset="-78"/>
              </a:rPr>
              <a:t>Lypholizer</a:t>
            </a:r>
            <a:r>
              <a:rPr lang="ar-SA" sz="3600" b="1" dirty="0" err="1" smtClean="0">
                <a:ln w="24500" cmpd="dbl">
                  <a:noFill/>
                  <a:prstDash val="solid"/>
                  <a:miter lim="800000"/>
                </a:ln>
                <a:solidFill>
                  <a:srgbClr val="CCFF33"/>
                </a:solidFill>
                <a:effectLst>
                  <a:glow rad="228600">
                    <a:schemeClr val="accent2">
                      <a:satMod val="175000"/>
                      <a:alpha val="40000"/>
                    </a:schemeClr>
                  </a:glow>
                  <a:outerShdw blurRad="38100" dist="38100" dir="7020000" algn="tl">
                    <a:srgbClr val="000000">
                      <a:alpha val="35000"/>
                    </a:srgbClr>
                  </a:outerShdw>
                </a:effectLst>
                <a:cs typeface="PT Bold Heading" pitchFamily="2" charset="-78"/>
              </a:rPr>
              <a:t>)</a:t>
            </a:r>
            <a:endParaRPr lang="ar-SA" sz="3600" dirty="0">
              <a:solidFill>
                <a:srgbClr val="CCFF33"/>
              </a:solidFill>
              <a:effectLst>
                <a:glow rad="228600">
                  <a:schemeClr val="accent2">
                    <a:satMod val="175000"/>
                    <a:alpha val="40000"/>
                  </a:schemeClr>
                </a:glow>
                <a:outerShdw blurRad="38100" dist="38100" dir="7020000" algn="tl">
                  <a:srgbClr val="000000">
                    <a:alpha val="35000"/>
                  </a:srgbClr>
                </a:outerShdw>
              </a:effectLst>
            </a:endParaRP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عنصر نائب للمحتوى 5" descr="فطر.jpg"/>
          <p:cNvPicPr>
            <a:picLocks noGrp="1" noChangeAspect="1"/>
          </p:cNvPicPr>
          <p:nvPr>
            <p:ph idx="1"/>
          </p:nvPr>
        </p:nvPicPr>
        <p:blipFill>
          <a:blip r:embed="rId3" cstate="print"/>
          <a:stretch>
            <a:fillRect/>
          </a:stretch>
        </p:blipFill>
        <p:spPr>
          <a:xfrm>
            <a:off x="0" y="0"/>
            <a:ext cx="9144000" cy="6858000"/>
          </a:xfrm>
        </p:spPr>
      </p:pic>
      <p:sp>
        <p:nvSpPr>
          <p:cNvPr id="22530" name="Rectangle 2"/>
          <p:cNvSpPr>
            <a:spLocks noChangeArrowheads="1"/>
          </p:cNvSpPr>
          <p:nvPr/>
        </p:nvSpPr>
        <p:spPr bwMode="auto">
          <a:xfrm>
            <a:off x="357158" y="285728"/>
            <a:ext cx="8786842"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justLow" defTabSz="914400" rtl="1" eaLnBrk="1" fontAlgn="base" latinLnBrk="0" hangingPunct="1">
              <a:lnSpc>
                <a:spcPct val="100000"/>
              </a:lnSpc>
              <a:spcBef>
                <a:spcPct val="0"/>
              </a:spcBef>
              <a:spcAft>
                <a:spcPct val="0"/>
              </a:spcAft>
              <a:buClrTx/>
              <a:buSzTx/>
              <a:buFontTx/>
              <a:buNone/>
              <a:tabLst>
                <a:tab pos="825500" algn="l"/>
              </a:tabLst>
            </a:pPr>
            <a:r>
              <a:rPr kumimoji="0" lang="ar-SA" sz="4000" b="1" i="0" u="none" strike="noStrike" cap="all" normalizeH="0" baseline="0" dirty="0" smtClean="0">
                <a:ln w="0"/>
                <a:solidFill>
                  <a:srgbClr val="C00000"/>
                </a:solidFill>
                <a:effectLst>
                  <a:glow rad="101600">
                    <a:srgbClr val="FFFF99">
                      <a:alpha val="60000"/>
                    </a:srgbClr>
                  </a:glow>
                  <a:reflection blurRad="12700" stA="50000" endPos="50000" dist="5000" dir="5400000" sy="-100000" rotWithShape="0"/>
                </a:effectLst>
                <a:latin typeface="Calibri" pitchFamily="34" charset="0"/>
                <a:ea typeface="Calibri" pitchFamily="34" charset="0"/>
                <a:cs typeface="PT Bold Heading" pitchFamily="2" charset="-78"/>
              </a:rPr>
              <a:t>حفظ المزارع الفطرية:</a:t>
            </a:r>
            <a:endParaRPr kumimoji="0" lang="en-US" sz="4000" b="1" i="0" u="none" strike="noStrike" cap="all" normalizeH="0" baseline="0" dirty="0" smtClean="0">
              <a:ln w="0"/>
              <a:solidFill>
                <a:srgbClr val="C00000"/>
              </a:solidFill>
              <a:effectLst>
                <a:glow rad="101600">
                  <a:srgbClr val="FFFF99">
                    <a:alpha val="60000"/>
                  </a:srgbClr>
                </a:glow>
                <a:reflection blurRad="12700" stA="50000" endPos="50000" dist="5000" dir="5400000" sy="-100000" rotWithShape="0"/>
              </a:effectLst>
              <a:latin typeface="Arial" pitchFamily="34" charset="0"/>
              <a:cs typeface="PT Bold Heading"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825500" algn="l"/>
              </a:tabLst>
            </a:pPr>
            <a:r>
              <a:rPr kumimoji="0" lang="ar-SA" sz="2800" b="1" i="0" u="none" strike="noStrike" cap="all" normalizeH="0" baseline="0" dirty="0" smtClean="0">
                <a:ln w="0"/>
                <a:solidFill>
                  <a:srgbClr val="FF66CC"/>
                </a:solidFill>
                <a:effectLst>
                  <a:glow rad="101600">
                    <a:srgbClr val="FFFF99">
                      <a:alpha val="60000"/>
                    </a:srgbClr>
                  </a:glow>
                  <a:reflection blurRad="12700" stA="50000" endPos="50000" dist="5000" dir="5400000" sy="-100000" rotWithShape="0"/>
                </a:effectLst>
                <a:latin typeface="Calibri" pitchFamily="34" charset="0"/>
                <a:ea typeface="Calibri" pitchFamily="34" charset="0"/>
                <a:cs typeface="PT Bold Heading" pitchFamily="2" charset="-78"/>
              </a:rPr>
              <a:t>يجب أن تحفظ الفطريات حية وبصورة نقية طوال فترة الدراسة وابسط الطرق لحفظ الفطريات هي نقل المستعمرات باستمرار إلى بيئة جديدة ومعقمة في أنبوبة اختبار ويمكن حفظ الأنابيب في درجات حرارة منخفضة (في الثلاجة) حيث أن الفطريات تظل حية إذا ما وفرت لها درجات حرارة مناسبة , كذلك جفاف المستعمرة لا يحدث إلا بعد فترة طويلة.</a:t>
            </a:r>
            <a:endParaRPr kumimoji="0" lang="en-US" sz="2800" b="1" i="0" u="none" strike="noStrike" cap="all" normalizeH="0" baseline="0" dirty="0" smtClean="0">
              <a:ln w="0"/>
              <a:solidFill>
                <a:srgbClr val="FF66CC"/>
              </a:solidFill>
              <a:effectLst>
                <a:glow rad="101600">
                  <a:srgbClr val="FFFF99">
                    <a:alpha val="60000"/>
                  </a:srgbClr>
                </a:glow>
                <a:reflection blurRad="12700" stA="50000" endPos="50000" dist="5000" dir="5400000" sy="-100000" rotWithShape="0"/>
              </a:effectLst>
              <a:latin typeface="Arial" pitchFamily="34" charset="0"/>
              <a:cs typeface="PT Bold Heading"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825500" algn="l"/>
              </a:tabLst>
            </a:pPr>
            <a:r>
              <a:rPr kumimoji="0" lang="ar-SA" sz="2800" b="1" i="0" u="none" strike="noStrike" cap="all" normalizeH="0" baseline="0" dirty="0" smtClean="0">
                <a:ln w="0"/>
                <a:solidFill>
                  <a:srgbClr val="FFFF99"/>
                </a:solidFill>
                <a:effectLst>
                  <a:glow rad="101600">
                    <a:srgbClr val="FFFF99">
                      <a:alpha val="60000"/>
                    </a:srgbClr>
                  </a:glow>
                  <a:reflection blurRad="12700" stA="50000" endPos="50000" dist="5000" dir="5400000" sy="-100000" rotWithShape="0"/>
                </a:effectLst>
                <a:latin typeface="Calibri" pitchFamily="34" charset="0"/>
                <a:ea typeface="Calibri" pitchFamily="34" charset="0"/>
                <a:cs typeface="PT Bold Heading" pitchFamily="2" charset="-78"/>
              </a:rPr>
              <a:t>ولتجنب جفاف المستعمرة يمكن تطهير فوهة الأنبوبة باللهب ثم نسدها بسدادة قطنية ثم تغطى بعد ذلك بسدادة معدنية أو بلاستيكية محكمة أو تغطى بشمع </a:t>
            </a:r>
            <a:r>
              <a:rPr kumimoji="0" lang="ar-SA" sz="2800" b="1" i="0" u="none" strike="noStrike" cap="all" normalizeH="0" baseline="0" dirty="0" err="1" smtClean="0">
                <a:ln w="0"/>
                <a:solidFill>
                  <a:srgbClr val="FFFF99"/>
                </a:solidFill>
                <a:effectLst>
                  <a:glow rad="101600">
                    <a:srgbClr val="FFFF99">
                      <a:alpha val="60000"/>
                    </a:srgbClr>
                  </a:glow>
                  <a:reflection blurRad="12700" stA="50000" endPos="50000" dist="5000" dir="5400000" sy="-100000" rotWithShape="0"/>
                </a:effectLst>
                <a:latin typeface="Calibri" pitchFamily="34" charset="0"/>
                <a:ea typeface="Calibri" pitchFamily="34" charset="0"/>
                <a:cs typeface="PT Bold Heading" pitchFamily="2" charset="-78"/>
              </a:rPr>
              <a:t>البارافين</a:t>
            </a:r>
            <a:r>
              <a:rPr kumimoji="0" lang="ar-SA" sz="2800" b="1" i="0" u="none" strike="noStrike" cap="all" normalizeH="0" baseline="0" dirty="0" smtClean="0">
                <a:ln w="0"/>
                <a:solidFill>
                  <a:srgbClr val="FFFF99"/>
                </a:solidFill>
                <a:effectLst>
                  <a:glow rad="101600">
                    <a:srgbClr val="FFFF99">
                      <a:alpha val="60000"/>
                    </a:srgbClr>
                  </a:glow>
                  <a:reflection blurRad="12700" stA="50000" endPos="50000" dist="5000" dir="5400000" sy="-100000" rotWithShape="0"/>
                </a:effectLst>
                <a:latin typeface="Calibri" pitchFamily="34" charset="0"/>
                <a:ea typeface="Calibri" pitchFamily="34" charset="0"/>
                <a:cs typeface="PT Bold Heading" pitchFamily="2" charset="-78"/>
              </a:rPr>
              <a:t>.</a:t>
            </a:r>
            <a:endParaRPr kumimoji="0" lang="en-US" sz="2800" b="1" i="0" u="none" strike="noStrike" cap="all" normalizeH="0" baseline="0" dirty="0" smtClean="0">
              <a:ln w="0"/>
              <a:solidFill>
                <a:srgbClr val="FFFF99"/>
              </a:solidFill>
              <a:effectLst>
                <a:glow rad="101600">
                  <a:srgbClr val="FFFF99">
                    <a:alpha val="60000"/>
                  </a:srgbClr>
                </a:glow>
                <a:reflection blurRad="12700" stA="50000" endPos="50000" dist="5000" dir="5400000" sy="-100000" rotWithShape="0"/>
              </a:effectLst>
              <a:latin typeface="Arial" pitchFamily="34" charset="0"/>
              <a:cs typeface="PT Bold Heading"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825500" algn="l"/>
              </a:tabLst>
            </a:pPr>
            <a:r>
              <a:rPr kumimoji="0" lang="ar-SA" sz="2800" b="1" i="0" u="none" strike="noStrike" cap="all" normalizeH="0" baseline="0" dirty="0" smtClean="0">
                <a:ln w="0"/>
                <a:solidFill>
                  <a:srgbClr val="CC9900"/>
                </a:solidFill>
                <a:effectLst>
                  <a:glow rad="101600">
                    <a:srgbClr val="FFFF99">
                      <a:alpha val="60000"/>
                    </a:srgbClr>
                  </a:glow>
                  <a:reflection blurRad="12700" stA="50000" endPos="50000" dist="5000" dir="5400000" sy="-100000" rotWithShape="0"/>
                </a:effectLst>
                <a:latin typeface="Calibri" pitchFamily="34" charset="0"/>
                <a:ea typeface="Calibri" pitchFamily="34" charset="0"/>
                <a:cs typeface="PT Bold Heading" pitchFamily="2" charset="-78"/>
              </a:rPr>
              <a:t>ومن الجدير بالذكر أن الفطريات تختلف في المدة اللازمة لتجديد المزرعة الفطرية وذلك على حسب نوع الفطر فبعض الفطريات تبقى حية لمدة (8-9 أشهر) دون الحاجة إلى نقلها إلى أنبوبة جديدة وبعضها يجب أن ينقل كل ثلاثة أسابيع على الأكثر.</a:t>
            </a:r>
            <a:endParaRPr kumimoji="0" lang="ar-SA" sz="2800" b="1" i="0" u="none" strike="noStrike" cap="all" normalizeH="0" baseline="0" dirty="0" smtClean="0">
              <a:ln w="0"/>
              <a:solidFill>
                <a:srgbClr val="CC9900"/>
              </a:solidFill>
              <a:effectLst>
                <a:glow rad="101600">
                  <a:srgbClr val="FFFF99">
                    <a:alpha val="60000"/>
                  </a:srgbClr>
                </a:glow>
                <a:reflection blurRad="12700" stA="50000" endPos="50000" dist="5000" dir="5400000" sy="-100000" rotWithShape="0"/>
              </a:effectLst>
              <a:latin typeface="Arial" pitchFamily="34" charset="0"/>
              <a:cs typeface="PT Bold Heading" pitchFamily="2" charset="-78"/>
            </a:endParaRPr>
          </a:p>
        </p:txBody>
      </p:sp>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after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 calcmode="lin" valueType="num">
                                      <p:cBhvr>
                                        <p:cTn id="7" dur="500" fill="hold"/>
                                        <p:tgtEl>
                                          <p:spTgt spid="22530">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22530">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22530">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22530">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22530">
                                            <p:txEl>
                                              <p:pRg st="0" end="0"/>
                                            </p:txEl>
                                          </p:spTgt>
                                        </p:tgtEl>
                                      </p:cBhvr>
                                    </p:animEffect>
                                  </p:childTnLst>
                                </p:cTn>
                              </p:par>
                            </p:childTnLst>
                          </p:cTn>
                        </p:par>
                        <p:par>
                          <p:cTn id="12" fill="hold">
                            <p:stCondLst>
                              <p:cond delay="500"/>
                            </p:stCondLst>
                            <p:childTnLst>
                              <p:par>
                                <p:cTn id="13" presetID="30" presetClass="entr" presetSubtype="0" fill="hold" nodeType="afterEffect">
                                  <p:stCondLst>
                                    <p:cond delay="0"/>
                                  </p:stCondLst>
                                  <p:childTnLst>
                                    <p:set>
                                      <p:cBhvr>
                                        <p:cTn id="14" dur="1" fill="hold">
                                          <p:stCondLst>
                                            <p:cond delay="0"/>
                                          </p:stCondLst>
                                        </p:cTn>
                                        <p:tgtEl>
                                          <p:spTgt spid="22530">
                                            <p:txEl>
                                              <p:pRg st="1" end="1"/>
                                            </p:txEl>
                                          </p:spTgt>
                                        </p:tgtEl>
                                        <p:attrNameLst>
                                          <p:attrName>style.visibility</p:attrName>
                                        </p:attrNameLst>
                                      </p:cBhvr>
                                      <p:to>
                                        <p:strVal val="visible"/>
                                      </p:to>
                                    </p:set>
                                    <p:animEffect transition="in" filter="fade">
                                      <p:cBhvr>
                                        <p:cTn id="15" dur="800" decel="100000"/>
                                        <p:tgtEl>
                                          <p:spTgt spid="22530">
                                            <p:txEl>
                                              <p:pRg st="1" end="1"/>
                                            </p:txEl>
                                          </p:spTgt>
                                        </p:tgtEl>
                                      </p:cBhvr>
                                    </p:animEffect>
                                    <p:anim calcmode="lin" valueType="num">
                                      <p:cBhvr>
                                        <p:cTn id="16" dur="800" decel="100000" fill="hold"/>
                                        <p:tgtEl>
                                          <p:spTgt spid="22530">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22530">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22530">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22530">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22530">
                                            <p:txEl>
                                              <p:pRg st="1" end="1"/>
                                            </p:txEl>
                                          </p:spTgt>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22530">
                                            <p:txEl>
                                              <p:pRg st="2" end="2"/>
                                            </p:txEl>
                                          </p:spTgt>
                                        </p:tgtEl>
                                        <p:attrNameLst>
                                          <p:attrName>style.visibility</p:attrName>
                                        </p:attrNameLst>
                                      </p:cBhvr>
                                      <p:to>
                                        <p:strVal val="visible"/>
                                      </p:to>
                                    </p:set>
                                    <p:animEffect transition="in" filter="fade">
                                      <p:cBhvr>
                                        <p:cTn id="23" dur="800" decel="100000"/>
                                        <p:tgtEl>
                                          <p:spTgt spid="22530">
                                            <p:txEl>
                                              <p:pRg st="2" end="2"/>
                                            </p:txEl>
                                          </p:spTgt>
                                        </p:tgtEl>
                                      </p:cBhvr>
                                    </p:animEffect>
                                    <p:anim calcmode="lin" valueType="num">
                                      <p:cBhvr>
                                        <p:cTn id="24" dur="800" decel="100000" fill="hold"/>
                                        <p:tgtEl>
                                          <p:spTgt spid="22530">
                                            <p:txEl>
                                              <p:pRg st="2" end="2"/>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22530">
                                            <p:txEl>
                                              <p:pRg st="2" end="2"/>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22530">
                                            <p:txEl>
                                              <p:pRg st="2" end="2"/>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2530">
                                            <p:txEl>
                                              <p:pRg st="2" end="2"/>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2530">
                                            <p:txEl>
                                              <p:pRg st="2" end="2"/>
                                            </p:txEl>
                                          </p:spTgt>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22530">
                                            <p:txEl>
                                              <p:pRg st="3" end="3"/>
                                            </p:txEl>
                                          </p:spTgt>
                                        </p:tgtEl>
                                        <p:attrNameLst>
                                          <p:attrName>style.visibility</p:attrName>
                                        </p:attrNameLst>
                                      </p:cBhvr>
                                      <p:to>
                                        <p:strVal val="visible"/>
                                      </p:to>
                                    </p:set>
                                    <p:animEffect transition="in" filter="fade">
                                      <p:cBhvr>
                                        <p:cTn id="31" dur="800" decel="100000"/>
                                        <p:tgtEl>
                                          <p:spTgt spid="22530">
                                            <p:txEl>
                                              <p:pRg st="3" end="3"/>
                                            </p:txEl>
                                          </p:spTgt>
                                        </p:tgtEl>
                                      </p:cBhvr>
                                    </p:animEffect>
                                    <p:anim calcmode="lin" valueType="num">
                                      <p:cBhvr>
                                        <p:cTn id="32" dur="800" decel="100000" fill="hold"/>
                                        <p:tgtEl>
                                          <p:spTgt spid="22530">
                                            <p:txEl>
                                              <p:pRg st="3" end="3"/>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22530">
                                            <p:txEl>
                                              <p:pRg st="3" end="3"/>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22530">
                                            <p:txEl>
                                              <p:pRg st="3" end="3"/>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22530">
                                            <p:txEl>
                                              <p:pRg st="3" end="3"/>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22530">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9" name="عنصر نائب للمحتوى 3" descr="siod_salmonella_04.jpg"/>
          <p:cNvPicPr>
            <a:picLocks noChangeAspect="1"/>
          </p:cNvPicPr>
          <p:nvPr/>
        </p:nvPicPr>
        <p:blipFill>
          <a:blip r:embed="rId2" cstate="print"/>
          <a:stretch>
            <a:fillRect/>
          </a:stretch>
        </p:blipFill>
        <p:spPr>
          <a:xfrm>
            <a:off x="0" y="0"/>
            <a:ext cx="9144000" cy="6858000"/>
          </a:xfrm>
          <a:prstGeom prst="rect">
            <a:avLst/>
          </a:prstGeom>
        </p:spPr>
      </p:pic>
      <p:sp>
        <p:nvSpPr>
          <p:cNvPr id="14337" name="Rectangle 1"/>
          <p:cNvSpPr>
            <a:spLocks noChangeArrowheads="1"/>
          </p:cNvSpPr>
          <p:nvPr/>
        </p:nvSpPr>
        <p:spPr bwMode="auto">
          <a:xfrm>
            <a:off x="1" y="500042"/>
            <a:ext cx="914400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ar-SA" sz="3200" b="1" dirty="0" smtClean="0">
                <a:ln w="18000">
                  <a:solidFill>
                    <a:schemeClr val="accent1">
                      <a:lumMod val="60000"/>
                      <a:lumOff val="40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أنابيب </a:t>
            </a:r>
            <a:r>
              <a:rPr lang="ar-SA" sz="3200" b="1" dirty="0" err="1" smtClean="0">
                <a:ln w="18000">
                  <a:solidFill>
                    <a:schemeClr val="accent1">
                      <a:lumMod val="60000"/>
                      <a:lumOff val="40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آجار</a:t>
            </a:r>
            <a:r>
              <a:rPr lang="ar-SA" sz="3200" b="1" dirty="0" smtClean="0">
                <a:ln w="18000">
                  <a:solidFill>
                    <a:schemeClr val="accent1">
                      <a:lumMod val="60000"/>
                      <a:lumOff val="40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مغذى(مائل) - إبرة التلقيح ذات العقدة - مزرعة نقية سواء كانت (بكتيرية، فطرية).</a:t>
            </a:r>
            <a:r>
              <a:rPr lang="ar-SA" sz="3200" b="1"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r>
            <a:br>
              <a:rPr lang="ar-SA" sz="3200" b="1"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br>
            <a:endParaRPr lang="ar-SA" sz="800" b="1"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endParaRPr>
          </a:p>
          <a:p>
            <a:pPr lvl="0" fontAlgn="base">
              <a:spcBef>
                <a:spcPct val="0"/>
              </a:spcBef>
              <a:spcAft>
                <a:spcPct val="0"/>
              </a:spcAft>
            </a:pPr>
            <a: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r>
            <a:b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br>
            <a:r>
              <a:rPr kumimoji="0" lang="ar-SA" sz="3200" b="1" i="0" u="none" strike="noStrike" normalizeH="0" baseline="0" dirty="0" smtClean="0">
                <a:ln w="18000">
                  <a:solidFill>
                    <a:schemeClr val="accent2">
                      <a:lumMod val="75000"/>
                    </a:schemeClr>
                  </a:solidFill>
                  <a:prstDash val="solid"/>
                  <a:miter lim="800000"/>
                </a:ln>
                <a:solidFill>
                  <a:srgbClr val="FF000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1. </a:t>
            </a:r>
            <a:r>
              <a:rPr lang="ar-SA" sz="3200" b="1"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تحت ظروف التعقيم, لقحي سطح </a:t>
            </a:r>
            <a:r>
              <a:rPr lang="ar-SA" sz="3200" b="1" dirty="0" err="1"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آجار</a:t>
            </a:r>
            <a:r>
              <a:rPr lang="ar-SA" sz="3200" b="1"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الأنبوبة الأولى بالمزرعة البكتيرية النقية باستخدام إبرة التلقيح. حركي الإبرة برفق على سطح </a:t>
            </a:r>
            <a:r>
              <a:rPr lang="ar-SA" sz="3200" b="1" dirty="0" err="1"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الآجار</a:t>
            </a:r>
            <a:r>
              <a:rPr lang="ar-SA" sz="3200" b="1"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من أسفل إلى أعلى. </a:t>
            </a:r>
          </a:p>
          <a:p>
            <a:pPr fontAlgn="base">
              <a:spcBef>
                <a:spcPct val="0"/>
              </a:spcBef>
              <a:spcAft>
                <a:spcPct val="0"/>
              </a:spcAft>
            </a:pPr>
            <a:r>
              <a:rPr lang="ar-SA" sz="3200" b="1" dirty="0" smtClean="0">
                <a:ln w="18000">
                  <a:solidFill>
                    <a:schemeClr val="accent2">
                      <a:lumMod val="75000"/>
                    </a:schemeClr>
                  </a:solidFill>
                  <a:prstDash val="solid"/>
                  <a:miter lim="800000"/>
                </a:ln>
                <a:solidFill>
                  <a:srgbClr val="FF000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2. </a:t>
            </a:r>
            <a:r>
              <a:rPr lang="ar-SA" sz="3200" b="1"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حاذري من الضغط على الإبرة حتى لا تجرحي </a:t>
            </a:r>
            <a:r>
              <a:rPr lang="ar-SA" sz="3200" b="1" dirty="0" err="1"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الآجار</a:t>
            </a:r>
            <a:r>
              <a:rPr lang="ar-SA" sz="3200" b="1"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أو تقطعيه.</a:t>
            </a:r>
          </a:p>
          <a:p>
            <a:pPr fontAlgn="base">
              <a:spcBef>
                <a:spcPct val="0"/>
              </a:spcBef>
              <a:spcAft>
                <a:spcPct val="0"/>
              </a:spcAft>
            </a:pPr>
            <a:r>
              <a:rPr lang="ar-SA" sz="3200" b="1" dirty="0" smtClean="0">
                <a:ln w="18000">
                  <a:solidFill>
                    <a:schemeClr val="accent2">
                      <a:lumMod val="75000"/>
                    </a:schemeClr>
                  </a:solidFill>
                  <a:prstDash val="solid"/>
                  <a:miter lim="800000"/>
                </a:ln>
                <a:solidFill>
                  <a:srgbClr val="FF000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3. </a:t>
            </a:r>
            <a:r>
              <a:rPr lang="ar-SA" sz="3200" b="1"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وبنفس الطريقة لقحي سطح الأنبوبة الثانية بالمزرعة الفطرية.</a:t>
            </a:r>
            <a:r>
              <a:rPr lang="ar-SA" sz="3200" b="1" i="1"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t>
            </a:r>
            <a:r>
              <a:rPr kumimoji="0" lang="ar-SA" sz="3200" b="1" i="0" u="none" strike="noStrike" normalizeH="0" baseline="0"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r>
            <a:br>
              <a:rPr kumimoji="0" lang="ar-SA" sz="3200" b="1" i="0" u="none" strike="noStrike" normalizeH="0" baseline="0"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br>
            <a:r>
              <a:rPr kumimoji="0" lang="ar-SA" sz="3200" b="1" i="0" u="none" strike="noStrike" normalizeH="0" baseline="0" dirty="0" smtClean="0">
                <a:ln w="18000">
                  <a:solidFill>
                    <a:schemeClr val="accent2">
                      <a:lumMod val="75000"/>
                    </a:schemeClr>
                  </a:solidFill>
                  <a:prstDash val="solid"/>
                  <a:miter lim="800000"/>
                </a:ln>
                <a:solidFill>
                  <a:srgbClr val="FF000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4. </a:t>
            </a:r>
            <a:r>
              <a:rPr kumimoji="0" lang="ar-SA" sz="3200" b="1" i="0" u="none" strike="noStrike" normalizeH="0" baseline="0"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تحضن أنابيب </a:t>
            </a:r>
            <a:r>
              <a:rPr kumimoji="0" lang="ar-SA" sz="3200" b="1" i="0" u="none" strike="noStrike" normalizeH="0" baseline="0" dirty="0" err="1"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الآجار</a:t>
            </a:r>
            <a:r>
              <a:rPr kumimoji="0" lang="ar-SA" sz="3200" b="1" i="0" u="none" strike="noStrike" normalizeH="0" baseline="0"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المائل على درجة حرارة ملائمة</a:t>
            </a:r>
            <a:r>
              <a:rPr kumimoji="0" lang="ar-SA" sz="3200" b="1" i="0" u="none" strike="noStrike" normalizeH="0"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t>
            </a:r>
            <a:r>
              <a:rPr kumimoji="0" lang="ar-SA" sz="3200" b="1" i="0" u="none" strike="noStrike" normalizeH="0" baseline="0"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لمدة 24-48 ساعة.</a:t>
            </a:r>
            <a:endParaRPr kumimoji="0" lang="ar-SA" sz="3200" b="1" i="0" u="none" strike="noStrike" normalizeH="0" baseline="0"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Arial" pitchFamily="34" charset="0"/>
              <a:cs typeface="PT Bold Heading" pitchFamily="2" charset="-78"/>
            </a:endParaRPr>
          </a:p>
        </p:txBody>
      </p:sp>
      <p:sp>
        <p:nvSpPr>
          <p:cNvPr id="7" name="مستطيل 6"/>
          <p:cNvSpPr/>
          <p:nvPr/>
        </p:nvSpPr>
        <p:spPr>
          <a:xfrm>
            <a:off x="5500694" y="0"/>
            <a:ext cx="3390672" cy="646331"/>
          </a:xfrm>
          <a:prstGeom prst="rect">
            <a:avLst/>
          </a:prstGeom>
        </p:spPr>
        <p:txBody>
          <a:bodyPr wrap="none">
            <a:spAutoFit/>
          </a:bodyPr>
          <a:lstStyle/>
          <a:p>
            <a:r>
              <a:rPr kumimoji="0" lang="ar-SA" sz="36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الأدوات المستخدمة:</a:t>
            </a:r>
            <a:endParaRPr lang="ar-SA" sz="3600" dirty="0"/>
          </a:p>
        </p:txBody>
      </p:sp>
      <p:sp>
        <p:nvSpPr>
          <p:cNvPr id="8" name="مستطيل 7"/>
          <p:cNvSpPr/>
          <p:nvPr/>
        </p:nvSpPr>
        <p:spPr>
          <a:xfrm>
            <a:off x="6357950" y="1500174"/>
            <a:ext cx="2611914" cy="646331"/>
          </a:xfrm>
          <a:prstGeom prst="rect">
            <a:avLst/>
          </a:prstGeom>
        </p:spPr>
        <p:txBody>
          <a:bodyPr wrap="square">
            <a:spAutoFit/>
          </a:bodyPr>
          <a:lstStyle/>
          <a:p>
            <a:r>
              <a:rPr kumimoji="0" lang="ar-SA" sz="36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طريقة العمل :</a:t>
            </a:r>
            <a:endParaRPr lang="ar-SA" sz="3600" dirty="0"/>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7"/>
                                        </p:tgtEl>
                                        <p:attrNameLst>
                                          <p:attrName>ppt_y</p:attrName>
                                        </p:attrNameLst>
                                      </p:cBhvr>
                                      <p:tavLst>
                                        <p:tav tm="0">
                                          <p:val>
                                            <p:strVal val="#ppt_y"/>
                                          </p:val>
                                        </p:tav>
                                        <p:tav tm="100000">
                                          <p:val>
                                            <p:strVal val="#ppt_y"/>
                                          </p:val>
                                        </p:tav>
                                      </p:tavLst>
                                    </p:anim>
                                    <p:animEffect transition="in" filter="fade">
                                      <p:cBhvr>
                                        <p:cTn id="10" dur="1000"/>
                                        <p:tgtEl>
                                          <p:spTgt spid="7"/>
                                        </p:tgtEl>
                                      </p:cBhvr>
                                    </p:animEffect>
                                  </p:childTnLst>
                                </p:cTn>
                              </p:par>
                            </p:childTnLst>
                          </p:cTn>
                        </p:par>
                        <p:par>
                          <p:cTn id="11" fill="hold">
                            <p:stCondLst>
                              <p:cond delay="1000"/>
                            </p:stCondLst>
                            <p:childTnLst>
                              <p:par>
                                <p:cTn id="12" presetID="48" presetClass="entr" presetSubtype="0" accel="50000" fill="hold" nodeType="afterEffect">
                                  <p:stCondLst>
                                    <p:cond delay="0"/>
                                  </p:stCondLst>
                                  <p:childTnLst>
                                    <p:set>
                                      <p:cBhvr>
                                        <p:cTn id="13" dur="1" fill="hold">
                                          <p:stCondLst>
                                            <p:cond delay="0"/>
                                          </p:stCondLst>
                                        </p:cTn>
                                        <p:tgtEl>
                                          <p:spTgt spid="14337">
                                            <p:txEl>
                                              <p:pRg st="0" end="0"/>
                                            </p:txEl>
                                          </p:spTgt>
                                        </p:tgtEl>
                                        <p:attrNameLst>
                                          <p:attrName>style.visibility</p:attrName>
                                        </p:attrNameLst>
                                      </p:cBhvr>
                                      <p:to>
                                        <p:strVal val="visible"/>
                                      </p:to>
                                    </p:set>
                                    <p:anim calcmode="lin" valueType="num">
                                      <p:cBhvr>
                                        <p:cTn id="14" dur="1000" fill="hold"/>
                                        <p:tgtEl>
                                          <p:spTgt spid="14337">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14337">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14337">
                                            <p:txEl>
                                              <p:pRg st="0" end="0"/>
                                            </p:txEl>
                                          </p:spTgt>
                                        </p:tgtEl>
                                        <p:attrNameLst>
                                          <p:attrName>ppt_y</p:attrName>
                                        </p:attrNameLst>
                                      </p:cBhvr>
                                      <p:tavLst>
                                        <p:tav tm="0">
                                          <p:val>
                                            <p:strVal val="#ppt_y"/>
                                          </p:val>
                                        </p:tav>
                                        <p:tav tm="100000">
                                          <p:val>
                                            <p:strVal val="#ppt_y"/>
                                          </p:val>
                                        </p:tav>
                                      </p:tavLst>
                                    </p:anim>
                                    <p:animEffect transition="in" filter="fade">
                                      <p:cBhvr>
                                        <p:cTn id="17" dur="1000"/>
                                        <p:tgtEl>
                                          <p:spTgt spid="14337">
                                            <p:txEl>
                                              <p:pRg st="0" end="0"/>
                                            </p:txEl>
                                          </p:spTgt>
                                        </p:tgtEl>
                                      </p:cBhvr>
                                    </p:animEffect>
                                  </p:childTnLst>
                                </p:cTn>
                              </p:par>
                            </p:childTnLst>
                          </p:cTn>
                        </p:par>
                        <p:par>
                          <p:cTn id="18" fill="hold">
                            <p:stCondLst>
                              <p:cond delay="2000"/>
                            </p:stCondLst>
                            <p:childTnLst>
                              <p:par>
                                <p:cTn id="19" presetID="48" presetClass="entr" presetSubtype="0" accel="5000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2"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23" dur="1000" fill="hold"/>
                                        <p:tgtEl>
                                          <p:spTgt spid="8"/>
                                        </p:tgtEl>
                                        <p:attrNameLst>
                                          <p:attrName>ppt_y</p:attrName>
                                        </p:attrNameLst>
                                      </p:cBhvr>
                                      <p:tavLst>
                                        <p:tav tm="0">
                                          <p:val>
                                            <p:strVal val="#ppt_y"/>
                                          </p:val>
                                        </p:tav>
                                        <p:tav tm="100000">
                                          <p:val>
                                            <p:strVal val="#ppt_y"/>
                                          </p:val>
                                        </p:tav>
                                      </p:tavLst>
                                    </p:anim>
                                    <p:animEffect transition="in" filter="fade">
                                      <p:cBhvr>
                                        <p:cTn id="24" dur="1000"/>
                                        <p:tgtEl>
                                          <p:spTgt spid="8"/>
                                        </p:tgtEl>
                                      </p:cBhvr>
                                    </p:animEffect>
                                  </p:childTnLst>
                                </p:cTn>
                              </p:par>
                            </p:childTnLst>
                          </p:cTn>
                        </p:par>
                        <p:par>
                          <p:cTn id="25" fill="hold">
                            <p:stCondLst>
                              <p:cond delay="3000"/>
                            </p:stCondLst>
                            <p:childTnLst>
                              <p:par>
                                <p:cTn id="26" presetID="48" presetClass="entr" presetSubtype="0" accel="50000" fill="hold" nodeType="afterEffect">
                                  <p:stCondLst>
                                    <p:cond delay="0"/>
                                  </p:stCondLst>
                                  <p:childTnLst>
                                    <p:set>
                                      <p:cBhvr>
                                        <p:cTn id="27" dur="1" fill="hold">
                                          <p:stCondLst>
                                            <p:cond delay="0"/>
                                          </p:stCondLst>
                                        </p:cTn>
                                        <p:tgtEl>
                                          <p:spTgt spid="14337">
                                            <p:txEl>
                                              <p:pRg st="1" end="1"/>
                                            </p:txEl>
                                          </p:spTgt>
                                        </p:tgtEl>
                                        <p:attrNameLst>
                                          <p:attrName>style.visibility</p:attrName>
                                        </p:attrNameLst>
                                      </p:cBhvr>
                                      <p:to>
                                        <p:strVal val="visible"/>
                                      </p:to>
                                    </p:set>
                                    <p:anim calcmode="lin" valueType="num">
                                      <p:cBhvr>
                                        <p:cTn id="28" dur="1000" fill="hold"/>
                                        <p:tgtEl>
                                          <p:spTgt spid="14337">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14337">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14337">
                                            <p:txEl>
                                              <p:pRg st="1" end="1"/>
                                            </p:txEl>
                                          </p:spTgt>
                                        </p:tgtEl>
                                        <p:attrNameLst>
                                          <p:attrName>ppt_y</p:attrName>
                                        </p:attrNameLst>
                                      </p:cBhvr>
                                      <p:tavLst>
                                        <p:tav tm="0">
                                          <p:val>
                                            <p:strVal val="#ppt_y"/>
                                          </p:val>
                                        </p:tav>
                                        <p:tav tm="100000">
                                          <p:val>
                                            <p:strVal val="#ppt_y"/>
                                          </p:val>
                                        </p:tav>
                                      </p:tavLst>
                                    </p:anim>
                                    <p:animEffect transition="in" filter="fade">
                                      <p:cBhvr>
                                        <p:cTn id="31" dur="1000"/>
                                        <p:tgtEl>
                                          <p:spTgt spid="14337">
                                            <p:txEl>
                                              <p:pRg st="1" end="1"/>
                                            </p:txEl>
                                          </p:spTgt>
                                        </p:tgtEl>
                                      </p:cBhvr>
                                    </p:animEffect>
                                  </p:childTnLst>
                                </p:cTn>
                              </p:par>
                            </p:childTnLst>
                          </p:cTn>
                        </p:par>
                        <p:par>
                          <p:cTn id="32" fill="hold">
                            <p:stCondLst>
                              <p:cond delay="4000"/>
                            </p:stCondLst>
                            <p:childTnLst>
                              <p:par>
                                <p:cTn id="33" presetID="48" presetClass="entr" presetSubtype="0" accel="50000" fill="hold" nodeType="afterEffect">
                                  <p:stCondLst>
                                    <p:cond delay="0"/>
                                  </p:stCondLst>
                                  <p:childTnLst>
                                    <p:set>
                                      <p:cBhvr>
                                        <p:cTn id="34" dur="1" fill="hold">
                                          <p:stCondLst>
                                            <p:cond delay="0"/>
                                          </p:stCondLst>
                                        </p:cTn>
                                        <p:tgtEl>
                                          <p:spTgt spid="14337">
                                            <p:txEl>
                                              <p:pRg st="2" end="2"/>
                                            </p:txEl>
                                          </p:spTgt>
                                        </p:tgtEl>
                                        <p:attrNameLst>
                                          <p:attrName>style.visibility</p:attrName>
                                        </p:attrNameLst>
                                      </p:cBhvr>
                                      <p:to>
                                        <p:strVal val="visible"/>
                                      </p:to>
                                    </p:set>
                                    <p:anim calcmode="lin" valueType="num">
                                      <p:cBhvr>
                                        <p:cTn id="35" dur="1000" fill="hold"/>
                                        <p:tgtEl>
                                          <p:spTgt spid="14337">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6" dur="1000" fill="hold"/>
                                        <p:tgtEl>
                                          <p:spTgt spid="14337">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37" dur="1000" fill="hold"/>
                                        <p:tgtEl>
                                          <p:spTgt spid="14337">
                                            <p:txEl>
                                              <p:pRg st="2" end="2"/>
                                            </p:txEl>
                                          </p:spTgt>
                                        </p:tgtEl>
                                        <p:attrNameLst>
                                          <p:attrName>ppt_y</p:attrName>
                                        </p:attrNameLst>
                                      </p:cBhvr>
                                      <p:tavLst>
                                        <p:tav tm="0">
                                          <p:val>
                                            <p:strVal val="#ppt_y"/>
                                          </p:val>
                                        </p:tav>
                                        <p:tav tm="100000">
                                          <p:val>
                                            <p:strVal val="#ppt_y"/>
                                          </p:val>
                                        </p:tav>
                                      </p:tavLst>
                                    </p:anim>
                                    <p:animEffect transition="in" filter="fade">
                                      <p:cBhvr>
                                        <p:cTn id="38" dur="1000"/>
                                        <p:tgtEl>
                                          <p:spTgt spid="14337">
                                            <p:txEl>
                                              <p:pRg st="2" end="2"/>
                                            </p:txEl>
                                          </p:spTgt>
                                        </p:tgtEl>
                                      </p:cBhvr>
                                    </p:animEffect>
                                  </p:childTnLst>
                                </p:cTn>
                              </p:par>
                            </p:childTnLst>
                          </p:cTn>
                        </p:par>
                        <p:par>
                          <p:cTn id="39" fill="hold">
                            <p:stCondLst>
                              <p:cond delay="5000"/>
                            </p:stCondLst>
                            <p:childTnLst>
                              <p:par>
                                <p:cTn id="40" presetID="48" presetClass="entr" presetSubtype="0" accel="50000" fill="hold" nodeType="afterEffect">
                                  <p:stCondLst>
                                    <p:cond delay="0"/>
                                  </p:stCondLst>
                                  <p:childTnLst>
                                    <p:set>
                                      <p:cBhvr>
                                        <p:cTn id="41" dur="1" fill="hold">
                                          <p:stCondLst>
                                            <p:cond delay="0"/>
                                          </p:stCondLst>
                                        </p:cTn>
                                        <p:tgtEl>
                                          <p:spTgt spid="14337">
                                            <p:txEl>
                                              <p:pRg st="3" end="3"/>
                                            </p:txEl>
                                          </p:spTgt>
                                        </p:tgtEl>
                                        <p:attrNameLst>
                                          <p:attrName>style.visibility</p:attrName>
                                        </p:attrNameLst>
                                      </p:cBhvr>
                                      <p:to>
                                        <p:strVal val="visible"/>
                                      </p:to>
                                    </p:set>
                                    <p:anim calcmode="lin" valueType="num">
                                      <p:cBhvr>
                                        <p:cTn id="42" dur="1000" fill="hold"/>
                                        <p:tgtEl>
                                          <p:spTgt spid="14337">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3" dur="1000" fill="hold"/>
                                        <p:tgtEl>
                                          <p:spTgt spid="14337">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44" dur="1000" fill="hold"/>
                                        <p:tgtEl>
                                          <p:spTgt spid="14337">
                                            <p:txEl>
                                              <p:pRg st="3" end="3"/>
                                            </p:txEl>
                                          </p:spTgt>
                                        </p:tgtEl>
                                        <p:attrNameLst>
                                          <p:attrName>ppt_y</p:attrName>
                                        </p:attrNameLst>
                                      </p:cBhvr>
                                      <p:tavLst>
                                        <p:tav tm="0">
                                          <p:val>
                                            <p:strVal val="#ppt_y"/>
                                          </p:val>
                                        </p:tav>
                                        <p:tav tm="100000">
                                          <p:val>
                                            <p:strVal val="#ppt_y"/>
                                          </p:val>
                                        </p:tav>
                                      </p:tavLst>
                                    </p:anim>
                                    <p:animEffect transition="in" filter="fade">
                                      <p:cBhvr>
                                        <p:cTn id="45" dur="1000"/>
                                        <p:tgtEl>
                                          <p:spTgt spid="1433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14337" name="Rectangle 1"/>
          <p:cNvSpPr>
            <a:spLocks noChangeArrowheads="1"/>
          </p:cNvSpPr>
          <p:nvPr/>
        </p:nvSpPr>
        <p:spPr bwMode="auto">
          <a:xfrm>
            <a:off x="285719" y="500042"/>
            <a:ext cx="8858281"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r>
            <a:b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br>
            <a:r>
              <a:rPr lang="ar-SA" sz="3200" b="1"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r>
            <a:br>
              <a:rPr lang="ar-SA" sz="3200" b="1"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br>
            <a:endPar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endParaRPr>
          </a:p>
          <a:p>
            <a:pPr fontAlgn="base">
              <a:spcBef>
                <a:spcPct val="0"/>
              </a:spcBef>
              <a:spcAft>
                <a:spcPct val="0"/>
              </a:spcAft>
            </a:pPr>
            <a: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r>
            <a:b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br>
            <a:endParaRPr kumimoji="0" lang="ar-SA" sz="3200" b="1" i="0" u="none" strike="noStrike" normalizeH="0" baseline="0"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Arial" pitchFamily="34" charset="0"/>
              <a:cs typeface="PT Bold Heading" pitchFamily="2" charset="-78"/>
            </a:endParaRPr>
          </a:p>
        </p:txBody>
      </p:sp>
      <p:pic>
        <p:nvPicPr>
          <p:cNvPr id="7" name="عنصر نائب للمحتوى 3" descr="siod_salmonella_04.jpg"/>
          <p:cNvPicPr>
            <a:picLocks noChangeAspect="1"/>
          </p:cNvPicPr>
          <p:nvPr/>
        </p:nvPicPr>
        <p:blipFill>
          <a:blip r:embed="rId2" cstate="print"/>
          <a:stretch>
            <a:fillRect/>
          </a:stretch>
        </p:blipFill>
        <p:spPr>
          <a:xfrm>
            <a:off x="0" y="0"/>
            <a:ext cx="9144000" cy="6858000"/>
          </a:xfrm>
          <a:prstGeom prst="rect">
            <a:avLst/>
          </a:prstGeom>
        </p:spPr>
      </p:pic>
      <p:pic>
        <p:nvPicPr>
          <p:cNvPr id="9" name="صورة 8" descr="streaking on agar slant"/>
          <p:cNvPicPr/>
          <p:nvPr/>
        </p:nvPicPr>
        <p:blipFill>
          <a:blip r:embed="rId3" cstate="print"/>
          <a:srcRect/>
          <a:stretch>
            <a:fillRect/>
          </a:stretch>
        </p:blipFill>
        <p:spPr bwMode="auto">
          <a:xfrm>
            <a:off x="1285852" y="285728"/>
            <a:ext cx="6786610" cy="6143668"/>
          </a:xfrm>
          <a:prstGeom prst="rect">
            <a:avLst/>
          </a:prstGeom>
          <a:ln>
            <a:noFill/>
          </a:ln>
          <a:effectLst>
            <a:outerShdw blurRad="50800" dist="38100" dir="8100000" algn="tr" rotWithShape="0">
              <a:prstClr val="black">
                <a:alpha val="40000"/>
              </a:prstClr>
            </a:outerShdw>
            <a:reflection blurRad="6350" stA="52000" endA="300" endPos="35000" dir="5400000" sy="-100000" algn="bl" rotWithShape="0"/>
            <a:softEdge rad="112500"/>
          </a:effectLst>
        </p:spPr>
      </p:pic>
      <p:sp>
        <p:nvSpPr>
          <p:cNvPr id="8" name="مستطيل 7"/>
          <p:cNvSpPr/>
          <p:nvPr/>
        </p:nvSpPr>
        <p:spPr>
          <a:xfrm>
            <a:off x="1000100" y="5357826"/>
            <a:ext cx="7000924" cy="10715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cs typeface="PT Bold Heading" pitchFamily="2" charset="-78"/>
              </a:rPr>
              <a:t>طريقة تخطيط أنبوبة </a:t>
            </a:r>
            <a:r>
              <a:rPr lang="ar-SA" sz="2800" dirty="0" err="1" smtClean="0">
                <a:solidFill>
                  <a:srgbClr val="C00000"/>
                </a:solidFill>
                <a:cs typeface="PT Bold Heading" pitchFamily="2" charset="-78"/>
              </a:rPr>
              <a:t>الآجار</a:t>
            </a:r>
            <a:r>
              <a:rPr lang="ar-SA" sz="2800" dirty="0" smtClean="0">
                <a:solidFill>
                  <a:srgbClr val="C00000"/>
                </a:solidFill>
                <a:cs typeface="PT Bold Heading" pitchFamily="2" charset="-78"/>
              </a:rPr>
              <a:t> المائل (لحفظ الكائنات الدقيقة)  </a:t>
            </a:r>
            <a:r>
              <a:rPr lang="fr-FR" sz="2800" dirty="0" smtClean="0">
                <a:solidFill>
                  <a:srgbClr val="C00000"/>
                </a:solidFill>
                <a:cs typeface="PT Bold Heading" pitchFamily="2" charset="-78"/>
              </a:rPr>
              <a:t> </a:t>
            </a:r>
            <a:r>
              <a:rPr lang="fr-FR" sz="2800" b="1" dirty="0" err="1" smtClean="0">
                <a:solidFill>
                  <a:srgbClr val="C00000"/>
                </a:solidFill>
                <a:cs typeface="PT Bold Heading" pitchFamily="2" charset="-78"/>
              </a:rPr>
              <a:t>Slant</a:t>
            </a:r>
            <a:r>
              <a:rPr lang="fr-FR" sz="2800" b="1" dirty="0" smtClean="0">
                <a:solidFill>
                  <a:srgbClr val="C00000"/>
                </a:solidFill>
                <a:cs typeface="PT Bold Heading" pitchFamily="2" charset="-78"/>
              </a:rPr>
              <a:t> inoculation</a:t>
            </a:r>
            <a:r>
              <a:rPr lang="ar-SA" sz="2800" dirty="0" smtClean="0">
                <a:solidFill>
                  <a:srgbClr val="C00000"/>
                </a:solidFill>
                <a:cs typeface="PT Bold Heading" pitchFamily="2" charset="-78"/>
              </a:rPr>
              <a:t> .</a:t>
            </a:r>
            <a:endParaRPr lang="en-US" sz="2800" dirty="0" smtClean="0">
              <a:solidFill>
                <a:srgbClr val="C00000"/>
              </a:solidFill>
              <a:cs typeface="PT Bold Heading" pitchFamily="2" charset="-78"/>
            </a:endParaRPr>
          </a:p>
          <a:p>
            <a:r>
              <a:rPr lang="en-US" sz="2800" dirty="0" smtClean="0">
                <a:solidFill>
                  <a:srgbClr val="C00000"/>
                </a:solidFill>
                <a:cs typeface="PT Bold Heading" pitchFamily="2" charset="-78"/>
              </a:rPr>
              <a:t> </a:t>
            </a:r>
          </a:p>
        </p:txBody>
      </p:sp>
    </p:spTree>
  </p:cSld>
  <p:clrMapOvr>
    <a:masterClrMapping/>
  </p:clrMapOvr>
  <p:transition spd="med">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14337">
                                            <p:txEl>
                                              <p:pRg st="0" end="0"/>
                                            </p:txEl>
                                          </p:spTgt>
                                        </p:tgtEl>
                                        <p:attrNameLst>
                                          <p:attrName>style.visibility</p:attrName>
                                        </p:attrNameLst>
                                      </p:cBhvr>
                                      <p:to>
                                        <p:strVal val="visible"/>
                                      </p:to>
                                    </p:set>
                                    <p:anim calcmode="lin" valueType="num">
                                      <p:cBhvr>
                                        <p:cTn id="7" dur="1000" fill="hold"/>
                                        <p:tgtEl>
                                          <p:spTgt spid="14337">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4337">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4337">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14337">
                                            <p:txEl>
                                              <p:pRg st="0" end="0"/>
                                            </p:txEl>
                                          </p:spTgt>
                                        </p:tgtEl>
                                      </p:cBhvr>
                                    </p:animEffect>
                                  </p:childTnLst>
                                </p:cTn>
                              </p:par>
                            </p:childTnLst>
                          </p:cTn>
                        </p:par>
                        <p:par>
                          <p:cTn id="11" fill="hold">
                            <p:stCondLst>
                              <p:cond delay="1000"/>
                            </p:stCondLst>
                            <p:childTnLst>
                              <p:par>
                                <p:cTn id="12" presetID="48" presetClass="entr" presetSubtype="0" accel="50000" fill="hold" nodeType="afterEffect">
                                  <p:stCondLst>
                                    <p:cond delay="0"/>
                                  </p:stCondLst>
                                  <p:childTnLst>
                                    <p:set>
                                      <p:cBhvr>
                                        <p:cTn id="13" dur="1" fill="hold">
                                          <p:stCondLst>
                                            <p:cond delay="0"/>
                                          </p:stCondLst>
                                        </p:cTn>
                                        <p:tgtEl>
                                          <p:spTgt spid="14337">
                                            <p:txEl>
                                              <p:pRg st="1" end="1"/>
                                            </p:txEl>
                                          </p:spTgt>
                                        </p:tgtEl>
                                        <p:attrNameLst>
                                          <p:attrName>style.visibility</p:attrName>
                                        </p:attrNameLst>
                                      </p:cBhvr>
                                      <p:to>
                                        <p:strVal val="visible"/>
                                      </p:to>
                                    </p:set>
                                    <p:anim calcmode="lin" valueType="num">
                                      <p:cBhvr>
                                        <p:cTn id="14" dur="1000" fill="hold"/>
                                        <p:tgtEl>
                                          <p:spTgt spid="14337">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14337">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14337">
                                            <p:txEl>
                                              <p:pRg st="1" end="1"/>
                                            </p:txEl>
                                          </p:spTgt>
                                        </p:tgtEl>
                                        <p:attrNameLst>
                                          <p:attrName>ppt_y</p:attrName>
                                        </p:attrNameLst>
                                      </p:cBhvr>
                                      <p:tavLst>
                                        <p:tav tm="0">
                                          <p:val>
                                            <p:strVal val="#ppt_y"/>
                                          </p:val>
                                        </p:tav>
                                        <p:tav tm="100000">
                                          <p:val>
                                            <p:strVal val="#ppt_y"/>
                                          </p:val>
                                        </p:tav>
                                      </p:tavLst>
                                    </p:anim>
                                    <p:animEffect transition="in" filter="fade">
                                      <p:cBhvr>
                                        <p:cTn id="17" dur="1000"/>
                                        <p:tgtEl>
                                          <p:spTgt spid="14337">
                                            <p:txEl>
                                              <p:pRg st="1" end="1"/>
                                            </p:txEl>
                                          </p:spTgt>
                                        </p:tgtEl>
                                      </p:cBhvr>
                                    </p:animEffect>
                                  </p:childTnLst>
                                </p:cTn>
                              </p:par>
                              <p:par>
                                <p:cTn id="18" presetID="12" presetClass="entr" presetSubtype="1"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slide(fromTop)">
                                      <p:cBhvr>
                                        <p:cTn id="20" dur="500"/>
                                        <p:tgtEl>
                                          <p:spTgt spid="9"/>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Bottom)">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14337" name="Rectangle 1"/>
          <p:cNvSpPr>
            <a:spLocks noChangeArrowheads="1"/>
          </p:cNvSpPr>
          <p:nvPr/>
        </p:nvSpPr>
        <p:spPr bwMode="auto">
          <a:xfrm>
            <a:off x="285719" y="500042"/>
            <a:ext cx="8858281"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r>
            <a:b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br>
            <a:r>
              <a:rPr lang="ar-SA" sz="3200" b="1"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r>
            <a:br>
              <a:rPr lang="ar-SA" sz="3200" b="1"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br>
            <a:endPar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endParaRPr>
          </a:p>
          <a:p>
            <a:pPr fontAlgn="base">
              <a:spcBef>
                <a:spcPct val="0"/>
              </a:spcBef>
              <a:spcAft>
                <a:spcPct val="0"/>
              </a:spcAft>
            </a:pPr>
            <a: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t/>
            </a:r>
            <a:br>
              <a:rPr kumimoji="0" lang="ar-SA" sz="3200" b="1" i="0" u="none" strike="noStrike" normalizeH="0" baseline="0" dirty="0" smtClean="0">
                <a:ln w="18000">
                  <a:solidFill>
                    <a:schemeClr val="accent2">
                      <a:lumMod val="75000"/>
                    </a:schemeClr>
                  </a:solidFill>
                  <a:prstDash val="solid"/>
                  <a:miter lim="800000"/>
                </a:ln>
                <a:solidFill>
                  <a:srgbClr val="00B050"/>
                </a:solidFill>
                <a:effectLst>
                  <a:glow rad="101600">
                    <a:srgbClr val="FFFF99">
                      <a:alpha val="60000"/>
                    </a:srgbClr>
                  </a:glow>
                  <a:outerShdw blurRad="25500" dist="23000" dir="7020000" algn="tl">
                    <a:srgbClr val="000000">
                      <a:alpha val="50000"/>
                    </a:srgbClr>
                  </a:outerShdw>
                </a:effectLst>
                <a:latin typeface="Calibri" pitchFamily="34" charset="0"/>
                <a:ea typeface="Calibri" pitchFamily="34" charset="0"/>
                <a:cs typeface="PT Bold Heading" pitchFamily="2" charset="-78"/>
              </a:rPr>
            </a:br>
            <a:endParaRPr kumimoji="0" lang="ar-SA" sz="3200" b="1" i="0" u="none" strike="noStrike" normalizeH="0" baseline="0" dirty="0" smtClean="0">
              <a:ln w="18000">
                <a:solidFill>
                  <a:schemeClr val="accent2">
                    <a:lumMod val="75000"/>
                  </a:schemeClr>
                </a:solidFill>
                <a:prstDash val="solid"/>
                <a:miter lim="800000"/>
              </a:ln>
              <a:solidFill>
                <a:srgbClr val="0000FF"/>
              </a:solidFill>
              <a:effectLst>
                <a:glow rad="101600">
                  <a:srgbClr val="FFFF99">
                    <a:alpha val="60000"/>
                  </a:srgbClr>
                </a:glow>
                <a:outerShdw blurRad="25500" dist="23000" dir="7020000" algn="tl">
                  <a:srgbClr val="000000">
                    <a:alpha val="50000"/>
                  </a:srgbClr>
                </a:outerShdw>
              </a:effectLst>
              <a:latin typeface="Arial" pitchFamily="34" charset="0"/>
              <a:cs typeface="PT Bold Heading" pitchFamily="2" charset="-78"/>
            </a:endParaRPr>
          </a:p>
        </p:txBody>
      </p:sp>
      <p:pic>
        <p:nvPicPr>
          <p:cNvPr id="7" name="عنصر نائب للمحتوى 3" descr="siod_salmonella_04.jpg"/>
          <p:cNvPicPr>
            <a:picLocks noChangeAspect="1"/>
          </p:cNvPicPr>
          <p:nvPr/>
        </p:nvPicPr>
        <p:blipFill>
          <a:blip r:embed="rId2" cstate="print"/>
          <a:stretch>
            <a:fillRect/>
          </a:stretch>
        </p:blipFill>
        <p:spPr>
          <a:xfrm>
            <a:off x="0" y="0"/>
            <a:ext cx="9144000" cy="6858000"/>
          </a:xfrm>
          <a:prstGeom prst="rect">
            <a:avLst/>
          </a:prstGeom>
        </p:spPr>
      </p:pic>
      <p:sp>
        <p:nvSpPr>
          <p:cNvPr id="8" name="مستطيل 7"/>
          <p:cNvSpPr/>
          <p:nvPr/>
        </p:nvSpPr>
        <p:spPr>
          <a:xfrm>
            <a:off x="1000100" y="5661248"/>
            <a:ext cx="7000924" cy="768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smtClean="0">
                <a:solidFill>
                  <a:srgbClr val="9A41A1"/>
                </a:solidFill>
                <a:effectLst>
                  <a:glow rad="228600">
                    <a:schemeClr val="accent6">
                      <a:satMod val="175000"/>
                      <a:alpha val="40000"/>
                    </a:schemeClr>
                  </a:glow>
                </a:effectLst>
                <a:cs typeface="PT Bold Heading" pitchFamily="2" charset="-78"/>
              </a:rPr>
              <a:t>شكل النمو على بيئة </a:t>
            </a:r>
            <a:r>
              <a:rPr lang="ar-SA" sz="4400" dirty="0" err="1" smtClean="0">
                <a:solidFill>
                  <a:srgbClr val="9A41A1"/>
                </a:solidFill>
                <a:effectLst>
                  <a:glow rad="228600">
                    <a:schemeClr val="accent6">
                      <a:satMod val="175000"/>
                      <a:alpha val="40000"/>
                    </a:schemeClr>
                  </a:glow>
                </a:effectLst>
                <a:cs typeface="PT Bold Heading" pitchFamily="2" charset="-78"/>
              </a:rPr>
              <a:t>الآجار</a:t>
            </a:r>
            <a:r>
              <a:rPr lang="ar-SA" sz="4400" dirty="0" smtClean="0">
                <a:solidFill>
                  <a:srgbClr val="9A41A1"/>
                </a:solidFill>
                <a:effectLst>
                  <a:glow rad="228600">
                    <a:schemeClr val="accent6">
                      <a:satMod val="175000"/>
                      <a:alpha val="40000"/>
                    </a:schemeClr>
                  </a:glow>
                </a:effectLst>
                <a:cs typeface="PT Bold Heading" pitchFamily="2" charset="-78"/>
              </a:rPr>
              <a:t> المائل.</a:t>
            </a:r>
            <a:endParaRPr lang="en-US" sz="4400" dirty="0" smtClean="0">
              <a:solidFill>
                <a:srgbClr val="9A41A1"/>
              </a:solidFill>
              <a:effectLst>
                <a:glow rad="228600">
                  <a:schemeClr val="accent6">
                    <a:satMod val="175000"/>
                    <a:alpha val="40000"/>
                  </a:schemeClr>
                </a:glow>
              </a:effectLst>
              <a:cs typeface="PT Bold Heading" pitchFamily="2" charset="-78"/>
            </a:endParaRPr>
          </a:p>
          <a:p>
            <a:pPr algn="ctr"/>
            <a:r>
              <a:rPr lang="en-US" sz="4400" dirty="0" smtClean="0">
                <a:solidFill>
                  <a:srgbClr val="9A41A1"/>
                </a:solidFill>
                <a:effectLst>
                  <a:glow rad="228600">
                    <a:schemeClr val="accent6">
                      <a:satMod val="175000"/>
                      <a:alpha val="40000"/>
                    </a:schemeClr>
                  </a:glow>
                </a:effectLst>
                <a:cs typeface="PT Bold Heading" pitchFamily="2" charset="-78"/>
              </a:rPr>
              <a:t> </a:t>
            </a:r>
          </a:p>
        </p:txBody>
      </p:sp>
      <p:pic>
        <p:nvPicPr>
          <p:cNvPr id="10" name="صورة 9" descr="18.jpg"/>
          <p:cNvPicPr>
            <a:picLocks noChangeAspect="1"/>
          </p:cNvPicPr>
          <p:nvPr/>
        </p:nvPicPr>
        <p:blipFill>
          <a:blip r:embed="rId3" cstate="print"/>
          <a:stretch>
            <a:fillRect/>
          </a:stretch>
        </p:blipFill>
        <p:spPr>
          <a:xfrm>
            <a:off x="683568" y="404664"/>
            <a:ext cx="7776863" cy="4608512"/>
          </a:xfrm>
          <a:prstGeom prst="rect">
            <a:avLst/>
          </a:prstGeom>
          <a:ln>
            <a:noFill/>
          </a:ln>
          <a:effectLst>
            <a:softEdge rad="112500"/>
          </a:effectLst>
        </p:spPr>
      </p:pic>
    </p:spTree>
  </p:cSld>
  <p:clrMapOvr>
    <a:masterClrMapping/>
  </p:clrMapOvr>
  <p:transition spd="med">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14337">
                                            <p:txEl>
                                              <p:pRg st="0" end="0"/>
                                            </p:txEl>
                                          </p:spTgt>
                                        </p:tgtEl>
                                        <p:attrNameLst>
                                          <p:attrName>style.visibility</p:attrName>
                                        </p:attrNameLst>
                                      </p:cBhvr>
                                      <p:to>
                                        <p:strVal val="visible"/>
                                      </p:to>
                                    </p:set>
                                    <p:anim calcmode="lin" valueType="num">
                                      <p:cBhvr>
                                        <p:cTn id="7" dur="1000" fill="hold"/>
                                        <p:tgtEl>
                                          <p:spTgt spid="14337">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4337">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4337">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14337">
                                            <p:txEl>
                                              <p:pRg st="0" end="0"/>
                                            </p:txEl>
                                          </p:spTgt>
                                        </p:tgtEl>
                                      </p:cBhvr>
                                    </p:animEffect>
                                  </p:childTnLst>
                                </p:cTn>
                              </p:par>
                            </p:childTnLst>
                          </p:cTn>
                        </p:par>
                        <p:par>
                          <p:cTn id="11" fill="hold">
                            <p:stCondLst>
                              <p:cond delay="1000"/>
                            </p:stCondLst>
                            <p:childTnLst>
                              <p:par>
                                <p:cTn id="12" presetID="48" presetClass="entr" presetSubtype="0" accel="50000" fill="hold" nodeType="afterEffect">
                                  <p:stCondLst>
                                    <p:cond delay="0"/>
                                  </p:stCondLst>
                                  <p:childTnLst>
                                    <p:set>
                                      <p:cBhvr>
                                        <p:cTn id="13" dur="1" fill="hold">
                                          <p:stCondLst>
                                            <p:cond delay="0"/>
                                          </p:stCondLst>
                                        </p:cTn>
                                        <p:tgtEl>
                                          <p:spTgt spid="14337">
                                            <p:txEl>
                                              <p:pRg st="1" end="1"/>
                                            </p:txEl>
                                          </p:spTgt>
                                        </p:tgtEl>
                                        <p:attrNameLst>
                                          <p:attrName>style.visibility</p:attrName>
                                        </p:attrNameLst>
                                      </p:cBhvr>
                                      <p:to>
                                        <p:strVal val="visible"/>
                                      </p:to>
                                    </p:set>
                                    <p:anim calcmode="lin" valueType="num">
                                      <p:cBhvr>
                                        <p:cTn id="14" dur="1000" fill="hold"/>
                                        <p:tgtEl>
                                          <p:spTgt spid="14337">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14337">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14337">
                                            <p:txEl>
                                              <p:pRg st="1" end="1"/>
                                            </p:txEl>
                                          </p:spTgt>
                                        </p:tgtEl>
                                        <p:attrNameLst>
                                          <p:attrName>ppt_y</p:attrName>
                                        </p:attrNameLst>
                                      </p:cBhvr>
                                      <p:tavLst>
                                        <p:tav tm="0">
                                          <p:val>
                                            <p:strVal val="#ppt_y"/>
                                          </p:val>
                                        </p:tav>
                                        <p:tav tm="100000">
                                          <p:val>
                                            <p:strVal val="#ppt_y"/>
                                          </p:val>
                                        </p:tav>
                                      </p:tavLst>
                                    </p:anim>
                                    <p:animEffect transition="in" filter="fade">
                                      <p:cBhvr>
                                        <p:cTn id="17" dur="1000"/>
                                        <p:tgtEl>
                                          <p:spTgt spid="14337">
                                            <p:txEl>
                                              <p:pRg st="1" end="1"/>
                                            </p:txEl>
                                          </p:spTgt>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lide(fromBottom)">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siod_salmonella_04.jpg"/>
          <p:cNvPicPr>
            <a:picLocks noGrp="1" noChangeAspect="1"/>
          </p:cNvPicPr>
          <p:nvPr>
            <p:ph idx="1"/>
          </p:nvPr>
        </p:nvPicPr>
        <p:blipFill>
          <a:blip r:embed="rId2" cstate="print"/>
          <a:stretch>
            <a:fillRect/>
          </a:stretch>
        </p:blipFill>
        <p:spPr>
          <a:xfrm>
            <a:off x="0" y="0"/>
            <a:ext cx="9144000" cy="6858000"/>
          </a:xfrm>
        </p:spPr>
      </p:pic>
      <p:sp>
        <p:nvSpPr>
          <p:cNvPr id="6" name="مربع نص 5"/>
          <p:cNvSpPr txBox="1"/>
          <p:nvPr/>
        </p:nvSpPr>
        <p:spPr>
          <a:xfrm>
            <a:off x="0" y="1857364"/>
            <a:ext cx="9144000" cy="6432530"/>
          </a:xfrm>
          <a:prstGeom prst="rect">
            <a:avLst/>
          </a:prstGeom>
          <a:noFill/>
        </p:spPr>
        <p:txBody>
          <a:bodyPr wrap="square" rtlCol="1">
            <a:spAutoFit/>
          </a:bodyPr>
          <a:lstStyle/>
          <a:p>
            <a:pPr>
              <a:buClr>
                <a:srgbClr val="FF0000"/>
              </a:buClr>
              <a:buFont typeface="AGA Arabesque Desktop" pitchFamily="2" charset="2"/>
              <a:buChar char=""/>
            </a:pPr>
            <a:r>
              <a:rPr lang="ar-SA" sz="4400" b="1" dirty="0" smtClean="0">
                <a:ln w="12700">
                  <a:solidFill>
                    <a:schemeClr val="bg2">
                      <a:lumMod val="90000"/>
                    </a:schemeClr>
                  </a:solidFill>
                  <a:prstDash val="solid"/>
                </a:ln>
                <a:solidFill>
                  <a:srgbClr val="C00000"/>
                </a:solidFill>
                <a:effectLst>
                  <a:outerShdw blurRad="41275" dist="20320" dir="1800000" algn="tl" rotWithShape="0">
                    <a:srgbClr val="000000">
                      <a:alpha val="40000"/>
                    </a:srgbClr>
                  </a:outerShdw>
                </a:effectLst>
                <a:cs typeface="PT Bold Dusky" pitchFamily="2" charset="-78"/>
              </a:rPr>
              <a:t>أكتبي تقرير للتجارب السابقة متضمناً:</a:t>
            </a:r>
          </a:p>
          <a:p>
            <a:pPr>
              <a:buClr>
                <a:srgbClr val="663300"/>
              </a:buClr>
              <a:buFont typeface="Wingdings" pitchFamily="2" charset="2"/>
              <a:buChar char="T"/>
            </a:pPr>
            <a:r>
              <a:rPr lang="ar-SA" sz="4000" b="1" dirty="0" smtClean="0">
                <a:ln>
                  <a:solidFill>
                    <a:schemeClr val="accent1">
                      <a:lumMod val="20000"/>
                      <a:lumOff val="80000"/>
                    </a:schemeClr>
                  </a:solidFill>
                </a:ln>
                <a:solidFill>
                  <a:schemeClr val="tx2">
                    <a:lumMod val="60000"/>
                    <a:lumOff val="40000"/>
                  </a:schemeClr>
                </a:solidFill>
                <a:effectLst>
                  <a:glow rad="228600">
                    <a:schemeClr val="tx1">
                      <a:alpha val="40000"/>
                    </a:schemeClr>
                  </a:glow>
                </a:effectLst>
                <a:cs typeface="PT Bold Dusky" pitchFamily="2" charset="-78"/>
              </a:rPr>
              <a:t>أسم التجربة.</a:t>
            </a:r>
          </a:p>
          <a:p>
            <a:pPr>
              <a:buClr>
                <a:srgbClr val="663300"/>
              </a:buClr>
              <a:buFont typeface="Wingdings" pitchFamily="2" charset="2"/>
              <a:buChar char="T"/>
            </a:pPr>
            <a:r>
              <a:rPr lang="ar-SA" sz="4000" b="1" dirty="0" smtClean="0">
                <a:ln>
                  <a:solidFill>
                    <a:schemeClr val="accent1">
                      <a:lumMod val="20000"/>
                      <a:lumOff val="80000"/>
                    </a:schemeClr>
                  </a:solidFill>
                </a:ln>
                <a:solidFill>
                  <a:schemeClr val="tx2">
                    <a:lumMod val="60000"/>
                    <a:lumOff val="40000"/>
                  </a:schemeClr>
                </a:solidFill>
                <a:effectLst>
                  <a:glow rad="228600">
                    <a:schemeClr val="tx1">
                      <a:alpha val="40000"/>
                    </a:schemeClr>
                  </a:glow>
                </a:effectLst>
                <a:cs typeface="PT Bold Dusky" pitchFamily="2" charset="-78"/>
              </a:rPr>
              <a:t> الهدف منها.</a:t>
            </a:r>
          </a:p>
          <a:p>
            <a:pPr>
              <a:buClr>
                <a:srgbClr val="663300"/>
              </a:buClr>
              <a:buFont typeface="Wingdings" pitchFamily="2" charset="2"/>
              <a:buChar char="T"/>
            </a:pPr>
            <a:r>
              <a:rPr lang="ar-SA" sz="4000" b="1" dirty="0" smtClean="0">
                <a:ln>
                  <a:solidFill>
                    <a:schemeClr val="accent1">
                      <a:lumMod val="20000"/>
                      <a:lumOff val="80000"/>
                    </a:schemeClr>
                  </a:solidFill>
                </a:ln>
                <a:solidFill>
                  <a:schemeClr val="tx2">
                    <a:lumMod val="60000"/>
                    <a:lumOff val="40000"/>
                  </a:schemeClr>
                </a:solidFill>
                <a:effectLst>
                  <a:glow rad="228600">
                    <a:schemeClr val="tx1">
                      <a:alpha val="40000"/>
                    </a:schemeClr>
                  </a:glow>
                </a:effectLst>
                <a:cs typeface="PT Bold Dusky" pitchFamily="2" charset="-78"/>
              </a:rPr>
              <a:t> وصف المزرعة التي نمت من حيث عدد المستعمرات وأشكالها وألوانها التي ظهرت </a:t>
            </a:r>
            <a:r>
              <a:rPr lang="ar-SA" sz="4000" b="1" dirty="0" err="1" smtClean="0">
                <a:ln>
                  <a:solidFill>
                    <a:schemeClr val="accent1">
                      <a:lumMod val="20000"/>
                      <a:lumOff val="80000"/>
                    </a:schemeClr>
                  </a:solidFill>
                </a:ln>
                <a:solidFill>
                  <a:schemeClr val="tx2">
                    <a:lumMod val="60000"/>
                    <a:lumOff val="40000"/>
                  </a:schemeClr>
                </a:solidFill>
                <a:effectLst>
                  <a:glow rad="228600">
                    <a:schemeClr val="tx1">
                      <a:alpha val="40000"/>
                    </a:schemeClr>
                  </a:glow>
                </a:effectLst>
                <a:cs typeface="PT Bold Dusky" pitchFamily="2" charset="-78"/>
              </a:rPr>
              <a:t>لك</a:t>
            </a:r>
            <a:r>
              <a:rPr lang="ar-SA" sz="4000" b="1" dirty="0" smtClean="0">
                <a:ln>
                  <a:solidFill>
                    <a:schemeClr val="accent1">
                      <a:lumMod val="20000"/>
                      <a:lumOff val="80000"/>
                    </a:schemeClr>
                  </a:solidFill>
                </a:ln>
                <a:solidFill>
                  <a:schemeClr val="tx2">
                    <a:lumMod val="60000"/>
                    <a:lumOff val="40000"/>
                  </a:schemeClr>
                </a:solidFill>
                <a:effectLst>
                  <a:glow rad="228600">
                    <a:schemeClr val="tx1">
                      <a:alpha val="40000"/>
                    </a:schemeClr>
                  </a:glow>
                </a:effectLst>
                <a:cs typeface="PT Bold Dusky" pitchFamily="2" charset="-78"/>
              </a:rPr>
              <a:t> مع إرفاق صور لكل تجربة.</a:t>
            </a:r>
          </a:p>
          <a:p>
            <a:pPr>
              <a:buClr>
                <a:srgbClr val="663300"/>
              </a:buClr>
              <a:buFont typeface="Wingdings" pitchFamily="2" charset="2"/>
              <a:buChar char="T"/>
            </a:pPr>
            <a:r>
              <a:rPr lang="ar-SA" sz="4000" b="1" dirty="0" smtClean="0">
                <a:ln>
                  <a:solidFill>
                    <a:schemeClr val="accent1">
                      <a:lumMod val="20000"/>
                      <a:lumOff val="80000"/>
                    </a:schemeClr>
                  </a:solidFill>
                </a:ln>
                <a:solidFill>
                  <a:schemeClr val="tx2">
                    <a:lumMod val="60000"/>
                    <a:lumOff val="40000"/>
                  </a:schemeClr>
                </a:solidFill>
                <a:effectLst>
                  <a:glow rad="228600">
                    <a:schemeClr val="tx1">
                      <a:alpha val="40000"/>
                    </a:schemeClr>
                  </a:glow>
                </a:effectLst>
                <a:cs typeface="PT Bold Dusky" pitchFamily="2" charset="-78"/>
              </a:rPr>
              <a:t> ذكر نتيجة كل تجربة والتعليق عليها.</a:t>
            </a:r>
          </a:p>
          <a:p>
            <a:pPr>
              <a:buClr>
                <a:srgbClr val="663300"/>
              </a:buClr>
            </a:pPr>
            <a:endParaRPr lang="ar-SA" sz="4000" b="1" dirty="0" smtClean="0">
              <a:ln w="17780" cmpd="sng">
                <a:solidFill>
                  <a:schemeClr val="accent1">
                    <a:tint val="3000"/>
                  </a:schemeClr>
                </a:solidFill>
                <a:prstDash val="solid"/>
                <a:miter lim="800000"/>
              </a:ln>
              <a:solidFill>
                <a:srgbClr val="FF0000"/>
              </a:solidFill>
              <a:effectLst>
                <a:glow rad="101600">
                  <a:schemeClr val="tx1">
                    <a:alpha val="60000"/>
                  </a:schemeClr>
                </a:glow>
                <a:outerShdw blurRad="55000" dist="50800" dir="5400000" algn="tl">
                  <a:srgbClr val="000000">
                    <a:alpha val="33000"/>
                  </a:srgbClr>
                </a:outerShdw>
              </a:effectLst>
              <a:cs typeface="PT Bold Dusky" pitchFamily="2" charset="-78"/>
            </a:endParaRPr>
          </a:p>
          <a:p>
            <a:endParaRPr lang="ar-SA" sz="4400" b="1" dirty="0" smtClean="0">
              <a:ln w="17780" cmpd="sng">
                <a:solidFill>
                  <a:schemeClr val="accent1">
                    <a:tint val="3000"/>
                  </a:schemeClr>
                </a:solidFill>
                <a:prstDash val="solid"/>
                <a:miter lim="800000"/>
              </a:ln>
              <a:solidFill>
                <a:srgbClr val="FF0000"/>
              </a:solidFill>
              <a:effectLst>
                <a:glow rad="101600">
                  <a:schemeClr val="tx1">
                    <a:alpha val="60000"/>
                  </a:schemeClr>
                </a:glow>
                <a:outerShdw blurRad="55000" dist="50800" dir="5400000" algn="tl">
                  <a:srgbClr val="000000">
                    <a:alpha val="33000"/>
                  </a:srgbClr>
                </a:outerShdw>
              </a:effectLst>
              <a:cs typeface="PT Bold Dusky" pitchFamily="2" charset="-78"/>
            </a:endParaRPr>
          </a:p>
          <a:p>
            <a:endParaRPr lang="ar-SA" sz="4400" b="1" dirty="0">
              <a:ln w="17780" cmpd="sng">
                <a:solidFill>
                  <a:schemeClr val="accent1">
                    <a:tint val="3000"/>
                  </a:schemeClr>
                </a:solidFill>
                <a:prstDash val="solid"/>
                <a:miter lim="800000"/>
              </a:ln>
              <a:solidFill>
                <a:srgbClr val="FF0000"/>
              </a:solidFill>
              <a:effectLst>
                <a:glow rad="101600">
                  <a:schemeClr val="tx1">
                    <a:alpha val="60000"/>
                  </a:schemeClr>
                </a:glow>
                <a:outerShdw blurRad="55000" dist="50800" dir="5400000" algn="tl">
                  <a:srgbClr val="000000">
                    <a:alpha val="33000"/>
                  </a:srgbClr>
                </a:outerShdw>
              </a:effectLst>
              <a:cs typeface="PT Bold Dusky" pitchFamily="2" charset="-78"/>
            </a:endParaRPr>
          </a:p>
        </p:txBody>
      </p:sp>
      <p:sp>
        <p:nvSpPr>
          <p:cNvPr id="8" name="مستطيل 7"/>
          <p:cNvSpPr/>
          <p:nvPr/>
        </p:nvSpPr>
        <p:spPr>
          <a:xfrm>
            <a:off x="5429256" y="214290"/>
            <a:ext cx="3028394" cy="1446550"/>
          </a:xfrm>
          <a:prstGeom prst="rect">
            <a:avLst/>
          </a:prstGeom>
          <a:noFill/>
        </p:spPr>
        <p:txBody>
          <a:bodyPr wrap="none" lIns="91440" tIns="45720" rIns="91440" bIns="45720">
            <a:spAutoFit/>
            <a:scene3d>
              <a:camera prst="orthographicFront"/>
              <a:lightRig rig="threePt" dir="t"/>
            </a:scene3d>
            <a:sp3d extrusionH="57150">
              <a:bevelT w="38100" h="38100"/>
            </a:sp3d>
          </a:bodyPr>
          <a:lstStyle/>
          <a:p>
            <a:pPr algn="ctr"/>
            <a:r>
              <a:rPr lang="ar-SA" sz="8800" b="1" spc="50" dirty="0" smtClean="0">
                <a:ln w="57150" cmpd="sng">
                  <a:solidFill>
                    <a:schemeClr val="accent6">
                      <a:satMod val="120000"/>
                      <a:shade val="80000"/>
                    </a:schemeClr>
                  </a:solidFill>
                  <a:prstDash val="solid"/>
                </a:ln>
                <a:solidFill>
                  <a:srgbClr val="CCFF33"/>
                </a:solidFill>
                <a:effectLst>
                  <a:glow rad="228600">
                    <a:srgbClr val="0033CC">
                      <a:alpha val="40000"/>
                    </a:srgbClr>
                  </a:glow>
                </a:effectLst>
                <a:cs typeface="PT Bold Heading" pitchFamily="2" charset="-78"/>
              </a:rPr>
              <a:t>أجيبي</a:t>
            </a:r>
            <a:endParaRPr lang="ar-SA" sz="8800" b="1" spc="50" dirty="0">
              <a:ln w="57150" cmpd="sng">
                <a:solidFill>
                  <a:schemeClr val="accent6">
                    <a:satMod val="120000"/>
                    <a:shade val="80000"/>
                  </a:schemeClr>
                </a:solidFill>
                <a:prstDash val="solid"/>
              </a:ln>
              <a:solidFill>
                <a:srgbClr val="CCFF33"/>
              </a:solidFill>
              <a:effectLst>
                <a:glow rad="228600">
                  <a:srgbClr val="0033CC">
                    <a:alpha val="40000"/>
                  </a:srgbClr>
                </a:glow>
              </a:effectLst>
              <a:cs typeface="PT Bold Heading" pitchFamily="2" charset="-78"/>
            </a:endParaRPr>
          </a:p>
        </p:txBody>
      </p:sp>
      <p:pic>
        <p:nvPicPr>
          <p:cNvPr id="1027" name="Picture 3" descr="H:\صور للعرض\question-mark13.gif"/>
          <p:cNvPicPr>
            <a:picLocks noChangeAspect="1" noChangeArrowheads="1" noCrop="1"/>
          </p:cNvPicPr>
          <p:nvPr/>
        </p:nvPicPr>
        <p:blipFill>
          <a:blip r:embed="rId3" cstate="print"/>
          <a:srcRect/>
          <a:stretch>
            <a:fillRect/>
          </a:stretch>
        </p:blipFill>
        <p:spPr bwMode="auto">
          <a:xfrm>
            <a:off x="3286116" y="214290"/>
            <a:ext cx="1714512" cy="1428759"/>
          </a:xfrm>
          <a:prstGeom prst="rect">
            <a:avLst/>
          </a:prstGeom>
          <a:noFill/>
        </p:spPr>
      </p:pic>
    </p:spTree>
  </p:cSld>
  <p:clrMapOvr>
    <a:masterClrMapping/>
  </p:clrMapOvr>
  <p:transition spd="med">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6"/>
                                        </p:tgtEl>
                                        <p:attrNameLst>
                                          <p:attrName>ppt_y</p:attrName>
                                        </p:attrNameLst>
                                      </p:cBhvr>
                                      <p:tavLst>
                                        <p:tav tm="0">
                                          <p:val>
                                            <p:strVal val="#ppt_y"/>
                                          </p:val>
                                        </p:tav>
                                        <p:tav tm="100000">
                                          <p:val>
                                            <p:strVal val="#ppt_y"/>
                                          </p:val>
                                        </p:tav>
                                      </p:tavLst>
                                    </p:anim>
                                    <p:animEffect transition="in" filter="fade">
                                      <p:cBhvr>
                                        <p:cTn id="10" dur="1000"/>
                                        <p:tgtEl>
                                          <p:spTgt spid="6"/>
                                        </p:tgtEl>
                                      </p:cBhvr>
                                    </p:animEffect>
                                  </p:childTnLst>
                                </p:cTn>
                              </p:par>
                              <p:par>
                                <p:cTn id="11" presetID="48" presetClass="entr" presetSubtype="0" accel="5000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5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15" dur="500" fill="hold"/>
                                        <p:tgtEl>
                                          <p:spTgt spid="8"/>
                                        </p:tgtEl>
                                        <p:attrNameLst>
                                          <p:attrName>ppt_y</p:attrName>
                                        </p:attrNameLst>
                                      </p:cBhvr>
                                      <p:tavLst>
                                        <p:tav tm="0">
                                          <p:val>
                                            <p:strVal val="#ppt_y"/>
                                          </p:val>
                                        </p:tav>
                                        <p:tav tm="100000">
                                          <p:val>
                                            <p:strVal val="#ppt_y"/>
                                          </p:val>
                                        </p:tav>
                                      </p:tavLst>
                                    </p:anim>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virus_def_7957_1 - نسخة.jpg"/>
          <p:cNvPicPr>
            <a:picLocks noGrp="1" noChangeAspect="1"/>
          </p:cNvPicPr>
          <p:nvPr>
            <p:ph idx="1"/>
          </p:nvPr>
        </p:nvPicPr>
        <p:blipFill>
          <a:blip r:embed="rId2" cstate="print"/>
          <a:stretch>
            <a:fillRect/>
          </a:stretch>
        </p:blipFill>
        <p:spPr>
          <a:xfrm>
            <a:off x="0" y="1"/>
            <a:ext cx="9144000" cy="6857999"/>
          </a:xfrm>
          <a:prstGeom prst="rect">
            <a:avLst/>
          </a:prstGeom>
        </p:spPr>
      </p:pic>
      <p:sp>
        <p:nvSpPr>
          <p:cNvPr id="5" name="مستطيل 4"/>
          <p:cNvSpPr/>
          <p:nvPr/>
        </p:nvSpPr>
        <p:spPr>
          <a:xfrm>
            <a:off x="1500166" y="1714488"/>
            <a:ext cx="6604692" cy="1938992"/>
          </a:xfrm>
          <a:prstGeom prst="rect">
            <a:avLst/>
          </a:prstGeom>
        </p:spPr>
        <p:txBody>
          <a:bodyPr wrap="none">
            <a:spAutoFit/>
          </a:bodyPr>
          <a:lstStyle/>
          <a:p>
            <a:pPr algn="ctr"/>
            <a:r>
              <a:rPr lang="en-US" sz="6000" b="1" dirty="0" smtClean="0">
                <a:ln w="17780" cmpd="sng">
                  <a:solidFill>
                    <a:srgbClr val="FFFF99"/>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39700">
                    <a:srgbClr val="FF66CC">
                      <a:alpha val="40000"/>
                    </a:srgbClr>
                  </a:glow>
                  <a:outerShdw blurRad="50800" algn="tl" rotWithShape="0">
                    <a:srgbClr val="000000"/>
                  </a:outerShdw>
                </a:effectLst>
                <a:latin typeface="Jokerman" pitchFamily="82" charset="0"/>
              </a:rPr>
              <a:t>Thanks</a:t>
            </a:r>
          </a:p>
          <a:p>
            <a:pPr algn="ctr"/>
            <a:r>
              <a:rPr lang="en-US" sz="6000" b="1" dirty="0" smtClean="0">
                <a:ln w="17780" cmpd="sng">
                  <a:solidFill>
                    <a:srgbClr val="FFFF99"/>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39700">
                    <a:srgbClr val="FF66CC">
                      <a:alpha val="40000"/>
                    </a:srgbClr>
                  </a:glow>
                  <a:outerShdw blurRad="50800" algn="tl" rotWithShape="0">
                    <a:srgbClr val="000000"/>
                  </a:outerShdw>
                </a:effectLst>
                <a:latin typeface="Jokerman" pitchFamily="82" charset="0"/>
              </a:rPr>
              <a:t> 4 your attention</a:t>
            </a:r>
            <a:endParaRPr lang="ar-SA" sz="6000" b="1" dirty="0">
              <a:ln w="17780" cmpd="sng">
                <a:solidFill>
                  <a:srgbClr val="FFFF99"/>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39700">
                  <a:srgbClr val="FF66CC">
                    <a:alpha val="40000"/>
                  </a:srgbClr>
                </a:glow>
                <a:outerShdw blurRad="50800" algn="tl" rotWithShape="0">
                  <a:srgbClr val="000000"/>
                </a:outerShdw>
              </a:effectLst>
              <a:latin typeface="Jokerman" pitchFamily="82" charset="0"/>
            </a:endParaRPr>
          </a:p>
        </p:txBody>
      </p:sp>
      <p:sp>
        <p:nvSpPr>
          <p:cNvPr id="6" name="مستطيل 5"/>
          <p:cNvSpPr/>
          <p:nvPr/>
        </p:nvSpPr>
        <p:spPr>
          <a:xfrm>
            <a:off x="714348" y="4857760"/>
            <a:ext cx="4368504" cy="1015663"/>
          </a:xfrm>
          <a:prstGeom prst="rect">
            <a:avLst/>
          </a:prstGeom>
        </p:spPr>
        <p:txBody>
          <a:bodyPr wrap="none">
            <a:spAutoFit/>
          </a:bodyPr>
          <a:lstStyle/>
          <a:p>
            <a:pPr algn="ctr"/>
            <a:r>
              <a:rPr lang="ar-SA" sz="6000" b="1" dirty="0" smtClean="0">
                <a:ln w="17780" cmpd="sng">
                  <a:solidFill>
                    <a:srgbClr val="FFFF99"/>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39700">
                    <a:srgbClr val="FF66CC">
                      <a:alpha val="40000"/>
                    </a:srgbClr>
                  </a:glow>
                  <a:outerShdw blurRad="50800" algn="tl" rotWithShape="0">
                    <a:srgbClr val="000000"/>
                  </a:outerShdw>
                </a:effectLst>
                <a:latin typeface="Jokerman" pitchFamily="82" charset="0"/>
              </a:rPr>
              <a:t>أ.منيرة </a:t>
            </a:r>
            <a:r>
              <a:rPr lang="ar-SA" sz="6000" b="1" dirty="0" err="1" smtClean="0">
                <a:ln w="17780" cmpd="sng">
                  <a:solidFill>
                    <a:srgbClr val="FFFF99"/>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39700">
                    <a:srgbClr val="FF66CC">
                      <a:alpha val="40000"/>
                    </a:srgbClr>
                  </a:glow>
                  <a:outerShdw blurRad="50800" algn="tl" rotWithShape="0">
                    <a:srgbClr val="000000"/>
                  </a:outerShdw>
                </a:effectLst>
                <a:latin typeface="Jokerman" pitchFamily="82" charset="0"/>
              </a:rPr>
              <a:t>الدوسري</a:t>
            </a:r>
            <a:endParaRPr lang="ar-SA" sz="6000" b="1" dirty="0">
              <a:ln w="17780" cmpd="sng">
                <a:solidFill>
                  <a:srgbClr val="FFFF99"/>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39700">
                  <a:srgbClr val="FF66CC">
                    <a:alpha val="40000"/>
                  </a:srgbClr>
                </a:glow>
                <a:outerShdw blurRad="50800" algn="tl" rotWithShape="0">
                  <a:srgbClr val="000000"/>
                </a:outerShdw>
              </a:effectLst>
              <a:latin typeface="Jokerman" pitchFamily="82" charset="0"/>
            </a:endParaRPr>
          </a:p>
        </p:txBody>
      </p:sp>
      <p:pic>
        <p:nvPicPr>
          <p:cNvPr id="7" name="صورة 6" descr="ccbear13[1].gif"/>
          <p:cNvPicPr>
            <a:picLocks noChangeAspect="1"/>
          </p:cNvPicPr>
          <p:nvPr/>
        </p:nvPicPr>
        <p:blipFill>
          <a:blip r:embed="rId3" cstate="print"/>
          <a:stretch>
            <a:fillRect/>
          </a:stretch>
        </p:blipFill>
        <p:spPr>
          <a:xfrm>
            <a:off x="5286380" y="3571876"/>
            <a:ext cx="3071834" cy="2928934"/>
          </a:xfrm>
          <a:prstGeom prst="rect">
            <a:avLst/>
          </a:prstGeom>
        </p:spPr>
      </p:pic>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 calcmode="lin" valueType="num">
                                      <p:cBhvr>
                                        <p:cTn id="9" dur="1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5"/>
                                        </p:tgtEl>
                                      </p:cBhvr>
                                    </p:animEffect>
                                  </p:childTnLst>
                                </p:cTn>
                              </p:par>
                              <p:par>
                                <p:cTn id="12" presetID="48" presetClass="entr" presetSubtype="0" accel="5000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7"/>
                                        </p:tgtEl>
                                        <p:attrNameLst>
                                          <p:attrName>ppt_y</p:attrName>
                                        </p:attrNameLst>
                                      </p:cBhvr>
                                      <p:tavLst>
                                        <p:tav tm="0">
                                          <p:val>
                                            <p:strVal val="#ppt_y"/>
                                          </p:val>
                                        </p:tav>
                                        <p:tav tm="100000">
                                          <p:val>
                                            <p:strVal val="#ppt_y"/>
                                          </p:val>
                                        </p:tav>
                                      </p:tavLst>
                                    </p:anim>
                                    <p:animEffect transition="in" filter="fade">
                                      <p:cBhvr>
                                        <p:cTn id="17" dur="1000"/>
                                        <p:tgtEl>
                                          <p:spTgt spid="7"/>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1" dur="1000" fill="hold"/>
                                        <p:tgtEl>
                                          <p:spTgt spid="6"/>
                                        </p:tgtEl>
                                        <p:attrNameLst>
                                          <p:attrName>ppt_y</p:attrName>
                                        </p:attrNameLst>
                                      </p:cBhvr>
                                      <p:tavLst>
                                        <p:tav tm="0">
                                          <p:val>
                                            <p:strVal val="#ppt_y"/>
                                          </p:val>
                                        </p:tav>
                                        <p:tav tm="100000">
                                          <p:val>
                                            <p:strVal val="#ppt_y"/>
                                          </p:val>
                                        </p:tav>
                                      </p:tavLst>
                                    </p:anim>
                                    <p:anim calcmode="lin" valueType="num">
                                      <p:cBhvr>
                                        <p:cTn id="22" dur="10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3" dur="10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10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virus_def_7957_1 - نسخة.jpg"/>
          <p:cNvPicPr>
            <a:picLocks noGrp="1" noChangeAspect="1"/>
          </p:cNvPicPr>
          <p:nvPr>
            <p:ph idx="1"/>
          </p:nvPr>
        </p:nvPicPr>
        <p:blipFill>
          <a:blip r:embed="rId2" cstate="print"/>
          <a:stretch>
            <a:fillRect/>
          </a:stretch>
        </p:blipFill>
        <p:spPr>
          <a:xfrm>
            <a:off x="0" y="1"/>
            <a:ext cx="9144000" cy="6857999"/>
          </a:xfrm>
          <a:prstGeom prst="rect">
            <a:avLst/>
          </a:prstGeom>
        </p:spPr>
      </p:pic>
      <p:sp>
        <p:nvSpPr>
          <p:cNvPr id="5" name="مستطيل 4"/>
          <p:cNvSpPr/>
          <p:nvPr/>
        </p:nvSpPr>
        <p:spPr>
          <a:xfrm>
            <a:off x="-252536" y="1142984"/>
            <a:ext cx="9865096" cy="2862322"/>
          </a:xfrm>
          <a:prstGeom prst="rect">
            <a:avLst/>
          </a:prstGeom>
        </p:spPr>
        <p:txBody>
          <a:bodyPr wrap="square">
            <a:spAutoFit/>
          </a:bodyPr>
          <a:lstStyle/>
          <a:p>
            <a:pPr algn="ctr"/>
            <a:r>
              <a:rPr lang="ar-SA" sz="6000" b="1" dirty="0" smtClean="0">
                <a:ln w="17780" cmpd="sng">
                  <a:solidFill>
                    <a:srgbClr val="FFFF99"/>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39700">
                    <a:srgbClr val="FF66CC">
                      <a:alpha val="40000"/>
                    </a:srgbClr>
                  </a:glow>
                  <a:outerShdw blurRad="50800" algn="tl" rotWithShape="0">
                    <a:srgbClr val="000000"/>
                  </a:outerShdw>
                </a:effectLst>
                <a:latin typeface="Jokerman" pitchFamily="82" charset="0"/>
              </a:rPr>
              <a:t>منيرة عبد الله ابو ظهير</a:t>
            </a:r>
          </a:p>
          <a:p>
            <a:pPr algn="ctr"/>
            <a:r>
              <a:rPr lang="en-US" sz="6000" b="1" dirty="0" smtClean="0">
                <a:ln w="17780" cmpd="sng">
                  <a:solidFill>
                    <a:srgbClr val="FFFF99"/>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39700">
                    <a:srgbClr val="FF66CC">
                      <a:alpha val="40000"/>
                    </a:srgbClr>
                  </a:glow>
                  <a:outerShdw blurRad="50800" algn="tl" rotWithShape="0">
                    <a:srgbClr val="000000"/>
                  </a:outerShdw>
                </a:effectLst>
                <a:latin typeface="Gulim" pitchFamily="34" charset="-127"/>
                <a:ea typeface="Gulim" pitchFamily="34" charset="-127"/>
              </a:rPr>
              <a:t>almonerah.ksu.edu.sa</a:t>
            </a:r>
          </a:p>
          <a:p>
            <a:pPr algn="ctr"/>
            <a:endParaRPr lang="en-US" sz="6000" b="1" dirty="0" smtClean="0">
              <a:ln w="17780" cmpd="sng">
                <a:solidFill>
                  <a:srgbClr val="FFFF99"/>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39700">
                  <a:srgbClr val="FF66CC">
                    <a:alpha val="40000"/>
                  </a:srgbClr>
                </a:glow>
                <a:outerShdw blurRad="50800" algn="tl" rotWithShape="0">
                  <a:srgbClr val="000000"/>
                </a:outerShdw>
              </a:effectLst>
              <a:latin typeface="Gulim" pitchFamily="34" charset="-127"/>
              <a:ea typeface="Gulim" pitchFamily="34" charset="-127"/>
            </a:endParaRPr>
          </a:p>
        </p:txBody>
      </p:sp>
      <p:pic>
        <p:nvPicPr>
          <p:cNvPr id="7" name="صورة 6" descr="ccbear13[1].gif"/>
          <p:cNvPicPr>
            <a:picLocks noChangeAspect="1"/>
          </p:cNvPicPr>
          <p:nvPr/>
        </p:nvPicPr>
        <p:blipFill>
          <a:blip r:embed="rId3" cstate="print"/>
          <a:stretch>
            <a:fillRect/>
          </a:stretch>
        </p:blipFill>
        <p:spPr>
          <a:xfrm>
            <a:off x="5580112" y="3929066"/>
            <a:ext cx="3071834" cy="2928934"/>
          </a:xfrm>
          <a:prstGeom prst="rect">
            <a:avLst/>
          </a:prstGeom>
        </p:spPr>
      </p:pic>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 calcmode="lin" valueType="num">
                                      <p:cBhvr>
                                        <p:cTn id="9" dur="1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5"/>
                                        </p:tgtEl>
                                      </p:cBhvr>
                                    </p:animEffect>
                                  </p:childTnLst>
                                </p:cTn>
                              </p:par>
                              <p:par>
                                <p:cTn id="12" presetID="48" presetClass="entr" presetSubtype="0" accel="5000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7"/>
                                        </p:tgtEl>
                                        <p:attrNameLst>
                                          <p:attrName>ppt_y</p:attrName>
                                        </p:attrNameLst>
                                      </p:cBhvr>
                                      <p:tavLst>
                                        <p:tav tm="0">
                                          <p:val>
                                            <p:strVal val="#ppt_y"/>
                                          </p:val>
                                        </p:tav>
                                        <p:tav tm="100000">
                                          <p:val>
                                            <p:strVal val="#ppt_y"/>
                                          </p:val>
                                        </p:tav>
                                      </p:tavLst>
                                    </p:anim>
                                    <p:animEffect transition="in" filter="fade">
                                      <p:cBhvr>
                                        <p:cTn id="1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عنصر نائب للمحتوى 5" descr="WTXY7CAWDJ6IWCANREAWCCAD5OMCECAK5QW4XCA290C57CAKO0PCXCA97FM39CA0Z7WP7CA053OUECAA0N7KZCAI6AV2JCA2S1UD6CARL4AT6CAP5QIX7CAWX40S6CACFY12GCAOG6HAMCAB1P05JCABH84ZV.jpg"/>
          <p:cNvPicPr>
            <a:picLocks noGrp="1" noChangeAspect="1"/>
          </p:cNvPicPr>
          <p:nvPr>
            <p:ph idx="1"/>
          </p:nvPr>
        </p:nvPicPr>
        <p:blipFill>
          <a:blip r:embed="rId2" cstate="print"/>
          <a:stretch>
            <a:fillRect/>
          </a:stretch>
        </p:blipFill>
        <p:spPr>
          <a:xfrm>
            <a:off x="0" y="0"/>
            <a:ext cx="9144000" cy="6858000"/>
          </a:xfrm>
          <a:prstGeom prst="rect">
            <a:avLst/>
          </a:prstGeom>
          <a:ln>
            <a:noFill/>
          </a:ln>
          <a:effectLst>
            <a:softEdge rad="112500"/>
          </a:effectLst>
        </p:spPr>
      </p:pic>
      <p:sp>
        <p:nvSpPr>
          <p:cNvPr id="9" name="Rectangle 1"/>
          <p:cNvSpPr txBox="1">
            <a:spLocks noChangeArrowheads="1"/>
          </p:cNvSpPr>
          <p:nvPr/>
        </p:nvSpPr>
        <p:spPr bwMode="auto">
          <a:xfrm>
            <a:off x="899592" y="1673686"/>
            <a:ext cx="7488832" cy="4247317"/>
          </a:xfrm>
          <a:prstGeom prst="rect">
            <a:avLst/>
          </a:prstGeom>
          <a:noFill/>
          <a:ln w="9525">
            <a:noFill/>
            <a:miter lim="800000"/>
            <a:headEnd/>
            <a:tailEnd/>
          </a:ln>
          <a:effectLst/>
        </p:spPr>
        <p:txBody>
          <a:bodyPr vert="horz" wrap="square" lIns="91440" tIns="45720" rIns="91440" bIns="45720" numCol="1" rtl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7200" b="1" i="0" u="none" strike="noStrike" kern="1200" spc="50" normalizeH="0" baseline="0" noProof="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glow rad="139700">
                    <a:schemeClr val="accent4">
                      <a:satMod val="175000"/>
                      <a:alpha val="40000"/>
                    </a:schemeClr>
                  </a:glow>
                  <a:outerShdw blurRad="76200" dist="50800" dir="5400000" algn="tl" rotWithShape="0">
                    <a:srgbClr val="000000">
                      <a:alpha val="65000"/>
                    </a:srgbClr>
                  </a:outerShdw>
                </a:effectLst>
                <a:uLnTx/>
                <a:uFillTx/>
                <a:latin typeface="Calibri" pitchFamily="34" charset="0"/>
                <a:ea typeface="Calibri" pitchFamily="34" charset="0"/>
                <a:cs typeface="PT Bold Heading" pitchFamily="2" charset="-78"/>
              </a:rPr>
              <a:t>حفظ الأحياء الدقيقة التي تم تنقيتها</a:t>
            </a:r>
          </a:p>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7200" b="1" i="0" u="none" strike="noStrike" kern="1200" spc="50" normalizeH="0" baseline="0" noProof="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glow rad="139700">
                    <a:schemeClr val="accent4">
                      <a:satMod val="175000"/>
                      <a:alpha val="40000"/>
                    </a:schemeClr>
                  </a:glow>
                  <a:outerShdw blurRad="76200" dist="50800" dir="5400000" algn="tl" rotWithShape="0">
                    <a:srgbClr val="000000">
                      <a:alpha val="65000"/>
                    </a:srgbClr>
                  </a:outerShdw>
                </a:effectLst>
                <a:uLnTx/>
                <a:uFillTx/>
                <a:latin typeface="Calibri" pitchFamily="34" charset="0"/>
                <a:ea typeface="Calibri" pitchFamily="34" charset="0"/>
                <a:cs typeface="PT Bold Heading" pitchFamily="2" charset="-78"/>
              </a:rPr>
              <a:t> </a:t>
            </a:r>
          </a:p>
          <a:p>
            <a:pPr marL="0" marR="0" lvl="0" indent="0" algn="ctr" defTabSz="914400" rtl="1" eaLnBrk="1" fontAlgn="base" latinLnBrk="0" hangingPunct="1">
              <a:lnSpc>
                <a:spcPct val="100000"/>
              </a:lnSpc>
              <a:spcBef>
                <a:spcPct val="0"/>
              </a:spcBef>
              <a:spcAft>
                <a:spcPct val="0"/>
              </a:spcAft>
              <a:buClrTx/>
              <a:buSzTx/>
              <a:buFontTx/>
              <a:buNone/>
              <a:tabLst/>
              <a:defRPr/>
            </a:pPr>
            <a:r>
              <a:rPr lang="ar-SA" sz="5400" b="1" spc="50" dirty="0" smtClean="0">
                <a:ln w="11430">
                  <a:solidFill>
                    <a:schemeClr val="tx1"/>
                  </a:solidFill>
                </a:ln>
                <a:solidFill>
                  <a:srgbClr val="00B050"/>
                </a:solidFill>
                <a:effectLst>
                  <a:glow rad="139700">
                    <a:schemeClr val="accent4">
                      <a:satMod val="175000"/>
                      <a:alpha val="40000"/>
                    </a:schemeClr>
                  </a:glow>
                  <a:outerShdw blurRad="76200" dist="50800" dir="5400000" algn="tl" rotWithShape="0">
                    <a:srgbClr val="000000">
                      <a:alpha val="65000"/>
                    </a:srgbClr>
                  </a:outerShdw>
                </a:effectLst>
                <a:latin typeface="Calibri" pitchFamily="34" charset="0"/>
                <a:cs typeface="PT Bold Heading" pitchFamily="2" charset="-78"/>
              </a:rPr>
              <a:t>الدرس العملي الثالث</a:t>
            </a:r>
            <a:endParaRPr kumimoji="0" lang="en-US" sz="5400" b="1" i="0" u="none" strike="noStrike" kern="1200" spc="50" normalizeH="0" baseline="0" noProof="0" dirty="0" smtClean="0">
              <a:ln w="11430">
                <a:solidFill>
                  <a:schemeClr val="tx1"/>
                </a:solidFill>
              </a:ln>
              <a:solidFill>
                <a:srgbClr val="00B050"/>
              </a:solidFill>
              <a:effectLst>
                <a:glow rad="139700">
                  <a:schemeClr val="accent4">
                    <a:satMod val="175000"/>
                    <a:alpha val="40000"/>
                  </a:schemeClr>
                </a:glow>
                <a:outerShdw blurRad="76200" dist="50800" dir="5400000" algn="tl" rotWithShape="0">
                  <a:srgbClr val="000000">
                    <a:alpha val="65000"/>
                  </a:srgbClr>
                </a:outerShdw>
              </a:effectLst>
              <a:uLnTx/>
              <a:uFillTx/>
              <a:latin typeface="Arial" pitchFamily="34" charset="0"/>
              <a:cs typeface="PT Bold Heading" pitchFamily="2" charset="-78"/>
            </a:endParaRPr>
          </a:p>
        </p:txBody>
      </p:sp>
    </p:spTree>
  </p:cSld>
  <p:clrMapOvr>
    <a:masterClrMapping/>
  </p:clrMapOvr>
  <p:transition spd="med">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5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9" dur="500" fill="hold"/>
                                        <p:tgtEl>
                                          <p:spTgt spid="9"/>
                                        </p:tgtEl>
                                        <p:attrNameLst>
                                          <p:attrName>ppt_y</p:attrName>
                                        </p:attrNameLst>
                                      </p:cBhvr>
                                      <p:tavLst>
                                        <p:tav tm="0">
                                          <p:val>
                                            <p:strVal val="#ppt_y"/>
                                          </p:val>
                                        </p:tav>
                                        <p:tav tm="100000">
                                          <p:val>
                                            <p:strVal val="#ppt_y"/>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عنصر نائب للمحتوى 5" descr="WTXY7CAWDJ6IWCANREAWCCAD5OMCECAK5QW4XCA290C57CAKO0PCXCA97FM39CA0Z7WP7CA053OUECAA0N7KZCAI6AV2JCA2S1UD6CARL4AT6CAP5QIX7CAWX40S6CACFY12GCAOG6HAMCAB1P05JCABH84ZV.jpg"/>
          <p:cNvPicPr>
            <a:picLocks noGrp="1" noChangeAspect="1"/>
          </p:cNvPicPr>
          <p:nvPr>
            <p:ph idx="1"/>
          </p:nvPr>
        </p:nvPicPr>
        <p:blipFill>
          <a:blip r:embed="rId2" cstate="print"/>
          <a:stretch>
            <a:fillRect/>
          </a:stretch>
        </p:blipFill>
        <p:spPr>
          <a:xfrm>
            <a:off x="0" y="0"/>
            <a:ext cx="9144000" cy="6858000"/>
          </a:xfrm>
          <a:prstGeom prst="rect">
            <a:avLst/>
          </a:prstGeom>
          <a:ln>
            <a:noFill/>
          </a:ln>
          <a:effectLst>
            <a:softEdge rad="112500"/>
          </a:effectLst>
        </p:spPr>
      </p:pic>
      <p:sp>
        <p:nvSpPr>
          <p:cNvPr id="9" name="Rectangle 1"/>
          <p:cNvSpPr txBox="1">
            <a:spLocks noChangeArrowheads="1"/>
          </p:cNvSpPr>
          <p:nvPr/>
        </p:nvSpPr>
        <p:spPr bwMode="auto">
          <a:xfrm>
            <a:off x="571472" y="1558341"/>
            <a:ext cx="8072462" cy="3477875"/>
          </a:xfrm>
          <a:prstGeom prst="rect">
            <a:avLst/>
          </a:prstGeom>
          <a:noFill/>
          <a:ln w="9525">
            <a:noFill/>
            <a:miter lim="800000"/>
            <a:headEnd/>
            <a:tailEnd/>
          </a:ln>
          <a:effectLst/>
        </p:spPr>
        <p:txBody>
          <a:bodyPr vert="horz" wrap="square" lIns="91440" tIns="45720" rIns="91440" bIns="45720" numCol="1" rtl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0" fontAlgn="base" latinLnBrk="0" hangingPunct="0">
              <a:lnSpc>
                <a:spcPct val="100000"/>
              </a:lnSpc>
              <a:spcBef>
                <a:spcPct val="0"/>
              </a:spcBef>
              <a:spcAft>
                <a:spcPct val="0"/>
              </a:spcAft>
              <a:buClrTx/>
              <a:buSzTx/>
              <a:buFontTx/>
              <a:buNone/>
              <a:tabLst/>
              <a:defRPr/>
            </a:pPr>
            <a:r>
              <a:rPr kumimoji="0" lang="ar-SA" sz="4400" b="1" i="0" u="none" strike="noStrike" kern="1200" spc="50" normalizeH="0" baseline="0" noProof="0" dirty="0" smtClean="0">
                <a:ln w="11430">
                  <a:solidFill>
                    <a:schemeClr val="accent1">
                      <a:lumMod val="60000"/>
                      <a:lumOff val="40000"/>
                    </a:schemeClr>
                  </a:solidFill>
                </a:ln>
                <a:solidFill>
                  <a:schemeClr val="accent1">
                    <a:lumMod val="75000"/>
                  </a:schemeClr>
                </a:solidFill>
                <a:effectLst>
                  <a:glow rad="139700">
                    <a:schemeClr val="accent4">
                      <a:satMod val="175000"/>
                      <a:alpha val="40000"/>
                    </a:schemeClr>
                  </a:glow>
                  <a:outerShdw blurRad="76200" dist="50800" dir="5400000" algn="tl" rotWithShape="0">
                    <a:srgbClr val="000000">
                      <a:alpha val="65000"/>
                    </a:srgbClr>
                  </a:outerShdw>
                </a:effectLst>
                <a:uLnTx/>
                <a:uFillTx/>
                <a:latin typeface="Calibri" pitchFamily="34" charset="0"/>
                <a:ea typeface="Calibri" pitchFamily="34" charset="0"/>
                <a:cs typeface="PT Bold Heading" pitchFamily="2" charset="-78"/>
              </a:rPr>
              <a:t>بعد عزل وتنقية الأحياء الدقيقة , يتم حفظها بطرق مختلفة وذلك من أجل تعريفها أو استخدامها في الدراسات المختلفة لأغراض طبية , أو صناعية وغيرهما.</a:t>
            </a:r>
            <a:endParaRPr kumimoji="0" lang="ar-SA" sz="4400" b="1" i="0" u="none" strike="noStrike" kern="1200" spc="50" normalizeH="0" baseline="0" noProof="0" dirty="0" smtClean="0">
              <a:ln w="11430">
                <a:solidFill>
                  <a:schemeClr val="accent1">
                    <a:lumMod val="60000"/>
                    <a:lumOff val="40000"/>
                  </a:schemeClr>
                </a:solidFill>
              </a:ln>
              <a:solidFill>
                <a:schemeClr val="accent1">
                  <a:lumMod val="75000"/>
                </a:schemeClr>
              </a:solidFill>
              <a:effectLst>
                <a:glow rad="139700">
                  <a:schemeClr val="accent4">
                    <a:satMod val="175000"/>
                    <a:alpha val="40000"/>
                  </a:schemeClr>
                </a:glow>
                <a:outerShdw blurRad="76200" dist="50800" dir="5400000" algn="tl" rotWithShape="0">
                  <a:srgbClr val="000000">
                    <a:alpha val="65000"/>
                  </a:srgbClr>
                </a:outerShdw>
              </a:effectLst>
              <a:uLnTx/>
              <a:uFillTx/>
              <a:latin typeface="Arial" pitchFamily="34" charset="0"/>
              <a:cs typeface="PT Bold Heading" pitchFamily="2" charset="-78"/>
            </a:endParaRP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800" decel="100000"/>
                                        <p:tgtEl>
                                          <p:spTgt spid="9"/>
                                        </p:tgtEl>
                                      </p:cBhvr>
                                    </p:animEffect>
                                    <p:anim calcmode="lin" valueType="num">
                                      <p:cBhvr>
                                        <p:cTn id="8" dur="800" decel="100000" fill="hold"/>
                                        <p:tgtEl>
                                          <p:spTgt spid="9"/>
                                        </p:tgtEl>
                                        <p:attrNameLst>
                                          <p:attrName>style.rotation</p:attrName>
                                        </p:attrNameLst>
                                      </p:cBhvr>
                                      <p:tavLst>
                                        <p:tav tm="0">
                                          <p:val>
                                            <p:fltVal val="-90"/>
                                          </p:val>
                                        </p:tav>
                                        <p:tav tm="100000">
                                          <p:val>
                                            <p:fltVal val="0"/>
                                          </p:val>
                                        </p:tav>
                                      </p:tavLst>
                                    </p:anim>
                                    <p:anim calcmode="lin" valueType="num">
                                      <p:cBhvr>
                                        <p:cTn id="9" dur="800" decel="100000" fill="hold"/>
                                        <p:tgtEl>
                                          <p:spTgt spid="9"/>
                                        </p:tgtEl>
                                        <p:attrNameLst>
                                          <p:attrName>ppt_x</p:attrName>
                                        </p:attrNameLst>
                                      </p:cBhvr>
                                      <p:tavLst>
                                        <p:tav tm="0">
                                          <p:val>
                                            <p:strVal val="#ppt_x+0.4"/>
                                          </p:val>
                                        </p:tav>
                                        <p:tav tm="100000">
                                          <p:val>
                                            <p:strVal val="#ppt_x-0.05"/>
                                          </p:val>
                                        </p:tav>
                                      </p:tavLst>
                                    </p:anim>
                                    <p:anim calcmode="lin" valueType="num">
                                      <p:cBhvr>
                                        <p:cTn id="10" dur="800" decel="100000" fill="hold"/>
                                        <p:tgtEl>
                                          <p:spTgt spid="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عنصر نائب للمحتوى 5" descr="WTXY7CAWDJ6IWCANREAWCCAD5OMCECAK5QW4XCA290C57CAKO0PCXCA97FM39CA0Z7WP7CA053OUECAA0N7KZCAI6AV2JCA2S1UD6CARL4AT6CAP5QIX7CAWX40S6CACFY12GCAOG6HAMCAB1P05JCABH84ZV.jpg"/>
          <p:cNvPicPr>
            <a:picLocks noGrp="1" noChangeAspect="1"/>
          </p:cNvPicPr>
          <p:nvPr>
            <p:ph idx="1"/>
          </p:nvPr>
        </p:nvPicPr>
        <p:blipFill>
          <a:blip r:embed="rId2" cstate="print"/>
          <a:stretch>
            <a:fillRect/>
          </a:stretch>
        </p:blipFill>
        <p:spPr>
          <a:xfrm>
            <a:off x="0" y="0"/>
            <a:ext cx="9144000" cy="6858000"/>
          </a:xfrm>
          <a:prstGeom prst="rect">
            <a:avLst/>
          </a:prstGeom>
          <a:ln>
            <a:noFill/>
          </a:ln>
          <a:effectLst>
            <a:softEdge rad="112500"/>
          </a:effectLst>
        </p:spPr>
      </p:pic>
      <p:sp>
        <p:nvSpPr>
          <p:cNvPr id="9" name="Rectangle 1"/>
          <p:cNvSpPr txBox="1">
            <a:spLocks noChangeArrowheads="1"/>
          </p:cNvSpPr>
          <p:nvPr/>
        </p:nvSpPr>
        <p:spPr bwMode="auto">
          <a:xfrm>
            <a:off x="571472" y="1173622"/>
            <a:ext cx="8072462" cy="4247317"/>
          </a:xfrm>
          <a:prstGeom prst="rect">
            <a:avLst/>
          </a:prstGeom>
          <a:noFill/>
          <a:ln w="9525">
            <a:noFill/>
            <a:miter lim="800000"/>
            <a:headEnd/>
            <a:tailEnd/>
          </a:ln>
          <a:effectLst/>
        </p:spPr>
        <p:txBody>
          <a:bodyPr vert="horz" wrap="square" lIns="91440" tIns="45720" rIns="91440" bIns="45720" numCol="1" rtl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0" fontAlgn="base" latinLnBrk="0" hangingPunct="0">
              <a:lnSpc>
                <a:spcPct val="100000"/>
              </a:lnSpc>
              <a:spcBef>
                <a:spcPct val="0"/>
              </a:spcBef>
              <a:spcAft>
                <a:spcPct val="0"/>
              </a:spcAft>
              <a:buClrTx/>
              <a:buSzTx/>
              <a:buFontTx/>
              <a:buNone/>
              <a:tabLst/>
              <a:defRPr/>
            </a:pPr>
            <a:endParaRPr kumimoji="0" lang="ar-SA" sz="5400" b="1" i="0" u="none" strike="noStrike" kern="1200" spc="50" normalizeH="0" baseline="0" noProof="0" dirty="0" smtClean="0">
              <a:ln w="11430">
                <a:solidFill>
                  <a:schemeClr val="accent1">
                    <a:lumMod val="60000"/>
                    <a:lumOff val="40000"/>
                  </a:schemeClr>
                </a:solidFill>
              </a:ln>
              <a:solidFill>
                <a:srgbClr val="663300"/>
              </a:solidFill>
              <a:effectLst>
                <a:glow rad="139700">
                  <a:schemeClr val="accent4">
                    <a:satMod val="175000"/>
                    <a:alpha val="40000"/>
                  </a:schemeClr>
                </a:glow>
                <a:outerShdw blurRad="76200" dist="50800" dir="5400000" algn="tl" rotWithShape="0">
                  <a:srgbClr val="000000">
                    <a:alpha val="65000"/>
                  </a:srgbClr>
                </a:outerShdw>
              </a:effectLst>
              <a:uLnTx/>
              <a:uFillTx/>
              <a:latin typeface="Calibri" pitchFamily="34" charset="0"/>
              <a:ea typeface="Calibri" pitchFamily="34" charset="0"/>
              <a:cs typeface="PT Bold Heading"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defRPr/>
            </a:pPr>
            <a:r>
              <a:rPr kumimoji="0" lang="ar-SA" sz="5400" b="1" i="0" u="none" strike="noStrike" kern="1200" spc="50" normalizeH="0" baseline="0" noProof="0" dirty="0" smtClean="0">
                <a:ln w="11430">
                  <a:solidFill>
                    <a:schemeClr val="accent1">
                      <a:lumMod val="60000"/>
                      <a:lumOff val="40000"/>
                    </a:schemeClr>
                  </a:solidFill>
                </a:ln>
                <a:solidFill>
                  <a:srgbClr val="663300"/>
                </a:solidFill>
                <a:effectLst>
                  <a:glow rad="139700">
                    <a:schemeClr val="accent4">
                      <a:satMod val="175000"/>
                      <a:alpha val="40000"/>
                    </a:schemeClr>
                  </a:glow>
                  <a:outerShdw blurRad="76200" dist="50800" dir="5400000" algn="tl" rotWithShape="0">
                    <a:srgbClr val="000000">
                      <a:alpha val="65000"/>
                    </a:srgbClr>
                  </a:outerShdw>
                </a:effectLst>
                <a:uLnTx/>
                <a:uFillTx/>
                <a:latin typeface="Calibri" pitchFamily="34" charset="0"/>
                <a:ea typeface="Calibri" pitchFamily="34" charset="0"/>
                <a:cs typeface="PT Bold Heading" pitchFamily="2" charset="-78"/>
              </a:rPr>
              <a:t>متى تكون وسيلة الحفظ </a:t>
            </a:r>
            <a:r>
              <a:rPr kumimoji="0" lang="ar-SA" sz="5400" b="1" i="0" u="none" strike="noStrike" kern="1200" spc="50" normalizeH="0" baseline="0" noProof="0" dirty="0" err="1" smtClean="0">
                <a:ln w="11430">
                  <a:solidFill>
                    <a:schemeClr val="accent1">
                      <a:lumMod val="60000"/>
                      <a:lumOff val="40000"/>
                    </a:schemeClr>
                  </a:solidFill>
                </a:ln>
                <a:solidFill>
                  <a:srgbClr val="663300"/>
                </a:solidFill>
                <a:effectLst>
                  <a:glow rad="139700">
                    <a:schemeClr val="accent4">
                      <a:satMod val="175000"/>
                      <a:alpha val="40000"/>
                    </a:schemeClr>
                  </a:glow>
                  <a:outerShdw blurRad="76200" dist="50800" dir="5400000" algn="tl" rotWithShape="0">
                    <a:srgbClr val="000000">
                      <a:alpha val="65000"/>
                    </a:srgbClr>
                  </a:outerShdw>
                </a:effectLst>
                <a:uLnTx/>
                <a:uFillTx/>
                <a:latin typeface="Calibri" pitchFamily="34" charset="0"/>
                <a:ea typeface="Calibri" pitchFamily="34" charset="0"/>
                <a:cs typeface="PT Bold Heading" pitchFamily="2" charset="-78"/>
              </a:rPr>
              <a:t>مناسبة ؟</a:t>
            </a:r>
            <a:endParaRPr kumimoji="0" lang="ar-SA" sz="5400" b="1" i="0" u="none" strike="noStrike" kern="1200" spc="50" normalizeH="0" baseline="0" noProof="0" dirty="0" smtClean="0">
              <a:ln w="11430">
                <a:solidFill>
                  <a:schemeClr val="accent1">
                    <a:lumMod val="60000"/>
                    <a:lumOff val="40000"/>
                  </a:schemeClr>
                </a:solidFill>
              </a:ln>
              <a:solidFill>
                <a:srgbClr val="663300"/>
              </a:solidFill>
              <a:effectLst>
                <a:glow rad="139700">
                  <a:schemeClr val="accent4">
                    <a:satMod val="175000"/>
                    <a:alpha val="40000"/>
                  </a:schemeClr>
                </a:glow>
                <a:outerShdw blurRad="76200" dist="50800" dir="5400000" algn="tl" rotWithShape="0">
                  <a:srgbClr val="000000">
                    <a:alpha val="65000"/>
                  </a:srgbClr>
                </a:outerShdw>
              </a:effectLst>
              <a:uLnTx/>
              <a:uFillTx/>
              <a:latin typeface="Calibri" pitchFamily="34" charset="0"/>
              <a:ea typeface="Calibri" pitchFamily="34" charset="0"/>
              <a:cs typeface="PT Bold Heading"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defRPr/>
            </a:pPr>
            <a:r>
              <a:rPr lang="ar-SA" sz="5400" b="1" spc="50" dirty="0" smtClean="0">
                <a:ln w="11430">
                  <a:solidFill>
                    <a:schemeClr val="accent1">
                      <a:lumMod val="60000"/>
                      <a:lumOff val="40000"/>
                    </a:schemeClr>
                  </a:solidFill>
                </a:ln>
                <a:solidFill>
                  <a:srgbClr val="663300"/>
                </a:solidFill>
                <a:effectLst>
                  <a:glow rad="139700">
                    <a:schemeClr val="accent4">
                      <a:satMod val="175000"/>
                      <a:alpha val="40000"/>
                    </a:schemeClr>
                  </a:glow>
                  <a:outerShdw blurRad="76200" dist="50800" dir="5400000" algn="tl" rotWithShape="0">
                    <a:srgbClr val="000000">
                      <a:alpha val="65000"/>
                    </a:srgbClr>
                  </a:outerShdw>
                </a:effectLst>
                <a:latin typeface="Calibri" pitchFamily="34" charset="0"/>
                <a:cs typeface="PT Bold Heading" pitchFamily="2" charset="-78"/>
              </a:rPr>
              <a:t>على ماذا تعتمد عملية الحفظ للمزارع الميكروبية؟</a:t>
            </a:r>
            <a:endParaRPr kumimoji="0" lang="ar-SA" sz="5400" b="1" i="0" u="none" strike="noStrike" kern="1200" spc="50" normalizeH="0" baseline="0" noProof="0" dirty="0" smtClean="0">
              <a:ln w="11430">
                <a:solidFill>
                  <a:schemeClr val="accent1">
                    <a:lumMod val="60000"/>
                    <a:lumOff val="40000"/>
                  </a:schemeClr>
                </a:solidFill>
              </a:ln>
              <a:solidFill>
                <a:srgbClr val="663300"/>
              </a:solidFill>
              <a:effectLst>
                <a:glow rad="139700">
                  <a:schemeClr val="accent4">
                    <a:satMod val="175000"/>
                    <a:alpha val="40000"/>
                  </a:schemeClr>
                </a:glow>
                <a:outerShdw blurRad="76200" dist="50800" dir="5400000" algn="tl" rotWithShape="0">
                  <a:srgbClr val="000000">
                    <a:alpha val="65000"/>
                  </a:srgbClr>
                </a:outerShdw>
              </a:effectLst>
              <a:uLnTx/>
              <a:uFillTx/>
              <a:latin typeface="Arial" pitchFamily="34" charset="0"/>
              <a:cs typeface="PT Bold Heading" pitchFamily="2" charset="-78"/>
            </a:endParaRPr>
          </a:p>
        </p:txBody>
      </p:sp>
      <p:pic>
        <p:nvPicPr>
          <p:cNvPr id="5" name="صورة 4" descr="j0282747.gif"/>
          <p:cNvPicPr>
            <a:picLocks noChangeAspect="1"/>
          </p:cNvPicPr>
          <p:nvPr/>
        </p:nvPicPr>
        <p:blipFill>
          <a:blip r:embed="rId3" cstate="print"/>
          <a:stretch>
            <a:fillRect/>
          </a:stretch>
        </p:blipFill>
        <p:spPr>
          <a:xfrm>
            <a:off x="1043608" y="476672"/>
            <a:ext cx="1733536" cy="2081226"/>
          </a:xfrm>
          <a:prstGeom prst="rect">
            <a:avLst/>
          </a:prstGeom>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800" decel="100000"/>
                                        <p:tgtEl>
                                          <p:spTgt spid="9"/>
                                        </p:tgtEl>
                                      </p:cBhvr>
                                    </p:animEffect>
                                    <p:anim calcmode="lin" valueType="num">
                                      <p:cBhvr>
                                        <p:cTn id="8" dur="800" decel="100000" fill="hold"/>
                                        <p:tgtEl>
                                          <p:spTgt spid="9"/>
                                        </p:tgtEl>
                                        <p:attrNameLst>
                                          <p:attrName>style.rotation</p:attrName>
                                        </p:attrNameLst>
                                      </p:cBhvr>
                                      <p:tavLst>
                                        <p:tav tm="0">
                                          <p:val>
                                            <p:fltVal val="-90"/>
                                          </p:val>
                                        </p:tav>
                                        <p:tav tm="100000">
                                          <p:val>
                                            <p:fltVal val="0"/>
                                          </p:val>
                                        </p:tav>
                                      </p:tavLst>
                                    </p:anim>
                                    <p:anim calcmode="lin" valueType="num">
                                      <p:cBhvr>
                                        <p:cTn id="9" dur="800" decel="100000" fill="hold"/>
                                        <p:tgtEl>
                                          <p:spTgt spid="9"/>
                                        </p:tgtEl>
                                        <p:attrNameLst>
                                          <p:attrName>ppt_x</p:attrName>
                                        </p:attrNameLst>
                                      </p:cBhvr>
                                      <p:tavLst>
                                        <p:tav tm="0">
                                          <p:val>
                                            <p:strVal val="#ppt_x+0.4"/>
                                          </p:val>
                                        </p:tav>
                                        <p:tav tm="100000">
                                          <p:val>
                                            <p:strVal val="#ppt_x-0.05"/>
                                          </p:val>
                                        </p:tav>
                                      </p:tavLst>
                                    </p:anim>
                                    <p:anim calcmode="lin" valueType="num">
                                      <p:cBhvr>
                                        <p:cTn id="10" dur="800" decel="100000" fill="hold"/>
                                        <p:tgtEl>
                                          <p:spTgt spid="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1125697230.jpg"/>
          <p:cNvPicPr>
            <a:picLocks noChangeAspect="1"/>
          </p:cNvPicPr>
          <p:nvPr/>
        </p:nvPicPr>
        <p:blipFill>
          <a:blip r:embed="rId2" cstate="print"/>
          <a:stretch>
            <a:fillRect/>
          </a:stretch>
        </p:blipFill>
        <p:spPr>
          <a:xfrm>
            <a:off x="0" y="0"/>
            <a:ext cx="9144000" cy="6858000"/>
          </a:xfrm>
          <a:prstGeom prst="rect">
            <a:avLst/>
          </a:prstGeom>
          <a:ln>
            <a:noFill/>
          </a:ln>
          <a:effectLst>
            <a:softEdge rad="112500"/>
          </a:effectLst>
        </p:spPr>
      </p:pic>
      <p:sp>
        <p:nvSpPr>
          <p:cNvPr id="11265" name="Rectangle 1"/>
          <p:cNvSpPr>
            <a:spLocks noChangeArrowheads="1"/>
          </p:cNvSpPr>
          <p:nvPr/>
        </p:nvSpPr>
        <p:spPr bwMode="auto">
          <a:xfrm>
            <a:off x="0" y="1140725"/>
            <a:ext cx="878684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75" defTabSz="914400" rtl="1" eaLnBrk="1" fontAlgn="base" latinLnBrk="0" hangingPunct="1">
              <a:lnSpc>
                <a:spcPct val="100000"/>
              </a:lnSpc>
              <a:spcBef>
                <a:spcPct val="0"/>
              </a:spcBef>
              <a:spcAft>
                <a:spcPct val="0"/>
              </a:spcAft>
              <a:buClrTx/>
              <a:buSzTx/>
              <a:buFontTx/>
              <a:buNone/>
              <a:tabLst/>
            </a:pPr>
            <a:r>
              <a:rPr kumimoji="0" lang="ar-SA" sz="4000" b="1" i="0" u="none" strike="noStrike" normalizeH="0" baseline="0" dirty="0" smtClean="0">
                <a:ln w="17780" cmpd="sng">
                  <a:solidFill>
                    <a:schemeClr val="bg2">
                      <a:lumMod val="10000"/>
                    </a:schemeClr>
                  </a:solidFill>
                  <a:prstDash val="solid"/>
                  <a:miter lim="800000"/>
                </a:ln>
                <a:solidFill>
                  <a:schemeClr val="accent6">
                    <a:lumMod val="75000"/>
                  </a:schemeClr>
                </a:solidFill>
                <a:effectLst>
                  <a:glow rad="101600">
                    <a:schemeClr val="accent2">
                      <a:satMod val="175000"/>
                      <a:alpha val="40000"/>
                    </a:schemeClr>
                  </a:glow>
                  <a:outerShdw blurRad="50800" algn="tl" rotWithShape="0">
                    <a:srgbClr val="000000"/>
                  </a:outerShdw>
                </a:effectLst>
                <a:latin typeface="Calibri" pitchFamily="34" charset="0"/>
                <a:ea typeface="Calibri" pitchFamily="34" charset="0"/>
                <a:cs typeface="PT Bold Heading" pitchFamily="2" charset="-78"/>
              </a:rPr>
              <a:t>حفظ المزارع البكتيرية:</a:t>
            </a:r>
            <a:endParaRPr kumimoji="0" lang="en-US" sz="4000" b="1" i="0" u="none" strike="noStrike" normalizeH="0" baseline="0" dirty="0" smtClean="0">
              <a:ln w="17780" cmpd="sng">
                <a:solidFill>
                  <a:schemeClr val="bg2">
                    <a:lumMod val="10000"/>
                  </a:schemeClr>
                </a:solidFill>
                <a:prstDash val="solid"/>
                <a:miter lim="800000"/>
              </a:ln>
              <a:solidFill>
                <a:schemeClr val="accent6">
                  <a:lumMod val="75000"/>
                </a:schemeClr>
              </a:solidFill>
              <a:effectLst>
                <a:glow rad="101600">
                  <a:schemeClr val="accent2">
                    <a:satMod val="175000"/>
                    <a:alpha val="40000"/>
                  </a:schemeClr>
                </a:glow>
                <a:outerShdw blurRad="50800" algn="tl" rotWithShape="0">
                  <a:srgbClr val="000000"/>
                </a:outerShdw>
              </a:effectLst>
              <a:latin typeface="Arial" pitchFamily="34" charset="0"/>
              <a:cs typeface="PT Bold Heading" pitchFamily="2" charset="-78"/>
            </a:endParaRPr>
          </a:p>
          <a:p>
            <a:pPr marL="0" marR="0" lvl="0" indent="15875" defTabSz="914400" rtl="1" eaLnBrk="0" fontAlgn="base" latinLnBrk="0" hangingPunct="0">
              <a:lnSpc>
                <a:spcPct val="100000"/>
              </a:lnSpc>
              <a:spcBef>
                <a:spcPct val="0"/>
              </a:spcBef>
              <a:spcAft>
                <a:spcPct val="0"/>
              </a:spcAft>
              <a:buClrTx/>
              <a:buSzTx/>
              <a:buFontTx/>
              <a:buNone/>
              <a:tabLst/>
            </a:pPr>
            <a:r>
              <a:rPr kumimoji="0" lang="ar-SA" sz="4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effectLst>
                <a:latin typeface="Calibri" pitchFamily="34" charset="0"/>
                <a:ea typeface="Calibri" pitchFamily="34" charset="0"/>
                <a:cs typeface="PT Bold Heading" pitchFamily="2" charset="-78"/>
              </a:rPr>
              <a:t>بعد عزل البكتيريا في مزرعة نقية </a:t>
            </a:r>
            <a:r>
              <a:rPr kumimoji="0" lang="en-US" sz="4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effectLst>
                <a:latin typeface="Calibri" pitchFamily="34" charset="0"/>
                <a:ea typeface="Calibri" pitchFamily="34" charset="0"/>
                <a:cs typeface="PT Bold Heading" pitchFamily="2" charset="-78"/>
              </a:rPr>
              <a:t>Pure Culture</a:t>
            </a:r>
            <a:r>
              <a:rPr kumimoji="0" lang="ar-SA" sz="4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effectLst>
                <a:latin typeface="Calibri" pitchFamily="34" charset="0"/>
                <a:ea typeface="Calibri" pitchFamily="34" charset="0"/>
                <a:cs typeface="PT Bold Heading" pitchFamily="2" charset="-78"/>
              </a:rPr>
              <a:t> يمكن حفظها لفترة زمنية حسب نوع الميكروب المعزول والهدف من الحفظ.</a:t>
            </a:r>
            <a:endParaRPr kumimoji="0" lang="ar-SA" sz="4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effectLst>
              <a:latin typeface="Arial" pitchFamily="34" charset="0"/>
              <a:ea typeface="Calibri" pitchFamily="34" charset="0"/>
              <a:cs typeface="PT Bold Heading" pitchFamily="2" charset="-78"/>
            </a:endParaRPr>
          </a:p>
          <a:p>
            <a:pPr marL="0" marR="0" lvl="0" indent="15875" defTabSz="914400" rtl="0" eaLnBrk="0" fontAlgn="base" latinLnBrk="0" hangingPunct="0">
              <a:lnSpc>
                <a:spcPct val="100000"/>
              </a:lnSpc>
              <a:spcBef>
                <a:spcPct val="0"/>
              </a:spcBef>
              <a:spcAft>
                <a:spcPct val="0"/>
              </a:spcAft>
              <a:buClrTx/>
              <a:buSzTx/>
              <a:buFontTx/>
              <a:buNone/>
              <a:tabLst/>
            </a:pPr>
            <a:r>
              <a:rPr kumimoji="0" lang="ar-SA" sz="4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effectLst>
                <a:latin typeface="Arial" pitchFamily="34" charset="0"/>
                <a:ea typeface="Calibri" pitchFamily="34" charset="0"/>
                <a:cs typeface="PT Bold Heading" pitchFamily="2" charset="-78"/>
              </a:rPr>
              <a:t>ويوجد العديد من طرق الحفظ التي تستخدم لحفظ البكتيريا لفترات قصيرة أو طويلة المدى..</a:t>
            </a:r>
            <a:br>
              <a:rPr kumimoji="0" lang="ar-SA" sz="4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effectLst>
                <a:latin typeface="Arial" pitchFamily="34" charset="0"/>
                <a:ea typeface="Calibri" pitchFamily="34" charset="0"/>
                <a:cs typeface="PT Bold Heading" pitchFamily="2" charset="-78"/>
              </a:rPr>
            </a:br>
            <a:r>
              <a:rPr kumimoji="0" lang="ar-SA" sz="4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effectLst>
                <a:latin typeface="Arial" pitchFamily="34" charset="0"/>
                <a:ea typeface="Calibri" pitchFamily="34" charset="0"/>
                <a:cs typeface="PT Bold Heading" pitchFamily="2" charset="-78"/>
              </a:rPr>
              <a:t/>
            </a:r>
            <a:br>
              <a:rPr kumimoji="0" lang="ar-SA" sz="4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effectLst>
                <a:latin typeface="Arial" pitchFamily="34" charset="0"/>
                <a:ea typeface="Calibri" pitchFamily="34" charset="0"/>
                <a:cs typeface="PT Bold Heading" pitchFamily="2" charset="-78"/>
              </a:rPr>
            </a:br>
            <a:endParaRPr kumimoji="0" lang="ar-SA" sz="4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2">
                    <a:satMod val="175000"/>
                    <a:alpha val="40000"/>
                  </a:schemeClr>
                </a:glow>
                <a:outerShdw blurRad="50800" algn="tl" rotWithShape="0">
                  <a:srgbClr val="000000"/>
                </a:outerShdw>
              </a:effectLst>
              <a:latin typeface="Arial" pitchFamily="34" charset="0"/>
              <a:cs typeface="PT Bold Heading" pitchFamily="2"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11265">
                                            <p:txEl>
                                              <p:pRg st="0" end="0"/>
                                            </p:txEl>
                                          </p:spTgt>
                                        </p:tgtEl>
                                        <p:attrNameLst>
                                          <p:attrName>style.visibility</p:attrName>
                                        </p:attrNameLst>
                                      </p:cBhvr>
                                      <p:to>
                                        <p:strVal val="visible"/>
                                      </p:to>
                                    </p:set>
                                    <p:animEffect transition="in" filter="fade">
                                      <p:cBhvr>
                                        <p:cTn id="7" dur="800" decel="100000"/>
                                        <p:tgtEl>
                                          <p:spTgt spid="11265">
                                            <p:txEl>
                                              <p:pRg st="0" end="0"/>
                                            </p:txEl>
                                          </p:spTgt>
                                        </p:tgtEl>
                                      </p:cBhvr>
                                    </p:animEffect>
                                    <p:anim calcmode="lin" valueType="num">
                                      <p:cBhvr>
                                        <p:cTn id="8" dur="800" decel="100000" fill="hold"/>
                                        <p:tgtEl>
                                          <p:spTgt spid="11265">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1265">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1265">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5">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5">
                                            <p:txEl>
                                              <p:pRg st="0" end="0"/>
                                            </p:txEl>
                                          </p:spTgt>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nodeType="afterEffect">
                                  <p:stCondLst>
                                    <p:cond delay="0"/>
                                  </p:stCondLst>
                                  <p:childTnLst>
                                    <p:set>
                                      <p:cBhvr>
                                        <p:cTn id="15" dur="1" fill="hold">
                                          <p:stCondLst>
                                            <p:cond delay="0"/>
                                          </p:stCondLst>
                                        </p:cTn>
                                        <p:tgtEl>
                                          <p:spTgt spid="11265">
                                            <p:txEl>
                                              <p:pRg st="1" end="1"/>
                                            </p:txEl>
                                          </p:spTgt>
                                        </p:tgtEl>
                                        <p:attrNameLst>
                                          <p:attrName>style.visibility</p:attrName>
                                        </p:attrNameLst>
                                      </p:cBhvr>
                                      <p:to>
                                        <p:strVal val="visible"/>
                                      </p:to>
                                    </p:set>
                                    <p:animEffect transition="in" filter="fade">
                                      <p:cBhvr>
                                        <p:cTn id="16" dur="800" decel="100000"/>
                                        <p:tgtEl>
                                          <p:spTgt spid="11265">
                                            <p:txEl>
                                              <p:pRg st="1" end="1"/>
                                            </p:txEl>
                                          </p:spTgt>
                                        </p:tgtEl>
                                      </p:cBhvr>
                                    </p:animEffect>
                                    <p:anim calcmode="lin" valueType="num">
                                      <p:cBhvr>
                                        <p:cTn id="17" dur="800" decel="100000" fill="hold"/>
                                        <p:tgtEl>
                                          <p:spTgt spid="11265">
                                            <p:txEl>
                                              <p:pRg st="1" end="1"/>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11265">
                                            <p:txEl>
                                              <p:pRg st="1" end="1"/>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11265">
                                            <p:txEl>
                                              <p:pRg st="1" end="1"/>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1265">
                                            <p:txEl>
                                              <p:pRg st="1" end="1"/>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1265">
                                            <p:txEl>
                                              <p:pRg st="1" end="1"/>
                                            </p:txEl>
                                          </p:spTgt>
                                        </p:tgtEl>
                                        <p:attrNameLst>
                                          <p:attrName>ppt_y</p:attrName>
                                        </p:attrNameLst>
                                      </p:cBhvr>
                                      <p:tavLst>
                                        <p:tav tm="0">
                                          <p:val>
                                            <p:strVal val="#ppt_y+0.1"/>
                                          </p:val>
                                        </p:tav>
                                        <p:tav tm="100000">
                                          <p:val>
                                            <p:strVal val="#ppt_y"/>
                                          </p:val>
                                        </p:tav>
                                      </p:tavLst>
                                    </p:anim>
                                  </p:childTnLst>
                                </p:cTn>
                              </p:par>
                              <p:par>
                                <p:cTn id="22" presetID="30" presetClass="entr" presetSubtype="0" fill="hold" nodeType="withEffect">
                                  <p:stCondLst>
                                    <p:cond delay="0"/>
                                  </p:stCondLst>
                                  <p:childTnLst>
                                    <p:set>
                                      <p:cBhvr>
                                        <p:cTn id="23" dur="1" fill="hold">
                                          <p:stCondLst>
                                            <p:cond delay="0"/>
                                          </p:stCondLst>
                                        </p:cTn>
                                        <p:tgtEl>
                                          <p:spTgt spid="11265">
                                            <p:txEl>
                                              <p:pRg st="2" end="2"/>
                                            </p:txEl>
                                          </p:spTgt>
                                        </p:tgtEl>
                                        <p:attrNameLst>
                                          <p:attrName>style.visibility</p:attrName>
                                        </p:attrNameLst>
                                      </p:cBhvr>
                                      <p:to>
                                        <p:strVal val="visible"/>
                                      </p:to>
                                    </p:set>
                                    <p:animEffect transition="in" filter="fade">
                                      <p:cBhvr>
                                        <p:cTn id="24" dur="800" decel="100000"/>
                                        <p:tgtEl>
                                          <p:spTgt spid="11265">
                                            <p:txEl>
                                              <p:pRg st="2" end="2"/>
                                            </p:txEl>
                                          </p:spTgt>
                                        </p:tgtEl>
                                      </p:cBhvr>
                                    </p:animEffect>
                                    <p:anim calcmode="lin" valueType="num">
                                      <p:cBhvr>
                                        <p:cTn id="25" dur="800" decel="100000" fill="hold"/>
                                        <p:tgtEl>
                                          <p:spTgt spid="11265">
                                            <p:txEl>
                                              <p:pRg st="2" end="2"/>
                                            </p:txEl>
                                          </p:spTgt>
                                        </p:tgtEl>
                                        <p:attrNameLst>
                                          <p:attrName>style.rotation</p:attrName>
                                        </p:attrNameLst>
                                      </p:cBhvr>
                                      <p:tavLst>
                                        <p:tav tm="0">
                                          <p:val>
                                            <p:fltVal val="-90"/>
                                          </p:val>
                                        </p:tav>
                                        <p:tav tm="100000">
                                          <p:val>
                                            <p:fltVal val="0"/>
                                          </p:val>
                                        </p:tav>
                                      </p:tavLst>
                                    </p:anim>
                                    <p:anim calcmode="lin" valueType="num">
                                      <p:cBhvr>
                                        <p:cTn id="26" dur="800" decel="100000" fill="hold"/>
                                        <p:tgtEl>
                                          <p:spTgt spid="11265">
                                            <p:txEl>
                                              <p:pRg st="2" end="2"/>
                                            </p:txEl>
                                          </p:spTgt>
                                        </p:tgtEl>
                                        <p:attrNameLst>
                                          <p:attrName>ppt_x</p:attrName>
                                        </p:attrNameLst>
                                      </p:cBhvr>
                                      <p:tavLst>
                                        <p:tav tm="0">
                                          <p:val>
                                            <p:strVal val="#ppt_x+0.4"/>
                                          </p:val>
                                        </p:tav>
                                        <p:tav tm="100000">
                                          <p:val>
                                            <p:strVal val="#ppt_x-0.05"/>
                                          </p:val>
                                        </p:tav>
                                      </p:tavLst>
                                    </p:anim>
                                    <p:anim calcmode="lin" valueType="num">
                                      <p:cBhvr>
                                        <p:cTn id="27" dur="800" decel="100000" fill="hold"/>
                                        <p:tgtEl>
                                          <p:spTgt spid="11265">
                                            <p:txEl>
                                              <p:pRg st="2" end="2"/>
                                            </p:txEl>
                                          </p:spTgt>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11265">
                                            <p:txEl>
                                              <p:pRg st="2" end="2"/>
                                            </p:txEl>
                                          </p:spTgt>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11265">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1125697230.jpg"/>
          <p:cNvPicPr>
            <a:picLocks noChangeAspect="1"/>
          </p:cNvPicPr>
          <p:nvPr/>
        </p:nvPicPr>
        <p:blipFill>
          <a:blip r:embed="rId2" cstate="print"/>
          <a:stretch>
            <a:fillRect/>
          </a:stretch>
        </p:blipFill>
        <p:spPr>
          <a:xfrm>
            <a:off x="0" y="0"/>
            <a:ext cx="9144000" cy="6858000"/>
          </a:xfrm>
          <a:prstGeom prst="rect">
            <a:avLst/>
          </a:prstGeom>
          <a:ln>
            <a:noFill/>
          </a:ln>
          <a:effectLst>
            <a:softEdge rad="112500"/>
          </a:effectLst>
        </p:spPr>
      </p:pic>
      <p:pic>
        <p:nvPicPr>
          <p:cNvPr id="6" name="صورة 5" descr="imagesCAV87WKB.jpg"/>
          <p:cNvPicPr>
            <a:picLocks noChangeAspect="1"/>
          </p:cNvPicPr>
          <p:nvPr/>
        </p:nvPicPr>
        <p:blipFill>
          <a:blip r:embed="rId3" cstate="print"/>
          <a:stretch>
            <a:fillRect/>
          </a:stretch>
        </p:blipFill>
        <p:spPr>
          <a:xfrm>
            <a:off x="1187624" y="764704"/>
            <a:ext cx="6696744" cy="4176464"/>
          </a:xfrm>
          <a:prstGeom prst="rect">
            <a:avLst/>
          </a:prstGeom>
        </p:spPr>
      </p:pic>
      <p:sp>
        <p:nvSpPr>
          <p:cNvPr id="7" name="مربع نص 6"/>
          <p:cNvSpPr txBox="1"/>
          <p:nvPr/>
        </p:nvSpPr>
        <p:spPr>
          <a:xfrm>
            <a:off x="1403649" y="5373216"/>
            <a:ext cx="6480720" cy="769441"/>
          </a:xfrm>
          <a:prstGeom prst="rect">
            <a:avLst/>
          </a:prstGeom>
          <a:noFill/>
        </p:spPr>
        <p:txBody>
          <a:bodyPr wrap="square" rtlCol="1">
            <a:spAutoFit/>
          </a:bodyPr>
          <a:lstStyle/>
          <a:p>
            <a:pPr algn="ctr"/>
            <a:r>
              <a:rPr lang="ar-SA" sz="4400" b="1" dirty="0" err="1" smtClean="0">
                <a:solidFill>
                  <a:srgbClr val="FFCC00"/>
                </a:solidFill>
                <a:effectLst>
                  <a:glow rad="228600">
                    <a:schemeClr val="accent5">
                      <a:satMod val="175000"/>
                      <a:alpha val="40000"/>
                    </a:schemeClr>
                  </a:glow>
                </a:effectLst>
                <a:latin typeface="Aharoni" pitchFamily="2" charset="-79"/>
                <a:cs typeface="PT Bold Broken" pitchFamily="2" charset="-78"/>
              </a:rPr>
              <a:t>الآجار</a:t>
            </a:r>
            <a:r>
              <a:rPr lang="ar-SA" sz="4400" b="1" dirty="0" smtClean="0">
                <a:solidFill>
                  <a:srgbClr val="FFCC00"/>
                </a:solidFill>
                <a:effectLst>
                  <a:glow rad="228600">
                    <a:schemeClr val="accent5">
                      <a:satMod val="175000"/>
                      <a:alpha val="40000"/>
                    </a:schemeClr>
                  </a:glow>
                </a:effectLst>
                <a:latin typeface="Aharoni" pitchFamily="2" charset="-79"/>
                <a:cs typeface="PT Bold Broken" pitchFamily="2" charset="-78"/>
              </a:rPr>
              <a:t> العميق و </a:t>
            </a:r>
            <a:r>
              <a:rPr lang="ar-SA" sz="4400" b="1" dirty="0" err="1" smtClean="0">
                <a:solidFill>
                  <a:srgbClr val="FFCC00"/>
                </a:solidFill>
                <a:effectLst>
                  <a:glow rad="228600">
                    <a:schemeClr val="accent5">
                      <a:satMod val="175000"/>
                      <a:alpha val="40000"/>
                    </a:schemeClr>
                  </a:glow>
                </a:effectLst>
                <a:latin typeface="Aharoni" pitchFamily="2" charset="-79"/>
                <a:cs typeface="PT Bold Broken" pitchFamily="2" charset="-78"/>
              </a:rPr>
              <a:t>الآجار</a:t>
            </a:r>
            <a:r>
              <a:rPr lang="ar-SA" sz="4400" b="1" dirty="0" smtClean="0">
                <a:solidFill>
                  <a:srgbClr val="FFCC00"/>
                </a:solidFill>
                <a:effectLst>
                  <a:glow rad="228600">
                    <a:schemeClr val="accent5">
                      <a:satMod val="175000"/>
                      <a:alpha val="40000"/>
                    </a:schemeClr>
                  </a:glow>
                </a:effectLst>
                <a:latin typeface="Aharoni" pitchFamily="2" charset="-79"/>
                <a:cs typeface="PT Bold Broken" pitchFamily="2" charset="-78"/>
              </a:rPr>
              <a:t> المائل</a:t>
            </a:r>
            <a:endParaRPr lang="ar-SA" sz="4400" b="1" dirty="0">
              <a:solidFill>
                <a:srgbClr val="FFCC00"/>
              </a:solidFill>
              <a:effectLst>
                <a:glow rad="228600">
                  <a:schemeClr val="accent5">
                    <a:satMod val="175000"/>
                    <a:alpha val="40000"/>
                  </a:schemeClr>
                </a:glow>
              </a:effectLst>
              <a:latin typeface="Aharoni" pitchFamily="2" charset="-79"/>
              <a:cs typeface="PT Bold Broken" pitchFamily="2" charset="-78"/>
            </a:endParaRPr>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1125697230.jpg"/>
          <p:cNvPicPr>
            <a:picLocks noChangeAspect="1"/>
          </p:cNvPicPr>
          <p:nvPr/>
        </p:nvPicPr>
        <p:blipFill>
          <a:blip r:embed="rId2" cstate="print"/>
          <a:stretch>
            <a:fillRect/>
          </a:stretch>
        </p:blipFill>
        <p:spPr>
          <a:xfrm>
            <a:off x="0" y="0"/>
            <a:ext cx="9144000" cy="6858000"/>
          </a:xfrm>
          <a:prstGeom prst="rect">
            <a:avLst/>
          </a:prstGeom>
          <a:ln>
            <a:noFill/>
          </a:ln>
          <a:effectLst>
            <a:softEdge rad="112500"/>
          </a:effectLst>
        </p:spPr>
      </p:pic>
      <p:sp>
        <p:nvSpPr>
          <p:cNvPr id="6" name="مستطيل 5"/>
          <p:cNvSpPr/>
          <p:nvPr/>
        </p:nvSpPr>
        <p:spPr>
          <a:xfrm>
            <a:off x="0" y="500042"/>
            <a:ext cx="8858280" cy="646331"/>
          </a:xfrm>
          <a:prstGeom prst="rect">
            <a:avLst/>
          </a:prstGeom>
        </p:spPr>
        <p:txBody>
          <a:bodyPr wrap="square">
            <a:spAutoFit/>
          </a:bodyPr>
          <a:lstStyle/>
          <a:p>
            <a:r>
              <a:rPr lang="ar-SA" sz="3600" b="1" dirty="0">
                <a:ln w="24500" cmpd="dbl">
                  <a:solidFill>
                    <a:schemeClr val="tx1">
                      <a:lumMod val="95000"/>
                      <a:lumOff val="5000"/>
                    </a:schemeClr>
                  </a:solidFill>
                  <a:prstDash val="solid"/>
                  <a:miter lim="800000"/>
                </a:ln>
                <a:solidFill>
                  <a:srgbClr val="C00000"/>
                </a:solidFill>
                <a:effectLst>
                  <a:glow rad="139700">
                    <a:schemeClr val="accent6">
                      <a:satMod val="175000"/>
                      <a:alpha val="40000"/>
                    </a:schemeClr>
                  </a:glow>
                  <a:outerShdw blurRad="38100" dist="38100" dir="7020000" algn="tl">
                    <a:srgbClr val="000000">
                      <a:alpha val="35000"/>
                    </a:srgbClr>
                  </a:outerShdw>
                </a:effectLst>
                <a:cs typeface="PT Bold Heading" pitchFamily="2" charset="-78"/>
              </a:rPr>
              <a:t>أولا: طرق الحفظ لفترات قصيرة </a:t>
            </a:r>
            <a:r>
              <a:rPr lang="ar-SA" sz="3600" b="1" dirty="0" smtClean="0">
                <a:ln w="24500" cmpd="dbl">
                  <a:solidFill>
                    <a:schemeClr val="tx1">
                      <a:lumMod val="95000"/>
                      <a:lumOff val="5000"/>
                    </a:schemeClr>
                  </a:solidFill>
                  <a:prstDash val="solid"/>
                  <a:miter lim="800000"/>
                </a:ln>
                <a:solidFill>
                  <a:srgbClr val="C00000"/>
                </a:solidFill>
                <a:effectLst>
                  <a:glow rad="139700">
                    <a:schemeClr val="accent6">
                      <a:satMod val="175000"/>
                      <a:alpha val="40000"/>
                    </a:schemeClr>
                  </a:glow>
                  <a:outerShdw blurRad="38100" dist="38100" dir="7020000" algn="tl">
                    <a:srgbClr val="000000">
                      <a:alpha val="35000"/>
                    </a:srgbClr>
                  </a:outerShdw>
                </a:effectLst>
                <a:cs typeface="PT Bold Heading" pitchFamily="2" charset="-78"/>
              </a:rPr>
              <a:t>:</a:t>
            </a:r>
            <a:endParaRPr lang="ar-SA" sz="36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cs typeface="PT Bold Heading" pitchFamily="2" charset="-78"/>
            </a:endParaRPr>
          </a:p>
        </p:txBody>
      </p:sp>
      <p:sp>
        <p:nvSpPr>
          <p:cNvPr id="7" name="مستطيل 6"/>
          <p:cNvSpPr/>
          <p:nvPr/>
        </p:nvSpPr>
        <p:spPr>
          <a:xfrm>
            <a:off x="-142908" y="1214422"/>
            <a:ext cx="9286908" cy="1200329"/>
          </a:xfrm>
          <a:prstGeom prst="rect">
            <a:avLst/>
          </a:prstGeom>
        </p:spPr>
        <p:txBody>
          <a:bodyPr wrap="square">
            <a:spAutoFit/>
          </a:bodyPr>
          <a:lstStyle/>
          <a:p>
            <a:r>
              <a:rPr lang="ar-SA" sz="3600" b="1" dirty="0" smtClean="0">
                <a:ln w="24500" cmpd="dbl">
                  <a:solidFill>
                    <a:schemeClr val="accent3">
                      <a:lumMod val="50000"/>
                    </a:schemeClr>
                  </a:solidFill>
                  <a:prstDash val="solid"/>
                  <a:miter lim="800000"/>
                </a:ln>
                <a:solidFill>
                  <a:srgbClr val="00B050"/>
                </a:solidFill>
                <a:effectLst>
                  <a:glow rad="101600">
                    <a:srgbClr val="FFFF99">
                      <a:alpha val="60000"/>
                    </a:srgbClr>
                  </a:glow>
                  <a:outerShdw blurRad="38100" dist="38100" dir="7020000" algn="tl">
                    <a:srgbClr val="000000">
                      <a:alpha val="35000"/>
                    </a:srgbClr>
                  </a:outerShdw>
                </a:effectLst>
                <a:cs typeface="PT Bold Heading" pitchFamily="2" charset="-78"/>
              </a:rPr>
              <a:t>1ـ طريقة الحفظ باستخدام أنابيب </a:t>
            </a:r>
            <a:r>
              <a:rPr lang="ar-SA" sz="3600" b="1" dirty="0" err="1" smtClean="0">
                <a:ln w="24500" cmpd="dbl">
                  <a:solidFill>
                    <a:schemeClr val="accent3">
                      <a:lumMod val="50000"/>
                    </a:schemeClr>
                  </a:solidFill>
                  <a:prstDash val="solid"/>
                  <a:miter lim="800000"/>
                </a:ln>
                <a:solidFill>
                  <a:srgbClr val="00B050"/>
                </a:solidFill>
                <a:effectLst>
                  <a:glow rad="101600">
                    <a:srgbClr val="FFFF99">
                      <a:alpha val="60000"/>
                    </a:srgbClr>
                  </a:glow>
                  <a:outerShdw blurRad="38100" dist="38100" dir="7020000" algn="tl">
                    <a:srgbClr val="000000">
                      <a:alpha val="35000"/>
                    </a:srgbClr>
                  </a:outerShdw>
                </a:effectLst>
                <a:cs typeface="PT Bold Heading" pitchFamily="2" charset="-78"/>
              </a:rPr>
              <a:t>الآجار</a:t>
            </a:r>
            <a:r>
              <a:rPr lang="ar-SA" sz="3600" b="1" dirty="0" smtClean="0">
                <a:ln w="24500" cmpd="dbl">
                  <a:solidFill>
                    <a:schemeClr val="accent3">
                      <a:lumMod val="50000"/>
                    </a:schemeClr>
                  </a:solidFill>
                  <a:prstDash val="solid"/>
                  <a:miter lim="800000"/>
                </a:ln>
                <a:solidFill>
                  <a:srgbClr val="00B050"/>
                </a:solidFill>
                <a:effectLst>
                  <a:glow rad="101600">
                    <a:srgbClr val="FFFF99">
                      <a:alpha val="60000"/>
                    </a:srgbClr>
                  </a:glow>
                  <a:outerShdw blurRad="38100" dist="38100" dir="7020000" algn="tl">
                    <a:srgbClr val="000000">
                      <a:alpha val="35000"/>
                    </a:srgbClr>
                  </a:outerShdw>
                </a:effectLst>
                <a:cs typeface="PT Bold Heading" pitchFamily="2" charset="-78"/>
              </a:rPr>
              <a:t> المائل </a:t>
            </a:r>
          </a:p>
          <a:p>
            <a:r>
              <a:rPr lang="ar-SA" sz="3600" b="1" dirty="0" err="1" smtClean="0">
                <a:ln w="24500" cmpd="dbl">
                  <a:solidFill>
                    <a:schemeClr val="accent3">
                      <a:lumMod val="50000"/>
                    </a:schemeClr>
                  </a:solidFill>
                  <a:prstDash val="solid"/>
                  <a:miter lim="800000"/>
                </a:ln>
                <a:solidFill>
                  <a:srgbClr val="00B050"/>
                </a:solidFill>
                <a:effectLst>
                  <a:glow rad="101600">
                    <a:srgbClr val="FFFF99">
                      <a:alpha val="60000"/>
                    </a:srgbClr>
                  </a:glow>
                  <a:outerShdw blurRad="38100" dist="38100" dir="7020000" algn="tl">
                    <a:srgbClr val="000000">
                      <a:alpha val="35000"/>
                    </a:srgbClr>
                  </a:outerShdw>
                </a:effectLst>
                <a:cs typeface="PT Bold Heading" pitchFamily="2" charset="-78"/>
              </a:rPr>
              <a:t>(</a:t>
            </a:r>
            <a:r>
              <a:rPr lang="en-US" sz="3600" b="1" dirty="0" smtClean="0">
                <a:ln w="24500" cmpd="dbl">
                  <a:solidFill>
                    <a:schemeClr val="accent3">
                      <a:lumMod val="50000"/>
                    </a:schemeClr>
                  </a:solidFill>
                  <a:prstDash val="solid"/>
                  <a:miter lim="800000"/>
                </a:ln>
                <a:solidFill>
                  <a:srgbClr val="00B050"/>
                </a:solidFill>
                <a:effectLst>
                  <a:glow rad="101600">
                    <a:srgbClr val="FFFF99">
                      <a:alpha val="60000"/>
                    </a:srgbClr>
                  </a:glow>
                  <a:outerShdw blurRad="38100" dist="38100" dir="7020000" algn="tl">
                    <a:srgbClr val="000000">
                      <a:alpha val="35000"/>
                    </a:srgbClr>
                  </a:outerShdw>
                </a:effectLst>
                <a:cs typeface="PT Bold Heading" pitchFamily="2" charset="-78"/>
              </a:rPr>
              <a:t> Slant Agar</a:t>
            </a:r>
            <a:r>
              <a:rPr lang="ar-SA" sz="3600" b="1" dirty="0" err="1" smtClean="0">
                <a:ln w="24500" cmpd="dbl">
                  <a:solidFill>
                    <a:schemeClr val="accent3">
                      <a:lumMod val="50000"/>
                    </a:schemeClr>
                  </a:solidFill>
                  <a:prstDash val="solid"/>
                  <a:miter lim="800000"/>
                </a:ln>
                <a:solidFill>
                  <a:srgbClr val="00B050"/>
                </a:solidFill>
                <a:effectLst>
                  <a:glow rad="101600">
                    <a:srgbClr val="FFFF99">
                      <a:alpha val="60000"/>
                    </a:srgbClr>
                  </a:glow>
                  <a:outerShdw blurRad="38100" dist="38100" dir="7020000" algn="tl">
                    <a:srgbClr val="000000">
                      <a:alpha val="35000"/>
                    </a:srgbClr>
                  </a:outerShdw>
                </a:effectLst>
                <a:cs typeface="PT Bold Heading" pitchFamily="2" charset="-78"/>
              </a:rPr>
              <a:t>):</a:t>
            </a:r>
            <a:endParaRPr lang="ar-SA" sz="3600" dirty="0">
              <a:ln w="24500" cmpd="dbl">
                <a:solidFill>
                  <a:schemeClr val="accent3">
                    <a:lumMod val="50000"/>
                  </a:schemeClr>
                </a:solidFill>
                <a:prstDash val="solid"/>
                <a:miter lim="800000"/>
              </a:ln>
              <a:solidFill>
                <a:srgbClr val="00B050"/>
              </a:solidFill>
              <a:effectLst>
                <a:glow rad="101600">
                  <a:srgbClr val="FFFF99">
                    <a:alpha val="60000"/>
                  </a:srgbClr>
                </a:glow>
                <a:outerShdw blurRad="38100" dist="38100" dir="7020000" algn="tl">
                  <a:srgbClr val="000000">
                    <a:alpha val="35000"/>
                  </a:srgbClr>
                </a:outerShdw>
              </a:effectLst>
            </a:endParaRPr>
          </a:p>
        </p:txBody>
      </p:sp>
      <p:sp>
        <p:nvSpPr>
          <p:cNvPr id="9" name="مستطيل 8"/>
          <p:cNvSpPr/>
          <p:nvPr/>
        </p:nvSpPr>
        <p:spPr>
          <a:xfrm>
            <a:off x="0" y="4725144"/>
            <a:ext cx="8929686" cy="1569660"/>
          </a:xfrm>
          <a:prstGeom prst="rect">
            <a:avLst/>
          </a:prstGeom>
        </p:spPr>
        <p:txBody>
          <a:bodyPr wrap="square">
            <a:spAutoFit/>
          </a:bodyPr>
          <a:lstStyle/>
          <a:p>
            <a:pPr>
              <a:buClr>
                <a:srgbClr val="C00000"/>
              </a:buClr>
              <a:buFont typeface="Wingdings" pitchFamily="2" charset="2"/>
              <a:buChar char="v"/>
            </a:pPr>
            <a:r>
              <a:rPr lang="ar-SA" sz="3200" b="1" dirty="0" smtClean="0">
                <a:ln w="24500" cmpd="dbl">
                  <a:solidFill>
                    <a:schemeClr val="tx1">
                      <a:lumMod val="95000"/>
                      <a:lumOff val="5000"/>
                    </a:schemeClr>
                  </a:solidFill>
                  <a:prstDash val="solid"/>
                  <a:miter lim="800000"/>
                </a:ln>
                <a:solidFill>
                  <a:schemeClr val="accent6">
                    <a:lumMod val="75000"/>
                  </a:schemeClr>
                </a:solidFill>
                <a:effectLst>
                  <a:outerShdw blurRad="38100" dist="38100" dir="7020000" algn="tl">
                    <a:srgbClr val="000000">
                      <a:alpha val="35000"/>
                    </a:srgbClr>
                  </a:outerShdw>
                </a:effectLst>
                <a:cs typeface="PT Bold Heading" pitchFamily="2" charset="-78"/>
              </a:rPr>
              <a:t>تستخدم أنابيب </a:t>
            </a:r>
            <a:r>
              <a:rPr lang="ar-SA" sz="3200" b="1" dirty="0" err="1" smtClean="0">
                <a:ln w="24500" cmpd="dbl">
                  <a:solidFill>
                    <a:schemeClr val="tx1">
                      <a:lumMod val="95000"/>
                      <a:lumOff val="5000"/>
                    </a:schemeClr>
                  </a:solidFill>
                  <a:prstDash val="solid"/>
                  <a:miter lim="800000"/>
                </a:ln>
                <a:solidFill>
                  <a:schemeClr val="accent6">
                    <a:lumMod val="75000"/>
                  </a:schemeClr>
                </a:solidFill>
                <a:effectLst>
                  <a:outerShdw blurRad="38100" dist="38100" dir="7020000" algn="tl">
                    <a:srgbClr val="000000">
                      <a:alpha val="35000"/>
                    </a:srgbClr>
                  </a:outerShdw>
                </a:effectLst>
                <a:cs typeface="PT Bold Heading" pitchFamily="2" charset="-78"/>
              </a:rPr>
              <a:t>الآجار</a:t>
            </a:r>
            <a:r>
              <a:rPr lang="ar-SA" sz="3200" b="1" dirty="0" smtClean="0">
                <a:ln w="24500" cmpd="dbl">
                  <a:solidFill>
                    <a:schemeClr val="tx1">
                      <a:lumMod val="95000"/>
                      <a:lumOff val="5000"/>
                    </a:schemeClr>
                  </a:solidFill>
                  <a:prstDash val="solid"/>
                  <a:miter lim="800000"/>
                </a:ln>
                <a:solidFill>
                  <a:schemeClr val="accent6">
                    <a:lumMod val="75000"/>
                  </a:schemeClr>
                </a:solidFill>
                <a:effectLst>
                  <a:outerShdw blurRad="38100" dist="38100" dir="7020000" algn="tl">
                    <a:srgbClr val="000000">
                      <a:alpha val="35000"/>
                    </a:srgbClr>
                  </a:outerShdw>
                </a:effectLst>
                <a:cs typeface="PT Bold Heading" pitchFamily="2" charset="-78"/>
              </a:rPr>
              <a:t> المائل لحفظ البكتيريا بعد تلقيحها بالميكروب النقي وتحضينها عند درجة الحرارة المناسبة لمدة 24 ساعة, ثم تحفظ الأنابيب عند درجة حرارة 4مْ° .</a:t>
            </a:r>
            <a:endParaRPr lang="ar-SA" sz="3200" dirty="0">
              <a:ln w="24500" cmpd="dbl">
                <a:solidFill>
                  <a:schemeClr val="tx1">
                    <a:lumMod val="95000"/>
                    <a:lumOff val="5000"/>
                  </a:schemeClr>
                </a:solidFill>
                <a:prstDash val="solid"/>
                <a:miter lim="800000"/>
              </a:ln>
              <a:solidFill>
                <a:schemeClr val="accent6">
                  <a:lumMod val="75000"/>
                </a:schemeClr>
              </a:solidFill>
            </a:endParaRPr>
          </a:p>
        </p:txBody>
      </p:sp>
      <p:sp>
        <p:nvSpPr>
          <p:cNvPr id="11" name="مستطيل 10"/>
          <p:cNvSpPr/>
          <p:nvPr/>
        </p:nvSpPr>
        <p:spPr>
          <a:xfrm>
            <a:off x="0" y="2420888"/>
            <a:ext cx="8929686" cy="2062103"/>
          </a:xfrm>
          <a:prstGeom prst="rect">
            <a:avLst/>
          </a:prstGeom>
        </p:spPr>
        <p:txBody>
          <a:bodyPr wrap="square">
            <a:spAutoFit/>
          </a:bodyPr>
          <a:lstStyle/>
          <a:p>
            <a:pPr>
              <a:buClr>
                <a:srgbClr val="C00000"/>
              </a:buClr>
              <a:buFont typeface="Wingdings" pitchFamily="2" charset="2"/>
              <a:buChar char="v"/>
            </a:pPr>
            <a:r>
              <a:rPr lang="ar-SA" sz="3200" b="1" dirty="0" smtClean="0">
                <a:ln w="24500" cmpd="dbl">
                  <a:solidFill>
                    <a:srgbClr val="00B0F0"/>
                  </a:solidFill>
                  <a:prstDash val="solid"/>
                  <a:miter lim="800000"/>
                </a:ln>
                <a:solidFill>
                  <a:srgbClr val="0000FF"/>
                </a:solidFill>
                <a:effectLst>
                  <a:glow rad="101600">
                    <a:srgbClr val="FFFF99">
                      <a:alpha val="60000"/>
                    </a:srgbClr>
                  </a:glow>
                  <a:outerShdw blurRad="38100" dist="38100" dir="7020000" algn="tl">
                    <a:srgbClr val="000000">
                      <a:alpha val="35000"/>
                    </a:srgbClr>
                  </a:outerShdw>
                </a:effectLst>
                <a:cs typeface="PT Bold Heading" pitchFamily="2" charset="-78"/>
              </a:rPr>
              <a:t>تعتبر طريقة </a:t>
            </a:r>
            <a:r>
              <a:rPr lang="ar-SA" sz="3200" b="1" dirty="0" err="1" smtClean="0">
                <a:ln w="24500" cmpd="dbl">
                  <a:solidFill>
                    <a:srgbClr val="00B0F0"/>
                  </a:solidFill>
                  <a:prstDash val="solid"/>
                  <a:miter lim="800000"/>
                </a:ln>
                <a:solidFill>
                  <a:srgbClr val="0000FF"/>
                </a:solidFill>
                <a:effectLst>
                  <a:glow rad="101600">
                    <a:srgbClr val="FFFF99">
                      <a:alpha val="60000"/>
                    </a:srgbClr>
                  </a:glow>
                  <a:outerShdw blurRad="38100" dist="38100" dir="7020000" algn="tl">
                    <a:srgbClr val="000000">
                      <a:alpha val="35000"/>
                    </a:srgbClr>
                  </a:outerShdw>
                </a:effectLst>
                <a:cs typeface="PT Bold Heading" pitchFamily="2" charset="-78"/>
              </a:rPr>
              <a:t>الآجار</a:t>
            </a:r>
            <a:r>
              <a:rPr lang="ar-SA" sz="3200" b="1" dirty="0" smtClean="0">
                <a:ln w="24500" cmpd="dbl">
                  <a:solidFill>
                    <a:srgbClr val="00B0F0"/>
                  </a:solidFill>
                  <a:prstDash val="solid"/>
                  <a:miter lim="800000"/>
                </a:ln>
                <a:solidFill>
                  <a:srgbClr val="0000FF"/>
                </a:solidFill>
                <a:effectLst>
                  <a:glow rad="101600">
                    <a:srgbClr val="FFFF99">
                      <a:alpha val="60000"/>
                    </a:srgbClr>
                  </a:glow>
                  <a:outerShdw blurRad="38100" dist="38100" dir="7020000" algn="tl">
                    <a:srgbClr val="000000">
                      <a:alpha val="35000"/>
                    </a:srgbClr>
                  </a:outerShdw>
                </a:effectLst>
                <a:cs typeface="PT Bold Heading" pitchFamily="2" charset="-78"/>
              </a:rPr>
              <a:t> </a:t>
            </a:r>
            <a:r>
              <a:rPr lang="ar-SA" sz="3200" b="1" dirty="0" err="1" smtClean="0">
                <a:ln w="24500" cmpd="dbl">
                  <a:solidFill>
                    <a:srgbClr val="00B0F0"/>
                  </a:solidFill>
                  <a:prstDash val="solid"/>
                  <a:miter lim="800000"/>
                </a:ln>
                <a:solidFill>
                  <a:srgbClr val="0000FF"/>
                </a:solidFill>
                <a:effectLst>
                  <a:glow rad="101600">
                    <a:srgbClr val="FFFF99">
                      <a:alpha val="60000"/>
                    </a:srgbClr>
                  </a:glow>
                  <a:outerShdw blurRad="38100" dist="38100" dir="7020000" algn="tl">
                    <a:srgbClr val="000000">
                      <a:alpha val="35000"/>
                    </a:srgbClr>
                  </a:outerShdw>
                </a:effectLst>
                <a:cs typeface="PT Bold Heading" pitchFamily="2" charset="-78"/>
              </a:rPr>
              <a:t>المائل (</a:t>
            </a:r>
            <a:r>
              <a:rPr lang="en-US" sz="3200" b="1" dirty="0" smtClean="0">
                <a:ln w="24500" cmpd="dbl">
                  <a:solidFill>
                    <a:srgbClr val="00B0F0"/>
                  </a:solidFill>
                  <a:prstDash val="solid"/>
                  <a:miter lim="800000"/>
                </a:ln>
                <a:solidFill>
                  <a:srgbClr val="0000FF"/>
                </a:solidFill>
                <a:effectLst>
                  <a:glow rad="101600">
                    <a:srgbClr val="FFFF99">
                      <a:alpha val="60000"/>
                    </a:srgbClr>
                  </a:glow>
                  <a:outerShdw blurRad="38100" dist="38100" dir="7020000" algn="tl">
                    <a:srgbClr val="000000">
                      <a:alpha val="35000"/>
                    </a:srgbClr>
                  </a:outerShdw>
                </a:effectLst>
                <a:cs typeface="PT Bold Heading" pitchFamily="2" charset="-78"/>
              </a:rPr>
              <a:t>Slant Agar</a:t>
            </a:r>
            <a:r>
              <a:rPr lang="ar-SA" sz="3200" b="1" dirty="0" smtClean="0">
                <a:ln w="24500" cmpd="dbl">
                  <a:solidFill>
                    <a:srgbClr val="00B0F0"/>
                  </a:solidFill>
                  <a:prstDash val="solid"/>
                  <a:miter lim="800000"/>
                </a:ln>
                <a:solidFill>
                  <a:srgbClr val="0000FF"/>
                </a:solidFill>
                <a:effectLst>
                  <a:glow rad="101600">
                    <a:srgbClr val="FFFF99">
                      <a:alpha val="60000"/>
                    </a:srgbClr>
                  </a:glow>
                  <a:outerShdw blurRad="38100" dist="38100" dir="7020000" algn="tl">
                    <a:srgbClr val="000000">
                      <a:alpha val="35000"/>
                    </a:srgbClr>
                  </a:outerShdw>
                </a:effectLst>
                <a:cs typeface="PT Bold Heading" pitchFamily="2" charset="-78"/>
              </a:rPr>
              <a:t>) التي تستخدم في زراعة الكائنات الدقيقة على المزارع الصلبة من الطرق الشائعة في حفظ المزارع الميكروبية (</a:t>
            </a:r>
            <a:r>
              <a:rPr lang="en-US" sz="3200" b="1" dirty="0" smtClean="0">
                <a:ln w="24500" cmpd="dbl">
                  <a:solidFill>
                    <a:srgbClr val="00B0F0"/>
                  </a:solidFill>
                  <a:prstDash val="solid"/>
                  <a:miter lim="800000"/>
                </a:ln>
                <a:solidFill>
                  <a:srgbClr val="0000FF"/>
                </a:solidFill>
                <a:effectLst>
                  <a:glow rad="101600">
                    <a:srgbClr val="FFFF99">
                      <a:alpha val="60000"/>
                    </a:srgbClr>
                  </a:glow>
                  <a:outerShdw blurRad="38100" dist="38100" dir="7020000" algn="tl">
                    <a:srgbClr val="000000">
                      <a:alpha val="35000"/>
                    </a:srgbClr>
                  </a:outerShdw>
                </a:effectLst>
                <a:cs typeface="PT Bold Heading" pitchFamily="2" charset="-78"/>
              </a:rPr>
              <a:t>Maintaining stock cultures</a:t>
            </a:r>
            <a:r>
              <a:rPr lang="ar-SA" sz="3200" b="1" dirty="0" smtClean="0">
                <a:ln w="24500" cmpd="dbl">
                  <a:solidFill>
                    <a:srgbClr val="00B0F0"/>
                  </a:solidFill>
                  <a:prstDash val="solid"/>
                  <a:miter lim="800000"/>
                </a:ln>
                <a:solidFill>
                  <a:srgbClr val="0000FF"/>
                </a:solidFill>
                <a:effectLst>
                  <a:glow rad="101600">
                    <a:srgbClr val="FFFF99">
                      <a:alpha val="60000"/>
                    </a:srgbClr>
                  </a:glow>
                  <a:outerShdw blurRad="38100" dist="38100" dir="7020000" algn="tl">
                    <a:srgbClr val="000000">
                      <a:alpha val="35000"/>
                    </a:srgbClr>
                  </a:outerShdw>
                </a:effectLst>
                <a:cs typeface="PT Bold Heading" pitchFamily="2" charset="-78"/>
              </a:rPr>
              <a:t>) . </a:t>
            </a:r>
            <a:endParaRPr lang="ar-SA" sz="3200" dirty="0">
              <a:ln w="24500" cmpd="dbl">
                <a:solidFill>
                  <a:srgbClr val="00B0F0"/>
                </a:solidFill>
                <a:prstDash val="solid"/>
                <a:miter lim="800000"/>
              </a:ln>
              <a:solidFill>
                <a:srgbClr val="0000FF"/>
              </a:solidFill>
              <a:effectLst>
                <a:glow rad="101600">
                  <a:srgbClr val="FFFF99">
                    <a:alpha val="60000"/>
                  </a:srgbClr>
                </a:glow>
                <a:outerShdw blurRad="38100" dist="38100" dir="7020000" algn="tl">
                  <a:srgbClr val="000000">
                    <a:alpha val="35000"/>
                  </a:srgbClr>
                </a:outerShdw>
              </a:effectLst>
            </a:endParaRPr>
          </a:p>
        </p:txBody>
      </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lide(fromTop)">
                                      <p:cBhvr>
                                        <p:cTn id="7" dur="1000"/>
                                        <p:tgtEl>
                                          <p:spTgt spid="6">
                                            <p:txEl>
                                              <p:pRg st="0" end="0"/>
                                            </p:txEl>
                                          </p:spTgt>
                                        </p:tgtEl>
                                      </p:cBhvr>
                                    </p:animEffect>
                                  </p:childTnLst>
                                </p:cTn>
                              </p:par>
                            </p:childTnLst>
                          </p:cTn>
                        </p:par>
                        <p:par>
                          <p:cTn id="8" fill="hold">
                            <p:stCondLst>
                              <p:cond delay="1000"/>
                            </p:stCondLst>
                            <p:childTnLst>
                              <p:par>
                                <p:cTn id="9" presetID="12" presetClass="entr" presetSubtype="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lide(fromRight)">
                                      <p:cBhvr>
                                        <p:cTn id="11" dur="500"/>
                                        <p:tgtEl>
                                          <p:spTgt spid="7"/>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lide(fromBottom)">
                                      <p:cBhvr>
                                        <p:cTn id="15" dur="500"/>
                                        <p:tgtEl>
                                          <p:spTgt spid="9"/>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Top)">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1125697230.jpg"/>
          <p:cNvPicPr>
            <a:picLocks noChangeAspect="1"/>
          </p:cNvPicPr>
          <p:nvPr/>
        </p:nvPicPr>
        <p:blipFill>
          <a:blip r:embed="rId2" cstate="print"/>
          <a:stretch>
            <a:fillRect/>
          </a:stretch>
        </p:blipFill>
        <p:spPr>
          <a:xfrm>
            <a:off x="0" y="0"/>
            <a:ext cx="9144000" cy="6858000"/>
          </a:xfrm>
          <a:prstGeom prst="rect">
            <a:avLst/>
          </a:prstGeom>
          <a:ln>
            <a:noFill/>
          </a:ln>
          <a:effectLst>
            <a:softEdge rad="112500"/>
          </a:effectLst>
        </p:spPr>
      </p:pic>
      <p:sp>
        <p:nvSpPr>
          <p:cNvPr id="8" name="Rectangle 1"/>
          <p:cNvSpPr>
            <a:spLocks noChangeArrowheads="1"/>
          </p:cNvSpPr>
          <p:nvPr/>
        </p:nvSpPr>
        <p:spPr bwMode="auto">
          <a:xfrm>
            <a:off x="571472" y="1571612"/>
            <a:ext cx="81439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4400" b="1" i="0" u="none" strike="noStrike" normalizeH="0" baseline="0" dirty="0" smtClean="0">
              <a:ln w="24500" cmpd="dbl">
                <a:solidFill>
                  <a:schemeClr val="bg1">
                    <a:lumMod val="65000"/>
                  </a:schemeClr>
                </a:solidFill>
                <a:prstDash val="solid"/>
                <a:miter lim="800000"/>
              </a:ln>
              <a:solidFill>
                <a:schemeClr val="tx2">
                  <a:lumMod val="50000"/>
                </a:schemeClr>
              </a:solidFill>
              <a:effectLst>
                <a:glow rad="63500">
                  <a:schemeClr val="accent2">
                    <a:satMod val="175000"/>
                    <a:alpha val="40000"/>
                  </a:schemeClr>
                </a:glow>
                <a:outerShdw blurRad="38100" dist="38100" dir="7020000" algn="tl">
                  <a:srgbClr val="000000">
                    <a:alpha val="35000"/>
                  </a:srgbClr>
                </a:outerShdw>
                <a:reflection blurRad="6350" stA="60000" endA="900" endPos="58000" dir="5400000" sy="-100000" algn="bl" rotWithShape="0"/>
              </a:effectLst>
              <a:latin typeface="Arial" pitchFamily="34" charset="0"/>
              <a:cs typeface="PT Bold Heading" pitchFamily="2" charset="-78"/>
            </a:endParaRPr>
          </a:p>
          <a:p>
            <a:pPr marL="0" marR="0" lvl="0" indent="0" algn="r" defTabSz="914400" rtl="1" eaLnBrk="0" fontAlgn="base" latinLnBrk="0" hangingPunct="0">
              <a:lnSpc>
                <a:spcPct val="100000"/>
              </a:lnSpc>
              <a:spcBef>
                <a:spcPct val="0"/>
              </a:spcBef>
              <a:spcAft>
                <a:spcPct val="0"/>
              </a:spcAft>
              <a:buClrTx/>
              <a:buSzTx/>
              <a:buBlip>
                <a:blip r:embed="rId3"/>
              </a:buBlip>
              <a:tabLst/>
            </a:pPr>
            <a:r>
              <a:rPr kumimoji="0" lang="ar-SA" sz="4400" b="1" i="0" u="none" strike="noStrike" normalizeH="0" baseline="0" dirty="0" smtClean="0">
                <a:ln w="24500" cmpd="dbl">
                  <a:solidFill>
                    <a:schemeClr val="accent2">
                      <a:lumMod val="75000"/>
                    </a:schemeClr>
                  </a:solidFill>
                  <a:prstDash val="solid"/>
                  <a:miter lim="800000"/>
                </a:ln>
                <a:solidFill>
                  <a:schemeClr val="accent2">
                    <a:lumMod val="75000"/>
                  </a:schemeClr>
                </a:solidFill>
                <a:effectLst>
                  <a:glow rad="63500">
                    <a:schemeClr val="accent2">
                      <a:satMod val="175000"/>
                      <a:alpha val="40000"/>
                    </a:schemeClr>
                  </a:glow>
                  <a:outerShdw blurRad="38100" dist="38100" dir="7020000" algn="tl">
                    <a:srgbClr val="000000">
                      <a:alpha val="35000"/>
                    </a:srgbClr>
                  </a:outerShdw>
                  <a:reflection blurRad="6350" stA="60000" endA="900" endPos="58000" dir="5400000" sy="-100000" algn="bl" rotWithShape="0"/>
                </a:effectLst>
                <a:latin typeface="Calibri" pitchFamily="34" charset="0"/>
                <a:ea typeface="Calibri" pitchFamily="34" charset="0"/>
                <a:cs typeface="PT Bold Heading" pitchFamily="2" charset="-78"/>
              </a:rPr>
              <a:t> </a:t>
            </a:r>
            <a:r>
              <a:rPr kumimoji="0" lang="ar-SA" sz="4400" b="1" i="0" u="none" strike="noStrike" normalizeH="0" baseline="0" dirty="0" smtClean="0">
                <a:ln w="24500" cmpd="dbl">
                  <a:solidFill>
                    <a:schemeClr val="accent2">
                      <a:lumMod val="75000"/>
                    </a:schemeClr>
                  </a:solidFill>
                  <a:prstDash val="solid"/>
                  <a:miter lim="800000"/>
                </a:ln>
                <a:solidFill>
                  <a:srgbClr val="9A41A1"/>
                </a:solidFill>
                <a:effectLst>
                  <a:glow rad="63500">
                    <a:schemeClr val="accent2">
                      <a:satMod val="175000"/>
                      <a:alpha val="40000"/>
                    </a:schemeClr>
                  </a:glow>
                  <a:outerShdw blurRad="38100" dist="38100" dir="7020000" algn="tl">
                    <a:srgbClr val="000000">
                      <a:alpha val="35000"/>
                    </a:srgbClr>
                  </a:outerShdw>
                  <a:reflection blurRad="6350" stA="60000" endA="900" endPos="58000" dir="5400000" sy="-100000" algn="bl" rotWithShape="0"/>
                </a:effectLst>
                <a:latin typeface="Calibri" pitchFamily="34" charset="0"/>
                <a:ea typeface="Calibri" pitchFamily="34" charset="0"/>
                <a:cs typeface="PT Bold Heading" pitchFamily="2" charset="-78"/>
              </a:rPr>
              <a:t>لماذا لا يتم حفظ المستعمرة البكتيرية النقية على بيئة </a:t>
            </a:r>
            <a:r>
              <a:rPr kumimoji="0" lang="ar-SA" sz="4400" b="1" i="0" u="none" strike="noStrike" normalizeH="0" baseline="0" dirty="0" err="1" smtClean="0">
                <a:ln w="24500" cmpd="dbl">
                  <a:solidFill>
                    <a:schemeClr val="accent2">
                      <a:lumMod val="75000"/>
                    </a:schemeClr>
                  </a:solidFill>
                  <a:prstDash val="solid"/>
                  <a:miter lim="800000"/>
                </a:ln>
                <a:solidFill>
                  <a:srgbClr val="9A41A1"/>
                </a:solidFill>
                <a:effectLst>
                  <a:glow rad="63500">
                    <a:schemeClr val="accent2">
                      <a:satMod val="175000"/>
                      <a:alpha val="40000"/>
                    </a:schemeClr>
                  </a:glow>
                  <a:outerShdw blurRad="38100" dist="38100" dir="7020000" algn="tl">
                    <a:srgbClr val="000000">
                      <a:alpha val="35000"/>
                    </a:srgbClr>
                  </a:outerShdw>
                  <a:reflection blurRad="6350" stA="60000" endA="900" endPos="58000" dir="5400000" sy="-100000" algn="bl" rotWithShape="0"/>
                </a:effectLst>
                <a:latin typeface="Calibri" pitchFamily="34" charset="0"/>
                <a:ea typeface="Calibri" pitchFamily="34" charset="0"/>
                <a:cs typeface="PT Bold Heading" pitchFamily="2" charset="-78"/>
              </a:rPr>
              <a:t>الآجار</a:t>
            </a:r>
            <a:r>
              <a:rPr kumimoji="0" lang="ar-SA" sz="4400" b="1" i="0" u="none" strike="noStrike" normalizeH="0" baseline="0" dirty="0" smtClean="0">
                <a:ln w="24500" cmpd="dbl">
                  <a:solidFill>
                    <a:schemeClr val="accent2">
                      <a:lumMod val="75000"/>
                    </a:schemeClr>
                  </a:solidFill>
                  <a:prstDash val="solid"/>
                  <a:miter lim="800000"/>
                </a:ln>
                <a:solidFill>
                  <a:srgbClr val="9A41A1"/>
                </a:solidFill>
                <a:effectLst>
                  <a:glow rad="63500">
                    <a:schemeClr val="accent2">
                      <a:satMod val="175000"/>
                      <a:alpha val="40000"/>
                    </a:schemeClr>
                  </a:glow>
                  <a:outerShdw blurRad="38100" dist="38100" dir="7020000" algn="tl">
                    <a:srgbClr val="000000">
                      <a:alpha val="35000"/>
                    </a:srgbClr>
                  </a:outerShdw>
                  <a:reflection blurRad="6350" stA="60000" endA="900" endPos="58000" dir="5400000" sy="-100000" algn="bl" rotWithShape="0"/>
                </a:effectLst>
                <a:latin typeface="Calibri" pitchFamily="34" charset="0"/>
                <a:ea typeface="Calibri" pitchFamily="34" charset="0"/>
                <a:cs typeface="PT Bold Heading" pitchFamily="2" charset="-78"/>
              </a:rPr>
              <a:t> الصلب في أطباق بتري</a:t>
            </a:r>
            <a:r>
              <a:rPr kumimoji="0" lang="ar-SA" sz="4800" b="1" i="0" u="none" strike="noStrike" normalizeH="0" baseline="0" dirty="0" smtClean="0">
                <a:ln w="24500" cmpd="dbl">
                  <a:solidFill>
                    <a:schemeClr val="accent2">
                      <a:lumMod val="75000"/>
                    </a:schemeClr>
                  </a:solidFill>
                  <a:prstDash val="solid"/>
                  <a:miter lim="800000"/>
                </a:ln>
                <a:solidFill>
                  <a:srgbClr val="9A41A1"/>
                </a:solidFill>
                <a:effectLst>
                  <a:glow rad="63500">
                    <a:schemeClr val="accent2">
                      <a:satMod val="175000"/>
                      <a:alpha val="40000"/>
                    </a:schemeClr>
                  </a:glow>
                  <a:outerShdw blurRad="38100" dist="38100" dir="7020000" algn="tl">
                    <a:srgbClr val="000000">
                      <a:alpha val="35000"/>
                    </a:srgbClr>
                  </a:outerShdw>
                  <a:reflection blurRad="6350" stA="60000" endA="900" endPos="58000" dir="5400000" sy="-100000" algn="bl" rotWithShape="0"/>
                </a:effectLst>
                <a:latin typeface="Calibri" pitchFamily="34" charset="0"/>
                <a:ea typeface="Calibri" pitchFamily="34" charset="0"/>
                <a:cs typeface="PT Bold Heading" pitchFamily="2" charset="-78"/>
              </a:rPr>
              <a:t>؟</a:t>
            </a:r>
            <a:r>
              <a:rPr kumimoji="0" lang="ar-SA" sz="4400" b="1" i="0" u="none" strike="noStrike" normalizeH="0" baseline="0" dirty="0" smtClean="0">
                <a:ln w="24500" cmpd="dbl">
                  <a:solidFill>
                    <a:schemeClr val="accent2">
                      <a:lumMod val="75000"/>
                    </a:schemeClr>
                  </a:solidFill>
                  <a:prstDash val="solid"/>
                  <a:miter lim="800000"/>
                </a:ln>
                <a:solidFill>
                  <a:srgbClr val="9A41A1"/>
                </a:solidFill>
                <a:effectLst>
                  <a:glow rad="63500">
                    <a:schemeClr val="accent2">
                      <a:satMod val="175000"/>
                      <a:alpha val="40000"/>
                    </a:schemeClr>
                  </a:glow>
                  <a:outerShdw blurRad="38100" dist="38100" dir="7020000" algn="tl">
                    <a:srgbClr val="000000">
                      <a:alpha val="35000"/>
                    </a:srgbClr>
                  </a:outerShdw>
                  <a:reflection blurRad="6350" stA="60000" endA="900" endPos="58000" dir="5400000" sy="-100000" algn="bl" rotWithShape="0"/>
                </a:effectLst>
                <a:latin typeface="Calibri" pitchFamily="34" charset="0"/>
                <a:ea typeface="Calibri" pitchFamily="34" charset="0"/>
                <a:cs typeface="PT Bold Heading" pitchFamily="2" charset="-78"/>
              </a:rPr>
              <a:t> </a:t>
            </a:r>
            <a:endParaRPr kumimoji="0" lang="ar-SA" sz="4400" b="1" i="0" u="none" strike="noStrike" normalizeH="0" baseline="0" dirty="0" smtClean="0">
              <a:ln w="24500" cmpd="dbl">
                <a:solidFill>
                  <a:schemeClr val="accent2">
                    <a:lumMod val="75000"/>
                  </a:schemeClr>
                </a:solidFill>
                <a:prstDash val="solid"/>
                <a:miter lim="800000"/>
              </a:ln>
              <a:solidFill>
                <a:srgbClr val="9A41A1"/>
              </a:solidFill>
              <a:effectLst>
                <a:glow rad="63500">
                  <a:schemeClr val="accent2">
                    <a:satMod val="175000"/>
                    <a:alpha val="40000"/>
                  </a:schemeClr>
                </a:glow>
                <a:outerShdw blurRad="38100" dist="38100" dir="7020000" algn="tl">
                  <a:srgbClr val="000000">
                    <a:alpha val="35000"/>
                  </a:srgbClr>
                </a:outerShdw>
                <a:reflection blurRad="6350" stA="60000" endA="900" endPos="58000" dir="5400000" sy="-100000" algn="bl" rotWithShape="0"/>
              </a:effectLst>
              <a:latin typeface="Arial" pitchFamily="34" charset="0"/>
              <a:cs typeface="PT Bold Heading" pitchFamily="2" charset="-78"/>
            </a:endParaRPr>
          </a:p>
        </p:txBody>
      </p:sp>
      <p:pic>
        <p:nvPicPr>
          <p:cNvPr id="6" name="صورة 5" descr="j0282747.gif"/>
          <p:cNvPicPr>
            <a:picLocks noChangeAspect="1"/>
          </p:cNvPicPr>
          <p:nvPr/>
        </p:nvPicPr>
        <p:blipFill>
          <a:blip r:embed="rId4" cstate="print"/>
          <a:stretch>
            <a:fillRect/>
          </a:stretch>
        </p:blipFill>
        <p:spPr>
          <a:xfrm>
            <a:off x="3428992" y="357166"/>
            <a:ext cx="1733536" cy="2081226"/>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 calcmode="lin" valueType="num">
                                      <p:cBhvr>
                                        <p:cTn id="7" dur="1000" fill="hold"/>
                                        <p:tgtEl>
                                          <p:spTgt spid="8">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8">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
                                          </p:val>
                                        </p:tav>
                                        <p:tav tm="100000">
                                          <p:val>
                                            <p:strVal val="#ppt_y"/>
                                          </p:val>
                                        </p:tav>
                                      </p:tavLst>
                                    </p:anim>
                                    <p:animEffect transition="in" filter="fade">
                                      <p:cBhvr>
                                        <p:cTn id="10" dur="1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US5BTCAGX8VJCCA511IDVCA14GXWSCACCN322CAB33IU5CAWOQ050CA93BUUQCAEEY412CAUH9UY7CAWKAKJ5CAYIATD8CA5GL2QDCA6Q03ACCAY3I4SOCA8K9FPECAPE22ZFCAWRVDF2CAN42NGRCAQ3HZP7.jpg"/>
          <p:cNvPicPr>
            <a:picLocks noGrp="1" noChangeAspect="1"/>
          </p:cNvPicPr>
          <p:nvPr>
            <p:ph idx="1"/>
          </p:nvPr>
        </p:nvPicPr>
        <p:blipFill>
          <a:blip r:embed="rId2" cstate="print"/>
          <a:stretch>
            <a:fillRect/>
          </a:stretch>
        </p:blipFill>
        <p:spPr>
          <a:xfrm>
            <a:off x="0" y="0"/>
            <a:ext cx="9144000" cy="6858000"/>
          </a:xfrm>
        </p:spPr>
      </p:pic>
      <p:sp>
        <p:nvSpPr>
          <p:cNvPr id="5" name="Rectangle 1"/>
          <p:cNvSpPr>
            <a:spLocks noChangeArrowheads="1"/>
          </p:cNvSpPr>
          <p:nvPr/>
        </p:nvSpPr>
        <p:spPr bwMode="auto">
          <a:xfrm>
            <a:off x="214282" y="285728"/>
            <a:ext cx="892971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Blip>
                <a:blip r:embed="rId3"/>
              </a:buBlip>
              <a:tabLst/>
            </a:pPr>
            <a:r>
              <a:rPr kumimoji="0" lang="ar-SA" sz="3600" b="1" i="0" u="sng" strike="noStrike" normalizeH="0" dirty="0" smtClean="0">
                <a:ln w="24500" cmpd="dbl">
                  <a:solidFill>
                    <a:schemeClr val="tx1">
                      <a:lumMod val="95000"/>
                      <a:lumOff val="5000"/>
                    </a:schemeClr>
                  </a:solidFill>
                  <a:prstDash val="solid"/>
                  <a:miter lim="800000"/>
                </a:ln>
                <a:solidFill>
                  <a:schemeClr val="accent2">
                    <a:lumMod val="75000"/>
                  </a:schemeClr>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 </a:t>
            </a:r>
            <a:r>
              <a:rPr kumimoji="0" lang="ar-SA" sz="3600" b="1" i="0" u="sng" strike="noStrike" normalizeH="0" baseline="0" dirty="0" smtClean="0">
                <a:ln w="24500" cmpd="dbl">
                  <a:solidFill>
                    <a:schemeClr val="tx1">
                      <a:lumMod val="95000"/>
                      <a:lumOff val="5000"/>
                    </a:schemeClr>
                  </a:solidFill>
                  <a:prstDash val="solid"/>
                  <a:miter lim="800000"/>
                </a:ln>
                <a:solidFill>
                  <a:schemeClr val="accent2">
                    <a:lumMod val="75000"/>
                  </a:schemeClr>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مميزات الحفظ في أنابيب </a:t>
            </a:r>
            <a:r>
              <a:rPr kumimoji="0" lang="ar-SA" sz="3600" b="1" i="0" u="sng" strike="noStrike" normalizeH="0" baseline="0" dirty="0" err="1" smtClean="0">
                <a:ln w="24500" cmpd="dbl">
                  <a:solidFill>
                    <a:schemeClr val="tx1">
                      <a:lumMod val="95000"/>
                      <a:lumOff val="5000"/>
                    </a:schemeClr>
                  </a:solidFill>
                  <a:prstDash val="solid"/>
                  <a:miter lim="800000"/>
                </a:ln>
                <a:solidFill>
                  <a:schemeClr val="accent2">
                    <a:lumMod val="75000"/>
                  </a:schemeClr>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الآجار</a:t>
            </a:r>
            <a:r>
              <a:rPr kumimoji="0" lang="ar-SA" sz="3600" b="1" i="0" u="sng" strike="noStrike" normalizeH="0" baseline="0" dirty="0" smtClean="0">
                <a:ln w="24500" cmpd="dbl">
                  <a:solidFill>
                    <a:schemeClr val="tx1">
                      <a:lumMod val="95000"/>
                      <a:lumOff val="5000"/>
                    </a:schemeClr>
                  </a:solidFill>
                  <a:prstDash val="solid"/>
                  <a:miter lim="800000"/>
                </a:ln>
                <a:solidFill>
                  <a:schemeClr val="accent2">
                    <a:lumMod val="75000"/>
                  </a:schemeClr>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 المائل: </a:t>
            </a:r>
            <a:endParaRPr kumimoji="0" lang="en-US" sz="3600" b="1" i="0" u="none" strike="noStrike" normalizeH="0" baseline="0" dirty="0" smtClean="0">
              <a:ln w="24500" cmpd="dbl">
                <a:solidFill>
                  <a:schemeClr val="tx1">
                    <a:lumMod val="95000"/>
                    <a:lumOff val="5000"/>
                  </a:schemeClr>
                </a:solidFill>
                <a:prstDash val="solid"/>
                <a:miter lim="800000"/>
              </a:ln>
              <a:solidFill>
                <a:schemeClr val="accent2">
                  <a:lumMod val="75000"/>
                </a:schemeClr>
              </a:solidFill>
              <a:effectLst>
                <a:glow rad="101600">
                  <a:srgbClr val="FFFF00">
                    <a:alpha val="60000"/>
                  </a:srgbClr>
                </a:glow>
                <a:outerShdw blurRad="38100" dist="38100" dir="7020000" algn="tl">
                  <a:srgbClr val="000000">
                    <a:alpha val="35000"/>
                  </a:srgbClr>
                </a:outerShdw>
              </a:effectLst>
              <a:latin typeface="Arial" pitchFamily="34" charset="0"/>
              <a:cs typeface="PT Bold Heading"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600" b="1" i="0" u="none" strike="noStrike" normalizeH="0" baseline="0" dirty="0" smtClean="0">
                <a:ln w="24500" cmpd="dbl">
                  <a:solidFill>
                    <a:schemeClr val="tx1">
                      <a:lumMod val="95000"/>
                      <a:lumOff val="5000"/>
                    </a:schemeClr>
                  </a:solidFill>
                  <a:prstDash val="solid"/>
                  <a:miter lim="800000"/>
                </a:ln>
                <a:solidFill>
                  <a:srgbClr val="C0000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1-</a:t>
            </a:r>
            <a:r>
              <a:rPr kumimoji="0" lang="ar-SA" sz="3600" b="1" i="0" u="none" strike="noStrike" normalizeH="0" baseline="0" dirty="0" smtClean="0">
                <a:ln w="24500" cmpd="dbl">
                  <a:solidFill>
                    <a:schemeClr val="tx1">
                      <a:lumMod val="95000"/>
                      <a:lumOff val="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 </a:t>
            </a:r>
            <a:r>
              <a:rPr kumimoji="0" lang="ar-SA"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فرص التلوث في الأنابيب أقل. </a:t>
            </a:r>
            <a:endParaRPr kumimoji="0" lang="en-US"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Arial" pitchFamily="34" charset="0"/>
              <a:cs typeface="PT Bold Heading"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600" b="1" i="0" u="none" strike="noStrike" normalizeH="0" baseline="0" dirty="0" smtClean="0">
                <a:ln w="24500" cmpd="dbl">
                  <a:solidFill>
                    <a:schemeClr val="tx1">
                      <a:lumMod val="95000"/>
                      <a:lumOff val="5000"/>
                    </a:schemeClr>
                  </a:solidFill>
                  <a:prstDash val="solid"/>
                  <a:miter lim="800000"/>
                </a:ln>
                <a:solidFill>
                  <a:srgbClr val="C0000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2-</a:t>
            </a:r>
            <a:r>
              <a:rPr kumimoji="0" lang="ar-SA"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 </a:t>
            </a:r>
            <a:r>
              <a:rPr kumimoji="0" lang="ar-SA"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سهولة التداول والنقل. </a:t>
            </a:r>
            <a:endParaRPr kumimoji="0" lang="en-US"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Arial" pitchFamily="34" charset="0"/>
              <a:cs typeface="PT Bold Heading"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600" b="1" i="0" u="none" strike="noStrike" normalizeH="0" baseline="0" dirty="0" smtClean="0">
                <a:ln w="24500" cmpd="dbl">
                  <a:solidFill>
                    <a:schemeClr val="tx1">
                      <a:lumMod val="95000"/>
                      <a:lumOff val="5000"/>
                    </a:schemeClr>
                  </a:solidFill>
                  <a:prstDash val="solid"/>
                  <a:miter lim="800000"/>
                </a:ln>
                <a:solidFill>
                  <a:srgbClr val="C0000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3-</a:t>
            </a:r>
            <a:r>
              <a:rPr kumimoji="0" lang="ar-SA"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 </a:t>
            </a:r>
            <a:r>
              <a:rPr kumimoji="0" lang="ar-SA"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تشغل مساحة أقل في الثلاجة. </a:t>
            </a:r>
            <a:endParaRPr kumimoji="0" lang="en-US"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Arial" pitchFamily="34" charset="0"/>
              <a:cs typeface="PT Bold Heading"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600" b="1" i="0" u="none" strike="noStrike" normalizeH="0" baseline="0" dirty="0" smtClean="0">
                <a:ln w="24500" cmpd="dbl">
                  <a:solidFill>
                    <a:schemeClr val="tx1">
                      <a:lumMod val="95000"/>
                      <a:lumOff val="5000"/>
                    </a:schemeClr>
                  </a:solidFill>
                  <a:prstDash val="solid"/>
                  <a:miter lim="800000"/>
                </a:ln>
                <a:solidFill>
                  <a:srgbClr val="C0000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4-</a:t>
            </a:r>
            <a:r>
              <a:rPr kumimoji="0" lang="ar-SA"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 </a:t>
            </a:r>
            <a:r>
              <a:rPr kumimoji="0" lang="ar-SA"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Calibri" pitchFamily="34" charset="0"/>
                <a:ea typeface="Calibri" pitchFamily="34" charset="0"/>
                <a:cs typeface="PT Bold Heading" pitchFamily="2" charset="-78"/>
              </a:rPr>
              <a:t>جفاف البيئة في الأنابيب أقل من جفافها في أطباق بتري. </a:t>
            </a:r>
            <a:endParaRPr kumimoji="0" lang="ar-SA" sz="3600" b="1" i="0" u="none" strike="noStrike" normalizeH="0" baseline="0" dirty="0" smtClean="0">
              <a:ln w="24500" cmpd="dbl">
                <a:solidFill>
                  <a:schemeClr val="tx1">
                    <a:lumMod val="95000"/>
                    <a:lumOff val="5000"/>
                  </a:schemeClr>
                </a:solidFill>
                <a:prstDash val="solid"/>
                <a:miter lim="800000"/>
              </a:ln>
              <a:solidFill>
                <a:srgbClr val="00B0F0"/>
              </a:solidFill>
              <a:effectLst>
                <a:glow rad="101600">
                  <a:srgbClr val="FFFF00">
                    <a:alpha val="60000"/>
                  </a:srgbClr>
                </a:glow>
                <a:outerShdw blurRad="38100" dist="38100" dir="7020000" algn="tl">
                  <a:srgbClr val="000000">
                    <a:alpha val="35000"/>
                  </a:srgbClr>
                </a:outerShdw>
              </a:effectLst>
              <a:latin typeface="Arial" pitchFamily="34" charset="0"/>
              <a:cs typeface="PT Bold Heading" pitchFamily="2" charset="-78"/>
            </a:endParaRPr>
          </a:p>
        </p:txBody>
      </p:sp>
      <p:pic>
        <p:nvPicPr>
          <p:cNvPr id="6" name="صورة 5" descr="slanttube"/>
          <p:cNvPicPr/>
          <p:nvPr/>
        </p:nvPicPr>
        <p:blipFill>
          <a:blip r:embed="rId4" cstate="print"/>
          <a:srcRect/>
          <a:stretch>
            <a:fillRect/>
          </a:stretch>
        </p:blipFill>
        <p:spPr bwMode="auto">
          <a:xfrm>
            <a:off x="5000628" y="4214794"/>
            <a:ext cx="2837955" cy="2643206"/>
          </a:xfrm>
          <a:prstGeom prst="rect">
            <a:avLst/>
          </a:prstGeom>
          <a:ln>
            <a:noFill/>
          </a:ln>
          <a:effectLst>
            <a:outerShdw blurRad="50800" dist="38100" dir="8100000" algn="tr" rotWithShape="0">
              <a:prstClr val="black">
                <a:alpha val="40000"/>
              </a:prstClr>
            </a:outerShdw>
            <a:reflection blurRad="6350" stA="52000" endA="300" endPos="35000" dir="5400000" sy="-100000" algn="bl" rotWithShape="0"/>
            <a:softEdge rad="112500"/>
          </a:effectLst>
        </p:spPr>
      </p:pic>
      <p:pic>
        <p:nvPicPr>
          <p:cNvPr id="8" name="صورة 7" descr="zsd"/>
          <p:cNvPicPr/>
          <p:nvPr/>
        </p:nvPicPr>
        <p:blipFill>
          <a:blip r:embed="rId5" cstate="print"/>
          <a:srcRect/>
          <a:stretch>
            <a:fillRect/>
          </a:stretch>
        </p:blipFill>
        <p:spPr bwMode="auto">
          <a:xfrm>
            <a:off x="1214414" y="4214794"/>
            <a:ext cx="2810259" cy="2643206"/>
          </a:xfrm>
          <a:prstGeom prst="rect">
            <a:avLst/>
          </a:prstGeom>
          <a:ln>
            <a:noFill/>
          </a:ln>
          <a:effectLst>
            <a:outerShdw blurRad="50800" dist="38100" dir="8100000" algn="tr" rotWithShape="0">
              <a:prstClr val="black">
                <a:alpha val="40000"/>
              </a:prstClr>
            </a:outerShdw>
            <a:reflection blurRad="6350" stA="52000" endA="300" endPos="35000" dir="5400000" sy="-100000" algn="bl" rotWithShape="0"/>
            <a:softEdge rad="112500"/>
          </a:effectLst>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1"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7" presetClass="entr" presetSubtype="8" fill="hold" nodeType="after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calcmode="lin" valueType="num">
                                      <p:cBhvr additive="base">
                                        <p:cTn id="12" dur="10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7" presetClass="entr" presetSubtype="8" fill="hold" nodeType="after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10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2500"/>
                            </p:stCondLst>
                            <p:childTnLst>
                              <p:par>
                                <p:cTn id="20" presetID="7" presetClass="entr" presetSubtype="2" fill="hold" nodeType="after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 calcmode="lin" valueType="num">
                                      <p:cBhvr additive="base">
                                        <p:cTn id="22" dur="1000" fill="hold"/>
                                        <p:tgtEl>
                                          <p:spTgt spid="5">
                                            <p:txEl>
                                              <p:pRg st="3" end="3"/>
                                            </p:txEl>
                                          </p:spTgt>
                                        </p:tgtEl>
                                        <p:attrNameLst>
                                          <p:attrName>ppt_x</p:attrName>
                                        </p:attrNameLst>
                                      </p:cBhvr>
                                      <p:tavLst>
                                        <p:tav tm="0">
                                          <p:val>
                                            <p:strVal val="1+#ppt_w/2"/>
                                          </p:val>
                                        </p:tav>
                                        <p:tav tm="100000">
                                          <p:val>
                                            <p:strVal val="#ppt_x"/>
                                          </p:val>
                                        </p:tav>
                                      </p:tavLst>
                                    </p:anim>
                                    <p:anim calcmode="lin" valueType="num">
                                      <p:cBhvr additive="base">
                                        <p:cTn id="23" dur="10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7" presetClass="entr" presetSubtype="8" fill="hold" nodeType="after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additive="base">
                                        <p:cTn id="27" dur="10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slide(fromBottom)">
                                      <p:cBhvr>
                                        <p:cTn id="33" dur="500"/>
                                        <p:tgtEl>
                                          <p:spTgt spid="6"/>
                                        </p:tgtEl>
                                      </p:cBhvr>
                                    </p:animEffect>
                                  </p:childTnLst>
                                </p:cTn>
                              </p:par>
                            </p:childTnLst>
                          </p:cTn>
                        </p:par>
                        <p:par>
                          <p:cTn id="34" fill="hold">
                            <p:stCondLst>
                              <p:cond delay="500"/>
                            </p:stCondLst>
                            <p:childTnLst>
                              <p:par>
                                <p:cTn id="35" presetID="1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slide(fromBottom)">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2581</TotalTime>
  <Words>482</Words>
  <Application>Microsoft Office PowerPoint</Application>
  <PresentationFormat>عرض على الشاشة (3:4)‏</PresentationFormat>
  <Paragraphs>59</Paragraphs>
  <Slides>19</Slides>
  <Notes>1</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A1</dc:creator>
  <cp:lastModifiedBy>user</cp:lastModifiedBy>
  <cp:revision>245</cp:revision>
  <dcterms:created xsi:type="dcterms:W3CDTF">2011-10-07T16:14:01Z</dcterms:created>
  <dcterms:modified xsi:type="dcterms:W3CDTF">2014-02-27T07:00:05Z</dcterms:modified>
</cp:coreProperties>
</file>