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06" autoAdjust="0"/>
    <p:restoredTop sz="94660"/>
  </p:normalViewPr>
  <p:slideViewPr>
    <p:cSldViewPr>
      <p:cViewPr varScale="1">
        <p:scale>
          <a:sx n="101" d="100"/>
          <a:sy n="101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1099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2302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8061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71968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4591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9621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3668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9394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9935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4266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C704E-0C3E-499E-B044-9F6200410970}" type="datetimeFigureOut">
              <a:rPr lang="ar-SA" smtClean="0"/>
              <a:pPr/>
              <a:t>17/05/1437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2D2C-31B2-4530-B90C-4B0F7C5B5A3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20311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err="1" smtClean="0"/>
              <a:t>Hirsutism</a:t>
            </a:r>
            <a:endParaRPr lang="en-US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1548680" y="59817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</a:rPr>
              <a:t>Mohanad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Musaad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Alsuhaim</a:t>
            </a:r>
            <a:endParaRPr lang="en-US" sz="2000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rgbClr val="FFFF00"/>
                </a:solidFill>
              </a:rPr>
              <a:t>434100432</a:t>
            </a:r>
            <a:endParaRPr lang="ar-SA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34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Hirsutism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refers to the growth of coarse, dark hair in areas where women typically grow fine hair or no hair at all: above the lip and on the chin, chest, abdomen, and back.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/>
              <a:t>other signs may develop over time, a process called </a:t>
            </a:r>
            <a:r>
              <a:rPr lang="en-US" sz="2000" dirty="0" err="1"/>
              <a:t>virilization</a:t>
            </a:r>
            <a:r>
              <a:rPr lang="en-US" sz="2000" dirty="0"/>
              <a:t>. Signs of </a:t>
            </a:r>
            <a:r>
              <a:rPr lang="en-US" sz="2000" dirty="0" err="1"/>
              <a:t>virilization</a:t>
            </a:r>
            <a:r>
              <a:rPr lang="en-US" sz="2000" dirty="0"/>
              <a:t> </a:t>
            </a:r>
            <a:r>
              <a:rPr lang="en-US" sz="2000" dirty="0" smtClean="0"/>
              <a:t>may </a:t>
            </a:r>
            <a:r>
              <a:rPr lang="en-US" sz="2000" dirty="0"/>
              <a:t>include</a:t>
            </a:r>
            <a:r>
              <a:rPr lang="en-US" sz="2000" dirty="0" smtClean="0"/>
              <a:t>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-Deepening voice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-Balding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-Acne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-</a:t>
            </a:r>
            <a:r>
              <a:rPr lang="en-US" sz="2000" dirty="0" smtClean="0"/>
              <a:t>Decrease </a:t>
            </a:r>
            <a:r>
              <a:rPr lang="en-US" sz="2000" dirty="0"/>
              <a:t>in breast size</a:t>
            </a:r>
            <a:br>
              <a:rPr lang="en-US" sz="2000" dirty="0"/>
            </a:br>
            <a:r>
              <a:rPr lang="en-US" sz="2000" dirty="0" smtClean="0"/>
              <a:t>-Enlargement </a:t>
            </a:r>
            <a:r>
              <a:rPr lang="en-US" sz="2000" dirty="0"/>
              <a:t>of the clitoris</a:t>
            </a:r>
            <a:br>
              <a:rPr lang="en-US" sz="2000" dirty="0"/>
            </a:br>
            <a:endParaRPr lang="ar-SA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467544" y="28529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4400" b="1" dirty="0" smtClean="0"/>
          </a:p>
        </p:txBody>
      </p:sp>
      <p:pic>
        <p:nvPicPr>
          <p:cNvPr id="1026" name="Picture 2" descr="http://img.medscapestatic.com/pi/meds/ckb/02/30702t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10830"/>
            <a:ext cx="4958802" cy="321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1/1a/Jones,_Anni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25545"/>
            <a:ext cx="2448272" cy="402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7151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332656"/>
            <a:ext cx="8229600" cy="6120680"/>
          </a:xfrm>
        </p:spPr>
        <p:txBody>
          <a:bodyPr/>
          <a:lstStyle/>
          <a:p>
            <a:pPr algn="l">
              <a:lnSpc>
                <a:spcPct val="90000"/>
              </a:lnSpc>
              <a:buNone/>
            </a:pPr>
            <a:r>
              <a:rPr lang="en-US" altLang="en-US" u="sng" dirty="0"/>
              <a:t>Three types of Hair</a:t>
            </a:r>
            <a:r>
              <a:rPr lang="en-US" altLang="en-US" dirty="0"/>
              <a:t> :</a:t>
            </a:r>
          </a:p>
          <a:p>
            <a:pPr marL="0" indent="0" algn="l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FFFF00"/>
                </a:solidFill>
              </a:rPr>
              <a:t>Lanugo</a:t>
            </a:r>
            <a:r>
              <a:rPr lang="en-US" altLang="en-US" dirty="0"/>
              <a:t> : Body hair seen in the fetus and newborn</a:t>
            </a:r>
          </a:p>
          <a:p>
            <a:pPr marL="0" indent="0" algn="l">
              <a:lnSpc>
                <a:spcPct val="90000"/>
              </a:lnSpc>
              <a:buNone/>
            </a:pPr>
            <a:r>
              <a:rPr lang="en-US" altLang="en-US" dirty="0" err="1">
                <a:solidFill>
                  <a:srgbClr val="FFFF00"/>
                </a:solidFill>
              </a:rPr>
              <a:t>Vellus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dirty="0"/>
              <a:t>: Fine adult hair covering the body</a:t>
            </a:r>
          </a:p>
          <a:p>
            <a:pPr marL="0" indent="0" algn="l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FFFF00"/>
                </a:solidFill>
              </a:rPr>
              <a:t>Terminal hair</a:t>
            </a:r>
            <a:r>
              <a:rPr lang="en-US" altLang="en-US" dirty="0"/>
              <a:t> : Thick pigmented hair of scalp and pubic area</a:t>
            </a:r>
          </a:p>
          <a:p>
            <a:pPr algn="l">
              <a:lnSpc>
                <a:spcPct val="90000"/>
              </a:lnSpc>
              <a:buNone/>
            </a:pPr>
            <a:endParaRPr lang="en-US" altLang="en-US" dirty="0" smtClean="0"/>
          </a:p>
          <a:p>
            <a:pPr algn="l">
              <a:lnSpc>
                <a:spcPct val="90000"/>
              </a:lnSpc>
              <a:buNone/>
            </a:pPr>
            <a:r>
              <a:rPr lang="en-US" altLang="en-US" dirty="0" smtClean="0"/>
              <a:t>Role of Androgen:</a:t>
            </a:r>
          </a:p>
          <a:p>
            <a:pPr algn="l">
              <a:lnSpc>
                <a:spcPct val="90000"/>
              </a:lnSpc>
              <a:buNone/>
            </a:pPr>
            <a:r>
              <a:rPr lang="en-US" dirty="0"/>
              <a:t>Androgens prolong the growth phase of hair and promote their conversion from </a:t>
            </a:r>
            <a:r>
              <a:rPr lang="en-US" dirty="0" err="1"/>
              <a:t>vellus</a:t>
            </a:r>
            <a:r>
              <a:rPr lang="en-US" dirty="0"/>
              <a:t> to terminal type.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44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532370"/>
            <a:ext cx="8229600" cy="5416910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2800" dirty="0" smtClean="0"/>
              <a:t>Etiology: The main cause is 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 Androgen level </a:t>
            </a:r>
            <a:r>
              <a:rPr lang="en-US" sz="2800" dirty="0" smtClean="0"/>
              <a:t>in the </a:t>
            </a:r>
            <a:endParaRPr lang="en-US" altLang="en-US" sz="2800" dirty="0"/>
          </a:p>
          <a:p>
            <a:pPr marL="0" indent="0" algn="l">
              <a:buNone/>
            </a:pPr>
            <a:r>
              <a:rPr lang="en-US" sz="2800" dirty="0" smtClean="0"/>
              <a:t>blood which in turn converted to other metabolites.</a:t>
            </a:r>
          </a:p>
          <a:p>
            <a:pPr marL="0" indent="0" algn="l">
              <a:buNone/>
            </a:pPr>
            <a:r>
              <a:rPr lang="en-US" sz="2800" dirty="0" err="1"/>
              <a:t>Hirsutism</a:t>
            </a:r>
            <a:r>
              <a:rPr lang="en-US" sz="2800" dirty="0"/>
              <a:t> affects 70-80% of women with androgen excess.</a:t>
            </a:r>
            <a:endParaRPr lang="en-US" sz="2800" dirty="0" smtClean="0"/>
          </a:p>
          <a:p>
            <a:pPr marL="0" indent="0" algn="l">
              <a:buNone/>
            </a:pPr>
            <a:r>
              <a:rPr lang="en-US" sz="2400" dirty="0" smtClean="0"/>
              <a:t># Causes:</a:t>
            </a: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Polycystic </a:t>
            </a:r>
            <a:r>
              <a:rPr lang="en-US" sz="2400" b="1" dirty="0">
                <a:solidFill>
                  <a:srgbClr val="FFC000"/>
                </a:solidFill>
              </a:rPr>
              <a:t>ovary </a:t>
            </a:r>
            <a:r>
              <a:rPr lang="en-US" sz="2400" b="1" dirty="0" smtClean="0">
                <a:solidFill>
                  <a:srgbClr val="FFC000"/>
                </a:solidFill>
              </a:rPr>
              <a:t>syndrome (PCOS)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Cushing's syndrome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Congenital </a:t>
            </a:r>
            <a:r>
              <a:rPr lang="en-US" sz="2400" b="1" dirty="0">
                <a:solidFill>
                  <a:srgbClr val="FFC000"/>
                </a:solidFill>
              </a:rPr>
              <a:t>adrenal </a:t>
            </a:r>
            <a:r>
              <a:rPr lang="en-US" sz="2400" b="1" dirty="0" smtClean="0">
                <a:solidFill>
                  <a:srgbClr val="FFC000"/>
                </a:solidFill>
              </a:rPr>
              <a:t>hyperplasia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Tumors</a:t>
            </a:r>
          </a:p>
          <a:p>
            <a:pPr marL="0" indent="0" algn="l">
              <a:buNone/>
            </a:pPr>
            <a:r>
              <a:rPr lang="en-US" sz="2400" b="1" dirty="0" smtClean="0"/>
              <a:t>-Functioning Adrenal tumor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endParaRPr lang="en-US" sz="2400" dirty="0">
              <a:solidFill>
                <a:srgbClr val="FFC000"/>
              </a:solidFill>
            </a:endParaRP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Medications</a:t>
            </a:r>
            <a:r>
              <a:rPr lang="en-US" sz="2400" dirty="0" smtClean="0"/>
              <a:t> </a:t>
            </a:r>
            <a:endParaRPr lang="ar-SA" sz="2400" dirty="0" smtClean="0"/>
          </a:p>
          <a:p>
            <a:pPr marL="0" indent="0" algn="l">
              <a:buNone/>
            </a:pPr>
            <a:r>
              <a:rPr lang="en-US" sz="2800" dirty="0" smtClean="0"/>
              <a:t>-</a:t>
            </a:r>
            <a:r>
              <a:rPr lang="en-US" sz="2800" b="1" dirty="0" smtClean="0"/>
              <a:t>Steroid: </a:t>
            </a:r>
            <a:r>
              <a:rPr lang="en-US" sz="2800" dirty="0"/>
              <a:t>Corticosteroids </a:t>
            </a:r>
            <a:endParaRPr lang="en-US" sz="2800" b="1" dirty="0" smtClean="0"/>
          </a:p>
          <a:p>
            <a:pPr marL="0" indent="0" algn="l">
              <a:buNone/>
            </a:pPr>
            <a:r>
              <a:rPr lang="en-US" sz="2800" dirty="0" smtClean="0"/>
              <a:t>-</a:t>
            </a:r>
            <a:r>
              <a:rPr lang="en-US" sz="2800" b="1" dirty="0" smtClean="0"/>
              <a:t>Anti-seizure: </a:t>
            </a:r>
            <a:r>
              <a:rPr lang="en-US" sz="2800" dirty="0"/>
              <a:t>Phenytoin </a:t>
            </a:r>
            <a:endParaRPr lang="en-US" sz="2800" b="1" dirty="0" smtClean="0"/>
          </a:p>
          <a:p>
            <a:pPr marL="0" indent="0" algn="l">
              <a:buNone/>
            </a:pPr>
            <a:r>
              <a:rPr lang="en-US" sz="2800" dirty="0"/>
              <a:t>-</a:t>
            </a:r>
            <a:r>
              <a:rPr lang="en-US" sz="2800" b="1" dirty="0"/>
              <a:t>Others: </a:t>
            </a:r>
            <a:r>
              <a:rPr lang="en-US" sz="2800" dirty="0" err="1"/>
              <a:t>Cyclosporin</a:t>
            </a:r>
            <a:r>
              <a:rPr lang="en-US" sz="2800" dirty="0"/>
              <a:t> </a:t>
            </a:r>
            <a:endParaRPr lang="ar-SA" sz="2800" dirty="0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467544" y="28529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4400" b="1" dirty="0" smtClean="0"/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 rot="5400000">
            <a:off x="5449020" y="3133205"/>
            <a:ext cx="5256584" cy="12396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Hirsutism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سهم إلى اليمين 9"/>
          <p:cNvSpPr/>
          <p:nvPr/>
        </p:nvSpPr>
        <p:spPr>
          <a:xfrm>
            <a:off x="5004048" y="2614600"/>
            <a:ext cx="2453432" cy="227687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87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1/13/Steroidogenesis.svg/1024px-Steroidogenesi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24936" cy="648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6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Treatment:</a:t>
            </a:r>
          </a:p>
          <a:p>
            <a:pPr marL="0" indent="0" algn="l">
              <a:buNone/>
            </a:pPr>
            <a:r>
              <a:rPr lang="en-US" b="1" dirty="0" smtClean="0"/>
              <a:t>-</a:t>
            </a:r>
            <a:r>
              <a:rPr lang="en-US" b="1" dirty="0"/>
              <a:t>Anti-Androgen: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spironolactone</a:t>
            </a:r>
          </a:p>
          <a:p>
            <a:pPr marL="0" indent="0" algn="l">
              <a:buNone/>
            </a:pPr>
            <a:r>
              <a:rPr lang="en-US" b="1" dirty="0" smtClean="0"/>
              <a:t>-Topical cream: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Eflornithine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Procedures: </a:t>
            </a:r>
            <a:r>
              <a:rPr lang="en-US" sz="2000" dirty="0"/>
              <a:t>To remove unwanted hair permanently, options include</a:t>
            </a:r>
            <a:r>
              <a:rPr lang="en-US" sz="2000" dirty="0" smtClean="0"/>
              <a:t>:</a:t>
            </a:r>
          </a:p>
          <a:p>
            <a:pPr marL="0" indent="0" algn="l">
              <a:buNone/>
            </a:pPr>
            <a:endParaRPr lang="en-US" sz="2000" b="1" dirty="0" smtClean="0"/>
          </a:p>
          <a:p>
            <a:pPr marL="0" indent="0" algn="l">
              <a:buNone/>
            </a:pPr>
            <a:r>
              <a:rPr lang="en-US" sz="2400" b="1" dirty="0" smtClean="0"/>
              <a:t>-Electrolysis</a:t>
            </a:r>
          </a:p>
          <a:p>
            <a:pPr marL="0" indent="0" algn="l">
              <a:buNone/>
            </a:pPr>
            <a:r>
              <a:rPr lang="en-US" sz="2400" b="1" dirty="0" smtClean="0"/>
              <a:t>-Laser </a:t>
            </a:r>
            <a:r>
              <a:rPr lang="en-US" sz="2400" b="1" dirty="0"/>
              <a:t>therapy</a:t>
            </a:r>
            <a:endParaRPr lang="en-US" sz="2400" dirty="0"/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14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b="1" dirty="0"/>
          </a:p>
          <a:p>
            <a:pPr marL="0" indent="0" algn="ctr">
              <a:buNone/>
            </a:pPr>
            <a:r>
              <a:rPr lang="en-US" sz="8000" b="1" dirty="0" smtClean="0"/>
              <a:t>Thank you</a:t>
            </a:r>
          </a:p>
          <a:p>
            <a:pPr marL="0" indent="0" algn="ctr">
              <a:buNone/>
            </a:pPr>
            <a:r>
              <a:rPr lang="en-US" sz="8000" b="1" dirty="0" smtClean="0">
                <a:sym typeface="Wingdings" panose="05000000000000000000" pitchFamily="2" charset="2"/>
              </a:rPr>
              <a:t></a:t>
            </a:r>
            <a:endParaRPr lang="en-US" sz="8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45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195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نسق Office</vt:lpstr>
      <vt:lpstr>Hirsutism</vt:lpstr>
      <vt:lpstr>Definition: Hirsutism refers to the growth of coarse, dark hair in areas where women typically grow fine hair or no hair at all: above the lip and on the chin, chest, abdomen, and back.   other signs may develop over time, a process called virilization. Signs of virilization may include: -Deepening voice -Balding -Acne -Decrease in breast size -Enlargement of the clitoris 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Hirsutism</dc:title>
  <dc:creator>user</dc:creator>
  <cp:lastModifiedBy>Supervisor</cp:lastModifiedBy>
  <cp:revision>14</cp:revision>
  <dcterms:created xsi:type="dcterms:W3CDTF">2016-02-11T22:35:02Z</dcterms:created>
  <dcterms:modified xsi:type="dcterms:W3CDTF">2016-02-25T08:24:06Z</dcterms:modified>
</cp:coreProperties>
</file>