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Default Extension="jpeg" ContentType="image/jpeg"/>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7.xml" ContentType="application/vnd.openxmlformats-officedocument.presentationml.tags+xml"/>
  <Override PartName="/docProps/custom.xml" ContentType="application/vnd.openxmlformats-officedocument.custom-properties+xml"/>
  <Override PartName="/ppt/slideLayouts/slideLayout10.xml" ContentType="application/vnd.openxmlformats-officedocument.presentationml.slideLayout+xml"/>
  <Override PartName="/ppt/tags/tag14.xml" ContentType="application/vnd.openxmlformats-officedocument.presentationml.tags+xml"/>
  <Override PartName="/ppt/tags/tag15.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ags/tag5.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9" r:id="rId4"/>
    <p:sldId id="260" r:id="rId5"/>
    <p:sldId id="261" r:id="rId6"/>
    <p:sldId id="262" r:id="rId7"/>
    <p:sldId id="263" r:id="rId8"/>
    <p:sldId id="264" r:id="rId9"/>
    <p:sldId id="265" r:id="rId10"/>
    <p:sldId id="266" r:id="rId11"/>
    <p:sldId id="267" r:id="rId12"/>
    <p:sldId id="269" r:id="rId13"/>
    <p:sldId id="270" r:id="rId14"/>
    <p:sldId id="271" r:id="rId15"/>
    <p:sldId id="275" r:id="rId16"/>
    <p:sldId id="276" r:id="rId17"/>
  </p:sldIdLst>
  <p:sldSz cx="9144000" cy="6858000" type="screen4x3"/>
  <p:notesSz cx="6858000" cy="9144000"/>
  <p:custDataLst>
    <p:tags r:id="rId18"/>
  </p:custDataLst>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79" autoAdjust="0"/>
    <p:restoredTop sz="94676" autoAdjust="0"/>
  </p:normalViewPr>
  <p:slideViewPr>
    <p:cSldViewPr>
      <p:cViewPr>
        <p:scale>
          <a:sx n="69" d="100"/>
          <a:sy n="69" d="100"/>
        </p:scale>
        <p:origin x="-546" y="-360"/>
      </p:cViewPr>
      <p:guideLst>
        <p:guide orient="horz" pos="2160"/>
        <p:guide pos="2880"/>
      </p:guideLst>
    </p:cSldViewPr>
  </p:slideViewPr>
  <p:outlineViewPr>
    <p:cViewPr>
      <p:scale>
        <a:sx n="33" d="100"/>
        <a:sy n="33" d="100"/>
      </p:scale>
      <p:origin x="0" y="594"/>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9D7DCD1-820F-4A42-9983-4475CD90C350}" type="datetimeFigureOut">
              <a:rPr lang="ar-SA" smtClean="0"/>
              <a:pPr/>
              <a:t>04/07/35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70D7914-145F-4264-BA22-260F88985778}"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9D7DCD1-820F-4A42-9983-4475CD90C350}" type="datetimeFigureOut">
              <a:rPr lang="ar-SA" smtClean="0"/>
              <a:pPr/>
              <a:t>04/07/35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70D7914-145F-4264-BA22-260F8898577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9D7DCD1-820F-4A42-9983-4475CD90C350}" type="datetimeFigureOut">
              <a:rPr lang="ar-SA" smtClean="0"/>
              <a:pPr/>
              <a:t>04/07/35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70D7914-145F-4264-BA22-260F8898577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9D7DCD1-820F-4A42-9983-4475CD90C350}" type="datetimeFigureOut">
              <a:rPr lang="ar-SA" smtClean="0"/>
              <a:pPr/>
              <a:t>04/07/35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70D7914-145F-4264-BA22-260F8898577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9D7DCD1-820F-4A42-9983-4475CD90C350}" type="datetimeFigureOut">
              <a:rPr lang="ar-SA" smtClean="0"/>
              <a:pPr/>
              <a:t>04/07/35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70D7914-145F-4264-BA22-260F88985778}"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9D7DCD1-820F-4A42-9983-4475CD90C350}" type="datetimeFigureOut">
              <a:rPr lang="ar-SA" smtClean="0"/>
              <a:pPr/>
              <a:t>04/07/35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70D7914-145F-4264-BA22-260F8898577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9D7DCD1-820F-4A42-9983-4475CD90C350}" type="datetimeFigureOut">
              <a:rPr lang="ar-SA" smtClean="0"/>
              <a:pPr/>
              <a:t>04/07/35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70D7914-145F-4264-BA22-260F8898577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9D7DCD1-820F-4A42-9983-4475CD90C350}" type="datetimeFigureOut">
              <a:rPr lang="ar-SA" smtClean="0"/>
              <a:pPr/>
              <a:t>04/07/35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70D7914-145F-4264-BA22-260F8898577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9D7DCD1-820F-4A42-9983-4475CD90C350}" type="datetimeFigureOut">
              <a:rPr lang="ar-SA" smtClean="0"/>
              <a:pPr/>
              <a:t>04/07/35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70D7914-145F-4264-BA22-260F8898577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9D7DCD1-820F-4A42-9983-4475CD90C350}" type="datetimeFigureOut">
              <a:rPr lang="ar-SA" smtClean="0"/>
              <a:pPr/>
              <a:t>04/07/35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70D7914-145F-4264-BA22-260F8898577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9D7DCD1-820F-4A42-9983-4475CD90C350}" type="datetimeFigureOut">
              <a:rPr lang="ar-SA" smtClean="0"/>
              <a:pPr/>
              <a:t>04/07/35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70D7914-145F-4264-BA22-260F88985778}"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9D7DCD1-820F-4A42-9983-4475CD90C350}" type="datetimeFigureOut">
              <a:rPr lang="ar-SA" smtClean="0"/>
              <a:pPr/>
              <a:t>04/07/35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70D7914-145F-4264-BA22-260F8898577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nvSpPr>
        <p:spPr bwMode="auto">
          <a:xfrm>
            <a:off x="827584" y="5373216"/>
            <a:ext cx="7242687" cy="584775"/>
          </a:xfrm>
          <a:prstGeom prst="rect">
            <a:avLst/>
          </a:prstGeom>
          <a:solidFill>
            <a:schemeClr val="bg1">
              <a:alpha val="20000"/>
            </a:schemeClr>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accent6">
                    <a:lumMod val="50000"/>
                  </a:schemeClr>
                </a:solidFill>
                <a:effectLst/>
                <a:latin typeface="Arial" pitchFamily="34" charset="0"/>
                <a:ea typeface="Calibri" pitchFamily="34" charset="0"/>
                <a:cs typeface="Monotype Koufi" pitchFamily="2" charset="-78"/>
              </a:rPr>
              <a:t>هجرة العقول العربية أسبابها وآثارها الاقتصادية</a:t>
            </a:r>
            <a:endParaRPr kumimoji="0" lang="ar-SA" sz="3200" b="0" i="0" u="none" strike="noStrike" cap="none" normalizeH="0" baseline="0" dirty="0" smtClean="0">
              <a:ln>
                <a:noFill/>
              </a:ln>
              <a:solidFill>
                <a:schemeClr val="accent6">
                  <a:lumMod val="50000"/>
                </a:schemeClr>
              </a:solidFill>
              <a:effectLst/>
              <a:latin typeface="Arial" pitchFamily="34" charset="0"/>
              <a:cs typeface="Arial" pitchFamily="34" charset="0"/>
            </a:endParaRPr>
          </a:p>
        </p:txBody>
      </p:sp>
      <p:pic>
        <p:nvPicPr>
          <p:cNvPr id="5" name="صورة 4" descr="154669_mn66com.gif"/>
          <p:cNvPicPr>
            <a:picLocks noChangeAspect="1"/>
          </p:cNvPicPr>
          <p:nvPr/>
        </p:nvPicPr>
        <p:blipFill>
          <a:blip r:embed="rId3" cstate="print">
            <a:duotone>
              <a:prstClr val="black"/>
              <a:schemeClr val="bg2">
                <a:tint val="45000"/>
                <a:satMod val="400000"/>
              </a:schemeClr>
            </a:duotone>
          </a:blip>
          <a:stretch>
            <a:fillRect/>
          </a:stretch>
        </p:blipFill>
        <p:spPr>
          <a:xfrm>
            <a:off x="1979712" y="836712"/>
            <a:ext cx="4968552" cy="4372326"/>
          </a:xfrm>
          <a:prstGeom prst="rect">
            <a:avLst/>
          </a:prstGeom>
          <a:ln>
            <a:noFill/>
          </a:ln>
          <a:effectLst>
            <a:softEdge rad="317500"/>
          </a:effectLst>
        </p:spPr>
      </p:pic>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67544" y="2060848"/>
            <a:ext cx="8316416" cy="523220"/>
          </a:xfrm>
          <a:prstGeom prst="rect">
            <a:avLst/>
          </a:prstGeom>
          <a:solidFill>
            <a:schemeClr val="bg1">
              <a:alpha val="20000"/>
            </a:schemeClr>
          </a:solidFill>
        </p:spPr>
        <p:txBody>
          <a:bodyPr wrap="square">
            <a:spAutoFit/>
          </a:bodyPr>
          <a:lstStyle/>
          <a:p>
            <a:pPr>
              <a:spcBef>
                <a:spcPct val="0"/>
              </a:spcBef>
            </a:pPr>
            <a:r>
              <a:rPr lang="ar-SA" sz="2800" b="1" dirty="0" smtClean="0">
                <a:solidFill>
                  <a:schemeClr val="accent6">
                    <a:lumMod val="50000"/>
                  </a:schemeClr>
                </a:solidFill>
                <a:latin typeface="Arial" pitchFamily="34" charset="0"/>
                <a:ea typeface="Calibri" pitchFamily="34" charset="0"/>
                <a:cs typeface="Monotype Koufi" pitchFamily="2" charset="-78"/>
              </a:rPr>
              <a:t>أسباب هجرة العقول العربية بين عوامل الجذب وعوامل الطرد</a:t>
            </a:r>
          </a:p>
        </p:txBody>
      </p:sp>
      <p:pic>
        <p:nvPicPr>
          <p:cNvPr id="6" name="صورة 5" descr="travel-1.jpg"/>
          <p:cNvPicPr>
            <a:picLocks noChangeAspect="1"/>
          </p:cNvPicPr>
          <p:nvPr/>
        </p:nvPicPr>
        <p:blipFill>
          <a:blip r:embed="rId3" cstate="print">
            <a:duotone>
              <a:prstClr val="black"/>
              <a:schemeClr val="bg2">
                <a:tint val="45000"/>
                <a:satMod val="400000"/>
              </a:schemeClr>
            </a:duotone>
          </a:blip>
          <a:stretch>
            <a:fillRect/>
          </a:stretch>
        </p:blipFill>
        <p:spPr>
          <a:xfrm>
            <a:off x="2195736" y="3068960"/>
            <a:ext cx="4781550" cy="2552700"/>
          </a:xfrm>
          <a:prstGeom prst="rect">
            <a:avLst/>
          </a:prstGeom>
          <a:ln>
            <a:noFill/>
          </a:ln>
          <a:effectLst>
            <a:softEdge rad="112500"/>
          </a:effectLst>
        </p:spPr>
      </p:pic>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300192" y="404664"/>
            <a:ext cx="2376264" cy="523220"/>
          </a:xfrm>
          <a:prstGeom prst="rect">
            <a:avLst/>
          </a:prstGeom>
          <a:solidFill>
            <a:schemeClr val="bg1">
              <a:alpha val="20000"/>
            </a:schemeClr>
          </a:solidFill>
        </p:spPr>
        <p:txBody>
          <a:bodyPr wrap="square" rtlCol="1">
            <a:spAutoFit/>
          </a:bodyPr>
          <a:lstStyle/>
          <a:p>
            <a:pPr>
              <a:buFont typeface="Wingdings" pitchFamily="2" charset="2"/>
              <a:buChar char="v"/>
            </a:pPr>
            <a:r>
              <a:rPr lang="ar-SA" sz="2800" b="1" dirty="0" smtClean="0">
                <a:solidFill>
                  <a:schemeClr val="accent6">
                    <a:lumMod val="50000"/>
                  </a:schemeClr>
                </a:solidFill>
                <a:latin typeface="Arial" pitchFamily="34" charset="0"/>
                <a:ea typeface="Calibri" pitchFamily="34" charset="0"/>
                <a:cs typeface="Monotype Koufi" pitchFamily="2" charset="-78"/>
              </a:rPr>
              <a:t>عوامل الطرد</a:t>
            </a:r>
          </a:p>
        </p:txBody>
      </p:sp>
      <p:sp>
        <p:nvSpPr>
          <p:cNvPr id="23553" name="Rectangle 1"/>
          <p:cNvSpPr>
            <a:spLocks noChangeArrowheads="1"/>
          </p:cNvSpPr>
          <p:nvPr/>
        </p:nvSpPr>
        <p:spPr bwMode="auto">
          <a:xfrm>
            <a:off x="327680" y="927884"/>
            <a:ext cx="8495928"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Low" fontAlgn="base">
              <a:spcBef>
                <a:spcPct val="0"/>
              </a:spcBef>
              <a:spcAft>
                <a:spcPct val="0"/>
              </a:spcAft>
            </a:pPr>
            <a:r>
              <a:rPr lang="ar-SA" sz="2000" b="1" dirty="0" smtClean="0">
                <a:solidFill>
                  <a:schemeClr val="accent6">
                    <a:lumMod val="50000"/>
                  </a:schemeClr>
                </a:solidFill>
              </a:rPr>
              <a:t>1</a:t>
            </a:r>
            <a:r>
              <a:rPr lang="ar-SA" sz="2000" b="1" dirty="0" smtClean="0">
                <a:solidFill>
                  <a:schemeClr val="bg2">
                    <a:lumMod val="25000"/>
                  </a:schemeClr>
                </a:solidFill>
              </a:rPr>
              <a:t>. ضعف المردود المادي لأصحاب الكفاءات العلمية .</a:t>
            </a:r>
          </a:p>
          <a:p>
            <a:pPr marL="457200" indent="-457200" algn="justLow" fontAlgn="base">
              <a:spcBef>
                <a:spcPct val="0"/>
              </a:spcBef>
              <a:spcAft>
                <a:spcPct val="0"/>
              </a:spcAft>
              <a:buAutoNum type="arabicPeriod"/>
            </a:pPr>
            <a:endParaRPr lang="ar-SA" sz="2000" b="1" dirty="0" smtClean="0">
              <a:solidFill>
                <a:schemeClr val="bg2">
                  <a:lumMod val="25000"/>
                </a:schemeClr>
              </a:solidFill>
            </a:endParaRPr>
          </a:p>
          <a:p>
            <a:pPr algn="justLow" fontAlgn="base">
              <a:spcBef>
                <a:spcPct val="0"/>
              </a:spcBef>
              <a:spcAft>
                <a:spcPct val="0"/>
              </a:spcAft>
              <a:buFontTx/>
              <a:buNone/>
            </a:pPr>
            <a:r>
              <a:rPr lang="ar-SA" sz="2000" b="1" dirty="0" smtClean="0">
                <a:solidFill>
                  <a:schemeClr val="accent6">
                    <a:lumMod val="50000"/>
                  </a:schemeClr>
                </a:solidFill>
              </a:rPr>
              <a:t>2</a:t>
            </a:r>
            <a:r>
              <a:rPr lang="ar-SA" sz="2000" b="1" dirty="0" smtClean="0">
                <a:solidFill>
                  <a:schemeClr val="bg2">
                    <a:lumMod val="25000"/>
                  </a:schemeClr>
                </a:solidFill>
              </a:rPr>
              <a:t>. وجود بعض القوانين والتشريعات المالية التي تربك أصحاب الخبرات ، فضلاً عن البيروقراطية والفساد الإداري وتضييق الحريات على العـقول العلمية المبدعة . </a:t>
            </a:r>
          </a:p>
          <a:p>
            <a:pPr algn="justLow" fontAlgn="base">
              <a:spcBef>
                <a:spcPct val="0"/>
              </a:spcBef>
              <a:spcAft>
                <a:spcPct val="0"/>
              </a:spcAft>
              <a:buFontTx/>
              <a:buNone/>
            </a:pPr>
            <a:endParaRPr lang="en-US" sz="2000" b="1" dirty="0" smtClean="0">
              <a:solidFill>
                <a:schemeClr val="bg2">
                  <a:lumMod val="25000"/>
                </a:schemeClr>
              </a:solidFill>
            </a:endParaRPr>
          </a:p>
          <a:p>
            <a:pPr algn="justLow" fontAlgn="base">
              <a:spcBef>
                <a:spcPct val="0"/>
              </a:spcBef>
              <a:spcAft>
                <a:spcPct val="0"/>
              </a:spcAft>
              <a:buFontTx/>
              <a:buNone/>
            </a:pPr>
            <a:r>
              <a:rPr lang="ar-SA" sz="2000" b="1" dirty="0" err="1" smtClean="0">
                <a:solidFill>
                  <a:schemeClr val="accent6">
                    <a:lumMod val="50000"/>
                  </a:schemeClr>
                </a:solidFill>
              </a:rPr>
              <a:t>3</a:t>
            </a:r>
            <a:r>
              <a:rPr lang="ar-SA" sz="2000" b="1" dirty="0" err="1" smtClean="0">
                <a:solidFill>
                  <a:schemeClr val="bg2">
                    <a:lumMod val="25000"/>
                  </a:schemeClr>
                </a:solidFill>
              </a:rPr>
              <a:t>.</a:t>
            </a:r>
            <a:r>
              <a:rPr lang="ar-SA" sz="2000" b="1" dirty="0" smtClean="0">
                <a:solidFill>
                  <a:schemeClr val="bg2">
                    <a:lumMod val="25000"/>
                  </a:schemeClr>
                </a:solidFill>
              </a:rPr>
              <a:t> عدم الاستقرار السياسي أو الاجتماعي والإشكاليات التي تعتري بعض تجارب الديمقراطية العربية ، وتهميش الباحث من قبل القيادات العلمية والسياسية . </a:t>
            </a:r>
          </a:p>
          <a:p>
            <a:pPr algn="justLow" fontAlgn="base">
              <a:spcBef>
                <a:spcPct val="0"/>
              </a:spcBef>
              <a:spcAft>
                <a:spcPct val="0"/>
              </a:spcAft>
              <a:buFontTx/>
              <a:buNone/>
            </a:pPr>
            <a:endParaRPr lang="ar-SA" sz="2000" b="1" dirty="0" smtClean="0">
              <a:solidFill>
                <a:schemeClr val="bg2">
                  <a:lumMod val="25000"/>
                </a:schemeClr>
              </a:solidFill>
            </a:endParaRPr>
          </a:p>
          <a:p>
            <a:pPr algn="justLow" fontAlgn="base">
              <a:spcBef>
                <a:spcPct val="0"/>
              </a:spcBef>
              <a:spcAft>
                <a:spcPct val="0"/>
              </a:spcAft>
              <a:buFontTx/>
              <a:buNone/>
            </a:pPr>
            <a:r>
              <a:rPr lang="ar-SA" sz="2000" b="1" dirty="0" err="1" smtClean="0">
                <a:solidFill>
                  <a:schemeClr val="accent6">
                    <a:lumMod val="50000"/>
                  </a:schemeClr>
                </a:solidFill>
              </a:rPr>
              <a:t>4</a:t>
            </a:r>
            <a:r>
              <a:rPr lang="ar-SA" sz="2000" b="1" dirty="0" err="1" smtClean="0">
                <a:solidFill>
                  <a:schemeClr val="bg2">
                    <a:lumMod val="25000"/>
                  </a:schemeClr>
                </a:solidFill>
              </a:rPr>
              <a:t>.</a:t>
            </a:r>
            <a:r>
              <a:rPr lang="ar-SA" sz="2000" b="1" dirty="0" smtClean="0">
                <a:solidFill>
                  <a:schemeClr val="bg2">
                    <a:lumMod val="25000"/>
                  </a:schemeClr>
                </a:solidFill>
              </a:rPr>
              <a:t> سفر أعداد من الطلاب إلى الخارج ، إما لأنهم موهوبون ، بشكل غير اعتيادي ويمكنهم الحصول على منح دراسية أو لأنهم من عائلات غنية . </a:t>
            </a:r>
          </a:p>
        </p:txBody>
      </p:sp>
      <p:sp>
        <p:nvSpPr>
          <p:cNvPr id="5" name="Rectangle 1"/>
          <p:cNvSpPr>
            <a:spLocks noChangeArrowheads="1"/>
          </p:cNvSpPr>
          <p:nvPr/>
        </p:nvSpPr>
        <p:spPr bwMode="auto">
          <a:xfrm>
            <a:off x="467544" y="4005065"/>
            <a:ext cx="8356064" cy="26474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ar-SA" sz="2000" b="1" dirty="0" smtClean="0">
                <a:solidFill>
                  <a:schemeClr val="accent6">
                    <a:lumMod val="50000"/>
                  </a:schemeClr>
                </a:solidFill>
              </a:rPr>
              <a:t>5</a:t>
            </a:r>
            <a:r>
              <a:rPr lang="ar-SA" sz="2000" b="1" dirty="0" smtClean="0">
                <a:solidFill>
                  <a:schemeClr val="bg2">
                    <a:lumMod val="25000"/>
                  </a:schemeClr>
                </a:solidFill>
              </a:rPr>
              <a:t>. بسبب تكيف كثير من طالبي العلم مع الحياة في الدول الأجنبية ، أو  زواجهم من الأجنبيات .</a:t>
            </a:r>
          </a:p>
          <a:p>
            <a:pPr marL="0" marR="0" lvl="0" indent="0" algn="just" defTabSz="914400" rtl="1" eaLnBrk="1" fontAlgn="base" latinLnBrk="0" hangingPunct="1">
              <a:lnSpc>
                <a:spcPct val="100000"/>
              </a:lnSpc>
              <a:spcBef>
                <a:spcPct val="0"/>
              </a:spcBef>
              <a:spcAft>
                <a:spcPct val="0"/>
              </a:spcAft>
              <a:buClrTx/>
              <a:buSzTx/>
              <a:buFontTx/>
              <a:buNone/>
              <a:tabLst/>
            </a:pPr>
            <a:endParaRPr lang="ar-SA" sz="2000" b="1" dirty="0" smtClean="0">
              <a:solidFill>
                <a:schemeClr val="bg2">
                  <a:lumMod val="25000"/>
                </a:schemeClr>
              </a:solidFill>
            </a:endParaRPr>
          </a:p>
          <a:p>
            <a:pPr marL="0" marR="0" lvl="0" indent="0" algn="just" defTabSz="914400" rtl="1" eaLnBrk="1" fontAlgn="base" latinLnBrk="0" hangingPunct="1">
              <a:lnSpc>
                <a:spcPct val="100000"/>
              </a:lnSpc>
              <a:spcBef>
                <a:spcPct val="0"/>
              </a:spcBef>
              <a:spcAft>
                <a:spcPct val="0"/>
              </a:spcAft>
              <a:buClrTx/>
              <a:buSzTx/>
              <a:buFontTx/>
              <a:buNone/>
              <a:tabLst/>
            </a:pPr>
            <a:r>
              <a:rPr lang="ar-SA" sz="2000" b="1" dirty="0" smtClean="0">
                <a:solidFill>
                  <a:schemeClr val="accent6">
                    <a:lumMod val="50000"/>
                  </a:schemeClr>
                </a:solidFill>
              </a:rPr>
              <a:t>6</a:t>
            </a:r>
            <a:r>
              <a:rPr lang="ar-SA" sz="2000" b="1" dirty="0" smtClean="0">
                <a:solidFill>
                  <a:schemeClr val="bg2">
                    <a:lumMod val="25000"/>
                  </a:schemeClr>
                </a:solidFill>
              </a:rPr>
              <a:t>.  ويرى بعض الباحثين بأن من الأسباب الرئيسية في بعض الدول العربية لهجرة العقول العربية هو حالة الركود في تطور القوى المنتجة والذي وجد تعبيراً له في بقاء وسائل الإنتاج في الصناعة والزراعة وصيد الأسماك والرعي وغيرها من دون تغيير . </a:t>
            </a:r>
          </a:p>
          <a:p>
            <a:pPr marL="0" marR="0" lvl="0" indent="0" algn="just" defTabSz="914400" rtl="1" eaLnBrk="1" fontAlgn="base" latinLnBrk="0" hangingPunct="1">
              <a:lnSpc>
                <a:spcPct val="100000"/>
              </a:lnSpc>
              <a:spcBef>
                <a:spcPct val="0"/>
              </a:spcBef>
              <a:spcAft>
                <a:spcPct val="0"/>
              </a:spcAft>
              <a:buClrTx/>
              <a:buSzTx/>
              <a:buFontTx/>
              <a:buNone/>
              <a:tabLst/>
            </a:pPr>
            <a:endParaRPr lang="en-US" sz="2000" b="1" dirty="0" smtClean="0">
              <a:solidFill>
                <a:schemeClr val="bg2">
                  <a:lumMod val="25000"/>
                </a:schemeClr>
              </a:solidFill>
            </a:endParaRPr>
          </a:p>
          <a:p>
            <a:pPr marL="0" marR="0" lvl="0" indent="0" algn="just" defTabSz="914400" rtl="1" eaLnBrk="0" fontAlgn="base" latinLnBrk="0" hangingPunct="0">
              <a:lnSpc>
                <a:spcPct val="100000"/>
              </a:lnSpc>
              <a:spcBef>
                <a:spcPct val="0"/>
              </a:spcBef>
              <a:spcAft>
                <a:spcPct val="0"/>
              </a:spcAft>
              <a:buClrTx/>
              <a:buSzTx/>
              <a:buFontTx/>
              <a:buNone/>
              <a:tabLst/>
            </a:pPr>
            <a:r>
              <a:rPr lang="ar-SA" sz="2000" b="1" dirty="0" smtClean="0">
                <a:solidFill>
                  <a:schemeClr val="accent6">
                    <a:lumMod val="50000"/>
                  </a:schemeClr>
                </a:solidFill>
              </a:rPr>
              <a:t>7</a:t>
            </a:r>
            <a:r>
              <a:rPr lang="ar-SA" sz="2000" b="1" dirty="0" smtClean="0">
                <a:solidFill>
                  <a:schemeClr val="bg2">
                    <a:lumMod val="25000"/>
                  </a:schemeClr>
                </a:solidFill>
              </a:rPr>
              <a:t>. يعاني بعض العلماء من انعدام وجود اختصاص بحسب مؤهلاتهم كعلماء الذرة وصناعات الصواريخ والفضاء ، وعدم تقدير العلم والعلماء في بعض الدول  .</a:t>
            </a: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p:cNvSpPr txBox="1"/>
          <p:nvPr/>
        </p:nvSpPr>
        <p:spPr>
          <a:xfrm>
            <a:off x="6372200" y="1124744"/>
            <a:ext cx="2376264" cy="523220"/>
          </a:xfrm>
          <a:prstGeom prst="rect">
            <a:avLst/>
          </a:prstGeom>
          <a:solidFill>
            <a:schemeClr val="bg1">
              <a:alpha val="20000"/>
            </a:schemeClr>
          </a:solidFill>
        </p:spPr>
        <p:txBody>
          <a:bodyPr wrap="square" rtlCol="1">
            <a:spAutoFit/>
          </a:bodyPr>
          <a:lstStyle/>
          <a:p>
            <a:pPr>
              <a:buFont typeface="Wingdings" pitchFamily="2" charset="2"/>
              <a:buChar char="v"/>
            </a:pPr>
            <a:r>
              <a:rPr lang="ar-SA" sz="2800" b="1" dirty="0" smtClean="0">
                <a:solidFill>
                  <a:schemeClr val="accent6">
                    <a:lumMod val="50000"/>
                  </a:schemeClr>
                </a:solidFill>
                <a:latin typeface="Arial" pitchFamily="34" charset="0"/>
                <a:ea typeface="Calibri" pitchFamily="34" charset="0"/>
                <a:cs typeface="Monotype Koufi" pitchFamily="2" charset="-78"/>
              </a:rPr>
              <a:t>عوامل الجذب</a:t>
            </a:r>
          </a:p>
        </p:txBody>
      </p:sp>
      <p:sp>
        <p:nvSpPr>
          <p:cNvPr id="26625" name="Rectangle 1"/>
          <p:cNvSpPr>
            <a:spLocks noChangeArrowheads="1"/>
          </p:cNvSpPr>
          <p:nvPr/>
        </p:nvSpPr>
        <p:spPr bwMode="auto">
          <a:xfrm>
            <a:off x="623012" y="1988840"/>
            <a:ext cx="7919864"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justLow" defTabSz="914400" rtl="1" eaLnBrk="1" fontAlgn="base" latinLnBrk="0" hangingPunct="1">
              <a:lnSpc>
                <a:spcPct val="100000"/>
              </a:lnSpc>
              <a:spcBef>
                <a:spcPct val="0"/>
              </a:spcBef>
              <a:spcAft>
                <a:spcPct val="0"/>
              </a:spcAft>
              <a:buClrTx/>
              <a:buSzTx/>
              <a:tabLst/>
            </a:pPr>
            <a:r>
              <a:rPr lang="ar-SA" sz="2000" b="1" dirty="0" smtClean="0">
                <a:solidFill>
                  <a:schemeClr val="accent6">
                    <a:lumMod val="50000"/>
                  </a:schemeClr>
                </a:solidFill>
              </a:rPr>
              <a:t>1</a:t>
            </a:r>
            <a:r>
              <a:rPr lang="ar-SA" sz="2000" b="1" dirty="0" smtClean="0">
                <a:solidFill>
                  <a:schemeClr val="bg2">
                    <a:lumMod val="25000"/>
                  </a:schemeClr>
                </a:solidFill>
              </a:rPr>
              <a:t>. رغم وقوف الدول الغربية ضد هجرة مواطني الدول النامية إليها إلا إنها تتبنى سياسات مخططة ومدروسة بدقة لاجتذاب أصحاب الكفاءات والمهارات الخاصة من هذه الدول . </a:t>
            </a:r>
          </a:p>
          <a:p>
            <a:pPr marR="0" lvl="0" algn="justLow" defTabSz="914400" rtl="1" eaLnBrk="1" fontAlgn="base" latinLnBrk="0" hangingPunct="1">
              <a:lnSpc>
                <a:spcPct val="100000"/>
              </a:lnSpc>
              <a:spcBef>
                <a:spcPct val="0"/>
              </a:spcBef>
              <a:spcAft>
                <a:spcPct val="0"/>
              </a:spcAft>
              <a:buClrTx/>
              <a:buSzTx/>
              <a:tabLst/>
            </a:pPr>
            <a:endParaRPr lang="en-US" sz="2000" b="1" dirty="0" smtClean="0">
              <a:solidFill>
                <a:schemeClr val="bg2">
                  <a:lumMod val="25000"/>
                </a:schemeClr>
              </a:solidFill>
            </a:endParaRPr>
          </a:p>
          <a:p>
            <a:pPr marL="0" marR="0" lvl="0" indent="0" algn="justLow" defTabSz="914400" rtl="1" eaLnBrk="0" fontAlgn="base" latinLnBrk="0" hangingPunct="0">
              <a:lnSpc>
                <a:spcPct val="100000"/>
              </a:lnSpc>
              <a:spcBef>
                <a:spcPct val="0"/>
              </a:spcBef>
              <a:spcAft>
                <a:spcPct val="0"/>
              </a:spcAft>
              <a:buClrTx/>
              <a:buSzTx/>
              <a:buFontTx/>
              <a:buNone/>
              <a:tabLst/>
            </a:pPr>
            <a:r>
              <a:rPr lang="ar-SA" sz="2000" b="1" dirty="0" err="1" smtClean="0">
                <a:solidFill>
                  <a:schemeClr val="accent6">
                    <a:lumMod val="50000"/>
                  </a:schemeClr>
                </a:solidFill>
              </a:rPr>
              <a:t>2.</a:t>
            </a:r>
            <a:r>
              <a:rPr lang="ar-SA" sz="2000" b="1" dirty="0" smtClean="0">
                <a:solidFill>
                  <a:schemeClr val="accent6">
                    <a:lumMod val="50000"/>
                  </a:schemeClr>
                </a:solidFill>
              </a:rPr>
              <a:t> </a:t>
            </a:r>
            <a:r>
              <a:rPr lang="ar-SA" sz="2000" b="1" dirty="0" smtClean="0">
                <a:solidFill>
                  <a:schemeClr val="bg2">
                    <a:lumMod val="25000"/>
                  </a:schemeClr>
                </a:solidFill>
              </a:rPr>
              <a:t>تهيئ الدول الرأسمالية المتقدمة المحيط العلمي الأكثر تقدماً والذي يحفز على مواصلة البحث والتطوير وزيادة الخبرات حيث أن ظروف العمل في البلدان المتقدمة وسيلة لتحقيق الطموحات العلمية بما توفره من فرص للبحث العلمي ووسائله المختلفة .</a:t>
            </a:r>
          </a:p>
          <a:p>
            <a:pPr marL="0" marR="0" lvl="0" indent="0" algn="justLow" defTabSz="914400" rtl="1" eaLnBrk="0" fontAlgn="base" latinLnBrk="0" hangingPunct="0">
              <a:lnSpc>
                <a:spcPct val="100000"/>
              </a:lnSpc>
              <a:spcBef>
                <a:spcPct val="0"/>
              </a:spcBef>
              <a:spcAft>
                <a:spcPct val="0"/>
              </a:spcAft>
              <a:buClrTx/>
              <a:buSzTx/>
              <a:buFontTx/>
              <a:buNone/>
              <a:tabLst/>
            </a:pPr>
            <a:endParaRPr lang="en-US" sz="2000" b="1" dirty="0" smtClean="0">
              <a:solidFill>
                <a:schemeClr val="bg2">
                  <a:lumMod val="25000"/>
                </a:schemeClr>
              </a:solidFill>
            </a:endParaRPr>
          </a:p>
          <a:p>
            <a:pPr marL="0" marR="0" lvl="0" indent="0" algn="justLow" defTabSz="914400" rtl="1" eaLnBrk="0" fontAlgn="base" latinLnBrk="0" hangingPunct="0">
              <a:lnSpc>
                <a:spcPct val="100000"/>
              </a:lnSpc>
              <a:spcBef>
                <a:spcPct val="0"/>
              </a:spcBef>
              <a:spcAft>
                <a:spcPct val="0"/>
              </a:spcAft>
              <a:buClrTx/>
              <a:buSzTx/>
              <a:buFontTx/>
              <a:buNone/>
              <a:tabLst/>
            </a:pPr>
            <a:r>
              <a:rPr lang="ar-SA" sz="2000" b="1" dirty="0" err="1" smtClean="0">
                <a:solidFill>
                  <a:schemeClr val="accent6">
                    <a:lumMod val="50000"/>
                  </a:schemeClr>
                </a:solidFill>
              </a:rPr>
              <a:t>3.</a:t>
            </a:r>
            <a:r>
              <a:rPr lang="ar-SA" sz="2000" b="1" dirty="0" smtClean="0">
                <a:solidFill>
                  <a:schemeClr val="accent6">
                    <a:lumMod val="50000"/>
                  </a:schemeClr>
                </a:solidFill>
              </a:rPr>
              <a:t> </a:t>
            </a:r>
            <a:r>
              <a:rPr lang="ar-SA" sz="2000" b="1" dirty="0" smtClean="0">
                <a:solidFill>
                  <a:schemeClr val="bg2">
                    <a:lumMod val="25000"/>
                  </a:schemeClr>
                </a:solidFill>
              </a:rPr>
              <a:t>توفير الثروات المادية الضخمة التي تمكنها من تمويل فرص عمل هامة ومجزية مادياً وتشكل إغراءً  قوياً للعقول العربية بما توفّره من مستوى دخل ممتاز وضمانات اجتماعية وخدماتها </a:t>
            </a:r>
            <a:r>
              <a:rPr lang="ar-SA" sz="2000" b="1" dirty="0" err="1" smtClean="0">
                <a:solidFill>
                  <a:schemeClr val="bg2">
                    <a:lumMod val="25000"/>
                  </a:schemeClr>
                </a:solidFill>
              </a:rPr>
              <a:t>العديدة  .</a:t>
            </a:r>
            <a:r>
              <a:rPr lang="ar-SA" sz="2000" b="1" dirty="0" smtClean="0">
                <a:solidFill>
                  <a:schemeClr val="bg2">
                    <a:lumMod val="25000"/>
                  </a:schemeClr>
                </a:solidFill>
              </a:rPr>
              <a:t> </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2339752" y="3212976"/>
            <a:ext cx="4693913" cy="523220"/>
          </a:xfrm>
          <a:prstGeom prst="rect">
            <a:avLst/>
          </a:prstGeom>
          <a:solidFill>
            <a:schemeClr val="bg1">
              <a:alpha val="20000"/>
            </a:schemeClr>
          </a:solidFill>
        </p:spPr>
        <p:txBody>
          <a:bodyPr wrap="none">
            <a:spAutoFit/>
          </a:bodyPr>
          <a:lstStyle/>
          <a:p>
            <a:r>
              <a:rPr lang="ar-SA" sz="2800" b="1" dirty="0" smtClean="0">
                <a:solidFill>
                  <a:schemeClr val="accent6">
                    <a:lumMod val="50000"/>
                  </a:schemeClr>
                </a:solidFill>
                <a:latin typeface="Arial" pitchFamily="34" charset="0"/>
                <a:ea typeface="Calibri" pitchFamily="34" charset="0"/>
                <a:cs typeface="Monotype Koufi" pitchFamily="2" charset="-78"/>
              </a:rPr>
              <a:t>آثار هجرة العقول العربية إلى الغرب </a:t>
            </a:r>
          </a:p>
        </p:txBody>
      </p:sp>
      <p:sp>
        <p:nvSpPr>
          <p:cNvPr id="27649" name="Rectangle 1"/>
          <p:cNvSpPr>
            <a:spLocks noChangeArrowheads="1"/>
          </p:cNvSpPr>
          <p:nvPr/>
        </p:nvSpPr>
        <p:spPr bwMode="auto">
          <a:xfrm>
            <a:off x="420792" y="3789040"/>
            <a:ext cx="842392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2000" b="1" dirty="0" smtClean="0">
                <a:solidFill>
                  <a:schemeClr val="accent6">
                    <a:lumMod val="50000"/>
                  </a:schemeClr>
                </a:solidFill>
              </a:rPr>
              <a:t>1)</a:t>
            </a:r>
            <a:r>
              <a:rPr lang="ar-SA" sz="2000" b="1" dirty="0" smtClean="0">
                <a:solidFill>
                  <a:schemeClr val="bg2">
                    <a:lumMod val="25000"/>
                  </a:schemeClr>
                </a:solidFill>
              </a:rPr>
              <a:t> ضياع الجهود والطاقات الإنتاجية العلمية التي تذهب إلى البلدان الغربية ، بينما تحتاج التنمية العربية لمثل هذه الكفاءات في مجالات الاقتصاد والتعليم والصحة والتخطيط والبحث العلمي والتقنية .</a:t>
            </a:r>
          </a:p>
          <a:p>
            <a:pPr marL="0" marR="0" lvl="0" indent="0" algn="justLow" defTabSz="914400" rtl="1" eaLnBrk="1" fontAlgn="base" latinLnBrk="0" hangingPunct="1">
              <a:lnSpc>
                <a:spcPct val="100000"/>
              </a:lnSpc>
              <a:spcBef>
                <a:spcPct val="0"/>
              </a:spcBef>
              <a:spcAft>
                <a:spcPct val="0"/>
              </a:spcAft>
              <a:buClrTx/>
              <a:buSzTx/>
              <a:buFontTx/>
              <a:buNone/>
              <a:tabLst/>
            </a:pPr>
            <a:endParaRPr lang="en-US" sz="2000" b="1" dirty="0" smtClean="0">
              <a:solidFill>
                <a:schemeClr val="bg2">
                  <a:lumMod val="25000"/>
                </a:schemeClr>
              </a:solidFill>
            </a:endParaRPr>
          </a:p>
          <a:p>
            <a:pPr marL="0" marR="0" lvl="0" indent="0" algn="justLow" defTabSz="914400" rtl="1" eaLnBrk="0" fontAlgn="base" latinLnBrk="0" hangingPunct="0">
              <a:lnSpc>
                <a:spcPct val="100000"/>
              </a:lnSpc>
              <a:spcBef>
                <a:spcPct val="0"/>
              </a:spcBef>
              <a:spcAft>
                <a:spcPct val="0"/>
              </a:spcAft>
              <a:buClrTx/>
              <a:buSzTx/>
              <a:buFontTx/>
              <a:buNone/>
              <a:tabLst/>
            </a:pPr>
            <a:r>
              <a:rPr lang="ar-SA" sz="2000" b="1" dirty="0" smtClean="0">
                <a:solidFill>
                  <a:schemeClr val="accent6">
                    <a:lumMod val="50000"/>
                  </a:schemeClr>
                </a:solidFill>
              </a:rPr>
              <a:t>2)</a:t>
            </a:r>
            <a:r>
              <a:rPr lang="ar-SA" sz="2000" b="1" dirty="0" smtClean="0">
                <a:solidFill>
                  <a:schemeClr val="bg2">
                    <a:lumMod val="25000"/>
                  </a:schemeClr>
                </a:solidFill>
              </a:rPr>
              <a:t> تبديد الموارد الإنسانية والمالية العربية التي أنفقت في تعليم وتدريب الكفاءات التي تحصل عليها البلدان المتقدمة بدون مقابل .</a:t>
            </a:r>
          </a:p>
          <a:p>
            <a:pPr marL="0" marR="0" lvl="0" indent="0" algn="justLow" defTabSz="914400" rtl="1" eaLnBrk="0" fontAlgn="base" latinLnBrk="0" hangingPunct="0">
              <a:lnSpc>
                <a:spcPct val="100000"/>
              </a:lnSpc>
              <a:spcBef>
                <a:spcPct val="0"/>
              </a:spcBef>
              <a:spcAft>
                <a:spcPct val="0"/>
              </a:spcAft>
              <a:buClrTx/>
              <a:buSzTx/>
              <a:buFontTx/>
              <a:buNone/>
              <a:tabLst/>
            </a:pPr>
            <a:endParaRPr lang="en-US" sz="2000" b="1" dirty="0" smtClean="0">
              <a:solidFill>
                <a:schemeClr val="bg2">
                  <a:lumMod val="25000"/>
                </a:schemeClr>
              </a:solidFill>
            </a:endParaRPr>
          </a:p>
          <a:p>
            <a:pPr marL="0" marR="0" lvl="0" indent="0" algn="justLow" defTabSz="914400" rtl="1" eaLnBrk="0" fontAlgn="base" latinLnBrk="0" hangingPunct="0">
              <a:lnSpc>
                <a:spcPct val="100000"/>
              </a:lnSpc>
              <a:spcBef>
                <a:spcPct val="0"/>
              </a:spcBef>
              <a:spcAft>
                <a:spcPct val="0"/>
              </a:spcAft>
              <a:buClrTx/>
              <a:buSzTx/>
              <a:buFontTx/>
              <a:buNone/>
              <a:tabLst/>
            </a:pPr>
            <a:r>
              <a:rPr lang="ar-SA" sz="2000" b="1" dirty="0" smtClean="0">
                <a:solidFill>
                  <a:schemeClr val="accent6">
                    <a:lumMod val="50000"/>
                  </a:schemeClr>
                </a:solidFill>
              </a:rPr>
              <a:t>3)</a:t>
            </a:r>
            <a:r>
              <a:rPr lang="ar-SA" sz="2000" b="1" dirty="0" smtClean="0">
                <a:solidFill>
                  <a:schemeClr val="bg2">
                    <a:lumMod val="25000"/>
                  </a:schemeClr>
                </a:solidFill>
              </a:rPr>
              <a:t> ضعف وتدهور الإنتاج العلمي والبحثي في البلدان العربية مقارنة مع الإنتاج العلمي للمهاجرين في البلدان </a:t>
            </a:r>
            <a:r>
              <a:rPr lang="ar-SA" sz="2000" b="1" dirty="0" err="1" smtClean="0">
                <a:solidFill>
                  <a:schemeClr val="bg2">
                    <a:lumMod val="25000"/>
                  </a:schemeClr>
                </a:solidFill>
              </a:rPr>
              <a:t>الغربية .</a:t>
            </a:r>
            <a:r>
              <a:rPr lang="ar-SA" sz="2000" b="1" dirty="0" smtClean="0">
                <a:solidFill>
                  <a:schemeClr val="bg2">
                    <a:lumMod val="25000"/>
                  </a:schemeClr>
                </a:solidFill>
              </a:rPr>
              <a:t> </a:t>
            </a:r>
          </a:p>
        </p:txBody>
      </p:sp>
      <p:pic>
        <p:nvPicPr>
          <p:cNvPr id="7" name="صورة 6" descr="8.jpg"/>
          <p:cNvPicPr>
            <a:picLocks noChangeAspect="1"/>
          </p:cNvPicPr>
          <p:nvPr/>
        </p:nvPicPr>
        <p:blipFill>
          <a:blip r:embed="rId3" cstate="print">
            <a:duotone>
              <a:prstClr val="black"/>
              <a:schemeClr val="bg2">
                <a:tint val="45000"/>
                <a:satMod val="400000"/>
              </a:schemeClr>
            </a:duotone>
          </a:blip>
          <a:srcRect l="6803" t="10205" b="14277"/>
          <a:stretch>
            <a:fillRect/>
          </a:stretch>
        </p:blipFill>
        <p:spPr>
          <a:xfrm>
            <a:off x="2267744" y="476672"/>
            <a:ext cx="4932040" cy="2664296"/>
          </a:xfrm>
          <a:prstGeom prst="rect">
            <a:avLst/>
          </a:prstGeom>
          <a:ln>
            <a:noFill/>
          </a:ln>
          <a:effectLst>
            <a:softEdge rad="112500"/>
          </a:effectLst>
        </p:spPr>
      </p:pic>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238720" y="1105000"/>
            <a:ext cx="8568952"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Low" eaLnBrk="1" fontAlgn="base" hangingPunct="1">
              <a:spcBef>
                <a:spcPct val="0"/>
              </a:spcBef>
              <a:spcAft>
                <a:spcPct val="0"/>
              </a:spcAft>
              <a:buFont typeface="Arial" pitchFamily="34" charset="0"/>
              <a:buChar char="•"/>
            </a:pPr>
            <a:r>
              <a:rPr lang="ar-SA" sz="2000" b="1" dirty="0" smtClean="0">
                <a:solidFill>
                  <a:schemeClr val="bg2">
                    <a:lumMod val="25000"/>
                  </a:schemeClr>
                </a:solidFill>
              </a:rPr>
              <a:t>وتختلف تقديرات الخسائر التي منيت بها الدول العربية والأرباح التي حصلت عليها الدول المتقدمة نتيجة هجرة الكفاءات إليها، فقد قدرت الخسائر بنحو </a:t>
            </a:r>
            <a:r>
              <a:rPr lang="ar-SA" sz="2000" b="1" dirty="0" smtClean="0">
                <a:solidFill>
                  <a:schemeClr val="accent6">
                    <a:lumMod val="50000"/>
                  </a:schemeClr>
                </a:solidFill>
              </a:rPr>
              <a:t>50</a:t>
            </a:r>
            <a:r>
              <a:rPr lang="ar-SA" sz="2000" b="1" dirty="0" smtClean="0">
                <a:solidFill>
                  <a:schemeClr val="bg2">
                    <a:lumMod val="25000"/>
                  </a:schemeClr>
                </a:solidFill>
              </a:rPr>
              <a:t> مليار دولار خلال عقد السبعينات فقط </a:t>
            </a:r>
            <a:r>
              <a:rPr lang="ar-SA" sz="2000" b="1" dirty="0">
                <a:solidFill>
                  <a:schemeClr val="bg2">
                    <a:lumMod val="25000"/>
                  </a:schemeClr>
                </a:solidFill>
              </a:rPr>
              <a:t> </a:t>
            </a:r>
            <a:r>
              <a:rPr lang="ar-SA" sz="2000" b="1" dirty="0" smtClean="0">
                <a:solidFill>
                  <a:schemeClr val="bg2">
                    <a:lumMod val="25000"/>
                  </a:schemeClr>
                </a:solidFill>
              </a:rPr>
              <a:t>.</a:t>
            </a:r>
          </a:p>
          <a:p>
            <a:pPr algn="justLow" eaLnBrk="1" fontAlgn="base" hangingPunct="1">
              <a:spcBef>
                <a:spcPct val="0"/>
              </a:spcBef>
              <a:spcAft>
                <a:spcPct val="0"/>
              </a:spcAft>
            </a:pPr>
            <a:endParaRPr lang="ar-SA" sz="2000" b="1" dirty="0" smtClean="0">
              <a:solidFill>
                <a:schemeClr val="bg2">
                  <a:lumMod val="25000"/>
                </a:schemeClr>
              </a:solidFill>
            </a:endParaRPr>
          </a:p>
          <a:p>
            <a:pPr algn="justLow" eaLnBrk="1" fontAlgn="base" hangingPunct="1">
              <a:spcBef>
                <a:spcPct val="0"/>
              </a:spcBef>
              <a:spcAft>
                <a:spcPct val="0"/>
              </a:spcAft>
            </a:pPr>
            <a:endParaRPr lang="ar-SA" sz="2000" b="1" dirty="0" smtClean="0">
              <a:solidFill>
                <a:schemeClr val="bg2">
                  <a:lumMod val="25000"/>
                </a:schemeClr>
              </a:solidFill>
            </a:endParaRPr>
          </a:p>
          <a:p>
            <a:pPr algn="justLow" eaLnBrk="1" fontAlgn="base" hangingPunct="1">
              <a:spcBef>
                <a:spcPct val="0"/>
              </a:spcBef>
              <a:spcAft>
                <a:spcPct val="0"/>
              </a:spcAft>
              <a:buFont typeface="Arial" pitchFamily="34" charset="0"/>
              <a:buChar char="•"/>
            </a:pPr>
            <a:r>
              <a:rPr lang="ar-SA" sz="2000" b="1" dirty="0" smtClean="0">
                <a:solidFill>
                  <a:schemeClr val="bg2">
                    <a:lumMod val="25000"/>
                  </a:schemeClr>
                </a:solidFill>
              </a:rPr>
              <a:t>إن هذه الهجرة التي توصف بنزيف العقول تعتبر عاملاً رئيسياً لضعف العائد الإنمائي للتعليم في الوطن العربي .</a:t>
            </a:r>
          </a:p>
          <a:p>
            <a:pPr algn="justLow" eaLnBrk="1" fontAlgn="base" hangingPunct="1">
              <a:spcBef>
                <a:spcPct val="0"/>
              </a:spcBef>
              <a:spcAft>
                <a:spcPct val="0"/>
              </a:spcAft>
            </a:pPr>
            <a:endParaRPr lang="ar-SA" sz="2000" b="1" dirty="0" smtClean="0">
              <a:solidFill>
                <a:schemeClr val="bg2">
                  <a:lumMod val="25000"/>
                </a:schemeClr>
              </a:solidFill>
            </a:endParaRPr>
          </a:p>
          <a:p>
            <a:pPr algn="justLow" eaLnBrk="1" fontAlgn="base" hangingPunct="1">
              <a:spcBef>
                <a:spcPct val="0"/>
              </a:spcBef>
              <a:spcAft>
                <a:spcPct val="0"/>
              </a:spcAft>
            </a:pPr>
            <a:endParaRPr lang="ar-SA" sz="2000" b="1" dirty="0" smtClean="0">
              <a:solidFill>
                <a:schemeClr val="bg2">
                  <a:lumMod val="25000"/>
                </a:schemeClr>
              </a:solidFill>
            </a:endParaRPr>
          </a:p>
          <a:p>
            <a:pPr algn="justLow" fontAlgn="base">
              <a:spcBef>
                <a:spcPct val="0"/>
              </a:spcBef>
              <a:spcAft>
                <a:spcPct val="0"/>
              </a:spcAft>
              <a:buFont typeface="Arial" pitchFamily="34" charset="0"/>
              <a:buChar char="•"/>
            </a:pPr>
            <a:r>
              <a:rPr lang="ar-SA" sz="2000" b="1" dirty="0" smtClean="0">
                <a:solidFill>
                  <a:schemeClr val="bg2">
                    <a:lumMod val="25000"/>
                  </a:schemeClr>
                </a:solidFill>
              </a:rPr>
              <a:t>إن البلدان العربية تتحمل بسبب الهجرة خسارة مزدوجة ، من خلال ضياع ما أنفقته من أموال وجهود في تعليم وإعداد وتدريب الكـفاءات العربية المـهاجرة ، وكذلك مواجهة نقص الكفاءات أو بالأحرى سوء استغلالها والإفادة منها ، عن طريق استيراد الكفاءات الغربية بتكلفة كبيرة .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7452320" y="3212976"/>
            <a:ext cx="1034257" cy="523220"/>
          </a:xfrm>
          <a:prstGeom prst="rect">
            <a:avLst/>
          </a:prstGeom>
          <a:solidFill>
            <a:schemeClr val="bg1">
              <a:alpha val="20000"/>
            </a:schemeClr>
          </a:solidFill>
        </p:spPr>
        <p:txBody>
          <a:bodyPr wrap="none">
            <a:spAutoFit/>
          </a:bodyPr>
          <a:lstStyle/>
          <a:p>
            <a:r>
              <a:rPr lang="ar-SA" sz="2800" b="1" dirty="0" smtClean="0">
                <a:solidFill>
                  <a:schemeClr val="accent6">
                    <a:lumMod val="50000"/>
                  </a:schemeClr>
                </a:solidFill>
                <a:latin typeface="Arial" pitchFamily="34" charset="0"/>
                <a:ea typeface="Calibri" pitchFamily="34" charset="0"/>
                <a:cs typeface="Monotype Koufi" pitchFamily="2" charset="-78"/>
              </a:rPr>
              <a:t>الحلول </a:t>
            </a:r>
          </a:p>
        </p:txBody>
      </p:sp>
      <p:sp>
        <p:nvSpPr>
          <p:cNvPr id="32769" name="Rectangle 1"/>
          <p:cNvSpPr>
            <a:spLocks noChangeArrowheads="1"/>
          </p:cNvSpPr>
          <p:nvPr/>
        </p:nvSpPr>
        <p:spPr bwMode="auto">
          <a:xfrm>
            <a:off x="323528" y="4581128"/>
            <a:ext cx="8496944" cy="20005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justLow" defTabSz="914400" rtl="1" eaLnBrk="1" fontAlgn="base" latinLnBrk="0" hangingPunct="1">
              <a:lnSpc>
                <a:spcPct val="100000"/>
              </a:lnSpc>
              <a:spcBef>
                <a:spcPct val="0"/>
              </a:spcBef>
              <a:spcAft>
                <a:spcPct val="0"/>
              </a:spcAft>
              <a:buClrTx/>
              <a:buSzTx/>
              <a:buFont typeface="+mj-lt"/>
              <a:buAutoNum type="arabicPeriod"/>
              <a:tabLst/>
            </a:pPr>
            <a:r>
              <a:rPr lang="ar-SA" sz="2000" b="1" dirty="0" smtClean="0">
                <a:solidFill>
                  <a:schemeClr val="bg2">
                    <a:lumMod val="25000"/>
                  </a:schemeClr>
                </a:solidFill>
              </a:rPr>
              <a:t>إجراء مسح شامل لأعداد الكفاءات العربية المهاجرة بهدف التعرف إلى حجمها ومواقعها وميادين اختصاصاتها وارتباطاتها وظروف عملها  .</a:t>
            </a:r>
            <a:endParaRPr lang="en-US" sz="2000" b="1" dirty="0" smtClean="0">
              <a:solidFill>
                <a:schemeClr val="bg2">
                  <a:lumMod val="25000"/>
                </a:schemeClr>
              </a:solidFill>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lang="ar-SA" sz="2000" b="1" dirty="0" smtClean="0">
                <a:solidFill>
                  <a:schemeClr val="bg2">
                    <a:lumMod val="25000"/>
                  </a:schemeClr>
                </a:solidFill>
              </a:rPr>
              <a:t>وضع البرامج الوطنية لمواجهه هجرة العقول وإنشاء مراكز للبحوث التنموية والعلمية والتعاون مع الهيئات الدولية والإقليمية المعنية لإصدار الوثائق والأنظمة التي تنظم أوضاع المهاجرين من العلماء أصحاب الكفاءات.</a:t>
            </a:r>
            <a:endParaRPr lang="en-US" sz="2000" b="1" dirty="0" smtClean="0">
              <a:solidFill>
                <a:schemeClr val="bg2">
                  <a:lumMod val="25000"/>
                </a:schemeClr>
              </a:solidFill>
            </a:endParaRPr>
          </a:p>
          <a:p>
            <a:pPr marR="0" lvl="0" algn="justLow" defTabSz="914400" rtl="1" eaLnBrk="0" fontAlgn="base" latinLnBrk="0" hangingPunct="0">
              <a:lnSpc>
                <a:spcPct val="100000"/>
              </a:lnSpc>
              <a:spcBef>
                <a:spcPct val="0"/>
              </a:spcBef>
              <a:spcAft>
                <a:spcPct val="0"/>
              </a:spcAft>
              <a:buClrTx/>
              <a:buSzTx/>
              <a:tabLst/>
            </a:pPr>
            <a:endParaRPr lang="ar-SA" sz="2400" b="1" dirty="0" smtClean="0">
              <a:solidFill>
                <a:schemeClr val="bg2">
                  <a:lumMod val="25000"/>
                </a:schemeClr>
              </a:solidFill>
            </a:endParaRPr>
          </a:p>
        </p:txBody>
      </p:sp>
      <p:sp>
        <p:nvSpPr>
          <p:cNvPr id="7" name="مربع نص 6"/>
          <p:cNvSpPr txBox="1"/>
          <p:nvPr/>
        </p:nvSpPr>
        <p:spPr>
          <a:xfrm>
            <a:off x="1781271" y="3989095"/>
            <a:ext cx="6806672" cy="400110"/>
          </a:xfrm>
          <a:prstGeom prst="rect">
            <a:avLst/>
          </a:prstGeom>
          <a:noFill/>
        </p:spPr>
        <p:txBody>
          <a:bodyPr wrap="none" rtlCol="1">
            <a:spAutoFit/>
          </a:bodyPr>
          <a:lstStyle/>
          <a:p>
            <a:pPr>
              <a:buFont typeface="Wingdings" pitchFamily="2" charset="2"/>
              <a:buChar char="v"/>
            </a:pPr>
            <a:r>
              <a:rPr lang="ar-SA" sz="2000" b="1" dirty="0" smtClean="0">
                <a:solidFill>
                  <a:schemeClr val="bg2">
                    <a:lumMod val="25000"/>
                  </a:schemeClr>
                </a:solidFill>
              </a:rPr>
              <a:t>هناك عدة اجراءات للتخفيف من ظاهرة هجرة العقول العربية و نذكر </a:t>
            </a:r>
            <a:r>
              <a:rPr lang="ar-SA" sz="2000" b="1" dirty="0" err="1" smtClean="0">
                <a:solidFill>
                  <a:schemeClr val="bg2">
                    <a:lumMod val="25000"/>
                  </a:schemeClr>
                </a:solidFill>
              </a:rPr>
              <a:t>بعضها :</a:t>
            </a:r>
            <a:r>
              <a:rPr lang="ar-SA" sz="2000" b="1" dirty="0" smtClean="0">
                <a:solidFill>
                  <a:schemeClr val="bg2">
                    <a:lumMod val="25000"/>
                  </a:schemeClr>
                </a:solidFill>
              </a:rPr>
              <a:t> </a:t>
            </a:r>
            <a:endParaRPr lang="ar-SA" sz="2000" b="1" dirty="0">
              <a:solidFill>
                <a:schemeClr val="bg2">
                  <a:lumMod val="25000"/>
                </a:schemeClr>
              </a:solidFill>
            </a:endParaRPr>
          </a:p>
        </p:txBody>
      </p:sp>
      <p:pic>
        <p:nvPicPr>
          <p:cNvPr id="10" name="صورة 9" descr="problems.jpg"/>
          <p:cNvPicPr>
            <a:picLocks noChangeAspect="1"/>
          </p:cNvPicPr>
          <p:nvPr/>
        </p:nvPicPr>
        <p:blipFill>
          <a:blip r:embed="rId3" cstate="print">
            <a:duotone>
              <a:prstClr val="black"/>
              <a:schemeClr val="bg2">
                <a:tint val="45000"/>
                <a:satMod val="400000"/>
              </a:schemeClr>
            </a:duotone>
          </a:blip>
          <a:stretch>
            <a:fillRect/>
          </a:stretch>
        </p:blipFill>
        <p:spPr>
          <a:xfrm>
            <a:off x="2411760" y="332656"/>
            <a:ext cx="4499992" cy="3374994"/>
          </a:xfrm>
          <a:prstGeom prst="rect">
            <a:avLst/>
          </a:prstGeom>
          <a:ln>
            <a:noFill/>
          </a:ln>
          <a:effectLst>
            <a:softEdge rad="127000"/>
          </a:effectLst>
        </p:spPr>
      </p:pic>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395536" y="548680"/>
            <a:ext cx="8388424" cy="5386090"/>
          </a:xfrm>
          <a:prstGeom prst="rect">
            <a:avLst/>
          </a:prstGeom>
        </p:spPr>
        <p:txBody>
          <a:bodyPr wrap="square">
            <a:spAutoFit/>
          </a:bodyPr>
          <a:lstStyle/>
          <a:p>
            <a:pPr marL="457200" indent="-457200" algn="justLow" eaLnBrk="0" fontAlgn="base" hangingPunct="0">
              <a:spcBef>
                <a:spcPct val="0"/>
              </a:spcBef>
              <a:spcAft>
                <a:spcPct val="0"/>
              </a:spcAft>
            </a:pPr>
            <a:endParaRPr lang="ar-SA" sz="2400" b="1" dirty="0" smtClean="0">
              <a:solidFill>
                <a:schemeClr val="bg2">
                  <a:lumMod val="25000"/>
                </a:schemeClr>
              </a:solidFill>
            </a:endParaRPr>
          </a:p>
          <a:p>
            <a:pPr marL="457200" lvl="0" indent="-457200" algn="justLow" eaLnBrk="0" fontAlgn="base" hangingPunct="0">
              <a:spcBef>
                <a:spcPct val="0"/>
              </a:spcBef>
              <a:spcAft>
                <a:spcPct val="0"/>
              </a:spcAft>
              <a:buAutoNum type="arabicPeriod" startAt="3"/>
            </a:pPr>
            <a:r>
              <a:rPr lang="ar-SA" sz="2000" b="1" dirty="0" smtClean="0">
                <a:solidFill>
                  <a:schemeClr val="bg2">
                    <a:lumMod val="25000"/>
                  </a:schemeClr>
                </a:solidFill>
              </a:rPr>
              <a:t>حثّ الحكومات العربية على تكوين الجمعيات والروابط لاستيعاب أصحاب الكفاءات المهاجرة من بلدانهم وإزالة جميع العوائق التي تعيق ربطهم بأوطانهم ، ومنحهم الحوافز المادية وتسهيل إجراءات عودتهم إلى أوطانهم للمشاركة في عملية التنمية والتحديث.</a:t>
            </a:r>
          </a:p>
          <a:p>
            <a:pPr lvl="0" algn="justLow" eaLnBrk="0" fontAlgn="base" hangingPunct="0">
              <a:spcBef>
                <a:spcPct val="0"/>
              </a:spcBef>
              <a:spcAft>
                <a:spcPct val="0"/>
              </a:spcAft>
            </a:pPr>
            <a:endParaRPr lang="en-US" sz="2000" b="1" dirty="0" smtClean="0">
              <a:solidFill>
                <a:schemeClr val="bg2">
                  <a:lumMod val="25000"/>
                </a:schemeClr>
              </a:solidFill>
            </a:endParaRPr>
          </a:p>
          <a:p>
            <a:pPr lvl="0" algn="justLow" eaLnBrk="0" fontAlgn="base" hangingPunct="0">
              <a:spcBef>
                <a:spcPct val="0"/>
              </a:spcBef>
              <a:spcAft>
                <a:spcPct val="0"/>
              </a:spcAft>
            </a:pPr>
            <a:r>
              <a:rPr lang="ar-SA" sz="2000" b="1" dirty="0" smtClean="0">
                <a:solidFill>
                  <a:schemeClr val="bg2">
                    <a:lumMod val="25000"/>
                  </a:schemeClr>
                </a:solidFill>
              </a:rPr>
              <a:t>4. الاستمرار بتنظيم مؤتمرات للمغتربين العرب ، وطلب مساعداتهم والاستفادة من خبراتهم سواء في ميادين نقل التكنولوجيا أم المشاركة في تنفيذ المشروعات.</a:t>
            </a:r>
          </a:p>
          <a:p>
            <a:pPr lvl="0" algn="justLow" eaLnBrk="0" fontAlgn="base" hangingPunct="0">
              <a:spcBef>
                <a:spcPct val="0"/>
              </a:spcBef>
              <a:spcAft>
                <a:spcPct val="0"/>
              </a:spcAft>
            </a:pPr>
            <a:endParaRPr lang="ar-SA" sz="2000" b="1" dirty="0">
              <a:solidFill>
                <a:schemeClr val="bg2">
                  <a:lumMod val="25000"/>
                </a:schemeClr>
              </a:solidFill>
            </a:endParaRPr>
          </a:p>
          <a:p>
            <a:pPr lvl="0" algn="justLow" eaLnBrk="0" fontAlgn="base" hangingPunct="0">
              <a:spcBef>
                <a:spcPct val="0"/>
              </a:spcBef>
              <a:spcAft>
                <a:spcPct val="0"/>
              </a:spcAft>
            </a:pPr>
            <a:r>
              <a:rPr lang="ar-SA" sz="2000" b="1" dirty="0" smtClean="0">
                <a:solidFill>
                  <a:schemeClr val="bg2">
                    <a:lumMod val="25000"/>
                  </a:schemeClr>
                </a:solidFill>
              </a:rPr>
              <a:t>5. التعاون مع منظمة اليونسكو لإقامة مشروعات ومراكز علمية في البلدان العربية لاجتذاب العقول العربية المهاجرة للإشراف على هذه المراكز والإسهام المباشر في أعمالها وأنشطتها . </a:t>
            </a:r>
          </a:p>
          <a:p>
            <a:pPr lvl="0" algn="justLow" eaLnBrk="0" fontAlgn="base" hangingPunct="0">
              <a:spcBef>
                <a:spcPct val="0"/>
              </a:spcBef>
              <a:spcAft>
                <a:spcPct val="0"/>
              </a:spcAft>
            </a:pPr>
            <a:endParaRPr lang="ar-SA" sz="2000" b="1" dirty="0" smtClean="0">
              <a:solidFill>
                <a:schemeClr val="bg2">
                  <a:lumMod val="25000"/>
                </a:schemeClr>
              </a:solidFill>
            </a:endParaRPr>
          </a:p>
          <a:p>
            <a:pPr lvl="0" algn="justLow" eaLnBrk="0" fontAlgn="base" hangingPunct="0">
              <a:spcBef>
                <a:spcPct val="0"/>
              </a:spcBef>
              <a:spcAft>
                <a:spcPct val="0"/>
              </a:spcAft>
            </a:pPr>
            <a:r>
              <a:rPr lang="ar-SA" sz="2000" b="1" dirty="0" smtClean="0">
                <a:solidFill>
                  <a:schemeClr val="bg2">
                    <a:lumMod val="25000"/>
                  </a:schemeClr>
                </a:solidFill>
              </a:rPr>
              <a:t>6. احترام الحريات الأكاديمية وصيانتها  وهذا الموضوع له صله وطيدة باحترام حقوق الإنسان وخضوع الدولة والأفراد للقانون ، وذلك بإعطاء أعضاء الهيئات الأكاديمية والعلمية حرية الوصول إلى مختلف علوم المعرفة والتطورات العلمية وتبادل المعلومات والأفكار .</a:t>
            </a:r>
          </a:p>
          <a:p>
            <a:pPr lvl="0" algn="justLow" eaLnBrk="0" fontAlgn="base" hangingPunct="0">
              <a:spcBef>
                <a:spcPct val="0"/>
              </a:spcBef>
              <a:spcAft>
                <a:spcPct val="0"/>
              </a:spcAft>
            </a:pPr>
            <a:endParaRPr lang="ar-SA" sz="2000" b="1" dirty="0">
              <a:solidFill>
                <a:schemeClr val="bg2">
                  <a:lumMod val="25000"/>
                </a:schemeClr>
              </a:solidFill>
            </a:endParaRPr>
          </a:p>
          <a:p>
            <a:pPr lvl="0" algn="justLow" eaLnBrk="0" fontAlgn="base" hangingPunct="0">
              <a:spcBef>
                <a:spcPct val="0"/>
              </a:spcBef>
              <a:spcAft>
                <a:spcPct val="0"/>
              </a:spcAft>
            </a:pPr>
            <a:r>
              <a:rPr lang="ar-SA" sz="2000" b="1" dirty="0" smtClean="0">
                <a:solidFill>
                  <a:schemeClr val="bg2">
                    <a:lumMod val="25000"/>
                  </a:schemeClr>
                </a:solidFill>
              </a:rPr>
              <a:t>7. إعادة النظر جذرياً في سلم الأجور والرواتب التي تمنح للكفاءات العلمية العربية ، وتقديم حوافز مادية .</a:t>
            </a: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277376" y="1988840"/>
            <a:ext cx="849694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just" fontAlgn="base">
              <a:lnSpc>
                <a:spcPct val="100000"/>
              </a:lnSpc>
              <a:spcBef>
                <a:spcPct val="20000"/>
              </a:spcBef>
              <a:spcAft>
                <a:spcPct val="0"/>
              </a:spcAft>
              <a:buClrTx/>
              <a:buSzTx/>
              <a:buFont typeface="Arial" pitchFamily="34" charset="0"/>
              <a:buChar char="•"/>
              <a:tabLst/>
            </a:pPr>
            <a:r>
              <a:rPr lang="ar-SA" sz="2000" b="1" dirty="0">
                <a:solidFill>
                  <a:schemeClr val="bg2">
                    <a:lumMod val="25000"/>
                  </a:schemeClr>
                </a:solidFill>
              </a:rPr>
              <a:t>بعد انتهاء </a:t>
            </a:r>
            <a:r>
              <a:rPr lang="ar-SA" sz="2000" b="1" dirty="0">
                <a:solidFill>
                  <a:schemeClr val="bg2">
                    <a:lumMod val="50000"/>
                  </a:schemeClr>
                </a:solidFill>
              </a:rPr>
              <a:t>الحرب العالمية الثانية </a:t>
            </a:r>
            <a:r>
              <a:rPr lang="ar-SA" sz="2000" b="1" dirty="0">
                <a:solidFill>
                  <a:schemeClr val="bg2">
                    <a:lumMod val="25000"/>
                  </a:schemeClr>
                </a:solidFill>
              </a:rPr>
              <a:t>وفي ظل التوجه العصري للتكنولوجيا ومع استقلال الشعوب المستعمرة وتحررها ، شهد العالم ظاهرة جديدة تلعب دوراً هاماً في وقتنا الحاضر وهي ما يسمى بهجرة العقول </a:t>
            </a:r>
            <a:r>
              <a:rPr lang="ar-SA" sz="2000" b="1" dirty="0" smtClean="0">
                <a:solidFill>
                  <a:schemeClr val="bg2">
                    <a:lumMod val="25000"/>
                  </a:schemeClr>
                </a:solidFill>
              </a:rPr>
              <a:t>.</a:t>
            </a:r>
          </a:p>
          <a:p>
            <a:pPr marR="0" lvl="0" algn="just" fontAlgn="base">
              <a:lnSpc>
                <a:spcPct val="100000"/>
              </a:lnSpc>
              <a:spcBef>
                <a:spcPct val="20000"/>
              </a:spcBef>
              <a:spcAft>
                <a:spcPct val="0"/>
              </a:spcAft>
              <a:buClrTx/>
              <a:buSzTx/>
              <a:tabLst/>
            </a:pPr>
            <a:endParaRPr lang="en-US" sz="2000" b="1" dirty="0">
              <a:solidFill>
                <a:schemeClr val="bg2">
                  <a:lumMod val="25000"/>
                </a:schemeClr>
              </a:solidFill>
            </a:endParaRPr>
          </a:p>
          <a:p>
            <a:pPr marR="0" lvl="0" algn="just" fontAlgn="base">
              <a:lnSpc>
                <a:spcPct val="100000"/>
              </a:lnSpc>
              <a:spcBef>
                <a:spcPct val="20000"/>
              </a:spcBef>
              <a:spcAft>
                <a:spcPct val="0"/>
              </a:spcAft>
              <a:buClrTx/>
              <a:buSzTx/>
              <a:buFont typeface="Arial" pitchFamily="34" charset="0"/>
              <a:buChar char="•"/>
              <a:tabLst/>
            </a:pPr>
            <a:r>
              <a:rPr lang="ar-SA" sz="2000" b="1" dirty="0">
                <a:solidFill>
                  <a:schemeClr val="bg2">
                    <a:lumMod val="25000"/>
                  </a:schemeClr>
                </a:solidFill>
              </a:rPr>
              <a:t>وإذا كانت هذه الظاهرة ليست جديده تماماً إلا أنها في الماضي لم تكن تنطوي على الآثار الخطيرة نفسها التي نلمسها في عالمنا الحديث ، إضافة إلى أنها كانت ظاهرة فريدة ومحدودة النطاق ، فيما تتطور الآن إلى أن يكون لها سوق عالمية تنافسية تخضع لتخطيط مدروس ومنظم </a:t>
            </a:r>
            <a:r>
              <a:rPr lang="ar-SA" sz="2000" b="1" dirty="0" smtClean="0">
                <a:solidFill>
                  <a:schemeClr val="bg2">
                    <a:lumMod val="25000"/>
                  </a:schemeClr>
                </a:solidFill>
              </a:rPr>
              <a:t>.</a:t>
            </a:r>
          </a:p>
          <a:p>
            <a:pPr marR="0" lvl="0" algn="just" fontAlgn="base">
              <a:lnSpc>
                <a:spcPct val="100000"/>
              </a:lnSpc>
              <a:spcBef>
                <a:spcPct val="20000"/>
              </a:spcBef>
              <a:spcAft>
                <a:spcPct val="0"/>
              </a:spcAft>
              <a:buClrTx/>
              <a:buSzTx/>
              <a:tabLst/>
            </a:pPr>
            <a:endParaRPr lang="ar-SA" sz="2000" b="1" dirty="0">
              <a:solidFill>
                <a:schemeClr val="bg2">
                  <a:lumMod val="25000"/>
                </a:schemeClr>
              </a:solidFill>
            </a:endParaRPr>
          </a:p>
          <a:p>
            <a:pPr marR="0" lvl="0" algn="just" fontAlgn="base">
              <a:lnSpc>
                <a:spcPct val="100000"/>
              </a:lnSpc>
              <a:spcBef>
                <a:spcPct val="20000"/>
              </a:spcBef>
              <a:spcAft>
                <a:spcPct val="0"/>
              </a:spcAft>
              <a:buClrTx/>
              <a:buSzTx/>
              <a:buFont typeface="Arial" pitchFamily="34" charset="0"/>
              <a:buChar char="•"/>
              <a:tabLst/>
            </a:pPr>
            <a:r>
              <a:rPr lang="ar-SA" sz="2000" b="1" dirty="0">
                <a:solidFill>
                  <a:schemeClr val="bg2">
                    <a:lumMod val="25000"/>
                  </a:schemeClr>
                </a:solidFill>
              </a:rPr>
              <a:t>لقد ازدادت هجرة العقول والكفاءات العالية خطورة </a:t>
            </a:r>
            <a:r>
              <a:rPr lang="ar-SA" sz="2000" b="1" dirty="0">
                <a:solidFill>
                  <a:schemeClr val="bg2">
                    <a:lumMod val="50000"/>
                  </a:schemeClr>
                </a:solidFill>
              </a:rPr>
              <a:t>منذ الخمسينات وأوائل الستينات من القرن الماضي </a:t>
            </a:r>
            <a:r>
              <a:rPr lang="ar-SA" sz="2000" b="1" dirty="0">
                <a:solidFill>
                  <a:schemeClr val="bg2">
                    <a:lumMod val="25000"/>
                  </a:schemeClr>
                </a:solidFill>
              </a:rPr>
              <a:t>، حيث أورثت هذه الظاهرة حالة من الفقر في الكفاءات العلمية في الدول </a:t>
            </a:r>
            <a:r>
              <a:rPr lang="ar-SA" sz="2000" b="1" dirty="0" smtClean="0">
                <a:solidFill>
                  <a:schemeClr val="bg2">
                    <a:lumMod val="25000"/>
                  </a:schemeClr>
                </a:solidFill>
              </a:rPr>
              <a:t>النامية . </a:t>
            </a:r>
            <a:endParaRPr lang="ar-SA" sz="2000" b="1" dirty="0">
              <a:solidFill>
                <a:schemeClr val="bg2">
                  <a:lumMod val="25000"/>
                </a:schemeClr>
              </a:solidFill>
            </a:endParaRPr>
          </a:p>
        </p:txBody>
      </p:sp>
      <p:sp>
        <p:nvSpPr>
          <p:cNvPr id="5" name="Rectangle 1"/>
          <p:cNvSpPr>
            <a:spLocks noChangeArrowheads="1"/>
          </p:cNvSpPr>
          <p:nvPr/>
        </p:nvSpPr>
        <p:spPr bwMode="auto">
          <a:xfrm>
            <a:off x="7380312" y="692696"/>
            <a:ext cx="1144865" cy="584775"/>
          </a:xfrm>
          <a:prstGeom prst="rect">
            <a:avLst/>
          </a:prstGeom>
          <a:solidFill>
            <a:schemeClr val="bg1">
              <a:alpha val="20000"/>
            </a:schemeClr>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accent6">
                    <a:lumMod val="50000"/>
                  </a:schemeClr>
                </a:solidFill>
                <a:effectLst/>
                <a:latin typeface="Arial" pitchFamily="34" charset="0"/>
                <a:ea typeface="Calibri" pitchFamily="34" charset="0"/>
                <a:cs typeface="Monotype Koufi" pitchFamily="2" charset="-78"/>
              </a:rPr>
              <a:t>مقدمة </a:t>
            </a:r>
            <a:endParaRPr kumimoji="0" lang="ar-SA" sz="3200" b="0" i="0" u="none" strike="noStrike" cap="none" normalizeH="0" baseline="0" dirty="0" smtClean="0">
              <a:ln>
                <a:noFill/>
              </a:ln>
              <a:solidFill>
                <a:schemeClr val="accent6">
                  <a:lumMod val="50000"/>
                </a:schemeClr>
              </a:solidFill>
              <a:effectLst/>
              <a:latin typeface="Arial" pitchFamily="34" charset="0"/>
              <a:cs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539552" y="1575956"/>
            <a:ext cx="8279904"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 typeface="Arial" pitchFamily="34" charset="0"/>
              <a:buChar char="•"/>
              <a:tabLst/>
            </a:pPr>
            <a:r>
              <a:rPr lang="ar-SA" sz="2000" b="1" dirty="0">
                <a:solidFill>
                  <a:schemeClr val="bg2">
                    <a:lumMod val="25000"/>
                  </a:schemeClr>
                </a:solidFill>
              </a:rPr>
              <a:t>وتظهر الدراسات التي اجرتها المنظمات الدولية وخصوصاً الأمم </a:t>
            </a:r>
            <a:r>
              <a:rPr lang="ar-SA" sz="2000" b="1" dirty="0" smtClean="0">
                <a:solidFill>
                  <a:schemeClr val="bg2">
                    <a:lumMod val="25000"/>
                  </a:schemeClr>
                </a:solidFill>
              </a:rPr>
              <a:t>المتحدة </a:t>
            </a:r>
            <a:r>
              <a:rPr lang="ar-SA" sz="2000" b="1" dirty="0">
                <a:solidFill>
                  <a:schemeClr val="bg2">
                    <a:lumMod val="25000"/>
                  </a:schemeClr>
                </a:solidFill>
              </a:rPr>
              <a:t>أن معظم العناصر المهاجرة هي من الكفاءات ذات </a:t>
            </a:r>
            <a:r>
              <a:rPr lang="ar-SA" sz="2000" b="1" dirty="0">
                <a:solidFill>
                  <a:schemeClr val="bg2">
                    <a:lumMod val="50000"/>
                  </a:schemeClr>
                </a:solidFill>
              </a:rPr>
              <a:t>القدرة العقلية المتطورة </a:t>
            </a:r>
            <a:r>
              <a:rPr lang="ar-SA" sz="2000" b="1" dirty="0">
                <a:solidFill>
                  <a:schemeClr val="bg2">
                    <a:lumMod val="25000"/>
                  </a:schemeClr>
                </a:solidFill>
              </a:rPr>
              <a:t>وتشمل جميع فروع المعرفة العلمية </a:t>
            </a:r>
            <a:r>
              <a:rPr lang="ar-SA" sz="2000" b="1" dirty="0" smtClean="0">
                <a:solidFill>
                  <a:schemeClr val="bg2">
                    <a:lumMod val="25000"/>
                  </a:schemeClr>
                </a:solidFill>
              </a:rPr>
              <a:t>.</a:t>
            </a:r>
          </a:p>
          <a:p>
            <a:pPr marL="0" marR="0" lvl="0" indent="0" algn="just" defTabSz="914400" eaLnBrk="1" fontAlgn="base" latinLnBrk="0" hangingPunct="1">
              <a:lnSpc>
                <a:spcPct val="100000"/>
              </a:lnSpc>
              <a:spcBef>
                <a:spcPct val="0"/>
              </a:spcBef>
              <a:spcAft>
                <a:spcPct val="0"/>
              </a:spcAft>
              <a:buClrTx/>
              <a:buSzTx/>
              <a:tabLst/>
            </a:pPr>
            <a:endParaRPr lang="ar-SA" sz="2000" b="1" dirty="0">
              <a:solidFill>
                <a:schemeClr val="bg2">
                  <a:lumMod val="25000"/>
                </a:schemeClr>
              </a:solidFill>
            </a:endParaRPr>
          </a:p>
          <a:p>
            <a:pPr marL="0" marR="0" lvl="0" indent="0" algn="just" defTabSz="914400" eaLnBrk="0" fontAlgn="base" latinLnBrk="0" hangingPunct="0">
              <a:lnSpc>
                <a:spcPct val="100000"/>
              </a:lnSpc>
              <a:spcBef>
                <a:spcPct val="0"/>
              </a:spcBef>
              <a:spcAft>
                <a:spcPct val="0"/>
              </a:spcAft>
              <a:buClrTx/>
              <a:buSzTx/>
              <a:buFont typeface="Arial" pitchFamily="34" charset="0"/>
              <a:buChar char="•"/>
              <a:tabLst/>
            </a:pPr>
            <a:r>
              <a:rPr lang="ar-SA" sz="2000" b="1" dirty="0">
                <a:solidFill>
                  <a:schemeClr val="bg2">
                    <a:lumMod val="25000"/>
                  </a:schemeClr>
                </a:solidFill>
              </a:rPr>
              <a:t>ومن الملاحظ أن اقطار الوطن </a:t>
            </a:r>
            <a:r>
              <a:rPr lang="ar-SA" sz="2000" b="1" dirty="0" smtClean="0">
                <a:solidFill>
                  <a:schemeClr val="bg2">
                    <a:lumMod val="25000"/>
                  </a:schemeClr>
                </a:solidFill>
              </a:rPr>
              <a:t>العربي ، </a:t>
            </a:r>
            <a:r>
              <a:rPr lang="ar-SA" sz="2000" b="1" dirty="0">
                <a:solidFill>
                  <a:schemeClr val="bg2">
                    <a:lumMod val="25000"/>
                  </a:schemeClr>
                </a:solidFill>
              </a:rPr>
              <a:t>وبخاصة تلك التي تطور فيها التعليم العالي قد ابتليت </a:t>
            </a:r>
            <a:r>
              <a:rPr lang="ar-SA" sz="2000" b="1" dirty="0">
                <a:solidFill>
                  <a:schemeClr val="bg2">
                    <a:lumMod val="50000"/>
                  </a:schemeClr>
                </a:solidFill>
              </a:rPr>
              <a:t>بمرض هجرة </a:t>
            </a:r>
            <a:r>
              <a:rPr lang="ar-SA" sz="2000" b="1" dirty="0" smtClean="0">
                <a:solidFill>
                  <a:schemeClr val="bg2">
                    <a:lumMod val="50000"/>
                  </a:schemeClr>
                </a:solidFill>
              </a:rPr>
              <a:t>العقول . </a:t>
            </a:r>
            <a:endParaRPr lang="ar-SA" sz="2000" b="1" dirty="0">
              <a:solidFill>
                <a:schemeClr val="bg2">
                  <a:lumMod val="25000"/>
                </a:schemeClr>
              </a:solidFill>
            </a:endParaRPr>
          </a:p>
        </p:txBody>
      </p:sp>
      <p:sp>
        <p:nvSpPr>
          <p:cNvPr id="5" name="مستطيل 4"/>
          <p:cNvSpPr/>
          <p:nvPr/>
        </p:nvSpPr>
        <p:spPr>
          <a:xfrm>
            <a:off x="682552" y="3573015"/>
            <a:ext cx="8136904" cy="1323439"/>
          </a:xfrm>
          <a:prstGeom prst="rect">
            <a:avLst/>
          </a:prstGeom>
        </p:spPr>
        <p:txBody>
          <a:bodyPr wrap="square">
            <a:spAutoFit/>
          </a:bodyPr>
          <a:lstStyle/>
          <a:p>
            <a:pPr algn="just" fontAlgn="base">
              <a:spcBef>
                <a:spcPct val="0"/>
              </a:spcBef>
              <a:spcAft>
                <a:spcPct val="0"/>
              </a:spcAft>
              <a:buFont typeface="Arial" pitchFamily="34" charset="0"/>
              <a:buChar char="•"/>
            </a:pPr>
            <a:r>
              <a:rPr lang="ar-SA" sz="2000" b="1" dirty="0">
                <a:solidFill>
                  <a:schemeClr val="bg2">
                    <a:lumMod val="25000"/>
                  </a:schemeClr>
                </a:solidFill>
              </a:rPr>
              <a:t>واستطاعت بعض الدول الأوروبية والولايات المتحدة الأميركية وكندا – توظيف هذه الهجرة بما يخدم أهدافها الحالية والمستقبلية مستفيدة من النبوغ الذهني المتطور لهؤلاء المهاجرين ، بينما أهملت العديد من دول العالم الثالث ومنها الدول العربية – هذه الظاهرة مما أدى إلى </a:t>
            </a:r>
            <a:r>
              <a:rPr lang="ar-SA" sz="2000" b="1" dirty="0">
                <a:solidFill>
                  <a:schemeClr val="bg2">
                    <a:lumMod val="50000"/>
                  </a:schemeClr>
                </a:solidFill>
              </a:rPr>
              <a:t>خسارتها </a:t>
            </a:r>
            <a:r>
              <a:rPr lang="ar-SA" sz="2000" b="1" dirty="0">
                <a:solidFill>
                  <a:schemeClr val="bg2">
                    <a:lumMod val="25000"/>
                  </a:schemeClr>
                </a:solidFill>
              </a:rPr>
              <a:t>الجسيمة لهذه الموارد البشرية واستغنت عن خدماتها وإمكانياتها </a:t>
            </a:r>
            <a:r>
              <a:rPr lang="ar-SA" sz="2000" b="1" dirty="0" smtClean="0">
                <a:solidFill>
                  <a:schemeClr val="bg2">
                    <a:lumMod val="25000"/>
                  </a:schemeClr>
                </a:solidFill>
              </a:rPr>
              <a:t>المتطورة .</a:t>
            </a:r>
            <a:endParaRPr lang="ar-SA" sz="2000" b="1" dirty="0">
              <a:solidFill>
                <a:schemeClr val="bg2">
                  <a:lumMod val="25000"/>
                </a:schemeClr>
              </a:solidFill>
            </a:endParaRP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4290479" y="548680"/>
            <a:ext cx="4642617" cy="523220"/>
          </a:xfrm>
          <a:prstGeom prst="rect">
            <a:avLst/>
          </a:prstGeom>
          <a:solidFill>
            <a:schemeClr val="bg1">
              <a:alpha val="20000"/>
            </a:schemeClr>
          </a:solidFill>
        </p:spPr>
        <p:txBody>
          <a:bodyPr wrap="none">
            <a:spAutoFit/>
          </a:bodyPr>
          <a:lstStyle/>
          <a:p>
            <a:pPr>
              <a:spcBef>
                <a:spcPct val="0"/>
              </a:spcBef>
            </a:pPr>
            <a:r>
              <a:rPr lang="ar-SA" sz="2800" b="1" dirty="0" smtClean="0">
                <a:solidFill>
                  <a:schemeClr val="accent6">
                    <a:lumMod val="50000"/>
                  </a:schemeClr>
                </a:solidFill>
                <a:latin typeface="Arial" pitchFamily="34" charset="0"/>
                <a:ea typeface="Calibri" pitchFamily="34" charset="0"/>
                <a:cs typeface="Monotype Koufi" pitchFamily="2" charset="-78"/>
              </a:rPr>
              <a:t>المصطلحات </a:t>
            </a:r>
            <a:r>
              <a:rPr lang="ar-SA" sz="2800" b="1" dirty="0">
                <a:solidFill>
                  <a:schemeClr val="accent6">
                    <a:lumMod val="50000"/>
                  </a:schemeClr>
                </a:solidFill>
                <a:latin typeface="Arial" pitchFamily="34" charset="0"/>
                <a:ea typeface="Calibri" pitchFamily="34" charset="0"/>
                <a:cs typeface="Monotype Koufi" pitchFamily="2" charset="-78"/>
              </a:rPr>
              <a:t>المرتبطة بهجرة العقول </a:t>
            </a:r>
          </a:p>
        </p:txBody>
      </p:sp>
      <p:sp>
        <p:nvSpPr>
          <p:cNvPr id="17409" name="Rectangle 1"/>
          <p:cNvSpPr>
            <a:spLocks noChangeArrowheads="1"/>
          </p:cNvSpPr>
          <p:nvPr/>
        </p:nvSpPr>
        <p:spPr bwMode="auto">
          <a:xfrm>
            <a:off x="3339112" y="2008585"/>
            <a:ext cx="550810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algn="just" fontAlgn="base">
              <a:lnSpc>
                <a:spcPct val="100000"/>
              </a:lnSpc>
              <a:spcBef>
                <a:spcPct val="0"/>
              </a:spcBef>
              <a:spcAft>
                <a:spcPct val="0"/>
              </a:spcAft>
              <a:buClrTx/>
              <a:buSzTx/>
              <a:tabLst/>
            </a:pPr>
            <a:endParaRPr lang="ar-SA" sz="2000" b="1" dirty="0" smtClean="0">
              <a:solidFill>
                <a:schemeClr val="bg2">
                  <a:lumMod val="25000"/>
                </a:schemeClr>
              </a:solidFill>
            </a:endParaRPr>
          </a:p>
          <a:p>
            <a:pPr marR="0" lvl="0" indent="0" algn="just" fontAlgn="base">
              <a:lnSpc>
                <a:spcPct val="100000"/>
              </a:lnSpc>
              <a:spcBef>
                <a:spcPct val="0"/>
              </a:spcBef>
              <a:spcAft>
                <a:spcPct val="0"/>
              </a:spcAft>
              <a:buClrTx/>
              <a:buSzTx/>
              <a:tabLst/>
            </a:pPr>
            <a:endParaRPr lang="en-US" sz="2000" b="1" dirty="0">
              <a:solidFill>
                <a:schemeClr val="bg2">
                  <a:lumMod val="25000"/>
                </a:schemeClr>
              </a:solidFill>
            </a:endParaRPr>
          </a:p>
          <a:p>
            <a:pPr marR="0" lvl="0" indent="0" algn="just" fontAlgn="base">
              <a:lnSpc>
                <a:spcPct val="100000"/>
              </a:lnSpc>
              <a:spcBef>
                <a:spcPct val="0"/>
              </a:spcBef>
              <a:spcAft>
                <a:spcPct val="0"/>
              </a:spcAft>
              <a:buClrTx/>
              <a:buSzTx/>
              <a:buFont typeface="Arial" pitchFamily="34" charset="0"/>
              <a:buChar char="•"/>
              <a:tabLst/>
            </a:pPr>
            <a:r>
              <a:rPr lang="ar-SA" sz="2000" b="1" dirty="0">
                <a:solidFill>
                  <a:schemeClr val="bg2">
                    <a:lumMod val="25000"/>
                  </a:schemeClr>
                </a:solidFill>
              </a:rPr>
              <a:t>أما عبارة </a:t>
            </a:r>
            <a:r>
              <a:rPr lang="ar-SA" sz="2000" b="1" dirty="0">
                <a:solidFill>
                  <a:schemeClr val="accent6">
                    <a:lumMod val="50000"/>
                  </a:schemeClr>
                </a:solidFill>
              </a:rPr>
              <a:t>هجرة العقول </a:t>
            </a:r>
            <a:r>
              <a:rPr lang="ar-SA" sz="2000" b="1" dirty="0">
                <a:solidFill>
                  <a:schemeClr val="bg2">
                    <a:lumMod val="25000"/>
                  </a:schemeClr>
                </a:solidFill>
              </a:rPr>
              <a:t>فقد اعتبرت بعض المنظمات الدولية الكفاءات أو العقول أو الأدمغة  حملة شهادات البكالوريوس والماجستير والدكتوراه في المجالات العلمية ، أما الدول العربية فاعتبرت الكفاءات من حملة الماجستير والدكتوراه وقد أطلق على هجرة الكفاءات العديد من المسميات منها هجرة العقول المفكرة حيث استخدم هذا المصطلح لأول مرة في الخمسينات من القرن الماضي  </a:t>
            </a:r>
            <a:r>
              <a:rPr lang="ar-SA" sz="2000" b="1" dirty="0" smtClean="0">
                <a:solidFill>
                  <a:schemeClr val="bg2">
                    <a:lumMod val="25000"/>
                  </a:schemeClr>
                </a:solidFill>
              </a:rPr>
              <a:t>. </a:t>
            </a:r>
            <a:endParaRPr lang="ar-SA" sz="2000" b="1" dirty="0">
              <a:solidFill>
                <a:schemeClr val="bg2">
                  <a:lumMod val="25000"/>
                </a:schemeClr>
              </a:solidFill>
            </a:endParaRPr>
          </a:p>
        </p:txBody>
      </p:sp>
      <p:pic>
        <p:nvPicPr>
          <p:cNvPr id="6" name="صورة 5" descr="images_imd4.jpg"/>
          <p:cNvPicPr>
            <a:picLocks noChangeAspect="1"/>
          </p:cNvPicPr>
          <p:nvPr/>
        </p:nvPicPr>
        <p:blipFill>
          <a:blip r:embed="rId3" cstate="print">
            <a:duotone>
              <a:prstClr val="black"/>
              <a:schemeClr val="bg2">
                <a:tint val="45000"/>
                <a:satMod val="400000"/>
              </a:schemeClr>
            </a:duotone>
          </a:blip>
          <a:srcRect l="29125" t="4851" r="7200" b="23750"/>
          <a:stretch>
            <a:fillRect/>
          </a:stretch>
        </p:blipFill>
        <p:spPr>
          <a:xfrm>
            <a:off x="323528" y="1340768"/>
            <a:ext cx="2988840" cy="4896544"/>
          </a:xfrm>
          <a:prstGeom prst="rect">
            <a:avLst/>
          </a:prstGeom>
          <a:ln>
            <a:noFill/>
          </a:ln>
          <a:effectLst>
            <a:softEdge rad="112500"/>
          </a:effectLst>
        </p:spPr>
      </p:pic>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539552" y="980728"/>
            <a:ext cx="8207896" cy="4339650"/>
          </a:xfrm>
          <a:prstGeom prst="rect">
            <a:avLst/>
          </a:prstGeom>
        </p:spPr>
        <p:txBody>
          <a:bodyPr wrap="square">
            <a:spAutoFit/>
          </a:bodyPr>
          <a:lstStyle/>
          <a:p>
            <a:pPr algn="just">
              <a:buFont typeface="Arial" pitchFamily="34" charset="0"/>
              <a:buChar char="•"/>
            </a:pPr>
            <a:r>
              <a:rPr lang="ar-SA" sz="2000" b="1" dirty="0">
                <a:solidFill>
                  <a:schemeClr val="bg2">
                    <a:lumMod val="25000"/>
                  </a:schemeClr>
                </a:solidFill>
              </a:rPr>
              <a:t>كما أطلق عليها أيضاً هجرة </a:t>
            </a:r>
            <a:r>
              <a:rPr lang="ar-SA" sz="2000" b="1" dirty="0">
                <a:solidFill>
                  <a:schemeClr val="bg2">
                    <a:lumMod val="50000"/>
                  </a:schemeClr>
                </a:solidFill>
              </a:rPr>
              <a:t>الأمخاخ</a:t>
            </a:r>
            <a:r>
              <a:rPr lang="ar-SA" sz="2000" b="1" dirty="0">
                <a:solidFill>
                  <a:schemeClr val="bg2">
                    <a:lumMod val="25000"/>
                  </a:schemeClr>
                </a:solidFill>
              </a:rPr>
              <a:t> أو </a:t>
            </a:r>
            <a:r>
              <a:rPr lang="ar-SA" sz="2000" b="1" dirty="0">
                <a:solidFill>
                  <a:schemeClr val="bg2">
                    <a:lumMod val="50000"/>
                  </a:schemeClr>
                </a:solidFill>
              </a:rPr>
              <a:t>الأدمغة</a:t>
            </a:r>
            <a:r>
              <a:rPr lang="ar-SA" sz="2000" b="1" dirty="0">
                <a:solidFill>
                  <a:schemeClr val="bg2">
                    <a:lumMod val="25000"/>
                  </a:schemeClr>
                </a:solidFill>
              </a:rPr>
              <a:t> ومن المصطلحات الشائعة لهذه الظـاهرة </a:t>
            </a:r>
            <a:r>
              <a:rPr lang="ar-SA" sz="2000" b="1" dirty="0">
                <a:solidFill>
                  <a:schemeClr val="bg2">
                    <a:lumMod val="50000"/>
                  </a:schemeClr>
                </a:solidFill>
              </a:rPr>
              <a:t>بتر </a:t>
            </a:r>
            <a:r>
              <a:rPr lang="ar-SA" sz="2000" b="1" dirty="0" err="1">
                <a:solidFill>
                  <a:schemeClr val="bg2">
                    <a:lumMod val="50000"/>
                  </a:schemeClr>
                </a:solidFill>
              </a:rPr>
              <a:t>العقــول </a:t>
            </a:r>
            <a:r>
              <a:rPr lang="ar-SA" sz="2000" b="1" dirty="0">
                <a:solidFill>
                  <a:schemeClr val="bg2">
                    <a:lumMod val="25000"/>
                  </a:schemeClr>
                </a:solidFill>
              </a:rPr>
              <a:t>،  كما يرى بعض الباحثين أن التسمية الصحيحة ليست هجرة العقول وإنما </a:t>
            </a:r>
            <a:r>
              <a:rPr lang="ar-SA" sz="2000" b="1" dirty="0">
                <a:solidFill>
                  <a:schemeClr val="bg2">
                    <a:lumMod val="50000"/>
                  </a:schemeClr>
                </a:solidFill>
              </a:rPr>
              <a:t>نزيف </a:t>
            </a:r>
            <a:r>
              <a:rPr lang="ar-SA" sz="2000" b="1" dirty="0" err="1">
                <a:solidFill>
                  <a:schemeClr val="bg2">
                    <a:lumMod val="50000"/>
                  </a:schemeClr>
                </a:solidFill>
              </a:rPr>
              <a:t>العقول </a:t>
            </a:r>
            <a:r>
              <a:rPr lang="ar-SA" sz="2000" b="1" dirty="0">
                <a:solidFill>
                  <a:schemeClr val="bg2">
                    <a:lumMod val="25000"/>
                  </a:schemeClr>
                </a:solidFill>
              </a:rPr>
              <a:t>، في حين أطلق عليها معهد الأمم المتحدة للتدريب والبحث أسم </a:t>
            </a:r>
            <a:r>
              <a:rPr lang="ar-SA" sz="2000" b="1" dirty="0">
                <a:solidFill>
                  <a:schemeClr val="bg2">
                    <a:lumMod val="50000"/>
                  </a:schemeClr>
                </a:solidFill>
              </a:rPr>
              <a:t>نزيف </a:t>
            </a:r>
            <a:r>
              <a:rPr lang="ar-SA" sz="2000" b="1" dirty="0" err="1">
                <a:solidFill>
                  <a:schemeClr val="bg2">
                    <a:lumMod val="50000"/>
                  </a:schemeClr>
                </a:solidFill>
              </a:rPr>
              <a:t>الأدمغة</a:t>
            </a:r>
            <a:r>
              <a:rPr lang="ar-SA" sz="2000" b="1" dirty="0" err="1">
                <a:solidFill>
                  <a:schemeClr val="bg2">
                    <a:lumMod val="25000"/>
                  </a:schemeClr>
                </a:solidFill>
              </a:rPr>
              <a:t>  .</a:t>
            </a:r>
            <a:r>
              <a:rPr lang="ar-SA" sz="2000" b="1" dirty="0">
                <a:solidFill>
                  <a:schemeClr val="bg2">
                    <a:lumMod val="25000"/>
                  </a:schemeClr>
                </a:solidFill>
              </a:rPr>
              <a:t> أما منظمة الأمم المتحدة للتجارة والتنمية فقد أطلقت عليها أسم </a:t>
            </a:r>
            <a:r>
              <a:rPr lang="ar-SA" sz="2000" b="1" dirty="0">
                <a:solidFill>
                  <a:schemeClr val="bg2">
                    <a:lumMod val="50000"/>
                  </a:schemeClr>
                </a:solidFill>
              </a:rPr>
              <a:t>النقل المعاكس </a:t>
            </a:r>
            <a:r>
              <a:rPr lang="ar-SA" sz="2000" b="1" dirty="0" err="1">
                <a:solidFill>
                  <a:schemeClr val="bg2">
                    <a:lumMod val="50000"/>
                  </a:schemeClr>
                </a:solidFill>
              </a:rPr>
              <a:t>للتكنولوجيا </a:t>
            </a:r>
            <a:r>
              <a:rPr lang="ar-SA" sz="2000" b="1" dirty="0" err="1">
                <a:solidFill>
                  <a:schemeClr val="bg2">
                    <a:lumMod val="25000"/>
                  </a:schemeClr>
                </a:solidFill>
              </a:rPr>
              <a:t>.</a:t>
            </a:r>
            <a:endParaRPr lang="ar-SA" sz="2000" b="1" dirty="0">
              <a:solidFill>
                <a:schemeClr val="bg2">
                  <a:lumMod val="25000"/>
                </a:schemeClr>
              </a:solidFill>
            </a:endParaRPr>
          </a:p>
          <a:p>
            <a:pPr algn="just"/>
            <a:endParaRPr lang="ar-SA" sz="2000" b="1" dirty="0" smtClean="0">
              <a:solidFill>
                <a:schemeClr val="bg2">
                  <a:lumMod val="25000"/>
                </a:schemeClr>
              </a:solidFill>
            </a:endParaRPr>
          </a:p>
          <a:p>
            <a:pPr algn="just"/>
            <a:endParaRPr lang="ar-SA" sz="2000" b="1" dirty="0" smtClean="0">
              <a:solidFill>
                <a:schemeClr val="bg2">
                  <a:lumMod val="25000"/>
                </a:schemeClr>
              </a:solidFill>
            </a:endParaRPr>
          </a:p>
          <a:p>
            <a:pPr algn="just">
              <a:buFont typeface="Arial" pitchFamily="34" charset="0"/>
              <a:buChar char="•"/>
            </a:pPr>
            <a:r>
              <a:rPr lang="ar-SA" sz="2000" b="1" dirty="0" smtClean="0">
                <a:solidFill>
                  <a:schemeClr val="bg2">
                    <a:lumMod val="25000"/>
                  </a:schemeClr>
                </a:solidFill>
              </a:rPr>
              <a:t>يقصد </a:t>
            </a:r>
            <a:r>
              <a:rPr lang="ar-SA" sz="2000" b="1" dirty="0">
                <a:solidFill>
                  <a:schemeClr val="bg2">
                    <a:lumMod val="50000"/>
                  </a:schemeClr>
                </a:solidFill>
              </a:rPr>
              <a:t>بهجرة العقول </a:t>
            </a:r>
            <a:r>
              <a:rPr lang="ar-SA" sz="2000" b="1" dirty="0">
                <a:solidFill>
                  <a:schemeClr val="bg2">
                    <a:lumMod val="25000"/>
                  </a:schemeClr>
                </a:solidFill>
              </a:rPr>
              <a:t>أو الكفاءات نزوح حملة الشهادات الجامعية العلمية والتقنية </a:t>
            </a:r>
            <a:r>
              <a:rPr lang="ar-SA" sz="2000" b="1" dirty="0" err="1">
                <a:solidFill>
                  <a:schemeClr val="bg2">
                    <a:lumMod val="25000"/>
                  </a:schemeClr>
                </a:solidFill>
              </a:rPr>
              <a:t>والفنية </a:t>
            </a:r>
            <a:r>
              <a:rPr lang="ar-SA" sz="2000" b="1" dirty="0">
                <a:solidFill>
                  <a:schemeClr val="bg2">
                    <a:lumMod val="25000"/>
                  </a:schemeClr>
                </a:solidFill>
              </a:rPr>
              <a:t>، </a:t>
            </a:r>
            <a:r>
              <a:rPr lang="ar-SA" sz="2000" b="1" dirty="0" err="1">
                <a:solidFill>
                  <a:schemeClr val="bg2">
                    <a:lumMod val="25000"/>
                  </a:schemeClr>
                </a:solidFill>
              </a:rPr>
              <a:t>كالأطباء </a:t>
            </a:r>
            <a:r>
              <a:rPr lang="ar-SA" sz="2000" b="1" dirty="0">
                <a:solidFill>
                  <a:schemeClr val="bg2">
                    <a:lumMod val="25000"/>
                  </a:schemeClr>
                </a:solidFill>
              </a:rPr>
              <a:t>، </a:t>
            </a:r>
            <a:r>
              <a:rPr lang="ar-SA" sz="2000" b="1" dirty="0" err="1">
                <a:solidFill>
                  <a:schemeClr val="bg2">
                    <a:lumMod val="25000"/>
                  </a:schemeClr>
                </a:solidFill>
              </a:rPr>
              <a:t>والعلماء </a:t>
            </a:r>
            <a:r>
              <a:rPr lang="ar-SA" sz="2000" b="1" dirty="0">
                <a:solidFill>
                  <a:schemeClr val="bg2">
                    <a:lumMod val="25000"/>
                  </a:schemeClr>
                </a:solidFill>
              </a:rPr>
              <a:t>، والمهندسين  والتكنولوجيين </a:t>
            </a:r>
            <a:r>
              <a:rPr lang="ar-SA" sz="2000" b="1" dirty="0" err="1">
                <a:solidFill>
                  <a:schemeClr val="bg2">
                    <a:lumMod val="25000"/>
                  </a:schemeClr>
                </a:solidFill>
              </a:rPr>
              <a:t>والباحثين </a:t>
            </a:r>
            <a:r>
              <a:rPr lang="ar-SA" sz="2000" b="1" dirty="0">
                <a:solidFill>
                  <a:schemeClr val="bg2">
                    <a:lumMod val="25000"/>
                  </a:schemeClr>
                </a:solidFill>
              </a:rPr>
              <a:t>،   وكذلك الاختصاصيين في علوم الاقتصاد  والرياضيات والاجتماع وعلم النفس والتربية والتعليم والآداب والفنون والزراعة والكيمياء والجيولوجيا ويمكن أيضاً أن يشمل هذا </a:t>
            </a:r>
            <a:r>
              <a:rPr lang="ar-SA" sz="2000" b="1" dirty="0" err="1">
                <a:solidFill>
                  <a:schemeClr val="bg2">
                    <a:lumMod val="25000"/>
                  </a:schemeClr>
                </a:solidFill>
              </a:rPr>
              <a:t>التحديد </a:t>
            </a:r>
            <a:r>
              <a:rPr lang="ar-SA" sz="2000" b="1" dirty="0">
                <a:solidFill>
                  <a:schemeClr val="bg2">
                    <a:lumMod val="25000"/>
                  </a:schemeClr>
                </a:solidFill>
              </a:rPr>
              <a:t>: </a:t>
            </a:r>
            <a:r>
              <a:rPr lang="ar-SA" sz="2000" b="1" dirty="0" err="1">
                <a:solidFill>
                  <a:schemeClr val="bg2">
                    <a:lumMod val="25000"/>
                  </a:schemeClr>
                </a:solidFill>
              </a:rPr>
              <a:t>الفنانين </a:t>
            </a:r>
            <a:r>
              <a:rPr lang="ar-SA" sz="2000" b="1" dirty="0">
                <a:solidFill>
                  <a:schemeClr val="bg2">
                    <a:lumMod val="25000"/>
                  </a:schemeClr>
                </a:solidFill>
              </a:rPr>
              <a:t>، </a:t>
            </a:r>
            <a:r>
              <a:rPr lang="ar-SA" sz="2000" b="1" dirty="0" err="1">
                <a:solidFill>
                  <a:schemeClr val="bg2">
                    <a:lumMod val="25000"/>
                  </a:schemeClr>
                </a:solidFill>
              </a:rPr>
              <a:t>والشعراء </a:t>
            </a:r>
            <a:r>
              <a:rPr lang="ar-SA" sz="2000" b="1" dirty="0">
                <a:solidFill>
                  <a:schemeClr val="bg2">
                    <a:lumMod val="25000"/>
                  </a:schemeClr>
                </a:solidFill>
              </a:rPr>
              <a:t>، والكتاب والمؤرخين  والسياسيين والمحامين وأصحاب المهارات والمواهب والمخترعين  وشتى الميادين </a:t>
            </a:r>
            <a:r>
              <a:rPr lang="ar-SA" sz="2000" b="1" dirty="0" err="1">
                <a:solidFill>
                  <a:schemeClr val="bg2">
                    <a:lumMod val="25000"/>
                  </a:schemeClr>
                </a:solidFill>
              </a:rPr>
              <a:t>الأخرى </a:t>
            </a:r>
            <a:r>
              <a:rPr lang="ar-SA" sz="2000" b="1" dirty="0">
                <a:solidFill>
                  <a:schemeClr val="bg2">
                    <a:lumMod val="25000"/>
                  </a:schemeClr>
                </a:solidFill>
              </a:rPr>
              <a:t>، أي أصحاب الكفاءات والمهارات الجامعية العلمية </a:t>
            </a:r>
            <a:r>
              <a:rPr lang="ar-SA" sz="2000" b="1" dirty="0" err="1">
                <a:solidFill>
                  <a:schemeClr val="bg2">
                    <a:lumMod val="25000"/>
                  </a:schemeClr>
                </a:solidFill>
              </a:rPr>
              <a:t>والتقنية .</a:t>
            </a:r>
            <a:endParaRPr lang="en-US" sz="2000" b="1" dirty="0">
              <a:solidFill>
                <a:schemeClr val="bg2">
                  <a:lumMod val="25000"/>
                </a:schemeClr>
              </a:solidFill>
            </a:endParaRPr>
          </a:p>
          <a:p>
            <a:endParaRPr lang="ar-SA" dirty="0" smtClean="0"/>
          </a:p>
          <a:p>
            <a:endParaRPr lang="ar-SA" dirty="0"/>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6516216" y="548680"/>
            <a:ext cx="1850185" cy="523220"/>
          </a:xfrm>
          <a:prstGeom prst="rect">
            <a:avLst/>
          </a:prstGeom>
          <a:solidFill>
            <a:schemeClr val="bg1">
              <a:alpha val="20000"/>
            </a:schemeClr>
          </a:solidFill>
        </p:spPr>
        <p:txBody>
          <a:bodyPr wrap="none">
            <a:spAutoFit/>
          </a:bodyPr>
          <a:lstStyle/>
          <a:p>
            <a:pPr>
              <a:spcBef>
                <a:spcPct val="0"/>
              </a:spcBef>
            </a:pPr>
            <a:r>
              <a:rPr lang="ar-SA" sz="2800" b="1" dirty="0">
                <a:solidFill>
                  <a:schemeClr val="accent6">
                    <a:lumMod val="50000"/>
                  </a:schemeClr>
                </a:solidFill>
                <a:latin typeface="Arial" pitchFamily="34" charset="0"/>
                <a:ea typeface="Calibri" pitchFamily="34" charset="0"/>
                <a:cs typeface="Monotype Koufi" pitchFamily="2" charset="-78"/>
              </a:rPr>
              <a:t>ظاهرة </a:t>
            </a:r>
            <a:r>
              <a:rPr lang="ar-SA" sz="2800" b="1" dirty="0" smtClean="0">
                <a:solidFill>
                  <a:schemeClr val="accent6">
                    <a:lumMod val="50000"/>
                  </a:schemeClr>
                </a:solidFill>
                <a:latin typeface="Arial" pitchFamily="34" charset="0"/>
                <a:ea typeface="Calibri" pitchFamily="34" charset="0"/>
                <a:cs typeface="Monotype Koufi" pitchFamily="2" charset="-78"/>
              </a:rPr>
              <a:t>الهجرة</a:t>
            </a:r>
            <a:endParaRPr lang="ar-SA" sz="2800" b="1" dirty="0">
              <a:solidFill>
                <a:schemeClr val="accent6">
                  <a:lumMod val="50000"/>
                </a:schemeClr>
              </a:solidFill>
              <a:latin typeface="Arial" pitchFamily="34" charset="0"/>
              <a:ea typeface="Calibri" pitchFamily="34" charset="0"/>
              <a:cs typeface="Monotype Koufi" pitchFamily="2" charset="-78"/>
            </a:endParaRPr>
          </a:p>
        </p:txBody>
      </p:sp>
      <p:sp>
        <p:nvSpPr>
          <p:cNvPr id="5" name="مستطيل 4"/>
          <p:cNvSpPr/>
          <p:nvPr/>
        </p:nvSpPr>
        <p:spPr>
          <a:xfrm>
            <a:off x="467544" y="1700808"/>
            <a:ext cx="8244408" cy="3785652"/>
          </a:xfrm>
          <a:prstGeom prst="rect">
            <a:avLst/>
          </a:prstGeom>
        </p:spPr>
        <p:txBody>
          <a:bodyPr wrap="square">
            <a:spAutoFit/>
          </a:bodyPr>
          <a:lstStyle/>
          <a:p>
            <a:pPr algn="just">
              <a:buFont typeface="Arial" pitchFamily="34" charset="0"/>
              <a:buChar char="•"/>
            </a:pPr>
            <a:r>
              <a:rPr lang="ar-SA" sz="2000" b="1" dirty="0">
                <a:solidFill>
                  <a:schemeClr val="bg2">
                    <a:lumMod val="25000"/>
                  </a:schemeClr>
                </a:solidFill>
              </a:rPr>
              <a:t>بدأت ظاهرة هجرة العقول العربية بشكل محدد منذ القرن </a:t>
            </a:r>
            <a:r>
              <a:rPr lang="ar-SA" sz="2000" b="1" dirty="0">
                <a:solidFill>
                  <a:schemeClr val="bg2">
                    <a:lumMod val="50000"/>
                  </a:schemeClr>
                </a:solidFill>
              </a:rPr>
              <a:t>التاسع </a:t>
            </a:r>
            <a:r>
              <a:rPr lang="ar-SA" sz="2000" b="1" dirty="0" err="1">
                <a:solidFill>
                  <a:schemeClr val="bg2">
                    <a:lumMod val="50000"/>
                  </a:schemeClr>
                </a:solidFill>
              </a:rPr>
              <a:t>عشر </a:t>
            </a:r>
            <a:r>
              <a:rPr lang="ar-SA" sz="2000" b="1" dirty="0">
                <a:solidFill>
                  <a:schemeClr val="bg2">
                    <a:lumMod val="25000"/>
                  </a:schemeClr>
                </a:solidFill>
              </a:rPr>
              <a:t>، وبخاصة من سوريا ولبنان  </a:t>
            </a:r>
            <a:r>
              <a:rPr lang="ar-SA" sz="2000" b="1" dirty="0" err="1">
                <a:solidFill>
                  <a:schemeClr val="bg2">
                    <a:lumMod val="25000"/>
                  </a:schemeClr>
                </a:solidFill>
              </a:rPr>
              <a:t>والجزائر </a:t>
            </a:r>
            <a:r>
              <a:rPr lang="ar-SA" sz="2000" b="1" dirty="0">
                <a:solidFill>
                  <a:schemeClr val="bg2">
                    <a:lumMod val="25000"/>
                  </a:schemeClr>
                </a:solidFill>
              </a:rPr>
              <a:t>،  حيث اتجهت هجرة الكفاءات العلمية السورية واللبنانية إلى فرنسا ودول أميركا </a:t>
            </a:r>
            <a:r>
              <a:rPr lang="ar-SA" sz="2000" b="1" dirty="0" err="1">
                <a:solidFill>
                  <a:schemeClr val="bg2">
                    <a:lumMod val="25000"/>
                  </a:schemeClr>
                </a:solidFill>
              </a:rPr>
              <a:t>اللاتينية </a:t>
            </a:r>
            <a:r>
              <a:rPr lang="ar-SA" sz="2000" b="1" dirty="0">
                <a:solidFill>
                  <a:schemeClr val="bg2">
                    <a:lumMod val="25000"/>
                  </a:schemeClr>
                </a:solidFill>
              </a:rPr>
              <a:t>، فيما اتجهت الهجرة من الجزائر إلى </a:t>
            </a:r>
            <a:r>
              <a:rPr lang="ar-SA" sz="2000" b="1" dirty="0" err="1">
                <a:solidFill>
                  <a:schemeClr val="bg2">
                    <a:lumMod val="25000"/>
                  </a:schemeClr>
                </a:solidFill>
              </a:rPr>
              <a:t>فرنسا .</a:t>
            </a:r>
            <a:r>
              <a:rPr lang="ar-SA" sz="2000" b="1" dirty="0">
                <a:solidFill>
                  <a:schemeClr val="bg2">
                    <a:lumMod val="25000"/>
                  </a:schemeClr>
                </a:solidFill>
              </a:rPr>
              <a:t> وفي بداية القرن العشرين ازدادت هذه الهجرة، لاسيما خلال الحربين العالميتين الأولى والثانية وفي السنوات الخمسين الأخيرة هاجر من الوطن العربي ما بين( </a:t>
            </a:r>
            <a:r>
              <a:rPr lang="ar-SA" sz="2000" b="1" dirty="0" err="1">
                <a:solidFill>
                  <a:schemeClr val="bg2">
                    <a:lumMod val="25000"/>
                  </a:schemeClr>
                </a:solidFill>
              </a:rPr>
              <a:t>25-50% </a:t>
            </a:r>
            <a:r>
              <a:rPr lang="ar-SA" sz="2000" b="1" dirty="0">
                <a:solidFill>
                  <a:schemeClr val="bg2">
                    <a:lumMod val="25000"/>
                  </a:schemeClr>
                </a:solidFill>
              </a:rPr>
              <a:t>)من حجم الكفاءات </a:t>
            </a:r>
            <a:r>
              <a:rPr lang="ar-SA" sz="2000" b="1" dirty="0" err="1">
                <a:solidFill>
                  <a:schemeClr val="bg2">
                    <a:lumMod val="25000"/>
                  </a:schemeClr>
                </a:solidFill>
              </a:rPr>
              <a:t>العربية .</a:t>
            </a:r>
            <a:r>
              <a:rPr lang="ar-SA" sz="2000" b="1" dirty="0">
                <a:solidFill>
                  <a:schemeClr val="bg2">
                    <a:lumMod val="25000"/>
                  </a:schemeClr>
                </a:solidFill>
              </a:rPr>
              <a:t> </a:t>
            </a:r>
            <a:endParaRPr lang="ar-SA" sz="2000" b="1" dirty="0" smtClean="0">
              <a:solidFill>
                <a:schemeClr val="bg2">
                  <a:lumMod val="25000"/>
                </a:schemeClr>
              </a:solidFill>
            </a:endParaRPr>
          </a:p>
          <a:p>
            <a:pPr algn="just"/>
            <a:endParaRPr lang="ar-SA" sz="2000" b="1" dirty="0" smtClean="0">
              <a:solidFill>
                <a:schemeClr val="bg2">
                  <a:lumMod val="25000"/>
                </a:schemeClr>
              </a:solidFill>
            </a:endParaRPr>
          </a:p>
          <a:p>
            <a:pPr algn="just">
              <a:buFont typeface="Arial" pitchFamily="34" charset="0"/>
              <a:buChar char="•"/>
            </a:pPr>
            <a:r>
              <a:rPr lang="ar-SA" sz="2000" b="1" dirty="0">
                <a:solidFill>
                  <a:schemeClr val="bg2">
                    <a:lumMod val="25000"/>
                  </a:schemeClr>
                </a:solidFill>
              </a:rPr>
              <a:t>وقد اهتمت الأمم المتحدة بهذه الظاهرة حيث أصدرت الجمعية العامة قرارها </a:t>
            </a:r>
            <a:r>
              <a:rPr lang="ar-SA" sz="2000" b="1" dirty="0" smtClean="0">
                <a:solidFill>
                  <a:schemeClr val="bg2">
                    <a:lumMod val="25000"/>
                  </a:schemeClr>
                </a:solidFill>
              </a:rPr>
              <a:t>رقم  ( </a:t>
            </a:r>
            <a:r>
              <a:rPr lang="ar-SA" sz="2000" b="1" dirty="0">
                <a:solidFill>
                  <a:schemeClr val="bg2">
                    <a:lumMod val="25000"/>
                  </a:schemeClr>
                </a:solidFill>
              </a:rPr>
              <a:t>3017) </a:t>
            </a:r>
            <a:r>
              <a:rPr lang="ar-SA" sz="2000" b="1" dirty="0" smtClean="0">
                <a:solidFill>
                  <a:schemeClr val="bg2">
                    <a:lumMod val="25000"/>
                  </a:schemeClr>
                </a:solidFill>
              </a:rPr>
              <a:t>في وجاء </a:t>
            </a:r>
            <a:r>
              <a:rPr lang="ar-SA" sz="2000" b="1" dirty="0">
                <a:solidFill>
                  <a:schemeClr val="bg2">
                    <a:lumMod val="25000"/>
                  </a:schemeClr>
                </a:solidFill>
              </a:rPr>
              <a:t>في القرار بأن الهجرة تكمن في ظاهرة التخلف التي تشكو منها الدول النامية ، وفي شهر( 8/1974 )حثت منظمة الأمم المتحدة للتجارة والتنمية بقرارها رقم( 1904 )الدول النامية على تقويم هذه المشكلة وتقديم إحصائيات حول هجرة الكفاءات </a:t>
            </a:r>
            <a:r>
              <a:rPr lang="ar-SA" sz="2000" b="1" dirty="0" smtClean="0">
                <a:solidFill>
                  <a:schemeClr val="bg2">
                    <a:lumMod val="25000"/>
                  </a:schemeClr>
                </a:solidFill>
              </a:rPr>
              <a:t>, </a:t>
            </a:r>
            <a:r>
              <a:rPr lang="ar-SA" sz="2000" b="1" dirty="0">
                <a:solidFill>
                  <a:schemeClr val="bg2">
                    <a:lumMod val="25000"/>
                  </a:schemeClr>
                </a:solidFill>
              </a:rPr>
              <a:t>صدر إثر ذلك العديد من القرارات مثل قرار الجمعية العامة للأمم المتحدة رقم( 3362 )، والذي دعت فيه إلى ضـرورة السعي إلى وضع تشريعات وطنية وعالمية لتفادي ظاهرة الهجرة .</a:t>
            </a: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755576" y="4158372"/>
            <a:ext cx="7380312"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algn="just" fontAlgn="base">
              <a:lnSpc>
                <a:spcPct val="100000"/>
              </a:lnSpc>
              <a:spcBef>
                <a:spcPct val="0"/>
              </a:spcBef>
              <a:spcAft>
                <a:spcPct val="0"/>
              </a:spcAft>
              <a:buClrTx/>
              <a:buSzTx/>
              <a:buFont typeface="Arial" pitchFamily="34" charset="0"/>
              <a:buChar char="•"/>
              <a:tabLst/>
            </a:pPr>
            <a:r>
              <a:rPr lang="ar-SA" sz="2000" b="1" dirty="0">
                <a:solidFill>
                  <a:schemeClr val="bg2">
                    <a:lumMod val="25000"/>
                  </a:schemeClr>
                </a:solidFill>
              </a:rPr>
              <a:t>واهتمت الدول العـربية بهذه </a:t>
            </a:r>
            <a:r>
              <a:rPr lang="ar-SA" sz="2000" b="1" dirty="0" err="1">
                <a:solidFill>
                  <a:schemeClr val="bg2">
                    <a:lumMod val="25000"/>
                  </a:schemeClr>
                </a:solidFill>
              </a:rPr>
              <a:t>الظاهرة </a:t>
            </a:r>
            <a:r>
              <a:rPr lang="ar-SA" sz="2000" b="1" dirty="0">
                <a:solidFill>
                  <a:schemeClr val="bg2">
                    <a:lumMod val="25000"/>
                  </a:schemeClr>
                </a:solidFill>
              </a:rPr>
              <a:t>، وسعت لدراستها واتخاذ القرارات الملائمة </a:t>
            </a:r>
            <a:r>
              <a:rPr lang="ar-SA" sz="2000" b="1" dirty="0" err="1">
                <a:solidFill>
                  <a:schemeClr val="bg2">
                    <a:lumMod val="25000"/>
                  </a:schemeClr>
                </a:solidFill>
              </a:rPr>
              <a:t>لها </a:t>
            </a:r>
            <a:r>
              <a:rPr lang="ar-SA" sz="2000" b="1" dirty="0">
                <a:solidFill>
                  <a:schemeClr val="bg2">
                    <a:lumMod val="25000"/>
                  </a:schemeClr>
                </a:solidFill>
              </a:rPr>
              <a:t>، حيث عقدت عدة ندوات في الوطن </a:t>
            </a:r>
            <a:r>
              <a:rPr lang="ar-SA" sz="2000" b="1" dirty="0" err="1" smtClean="0">
                <a:solidFill>
                  <a:schemeClr val="bg2">
                    <a:lumMod val="25000"/>
                  </a:schemeClr>
                </a:solidFill>
              </a:rPr>
              <a:t>العربي </a:t>
            </a:r>
            <a:r>
              <a:rPr lang="ar-SA" sz="2000" b="1" dirty="0" smtClean="0">
                <a:solidFill>
                  <a:schemeClr val="bg2">
                    <a:lumMod val="25000"/>
                  </a:schemeClr>
                </a:solidFill>
              </a:rPr>
              <a:t>، </a:t>
            </a:r>
            <a:r>
              <a:rPr lang="ar-SA" sz="2000" b="1" dirty="0">
                <a:solidFill>
                  <a:schemeClr val="bg2">
                    <a:lumMod val="25000"/>
                  </a:schemeClr>
                </a:solidFill>
              </a:rPr>
              <a:t>وفي إحدى الندوات التي عقدت في بيروت العام( 1980) لدراسة المشكلة دعت للاجتماع ممثلي الدول العربية لمناقشة مجموعة من الدراسات التي قامت من قبل خبراء عرب وأجانب حول </a:t>
            </a:r>
            <a:r>
              <a:rPr lang="ar-SA" sz="2000" b="1" dirty="0" err="1">
                <a:solidFill>
                  <a:schemeClr val="bg2">
                    <a:lumMod val="25000"/>
                  </a:schemeClr>
                </a:solidFill>
              </a:rPr>
              <a:t>المشكلة </a:t>
            </a:r>
            <a:r>
              <a:rPr lang="ar-SA" sz="2000" b="1" dirty="0" smtClean="0">
                <a:solidFill>
                  <a:schemeClr val="bg2">
                    <a:lumMod val="25000"/>
                  </a:schemeClr>
                </a:solidFill>
              </a:rPr>
              <a:t>, </a:t>
            </a:r>
            <a:r>
              <a:rPr lang="ar-SA" sz="2000" b="1" dirty="0">
                <a:solidFill>
                  <a:schemeClr val="bg2">
                    <a:lumMod val="25000"/>
                  </a:schemeClr>
                </a:solidFill>
              </a:rPr>
              <a:t>وفي العام( </a:t>
            </a:r>
            <a:r>
              <a:rPr lang="ar-SA" sz="2000" b="1" dirty="0" err="1">
                <a:solidFill>
                  <a:schemeClr val="bg2">
                    <a:lumMod val="25000"/>
                  </a:schemeClr>
                </a:solidFill>
              </a:rPr>
              <a:t>1982 </a:t>
            </a:r>
            <a:r>
              <a:rPr lang="ar-SA" sz="2000" b="1" dirty="0" smtClean="0">
                <a:solidFill>
                  <a:schemeClr val="bg2">
                    <a:lumMod val="25000"/>
                  </a:schemeClr>
                </a:solidFill>
              </a:rPr>
              <a:t>) أصدر </a:t>
            </a:r>
            <a:r>
              <a:rPr lang="ar-SA" sz="2000" b="1" dirty="0">
                <a:solidFill>
                  <a:schemeClr val="bg2">
                    <a:lumMod val="25000"/>
                  </a:schemeClr>
                </a:solidFill>
              </a:rPr>
              <a:t>مكتب العـمل العربي دراسة ناقش فيها هجرة </a:t>
            </a:r>
            <a:r>
              <a:rPr lang="ar-SA" sz="2000" b="1" dirty="0" err="1">
                <a:solidFill>
                  <a:schemeClr val="bg2">
                    <a:lumMod val="25000"/>
                  </a:schemeClr>
                </a:solidFill>
              </a:rPr>
              <a:t>العمالة </a:t>
            </a:r>
            <a:r>
              <a:rPr lang="ar-SA" sz="2000" b="1" dirty="0">
                <a:solidFill>
                  <a:schemeClr val="bg2">
                    <a:lumMod val="25000"/>
                  </a:schemeClr>
                </a:solidFill>
              </a:rPr>
              <a:t>، ومن ضمنها الكفاءات وقدم بشأنها العديد من التوصيات للحـد </a:t>
            </a:r>
            <a:r>
              <a:rPr lang="ar-SA" sz="2000" b="1" dirty="0" err="1">
                <a:solidFill>
                  <a:schemeClr val="bg2">
                    <a:lumMod val="25000"/>
                  </a:schemeClr>
                </a:solidFill>
              </a:rPr>
              <a:t>منها .</a:t>
            </a:r>
            <a:endParaRPr lang="ar-SA" sz="2000" b="1" dirty="0">
              <a:solidFill>
                <a:schemeClr val="bg2">
                  <a:lumMod val="25000"/>
                </a:schemeClr>
              </a:solidFill>
            </a:endParaRPr>
          </a:p>
        </p:txBody>
      </p:sp>
      <p:pic>
        <p:nvPicPr>
          <p:cNvPr id="5" name="صورة 4" descr="118302862.jpg"/>
          <p:cNvPicPr>
            <a:picLocks noChangeAspect="1"/>
          </p:cNvPicPr>
          <p:nvPr/>
        </p:nvPicPr>
        <p:blipFill>
          <a:blip r:embed="rId3" cstate="print">
            <a:duotone>
              <a:prstClr val="black"/>
              <a:schemeClr val="bg2">
                <a:tint val="45000"/>
                <a:satMod val="400000"/>
              </a:schemeClr>
            </a:duotone>
          </a:blip>
          <a:srcRect l="8772" b="16950"/>
          <a:stretch>
            <a:fillRect/>
          </a:stretch>
        </p:blipFill>
        <p:spPr>
          <a:xfrm>
            <a:off x="2699792" y="476672"/>
            <a:ext cx="3744416" cy="3356992"/>
          </a:xfrm>
          <a:prstGeom prst="rect">
            <a:avLst/>
          </a:prstGeom>
          <a:ln>
            <a:noFill/>
          </a:ln>
          <a:effectLst>
            <a:softEdge rad="112500"/>
          </a:effectLst>
        </p:spPr>
      </p:pic>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p:cNvSpPr/>
          <p:nvPr/>
        </p:nvSpPr>
        <p:spPr>
          <a:xfrm>
            <a:off x="3635896" y="764704"/>
            <a:ext cx="5064207" cy="523220"/>
          </a:xfrm>
          <a:prstGeom prst="rect">
            <a:avLst/>
          </a:prstGeom>
          <a:solidFill>
            <a:schemeClr val="bg1">
              <a:alpha val="20000"/>
            </a:schemeClr>
          </a:solidFill>
        </p:spPr>
        <p:txBody>
          <a:bodyPr wrap="none">
            <a:spAutoFit/>
          </a:bodyPr>
          <a:lstStyle/>
          <a:p>
            <a:pPr>
              <a:spcBef>
                <a:spcPct val="0"/>
              </a:spcBef>
            </a:pPr>
            <a:r>
              <a:rPr lang="ar-SA" sz="2800" b="1" dirty="0" smtClean="0">
                <a:solidFill>
                  <a:schemeClr val="accent6">
                    <a:lumMod val="50000"/>
                  </a:schemeClr>
                </a:solidFill>
                <a:latin typeface="Arial" pitchFamily="34" charset="0"/>
                <a:ea typeface="Calibri" pitchFamily="34" charset="0"/>
                <a:cs typeface="Monotype Koufi" pitchFamily="2" charset="-78"/>
              </a:rPr>
              <a:t>ملامح عن هجرة العقول العربية بالأرقام </a:t>
            </a:r>
            <a:endParaRPr lang="ar-SA" sz="2800" b="1" dirty="0">
              <a:solidFill>
                <a:schemeClr val="accent6">
                  <a:lumMod val="50000"/>
                </a:schemeClr>
              </a:solidFill>
              <a:latin typeface="Arial" pitchFamily="34" charset="0"/>
              <a:ea typeface="Calibri" pitchFamily="34" charset="0"/>
              <a:cs typeface="Monotype Koufi" pitchFamily="2" charset="-78"/>
            </a:endParaRPr>
          </a:p>
        </p:txBody>
      </p:sp>
      <p:sp>
        <p:nvSpPr>
          <p:cNvPr id="5" name="مستطيل 4"/>
          <p:cNvSpPr/>
          <p:nvPr/>
        </p:nvSpPr>
        <p:spPr>
          <a:xfrm>
            <a:off x="539552" y="1685970"/>
            <a:ext cx="8388424" cy="1599014"/>
          </a:xfrm>
          <a:prstGeom prst="rect">
            <a:avLst/>
          </a:prstGeom>
        </p:spPr>
        <p:txBody>
          <a:bodyPr wrap="square">
            <a:spAutoFit/>
          </a:bodyPr>
          <a:lstStyle/>
          <a:p>
            <a:pPr marL="342900" indent="-342900" algn="just">
              <a:buFont typeface="Arial" pitchFamily="34" charset="0"/>
              <a:buChar char="•"/>
            </a:pPr>
            <a:r>
              <a:rPr lang="ar-SA" sz="2000" b="1" dirty="0" smtClean="0">
                <a:solidFill>
                  <a:schemeClr val="bg2">
                    <a:lumMod val="25000"/>
                  </a:schemeClr>
                </a:solidFill>
              </a:rPr>
              <a:t>لإدراك بعض أبعاد هذه </a:t>
            </a:r>
            <a:r>
              <a:rPr lang="ar-SA" sz="2000" b="1" dirty="0" err="1" smtClean="0">
                <a:solidFill>
                  <a:schemeClr val="bg2">
                    <a:lumMod val="25000"/>
                  </a:schemeClr>
                </a:solidFill>
              </a:rPr>
              <a:t>الظاهرة </a:t>
            </a:r>
            <a:r>
              <a:rPr lang="ar-SA" sz="2000" b="1" dirty="0" smtClean="0">
                <a:solidFill>
                  <a:schemeClr val="bg2">
                    <a:lumMod val="25000"/>
                  </a:schemeClr>
                </a:solidFill>
              </a:rPr>
              <a:t>، وتلمس بعض تأثيراتها على واقع الدول العربية، ومستقبل عملية التنمية فيها، لا بدّ من إيراد عدد من المعطيات الإحصائية المتاحة عنها طبقاً لإحصاءات جامعة الدول العربية، ومنظمة العمل العربية، ومنظمة اليونسكو، وبعض المنظمات العربية والدولية المهتمة بهذه </a:t>
            </a:r>
            <a:r>
              <a:rPr lang="ar-SA" sz="2000" b="1" dirty="0" err="1" smtClean="0">
                <a:solidFill>
                  <a:schemeClr val="bg2">
                    <a:lumMod val="25000"/>
                  </a:schemeClr>
                </a:solidFill>
              </a:rPr>
              <a:t>الظاهرة .</a:t>
            </a:r>
            <a:endParaRPr lang="ar-SA" sz="2000" b="1" dirty="0" smtClean="0">
              <a:solidFill>
                <a:schemeClr val="bg2">
                  <a:lumMod val="25000"/>
                </a:schemeClr>
              </a:solidFill>
            </a:endParaRPr>
          </a:p>
          <a:p>
            <a:endParaRPr lang="ar-SA" dirty="0"/>
          </a:p>
        </p:txBody>
      </p:sp>
      <p:sp>
        <p:nvSpPr>
          <p:cNvPr id="1025" name="Rectangle 1"/>
          <p:cNvSpPr>
            <a:spLocks noChangeArrowheads="1"/>
          </p:cNvSpPr>
          <p:nvPr/>
        </p:nvSpPr>
        <p:spPr bwMode="auto">
          <a:xfrm>
            <a:off x="539552" y="3284984"/>
            <a:ext cx="799187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algn="just" fontAlgn="base">
              <a:lnSpc>
                <a:spcPct val="100000"/>
              </a:lnSpc>
              <a:spcBef>
                <a:spcPct val="0"/>
              </a:spcBef>
              <a:spcAft>
                <a:spcPct val="0"/>
              </a:spcAft>
              <a:buClrTx/>
              <a:buSzTx/>
              <a:buFontTx/>
              <a:buNone/>
              <a:tabLst/>
            </a:pPr>
            <a:r>
              <a:rPr lang="ar-SA" sz="2000" b="1" dirty="0" err="1" smtClean="0">
                <a:solidFill>
                  <a:schemeClr val="bg2">
                    <a:lumMod val="25000"/>
                  </a:schemeClr>
                </a:solidFill>
              </a:rPr>
              <a:t>1.</a:t>
            </a:r>
            <a:r>
              <a:rPr lang="ar-SA" sz="2000" b="1" dirty="0" smtClean="0">
                <a:solidFill>
                  <a:schemeClr val="bg2">
                    <a:lumMod val="25000"/>
                  </a:schemeClr>
                </a:solidFill>
              </a:rPr>
              <a:t> يهاجر </a:t>
            </a:r>
            <a:r>
              <a:rPr lang="ar-SA" sz="2000" b="1" dirty="0" err="1" smtClean="0">
                <a:solidFill>
                  <a:schemeClr val="bg2">
                    <a:lumMod val="25000"/>
                  </a:schemeClr>
                </a:solidFill>
              </a:rPr>
              <a:t>حوالى </a:t>
            </a:r>
            <a:r>
              <a:rPr lang="ar-SA" sz="2000" b="1" dirty="0" smtClean="0">
                <a:solidFill>
                  <a:schemeClr val="accent6">
                    <a:lumMod val="50000"/>
                  </a:schemeClr>
                </a:solidFill>
              </a:rPr>
              <a:t>(100,000)</a:t>
            </a:r>
            <a:r>
              <a:rPr lang="ar-SA" sz="2000" b="1" dirty="0" smtClean="0">
                <a:solidFill>
                  <a:schemeClr val="bg2">
                    <a:lumMod val="25000"/>
                  </a:schemeClr>
                </a:solidFill>
              </a:rPr>
              <a:t> مائة ألف من أرباب المهن وعلى  </a:t>
            </a:r>
            <a:r>
              <a:rPr lang="ar-SA" sz="2000" b="1" dirty="0" err="1" smtClean="0">
                <a:solidFill>
                  <a:schemeClr val="bg2">
                    <a:lumMod val="25000"/>
                  </a:schemeClr>
                </a:solidFill>
              </a:rPr>
              <a:t>رأسهم </a:t>
            </a:r>
            <a:r>
              <a:rPr lang="ar-SA" sz="2000" b="1" dirty="0" smtClean="0">
                <a:solidFill>
                  <a:schemeClr val="bg2">
                    <a:lumMod val="25000"/>
                  </a:schemeClr>
                </a:solidFill>
              </a:rPr>
              <a:t>، العلماء  والمهندسون والأطباء والخبراء كل عام من ثمانية أقطار عربية هي </a:t>
            </a:r>
            <a:r>
              <a:rPr lang="ar-SA" sz="2000" b="1" dirty="0" err="1" smtClean="0">
                <a:solidFill>
                  <a:schemeClr val="bg2">
                    <a:lumMod val="25000"/>
                  </a:schemeClr>
                </a:solidFill>
              </a:rPr>
              <a:t>لبنان </a:t>
            </a:r>
            <a:r>
              <a:rPr lang="ar-SA" sz="2000" b="1" dirty="0" smtClean="0">
                <a:solidFill>
                  <a:schemeClr val="bg2">
                    <a:lumMod val="25000"/>
                  </a:schemeClr>
                </a:solidFill>
              </a:rPr>
              <a:t>، سوريا، </a:t>
            </a:r>
            <a:r>
              <a:rPr lang="ar-SA" sz="2000" b="1" dirty="0" err="1" smtClean="0">
                <a:solidFill>
                  <a:schemeClr val="bg2">
                    <a:lumMod val="25000"/>
                  </a:schemeClr>
                </a:solidFill>
              </a:rPr>
              <a:t>العراق </a:t>
            </a:r>
            <a:r>
              <a:rPr lang="ar-SA" sz="2000" b="1" dirty="0" smtClean="0">
                <a:solidFill>
                  <a:schemeClr val="bg2">
                    <a:lumMod val="25000"/>
                  </a:schemeClr>
                </a:solidFill>
              </a:rPr>
              <a:t>، </a:t>
            </a:r>
            <a:r>
              <a:rPr lang="ar-SA" sz="2000" b="1" dirty="0" err="1" smtClean="0">
                <a:solidFill>
                  <a:schemeClr val="bg2">
                    <a:lumMod val="25000"/>
                  </a:schemeClr>
                </a:solidFill>
              </a:rPr>
              <a:t>الأردن </a:t>
            </a:r>
            <a:r>
              <a:rPr lang="ar-SA" sz="2000" b="1" dirty="0" smtClean="0">
                <a:solidFill>
                  <a:schemeClr val="bg2">
                    <a:lumMod val="25000"/>
                  </a:schemeClr>
                </a:solidFill>
              </a:rPr>
              <a:t>، مصر، تونس  المغرب، </a:t>
            </a:r>
            <a:r>
              <a:rPr lang="ar-SA" sz="2000" b="1" dirty="0" err="1" smtClean="0">
                <a:solidFill>
                  <a:schemeClr val="bg2">
                    <a:lumMod val="25000"/>
                  </a:schemeClr>
                </a:solidFill>
              </a:rPr>
              <a:t>الجزائر </a:t>
            </a:r>
            <a:r>
              <a:rPr lang="ar-SA" sz="2000" b="1" dirty="0" smtClean="0">
                <a:solidFill>
                  <a:schemeClr val="bg2">
                    <a:lumMod val="25000"/>
                  </a:schemeClr>
                </a:solidFill>
              </a:rPr>
              <a:t>,  كما أن</a:t>
            </a:r>
          </a:p>
          <a:p>
            <a:pPr marR="0" lvl="0" indent="0" algn="just" fontAlgn="base">
              <a:lnSpc>
                <a:spcPct val="100000"/>
              </a:lnSpc>
              <a:spcBef>
                <a:spcPct val="0"/>
              </a:spcBef>
              <a:spcAft>
                <a:spcPct val="0"/>
              </a:spcAft>
              <a:buClrTx/>
              <a:buSzTx/>
              <a:buFontTx/>
              <a:buNone/>
              <a:tabLst/>
            </a:pPr>
            <a:r>
              <a:rPr lang="ar-SA" sz="2000" b="1" dirty="0" smtClean="0">
                <a:solidFill>
                  <a:schemeClr val="accent6">
                    <a:lumMod val="50000"/>
                  </a:schemeClr>
                </a:solidFill>
              </a:rPr>
              <a:t>( </a:t>
            </a:r>
            <a:r>
              <a:rPr lang="ar-SA" sz="2000" b="1" dirty="0" err="1" smtClean="0">
                <a:solidFill>
                  <a:schemeClr val="accent6">
                    <a:lumMod val="50000"/>
                  </a:schemeClr>
                </a:solidFill>
              </a:rPr>
              <a:t>70%</a:t>
            </a:r>
            <a:r>
              <a:rPr lang="ar-SA" sz="2000" b="1" dirty="0" smtClean="0">
                <a:solidFill>
                  <a:schemeClr val="accent6">
                    <a:lumMod val="50000"/>
                  </a:schemeClr>
                </a:solidFill>
              </a:rPr>
              <a:t>) </a:t>
            </a:r>
            <a:r>
              <a:rPr lang="ar-SA" sz="2000" b="1" dirty="0" smtClean="0">
                <a:solidFill>
                  <a:schemeClr val="bg2">
                    <a:lumMod val="25000"/>
                  </a:schemeClr>
                </a:solidFill>
              </a:rPr>
              <a:t>من العلماء الذين يسافرون إلى الدول الرأسمالية للتخصّص لا يعودون إلى </a:t>
            </a:r>
            <a:r>
              <a:rPr lang="ar-SA" sz="2000" b="1" dirty="0" err="1" smtClean="0">
                <a:solidFill>
                  <a:schemeClr val="bg2">
                    <a:lumMod val="25000"/>
                  </a:schemeClr>
                </a:solidFill>
              </a:rPr>
              <a:t>بلدانهم .</a:t>
            </a:r>
            <a:r>
              <a:rPr lang="ar-SA" sz="2000" b="1" dirty="0" smtClean="0">
                <a:solidFill>
                  <a:schemeClr val="bg2">
                    <a:lumMod val="25000"/>
                  </a:schemeClr>
                </a:solidFill>
              </a:rPr>
              <a:t>  </a:t>
            </a:r>
            <a:endParaRPr lang="en-US" sz="2000" b="1" dirty="0" smtClean="0">
              <a:solidFill>
                <a:schemeClr val="bg2">
                  <a:lumMod val="25000"/>
                </a:schemeClr>
              </a:solidFill>
            </a:endParaRPr>
          </a:p>
          <a:p>
            <a:pPr marR="0" lvl="0" indent="0" algn="just" fontAlgn="base">
              <a:lnSpc>
                <a:spcPct val="100000"/>
              </a:lnSpc>
              <a:spcBef>
                <a:spcPct val="0"/>
              </a:spcBef>
              <a:spcAft>
                <a:spcPct val="0"/>
              </a:spcAft>
              <a:buClrTx/>
              <a:buSzTx/>
              <a:buFontTx/>
              <a:buNone/>
              <a:tabLst/>
            </a:pPr>
            <a:r>
              <a:rPr lang="ar-SA" sz="2000" b="1" dirty="0" err="1" smtClean="0">
                <a:solidFill>
                  <a:schemeClr val="bg2">
                    <a:lumMod val="25000"/>
                  </a:schemeClr>
                </a:solidFill>
              </a:rPr>
              <a:t>2.</a:t>
            </a:r>
            <a:r>
              <a:rPr lang="ar-SA" sz="2000" b="1" dirty="0" smtClean="0">
                <a:solidFill>
                  <a:schemeClr val="bg2">
                    <a:lumMod val="25000"/>
                  </a:schemeClr>
                </a:solidFill>
              </a:rPr>
              <a:t> منذ العام</a:t>
            </a:r>
            <a:r>
              <a:rPr lang="ar-SA" sz="2000" b="1" dirty="0" smtClean="0">
                <a:solidFill>
                  <a:schemeClr val="accent6">
                    <a:lumMod val="50000"/>
                  </a:schemeClr>
                </a:solidFill>
              </a:rPr>
              <a:t>( 1977) </a:t>
            </a:r>
            <a:r>
              <a:rPr lang="ar-SA" sz="2000" b="1" dirty="0" smtClean="0">
                <a:solidFill>
                  <a:schemeClr val="bg2">
                    <a:lumMod val="25000"/>
                  </a:schemeClr>
                </a:solidFill>
              </a:rPr>
              <a:t>ولحد الآن هاجر أكثر </a:t>
            </a:r>
            <a:r>
              <a:rPr lang="ar-SA" sz="2000" b="1" dirty="0" err="1" smtClean="0">
                <a:solidFill>
                  <a:schemeClr val="bg2">
                    <a:lumMod val="25000"/>
                  </a:schemeClr>
                </a:solidFill>
              </a:rPr>
              <a:t>من </a:t>
            </a:r>
            <a:r>
              <a:rPr lang="ar-SA" sz="2000" b="1" dirty="0" err="1" smtClean="0">
                <a:solidFill>
                  <a:schemeClr val="accent6">
                    <a:lumMod val="50000"/>
                  </a:schemeClr>
                </a:solidFill>
              </a:rPr>
              <a:t>(750,000 </a:t>
            </a:r>
            <a:r>
              <a:rPr lang="ar-SA" sz="2000" b="1" dirty="0" smtClean="0">
                <a:solidFill>
                  <a:schemeClr val="accent6">
                    <a:lumMod val="50000"/>
                  </a:schemeClr>
                </a:solidFill>
              </a:rPr>
              <a:t>) </a:t>
            </a:r>
            <a:r>
              <a:rPr lang="ar-SA" sz="2000" b="1" dirty="0" smtClean="0">
                <a:solidFill>
                  <a:schemeClr val="bg2">
                    <a:lumMod val="25000"/>
                  </a:schemeClr>
                </a:solidFill>
              </a:rPr>
              <a:t>سبعمائة وخمسين ألف عالم عربي إلى الولايات المتحدة </a:t>
            </a:r>
            <a:r>
              <a:rPr lang="ar-SA" sz="2000" b="1" dirty="0" err="1" smtClean="0">
                <a:solidFill>
                  <a:schemeClr val="bg2">
                    <a:lumMod val="25000"/>
                  </a:schemeClr>
                </a:solidFill>
              </a:rPr>
              <a:t>الأميركية .</a:t>
            </a:r>
            <a:r>
              <a:rPr lang="ar-SA" sz="2000" b="1" dirty="0" smtClean="0">
                <a:solidFill>
                  <a:schemeClr val="bg2">
                    <a:lumMod val="25000"/>
                  </a:schemeClr>
                </a:solidFill>
              </a:rPr>
              <a:t> </a:t>
            </a:r>
            <a:endParaRPr lang="en-US" sz="2000" b="1" dirty="0" smtClean="0">
              <a:solidFill>
                <a:schemeClr val="bg2">
                  <a:lumMod val="25000"/>
                </a:schemeClr>
              </a:solidFill>
            </a:endParaRPr>
          </a:p>
          <a:p>
            <a:pPr marR="0" lvl="0" indent="0" algn="just" fontAlgn="base">
              <a:lnSpc>
                <a:spcPct val="100000"/>
              </a:lnSpc>
              <a:spcBef>
                <a:spcPct val="0"/>
              </a:spcBef>
              <a:spcAft>
                <a:spcPct val="0"/>
              </a:spcAft>
              <a:buClrTx/>
              <a:buSzTx/>
              <a:buFontTx/>
              <a:buNone/>
              <a:tabLst/>
            </a:pPr>
            <a:r>
              <a:rPr lang="ar-SA" sz="2000" b="1" dirty="0" err="1" smtClean="0">
                <a:solidFill>
                  <a:schemeClr val="bg2">
                    <a:lumMod val="25000"/>
                  </a:schemeClr>
                </a:solidFill>
              </a:rPr>
              <a:t>3.</a:t>
            </a:r>
            <a:r>
              <a:rPr lang="ar-SA" sz="2000" b="1" dirty="0" smtClean="0">
                <a:solidFill>
                  <a:schemeClr val="bg2">
                    <a:lumMod val="25000"/>
                  </a:schemeClr>
                </a:solidFill>
              </a:rPr>
              <a:t> </a:t>
            </a:r>
            <a:r>
              <a:rPr lang="ar-SA" sz="2000" b="1" dirty="0" err="1" smtClean="0">
                <a:solidFill>
                  <a:schemeClr val="bg2">
                    <a:lumMod val="25000"/>
                  </a:schemeClr>
                </a:solidFill>
              </a:rPr>
              <a:t>إن </a:t>
            </a:r>
            <a:r>
              <a:rPr lang="ar-SA" sz="2000" b="1" dirty="0" smtClean="0">
                <a:solidFill>
                  <a:schemeClr val="accent6">
                    <a:lumMod val="50000"/>
                  </a:schemeClr>
                </a:solidFill>
              </a:rPr>
              <a:t>( </a:t>
            </a:r>
            <a:r>
              <a:rPr lang="ar-SA" sz="2000" b="1" dirty="0" err="1" smtClean="0">
                <a:solidFill>
                  <a:schemeClr val="accent6">
                    <a:lumMod val="50000"/>
                  </a:schemeClr>
                </a:solidFill>
              </a:rPr>
              <a:t>50%</a:t>
            </a:r>
            <a:r>
              <a:rPr lang="ar-SA" sz="2000" b="1" dirty="0" smtClean="0">
                <a:solidFill>
                  <a:schemeClr val="accent6">
                    <a:lumMod val="50000"/>
                  </a:schemeClr>
                </a:solidFill>
              </a:rPr>
              <a:t>) </a:t>
            </a:r>
            <a:r>
              <a:rPr lang="ar-SA" sz="2000" b="1" dirty="0" smtClean="0">
                <a:solidFill>
                  <a:schemeClr val="bg2">
                    <a:lumMod val="25000"/>
                  </a:schemeClr>
                </a:solidFill>
              </a:rPr>
              <a:t>من </a:t>
            </a:r>
            <a:r>
              <a:rPr lang="ar-SA" sz="2000" b="1" dirty="0" err="1" smtClean="0">
                <a:solidFill>
                  <a:schemeClr val="bg2">
                    <a:lumMod val="25000"/>
                  </a:schemeClr>
                </a:solidFill>
              </a:rPr>
              <a:t>الأطباء </a:t>
            </a:r>
            <a:r>
              <a:rPr lang="ar-SA" sz="2000" b="1" dirty="0" smtClean="0">
                <a:solidFill>
                  <a:schemeClr val="bg2">
                    <a:lumMod val="25000"/>
                  </a:schemeClr>
                </a:solidFill>
              </a:rPr>
              <a:t>، </a:t>
            </a:r>
            <a:r>
              <a:rPr lang="ar-SA" sz="2000" b="1" dirty="0" err="1" smtClean="0">
                <a:solidFill>
                  <a:schemeClr val="bg2">
                    <a:lumMod val="25000"/>
                  </a:schemeClr>
                </a:solidFill>
              </a:rPr>
              <a:t>و </a:t>
            </a:r>
            <a:r>
              <a:rPr lang="ar-SA" sz="2000" b="1" dirty="0" smtClean="0">
                <a:solidFill>
                  <a:schemeClr val="accent6">
                    <a:lumMod val="50000"/>
                  </a:schemeClr>
                </a:solidFill>
              </a:rPr>
              <a:t>( </a:t>
            </a:r>
            <a:r>
              <a:rPr lang="ar-SA" sz="2000" b="1" dirty="0" err="1" smtClean="0">
                <a:solidFill>
                  <a:schemeClr val="accent6">
                    <a:lumMod val="50000"/>
                  </a:schemeClr>
                </a:solidFill>
              </a:rPr>
              <a:t>23%</a:t>
            </a:r>
            <a:r>
              <a:rPr lang="ar-SA" sz="2000" b="1" dirty="0" smtClean="0">
                <a:solidFill>
                  <a:schemeClr val="accent6">
                    <a:lumMod val="50000"/>
                  </a:schemeClr>
                </a:solidFill>
              </a:rPr>
              <a:t>) </a:t>
            </a:r>
            <a:r>
              <a:rPr lang="ar-SA" sz="2000" b="1" dirty="0" smtClean="0">
                <a:solidFill>
                  <a:schemeClr val="bg2">
                    <a:lumMod val="25000"/>
                  </a:schemeClr>
                </a:solidFill>
              </a:rPr>
              <a:t>من </a:t>
            </a:r>
            <a:r>
              <a:rPr lang="ar-SA" sz="2000" b="1" dirty="0" err="1" smtClean="0">
                <a:solidFill>
                  <a:schemeClr val="bg2">
                    <a:lumMod val="25000"/>
                  </a:schemeClr>
                </a:solidFill>
              </a:rPr>
              <a:t>المهندسين </a:t>
            </a:r>
            <a:r>
              <a:rPr lang="ar-SA" sz="2000" b="1" dirty="0" smtClean="0">
                <a:solidFill>
                  <a:schemeClr val="bg2">
                    <a:lumMod val="25000"/>
                  </a:schemeClr>
                </a:solidFill>
              </a:rPr>
              <a:t>، </a:t>
            </a:r>
            <a:r>
              <a:rPr lang="ar-SA" sz="2000" b="1" dirty="0" err="1" smtClean="0">
                <a:solidFill>
                  <a:schemeClr val="bg2">
                    <a:lumMod val="25000"/>
                  </a:schemeClr>
                </a:solidFill>
              </a:rPr>
              <a:t>و </a:t>
            </a:r>
            <a:r>
              <a:rPr lang="ar-SA" sz="2000" b="1" dirty="0" smtClean="0">
                <a:solidFill>
                  <a:schemeClr val="accent6">
                    <a:lumMod val="50000"/>
                  </a:schemeClr>
                </a:solidFill>
              </a:rPr>
              <a:t>( </a:t>
            </a:r>
            <a:r>
              <a:rPr lang="ar-SA" sz="2000" b="1" dirty="0" err="1" smtClean="0">
                <a:solidFill>
                  <a:schemeClr val="accent6">
                    <a:lumMod val="50000"/>
                  </a:schemeClr>
                </a:solidFill>
              </a:rPr>
              <a:t>15%</a:t>
            </a:r>
            <a:r>
              <a:rPr lang="ar-SA" sz="2000" b="1" dirty="0" smtClean="0">
                <a:solidFill>
                  <a:schemeClr val="accent6">
                    <a:lumMod val="50000"/>
                  </a:schemeClr>
                </a:solidFill>
              </a:rPr>
              <a:t>) </a:t>
            </a:r>
            <a:r>
              <a:rPr lang="ar-SA" sz="2000" b="1" dirty="0" smtClean="0">
                <a:solidFill>
                  <a:schemeClr val="bg2">
                    <a:lumMod val="25000"/>
                  </a:schemeClr>
                </a:solidFill>
              </a:rPr>
              <a:t>من العلماء من مجموع الكفاءات العربية يهاجرون إلى أوروبا والولايات المتحدة الأميركية </a:t>
            </a:r>
            <a:r>
              <a:rPr lang="ar-SA" sz="2000" b="1" dirty="0" err="1" smtClean="0">
                <a:solidFill>
                  <a:schemeClr val="bg2">
                    <a:lumMod val="25000"/>
                  </a:schemeClr>
                </a:solidFill>
              </a:rPr>
              <a:t>وكندا .</a:t>
            </a:r>
            <a:r>
              <a:rPr lang="ar-SA" sz="2000" b="1" dirty="0" smtClean="0">
                <a:solidFill>
                  <a:schemeClr val="bg2">
                    <a:lumMod val="25000"/>
                  </a:schemeClr>
                </a:solidFill>
              </a:rPr>
              <a:t> </a:t>
            </a: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179512" y="1196752"/>
            <a:ext cx="8748464"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indent="0" algn="justLow" fontAlgn="base">
              <a:lnSpc>
                <a:spcPct val="100000"/>
              </a:lnSpc>
              <a:spcBef>
                <a:spcPct val="0"/>
              </a:spcBef>
              <a:spcAft>
                <a:spcPct val="0"/>
              </a:spcAft>
              <a:buClrTx/>
              <a:buSzTx/>
              <a:buFontTx/>
              <a:buNone/>
              <a:tabLst/>
            </a:pPr>
            <a:r>
              <a:rPr lang="ar-SA" sz="2000" b="1" dirty="0" err="1" smtClean="0">
                <a:solidFill>
                  <a:schemeClr val="bg2">
                    <a:lumMod val="25000"/>
                  </a:schemeClr>
                </a:solidFill>
              </a:rPr>
              <a:t>4. </a:t>
            </a:r>
            <a:r>
              <a:rPr lang="ar-SA" sz="2000" b="1" dirty="0" smtClean="0">
                <a:solidFill>
                  <a:schemeClr val="bg2">
                    <a:lumMod val="25000"/>
                  </a:schemeClr>
                </a:solidFill>
              </a:rPr>
              <a:t>يسهم الوطن العربي في ثلث هجرة الكفاءات من البلدان النامية خـصوصاً أن </a:t>
            </a:r>
            <a:r>
              <a:rPr lang="ar-SA" sz="2000" b="1" dirty="0" smtClean="0">
                <a:solidFill>
                  <a:schemeClr val="accent6">
                    <a:lumMod val="50000"/>
                  </a:schemeClr>
                </a:solidFill>
              </a:rPr>
              <a:t>( 54%) </a:t>
            </a:r>
            <a:r>
              <a:rPr lang="ar-SA" sz="2000" b="1" dirty="0" smtClean="0">
                <a:solidFill>
                  <a:schemeClr val="bg2">
                    <a:lumMod val="25000"/>
                  </a:schemeClr>
                </a:solidFill>
              </a:rPr>
              <a:t>من الطلاب العرب الذين يدرسون في الخارج لا يعودون إلى بلدانهم .</a:t>
            </a:r>
            <a:endParaRPr lang="en-US" sz="2000" b="1" dirty="0" smtClean="0">
              <a:solidFill>
                <a:schemeClr val="bg2">
                  <a:lumMod val="25000"/>
                </a:schemeClr>
              </a:solidFill>
            </a:endParaRPr>
          </a:p>
          <a:p>
            <a:pPr marR="0" lvl="0" indent="0" algn="justLow" fontAlgn="base">
              <a:lnSpc>
                <a:spcPct val="100000"/>
              </a:lnSpc>
              <a:spcBef>
                <a:spcPct val="0"/>
              </a:spcBef>
              <a:spcAft>
                <a:spcPct val="0"/>
              </a:spcAft>
              <a:buClrTx/>
              <a:buSzTx/>
              <a:buFontTx/>
              <a:buNone/>
              <a:tabLst/>
            </a:pPr>
            <a:r>
              <a:rPr lang="ar-SA" sz="2000" b="1" dirty="0" err="1" smtClean="0">
                <a:solidFill>
                  <a:schemeClr val="bg2">
                    <a:lumMod val="25000"/>
                  </a:schemeClr>
                </a:solidFill>
              </a:rPr>
              <a:t>5.</a:t>
            </a:r>
            <a:r>
              <a:rPr lang="ar-SA" sz="2000" b="1" dirty="0" smtClean="0">
                <a:solidFill>
                  <a:schemeClr val="bg2">
                    <a:lumMod val="25000"/>
                  </a:schemeClr>
                </a:solidFill>
              </a:rPr>
              <a:t> يشكل الأطباء العرب العاملون في بريطانيا نحو</a:t>
            </a:r>
            <a:r>
              <a:rPr lang="ar-SA" sz="2000" b="1" dirty="0" smtClean="0">
                <a:solidFill>
                  <a:schemeClr val="accent6">
                    <a:lumMod val="50000"/>
                  </a:schemeClr>
                </a:solidFill>
              </a:rPr>
              <a:t>( </a:t>
            </a:r>
            <a:r>
              <a:rPr lang="ar-SA" sz="2000" b="1" dirty="0" err="1" smtClean="0">
                <a:solidFill>
                  <a:schemeClr val="accent6">
                    <a:lumMod val="50000"/>
                  </a:schemeClr>
                </a:solidFill>
              </a:rPr>
              <a:t>34%</a:t>
            </a:r>
            <a:r>
              <a:rPr lang="ar-SA" sz="2000" b="1" dirty="0" smtClean="0">
                <a:solidFill>
                  <a:schemeClr val="accent6">
                    <a:lumMod val="50000"/>
                  </a:schemeClr>
                </a:solidFill>
              </a:rPr>
              <a:t>) </a:t>
            </a:r>
            <a:r>
              <a:rPr lang="ar-SA" sz="2000" b="1" dirty="0" smtClean="0">
                <a:solidFill>
                  <a:schemeClr val="bg2">
                    <a:lumMod val="25000"/>
                  </a:schemeClr>
                </a:solidFill>
              </a:rPr>
              <a:t>من مجموع الأطباء </a:t>
            </a:r>
            <a:r>
              <a:rPr lang="ar-SA" sz="2000" b="1" dirty="0" err="1" smtClean="0">
                <a:solidFill>
                  <a:schemeClr val="bg2">
                    <a:lumMod val="25000"/>
                  </a:schemeClr>
                </a:solidFill>
              </a:rPr>
              <a:t>فيها .</a:t>
            </a:r>
            <a:r>
              <a:rPr lang="ar-SA" sz="2000" b="1" dirty="0" smtClean="0">
                <a:solidFill>
                  <a:schemeClr val="bg2">
                    <a:lumMod val="25000"/>
                  </a:schemeClr>
                </a:solidFill>
              </a:rPr>
              <a:t> </a:t>
            </a:r>
            <a:endParaRPr lang="en-US" sz="2000" b="1" dirty="0" smtClean="0">
              <a:solidFill>
                <a:schemeClr val="bg2">
                  <a:lumMod val="25000"/>
                </a:schemeClr>
              </a:solidFill>
            </a:endParaRPr>
          </a:p>
          <a:p>
            <a:pPr marR="0" lvl="0" indent="0" algn="justLow" fontAlgn="base">
              <a:lnSpc>
                <a:spcPct val="100000"/>
              </a:lnSpc>
              <a:spcBef>
                <a:spcPct val="0"/>
              </a:spcBef>
              <a:spcAft>
                <a:spcPct val="0"/>
              </a:spcAft>
              <a:buClrTx/>
              <a:buSzTx/>
              <a:buFontTx/>
              <a:buNone/>
              <a:tabLst/>
            </a:pPr>
            <a:r>
              <a:rPr lang="ar-SA" sz="2000" b="1" dirty="0" err="1" smtClean="0">
                <a:solidFill>
                  <a:schemeClr val="bg2">
                    <a:lumMod val="25000"/>
                  </a:schemeClr>
                </a:solidFill>
              </a:rPr>
              <a:t>6.</a:t>
            </a:r>
            <a:r>
              <a:rPr lang="ar-SA" sz="2000" b="1" dirty="0" smtClean="0">
                <a:solidFill>
                  <a:schemeClr val="bg2">
                    <a:lumMod val="25000"/>
                  </a:schemeClr>
                </a:solidFill>
              </a:rPr>
              <a:t> تجتذب ثلاث دول غربية غنية </a:t>
            </a:r>
            <a:r>
              <a:rPr lang="ar-SA" sz="2000" b="1" dirty="0" err="1" smtClean="0">
                <a:solidFill>
                  <a:schemeClr val="bg2">
                    <a:lumMod val="25000"/>
                  </a:schemeClr>
                </a:solidFill>
              </a:rPr>
              <a:t>هي </a:t>
            </a:r>
            <a:r>
              <a:rPr lang="ar-SA" sz="2000" b="1" dirty="0" smtClean="0">
                <a:solidFill>
                  <a:schemeClr val="bg2">
                    <a:lumMod val="25000"/>
                  </a:schemeClr>
                </a:solidFill>
              </a:rPr>
              <a:t>: الولايات المتحدة الأميركية  وبريطانيا وكندا نحو</a:t>
            </a:r>
            <a:r>
              <a:rPr lang="ar-SA" sz="2000" b="1" dirty="0" smtClean="0">
                <a:solidFill>
                  <a:schemeClr val="accent6">
                    <a:lumMod val="50000"/>
                  </a:schemeClr>
                </a:solidFill>
              </a:rPr>
              <a:t>( </a:t>
            </a:r>
            <a:r>
              <a:rPr lang="ar-SA" sz="2000" b="1" dirty="0" err="1" smtClean="0">
                <a:solidFill>
                  <a:schemeClr val="accent6">
                    <a:lumMod val="50000"/>
                  </a:schemeClr>
                </a:solidFill>
              </a:rPr>
              <a:t>75% </a:t>
            </a:r>
            <a:r>
              <a:rPr lang="ar-SA" sz="2000" b="1" dirty="0" smtClean="0">
                <a:solidFill>
                  <a:schemeClr val="accent6">
                    <a:lumMod val="50000"/>
                  </a:schemeClr>
                </a:solidFill>
              </a:rPr>
              <a:t>)</a:t>
            </a:r>
            <a:r>
              <a:rPr lang="ar-SA" sz="2000" b="1" dirty="0" smtClean="0">
                <a:solidFill>
                  <a:schemeClr val="bg2">
                    <a:lumMod val="25000"/>
                  </a:schemeClr>
                </a:solidFill>
              </a:rPr>
              <a:t>من العقول العربية المهاجرة.</a:t>
            </a:r>
            <a:endParaRPr lang="en-US" sz="2000" b="1" dirty="0" smtClean="0">
              <a:solidFill>
                <a:schemeClr val="bg2">
                  <a:lumMod val="25000"/>
                </a:schemeClr>
              </a:solidFill>
            </a:endParaRPr>
          </a:p>
          <a:p>
            <a:pPr marR="0" lvl="0" indent="0" algn="justLow" fontAlgn="base">
              <a:lnSpc>
                <a:spcPct val="100000"/>
              </a:lnSpc>
              <a:spcBef>
                <a:spcPct val="0"/>
              </a:spcBef>
              <a:spcAft>
                <a:spcPct val="0"/>
              </a:spcAft>
              <a:buClrTx/>
              <a:buSzTx/>
              <a:buFontTx/>
              <a:buNone/>
              <a:tabLst/>
            </a:pPr>
            <a:r>
              <a:rPr lang="ar-SA" sz="2000" b="1" dirty="0" smtClean="0">
                <a:solidFill>
                  <a:schemeClr val="bg2">
                    <a:lumMod val="25000"/>
                  </a:schemeClr>
                </a:solidFill>
              </a:rPr>
              <a:t> </a:t>
            </a:r>
            <a:endParaRPr lang="en-US" sz="2000" b="1" dirty="0" smtClean="0">
              <a:solidFill>
                <a:schemeClr val="bg2">
                  <a:lumMod val="25000"/>
                </a:schemeClr>
              </a:solidFill>
            </a:endParaRPr>
          </a:p>
          <a:p>
            <a:pPr marR="0" lvl="0" indent="0" algn="justLow" fontAlgn="base">
              <a:lnSpc>
                <a:spcPct val="100000"/>
              </a:lnSpc>
              <a:spcBef>
                <a:spcPct val="0"/>
              </a:spcBef>
              <a:spcAft>
                <a:spcPct val="0"/>
              </a:spcAft>
              <a:buClrTx/>
              <a:buSzTx/>
              <a:buFont typeface="Arial" pitchFamily="34" charset="0"/>
              <a:buChar char="•"/>
              <a:tabLst/>
            </a:pPr>
            <a:r>
              <a:rPr lang="ar-SA" sz="2000" b="1" dirty="0" smtClean="0">
                <a:solidFill>
                  <a:schemeClr val="bg2">
                    <a:lumMod val="25000"/>
                  </a:schemeClr>
                </a:solidFill>
              </a:rPr>
              <a:t>وتؤكد التقارير المشار إليها أن مصر وحدها قدمت في السنوات الأخيرة  </a:t>
            </a:r>
            <a:r>
              <a:rPr lang="ar-SA" sz="2000" b="1" dirty="0" smtClean="0">
                <a:solidFill>
                  <a:schemeClr val="accent6">
                    <a:lumMod val="50000"/>
                  </a:schemeClr>
                </a:solidFill>
              </a:rPr>
              <a:t>60% </a:t>
            </a:r>
            <a:r>
              <a:rPr lang="ar-SA" sz="2000" b="1" dirty="0" smtClean="0">
                <a:solidFill>
                  <a:schemeClr val="bg2">
                    <a:lumMod val="25000"/>
                  </a:schemeClr>
                </a:solidFill>
              </a:rPr>
              <a:t>من العلماء العرب والمهندسين إلى الدول الغربية  في حين كان إسهام كلّ من العراق ولبنان </a:t>
            </a:r>
            <a:r>
              <a:rPr lang="ar-SA" sz="2000" b="1" dirty="0" smtClean="0">
                <a:solidFill>
                  <a:schemeClr val="accent6">
                    <a:lumMod val="50000"/>
                  </a:schemeClr>
                </a:solidFill>
              </a:rPr>
              <a:t>( 15% ) </a:t>
            </a:r>
            <a:r>
              <a:rPr lang="ar-SA" sz="2000" b="1" dirty="0" smtClean="0">
                <a:solidFill>
                  <a:schemeClr val="bg2">
                    <a:lumMod val="25000"/>
                  </a:schemeClr>
                </a:solidFill>
              </a:rPr>
              <a:t>وشهدت العراق ما بين</a:t>
            </a:r>
            <a:r>
              <a:rPr lang="ar-SA" sz="2000" b="1" dirty="0" smtClean="0">
                <a:solidFill>
                  <a:schemeClr val="accent6">
                    <a:lumMod val="50000"/>
                  </a:schemeClr>
                </a:solidFill>
              </a:rPr>
              <a:t>( 1991- 1998 )</a:t>
            </a:r>
            <a:r>
              <a:rPr lang="ar-SA" sz="2000" b="1" dirty="0" smtClean="0">
                <a:solidFill>
                  <a:schemeClr val="bg2">
                    <a:lumMod val="25000"/>
                  </a:schemeClr>
                </a:solidFill>
              </a:rPr>
              <a:t>هجرة </a:t>
            </a:r>
            <a:r>
              <a:rPr lang="ar-SA" sz="2000" b="1" dirty="0" smtClean="0">
                <a:solidFill>
                  <a:schemeClr val="accent6">
                    <a:lumMod val="50000"/>
                  </a:schemeClr>
                </a:solidFill>
              </a:rPr>
              <a:t>( 7350 )</a:t>
            </a:r>
            <a:r>
              <a:rPr lang="ar-SA" sz="2000" b="1" dirty="0" smtClean="0">
                <a:solidFill>
                  <a:schemeClr val="bg2">
                    <a:lumMod val="25000"/>
                  </a:schemeClr>
                </a:solidFill>
              </a:rPr>
              <a:t>عالماً تركوا بلادهم نتيجة الأحداث السياسية والأمنية وبسبب الحصار الدولي الذي كان مفروضاً على العراق . </a:t>
            </a:r>
          </a:p>
          <a:p>
            <a:pPr marR="0" lvl="0" indent="0" algn="justLow" fontAlgn="base">
              <a:lnSpc>
                <a:spcPct val="100000"/>
              </a:lnSpc>
              <a:spcBef>
                <a:spcPct val="0"/>
              </a:spcBef>
              <a:spcAft>
                <a:spcPct val="0"/>
              </a:spcAft>
              <a:buClrTx/>
              <a:buSzTx/>
              <a:tabLst/>
            </a:pPr>
            <a:endParaRPr lang="en-US" sz="2000" b="1" dirty="0" smtClean="0">
              <a:solidFill>
                <a:schemeClr val="bg2">
                  <a:lumMod val="25000"/>
                </a:schemeClr>
              </a:solidFill>
            </a:endParaRPr>
          </a:p>
          <a:p>
            <a:pPr marR="0" lvl="0" indent="0" algn="justLow" fontAlgn="base">
              <a:lnSpc>
                <a:spcPct val="100000"/>
              </a:lnSpc>
              <a:spcBef>
                <a:spcPct val="0"/>
              </a:spcBef>
              <a:spcAft>
                <a:spcPct val="0"/>
              </a:spcAft>
              <a:buClrTx/>
              <a:buSzTx/>
              <a:buFont typeface="Arial" pitchFamily="34" charset="0"/>
              <a:buChar char="•"/>
              <a:tabLst/>
            </a:pPr>
            <a:r>
              <a:rPr lang="ar-SA" sz="2000" b="1" dirty="0" smtClean="0">
                <a:solidFill>
                  <a:schemeClr val="bg2">
                    <a:lumMod val="25000"/>
                  </a:schemeClr>
                </a:solidFill>
              </a:rPr>
              <a:t>وتشير دراسة أعدتها كلية الاقتصاد والعلوم السياسية في جامعة القاهرة إلى وجود </a:t>
            </a:r>
            <a:r>
              <a:rPr lang="ar-SA" sz="2000" b="1" dirty="0" smtClean="0">
                <a:solidFill>
                  <a:schemeClr val="accent6">
                    <a:lumMod val="50000"/>
                  </a:schemeClr>
                </a:solidFill>
              </a:rPr>
              <a:t>( 4102) </a:t>
            </a:r>
            <a:r>
              <a:rPr lang="ar-SA" sz="2000" b="1" dirty="0" smtClean="0">
                <a:solidFill>
                  <a:schemeClr val="bg2">
                    <a:lumMod val="25000"/>
                  </a:schemeClr>
                </a:solidFill>
              </a:rPr>
              <a:t>عالم إسلامي في مختلف علوم المعرفة في مؤسسات ومراكز أبحاث غربية .</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950</TotalTime>
  <Words>890</Words>
  <Application>Microsoft Office PowerPoint</Application>
  <PresentationFormat>عرض على الشاشة (3:4)‏</PresentationFormat>
  <Paragraphs>84</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user</dc:creator>
  <cp:lastModifiedBy>ام ناصر</cp:lastModifiedBy>
  <cp:revision>53</cp:revision>
  <dcterms:created xsi:type="dcterms:W3CDTF">2014-03-26T11:05:34Z</dcterms:created>
  <dcterms:modified xsi:type="dcterms:W3CDTF">2014-05-04T05:04:14Z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A7821025-B4FB-4789-A534-8F2723469A2A</vt:lpwstr>
  </property>
  <property fmtid="{D5CDD505-2E9C-101B-9397-08002B2CF9AE}" pid="3" name="ArticulatePath">
    <vt:lpwstr>هجرة الادمغة</vt:lpwstr>
  </property>
</Properties>
</file>