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62" r:id="rId2"/>
    <p:sldId id="287" r:id="rId3"/>
    <p:sldId id="288" r:id="rId4"/>
    <p:sldId id="289" r:id="rId5"/>
    <p:sldId id="269" r:id="rId6"/>
    <p:sldId id="290" r:id="rId7"/>
    <p:sldId id="291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5B985A98-14CC-4B73-9E3D-3BF96EE059B4}">
          <p14:sldIdLst>
            <p14:sldId id="262"/>
            <p14:sldId id="287"/>
            <p14:sldId id="288"/>
            <p14:sldId id="289"/>
            <p14:sldId id="269"/>
            <p14:sldId id="290"/>
            <p14:sldId id="291"/>
            <p14:sldId id="281"/>
          </p14:sldIdLst>
        </p14:section>
        <p14:section name="مقطع بدون عنوان" id="{97734796-02D2-479E-ADA8-331F599DDAC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CC8FCB-A6C7-471A-94B7-E5A265C2BDB5}">
  <a:tblStyle styleId="{B2CC8FCB-A6C7-471A-94B7-E5A265C2BD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345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227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7068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251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4015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Google Shape;37;p7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350" y="1807900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8" name="Google Shape;68;p12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  <a:defRPr sz="12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▸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▹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▹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4336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ctrTitle" idx="4294967295"/>
          </p:nvPr>
        </p:nvSpPr>
        <p:spPr>
          <a:xfrm>
            <a:off x="669099" y="2650150"/>
            <a:ext cx="525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dirty="0">
                <a:solidFill>
                  <a:srgbClr val="002060"/>
                </a:solidFill>
                <a:ea typeface="Karla"/>
                <a:cs typeface="Karla"/>
                <a:sym typeface="Karla"/>
              </a:rPr>
              <a:t>حماية المستهلك من الإعلانات التجارية</a:t>
            </a:r>
            <a:r>
              <a:rPr lang="ar-SA" sz="1600" b="0" dirty="0">
                <a:solidFill>
                  <a:srgbClr val="002060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ar-SA" sz="3600" dirty="0" smtClean="0">
                <a:solidFill>
                  <a:srgbClr val="F44336"/>
                </a:solidFill>
              </a:rPr>
              <a:t>المضللة</a:t>
            </a:r>
            <a:endParaRPr sz="3600" dirty="0">
              <a:solidFill>
                <a:srgbClr val="F443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A9F4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sp>
        <p:nvSpPr>
          <p:cNvPr id="2" name="مربع نص 1"/>
          <p:cNvSpPr txBox="1"/>
          <p:nvPr/>
        </p:nvSpPr>
        <p:spPr>
          <a:xfrm>
            <a:off x="1" y="1163782"/>
            <a:ext cx="7065817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base">
              <a:lnSpc>
                <a:spcPct val="150000"/>
              </a:lnSpc>
            </a:pPr>
            <a:r>
              <a:rPr lang="ar-SA" sz="1600" b="1" dirty="0" smtClean="0">
                <a:solidFill>
                  <a:srgbClr val="00B0F0"/>
                </a:solidFill>
                <a:latin typeface="Montserrat"/>
                <a:ea typeface="Montserrat"/>
                <a:cs typeface="Montserrat"/>
              </a:rPr>
              <a:t>حماية المستهلك</a:t>
            </a:r>
            <a:endParaRPr lang="en-US" sz="1600" b="1" dirty="0" smtClean="0">
              <a:solidFill>
                <a:srgbClr val="00B0F0"/>
              </a:solidFill>
              <a:latin typeface="Montserrat"/>
              <a:ea typeface="Montserrat"/>
              <a:cs typeface="Montserrat"/>
            </a:endParaRP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هي خدمة تقدمها الحكومة عن طريق احدى مؤسساتها او يقدمها المجتمع المدني تستهدف الحيلولة دون وقوع المستهلك </a:t>
            </a: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ضحية</a:t>
            </a:r>
            <a:r>
              <a:rPr lang="en-US" b="1" dirty="0">
                <a:latin typeface="+mn-lt"/>
              </a:rPr>
              <a:t> للغش او الاستغلال من قبل شخص متخصص يبتغي توسيع نشاطه وتحقيق ربح بصرف النضر عن الوسائل التي </a:t>
            </a:r>
          </a:p>
          <a:p>
            <a:pPr algn="r" rtl="1" fontAlgn="base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تحقق أهدافه </a:t>
            </a:r>
            <a:endParaRPr lang="en-US" b="1" dirty="0">
              <a:latin typeface="+mn-lt"/>
            </a:endParaRP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​</a:t>
            </a:r>
            <a:r>
              <a:rPr lang="en-US" sz="1600" b="1" dirty="0" smtClean="0">
                <a:solidFill>
                  <a:srgbClr val="00B0F0"/>
                </a:solidFill>
                <a:latin typeface="Montserrat"/>
                <a:ea typeface="Montserrat"/>
                <a:cs typeface="Montserrat"/>
              </a:rPr>
              <a:t>الاهتمام</a:t>
            </a:r>
            <a:r>
              <a:rPr lang="en-US" sz="1600" b="1" dirty="0">
                <a:solidFill>
                  <a:srgbClr val="00B0F0"/>
                </a:solidFill>
                <a:latin typeface="Montserrat"/>
                <a:ea typeface="Montserrat"/>
                <a:cs typeface="Montserrat"/>
              </a:rPr>
              <a:t> بحماية المستهلك يرجع لاسباب </a:t>
            </a:r>
            <a:r>
              <a:rPr lang="en-US" sz="1600" b="1" dirty="0" smtClean="0">
                <a:solidFill>
                  <a:srgbClr val="00B0F0"/>
                </a:solidFill>
                <a:latin typeface="Montserrat"/>
                <a:ea typeface="Montserrat"/>
                <a:cs typeface="Montserrat"/>
              </a:rPr>
              <a:t>عديده</a:t>
            </a:r>
            <a:r>
              <a:rPr lang="ar-SA" sz="1600" b="1" dirty="0" smtClean="0">
                <a:solidFill>
                  <a:srgbClr val="00B0F0"/>
                </a:solidFill>
                <a:latin typeface="Montserrat"/>
                <a:ea typeface="Montserrat"/>
                <a:cs typeface="Montserrat"/>
              </a:rPr>
              <a:t>:</a:t>
            </a:r>
            <a:endParaRPr lang="en-US" b="1" dirty="0" smtClean="0">
              <a:latin typeface="+mn-lt"/>
            </a:endParaRP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-1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عدم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 توافر المعلومات الكافيه عن خصائص المنتج وبياناته المؤثرة​</a:t>
            </a: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​ -2 وجود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 فئات منخفضة الدخل  ,ذات مستوى تعليمي متدن​</a:t>
            </a:r>
          </a:p>
          <a:p>
            <a:pPr algn="r" rtl="1" fontAlgn="base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-3 عدم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 وعي المستهلك بالمسائل القانونية للنظام التسويقي</a:t>
            </a:r>
          </a:p>
        </p:txBody>
      </p:sp>
    </p:spTree>
    <p:extLst>
      <p:ext uri="{BB962C8B-B14F-4D97-AF65-F5344CB8AC3E}">
        <p14:creationId xmlns:p14="http://schemas.microsoft.com/office/powerpoint/2010/main" val="41262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A9F4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>
            <a:spLocks noGrp="1"/>
          </p:cNvSpPr>
          <p:nvPr>
            <p:ph type="subTitle" idx="4294967295"/>
          </p:nvPr>
        </p:nvSpPr>
        <p:spPr>
          <a:xfrm>
            <a:off x="769689" y="561108"/>
            <a:ext cx="6136800" cy="6961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SA" sz="2400" b="1" dirty="0" smtClean="0">
                <a:solidFill>
                  <a:srgbClr val="03A9F4"/>
                </a:solidFill>
                <a:latin typeface="+mj-lt"/>
                <a:ea typeface="Montserrat"/>
                <a:cs typeface="Montserrat"/>
                <a:sym typeface="Montserrat"/>
              </a:rPr>
              <a:t>تعريف المستهلك</a:t>
            </a:r>
            <a:endParaRPr sz="2400" b="1" dirty="0">
              <a:solidFill>
                <a:srgbClr val="03A9F4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  <p:sp>
        <p:nvSpPr>
          <p:cNvPr id="3" name="مربع نص 2"/>
          <p:cNvSpPr txBox="1"/>
          <p:nvPr/>
        </p:nvSpPr>
        <p:spPr>
          <a:xfrm>
            <a:off x="103908" y="1517073"/>
            <a:ext cx="7003473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كل شخص ذي صفة طبيعية او اعتباريه يحصل على سلعة او خدمة بمقابل او دون مقابل اشباعا لحاجته </a:t>
            </a:r>
            <a:r>
              <a:rPr lang="en-US" b="1" dirty="0" smtClean="0">
                <a:latin typeface="+mn-lt"/>
              </a:rPr>
              <a:t>الشخصيه  </a:t>
            </a:r>
            <a:r>
              <a:rPr lang="ar-SA" b="1" dirty="0">
                <a:latin typeface="+mn-lt"/>
              </a:rPr>
              <a:t>ا</a:t>
            </a:r>
            <a:r>
              <a:rPr lang="en-US" b="1" dirty="0" smtClean="0">
                <a:latin typeface="+mn-lt"/>
              </a:rPr>
              <a:t>و</a:t>
            </a:r>
            <a:r>
              <a:rPr lang="en-US" b="1" dirty="0">
                <a:latin typeface="+mn-lt"/>
              </a:rPr>
              <a:t> حاجات الاخرين </a:t>
            </a:r>
            <a:endParaRPr lang="ar-SA" b="1" dirty="0" smtClean="0">
              <a:latin typeface="+mn-l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SA" b="1" dirty="0">
              <a:latin typeface="+mn-l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ان كل شخص يتعاقد على سلعة او خدمة لحاجته الشخصية او نشاطه المهني في مجال لا يعود الى </a:t>
            </a:r>
            <a:r>
              <a:rPr lang="en-US" b="1" dirty="0" smtClean="0">
                <a:latin typeface="+mn-lt"/>
              </a:rPr>
              <a:t>اختصاصه</a:t>
            </a:r>
            <a:r>
              <a:rPr lang="en-US" b="1" dirty="0">
                <a:latin typeface="+mn-lt"/>
              </a:rPr>
              <a:t> , يعد مستهلكا,وهو بحسب وسيلة العاقد , اما ان يكون مستهلكا تقليديا او مستهلكا </a:t>
            </a:r>
            <a:r>
              <a:rPr lang="en-US" b="1" dirty="0" smtClean="0">
                <a:latin typeface="+mn-lt"/>
              </a:rPr>
              <a:t>الكترونيا</a:t>
            </a:r>
            <a:endParaRPr lang="ar-SA" b="1" dirty="0" smtClean="0">
              <a:latin typeface="+mn-l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b="1" dirty="0">
              <a:latin typeface="+mn-l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المستهلك التقليدي : وهو الي يتعاقد مع المهني او المحترف بالوسائل التقليدية ,واهمها  التعاقد مع المال التجارية وذلك بالنتقال الى مكان المحل</a:t>
            </a:r>
          </a:p>
          <a:p>
            <a:pPr algn="r" rtl="1"/>
            <a:endParaRPr lang="en-US" b="1" dirty="0">
              <a:latin typeface="+mn-l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b="1" dirty="0" smtClean="0"/>
              <a:t>المستهلك الالكتروني المستهلك هنا مرده وسيلة التعاقد ,حيث التعاقد باستخدام شبكة الانترنت , وهكذا يمكن تعريف المستهلك الالكتروني بانه كل شخص طبيعي او اعتباري يتعاقد بواسطة وسيلة الكترونية على منتج لاشباع احتياجته الشخصية او العائلية او احتياجته المهنية خارج نطاق تخصصه. ​</a:t>
            </a:r>
            <a:r>
              <a:rPr lang="en-US" b="1" dirty="0" smtClean="0"/>
              <a:t> </a:t>
            </a:r>
            <a:endParaRPr lang="ar-SA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63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A9F4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>
            <a:spLocks noGrp="1"/>
          </p:cNvSpPr>
          <p:nvPr>
            <p:ph type="subTitle" idx="4294967295"/>
          </p:nvPr>
        </p:nvSpPr>
        <p:spPr>
          <a:xfrm>
            <a:off x="769689" y="696190"/>
            <a:ext cx="6136800" cy="6961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SA" sz="2400" b="1" dirty="0" smtClean="0">
                <a:solidFill>
                  <a:srgbClr val="03A9F4"/>
                </a:solidFill>
                <a:latin typeface="+mj-lt"/>
                <a:ea typeface="Montserrat"/>
                <a:cs typeface="Montserrat"/>
                <a:sym typeface="Montserrat"/>
              </a:rPr>
              <a:t>حقوق المستهلك</a:t>
            </a:r>
            <a:endParaRPr sz="2400" b="1" dirty="0">
              <a:solidFill>
                <a:srgbClr val="03A9F4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  <p:sp>
        <p:nvSpPr>
          <p:cNvPr id="3" name="مربع نص 2"/>
          <p:cNvSpPr txBox="1"/>
          <p:nvPr/>
        </p:nvSpPr>
        <p:spPr>
          <a:xfrm>
            <a:off x="103909" y="1517073"/>
            <a:ext cx="6296891" cy="23544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1- حق السلامة و الأمان 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2- الحق في المعرفة 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3- حق الاستماع عليه 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4- حق احتياجاته الاساسيه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5- حق التعويض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6- حق التثقيف </a:t>
            </a: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latin typeface="+mn-lt"/>
              </a:rPr>
              <a:t>7- حق الحياة في بيئة صحية</a:t>
            </a:r>
            <a:endParaRPr lang="ar-SA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4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1B5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sp>
        <p:nvSpPr>
          <p:cNvPr id="3" name="مربع نص 2"/>
          <p:cNvSpPr txBox="1"/>
          <p:nvPr/>
        </p:nvSpPr>
        <p:spPr>
          <a:xfrm>
            <a:off x="-1449837" y="732101"/>
            <a:ext cx="8541326" cy="17235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fontAlgn="base"/>
            <a:r>
              <a:rPr lang="ar-SA" sz="1600" b="1" dirty="0" smtClean="0">
                <a:solidFill>
                  <a:srgbClr val="3F51B5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ar-SA" sz="1600" b="1" dirty="0">
                <a:solidFill>
                  <a:srgbClr val="3F51B5"/>
                </a:solidFill>
                <a:latin typeface="Montserrat"/>
                <a:ea typeface="Montserrat"/>
                <a:cs typeface="Montserrat"/>
              </a:rPr>
              <a:t>مفهوم الإعلان المضلل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/>
              <a:t>الاعلان الذي يصاغ عبارات من شأنها أن تؤدي إلى خداع المتلقي "، كما يعرف أيضا بأنه" كل إعلان يتم عرضه بطريقة  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/>
              <a:t>تودي الى تضليل </a:t>
            </a:r>
            <a:r>
              <a:rPr lang="ar-SA" b="1" dirty="0"/>
              <a:t>أو من شأنها أن تؤدي إلى تضليل المخاطبين به، أو المنافسين على نحو قد يلحق ضررا بمصالحهم أو هو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/>
              <a:t>الإعلان المتضمن معلومات تدفع المستهلك إلى الوقوع في خلط وخداع فيما يتعلق بعناصر أو أوصاف </a:t>
            </a:r>
            <a:r>
              <a:rPr lang="ar-SA" b="1" dirty="0" smtClean="0"/>
              <a:t>جوهرية</a:t>
            </a:r>
            <a:endParaRPr lang="ar-SA" b="1" dirty="0"/>
          </a:p>
          <a:p>
            <a:pPr algn="r" fontAlgn="base">
              <a:lnSpc>
                <a:spcPct val="150000"/>
              </a:lnSpc>
            </a:pPr>
            <a:endParaRPr lang="en-US" sz="1800" b="1" dirty="0" smtClean="0">
              <a:solidFill>
                <a:srgbClr val="3F51B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0" y="2209429"/>
            <a:ext cx="7153835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b="1" dirty="0">
                <a:solidFill>
                  <a:srgbClr val="3F51B5"/>
                </a:solidFill>
                <a:latin typeface="Montserrat"/>
                <a:ea typeface="Montserrat"/>
                <a:cs typeface="Montserrat"/>
                <a:sym typeface="Montserrat"/>
              </a:rPr>
              <a:t>الحماية الجزائية للمستهلك </a:t>
            </a:r>
            <a:endParaRPr lang="ar-SA" sz="1600" b="1" dirty="0" smtClean="0">
              <a:solidFill>
                <a:srgbClr val="3F51B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r>
              <a:rPr lang="ar-SA" b="1" dirty="0"/>
              <a:t>إن من أهم صور الجرائم التي تتعلق بالمنتجات وتستوجب المسؤولية </a:t>
            </a:r>
            <a:r>
              <a:rPr lang="ar-SA" b="1" dirty="0"/>
              <a:t>الجزائية الغش </a:t>
            </a:r>
            <a:r>
              <a:rPr lang="ar-SA" b="1" dirty="0"/>
              <a:t>أو الخداع أو الشروع فيهما، ولا شك أن الإعلان الذي يروج لمنتجات </a:t>
            </a:r>
            <a:r>
              <a:rPr lang="ar-SA" b="1" dirty="0"/>
              <a:t>او خدمات </a:t>
            </a:r>
            <a:r>
              <a:rPr lang="ar-SA" b="1" dirty="0"/>
              <a:t>مخالفة يكون إعلانا </a:t>
            </a:r>
            <a:r>
              <a:rPr lang="ar-SA" b="1" dirty="0"/>
              <a:t>مخالفا يستوجب </a:t>
            </a:r>
            <a:r>
              <a:rPr lang="ar-SA" b="1" dirty="0"/>
              <a:t>المسؤولية كذلك. </a:t>
            </a:r>
            <a:r>
              <a:rPr lang="ar-SA" b="1" dirty="0" smtClean="0"/>
              <a:t>وقد </a:t>
            </a:r>
            <a:r>
              <a:rPr lang="ar-SA" b="1" dirty="0"/>
              <a:t>أوردت المادة (2) من نظام مكافحة الغش التجاري العديد من صور الغش التجاري التي تعد جرائم معاقب عليها، ومنها على سبيل المثال:  </a:t>
            </a:r>
            <a:endParaRPr lang="ar-SA" b="1" dirty="0"/>
          </a:p>
          <a:p>
            <a:pPr algn="r">
              <a:lnSpc>
                <a:spcPct val="150000"/>
              </a:lnSpc>
            </a:pPr>
            <a:endParaRPr lang="ar-SA" b="1" dirty="0"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1B5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  <p:sp>
        <p:nvSpPr>
          <p:cNvPr id="3" name="مربع نص 2"/>
          <p:cNvSpPr txBox="1"/>
          <p:nvPr/>
        </p:nvSpPr>
        <p:spPr>
          <a:xfrm>
            <a:off x="-1331504" y="1000461"/>
            <a:ext cx="8399277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 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  1- الخداع او الشروع في الخداع بي طريقة من الطرق في ذاتية المنتج او طبيعته او جنسه او نوعه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2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- الغش او الشروع في غش المنتج او بيع او عرض او استيراد منتج مغشوش او صنع منتجات مخالفة للمواصفات 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  3- استعمال عبوات او ملصقات مخالفة للمواصفات القياسية المعتمدة، وذلك في تجهيز او تحضير ما يكون معدا للبيع 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    من المنتجات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  4- تعبئة المنتج او حزمة او خزنة او نقله خلافا للمواصفات المعتمدة</a:t>
            </a:r>
            <a:endParaRPr lang="en-US" b="1" dirty="0" smtClean="0">
              <a:solidFill>
                <a:schemeClr val="tx2">
                  <a:lumMod val="10000"/>
                </a:schemeClr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endParaRPr lang="ar-SA" b="1" dirty="0" smtClean="0">
              <a:solidFill>
                <a:schemeClr val="tx2">
                  <a:lumMod val="10000"/>
                </a:schemeClr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وتتراوح العقوبة بين الغرامة بما تزيد على خمسمائة ألف ريال او السجن مدة لا تزيد على سنتين او بهما معا، والتشهير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بالمحكوم عليه على نفقته في جريدتين يوميتين، كما يجوز الحكم بإغلاق المحل المخالف مدة لا تتجاوز سنة.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وإذا اقترن فعل الخداع او الشروع فيه، باستعمال طرق ووسائل من شأنها جعل عملية وزن المنتج او فحصه غير صحيحه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او كان المنتج المغشوش او الفاسد او المواد المستعملة في غشه مضرا بصحة الانسان او الحيوان، فإن العقوبة تصبح 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الغرامة بما لا تتجاوز مليون ريال، او السجن مدة لا تزيد عن ثلاث سنوات او بهما معا.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</a:p>
          <a:p>
            <a:pPr algn="r" fontAlgn="base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endParaRPr lang="ar-SA" b="1" dirty="0" smtClean="0">
              <a:solidFill>
                <a:schemeClr val="tx2">
                  <a:lumMod val="10000"/>
                </a:schemeClr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endParaRPr lang="en-US" b="1" dirty="0" smtClean="0">
              <a:solidFill>
                <a:srgbClr val="3F51B5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995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1B5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  <p:sp>
        <p:nvSpPr>
          <p:cNvPr id="3" name="مربع نص 2"/>
          <p:cNvSpPr txBox="1"/>
          <p:nvPr/>
        </p:nvSpPr>
        <p:spPr>
          <a:xfrm>
            <a:off x="-1223928" y="828338"/>
            <a:ext cx="8485340" cy="18004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     وبموجب المادة (26) من نظام مكافحة الغش التجاري، فإن العقوبات الواردة في هذا النظام على النحو السابق بيانه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  <a:sym typeface="Montserrat"/>
              </a:rPr>
              <a:t>     تسري على كل من شارك في ارتكاب المخالفة، كما هو الحال بالنسبة للمعلن، أو حرض على ارتكابها.</a:t>
            </a:r>
          </a:p>
          <a:p>
            <a:pPr algn="r" fontAlgn="base">
              <a:lnSpc>
                <a:spcPct val="150000"/>
              </a:lnSpc>
            </a:pPr>
            <a:endParaRPr lang="en-US" sz="1600" b="1" dirty="0" smtClean="0">
              <a:solidFill>
                <a:srgbClr val="002060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  <a:latin typeface="+mn-lt"/>
                <a:ea typeface="Montserrat"/>
                <a:cs typeface="Montserrat"/>
                <a:sym typeface="Montserrat"/>
              </a:rPr>
              <a:t>  </a:t>
            </a:r>
            <a:endParaRPr lang="ar-SA" sz="1600" b="1" dirty="0" smtClean="0">
              <a:solidFill>
                <a:srgbClr val="002060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algn="r" fontAlgn="base">
              <a:lnSpc>
                <a:spcPct val="150000"/>
              </a:lnSpc>
            </a:pPr>
            <a:endParaRPr lang="en-US" b="1" dirty="0" smtClean="0">
              <a:solidFill>
                <a:srgbClr val="3F51B5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90456" y="1667435"/>
            <a:ext cx="673428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b="1" dirty="0">
                <a:solidFill>
                  <a:srgbClr val="3F51B5"/>
                </a:solidFill>
                <a:latin typeface="Montserrat"/>
                <a:ea typeface="Montserrat"/>
                <a:cs typeface="Montserrat"/>
              </a:rPr>
              <a:t>الحماية المدنية </a:t>
            </a:r>
            <a:r>
              <a:rPr lang="ar-SA" sz="1600" b="1" dirty="0" smtClean="0">
                <a:solidFill>
                  <a:srgbClr val="3F51B5"/>
                </a:solidFill>
                <a:latin typeface="Montserrat"/>
                <a:ea typeface="Montserrat"/>
                <a:cs typeface="Montserrat"/>
              </a:rPr>
              <a:t>للمستهلك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وفقا للقواعد المدنية فإن للمستهلك له الحق في رفع دعوى التنفيذ العيني للعقد في حال رفض المعلن تنفيذ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التزامه الوارد في الإعلان، وفي حال سمحت ظروف الحال بذلك، وفي حالة عدم إمكانية التنفيذ فإن للمستهلك الحق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في رفع دعوى التعويض، ومثاله أن يكون موضوع الإعلان سلعة غير متوافرة في السوق، بالإضافة إلى ذلك، فإن</a:t>
            </a:r>
          </a:p>
          <a:p>
            <a:pPr algn="r" fontAlgn="base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للمستهلك </a:t>
            </a:r>
            <a:r>
              <a:rPr lang="ar-SA" b="1" dirty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الحق في رفع دعوى طلب فسخ العقد إذا تضمن الإعلان معلومات مضللة أثرت في 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latin typeface="+mn-lt"/>
                <a:ea typeface="Montserrat"/>
                <a:cs typeface="Montserrat"/>
              </a:rPr>
              <a:t>رضاه.</a:t>
            </a:r>
            <a:endParaRPr lang="ar-SA" b="1" dirty="0">
              <a:solidFill>
                <a:schemeClr val="tx2">
                  <a:lumMod val="10000"/>
                </a:schemeClr>
              </a:solidFill>
              <a:latin typeface="+mn-l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340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4336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9"/>
          <p:cNvSpPr txBox="1">
            <a:spLocks noGrp="1"/>
          </p:cNvSpPr>
          <p:nvPr>
            <p:ph type="title"/>
          </p:nvPr>
        </p:nvSpPr>
        <p:spPr>
          <a:xfrm>
            <a:off x="817568" y="2317055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dirty="0" smtClean="0">
                <a:solidFill>
                  <a:srgbClr val="F44336"/>
                </a:solidFill>
              </a:rPr>
              <a:t>أي أسئلة ؟ </a:t>
            </a:r>
            <a:endParaRPr sz="7200" dirty="0">
              <a:solidFill>
                <a:srgbClr val="F44336"/>
              </a:solidFill>
            </a:endParaRPr>
          </a:p>
        </p:txBody>
      </p:sp>
      <p:sp>
        <p:nvSpPr>
          <p:cNvPr id="389" name="Google Shape;389;p39"/>
          <p:cNvSpPr txBox="1">
            <a:spLocks noGrp="1"/>
          </p:cNvSpPr>
          <p:nvPr>
            <p:ph type="body" idx="1"/>
          </p:nvPr>
        </p:nvSpPr>
        <p:spPr>
          <a:xfrm>
            <a:off x="4613563" y="3293919"/>
            <a:ext cx="2702177" cy="13187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>
              <a:buNone/>
            </a:pPr>
            <a:r>
              <a:rPr lang="ar-SA" sz="2800" dirty="0" smtClean="0"/>
              <a:t>محمد شقير </a:t>
            </a:r>
            <a:r>
              <a:rPr lang="en-US" sz="2800" dirty="0" smtClean="0"/>
              <a:t> </a:t>
            </a:r>
            <a:r>
              <a:rPr lang="ar-SA" sz="2800" dirty="0" smtClean="0"/>
              <a:t>1-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SA" sz="2800" dirty="0" smtClean="0"/>
              <a:t>2- مهند الجعفر</a:t>
            </a:r>
          </a:p>
        </p:txBody>
      </p:sp>
      <p:sp>
        <p:nvSpPr>
          <p:cNvPr id="395" name="Google Shape;395;p3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wal template">
  <a:themeElements>
    <a:clrScheme name="Custom 347">
      <a:dk1>
        <a:srgbClr val="999999"/>
      </a:dk1>
      <a:lt1>
        <a:srgbClr val="FFFFFF"/>
      </a:lt1>
      <a:dk2>
        <a:srgbClr val="B7B7B7"/>
      </a:dk2>
      <a:lt2>
        <a:srgbClr val="ECECEC"/>
      </a:lt2>
      <a:accent1>
        <a:srgbClr val="8BC34A"/>
      </a:accent1>
      <a:accent2>
        <a:srgbClr val="CDDC39"/>
      </a:accent2>
      <a:accent3>
        <a:srgbClr val="FFEB3B"/>
      </a:accent3>
      <a:accent4>
        <a:srgbClr val="FFC107"/>
      </a:accent4>
      <a:accent5>
        <a:srgbClr val="FF9800"/>
      </a:accent5>
      <a:accent6>
        <a:srgbClr val="F44336"/>
      </a:accent6>
      <a:hlink>
        <a:srgbClr val="00BCD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493</Words>
  <Application>Microsoft Office PowerPoint</Application>
  <PresentationFormat>عرض على الشاشة (16:9)</PresentationFormat>
  <Paragraphs>63</Paragraphs>
  <Slides>8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Karla</vt:lpstr>
      <vt:lpstr>Montserrat</vt:lpstr>
      <vt:lpstr>Cadwal template</vt:lpstr>
      <vt:lpstr>حماية المستهلك من الإعلانات التجارية المضللة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أي أسئلة ؟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TOSHIBA</dc:creator>
  <cp:lastModifiedBy>TOSHIBA</cp:lastModifiedBy>
  <cp:revision>22</cp:revision>
  <dcterms:modified xsi:type="dcterms:W3CDTF">2019-11-14T20:39:34Z</dcterms:modified>
</cp:coreProperties>
</file>