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83" r:id="rId27"/>
    <p:sldId id="284" r:id="rId28"/>
    <p:sldId id="285" r:id="rId29"/>
    <p:sldId id="286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  <p:sldId id="322" r:id="rId65"/>
    <p:sldId id="323" r:id="rId66"/>
    <p:sldId id="324" r:id="rId67"/>
    <p:sldId id="325" r:id="rId68"/>
    <p:sldId id="326" r:id="rId69"/>
    <p:sldId id="327" r:id="rId70"/>
    <p:sldId id="328" r:id="rId71"/>
    <p:sldId id="329" r:id="rId72"/>
    <p:sldId id="330" r:id="rId73"/>
    <p:sldId id="331" r:id="rId74"/>
    <p:sldId id="332" r:id="rId75"/>
    <p:sldId id="333" r:id="rId76"/>
    <p:sldId id="334" r:id="rId77"/>
    <p:sldId id="335" r:id="rId78"/>
    <p:sldId id="336" r:id="rId79"/>
    <p:sldId id="337" r:id="rId80"/>
    <p:sldId id="338" r:id="rId81"/>
    <p:sldId id="339" r:id="rId82"/>
    <p:sldId id="340" r:id="rId83"/>
    <p:sldId id="341" r:id="rId84"/>
    <p:sldId id="342" r:id="rId85"/>
    <p:sldId id="343" r:id="rId86"/>
    <p:sldId id="344" r:id="rId87"/>
    <p:sldId id="345" r:id="rId88"/>
    <p:sldId id="346" r:id="rId89"/>
    <p:sldId id="347" r:id="rId90"/>
    <p:sldId id="348" r:id="rId91"/>
    <p:sldId id="349" r:id="rId92"/>
    <p:sldId id="350" r:id="rId93"/>
    <p:sldId id="351" r:id="rId94"/>
    <p:sldId id="352" r:id="rId95"/>
    <p:sldId id="353" r:id="rId96"/>
    <p:sldId id="354" r:id="rId97"/>
    <p:sldId id="355" r:id="rId98"/>
    <p:sldId id="356" r:id="rId99"/>
    <p:sldId id="357" r:id="rId100"/>
    <p:sldId id="358" r:id="rId101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16">
          <p15:clr>
            <a:srgbClr val="A4A3A4"/>
          </p15:clr>
        </p15:guide>
        <p15:guide id="2" pos="23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164" y="-102"/>
      </p:cViewPr>
      <p:guideLst>
        <p:guide orient="horz" pos="3016"/>
        <p:guide pos="2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2450" y="2974705"/>
            <a:ext cx="6261100" cy="20525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5426288"/>
            <a:ext cx="5156200" cy="244714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40350" y="536423"/>
            <a:ext cx="1657350" cy="114067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8300" y="536423"/>
            <a:ext cx="4849283" cy="114067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863" y="6153339"/>
            <a:ext cx="6261100" cy="190186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863" y="4058633"/>
            <a:ext cx="6261100" cy="209470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300" y="2234355"/>
            <a:ext cx="3253317" cy="63195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44383" y="2234355"/>
            <a:ext cx="3253317" cy="63195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300" y="2143474"/>
            <a:ext cx="3254596" cy="8932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" y="3036771"/>
            <a:ext cx="3254596" cy="5517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41827" y="2143474"/>
            <a:ext cx="3255874" cy="8932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41827" y="3036771"/>
            <a:ext cx="3255874" cy="5517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9/6/2014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9/6/2014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9/6/2014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1" y="381259"/>
            <a:ext cx="2423363" cy="162256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9901" y="381259"/>
            <a:ext cx="4117799" cy="81726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8301" y="2003825"/>
            <a:ext cx="2423363" cy="6550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788" y="6703060"/>
            <a:ext cx="4419600" cy="7913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43788" y="855615"/>
            <a:ext cx="4419600" cy="57454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788" y="7494394"/>
            <a:ext cx="4419600" cy="11238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8300" y="383477"/>
            <a:ext cx="6629400" cy="1595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300" y="2234355"/>
            <a:ext cx="6629400" cy="6319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8300" y="8875350"/>
            <a:ext cx="1718733" cy="509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8523B-E035-4CAE-A96A-58211FC229D1}" type="datetimeFigureOut">
              <a:rPr lang="en-US" smtClean="0"/>
              <a:pPr/>
              <a:t>9/6/2014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16717" y="8875350"/>
            <a:ext cx="2332567" cy="509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78967" y="8875350"/>
            <a:ext cx="1718733" cy="509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1816100" y="1866900"/>
            <a:ext cx="82423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Head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&amp;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Neck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Trauma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932856" y="4403835"/>
            <a:ext cx="6678688" cy="104701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Dr.</a:t>
            </a:r>
            <a:r>
              <a:rPr lang="en-CA" sz="2812" b="1" dirty="0" smtClean="0">
                <a:solidFill>
                  <a:srgbClr val="CBCBCB"/>
                </a:solidFill>
                <a:latin typeface="Times New Roman Bold"/>
                <a:cs typeface="Times New Roman Bold"/>
              </a:rPr>
              <a:t> </a:t>
            </a: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Mohammad </a:t>
            </a:r>
            <a:r>
              <a:rPr lang="en-CA" sz="2812" b="1" dirty="0" err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aloulah</a:t>
            </a: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, MBBS,</a:t>
            </a:r>
            <a:r>
              <a:rPr lang="en-CA" sz="2812" b="1" dirty="0" smtClean="0">
                <a:solidFill>
                  <a:srgbClr val="CBCBCB"/>
                </a:solidFill>
                <a:latin typeface="Times New Roman Bold"/>
                <a:cs typeface="Times New Roman Bold"/>
              </a:rPr>
              <a:t> </a:t>
            </a: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SBORL(c)</a:t>
            </a:r>
            <a:r>
              <a:rPr lang="en-CA" sz="2802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Assistant</a:t>
            </a:r>
            <a:r>
              <a:rPr lang="en-CA" sz="2812" b="1" dirty="0" smtClean="0">
                <a:solidFill>
                  <a:srgbClr val="CBCBCB"/>
                </a:solidFill>
                <a:latin typeface="Times New Roman Bold"/>
                <a:cs typeface="Times New Roman Bold"/>
              </a:rPr>
              <a:t> </a:t>
            </a: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Professor</a:t>
            </a:r>
            <a:r>
              <a:rPr lang="en-CA" sz="2812" b="1" dirty="0" smtClean="0">
                <a:solidFill>
                  <a:srgbClr val="CBCBCB"/>
                </a:solidFill>
                <a:latin typeface="Times New Roman Bold"/>
                <a:cs typeface="Times New Roman Bold"/>
              </a:rPr>
              <a:t>  </a:t>
            </a: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King</a:t>
            </a:r>
            <a:r>
              <a:rPr lang="en-CA" sz="2812" b="1" dirty="0" smtClean="0">
                <a:solidFill>
                  <a:srgbClr val="CBCBCB"/>
                </a:solidFill>
                <a:latin typeface="Times New Roman Bold"/>
                <a:cs typeface="Times New Roman Bold"/>
              </a:rPr>
              <a:t> </a:t>
            </a: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Saud</a:t>
            </a:r>
            <a:r>
              <a:rPr lang="en-CA" sz="2812" b="1" dirty="0" smtClean="0">
                <a:solidFill>
                  <a:srgbClr val="CBCBCB"/>
                </a:solidFill>
                <a:latin typeface="Times New Roman Bold"/>
                <a:cs typeface="Times New Roman Bold"/>
              </a:rPr>
              <a:t> </a:t>
            </a: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University</a:t>
            </a:r>
          </a:p>
          <a:p>
            <a:pPr>
              <a:lnSpc>
                <a:spcPts val="2700"/>
              </a:lnSpc>
            </a:pPr>
            <a:endParaRPr lang="en-CA" sz="2802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946400" y="5080000"/>
            <a:ext cx="71120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Otolaryngology</a:t>
            </a:r>
            <a:r>
              <a:rPr lang="en-CA" sz="2812" b="1" dirty="0" smtClean="0">
                <a:solidFill>
                  <a:srgbClr val="CBCBCB"/>
                </a:solidFill>
                <a:latin typeface="Times New Roman Bold"/>
                <a:cs typeface="Times New Roman Bold"/>
              </a:rPr>
              <a:t> </a:t>
            </a: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Consultant</a:t>
            </a:r>
          </a:p>
          <a:p>
            <a:pPr>
              <a:lnSpc>
                <a:spcPts val="3220"/>
              </a:lnSpc>
            </a:pPr>
            <a:endParaRPr lang="en-CA" sz="2802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498600" y="5486400"/>
            <a:ext cx="100990" cy="85786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1638300" algn="l"/>
              </a:tabLst>
            </a:pP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l</a:t>
            </a:r>
          </a:p>
          <a:p>
            <a:pPr>
              <a:lnSpc>
                <a:spcPts val="3400"/>
              </a:lnSpc>
            </a:pPr>
            <a:endParaRPr lang="en-CA" sz="2802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09900" y="1308100"/>
            <a:ext cx="70485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00000"/>
                </a:solidFill>
                <a:latin typeface="Times New Roman"/>
                <a:cs typeface="Times New Roman"/>
              </a:rPr>
              <a:t>Longitudinal TB#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1600200" y="1219200"/>
            <a:ext cx="8458200" cy="774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900"/>
              </a:lnSpc>
            </a:pP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Complications</a:t>
            </a:r>
            <a:r>
              <a:rPr lang="en-CA" sz="60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of</a:t>
            </a:r>
            <a:r>
              <a:rPr lang="en-CA" sz="60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TB#</a:t>
            </a:r>
          </a:p>
          <a:p>
            <a:pPr>
              <a:lnSpc>
                <a:spcPts val="6900"/>
              </a:lnSpc>
            </a:pPr>
            <a:endParaRPr lang="en-CA" sz="60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Hearing loss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0734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Vertigo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36576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Tinnitus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42418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Facial paralysis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31900" y="48260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CSF leak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31900" y="5410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Carotid injury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08200" y="1930400"/>
            <a:ext cx="7950200" cy="154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300"/>
              </a:lnSpc>
            </a:pPr>
            <a:r>
              <a:rPr lang="en-CA" sz="4407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Naso-orbital Ethmoid</a:t>
            </a:r>
            <a:r>
              <a:rPr lang="en-CA" sz="4407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4407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and</a:t>
            </a:r>
            <a:r>
              <a:rPr lang="en-CA" sz="43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4397" smtClean="0">
                <a:solidFill>
                  <a:srgbClr val="000000"/>
                </a:solidFill>
                <a:latin typeface="Times New Roman"/>
              </a:rPr>
            </a:br>
            <a:r>
              <a:rPr lang="en-CA" sz="4407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Frontal</a:t>
            </a:r>
            <a:r>
              <a:rPr lang="en-CA" sz="4407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4407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Sinus</a:t>
            </a:r>
            <a:r>
              <a:rPr lang="en-CA" sz="4407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4407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Fractures</a:t>
            </a:r>
          </a:p>
          <a:p>
            <a:pPr>
              <a:lnSpc>
                <a:spcPts val="530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5" name="TextBox 2"/>
          <p:cNvSpPr txBox="1"/>
          <p:nvPr/>
        </p:nvSpPr>
        <p:spPr>
          <a:xfrm>
            <a:off x="1485900" y="1308100"/>
            <a:ext cx="85725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00000"/>
                </a:solidFill>
                <a:latin typeface="Times New Roman"/>
                <a:cs typeface="Times New Roman"/>
              </a:rPr>
              <a:t>Naso-orbital Ethmoid Fractures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55700" y="2857500"/>
            <a:ext cx="89027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Failure of Diagnosis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498600" y="3314700"/>
            <a:ext cx="8559800" cy="1130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00"/>
              </a:lnSpc>
            </a:pP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Leads to Significant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Facial Deformities</a:t>
            </a:r>
          </a:p>
          <a:p>
            <a:pPr>
              <a:lnSpc>
                <a:spcPts val="39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0100" y="1181100"/>
            <a:ext cx="7988300" cy="850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7590"/>
              </a:lnSpc>
            </a:pPr>
            <a:r>
              <a:rPr lang="en-CA" sz="66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Septal</a:t>
            </a:r>
            <a:r>
              <a:rPr lang="en-CA" sz="6609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6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hematoma</a:t>
            </a:r>
          </a:p>
          <a:p>
            <a:pPr>
              <a:lnSpc>
                <a:spcPts val="7590"/>
              </a:lnSpc>
            </a:pPr>
            <a:endParaRPr lang="en-CA" sz="66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89100" y="61468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Nasal Fracture with Septal Hematoma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2844800" y="1219200"/>
            <a:ext cx="7213600" cy="774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900"/>
              </a:lnSpc>
            </a:pP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Complication</a:t>
            </a:r>
          </a:p>
          <a:p>
            <a:pPr>
              <a:lnSpc>
                <a:spcPts val="6900"/>
              </a:lnSpc>
            </a:pPr>
            <a:endParaRPr lang="en-CA" sz="60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Nasal Deformity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89100" y="30607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Flattened Nasal Dorsum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35687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Septal Deviation /  Dislocation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46736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Intracranial Involvement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89100" y="52578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Cerebrospinal Fistula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89100" y="57658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Pneumocephalus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1663700" y="1257300"/>
            <a:ext cx="83947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Mechanisms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of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Trauma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685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0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6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MVA</a:t>
            </a:r>
          </a:p>
          <a:p>
            <a:pPr>
              <a:lnSpc>
                <a:spcPts val="4140"/>
              </a:lnSpc>
            </a:pPr>
            <a:endParaRPr lang="en-CA" sz="36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149600"/>
            <a:ext cx="8826500" cy="685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0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6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Iatrogenic</a:t>
            </a:r>
          </a:p>
          <a:p>
            <a:pPr>
              <a:lnSpc>
                <a:spcPts val="4140"/>
              </a:lnSpc>
            </a:pPr>
            <a:endParaRPr lang="en-CA" sz="36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3810000"/>
            <a:ext cx="8826500" cy="685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0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6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Burns and frostbite</a:t>
            </a:r>
          </a:p>
          <a:p>
            <a:pPr>
              <a:lnSpc>
                <a:spcPts val="4140"/>
              </a:lnSpc>
            </a:pPr>
            <a:endParaRPr lang="en-CA" sz="36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4457700"/>
            <a:ext cx="8826500" cy="685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0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6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Noise</a:t>
            </a:r>
          </a:p>
          <a:p>
            <a:pPr>
              <a:lnSpc>
                <a:spcPts val="4140"/>
              </a:lnSpc>
            </a:pPr>
            <a:endParaRPr lang="en-CA" sz="36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31900" y="5118100"/>
            <a:ext cx="8826500" cy="685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0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6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Barotrauma</a:t>
            </a:r>
          </a:p>
          <a:p>
            <a:pPr>
              <a:lnSpc>
                <a:spcPts val="4140"/>
              </a:lnSpc>
            </a:pPr>
            <a:endParaRPr lang="en-CA" sz="36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232"/>
            <a:ext cx="10058400" cy="77597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1905000" y="1130300"/>
            <a:ext cx="81534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Goals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of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Management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55700" y="2032000"/>
            <a:ext cx="1069011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dirty="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ABC</a:t>
            </a:r>
            <a:endParaRPr lang="en-CA" sz="3197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lnSpc>
                <a:spcPts val="368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55700" y="2616200"/>
            <a:ext cx="89027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Soft Tissue Repair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55700" y="3200400"/>
            <a:ext cx="89027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Framework Reconstitution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12900" y="3771900"/>
            <a:ext cx="8445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Nasas Region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12900" y="4279900"/>
            <a:ext cx="8445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Orbital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12900" y="4800600"/>
            <a:ext cx="8445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Nasal Support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12900" y="5308600"/>
            <a:ext cx="8445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Sinus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11" name="TextBox 2"/>
          <p:cNvSpPr txBox="1"/>
          <p:nvPr/>
        </p:nvSpPr>
        <p:spPr>
          <a:xfrm>
            <a:off x="2489200" y="1219200"/>
            <a:ext cx="7569200" cy="774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900"/>
              </a:lnSpc>
            </a:pP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Anatomy/Zone</a:t>
            </a:r>
            <a:r>
              <a:rPr lang="en-CA" sz="60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</a:t>
            </a:r>
          </a:p>
          <a:p>
            <a:pPr>
              <a:lnSpc>
                <a:spcPts val="6900"/>
              </a:lnSpc>
            </a:pPr>
            <a:endParaRPr lang="en-CA" sz="60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511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Cricoid</a:t>
            </a:r>
            <a:r>
              <a:rPr lang="en-CA" sz="2802" smtClean="0">
                <a:solidFill>
                  <a:srgbClr val="000000"/>
                </a:solidFill>
                <a:latin typeface="Arial Unicode MS"/>
                <a:cs typeface="Arial Unicode MS"/>
              </a:rPr>
              <a:t> Æ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sternum and clavicles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29210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Contains the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3378200"/>
            <a:ext cx="83693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Subclavian arteries and veins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89100" y="3784600"/>
            <a:ext cx="83693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Dome of the pleura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89100" y="4178300"/>
            <a:ext cx="83693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Esophagus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89100" y="4584700"/>
            <a:ext cx="83693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Great vessels of the neck +recurrent nerve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89100" y="4991100"/>
            <a:ext cx="83693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Trachea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231900" y="5422900"/>
            <a:ext cx="8826500" cy="927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S/S may be hidden from inspection in the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mediastinum or chest</a:t>
            </a:r>
          </a:p>
          <a:p>
            <a:pPr>
              <a:lnSpc>
                <a:spcPts val="30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11" name="TextBox 2"/>
          <p:cNvSpPr txBox="1"/>
          <p:nvPr/>
        </p:nvSpPr>
        <p:spPr>
          <a:xfrm>
            <a:off x="2070100" y="1181100"/>
            <a:ext cx="7988300" cy="850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7590"/>
              </a:lnSpc>
            </a:pPr>
            <a:r>
              <a:rPr lang="en-CA" sz="66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Anatomy/Zone</a:t>
            </a:r>
            <a:r>
              <a:rPr lang="en-CA" sz="6609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6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II</a:t>
            </a:r>
          </a:p>
          <a:p>
            <a:pPr>
              <a:lnSpc>
                <a:spcPts val="7590"/>
              </a:lnSpc>
            </a:pPr>
            <a:endParaRPr lang="en-CA" sz="66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511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Cricoid</a:t>
            </a:r>
            <a:r>
              <a:rPr lang="en-CA" sz="3197" smtClean="0">
                <a:solidFill>
                  <a:srgbClr val="000000"/>
                </a:solidFill>
                <a:latin typeface="Arial Unicode MS"/>
                <a:cs typeface="Arial Unicode MS"/>
              </a:rPr>
              <a:t> Æ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Angle of the mandible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29845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Contains the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35052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Larynx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89100" y="39751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Pharynx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89100" y="44450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Carotid artery and jugular vein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89100" y="49149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Phrenic, vagus, and hypoglossal nerves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231900" y="53975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Injuries here are seldom occult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231900" y="59309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Common site of carotid injury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2184400" y="1219200"/>
            <a:ext cx="7874000" cy="774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900"/>
              </a:lnSpc>
            </a:pP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Anatomy/Zone</a:t>
            </a:r>
            <a:r>
              <a:rPr lang="en-CA" sz="60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III</a:t>
            </a:r>
          </a:p>
          <a:p>
            <a:pPr>
              <a:lnSpc>
                <a:spcPts val="6900"/>
              </a:lnSpc>
            </a:pPr>
            <a:endParaRPr lang="en-CA" sz="60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Lies above the angle of the mandible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0734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Contains the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36449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Internal and external carotid arteries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89100" y="41529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Vertebral artery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89100" y="46736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Several cranial nerves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31900" y="51943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Vascular and cranial nerve injuries common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3771900" y="1181100"/>
            <a:ext cx="6286500" cy="850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7590"/>
              </a:lnSpc>
            </a:pPr>
            <a:r>
              <a:rPr lang="en-CA" sz="66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History</a:t>
            </a:r>
          </a:p>
          <a:p>
            <a:pPr>
              <a:lnSpc>
                <a:spcPts val="7590"/>
              </a:lnSpc>
            </a:pPr>
            <a:endParaRPr lang="en-CA" sz="66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Obtain from witnesses, patient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0734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Mechanisms of injury - stab wounds,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574800" y="3556000"/>
            <a:ext cx="84836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gunshot wound, high-energy, low-energy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4140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Estimate of blood loss at scene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31900" y="4699000"/>
            <a:ext cx="8826500" cy="1130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0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Any associated thoracic, abdominal,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extremity injuries</a:t>
            </a:r>
          </a:p>
          <a:p>
            <a:pPr>
              <a:lnSpc>
                <a:spcPts val="39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31900" y="5791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Neurologic history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2260600" y="990600"/>
            <a:ext cx="7797800" cy="914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520"/>
              </a:lnSpc>
            </a:pPr>
            <a:r>
              <a:rPr lang="en-CA" sz="48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Physical</a:t>
            </a:r>
            <a:r>
              <a:rPr lang="en-CA" sz="48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48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Examination</a:t>
            </a:r>
          </a:p>
          <a:p>
            <a:pPr>
              <a:lnSpc>
                <a:spcPts val="5520"/>
              </a:lnSpc>
            </a:pPr>
            <a:endParaRPr lang="en-CA" sz="48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44600" y="2133600"/>
            <a:ext cx="88138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Thorough head and neck exam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44600" y="2717800"/>
            <a:ext cx="88138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Palpation and stethoscope (thrills and bruits)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44600" y="3276600"/>
            <a:ext cx="8813800" cy="1130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0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Neuro exam: mental status, cranial nerves, and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spinal column</a:t>
            </a:r>
          </a:p>
          <a:p>
            <a:pPr>
              <a:lnSpc>
                <a:spcPts val="39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44600" y="4368800"/>
            <a:ext cx="88138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Examine the chest, abdomen, and extremities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44600" y="4953000"/>
            <a:ext cx="88138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Be sure to examine the back of the patient as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44600" y="5537200"/>
            <a:ext cx="88138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Don</a:t>
            </a: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’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t blindly explore wound or clamp vessel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3048000" y="1219200"/>
            <a:ext cx="7010400" cy="774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900"/>
              </a:lnSpc>
            </a:pP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Radiographs</a:t>
            </a:r>
          </a:p>
          <a:p>
            <a:pPr>
              <a:lnSpc>
                <a:spcPts val="6900"/>
              </a:lnSpc>
            </a:pPr>
            <a:endParaRPr lang="en-CA" sz="60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CXR - inspiratory/expiratory /Lateral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0734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Cervical spine film to rule out fractures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36576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Soft tissue neck films AP and Lateral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42418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CT Scan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31900" y="48260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Arteriograms, contrast studies as indicated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2108200" y="1130300"/>
            <a:ext cx="7950200" cy="927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8280"/>
              </a:lnSpc>
            </a:pPr>
            <a:r>
              <a:rPr lang="en-CA" sz="72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Auricle</a:t>
            </a:r>
            <a:r>
              <a:rPr lang="en-CA" sz="7209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72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injuries</a:t>
            </a:r>
          </a:p>
          <a:p>
            <a:pPr>
              <a:lnSpc>
                <a:spcPts val="8280"/>
              </a:lnSpc>
            </a:pPr>
            <a:endParaRPr lang="en-CA" sz="72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511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Hematomas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74800" y="2933700"/>
            <a:ext cx="8483600" cy="927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2953">
              <a:lnSpc>
                <a:spcPts val="310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separate the perichondrium (blood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supply) from the cartilage</a:t>
            </a:r>
          </a:p>
          <a:p>
            <a:pPr>
              <a:lnSpc>
                <a:spcPts val="31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765300" y="3771900"/>
            <a:ext cx="82931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 Unicode MS"/>
                <a:cs typeface="Arial Unicode MS"/>
              </a:rPr>
              <a:t>Æ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excise fibrous tissue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42418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Apply pressure dressing , drain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31900" y="51816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Avulsion: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89100" y="5638800"/>
            <a:ext cx="83693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Reimplantation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89100" y="6045200"/>
            <a:ext cx="83693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Microvascular anastomosis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1104900" y="1181100"/>
            <a:ext cx="89535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Intubation: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Indications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765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Failure to oxygenate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0607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Failure to remove CO</a:t>
            </a:r>
            <a:r>
              <a:rPr lang="en-CA" sz="2100" smtClean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36449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Increased WOB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42291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Neuromuscular weakness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31900" y="48133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CNS failure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31900" y="53975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Cardiovascular failure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0700" y="1638300"/>
            <a:ext cx="8267700" cy="850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7590"/>
              </a:lnSpc>
            </a:pPr>
            <a:r>
              <a:rPr lang="en-CA" sz="66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Laryngeal</a:t>
            </a:r>
            <a:r>
              <a:rPr lang="en-CA" sz="6609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6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Trauma</a:t>
            </a:r>
          </a:p>
          <a:p>
            <a:pPr>
              <a:lnSpc>
                <a:spcPts val="7590"/>
              </a:lnSpc>
            </a:pPr>
            <a:endParaRPr lang="en-CA" sz="66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3060700" y="1219200"/>
            <a:ext cx="6997700" cy="774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900"/>
              </a:lnSpc>
            </a:pP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Introduction</a:t>
            </a:r>
          </a:p>
          <a:p>
            <a:pPr>
              <a:lnSpc>
                <a:spcPts val="6900"/>
              </a:lnSpc>
            </a:pPr>
            <a:endParaRPr lang="en-CA" sz="60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76500"/>
            <a:ext cx="88265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Functions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89100" y="2908300"/>
            <a:ext cx="83693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Airway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3276600"/>
            <a:ext cx="83693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Voice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89100" y="3632200"/>
            <a:ext cx="83693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Swallowing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31900" y="4013200"/>
            <a:ext cx="88265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Well protected (mandible, sternum)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31900" y="4457700"/>
            <a:ext cx="88265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Support: Hyoid, thyroid, cricoid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231900" y="4876800"/>
            <a:ext cx="88265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342900" algn="l"/>
              </a:tabLst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Outcome determined by initial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	management</a:t>
            </a:r>
          </a:p>
          <a:p>
            <a:pPr>
              <a:lnSpc>
                <a:spcPts val="29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2044700" y="1257300"/>
            <a:ext cx="80137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Mechanism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of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Injury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685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0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6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Blunt</a:t>
            </a:r>
          </a:p>
          <a:p>
            <a:pPr>
              <a:lnSpc>
                <a:spcPts val="4140"/>
              </a:lnSpc>
            </a:pPr>
            <a:endParaRPr lang="en-CA" sz="36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89100" y="31242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MVA, strangulation, clothesline, sports related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36322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Significant internal damage, minimal signs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4749800"/>
            <a:ext cx="8826500" cy="685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0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6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Penetrating</a:t>
            </a:r>
          </a:p>
          <a:p>
            <a:pPr>
              <a:lnSpc>
                <a:spcPts val="4140"/>
              </a:lnSpc>
            </a:pPr>
            <a:endParaRPr lang="en-CA" sz="36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89100" y="53848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GSW: damage related to velocity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89100" y="59055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Knife: easy to underestimate damage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2247900" y="1219200"/>
            <a:ext cx="7810500" cy="774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900"/>
              </a:lnSpc>
            </a:pP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Initial</a:t>
            </a:r>
            <a:r>
              <a:rPr lang="en-CA" sz="60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Evaluation</a:t>
            </a:r>
          </a:p>
          <a:p>
            <a:pPr>
              <a:lnSpc>
                <a:spcPts val="6900"/>
              </a:lnSpc>
            </a:pPr>
            <a:endParaRPr lang="en-CA" sz="60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1069011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dirty="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ABC</a:t>
            </a:r>
            <a:endParaRPr lang="en-CA" sz="3197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lnSpc>
                <a:spcPts val="368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0734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Secure airway </a:t>
            </a: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local tracheotomy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36576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2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Intubation can worsen airway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42418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Avoid cricothyroidotomy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31900" y="48260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Pediatric: tracheotomy over bronchoscope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31900" y="5410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Clear C-spine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3670300" y="1130300"/>
            <a:ext cx="6388100" cy="927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8280"/>
              </a:lnSpc>
            </a:pPr>
            <a:r>
              <a:rPr lang="en-CA" sz="72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History</a:t>
            </a:r>
          </a:p>
          <a:p>
            <a:pPr>
              <a:lnSpc>
                <a:spcPts val="8280"/>
              </a:lnSpc>
            </a:pPr>
            <a:endParaRPr lang="en-CA" sz="72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Change in voice </a:t>
            </a: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most reliable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0734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Dysphagia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36576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Odynophagia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42418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Difficulty breathing - more severe injury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31900" y="48260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Anterior neck pain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31900" y="5410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Hemoptysis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20" name="TextBox 2"/>
          <p:cNvSpPr txBox="1"/>
          <p:nvPr/>
        </p:nvSpPr>
        <p:spPr>
          <a:xfrm>
            <a:off x="1498600" y="1117600"/>
            <a:ext cx="85598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715"/>
              </a:lnSpc>
            </a:pPr>
            <a:r>
              <a:rPr lang="en-CA" sz="4107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Signs</a:t>
            </a:r>
            <a:r>
              <a:rPr lang="en-CA" sz="4107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4107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of</a:t>
            </a:r>
            <a:r>
              <a:rPr lang="en-CA" sz="4107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4107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Respiratory</a:t>
            </a:r>
            <a:r>
              <a:rPr lang="en-CA" sz="4107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4107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Distress</a:t>
            </a:r>
          </a:p>
          <a:p>
            <a:pPr>
              <a:lnSpc>
                <a:spcPts val="4715"/>
              </a:lnSpc>
            </a:pPr>
            <a:endParaRPr lang="en-CA" sz="40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651000" y="2057400"/>
            <a:ext cx="35306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Tachypnea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51000" y="2540000"/>
            <a:ext cx="35306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Tachycardia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51000" y="3035300"/>
            <a:ext cx="35306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Grunting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51000" y="3517900"/>
            <a:ext cx="35306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Stridor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51000" y="4013200"/>
            <a:ext cx="35306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Head bobbing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51000" y="4495800"/>
            <a:ext cx="35306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Flaring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51000" y="4965700"/>
            <a:ext cx="3530600" cy="1155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00"/>
              </a:lnSpc>
              <a:tabLst>
                <a:tab pos="342900" algn="l"/>
              </a:tabLst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Inability to lie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	down</a:t>
            </a:r>
          </a:p>
          <a:p>
            <a:pPr>
              <a:lnSpc>
                <a:spcPts val="384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651000" y="5956300"/>
            <a:ext cx="35306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Agitation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295900" y="2057400"/>
            <a:ext cx="46482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CA" sz="2400" smtClean="0">
                <a:solidFill>
                  <a:srgbClr val="3333CC"/>
                </a:solidFill>
                <a:latin typeface="Times New Roman"/>
                <a:cs typeface="Times New Roman"/>
              </a:rPr>
              <a:t>•</a:t>
            </a:r>
            <a:r>
              <a:rPr lang="en-CA" sz="3197" smtClean="0">
                <a:solidFill>
                  <a:srgbClr val="CBCBCB"/>
                </a:solidFill>
                <a:latin typeface="Times New Roman"/>
                <a:cs typeface="Times New Roman"/>
              </a:rPr>
              <a:t> 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Retractions</a:t>
            </a:r>
          </a:p>
          <a:p>
            <a:pPr>
              <a:lnSpc>
                <a:spcPts val="3680"/>
              </a:lnSpc>
            </a:pPr>
            <a:endParaRPr lang="en-CA" sz="3136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5295900" y="2552700"/>
            <a:ext cx="46482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CA" sz="2400" smtClean="0">
                <a:solidFill>
                  <a:srgbClr val="3333CC"/>
                </a:solidFill>
                <a:latin typeface="Times New Roman"/>
                <a:cs typeface="Times New Roman"/>
              </a:rPr>
              <a:t>•</a:t>
            </a:r>
            <a:r>
              <a:rPr lang="en-CA" sz="3197" smtClean="0">
                <a:solidFill>
                  <a:srgbClr val="CBCBCB"/>
                </a:solidFill>
                <a:latin typeface="Times New Roman"/>
                <a:cs typeface="Times New Roman"/>
              </a:rPr>
              <a:t> 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Access</a:t>
            </a:r>
            <a:r>
              <a:rPr lang="en-CA" sz="3197" smtClean="0">
                <a:solidFill>
                  <a:srgbClr val="CBCBCB"/>
                </a:solidFill>
                <a:latin typeface="Times New Roman"/>
                <a:cs typeface="Times New Roman"/>
              </a:rPr>
              <a:t> 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muscles</a:t>
            </a:r>
          </a:p>
          <a:p>
            <a:pPr>
              <a:lnSpc>
                <a:spcPts val="3680"/>
              </a:lnSpc>
            </a:pPr>
            <a:endParaRPr lang="en-CA" sz="3148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5295900" y="3035300"/>
            <a:ext cx="46482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CA" sz="2400" smtClean="0">
                <a:solidFill>
                  <a:srgbClr val="3333CC"/>
                </a:solidFill>
                <a:latin typeface="Times New Roman"/>
                <a:cs typeface="Times New Roman"/>
              </a:rPr>
              <a:t>•</a:t>
            </a:r>
            <a:r>
              <a:rPr lang="en-CA" sz="3197" smtClean="0">
                <a:solidFill>
                  <a:srgbClr val="CBCBCB"/>
                </a:solidFill>
                <a:latin typeface="Times New Roman"/>
                <a:cs typeface="Times New Roman"/>
              </a:rPr>
              <a:t> 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Wheezing</a:t>
            </a:r>
          </a:p>
          <a:p>
            <a:pPr>
              <a:lnSpc>
                <a:spcPts val="3680"/>
              </a:lnSpc>
            </a:pPr>
            <a:endParaRPr lang="en-CA" sz="3118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5295900" y="3517900"/>
            <a:ext cx="46482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CA" sz="2400" smtClean="0">
                <a:solidFill>
                  <a:srgbClr val="3333CC"/>
                </a:solidFill>
                <a:latin typeface="Times New Roman"/>
                <a:cs typeface="Times New Roman"/>
              </a:rPr>
              <a:t>•</a:t>
            </a:r>
            <a:r>
              <a:rPr lang="en-CA" sz="3197" smtClean="0">
                <a:solidFill>
                  <a:srgbClr val="CBCBCB"/>
                </a:solidFill>
                <a:latin typeface="Times New Roman"/>
                <a:cs typeface="Times New Roman"/>
              </a:rPr>
              <a:t> 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Sweating</a:t>
            </a:r>
          </a:p>
          <a:p>
            <a:pPr>
              <a:lnSpc>
                <a:spcPts val="3680"/>
              </a:lnSpc>
            </a:pPr>
            <a:endParaRPr lang="en-CA" sz="3118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5295900" y="4013200"/>
            <a:ext cx="46482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CA" sz="2400" smtClean="0">
                <a:solidFill>
                  <a:srgbClr val="3333CC"/>
                </a:solidFill>
                <a:latin typeface="Times New Roman"/>
                <a:cs typeface="Times New Roman"/>
              </a:rPr>
              <a:t>•</a:t>
            </a:r>
            <a:r>
              <a:rPr lang="en-CA" sz="3197" smtClean="0">
                <a:solidFill>
                  <a:srgbClr val="CBCBCB"/>
                </a:solidFill>
                <a:latin typeface="Times New Roman"/>
                <a:cs typeface="Times New Roman"/>
              </a:rPr>
              <a:t> 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Prolonged</a:t>
            </a:r>
          </a:p>
          <a:p>
            <a:pPr>
              <a:lnSpc>
                <a:spcPts val="3680"/>
              </a:lnSpc>
            </a:pPr>
            <a:endParaRPr lang="en-CA" sz="3125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5638800" y="4495800"/>
            <a:ext cx="43053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expiration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5295900" y="4991100"/>
            <a:ext cx="46482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CA" sz="2400" smtClean="0">
                <a:solidFill>
                  <a:srgbClr val="3333CC"/>
                </a:solidFill>
                <a:latin typeface="Times New Roman"/>
                <a:cs typeface="Times New Roman"/>
              </a:rPr>
              <a:t>•</a:t>
            </a:r>
            <a:r>
              <a:rPr lang="en-CA" sz="3197" smtClean="0">
                <a:solidFill>
                  <a:srgbClr val="CBCBCB"/>
                </a:solidFill>
                <a:latin typeface="Times New Roman"/>
                <a:cs typeface="Times New Roman"/>
              </a:rPr>
              <a:t> 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Pulsus</a:t>
            </a:r>
            <a:r>
              <a:rPr lang="en-CA" sz="3197" smtClean="0">
                <a:solidFill>
                  <a:srgbClr val="CBCBCB"/>
                </a:solidFill>
                <a:latin typeface="Times New Roman"/>
                <a:cs typeface="Times New Roman"/>
              </a:rPr>
              <a:t> 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paradoxus</a:t>
            </a:r>
          </a:p>
          <a:p>
            <a:pPr>
              <a:lnSpc>
                <a:spcPts val="3680"/>
              </a:lnSpc>
            </a:pPr>
            <a:endParaRPr lang="en-CA" sz="3153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5295900" y="5473700"/>
            <a:ext cx="46482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CA" sz="2400" smtClean="0">
                <a:solidFill>
                  <a:srgbClr val="3333CC"/>
                </a:solidFill>
                <a:latin typeface="Times New Roman"/>
                <a:cs typeface="Times New Roman"/>
              </a:rPr>
              <a:t>•</a:t>
            </a:r>
            <a:r>
              <a:rPr lang="en-CA" sz="3197" smtClean="0">
                <a:solidFill>
                  <a:srgbClr val="CBCBCB"/>
                </a:solidFill>
                <a:latin typeface="Times New Roman"/>
                <a:cs typeface="Times New Roman"/>
              </a:rPr>
              <a:t> 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Apnea</a:t>
            </a:r>
          </a:p>
          <a:p>
            <a:pPr>
              <a:lnSpc>
                <a:spcPts val="3680"/>
              </a:lnSpc>
            </a:pPr>
            <a:endParaRPr lang="en-CA" sz="3083">
              <a:solidFill>
                <a:srgbClr val="000000"/>
              </a:solidFill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5295900" y="5956300"/>
            <a:ext cx="46482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CA" sz="2400" smtClean="0">
                <a:solidFill>
                  <a:srgbClr val="3333CC"/>
                </a:solidFill>
                <a:latin typeface="Times New Roman"/>
                <a:cs typeface="Times New Roman"/>
              </a:rPr>
              <a:t>•</a:t>
            </a:r>
            <a:r>
              <a:rPr lang="en-CA" sz="3197" smtClean="0">
                <a:solidFill>
                  <a:srgbClr val="CBCBCB"/>
                </a:solidFill>
                <a:latin typeface="Times New Roman"/>
                <a:cs typeface="Times New Roman"/>
              </a:rPr>
              <a:t> 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Cyanosis</a:t>
            </a:r>
          </a:p>
          <a:p>
            <a:pPr>
              <a:lnSpc>
                <a:spcPts val="3680"/>
              </a:lnSpc>
            </a:pPr>
            <a:endParaRPr lang="en-CA" sz="3118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2781300" y="1219200"/>
            <a:ext cx="7277100" cy="774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900"/>
              </a:lnSpc>
            </a:pP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Physical</a:t>
            </a:r>
            <a:r>
              <a:rPr lang="en-CA" sz="60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exam</a:t>
            </a:r>
          </a:p>
          <a:p>
            <a:pPr>
              <a:lnSpc>
                <a:spcPts val="6900"/>
              </a:lnSpc>
            </a:pPr>
            <a:endParaRPr lang="en-CA" sz="60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03300" y="2108200"/>
            <a:ext cx="90551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Stridor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03300" y="2616200"/>
            <a:ext cx="90551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Hoarseness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03300" y="3124200"/>
            <a:ext cx="90551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Subcutaneous emphysema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03300" y="3644900"/>
            <a:ext cx="90551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Laryngeal tenderness, ecchymosis, edema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03300" y="4152900"/>
            <a:ext cx="90551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Loss of thyroid cartilage prominence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003300" y="4648200"/>
            <a:ext cx="90551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Associated injuries - vascular, cervical spine,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esophageal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71800" y="901700"/>
            <a:ext cx="70866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Physical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Exam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1498600" y="1358900"/>
            <a:ext cx="85598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12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Flexible Fiberoptic</a:t>
            </a:r>
            <a:r>
              <a:rPr lang="en-CA" sz="4012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4012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Laryngoscopy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Perform in emergency room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0734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Findings dictate next step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36449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CT scan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89100" y="41529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Tracheotomy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89100" y="46736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Endoscopic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89100" y="51816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Surgical Exploration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89100" y="56896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Other studies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1600" y="1308100"/>
            <a:ext cx="74168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00000"/>
                </a:solidFill>
                <a:latin typeface="Times New Roman"/>
                <a:cs typeface="Times New Roman"/>
              </a:rPr>
              <a:t>Laryngoscopic Exam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2197100" y="1295400"/>
            <a:ext cx="7861300" cy="914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520"/>
              </a:lnSpc>
            </a:pPr>
            <a:r>
              <a:rPr lang="en-CA" sz="48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Radiographic</a:t>
            </a:r>
            <a:r>
              <a:rPr lang="en-CA" sz="48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48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Imaging</a:t>
            </a:r>
          </a:p>
          <a:p>
            <a:pPr>
              <a:lnSpc>
                <a:spcPts val="5520"/>
              </a:lnSpc>
            </a:pPr>
            <a:endParaRPr lang="en-CA" sz="48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C-spine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0734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CXR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36576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2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CT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42418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Angiography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31900" y="48260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Contrast esophagrams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56000" y="1181100"/>
            <a:ext cx="6502400" cy="850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7590"/>
              </a:lnSpc>
            </a:pPr>
            <a:r>
              <a:rPr lang="en-CA" sz="66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CT</a:t>
            </a:r>
            <a:r>
              <a:rPr lang="en-CA" sz="6609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6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Scan</a:t>
            </a:r>
          </a:p>
          <a:p>
            <a:pPr>
              <a:lnSpc>
                <a:spcPts val="7590"/>
              </a:lnSpc>
            </a:pPr>
            <a:endParaRPr lang="en-CA" sz="66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97300" y="977900"/>
            <a:ext cx="62611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00000"/>
                </a:solidFill>
                <a:latin typeface="Times New Roman"/>
                <a:cs typeface="Times New Roman"/>
              </a:rPr>
              <a:t>CT Scan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20" name="TextBox 2"/>
          <p:cNvSpPr txBox="1"/>
          <p:nvPr/>
        </p:nvSpPr>
        <p:spPr>
          <a:xfrm>
            <a:off x="3035300" y="698500"/>
            <a:ext cx="70231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00000"/>
                </a:solidFill>
                <a:latin typeface="Times New Roman"/>
                <a:cs typeface="Times New Roman"/>
              </a:rPr>
              <a:t>Laryngeal Trauma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2222500" y="1574800"/>
            <a:ext cx="78359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Asymptomatic or minimal symptoms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4813300" y="2260600"/>
            <a:ext cx="52451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F/L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4508500" y="2870200"/>
            <a:ext cx="55499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CT scan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832600" y="3403600"/>
            <a:ext cx="3225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Displaced fracture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12900" y="3683000"/>
            <a:ext cx="45720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Mild Edema</a:t>
            </a:r>
          </a:p>
          <a:p>
            <a:pPr>
              <a:lnSpc>
                <a:spcPts val="18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333500" y="3937000"/>
            <a:ext cx="48514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Small hematoma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660400" y="4229100"/>
            <a:ext cx="55245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  <a:tabLst>
                <a:tab pos="825500" algn="l"/>
              </a:tabLst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Non-displaced linear fracture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	Intact mucosa</a:t>
            </a:r>
          </a:p>
          <a:p>
            <a:pPr>
              <a:lnSpc>
                <a:spcPts val="239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308100" y="4851400"/>
            <a:ext cx="48768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Small lacerations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638300" y="5588000"/>
            <a:ext cx="45466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Bed rest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536700" y="5892800"/>
            <a:ext cx="46482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48769">
              <a:lnSpc>
                <a:spcPts val="24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Cool mist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Antibiotics</a:t>
            </a:r>
          </a:p>
          <a:p>
            <a:pPr>
              <a:lnSpc>
                <a:spcPts val="24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536700" y="6502400"/>
            <a:ext cx="46482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05152">
              <a:lnSpc>
                <a:spcPts val="24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Steroids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Anti-reflux</a:t>
            </a:r>
          </a:p>
          <a:p>
            <a:pPr>
              <a:lnSpc>
                <a:spcPts val="24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6985000" y="3708400"/>
            <a:ext cx="29591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(by CT or exam)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6286500" y="4000500"/>
            <a:ext cx="36576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  <a:tabLst>
                <a:tab pos="1092200" algn="l"/>
              </a:tabLst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Loss of mucosa or extensive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	laceration</a:t>
            </a:r>
          </a:p>
          <a:p>
            <a:pPr>
              <a:lnSpc>
                <a:spcPts val="239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7366000" y="4622800"/>
            <a:ext cx="25781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Bleeding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6883400" y="4762500"/>
            <a:ext cx="3060700" cy="1016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00"/>
              </a:lnSpc>
              <a:tabLst>
                <a:tab pos="292100" algn="l"/>
              </a:tabLst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Exposed cartilage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	Tracheotomy</a:t>
            </a:r>
          </a:p>
          <a:p>
            <a:pPr>
              <a:lnSpc>
                <a:spcPts val="382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7112000" y="6146800"/>
            <a:ext cx="28321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Panendoscopy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7454900" y="6832600"/>
            <a:ext cx="24892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Explore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2959100" y="1308100"/>
            <a:ext cx="70993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00000"/>
                </a:solidFill>
                <a:latin typeface="Times New Roman"/>
                <a:cs typeface="Times New Roman"/>
              </a:rPr>
              <a:t>Laryngeal Trauma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79500" y="2032000"/>
            <a:ext cx="89789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Respiratory distress, open wounds, bleeding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822700" y="3327400"/>
            <a:ext cx="62357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Tracheotomy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594100" y="3924300"/>
            <a:ext cx="6464300" cy="2222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9600"/>
              </a:lnSpc>
              <a:tabLst>
                <a:tab pos="762000" algn="l"/>
              </a:tabLst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Panendoscopy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	Explore</a:t>
            </a:r>
          </a:p>
          <a:p>
            <a:pPr>
              <a:lnSpc>
                <a:spcPts val="96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47900" y="1181100"/>
            <a:ext cx="7810500" cy="850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7590"/>
              </a:lnSpc>
            </a:pPr>
            <a:r>
              <a:rPr lang="en-CA" sz="66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Cauliflower</a:t>
            </a:r>
            <a:r>
              <a:rPr lang="en-CA" sz="6609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6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Ear</a:t>
            </a:r>
          </a:p>
          <a:p>
            <a:pPr>
              <a:lnSpc>
                <a:spcPts val="7590"/>
              </a:lnSpc>
            </a:pPr>
            <a:endParaRPr lang="en-CA" sz="66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4500" y="965200"/>
            <a:ext cx="83439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00000"/>
                </a:solidFill>
                <a:latin typeface="Times New Roman"/>
                <a:cs typeface="Times New Roman"/>
              </a:rPr>
              <a:t>Laryngeal Framework Repair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4500" y="965200"/>
            <a:ext cx="83439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00000"/>
                </a:solidFill>
                <a:latin typeface="Times New Roman"/>
                <a:cs typeface="Times New Roman"/>
              </a:rPr>
              <a:t>Laryngeal Framework Repair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2425700" y="1219200"/>
            <a:ext cx="7632700" cy="774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900"/>
              </a:lnSpc>
            </a:pP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Treatment</a:t>
            </a:r>
            <a:r>
              <a:rPr lang="en-CA" sz="60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Goals</a:t>
            </a:r>
          </a:p>
          <a:p>
            <a:pPr>
              <a:lnSpc>
                <a:spcPts val="6900"/>
              </a:lnSpc>
            </a:pPr>
            <a:endParaRPr lang="en-CA" sz="60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257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Preservation of airway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29337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Prevention of aspiration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34417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Restoration of normal voice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3314700" y="1181100"/>
            <a:ext cx="6743700" cy="850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7590"/>
              </a:lnSpc>
            </a:pPr>
            <a:r>
              <a:rPr lang="en-CA" sz="6609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NI-SNHL</a:t>
            </a:r>
          </a:p>
          <a:p>
            <a:pPr>
              <a:lnSpc>
                <a:spcPts val="7590"/>
              </a:lnSpc>
            </a:pPr>
            <a:endParaRPr lang="en-CA" sz="66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  <a:tabLst>
                <a:tab pos="342900" algn="l"/>
              </a:tabLst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	30 Y saudi solder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0734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Lt ear tinittus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36576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Can not sleep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42418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Severe depresion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2006600" y="1181100"/>
            <a:ext cx="8051800" cy="850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7590"/>
              </a:lnSpc>
            </a:pPr>
            <a:r>
              <a:rPr lang="en-CA" sz="66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Trauma</a:t>
            </a:r>
            <a:r>
              <a:rPr lang="en-CA" sz="6609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6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&amp;</a:t>
            </a:r>
            <a:r>
              <a:rPr lang="en-CA" sz="6609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6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SNHL</a:t>
            </a:r>
          </a:p>
          <a:p>
            <a:pPr>
              <a:lnSpc>
                <a:spcPts val="7590"/>
              </a:lnSpc>
            </a:pPr>
            <a:endParaRPr lang="en-CA" sz="66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57300" y="2514600"/>
            <a:ext cx="88011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0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5410" b="1" smtClean="0">
                <a:solidFill>
                  <a:srgbClr val="CBCBCB"/>
                </a:solidFill>
                <a:latin typeface="Times New Roman Bold"/>
                <a:cs typeface="Times New Roman Bold"/>
              </a:rPr>
              <a:t> </a:t>
            </a:r>
            <a:r>
              <a:rPr lang="en-CA" sz="5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NISNHL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57300" y="3505200"/>
            <a:ext cx="88011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0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5410" b="1" smtClean="0">
                <a:solidFill>
                  <a:srgbClr val="CBCBCB"/>
                </a:solidFill>
                <a:latin typeface="Times New Roman Bold"/>
                <a:cs typeface="Times New Roman Bold"/>
              </a:rPr>
              <a:t> </a:t>
            </a:r>
            <a:r>
              <a:rPr lang="en-CA" sz="5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Acoustic</a:t>
            </a:r>
            <a:r>
              <a:rPr lang="en-CA" sz="5410" b="1" smtClean="0">
                <a:solidFill>
                  <a:srgbClr val="CBCBCB"/>
                </a:solidFill>
                <a:latin typeface="Times New Roman Bold"/>
                <a:cs typeface="Times New Roman Bold"/>
              </a:rPr>
              <a:t> </a:t>
            </a:r>
            <a:r>
              <a:rPr lang="en-CA" sz="5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trauma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57300" y="4495800"/>
            <a:ext cx="88011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0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5410" b="1" smtClean="0">
                <a:solidFill>
                  <a:srgbClr val="CBCBCB"/>
                </a:solidFill>
                <a:latin typeface="Times New Roman Bold"/>
                <a:cs typeface="Times New Roman Bold"/>
              </a:rPr>
              <a:t> </a:t>
            </a:r>
            <a:r>
              <a:rPr lang="en-CA" sz="5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Barotrauma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9776"/>
            <a:ext cx="10058400" cy="77597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2755900" y="1308100"/>
            <a:ext cx="73025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00000"/>
                </a:solidFill>
                <a:latin typeface="Times New Roman"/>
                <a:cs typeface="Times New Roman"/>
              </a:rPr>
              <a:t>Noise induce SNHL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95400" y="2641600"/>
            <a:ext cx="8763000" cy="1054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one of the most common occupationally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induced disabilities</a:t>
            </a:r>
          </a:p>
          <a:p>
            <a:pPr>
              <a:lnSpc>
                <a:spcPts val="35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95400" y="4572000"/>
            <a:ext cx="87630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Tinnitus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752600" y="5105400"/>
            <a:ext cx="8305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commonly accompanied NISNHL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752600" y="5575300"/>
            <a:ext cx="8305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warning sign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1905000" y="1219200"/>
            <a:ext cx="8153400" cy="774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900"/>
              </a:lnSpc>
            </a:pP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Noise</a:t>
            </a:r>
            <a:r>
              <a:rPr lang="en-CA" sz="60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induce</a:t>
            </a:r>
            <a:r>
              <a:rPr lang="en-CA" sz="60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SNHL</a:t>
            </a:r>
          </a:p>
          <a:p>
            <a:pPr>
              <a:lnSpc>
                <a:spcPts val="6900"/>
              </a:lnSpc>
            </a:pPr>
            <a:endParaRPr lang="en-CA" sz="60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939800" y="2489200"/>
            <a:ext cx="91186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Usually is limited to 3, 4, and 6 kHz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939800" y="2984500"/>
            <a:ext cx="3683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</a:p>
          <a:p>
            <a:pPr>
              <a:lnSpc>
                <a:spcPts val="3220"/>
              </a:lnSpc>
            </a:pPr>
            <a:endParaRPr lang="en-CA" sz="2802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82700" y="2984500"/>
            <a:ext cx="32639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4 kHz Greatest loss ?</a:t>
            </a:r>
          </a:p>
          <a:p>
            <a:pPr>
              <a:lnSpc>
                <a:spcPts val="3220"/>
              </a:lnSpc>
            </a:pPr>
            <a:endParaRPr lang="en-CA" sz="2802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939800" y="3505200"/>
            <a:ext cx="3810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</a:p>
          <a:p>
            <a:pPr>
              <a:lnSpc>
                <a:spcPts val="3220"/>
              </a:lnSpc>
            </a:pPr>
            <a:endParaRPr lang="en-CA" sz="2802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82700" y="3505200"/>
            <a:ext cx="2349500" cy="482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?Susceptibility</a:t>
            </a:r>
          </a:p>
          <a:p>
            <a:pPr>
              <a:lnSpc>
                <a:spcPts val="3220"/>
              </a:lnSpc>
            </a:pPr>
            <a:endParaRPr lang="en-CA" sz="2802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397000" y="4000500"/>
            <a:ext cx="8661400" cy="1206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5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Age, gender, race, and coexisting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vascular disease Not been shown to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correlate with susceptibility to NIHL</a:t>
            </a:r>
          </a:p>
          <a:p>
            <a:pPr>
              <a:lnSpc>
                <a:spcPts val="285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397000" y="5168900"/>
            <a:ext cx="86614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No known way to predict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susceptibility</a:t>
            </a:r>
          </a:p>
          <a:p>
            <a:pPr>
              <a:lnSpc>
                <a:spcPts val="29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1270000" y="1181100"/>
            <a:ext cx="8788400" cy="850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7590"/>
              </a:lnSpc>
            </a:pPr>
            <a:r>
              <a:rPr lang="en-CA" sz="66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TTS vs</a:t>
            </a:r>
            <a:r>
              <a:rPr lang="en-CA" sz="6609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6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PTS</a:t>
            </a:r>
          </a:p>
          <a:p>
            <a:pPr>
              <a:lnSpc>
                <a:spcPts val="7590"/>
              </a:lnSpc>
            </a:pPr>
            <a:endParaRPr lang="en-CA" sz="66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76500"/>
            <a:ext cx="8826500" cy="1130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i="1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 Temporary threshold shift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(TTS)</a:t>
            </a:r>
          </a:p>
          <a:p>
            <a:pPr>
              <a:lnSpc>
                <a:spcPts val="38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530600"/>
            <a:ext cx="8826500" cy="1130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00"/>
              </a:lnSpc>
            </a:pP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HL recovers over the next 24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to 48 hours</a:t>
            </a:r>
          </a:p>
          <a:p>
            <a:pPr>
              <a:lnSpc>
                <a:spcPts val="39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5194300"/>
            <a:ext cx="8826500" cy="1130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i="1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 Permanent threshold shift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(PTS)</a:t>
            </a:r>
          </a:p>
          <a:p>
            <a:pPr>
              <a:lnSpc>
                <a:spcPts val="38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11" name="TextBox 2"/>
          <p:cNvSpPr txBox="1"/>
          <p:nvPr/>
        </p:nvSpPr>
        <p:spPr>
          <a:xfrm>
            <a:off x="4406900" y="901700"/>
            <a:ext cx="5651500" cy="1358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2190"/>
              </a:lnSpc>
            </a:pPr>
            <a:r>
              <a:rPr lang="en-CA" sz="10611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98</a:t>
            </a:r>
          </a:p>
          <a:p>
            <a:pPr>
              <a:lnSpc>
                <a:spcPts val="12190"/>
              </a:lnSpc>
            </a:pPr>
            <a:endParaRPr lang="en-CA" sz="10601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63800"/>
            <a:ext cx="419100" cy="571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</a:p>
          <a:p>
            <a:pPr>
              <a:lnSpc>
                <a:spcPts val="3680"/>
              </a:lnSpc>
            </a:pPr>
            <a:endParaRPr lang="en-CA" sz="3197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74800" y="2463800"/>
            <a:ext cx="3073400" cy="571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90 db for 8 hours</a:t>
            </a:r>
          </a:p>
          <a:p>
            <a:pPr>
              <a:lnSpc>
                <a:spcPts val="3680"/>
              </a:lnSpc>
            </a:pPr>
            <a:endParaRPr lang="en-CA" sz="3197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3048000"/>
            <a:ext cx="419100" cy="571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</a:p>
          <a:p>
            <a:pPr>
              <a:lnSpc>
                <a:spcPts val="3680"/>
              </a:lnSpc>
            </a:pPr>
            <a:endParaRPr lang="en-CA" sz="3197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574800" y="3048000"/>
            <a:ext cx="3073400" cy="571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95 db for 4 hours</a:t>
            </a:r>
          </a:p>
          <a:p>
            <a:pPr>
              <a:lnSpc>
                <a:spcPts val="3680"/>
              </a:lnSpc>
            </a:pPr>
            <a:endParaRPr lang="en-CA" sz="3197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31900" y="3632200"/>
            <a:ext cx="419100" cy="571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</a:p>
          <a:p>
            <a:pPr>
              <a:lnSpc>
                <a:spcPts val="3680"/>
              </a:lnSpc>
            </a:pPr>
            <a:endParaRPr lang="en-CA" sz="3197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574800" y="3632200"/>
            <a:ext cx="3276600" cy="571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100 db for 2 hours</a:t>
            </a:r>
          </a:p>
          <a:p>
            <a:pPr>
              <a:lnSpc>
                <a:spcPts val="3680"/>
              </a:lnSpc>
            </a:pPr>
            <a:endParaRPr lang="en-CA" sz="3197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231900" y="4216400"/>
            <a:ext cx="4318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</a:p>
          <a:p>
            <a:pPr>
              <a:lnSpc>
                <a:spcPts val="3680"/>
              </a:lnSpc>
            </a:pPr>
            <a:endParaRPr lang="en-CA" sz="3197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574800" y="4216400"/>
            <a:ext cx="32893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105 db for 1 hours</a:t>
            </a:r>
          </a:p>
          <a:p>
            <a:pPr>
              <a:lnSpc>
                <a:spcPts val="3680"/>
              </a:lnSpc>
            </a:pPr>
            <a:endParaRPr lang="en-CA" sz="3197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35100" y="1333500"/>
            <a:ext cx="86233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07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Complications</a:t>
            </a:r>
            <a:r>
              <a:rPr lang="en-CA" sz="4407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4407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of</a:t>
            </a:r>
            <a:r>
              <a:rPr lang="en-CA" sz="4407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4407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Ear-Piercing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5" name="TextBox 2"/>
          <p:cNvSpPr txBox="1"/>
          <p:nvPr/>
        </p:nvSpPr>
        <p:spPr>
          <a:xfrm>
            <a:off x="1574800" y="1358900"/>
            <a:ext cx="84836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12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Primary</a:t>
            </a:r>
            <a:r>
              <a:rPr lang="en-CA" sz="4012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4012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role</a:t>
            </a:r>
            <a:r>
              <a:rPr lang="en-CA" sz="4012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4012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of otolaryngologists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Prevention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0734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Early identification.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3035300" y="1219200"/>
            <a:ext cx="7023100" cy="774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900"/>
              </a:lnSpc>
            </a:pP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Barotrauma</a:t>
            </a:r>
          </a:p>
          <a:p>
            <a:pPr>
              <a:lnSpc>
                <a:spcPts val="6900"/>
              </a:lnSpc>
            </a:pPr>
            <a:endParaRPr lang="en-CA" sz="60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Injury of the TM and middle ear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060700"/>
            <a:ext cx="8826500" cy="1130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Unequalized pressure differentials between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the middle and external ears</a:t>
            </a:r>
          </a:p>
          <a:p>
            <a:pPr>
              <a:lnSpc>
                <a:spcPts val="38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4140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Flying or underwater diving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47244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ETD may predispose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4241800" y="977900"/>
            <a:ext cx="5816600" cy="1130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0120"/>
              </a:lnSpc>
            </a:pPr>
            <a:r>
              <a:rPr lang="en-CA" sz="8811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S/S</a:t>
            </a:r>
          </a:p>
          <a:p>
            <a:pPr>
              <a:lnSpc>
                <a:spcPts val="10120"/>
              </a:lnSpc>
            </a:pPr>
            <a:endParaRPr lang="en-CA" sz="8801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Pain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29972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H.L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35052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hyperemia and possible TM perforation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40259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Edema and ecchymosis of the ME mucosa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31900" y="45339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Conductive hearing loss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31900" y="50546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 Hemotympanum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231900" y="55626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Transudative middle ear effusion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2679700" y="1892300"/>
            <a:ext cx="7378700" cy="1701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800"/>
              </a:lnSpc>
            </a:pPr>
            <a:r>
              <a:rPr lang="en-CA" sz="4800" smtClean="0">
                <a:solidFill>
                  <a:srgbClr val="000000"/>
                </a:solidFill>
                <a:latin typeface="Times New Roman"/>
                <a:cs typeface="Times New Roman"/>
              </a:rPr>
              <a:t>Foreign Bodies of the</a:t>
            </a:r>
            <a:r>
              <a:rPr lang="en-CA" sz="4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4800" smtClean="0">
                <a:solidFill>
                  <a:srgbClr val="000000"/>
                </a:solidFill>
                <a:latin typeface="Times New Roman"/>
              </a:rPr>
            </a:br>
            <a:r>
              <a:rPr lang="en-CA" sz="4800" smtClean="0">
                <a:solidFill>
                  <a:srgbClr val="000000"/>
                </a:solidFill>
                <a:latin typeface="Times New Roman"/>
                <a:cs typeface="Times New Roman"/>
              </a:rPr>
              <a:t>Aerodigestive Tract</a:t>
            </a:r>
          </a:p>
          <a:p>
            <a:pPr>
              <a:lnSpc>
                <a:spcPts val="5800"/>
              </a:lnSpc>
            </a:pPr>
            <a:endParaRPr lang="en-CA" sz="48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752600" y="4318000"/>
            <a:ext cx="6447021" cy="104701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Dr. Mohammad </a:t>
            </a:r>
            <a:r>
              <a:rPr lang="en-CA" sz="2812" b="1" dirty="0" err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A</a:t>
            </a:r>
            <a:r>
              <a:rPr lang="en-CA" sz="2812" b="1" dirty="0" err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loulah</a:t>
            </a: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 ,MBBS. SBORL</a:t>
            </a:r>
            <a:r>
              <a:rPr lang="en-CA" sz="2802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Assistant</a:t>
            </a:r>
            <a:r>
              <a:rPr lang="en-CA" sz="2812" b="1" dirty="0" smtClean="0">
                <a:solidFill>
                  <a:srgbClr val="CBCBCB"/>
                </a:solidFill>
                <a:latin typeface="Times New Roman Bold"/>
                <a:cs typeface="Times New Roman Bold"/>
              </a:rPr>
              <a:t> </a:t>
            </a: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Professor</a:t>
            </a:r>
            <a:r>
              <a:rPr lang="en-CA" sz="2812" b="1" dirty="0" smtClean="0">
                <a:solidFill>
                  <a:srgbClr val="CBCBCB"/>
                </a:solidFill>
                <a:latin typeface="Times New Roman Bold"/>
                <a:cs typeface="Times New Roman Bold"/>
              </a:rPr>
              <a:t>  </a:t>
            </a: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King</a:t>
            </a:r>
            <a:r>
              <a:rPr lang="en-CA" sz="2812" b="1" dirty="0" smtClean="0">
                <a:solidFill>
                  <a:srgbClr val="CBCBCB"/>
                </a:solidFill>
                <a:latin typeface="Times New Roman Bold"/>
                <a:cs typeface="Times New Roman Bold"/>
              </a:rPr>
              <a:t> </a:t>
            </a: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Saud</a:t>
            </a:r>
            <a:r>
              <a:rPr lang="en-CA" sz="2812" b="1" dirty="0" smtClean="0">
                <a:solidFill>
                  <a:srgbClr val="CBCBCB"/>
                </a:solidFill>
                <a:latin typeface="Times New Roman Bold"/>
                <a:cs typeface="Times New Roman Bold"/>
              </a:rPr>
              <a:t> </a:t>
            </a: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University</a:t>
            </a:r>
          </a:p>
          <a:p>
            <a:pPr>
              <a:lnSpc>
                <a:spcPts val="2700"/>
              </a:lnSpc>
            </a:pPr>
            <a:endParaRPr lang="en-CA" sz="2802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933700" y="5029200"/>
            <a:ext cx="71247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Otolaryngology</a:t>
            </a:r>
            <a:r>
              <a:rPr lang="en-CA" sz="2812" b="1" smtClean="0">
                <a:solidFill>
                  <a:srgbClr val="CBCBCB"/>
                </a:solidFill>
                <a:latin typeface="Times New Roman Bold"/>
                <a:cs typeface="Times New Roman Bold"/>
              </a:rPr>
              <a:t> 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Consultant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485900" y="5435600"/>
            <a:ext cx="5403082" cy="8720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1638300" algn="l"/>
              </a:tabLst>
            </a:pPr>
            <a:r>
              <a:rPr lang="en-CA" sz="2802" dirty="0" smtClean="0">
                <a:solidFill>
                  <a:srgbClr val="000000"/>
                </a:solidFill>
                <a:latin typeface="Times New Roman"/>
              </a:rPr>
              <a:t>                  </a:t>
            </a: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King</a:t>
            </a:r>
            <a:r>
              <a:rPr lang="en-CA" sz="2812" b="1" dirty="0" smtClean="0">
                <a:solidFill>
                  <a:srgbClr val="CBCBCB"/>
                </a:solidFill>
                <a:latin typeface="Times New Roman Bold"/>
                <a:cs typeface="Times New Roman Bold"/>
              </a:rPr>
              <a:t> </a:t>
            </a:r>
            <a:r>
              <a:rPr lang="en-CA" sz="2812" b="1" dirty="0" err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Abdulaziz</a:t>
            </a:r>
            <a:r>
              <a:rPr lang="en-CA" sz="2812" b="1" dirty="0" smtClean="0">
                <a:solidFill>
                  <a:srgbClr val="CBCBCB"/>
                </a:solidFill>
                <a:latin typeface="Times New Roman Bold"/>
                <a:cs typeface="Times New Roman Bold"/>
              </a:rPr>
              <a:t> </a:t>
            </a:r>
            <a:r>
              <a:rPr lang="en-CA" sz="28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Hospital</a:t>
            </a:r>
          </a:p>
          <a:p>
            <a:pPr>
              <a:lnSpc>
                <a:spcPts val="3400"/>
              </a:lnSpc>
            </a:pPr>
            <a:endParaRPr lang="en-CA" sz="2802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2628900" y="1219200"/>
            <a:ext cx="7429500" cy="774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900"/>
              </a:lnSpc>
            </a:pP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Foreign</a:t>
            </a:r>
            <a:r>
              <a:rPr lang="en-CA" sz="60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Bodies</a:t>
            </a:r>
          </a:p>
          <a:p>
            <a:pPr>
              <a:lnSpc>
                <a:spcPts val="6900"/>
              </a:lnSpc>
            </a:pPr>
            <a:endParaRPr lang="en-CA" sz="60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Foreign body ingestion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0734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Foreign body aspiration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3657600"/>
            <a:ext cx="1022716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dirty="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Kids</a:t>
            </a:r>
            <a:endParaRPr lang="en-CA" sz="3197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lnSpc>
                <a:spcPts val="368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89100" y="42291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Oral exploration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89100" y="47371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Easy distractibility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89100" y="52578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Cognitive development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1676400" y="1257300"/>
            <a:ext cx="83820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Foreign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Body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Ingestion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Coins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0734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Meat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36576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Vegetable matter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42418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Less than 24 hours in most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1524000" y="1257300"/>
            <a:ext cx="85344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Foreign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Body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Aspiration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511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Parental suspicion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29210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History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146300" y="3378200"/>
            <a:ext cx="79121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Choking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146300" y="3708400"/>
            <a:ext cx="79121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Gagging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146300" y="4038600"/>
            <a:ext cx="79121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Wheezing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2146300" y="4381500"/>
            <a:ext cx="79121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Hoarseness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2146300" y="4711700"/>
            <a:ext cx="79121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Dysphonia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231900" y="50673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Can mimic asthma, croup, pneumonia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231900" y="5562600"/>
            <a:ext cx="65" cy="76944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00"/>
              </a:lnSpc>
              <a:tabLst>
                <a:tab pos="342900" algn="l"/>
              </a:tabLst>
            </a:pPr>
            <a:endParaRPr lang="en-CA" sz="2802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ts val="3000"/>
              </a:lnSpc>
            </a:pPr>
            <a:endParaRPr lang="en-CA" sz="2802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15" name="TextBox 2"/>
          <p:cNvSpPr txBox="1"/>
          <p:nvPr/>
        </p:nvSpPr>
        <p:spPr>
          <a:xfrm>
            <a:off x="1524000" y="1257300"/>
            <a:ext cx="85344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Foreign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Body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Aspiration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511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Physical exam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89100" y="2908300"/>
            <a:ext cx="83693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Larynx/cervical trachea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146300" y="3302000"/>
            <a:ext cx="79121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Inspiratory or biphasic stridor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89100" y="3644900"/>
            <a:ext cx="83693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Intrathoracic trachea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146300" y="4038600"/>
            <a:ext cx="79121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Prolonged expiratory wheeze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89100" y="4381500"/>
            <a:ext cx="83693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Bronchi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2146300" y="4775200"/>
            <a:ext cx="79121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Unequal breath sounds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2146300" y="5105400"/>
            <a:ext cx="79121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Diagnostic triad - &lt;50%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603500" y="5448300"/>
            <a:ext cx="7454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 Unilateral wheeze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2603500" y="5753100"/>
            <a:ext cx="7454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 Cough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603500" y="6045200"/>
            <a:ext cx="7454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 Ipsilaterally diminished breath sounds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231900" y="63754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Fiberoptic laryngoscopy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2413000" y="1333500"/>
            <a:ext cx="7645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07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Flexible Laryngoscopy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Proper Equipment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0734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Assess nares/choanae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3644900"/>
            <a:ext cx="8826500" cy="1130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Assess adenoid and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lingual tonsil</a:t>
            </a:r>
          </a:p>
          <a:p>
            <a:pPr>
              <a:lnSpc>
                <a:spcPts val="38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47244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Assess TVC mobility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31900" y="5283200"/>
            <a:ext cx="8826500" cy="1130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0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Assess laryngeal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structures</a:t>
            </a:r>
          </a:p>
          <a:p>
            <a:pPr>
              <a:lnSpc>
                <a:spcPts val="39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4038600" y="1130300"/>
            <a:ext cx="1866900" cy="1219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8300"/>
              </a:lnSpc>
            </a:pPr>
            <a:r>
              <a:rPr lang="en-CA" sz="72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Case</a:t>
            </a:r>
          </a:p>
          <a:p>
            <a:pPr>
              <a:lnSpc>
                <a:spcPts val="8280"/>
              </a:lnSpc>
            </a:pPr>
            <a:endParaRPr lang="en-CA" sz="72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781800" y="1993900"/>
            <a:ext cx="31623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900"/>
              </a:lnSpc>
            </a:pPr>
            <a:r>
              <a:rPr lang="en-CA" sz="1223" b="1" smtClean="0">
                <a:solidFill>
                  <a:srgbClr val="000000"/>
                </a:solidFill>
                <a:latin typeface="Arial Bold"/>
                <a:cs typeface="Arial Bold"/>
              </a:rPr>
              <a:t>LEFT EAR (AS)</a:t>
            </a:r>
          </a:p>
          <a:p>
            <a:pPr>
              <a:lnSpc>
                <a:spcPts val="960"/>
              </a:lnSpc>
            </a:pPr>
            <a:endParaRPr lang="en-CA" sz="1213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5943600" y="2298700"/>
            <a:ext cx="40005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200"/>
              </a:lnSpc>
              <a:tabLst>
                <a:tab pos="685800" algn="l"/>
                <a:tab pos="1282700" algn="l"/>
                <a:tab pos="1943100" algn="l"/>
                <a:tab pos="2578100" algn="l"/>
                <a:tab pos="3238500" algn="l"/>
              </a:tabLst>
            </a:pPr>
            <a:r>
              <a:rPr lang="en-CA" sz="1050" b="1" smtClean="0">
                <a:solidFill>
                  <a:srgbClr val="000000"/>
                </a:solidFill>
                <a:latin typeface="Arial Bold"/>
                <a:cs typeface="Arial Bold"/>
              </a:rPr>
              <a:t>250	500	1000	2000	4000	8000</a:t>
            </a:r>
          </a:p>
          <a:p>
            <a:pPr>
              <a:lnSpc>
                <a:spcPts val="1205"/>
              </a:lnSpc>
            </a:pPr>
            <a:endParaRPr lang="en-CA" sz="104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308600" y="2692400"/>
            <a:ext cx="47498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205"/>
              </a:lnSpc>
            </a:pPr>
            <a:r>
              <a:rPr lang="en-CA" sz="1050" b="1" smtClean="0">
                <a:solidFill>
                  <a:srgbClr val="000000"/>
                </a:solidFill>
                <a:latin typeface="Arial Bold"/>
                <a:cs typeface="Arial Bold"/>
              </a:rPr>
              <a:t>0</a:t>
            </a:r>
          </a:p>
          <a:p>
            <a:pPr>
              <a:lnSpc>
                <a:spcPts val="1205"/>
              </a:lnSpc>
            </a:pPr>
            <a:endParaRPr lang="en-CA" sz="104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5219700" y="2857500"/>
            <a:ext cx="4838700" cy="289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75"/>
              </a:lnSpc>
            </a:pPr>
            <a:r>
              <a:rPr lang="en-CA" sz="1050" b="1" smtClean="0">
                <a:solidFill>
                  <a:srgbClr val="000000"/>
                </a:solidFill>
                <a:latin typeface="Arial Bold"/>
                <a:cs typeface="Arial Bold"/>
              </a:rPr>
              <a:t>10</a:t>
            </a:r>
            <a:r>
              <a:rPr lang="en-CA" sz="104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040" smtClean="0">
                <a:solidFill>
                  <a:srgbClr val="000000"/>
                </a:solidFill>
                <a:latin typeface="Times New Roman"/>
              </a:rPr>
            </a:br>
            <a:r>
              <a:rPr lang="en-CA" sz="1050" b="1" smtClean="0">
                <a:solidFill>
                  <a:srgbClr val="000000"/>
                </a:solidFill>
                <a:latin typeface="Arial Bold"/>
                <a:cs typeface="Arial Bold"/>
              </a:rPr>
              <a:t>20</a:t>
            </a:r>
            <a:r>
              <a:rPr lang="en-CA" sz="104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040" smtClean="0">
                <a:solidFill>
                  <a:srgbClr val="000000"/>
                </a:solidFill>
                <a:latin typeface="Times New Roman"/>
              </a:rPr>
            </a:br>
            <a:r>
              <a:rPr lang="en-CA" sz="1050" b="1" smtClean="0">
                <a:solidFill>
                  <a:srgbClr val="000000"/>
                </a:solidFill>
                <a:latin typeface="Arial Bold"/>
                <a:cs typeface="Arial Bold"/>
              </a:rPr>
              <a:t>30</a:t>
            </a:r>
            <a:r>
              <a:rPr lang="en-CA" sz="104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040" smtClean="0">
                <a:solidFill>
                  <a:srgbClr val="000000"/>
                </a:solidFill>
                <a:latin typeface="Times New Roman"/>
              </a:rPr>
            </a:br>
            <a:r>
              <a:rPr lang="en-CA" sz="1050" b="1" smtClean="0">
                <a:solidFill>
                  <a:srgbClr val="000000"/>
                </a:solidFill>
                <a:latin typeface="Arial Bold"/>
                <a:cs typeface="Arial Bold"/>
              </a:rPr>
              <a:t>40</a:t>
            </a:r>
            <a:r>
              <a:rPr lang="en-CA" sz="104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040" smtClean="0">
                <a:solidFill>
                  <a:srgbClr val="000000"/>
                </a:solidFill>
                <a:latin typeface="Times New Roman"/>
              </a:rPr>
            </a:br>
            <a:r>
              <a:rPr lang="en-CA" sz="1050" b="1" smtClean="0">
                <a:solidFill>
                  <a:srgbClr val="000000"/>
                </a:solidFill>
                <a:latin typeface="Arial Bold"/>
                <a:cs typeface="Arial Bold"/>
              </a:rPr>
              <a:t>50</a:t>
            </a:r>
            <a:r>
              <a:rPr lang="en-CA" sz="104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040" smtClean="0">
                <a:solidFill>
                  <a:srgbClr val="000000"/>
                </a:solidFill>
                <a:latin typeface="Times New Roman"/>
              </a:rPr>
            </a:br>
            <a:r>
              <a:rPr lang="en-CA" sz="1050" b="1" smtClean="0">
                <a:solidFill>
                  <a:srgbClr val="000000"/>
                </a:solidFill>
                <a:latin typeface="Arial Bold"/>
                <a:cs typeface="Arial Bold"/>
              </a:rPr>
              <a:t>60</a:t>
            </a:r>
            <a:r>
              <a:rPr lang="en-CA" sz="104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040" smtClean="0">
                <a:solidFill>
                  <a:srgbClr val="000000"/>
                </a:solidFill>
                <a:latin typeface="Times New Roman"/>
              </a:rPr>
            </a:br>
            <a:r>
              <a:rPr lang="en-CA" sz="1050" b="1" smtClean="0">
                <a:solidFill>
                  <a:srgbClr val="000000"/>
                </a:solidFill>
                <a:latin typeface="Arial Bold"/>
                <a:cs typeface="Arial Bold"/>
              </a:rPr>
              <a:t>70</a:t>
            </a:r>
            <a:r>
              <a:rPr lang="en-CA" sz="104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040" smtClean="0">
                <a:solidFill>
                  <a:srgbClr val="000000"/>
                </a:solidFill>
                <a:latin typeface="Times New Roman"/>
              </a:rPr>
            </a:br>
            <a:r>
              <a:rPr lang="en-CA" sz="1050" b="1" smtClean="0">
                <a:solidFill>
                  <a:srgbClr val="000000"/>
                </a:solidFill>
                <a:latin typeface="Arial Bold"/>
                <a:cs typeface="Arial Bold"/>
              </a:rPr>
              <a:t>80</a:t>
            </a:r>
            <a:r>
              <a:rPr lang="en-CA" sz="104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040" smtClean="0">
                <a:solidFill>
                  <a:srgbClr val="000000"/>
                </a:solidFill>
                <a:latin typeface="Times New Roman"/>
              </a:rPr>
            </a:br>
            <a:r>
              <a:rPr lang="en-CA" sz="1050" b="1" smtClean="0">
                <a:solidFill>
                  <a:srgbClr val="000000"/>
                </a:solidFill>
                <a:latin typeface="Arial Bold"/>
                <a:cs typeface="Arial Bold"/>
              </a:rPr>
              <a:t>90</a:t>
            </a:r>
          </a:p>
          <a:p>
            <a:pPr>
              <a:lnSpc>
                <a:spcPts val="2575"/>
              </a:lnSpc>
            </a:pPr>
            <a:endParaRPr lang="en-CA" sz="104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6743700" y="5778500"/>
            <a:ext cx="33147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95"/>
              </a:lnSpc>
            </a:pPr>
            <a:r>
              <a:rPr lang="en-CA" sz="1560" smtClean="0">
                <a:solidFill>
                  <a:srgbClr val="000000"/>
                </a:solidFill>
                <a:latin typeface="Arial"/>
                <a:cs typeface="Arial"/>
              </a:rPr>
              <a:t>NR IPSI &amp; CONTRA</a:t>
            </a:r>
          </a:p>
          <a:p>
            <a:pPr>
              <a:lnSpc>
                <a:spcPts val="1395"/>
              </a:lnSpc>
            </a:pPr>
            <a:endParaRPr lang="en-CA" sz="156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130800" y="5943600"/>
            <a:ext cx="4064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955"/>
              </a:lnSpc>
            </a:pPr>
            <a:r>
              <a:rPr lang="en-CA" sz="1050" b="1" smtClean="0">
                <a:solidFill>
                  <a:srgbClr val="000000"/>
                </a:solidFill>
                <a:latin typeface="Arial Bold"/>
                <a:cs typeface="Arial Bold"/>
              </a:rPr>
              <a:t>100</a:t>
            </a:r>
          </a:p>
          <a:p>
            <a:pPr>
              <a:lnSpc>
                <a:spcPts val="955"/>
              </a:lnSpc>
            </a:pPr>
            <a:endParaRPr lang="en-CA" sz="1050" b="1" smtClean="0">
              <a:solidFill>
                <a:srgbClr val="000000"/>
              </a:solidFill>
              <a:latin typeface="Arial Bold"/>
              <a:cs typeface="Arial Bold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9537700" y="5943600"/>
            <a:ext cx="2540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205"/>
              </a:lnSpc>
            </a:pPr>
            <a:r>
              <a:rPr lang="en-CA" sz="1050" b="1" smtClean="0">
                <a:solidFill>
                  <a:srgbClr val="000000"/>
                </a:solidFill>
                <a:latin typeface="Arial Bold"/>
                <a:cs typeface="Arial Bold"/>
              </a:rPr>
              <a:t>1</a:t>
            </a:r>
          </a:p>
          <a:p>
            <a:pPr>
              <a:lnSpc>
                <a:spcPts val="1205"/>
              </a:lnSpc>
            </a:pPr>
            <a:endParaRPr lang="en-CA" sz="1050" b="1" smtClean="0">
              <a:solidFill>
                <a:srgbClr val="000000"/>
              </a:solidFill>
              <a:latin typeface="Arial Bold"/>
              <a:cs typeface="Arial Bold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5130800" y="6286500"/>
            <a:ext cx="4064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205"/>
              </a:lnSpc>
            </a:pPr>
            <a:r>
              <a:rPr lang="en-CA" sz="1050" b="1" smtClean="0">
                <a:solidFill>
                  <a:srgbClr val="000000"/>
                </a:solidFill>
                <a:latin typeface="Arial Bold"/>
                <a:cs typeface="Arial Bold"/>
              </a:rPr>
              <a:t>110</a:t>
            </a:r>
          </a:p>
          <a:p>
            <a:pPr>
              <a:lnSpc>
                <a:spcPts val="1205"/>
              </a:lnSpc>
            </a:pPr>
            <a:endParaRPr lang="en-CA" sz="1050" b="1" smtClean="0">
              <a:solidFill>
                <a:srgbClr val="000000"/>
              </a:solidFill>
              <a:latin typeface="Arial Bold"/>
              <a:cs typeface="Arial Bold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9537700" y="6286500"/>
            <a:ext cx="2540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205"/>
              </a:lnSpc>
            </a:pPr>
            <a:r>
              <a:rPr lang="en-CA" sz="1050" b="1" smtClean="0">
                <a:solidFill>
                  <a:srgbClr val="000000"/>
                </a:solidFill>
                <a:latin typeface="Arial Bold"/>
                <a:cs typeface="Arial Bold"/>
              </a:rPr>
              <a:t>1</a:t>
            </a:r>
          </a:p>
          <a:p>
            <a:pPr>
              <a:lnSpc>
                <a:spcPts val="1205"/>
              </a:lnSpc>
            </a:pPr>
            <a:endParaRPr lang="en-CA" sz="1050" b="1" smtClean="0">
              <a:solidFill>
                <a:srgbClr val="000000"/>
              </a:solidFill>
              <a:latin typeface="Arial Bold"/>
              <a:cs typeface="Arial Bold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3162300" y="1130300"/>
            <a:ext cx="6896100" cy="927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8280"/>
              </a:lnSpc>
            </a:pPr>
            <a:r>
              <a:rPr lang="en-CA" sz="7209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Radiology</a:t>
            </a:r>
          </a:p>
          <a:p>
            <a:pPr>
              <a:lnSpc>
                <a:spcPts val="8280"/>
              </a:lnSpc>
            </a:pPr>
            <a:endParaRPr lang="en-CA" sz="72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Plain films: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89100" y="30607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Chest and airway AP and lat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35687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Expiratory films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40894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Fluoroscopy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31900" y="46736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Barium Swallow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31900" y="52578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CT, MRI, Angiography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940"/>
            <a:ext cx="10058400" cy="7759700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2654300" y="1308100"/>
            <a:ext cx="74041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00000"/>
                </a:solidFill>
                <a:latin typeface="Times New Roman"/>
                <a:cs typeface="Times New Roman"/>
              </a:rPr>
              <a:t>Direct Laryngoscopy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65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endParaRPr lang="en-CA" sz="3197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lnSpc>
                <a:spcPts val="368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5" name="TextBox 2"/>
          <p:cNvSpPr txBox="1"/>
          <p:nvPr/>
        </p:nvSpPr>
        <p:spPr>
          <a:xfrm>
            <a:off x="1231900" y="24892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  <a:tabLst>
                <a:tab pos="342900" algn="l"/>
              </a:tabLst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5y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9972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Unilateral discharge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5052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Foul smell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15" name="TextBox 2"/>
          <p:cNvSpPr txBox="1"/>
          <p:nvPr/>
        </p:nvSpPr>
        <p:spPr>
          <a:xfrm>
            <a:off x="1676400" y="1257300"/>
            <a:ext cx="83820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Foreign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Body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Ingestion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Disc batteries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89100" y="2984500"/>
            <a:ext cx="83693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Emergency (Alkaline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? 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Acid )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3416300"/>
            <a:ext cx="83693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NaOH, KOH, mercury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146300" y="3835400"/>
            <a:ext cx="43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</a:p>
          <a:p>
            <a:pPr>
              <a:lnSpc>
                <a:spcPts val="2300"/>
              </a:lnSpc>
            </a:pPr>
            <a:endParaRPr lang="en-CA" sz="1997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374900" y="3835400"/>
            <a:ext cx="297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1 hour </a:t>
            </a: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mucosal damage</a:t>
            </a:r>
          </a:p>
          <a:p>
            <a:pPr>
              <a:lnSpc>
                <a:spcPts val="2300"/>
              </a:lnSpc>
            </a:pPr>
            <a:endParaRPr lang="en-CA" sz="1997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2146300" y="4203700"/>
            <a:ext cx="4191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</a:p>
          <a:p>
            <a:pPr>
              <a:lnSpc>
                <a:spcPts val="2300"/>
              </a:lnSpc>
            </a:pPr>
            <a:endParaRPr lang="en-CA" sz="1997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2374900" y="4203700"/>
            <a:ext cx="34036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2 to 4 hours </a:t>
            </a: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muscular layers</a:t>
            </a:r>
          </a:p>
          <a:p>
            <a:pPr>
              <a:lnSpc>
                <a:spcPts val="2300"/>
              </a:lnSpc>
            </a:pPr>
            <a:endParaRPr lang="en-CA" sz="1997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2146300" y="45593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</a:p>
          <a:p>
            <a:pPr>
              <a:lnSpc>
                <a:spcPts val="2300"/>
              </a:lnSpc>
            </a:pPr>
            <a:endParaRPr lang="en-CA" sz="1997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374900" y="4559300"/>
            <a:ext cx="30861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8 to 12 hours </a:t>
            </a:r>
            <a:r>
              <a:rPr lang="en-CA" sz="1997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perforation</a:t>
            </a:r>
          </a:p>
          <a:p>
            <a:pPr>
              <a:lnSpc>
                <a:spcPts val="2300"/>
              </a:lnSpc>
            </a:pPr>
            <a:endParaRPr lang="en-CA" sz="1997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689100" y="4953000"/>
            <a:ext cx="83693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–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Esophagoscopy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689100" y="5397500"/>
            <a:ext cx="65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endParaRPr lang="en-CA" sz="24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lnSpc>
                <a:spcPts val="2760"/>
              </a:lnSpc>
            </a:pP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689100" y="5829300"/>
            <a:ext cx="83693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Laparotomy for bowel perforation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1676400" y="1257300"/>
            <a:ext cx="83820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Foreign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Body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Ingestion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Common locations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89100" y="30607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Cricopharyngeus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35687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Aorta/left mainstem bronchus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89100" y="40894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Gastroesophageal junction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1676400" y="1257300"/>
            <a:ext cx="83820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Foreign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Body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Ingestion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774700" y="2565400"/>
            <a:ext cx="92837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Radiopaque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1369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Coins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36449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Cartilage/bones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74700" y="4165600"/>
            <a:ext cx="92837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Radiolucent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31900" y="47498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Hot dogs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74700" y="5270500"/>
            <a:ext cx="92837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Barium swallow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1676400" y="1257300"/>
            <a:ext cx="83820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Foreign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Body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Ingestion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850900" y="2565400"/>
            <a:ext cx="9207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Barium Swallow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1676400" y="1257300"/>
            <a:ext cx="83820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Foreign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Body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Ingestion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774700" y="3632200"/>
            <a:ext cx="92837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Removal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42037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General anesthesia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47117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Intubated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52324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Esophagoscopy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31900" y="5740400"/>
            <a:ext cx="8826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Examine for ulceration/perforation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8400" y="1219200"/>
            <a:ext cx="7620000" cy="774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900"/>
              </a:lnSpc>
            </a:pP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Hemotympanum</a:t>
            </a:r>
          </a:p>
          <a:p>
            <a:pPr>
              <a:lnSpc>
                <a:spcPts val="6900"/>
              </a:lnSpc>
            </a:pPr>
            <a:endParaRPr lang="en-CA" sz="6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1676400" y="1257300"/>
            <a:ext cx="83820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Foreign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Body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Ingestion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Postoperative management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0734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NPO for 4-12 hours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36576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Perforation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89100" y="42291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Tachycardia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89100" y="47371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Tachypnea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89100" y="52578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Fever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89100" y="57658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Chest pain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1917700" y="1295400"/>
            <a:ext cx="8140700" cy="914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520"/>
              </a:lnSpc>
            </a:pPr>
            <a:r>
              <a:rPr lang="en-CA" sz="48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Foreign</a:t>
            </a:r>
            <a:r>
              <a:rPr lang="en-CA" sz="48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48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Body</a:t>
            </a:r>
            <a:r>
              <a:rPr lang="en-CA" sz="48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48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Aspiration</a:t>
            </a:r>
          </a:p>
          <a:p>
            <a:pPr>
              <a:lnSpc>
                <a:spcPts val="5520"/>
              </a:lnSpc>
            </a:pPr>
            <a:endParaRPr lang="en-CA" sz="48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Radiography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89100" y="30607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PA &amp; lateral views of chest &amp; neck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35687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Inspiration &amp; expiration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89100" y="40894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Lateral decubitus views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89100" y="45974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Airway fluoroscopy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31900" y="51181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  <a:tabLst>
                <a:tab pos="342900" algn="l"/>
              </a:tabLst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	25% have normal radiography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0" y="1257300"/>
            <a:ext cx="85344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Foreign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Body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Aspiration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0" y="1257300"/>
            <a:ext cx="85344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Foreign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Body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Aspiration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35200" y="1308100"/>
            <a:ext cx="78232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00000"/>
                </a:solidFill>
                <a:latin typeface="Times New Roman"/>
                <a:cs typeface="Times New Roman"/>
              </a:rPr>
              <a:t>Foreign Body Aspiration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35200" y="1308100"/>
            <a:ext cx="78232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00000"/>
                </a:solidFill>
                <a:latin typeface="Times New Roman"/>
                <a:cs typeface="Times New Roman"/>
              </a:rPr>
              <a:t>Foreign Body Aspiration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35200" y="1308100"/>
            <a:ext cx="78232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00000"/>
                </a:solidFill>
                <a:latin typeface="Times New Roman"/>
                <a:cs typeface="Times New Roman"/>
              </a:rPr>
              <a:t>Foreign Body Aspiration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12200" y="5080000"/>
            <a:ext cx="13462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FFFFF"/>
                </a:solidFill>
                <a:latin typeface="Times New Roman Bold"/>
                <a:cs typeface="Times New Roman Bold"/>
              </a:rPr>
              <a:t>R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1524000" y="1257300"/>
            <a:ext cx="85344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Foreign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Body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Aspiration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Postoperative Care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89100" y="30607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Chest physiotherapy for retained secretions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35687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Antibiotics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146300" y="4064000"/>
            <a:ext cx="79121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Not routinely used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89100" y="45212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Steroids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2146300" y="5016500"/>
            <a:ext cx="79121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Not routinely used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2146300" y="5461000"/>
            <a:ext cx="79121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Traumatic insertion or removal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1524000" y="1257300"/>
            <a:ext cx="85344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Foreign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Body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Aspiration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Complications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89100" y="30607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Pneumonia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146300" y="3556000"/>
            <a:ext cx="79121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Antibiotics, physiotherapy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89100" y="40132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Atelectasis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146300" y="4508500"/>
            <a:ext cx="79121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Expectant management, physiotherapy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89100" y="49657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Pneumothorax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89100" y="5473700"/>
            <a:ext cx="83693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Pneumomediastinum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98700" y="1257300"/>
            <a:ext cx="7759700" cy="698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210"/>
              </a:lnSpc>
            </a:pP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Examine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both</a:t>
            </a:r>
            <a:r>
              <a:rPr lang="en-CA" sz="54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54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ears</a:t>
            </a:r>
          </a:p>
          <a:p>
            <a:pPr>
              <a:lnSpc>
                <a:spcPts val="6210"/>
              </a:lnSpc>
            </a:pPr>
            <a:endParaRPr lang="en-CA" sz="54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0" cy="77597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1955800" y="1219200"/>
            <a:ext cx="8102600" cy="774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900"/>
              </a:lnSpc>
            </a:pP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What</a:t>
            </a:r>
            <a:r>
              <a:rPr lang="en-CA" sz="60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do</a:t>
            </a:r>
            <a:r>
              <a:rPr lang="en-CA" sz="60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you</a:t>
            </a:r>
            <a:r>
              <a:rPr lang="en-CA" sz="6010" b="1" i="1" smtClean="0">
                <a:solidFill>
                  <a:srgbClr val="CBCBCB"/>
                </a:solidFill>
                <a:latin typeface="Times New Roman Bold Italic"/>
                <a:cs typeface="Times New Roman Bold Italic"/>
              </a:rPr>
              <a:t> </a:t>
            </a:r>
            <a:r>
              <a:rPr lang="en-CA" sz="6010" b="1" i="1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think?</a:t>
            </a:r>
          </a:p>
          <a:p>
            <a:pPr>
              <a:lnSpc>
                <a:spcPts val="6900"/>
              </a:lnSpc>
            </a:pPr>
            <a:endParaRPr lang="en-CA" sz="60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31900" y="24892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  <a:tabLst>
                <a:tab pos="342900" algn="l"/>
              </a:tabLst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	3 y old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30734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Lt side discharge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3657600"/>
            <a:ext cx="88265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smtClean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197" smtClean="0">
                <a:solidFill>
                  <a:srgbClr val="000000"/>
                </a:solidFill>
                <a:latin typeface="Times New Roman"/>
                <a:cs typeface="Times New Roman"/>
              </a:rPr>
              <a:t> Foul smell</a:t>
            </a:r>
          </a:p>
          <a:p>
            <a:pPr>
              <a:lnSpc>
                <a:spcPts val="368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1347</Words>
  <Application>Microsoft Office PowerPoint</Application>
  <PresentationFormat>Custom</PresentationFormat>
  <Paragraphs>393</Paragraphs>
  <Slides>100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100</vt:i4>
      </vt:variant>
    </vt:vector>
  </HeadingPairs>
  <TitlesOfParts>
    <vt:vector size="10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</vt:vector>
  </TitlesOfParts>
  <Company>Investintech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A2E_Engine</dc:creator>
  <cp:lastModifiedBy>user</cp:lastModifiedBy>
  <cp:revision>8</cp:revision>
  <dcterms:created xsi:type="dcterms:W3CDTF">2014-09-05T12:51:14Z</dcterms:created>
  <dcterms:modified xsi:type="dcterms:W3CDTF">2014-09-06T21:10:49Z</dcterms:modified>
</cp:coreProperties>
</file>