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549" r:id="rId2"/>
    <p:sldId id="550" r:id="rId3"/>
    <p:sldId id="551" r:id="rId4"/>
    <p:sldId id="552" r:id="rId5"/>
    <p:sldId id="553" r:id="rId6"/>
    <p:sldId id="554" r:id="rId7"/>
    <p:sldId id="555" r:id="rId8"/>
    <p:sldId id="556" r:id="rId9"/>
    <p:sldId id="34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9900"/>
    <a:srgbClr val="FF6600"/>
    <a:srgbClr val="339933"/>
    <a:srgbClr val="66FF33"/>
    <a:srgbClr val="CCFF33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3" autoAdjust="0"/>
    <p:restoredTop sz="94676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  <a:endParaRPr lang="en-US" noProof="0" smtClean="0"/>
          </a:p>
          <a:p>
            <a:pPr lvl="1"/>
            <a:r>
              <a:rPr lang="ar-SA" noProof="0" smtClean="0"/>
              <a:t>المستوى الثاني</a:t>
            </a:r>
            <a:endParaRPr lang="en-US" noProof="0" smtClean="0"/>
          </a:p>
          <a:p>
            <a:pPr lvl="2"/>
            <a:r>
              <a:rPr lang="ar-SA" noProof="0" smtClean="0"/>
              <a:t>المستوى الثالث</a:t>
            </a:r>
            <a:endParaRPr lang="en-US" noProof="0" smtClean="0"/>
          </a:p>
          <a:p>
            <a:pPr lvl="3"/>
            <a:r>
              <a:rPr lang="ar-SA" noProof="0" smtClean="0"/>
              <a:t>المستوى الرابع</a:t>
            </a:r>
            <a:endParaRPr lang="en-US" noProof="0" smtClean="0"/>
          </a:p>
          <a:p>
            <a:pPr lvl="4"/>
            <a:r>
              <a:rPr lang="ar-SA" noProof="0" smtClean="0"/>
              <a:t>المستوى الخامس</a:t>
            </a:r>
            <a:endParaRPr lang="en-US" noProof="0" smtClean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B4D920-DA19-4C9F-8698-2EF20AD27B6C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60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DAFF2-F8E0-4968-822B-E3FFA3BC7F0A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3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2293B-5DB5-42D3-BA76-CEA74616D34E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2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A939A-2E8F-4213-BA63-38FA47937CF0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78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4C1D9-1F0F-4E59-8413-C3244C40E606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5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599CD-66FB-4168-8A71-F4F9754EED60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5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27F14-BE53-45F5-8C21-A3F3C34169E1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80A96-26D0-477D-8B8A-594F68431E5D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5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1B637-5952-414A-A3F2-D41493A8CEF4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5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2F0F4-D0C9-403A-B9DA-A1CC6790FD2C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5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2BA31-1C39-4F9B-BF7D-F99CBB0B094E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7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9F73B-B81A-46FB-BB05-7DB7059CA4C2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4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1C9C9-FCBC-4A17-B02C-3DBCC34E8533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SA" smtClean="0"/>
              <a:t>المستوى الثاني</a:t>
            </a:r>
            <a:endParaRPr lang="en-US" smtClean="0"/>
          </a:p>
          <a:p>
            <a:pPr lvl="2"/>
            <a:r>
              <a:rPr lang="ar-SA" smtClean="0"/>
              <a:t>المستوى الثالث</a:t>
            </a:r>
            <a:endParaRPr lang="en-US" smtClean="0"/>
          </a:p>
          <a:p>
            <a:pPr lvl="3"/>
            <a:r>
              <a:rPr lang="ar-SA" smtClean="0"/>
              <a:t>المستوى الرابع</a:t>
            </a:r>
            <a:endParaRPr lang="en-US" smtClean="0"/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FA1143-60D7-4DFD-A81C-E69777A4D577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>
            <a:spLocks noChangeArrowheads="1"/>
          </p:cNvSpPr>
          <p:nvPr/>
        </p:nvSpPr>
        <p:spPr bwMode="auto">
          <a:xfrm flipV="1">
            <a:off x="8192952" y="74250"/>
            <a:ext cx="923925" cy="7651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97" y="16740"/>
            <a:ext cx="6970448" cy="23042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27296" y="1527969"/>
            <a:ext cx="9144000" cy="1094534"/>
          </a:xfrm>
          <a:prstGeom prst="rect">
            <a:avLst/>
          </a:prstGeom>
        </p:spPr>
        <p:txBody>
          <a:bodyPr wrap="square">
            <a:prstTxWarp prst="textArchUp">
              <a:avLst>
                <a:gd name="adj" fmla="val 11841903"/>
              </a:avLst>
            </a:prstTxWarp>
            <a:spAutoFit/>
          </a:bodyPr>
          <a:lstStyle/>
          <a:p>
            <a:pPr algn="ctr"/>
            <a:r>
              <a:rPr lang="en-US" sz="5400" b="1" dirty="0" smtClean="0">
                <a:latin typeface="Comic Sans MS" pitchFamily="66" charset="0"/>
              </a:rPr>
              <a:t>Fundamentals of </a:t>
            </a:r>
          </a:p>
          <a:p>
            <a:pPr algn="ctr"/>
            <a:r>
              <a:rPr lang="en-US" sz="5400" b="1" dirty="0" smtClean="0">
                <a:latin typeface="Comic Sans MS" pitchFamily="66" charset="0"/>
              </a:rPr>
              <a:t>Analytical Chemistry</a:t>
            </a:r>
          </a:p>
        </p:txBody>
      </p:sp>
      <p:pic>
        <p:nvPicPr>
          <p:cNvPr id="33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3" y="7837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27" y="11769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4"/>
          <p:cNvSpPr>
            <a:spLocks noChangeArrowheads="1"/>
          </p:cNvSpPr>
          <p:nvPr/>
        </p:nvSpPr>
        <p:spPr bwMode="auto">
          <a:xfrm flipV="1">
            <a:off x="18834" y="71510"/>
            <a:ext cx="923925" cy="7651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36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" y="16544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15"/>
          <p:cNvGrpSpPr>
            <a:grpSpLocks/>
          </p:cNvGrpSpPr>
          <p:nvPr/>
        </p:nvGrpSpPr>
        <p:grpSpPr bwMode="auto">
          <a:xfrm>
            <a:off x="3796983" y="2422787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38" name="AutoShape 11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14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16"/>
          <p:cNvGrpSpPr>
            <a:grpSpLocks/>
          </p:cNvGrpSpPr>
          <p:nvPr/>
        </p:nvGrpSpPr>
        <p:grpSpPr bwMode="auto">
          <a:xfrm>
            <a:off x="4302382" y="2422787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41" name="AutoShape 17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utoShape 18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" name="Group 19"/>
          <p:cNvGrpSpPr>
            <a:grpSpLocks/>
          </p:cNvGrpSpPr>
          <p:nvPr/>
        </p:nvGrpSpPr>
        <p:grpSpPr bwMode="auto">
          <a:xfrm>
            <a:off x="4802427" y="2422787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44" name="AutoShape 20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21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Rectangle 21"/>
          <p:cNvSpPr>
            <a:spLocks noChangeArrowheads="1"/>
          </p:cNvSpPr>
          <p:nvPr/>
        </p:nvSpPr>
        <p:spPr bwMode="auto">
          <a:xfrm flipV="1">
            <a:off x="222673" y="4577322"/>
            <a:ext cx="172820" cy="218906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8" name="TextBox 21"/>
          <p:cNvSpPr txBox="1"/>
          <p:nvPr/>
        </p:nvSpPr>
        <p:spPr>
          <a:xfrm>
            <a:off x="511461" y="4594591"/>
            <a:ext cx="3760966" cy="2139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Ahmad Aqel Ifseisi</a:t>
            </a:r>
          </a:p>
          <a:p>
            <a:r>
              <a:rPr lang="en-US" sz="1300" b="1" dirty="0" smtClean="0">
                <a:latin typeface="Arial" pitchFamily="34" charset="0"/>
                <a:cs typeface="Arial" pitchFamily="34" charset="0"/>
              </a:rPr>
              <a:t>Assistant Professor of Analytical Chemistry</a:t>
            </a:r>
          </a:p>
          <a:p>
            <a:r>
              <a:rPr lang="en-US" sz="1300" b="1" dirty="0" smtClean="0">
                <a:latin typeface="Arial" pitchFamily="34" charset="0"/>
                <a:cs typeface="Arial" pitchFamily="34" charset="0"/>
              </a:rPr>
              <a:t>College of Science, Department of Chemistry</a:t>
            </a:r>
          </a:p>
          <a:p>
            <a:r>
              <a:rPr lang="en-US" sz="1300" b="1" dirty="0" smtClean="0">
                <a:latin typeface="Arial" pitchFamily="34" charset="0"/>
                <a:cs typeface="Arial" pitchFamily="34" charset="0"/>
              </a:rPr>
              <a:t>King Saud University</a:t>
            </a:r>
          </a:p>
          <a:p>
            <a:r>
              <a:rPr lang="en-US" sz="1300" b="1" dirty="0">
                <a:latin typeface="Arial" pitchFamily="34" charset="0"/>
                <a:cs typeface="Arial" pitchFamily="34" charset="0"/>
              </a:rPr>
              <a:t>P.O. Box 2455 Riyadh </a:t>
            </a:r>
            <a:r>
              <a:rPr lang="en-US" sz="1300" b="1" dirty="0" smtClean="0">
                <a:latin typeface="Arial" pitchFamily="34" charset="0"/>
                <a:cs typeface="Arial" pitchFamily="34" charset="0"/>
              </a:rPr>
              <a:t>11451</a:t>
            </a:r>
            <a:r>
              <a:rPr lang="en-US" sz="1300" b="1" dirty="0">
                <a:latin typeface="Arial" pitchFamily="34" charset="0"/>
                <a:cs typeface="Arial" pitchFamily="34" charset="0"/>
              </a:rPr>
              <a:t> Saudi </a:t>
            </a:r>
            <a:r>
              <a:rPr lang="en-US" sz="1300" b="1" dirty="0" smtClean="0">
                <a:latin typeface="Arial" pitchFamily="34" charset="0"/>
                <a:cs typeface="Arial" pitchFamily="34" charset="0"/>
              </a:rPr>
              <a:t>Arabia</a:t>
            </a:r>
            <a:endParaRPr lang="en-US" sz="1300" b="1" dirty="0">
              <a:latin typeface="Arial" pitchFamily="34" charset="0"/>
              <a:cs typeface="Arial" pitchFamily="34" charset="0"/>
            </a:endParaRPr>
          </a:p>
          <a:p>
            <a:r>
              <a:rPr lang="en-US" sz="1300" b="1" dirty="0">
                <a:latin typeface="Arial" pitchFamily="34" charset="0"/>
                <a:cs typeface="Arial" pitchFamily="34" charset="0"/>
              </a:rPr>
              <a:t>Building: 05,  Office: 2A/149 &amp; AA/53</a:t>
            </a:r>
          </a:p>
          <a:p>
            <a:r>
              <a:rPr lang="en-US" sz="1300" b="1" dirty="0" smtClean="0">
                <a:latin typeface="Arial" pitchFamily="34" charset="0"/>
                <a:cs typeface="Arial" pitchFamily="34" charset="0"/>
              </a:rPr>
              <a:t>Tel. 014674198, Fax: 014675992</a:t>
            </a:r>
          </a:p>
          <a:p>
            <a:r>
              <a:rPr lang="en-US" sz="1300" b="1" dirty="0" smtClean="0">
                <a:latin typeface="Arial" pitchFamily="34" charset="0"/>
                <a:cs typeface="Arial" pitchFamily="34" charset="0"/>
              </a:rPr>
              <a:t>Web site: </a:t>
            </a:r>
            <a:r>
              <a:rPr lang="en-US" sz="1300" b="1" dirty="0"/>
              <a:t>http://</a:t>
            </a:r>
            <a:r>
              <a:rPr lang="en-US" sz="1300" b="1" dirty="0" smtClean="0"/>
              <a:t>fac.ksu.edu.sa/aifseisi</a:t>
            </a:r>
          </a:p>
          <a:p>
            <a:r>
              <a:rPr lang="en-US" sz="1300" b="1" dirty="0" smtClean="0">
                <a:latin typeface="Arial" pitchFamily="34" charset="0"/>
                <a:cs typeface="Arial" pitchFamily="34" charset="0"/>
              </a:rPr>
              <a:t>E-mail: ahmad3qel@yahoo.com</a:t>
            </a:r>
          </a:p>
          <a:p>
            <a:r>
              <a:rPr lang="en-US" sz="13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dirty="0" smtClean="0">
                <a:latin typeface="Arial" pitchFamily="34" charset="0"/>
                <a:cs typeface="Arial" pitchFamily="34" charset="0"/>
              </a:rPr>
              <a:t>            aifseisi@ksu.edu.sa</a:t>
            </a:r>
          </a:p>
        </p:txBody>
      </p:sp>
      <p:pic>
        <p:nvPicPr>
          <p:cNvPr id="30" name="Picture 29" descr="C:\Users\Ahmed\Desktop\KSU\LOgo\AMRC Logo\AMRC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786" y="5438143"/>
            <a:ext cx="1843424" cy="986421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90733"/>
            <a:ext cx="9144000" cy="114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6000" b="1" dirty="0">
                <a:latin typeface="Comic Sans MS" pitchFamily="66" charset="0"/>
              </a:rPr>
              <a:t>Homework</a:t>
            </a:r>
            <a:endParaRPr lang="en-US" sz="6000" b="1" dirty="0" smtClean="0">
              <a:latin typeface="Comic Sans MS" pitchFamily="66" charset="0"/>
            </a:endParaRPr>
          </a:p>
        </p:txBody>
      </p:sp>
      <p:pic>
        <p:nvPicPr>
          <p:cNvPr id="1026" name="Picture 2" descr="C:\Users\UsEr\Desktop\New\KSU\KSU 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80" y="5443758"/>
            <a:ext cx="2073852" cy="1038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/>
          <p:cNvPicPr>
            <a:picLocks noChangeAspect="1" noChangeArrowheads="1"/>
          </p:cNvPicPr>
          <p:nvPr/>
        </p:nvPicPr>
        <p:blipFill>
          <a:blip r:embed="rId6" cstate="print"/>
          <a:srcRect l="-4898" t="-4192" r="-4898" b="-4192"/>
          <a:stretch>
            <a:fillRect/>
          </a:stretch>
        </p:blipFill>
        <p:spPr bwMode="auto">
          <a:xfrm>
            <a:off x="5955691" y="4581140"/>
            <a:ext cx="1354149" cy="15419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281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777460"/>
            <a:ext cx="86986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2D2D8A"/>
                </a:solidFill>
              </a:rPr>
              <a:t>Practice </a:t>
            </a:r>
            <a:r>
              <a:rPr lang="en-US" sz="2000" b="1" dirty="0" smtClean="0">
                <a:solidFill>
                  <a:srgbClr val="2D2D8A"/>
                </a:solidFill>
              </a:rPr>
              <a:t>Exercise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Calculate </a:t>
            </a:r>
            <a:r>
              <a:rPr lang="en-US" sz="2000" dirty="0">
                <a:solidFill>
                  <a:srgbClr val="000000"/>
                </a:solidFill>
              </a:rPr>
              <a:t>the number of atoms in 0.551 g of potassium (K).</a:t>
            </a:r>
          </a:p>
        </p:txBody>
      </p:sp>
    </p:spTree>
    <p:extLst>
      <p:ext uri="{BB962C8B-B14F-4D97-AF65-F5344CB8AC3E}">
        <p14:creationId xmlns:p14="http://schemas.microsoft.com/office/powerpoint/2010/main" val="1953251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777460"/>
            <a:ext cx="86986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2D2D8A"/>
                </a:solidFill>
              </a:rPr>
              <a:t>Practice </a:t>
            </a:r>
            <a:r>
              <a:rPr lang="en-US" sz="2000" b="1" dirty="0" smtClean="0">
                <a:solidFill>
                  <a:srgbClr val="2D2D8A"/>
                </a:solidFill>
              </a:rPr>
              <a:t>Exercise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How is the molarity of a 0.50 M KBr solution changed when water is added to double its volume?</a:t>
            </a:r>
          </a:p>
        </p:txBody>
      </p:sp>
    </p:spTree>
    <p:extLst>
      <p:ext uri="{BB962C8B-B14F-4D97-AF65-F5344CB8AC3E}">
        <p14:creationId xmlns:p14="http://schemas.microsoft.com/office/powerpoint/2010/main" val="842793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777460"/>
            <a:ext cx="86986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Practice </a:t>
            </a:r>
            <a:r>
              <a:rPr lang="en-US" sz="2000" b="1" dirty="0" smtClean="0">
                <a:solidFill>
                  <a:srgbClr val="2D2D8A"/>
                </a:solidFill>
              </a:rPr>
              <a:t>Exercise</a:t>
            </a: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algn="just">
              <a:buAutoNum type="alphaLcParenBoth"/>
            </a:pPr>
            <a:r>
              <a:rPr lang="en-US" sz="2000" dirty="0" smtClean="0">
                <a:solidFill>
                  <a:srgbClr val="000000"/>
                </a:solidFill>
              </a:rPr>
              <a:t> Calculate </a:t>
            </a:r>
            <a:r>
              <a:rPr lang="en-US" sz="2000" dirty="0">
                <a:solidFill>
                  <a:srgbClr val="000000"/>
                </a:solidFill>
              </a:rPr>
              <a:t>the mass percentage of NaCl in a solution containing 1.50 g of NaCl in 50.0 g of </a:t>
            </a:r>
            <a:r>
              <a:rPr lang="en-US" sz="2000" dirty="0" smtClean="0">
                <a:solidFill>
                  <a:srgbClr val="000000"/>
                </a:solidFill>
              </a:rPr>
              <a:t>water.</a:t>
            </a:r>
          </a:p>
          <a:p>
            <a:pPr algn="just">
              <a:buAutoNum type="alphaLcParenBoth"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A </a:t>
            </a:r>
            <a:r>
              <a:rPr lang="en-US" sz="2000" dirty="0">
                <a:solidFill>
                  <a:srgbClr val="000000"/>
                </a:solidFill>
              </a:rPr>
              <a:t>commercial bleaching solution contains 3.62 mass % sodium hypochlorite, </a:t>
            </a:r>
            <a:r>
              <a:rPr lang="en-US" sz="2000" dirty="0" err="1">
                <a:solidFill>
                  <a:srgbClr val="000000"/>
                </a:solidFill>
              </a:rPr>
              <a:t>NaOCl</a:t>
            </a:r>
            <a:r>
              <a:rPr lang="en-US" sz="2000" dirty="0">
                <a:solidFill>
                  <a:srgbClr val="000000"/>
                </a:solidFill>
              </a:rPr>
              <a:t>. What is the mass of </a:t>
            </a:r>
            <a:r>
              <a:rPr lang="en-US" sz="2000" dirty="0" err="1">
                <a:solidFill>
                  <a:srgbClr val="000000"/>
                </a:solidFill>
              </a:rPr>
              <a:t>NaOCl</a:t>
            </a:r>
            <a:r>
              <a:rPr lang="en-US" sz="2000" dirty="0">
                <a:solidFill>
                  <a:srgbClr val="000000"/>
                </a:solidFill>
              </a:rPr>
              <a:t> in a bottle containing 2.50 kg of bleaching solution?</a:t>
            </a:r>
          </a:p>
        </p:txBody>
      </p:sp>
    </p:spTree>
    <p:extLst>
      <p:ext uri="{BB962C8B-B14F-4D97-AF65-F5344CB8AC3E}">
        <p14:creationId xmlns:p14="http://schemas.microsoft.com/office/powerpoint/2010/main" val="30037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777460"/>
            <a:ext cx="86986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Practice </a:t>
            </a:r>
            <a:r>
              <a:rPr lang="en-US" sz="2000" b="1" dirty="0" smtClean="0">
                <a:solidFill>
                  <a:srgbClr val="2D2D8A"/>
                </a:solidFill>
              </a:rPr>
              <a:t>Exercise</a:t>
            </a:r>
          </a:p>
          <a:p>
            <a:pPr algn="just"/>
            <a:endParaRPr lang="en-US" sz="2000" dirty="0" smtClean="0">
              <a:solidFill>
                <a:srgbClr val="000000"/>
              </a:solidFill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</a:rPr>
              <a:t>A commercial bleach solution contains 3.62 mass % </a:t>
            </a:r>
            <a:r>
              <a:rPr lang="en-US" sz="2000" dirty="0" err="1">
                <a:solidFill>
                  <a:srgbClr val="000000"/>
                </a:solidFill>
              </a:rPr>
              <a:t>NaOCl</a:t>
            </a:r>
            <a:r>
              <a:rPr lang="en-US" sz="2000" dirty="0">
                <a:solidFill>
                  <a:srgbClr val="000000"/>
                </a:solidFill>
              </a:rPr>
              <a:t> in water. Calculate (a) the mole fraction and (b) the molality of </a:t>
            </a:r>
            <a:r>
              <a:rPr lang="en-US" sz="2000" dirty="0" err="1">
                <a:solidFill>
                  <a:srgbClr val="000000"/>
                </a:solidFill>
              </a:rPr>
              <a:t>NaOCl</a:t>
            </a:r>
            <a:r>
              <a:rPr lang="en-US" sz="2000" dirty="0">
                <a:solidFill>
                  <a:srgbClr val="000000"/>
                </a:solidFill>
              </a:rPr>
              <a:t> in the solution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333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777460"/>
            <a:ext cx="86986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Practice </a:t>
            </a:r>
            <a:r>
              <a:rPr lang="en-US" sz="2000" b="1" dirty="0" smtClean="0">
                <a:solidFill>
                  <a:srgbClr val="2D2D8A"/>
                </a:solidFill>
              </a:rPr>
              <a:t>Exercise</a:t>
            </a:r>
          </a:p>
          <a:p>
            <a:pPr algn="just"/>
            <a:endParaRPr lang="en-US" sz="2000" dirty="0" smtClean="0">
              <a:solidFill>
                <a:srgbClr val="000000"/>
              </a:solidFill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</a:rPr>
              <a:t>How many grams of NaOH are required to make a 250 mL of 0.500 M NaOH? (MW NaOH = 40.0 g/mol).</a:t>
            </a:r>
          </a:p>
        </p:txBody>
      </p:sp>
    </p:spTree>
    <p:extLst>
      <p:ext uri="{BB962C8B-B14F-4D97-AF65-F5344CB8AC3E}">
        <p14:creationId xmlns:p14="http://schemas.microsoft.com/office/powerpoint/2010/main" val="1787451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Practice </a:t>
            </a:r>
            <a:r>
              <a:rPr lang="en-US" sz="2000" b="1" dirty="0" smtClean="0">
                <a:solidFill>
                  <a:srgbClr val="2D2D8A"/>
                </a:solidFill>
              </a:rPr>
              <a:t>Exercise</a:t>
            </a:r>
          </a:p>
          <a:p>
            <a:pPr algn="just"/>
            <a:endParaRPr lang="en-US" sz="2000" dirty="0" smtClean="0">
              <a:solidFill>
                <a:srgbClr val="000000"/>
              </a:solidFill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</a:rPr>
              <a:t>(a) What volume of 2.50 M lead(II) nitrate solution contains 0.0500 mol of Pb</a:t>
            </a:r>
            <a:r>
              <a:rPr lang="en-US" sz="2000" baseline="30000" dirty="0">
                <a:solidFill>
                  <a:srgbClr val="000000"/>
                </a:solidFill>
              </a:rPr>
              <a:t>2+</a:t>
            </a:r>
            <a:r>
              <a:rPr lang="en-US" sz="2000" dirty="0">
                <a:solidFill>
                  <a:srgbClr val="000000"/>
                </a:solidFill>
              </a:rPr>
              <a:t>?</a:t>
            </a:r>
          </a:p>
          <a:p>
            <a:pPr algn="just"/>
            <a:r>
              <a:rPr lang="en-US" sz="2000" dirty="0">
                <a:solidFill>
                  <a:srgbClr val="000000"/>
                </a:solidFill>
              </a:rPr>
              <a:t>(b) How many milliliters of 5.0 M K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  <a:r>
              <a:rPr lang="en-US" sz="2000" dirty="0">
                <a:solidFill>
                  <a:srgbClr val="000000"/>
                </a:solidFill>
              </a:rPr>
              <a:t>Cr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  <a:r>
              <a:rPr lang="en-US" sz="2000" dirty="0">
                <a:solidFill>
                  <a:srgbClr val="000000"/>
                </a:solidFill>
              </a:rPr>
              <a:t>O7 solution must be diluted to prepare 250 mL of 0.10 M solution</a:t>
            </a:r>
            <a:r>
              <a:rPr lang="en-US" sz="2000" dirty="0" smtClean="0">
                <a:solidFill>
                  <a:srgbClr val="000000"/>
                </a:solidFill>
              </a:rPr>
              <a:t>?</a:t>
            </a:r>
            <a:endParaRPr lang="en-US" sz="2000" dirty="0">
              <a:solidFill>
                <a:srgbClr val="000000"/>
              </a:solidFill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</a:rPr>
              <a:t>(c) If 10.0 mL of a 10.0 M stock solution of NaOH is diluted to 250 mL, what is the concentration of the resulting stock solution?</a:t>
            </a:r>
          </a:p>
        </p:txBody>
      </p:sp>
    </p:spTree>
    <p:extLst>
      <p:ext uri="{BB962C8B-B14F-4D97-AF65-F5344CB8AC3E}">
        <p14:creationId xmlns:p14="http://schemas.microsoft.com/office/powerpoint/2010/main" val="3109762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777460"/>
            <a:ext cx="86986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Practice </a:t>
            </a:r>
            <a:r>
              <a:rPr lang="en-US" sz="2000" b="1" dirty="0" smtClean="0">
                <a:solidFill>
                  <a:srgbClr val="2D2D8A"/>
                </a:solidFill>
              </a:rPr>
              <a:t>Exercise</a:t>
            </a:r>
          </a:p>
          <a:p>
            <a:pPr algn="just"/>
            <a:endParaRPr lang="en-US" sz="2000" dirty="0" smtClean="0">
              <a:solidFill>
                <a:srgbClr val="000000"/>
              </a:solidFill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</a:rPr>
              <a:t>What is the molar concentration of K</a:t>
            </a:r>
            <a:r>
              <a:rPr lang="en-US" sz="2000" baseline="30000" dirty="0">
                <a:solidFill>
                  <a:srgbClr val="000000"/>
                </a:solidFill>
              </a:rPr>
              <a:t>+</a:t>
            </a:r>
            <a:r>
              <a:rPr lang="en-US" sz="2000" dirty="0">
                <a:solidFill>
                  <a:srgbClr val="000000"/>
                </a:solidFill>
              </a:rPr>
              <a:t> ions in a 0.015 M solution of potassium carbonate? (K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  <a:r>
              <a:rPr lang="en-US" sz="2000" dirty="0">
                <a:solidFill>
                  <a:srgbClr val="000000"/>
                </a:solidFill>
              </a:rPr>
              <a:t>CO</a:t>
            </a:r>
            <a:r>
              <a:rPr lang="en-US" sz="2000" baseline="-25000" dirty="0">
                <a:solidFill>
                  <a:srgbClr val="000000"/>
                </a:solidFill>
              </a:rPr>
              <a:t>3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96109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 flipV="1">
            <a:off x="0" y="-26988"/>
            <a:ext cx="9144000" cy="30480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 flipV="1">
            <a:off x="0" y="6553200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 rot="5400000" flipV="1">
            <a:off x="-3043237" y="3276600"/>
            <a:ext cx="64008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 rot="5400000" flipV="1">
            <a:off x="5791200" y="3276600"/>
            <a:ext cx="64008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18438" name="Picture 6" descr="قوس شما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133600"/>
            <a:ext cx="29146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 descr="قوس شمال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33600"/>
            <a:ext cx="29162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8" descr="قوس شمال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014413"/>
            <a:ext cx="327660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9" descr="قوس شمال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352800"/>
            <a:ext cx="327660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10" descr="http://www.funmunch.com/comments/thank_you/thank_you_comment_graphic_0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024063"/>
            <a:ext cx="47625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47889</TotalTime>
  <Words>274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تصميم افتراضي</vt:lpstr>
      <vt:lpstr>Homework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mohabasy</dc:creator>
  <cp:lastModifiedBy>user</cp:lastModifiedBy>
  <cp:revision>1622</cp:revision>
  <dcterms:created xsi:type="dcterms:W3CDTF">2005-10-30T21:58:20Z</dcterms:created>
  <dcterms:modified xsi:type="dcterms:W3CDTF">2020-02-19T17:40:24Z</dcterms:modified>
</cp:coreProperties>
</file>