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49" r:id="rId2"/>
    <p:sldId id="553" r:id="rId3"/>
    <p:sldId id="555" r:id="rId4"/>
    <p:sldId id="550" r:id="rId5"/>
    <p:sldId id="551" r:id="rId6"/>
    <p:sldId id="34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FF66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8192952" y="7425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7" y="16740"/>
            <a:ext cx="6970448" cy="2304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0" y="1585575"/>
            <a:ext cx="9144000" cy="109453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841903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General Chemistry</a:t>
            </a:r>
          </a:p>
          <a:p>
            <a:pPr algn="ctr"/>
            <a:r>
              <a:rPr lang="en-US" sz="5400" b="1" dirty="0" smtClean="0">
                <a:latin typeface="Comic Sans MS" pitchFamily="66" charset="0"/>
              </a:rPr>
              <a:t>Chem 101</a:t>
            </a:r>
          </a:p>
        </p:txBody>
      </p:sp>
      <p:pic>
        <p:nvPicPr>
          <p:cNvPr id="33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7837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27" y="11769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 flipV="1">
            <a:off x="18834" y="7151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6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16544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3796983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4302382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9"/>
          <p:cNvGrpSpPr>
            <a:grpSpLocks/>
          </p:cNvGrpSpPr>
          <p:nvPr/>
        </p:nvGrpSpPr>
        <p:grpSpPr bwMode="auto">
          <a:xfrm>
            <a:off x="4802427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150105"/>
            <a:ext cx="9136016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6000" b="1" dirty="0" smtClean="0">
                <a:latin typeface="Comic Sans MS" pitchFamily="66" charset="0"/>
              </a:rPr>
              <a:t>Homework 2</a:t>
            </a:r>
          </a:p>
        </p:txBody>
      </p:sp>
      <p:sp>
        <p:nvSpPr>
          <p:cNvPr id="2" name="Rectangle 1"/>
          <p:cNvSpPr/>
          <p:nvPr/>
        </p:nvSpPr>
        <p:spPr>
          <a:xfrm>
            <a:off x="732789" y="4811568"/>
            <a:ext cx="7668569" cy="1569660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Name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 smtClean="0"/>
              <a:t>ID </a:t>
            </a:r>
            <a:r>
              <a:rPr lang="en-GB" sz="2400" b="1" dirty="0"/>
              <a:t>Number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/>
              <a:t>Section:</a:t>
            </a:r>
            <a:endParaRPr lang="en-US" sz="2400" b="1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 flipV="1">
            <a:off x="0" y="4447333"/>
            <a:ext cx="91440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2" name="Picture 2" descr="C:\Users\UsEr\Desktop\New\KSU\KSU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1" y="2268792"/>
            <a:ext cx="2073852" cy="10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5" cstate="print"/>
          <a:srcRect l="-4898" t="-4192" r="-4898" b="-4192"/>
          <a:stretch>
            <a:fillRect/>
          </a:stretch>
        </p:blipFill>
        <p:spPr bwMode="auto">
          <a:xfrm>
            <a:off x="7625171" y="2104039"/>
            <a:ext cx="1354149" cy="1541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Rectangle 5"/>
          <p:cNvSpPr>
            <a:spLocks noChangeArrowheads="1"/>
          </p:cNvSpPr>
          <p:nvPr/>
        </p:nvSpPr>
        <p:spPr bwMode="auto">
          <a:xfrm flipV="1">
            <a:off x="0" y="6632402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2D2D8A"/>
                </a:solidFill>
              </a:rPr>
              <a:t>Question 1</a:t>
            </a: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How many protons, neutrons and electrons are in the following </a:t>
            </a:r>
            <a:r>
              <a:rPr lang="en-US" sz="2000" dirty="0" smtClean="0">
                <a:solidFill>
                  <a:srgbClr val="000000"/>
                </a:solidFill>
              </a:rPr>
              <a:t>isotopes </a:t>
            </a:r>
            <a:r>
              <a:rPr lang="en-US" sz="2000" b="1" baseline="30000" dirty="0" smtClean="0">
                <a:solidFill>
                  <a:srgbClr val="000000"/>
                </a:solidFill>
              </a:rPr>
              <a:t>63</a:t>
            </a:r>
            <a:r>
              <a:rPr lang="en-US" sz="2000" b="1" dirty="0" smtClean="0">
                <a:solidFill>
                  <a:srgbClr val="000000"/>
                </a:solidFill>
              </a:rPr>
              <a:t>Cu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b="1" baseline="30000" dirty="0" smtClean="0">
                <a:solidFill>
                  <a:srgbClr val="000000"/>
                </a:solidFill>
              </a:rPr>
              <a:t>130</a:t>
            </a:r>
            <a:r>
              <a:rPr lang="en-US" sz="2000" b="1" dirty="0" smtClean="0">
                <a:solidFill>
                  <a:srgbClr val="000000"/>
                </a:solidFill>
              </a:rPr>
              <a:t>Ba</a:t>
            </a:r>
            <a:r>
              <a:rPr lang="en-US" sz="2000" dirty="0" smtClean="0">
                <a:solidFill>
                  <a:srgbClr val="000000"/>
                </a:solidFill>
              </a:rPr>
              <a:t>, and </a:t>
            </a:r>
            <a:r>
              <a:rPr lang="en-US" sz="2000" b="1" baseline="30000" dirty="0" smtClean="0">
                <a:solidFill>
                  <a:srgbClr val="000000"/>
                </a:solidFill>
              </a:rPr>
              <a:t>202</a:t>
            </a:r>
            <a:r>
              <a:rPr lang="en-US" sz="2000" b="1" dirty="0" smtClean="0">
                <a:solidFill>
                  <a:srgbClr val="000000"/>
                </a:solidFill>
              </a:rPr>
              <a:t>Hg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9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2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What does </a:t>
            </a:r>
            <a:r>
              <a:rPr lang="en-US" sz="2000" b="1" dirty="0">
                <a:solidFill>
                  <a:srgbClr val="000000"/>
                </a:solidFill>
              </a:rPr>
              <a:t>P</a:t>
            </a:r>
            <a:r>
              <a:rPr lang="en-US" sz="2000" b="1" baseline="-25000" dirty="0">
                <a:solidFill>
                  <a:srgbClr val="000000"/>
                </a:solidFill>
              </a:rPr>
              <a:t>4</a:t>
            </a:r>
            <a:r>
              <a:rPr lang="en-US" sz="2000" dirty="0">
                <a:solidFill>
                  <a:srgbClr val="000000"/>
                </a:solidFill>
              </a:rPr>
              <a:t> signify? How does it differ from </a:t>
            </a:r>
            <a:r>
              <a:rPr lang="en-US" sz="2000" b="1" dirty="0" smtClean="0">
                <a:solidFill>
                  <a:srgbClr val="000000"/>
                </a:solidFill>
              </a:rPr>
              <a:t>4P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: Phosphorus</a:t>
            </a:r>
          </a:p>
        </p:txBody>
      </p:sp>
    </p:spTree>
    <p:extLst>
      <p:ext uri="{BB962C8B-B14F-4D97-AF65-F5344CB8AC3E}">
        <p14:creationId xmlns:p14="http://schemas.microsoft.com/office/powerpoint/2010/main" val="222867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3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Write the </a:t>
            </a:r>
            <a:r>
              <a:rPr lang="en-US" sz="2000" b="1" dirty="0">
                <a:solidFill>
                  <a:srgbClr val="000000"/>
                </a:solidFill>
              </a:rPr>
              <a:t>empirical formula</a:t>
            </a:r>
            <a:r>
              <a:rPr lang="en-US" sz="2000" dirty="0">
                <a:solidFill>
                  <a:srgbClr val="000000"/>
                </a:solidFill>
              </a:rPr>
              <a:t> for caffeine (</a:t>
            </a:r>
            <a:r>
              <a:rPr lang="en-US" sz="2000" b="1" dirty="0">
                <a:solidFill>
                  <a:srgbClr val="000000"/>
                </a:solidFill>
              </a:rPr>
              <a:t>C</a:t>
            </a:r>
            <a:r>
              <a:rPr lang="en-US" sz="2000" b="1" baseline="-25000" dirty="0">
                <a:solidFill>
                  <a:srgbClr val="000000"/>
                </a:solidFill>
              </a:rPr>
              <a:t>8</a:t>
            </a:r>
            <a:r>
              <a:rPr lang="en-US" sz="2000" b="1" dirty="0">
                <a:solidFill>
                  <a:srgbClr val="000000"/>
                </a:solidFill>
              </a:rPr>
              <a:t>H</a:t>
            </a:r>
            <a:r>
              <a:rPr lang="en-US" sz="2000" b="1" baseline="-25000" dirty="0">
                <a:solidFill>
                  <a:srgbClr val="000000"/>
                </a:solidFill>
              </a:rPr>
              <a:t>10</a:t>
            </a:r>
            <a:r>
              <a:rPr lang="en-US" sz="2000" b="1" dirty="0">
                <a:solidFill>
                  <a:srgbClr val="000000"/>
                </a:solidFill>
              </a:rPr>
              <a:t>N</a:t>
            </a:r>
            <a:r>
              <a:rPr lang="en-US" sz="2000" b="1" baseline="-25000" dirty="0">
                <a:solidFill>
                  <a:srgbClr val="000000"/>
                </a:solidFill>
              </a:rPr>
              <a:t>4</a:t>
            </a:r>
            <a:r>
              <a:rPr lang="en-US" sz="2000" b="1" dirty="0">
                <a:solidFill>
                  <a:srgbClr val="000000"/>
                </a:solidFill>
              </a:rPr>
              <a:t>O</a:t>
            </a:r>
            <a:r>
              <a:rPr lang="en-US" sz="2000" b="1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), a stimulant found in tea and coffee.</a:t>
            </a:r>
          </a:p>
        </p:txBody>
      </p:sp>
    </p:spTree>
    <p:extLst>
      <p:ext uri="{BB962C8B-B14F-4D97-AF65-F5344CB8AC3E}">
        <p14:creationId xmlns:p14="http://schemas.microsoft.com/office/powerpoint/2010/main" val="19532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4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Name these compounds</a:t>
            </a:r>
            <a:r>
              <a:rPr lang="en-US" sz="2000" dirty="0" smtClean="0">
                <a:solidFill>
                  <a:srgbClr val="000000"/>
                </a:solidFill>
              </a:rPr>
              <a:t>: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a) </a:t>
            </a:r>
            <a:r>
              <a:rPr lang="en-US" sz="2000" dirty="0" err="1">
                <a:solidFill>
                  <a:srgbClr val="000000"/>
                </a:solidFill>
              </a:rPr>
              <a:t>FeO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b) Ag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CO</a:t>
            </a:r>
            <a:r>
              <a:rPr lang="en-US" sz="2000" baseline="-25000" dirty="0">
                <a:solidFill>
                  <a:srgbClr val="000000"/>
                </a:solidFill>
              </a:rPr>
              <a:t>3</a:t>
            </a:r>
            <a:endParaRPr lang="en-US" sz="2000" baseline="-250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(c</a:t>
            </a:r>
            <a:r>
              <a:rPr lang="en-US" sz="2000" dirty="0">
                <a:solidFill>
                  <a:srgbClr val="000000"/>
                </a:solidFill>
              </a:rPr>
              <a:t>) FeCl</a:t>
            </a:r>
            <a:r>
              <a:rPr lang="en-US" sz="2000" baseline="-25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 • 6H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O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5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-26988"/>
            <a:ext cx="9144000" cy="3048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0" y="6553200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5400000" flipV="1">
            <a:off x="-3043237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5400000" flipV="1">
            <a:off x="5791200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18438" name="Picture 6" descr="قوس شم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33600"/>
            <a:ext cx="2914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قوس شم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16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قوس شما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14413"/>
            <a:ext cx="3276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قوس شما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 descr="http://www.funmunch.com/comments/thank_you/thank_you_comment_graphic_0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24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48044</TotalTime>
  <Words>90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تصميم افتراضي</vt:lpstr>
      <vt:lpstr>Homework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user</cp:lastModifiedBy>
  <cp:revision>1642</cp:revision>
  <dcterms:created xsi:type="dcterms:W3CDTF">2005-10-30T21:58:20Z</dcterms:created>
  <dcterms:modified xsi:type="dcterms:W3CDTF">2020-04-03T19:38:47Z</dcterms:modified>
</cp:coreProperties>
</file>