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49" r:id="rId2"/>
    <p:sldId id="553" r:id="rId3"/>
    <p:sldId id="555" r:id="rId4"/>
    <p:sldId id="550" r:id="rId5"/>
    <p:sldId id="551" r:id="rId6"/>
    <p:sldId id="556" r:id="rId7"/>
    <p:sldId id="557" r:id="rId8"/>
    <p:sldId id="558" r:id="rId9"/>
    <p:sldId id="559" r:id="rId10"/>
    <p:sldId id="34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9900"/>
    <a:srgbClr val="FF6600"/>
    <a:srgbClr val="339933"/>
    <a:srgbClr val="66FF33"/>
    <a:srgbClr val="CCFF33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3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B4D920-DA19-4C9F-8698-2EF20AD27B6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DAFF2-F8E0-4968-822B-E3FFA3BC7F0A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2293B-5DB5-42D3-BA76-CEA74616D3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2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939A-2E8F-4213-BA63-38FA47937CF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7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4C1D9-1F0F-4E59-8413-C3244C40E606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599CD-66FB-4168-8A71-F4F9754EED60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5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7F14-BE53-45F5-8C21-A3F3C34169E1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80A96-26D0-477D-8B8A-594F68431E5D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B637-5952-414A-A3F2-D41493A8CEF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2F0F4-D0C9-403A-B9DA-A1CC6790FD2C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BA31-1C39-4F9B-BF7D-F99CBB0B094E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7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F73B-B81A-46FB-BB05-7DB7059CA4C2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C9C9-FCBC-4A17-B02C-3DBCC34E8533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SA" smtClean="0"/>
              <a:t>المستوى الثاني</a:t>
            </a:r>
            <a:endParaRPr lang="en-US" smtClean="0"/>
          </a:p>
          <a:p>
            <a:pPr lvl="2"/>
            <a:r>
              <a:rPr lang="ar-SA" smtClean="0"/>
              <a:t>المستوى الثالث</a:t>
            </a:r>
            <a:endParaRPr lang="en-US" smtClean="0"/>
          </a:p>
          <a:p>
            <a:pPr lvl="3"/>
            <a:r>
              <a:rPr lang="ar-SA" smtClean="0"/>
              <a:t>المستوى الرابع</a:t>
            </a:r>
            <a:endParaRPr lang="en-US" smtClean="0"/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FA1143-60D7-4DFD-A81C-E69777A4D577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 flipV="1">
            <a:off x="8192952" y="7425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97" y="16740"/>
            <a:ext cx="6970448" cy="23042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0" y="1585575"/>
            <a:ext cx="9144000" cy="1094534"/>
          </a:xfrm>
          <a:prstGeom prst="rect">
            <a:avLst/>
          </a:prstGeom>
        </p:spPr>
        <p:txBody>
          <a:bodyPr wrap="square">
            <a:prstTxWarp prst="textArchUp">
              <a:avLst>
                <a:gd name="adj" fmla="val 11841903"/>
              </a:avLst>
            </a:prstTxWarp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General Chemistry</a:t>
            </a:r>
          </a:p>
          <a:p>
            <a:pPr algn="ctr"/>
            <a:r>
              <a:rPr lang="en-US" sz="5400" b="1" dirty="0" smtClean="0">
                <a:latin typeface="Comic Sans MS" pitchFamily="66" charset="0"/>
              </a:rPr>
              <a:t>Chem 101</a:t>
            </a:r>
          </a:p>
        </p:txBody>
      </p:sp>
      <p:pic>
        <p:nvPicPr>
          <p:cNvPr id="33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" y="7837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927" y="11769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 flipV="1">
            <a:off x="18834" y="71510"/>
            <a:ext cx="923925" cy="76517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6" name="Picture 5" descr="C:\Documents and Settings\Dr. Ahmed\My Documents\Downloads\AMRC Logo NET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" y="16544"/>
            <a:ext cx="872089" cy="7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15"/>
          <p:cNvGrpSpPr>
            <a:grpSpLocks/>
          </p:cNvGrpSpPr>
          <p:nvPr/>
        </p:nvGrpSpPr>
        <p:grpSpPr bwMode="auto">
          <a:xfrm>
            <a:off x="3796983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38" name="AutoShape 11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4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4302382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1" name="AutoShape 17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oup 19"/>
          <p:cNvGrpSpPr>
            <a:grpSpLocks/>
          </p:cNvGrpSpPr>
          <p:nvPr/>
        </p:nvGrpSpPr>
        <p:grpSpPr bwMode="auto">
          <a:xfrm>
            <a:off x="4802427" y="2449681"/>
            <a:ext cx="576071" cy="518463"/>
            <a:chOff x="24000" y="3168"/>
            <a:chExt cx="1248" cy="1248"/>
          </a:xfrm>
          <a:solidFill>
            <a:schemeClr val="bg1">
              <a:lumMod val="65000"/>
            </a:schemeClr>
          </a:solidFill>
        </p:grpSpPr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24000" y="3168"/>
              <a:ext cx="1248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7 w 21600"/>
                <a:gd name="T25" fmla="*/ 3167 h 21600"/>
                <a:gd name="T26" fmla="*/ 18433 w 21600"/>
                <a:gd name="T27" fmla="*/ 18433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908" y="10800"/>
                  </a:moveTo>
                  <a:cubicBezTo>
                    <a:pt x="2908" y="15159"/>
                    <a:pt x="6441" y="18692"/>
                    <a:pt x="10800" y="18692"/>
                  </a:cubicBezTo>
                  <a:cubicBezTo>
                    <a:pt x="15159" y="18692"/>
                    <a:pt x="18692" y="15159"/>
                    <a:pt x="18692" y="10800"/>
                  </a:cubicBezTo>
                  <a:cubicBezTo>
                    <a:pt x="18692" y="6441"/>
                    <a:pt x="15159" y="2908"/>
                    <a:pt x="10800" y="2908"/>
                  </a:cubicBezTo>
                  <a:cubicBezTo>
                    <a:pt x="6441" y="2908"/>
                    <a:pt x="2908" y="6441"/>
                    <a:pt x="2908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24336" y="3504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0 w 21600"/>
                <a:gd name="T25" fmla="*/ 3150 h 21600"/>
                <a:gd name="T26" fmla="*/ 18450 w 21600"/>
                <a:gd name="T27" fmla="*/ 1845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p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3150105"/>
            <a:ext cx="9136016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6000" b="1" dirty="0" smtClean="0">
                <a:latin typeface="Comic Sans MS" pitchFamily="66" charset="0"/>
              </a:rPr>
              <a:t>Homework 6</a:t>
            </a:r>
          </a:p>
        </p:txBody>
      </p:sp>
      <p:sp>
        <p:nvSpPr>
          <p:cNvPr id="2" name="Rectangle 1"/>
          <p:cNvSpPr/>
          <p:nvPr/>
        </p:nvSpPr>
        <p:spPr>
          <a:xfrm>
            <a:off x="732789" y="4811568"/>
            <a:ext cx="7668569" cy="1569660"/>
          </a:xfrm>
          <a:prstGeom prst="rect">
            <a:avLst/>
          </a:prstGeom>
          <a:ln w="28575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Name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 smtClean="0"/>
              <a:t>ID </a:t>
            </a:r>
            <a:r>
              <a:rPr lang="en-GB" sz="2400" b="1" dirty="0"/>
              <a:t>Number</a:t>
            </a:r>
            <a:r>
              <a:rPr lang="en-GB" sz="2400" b="1" dirty="0" smtClean="0"/>
              <a:t>:</a:t>
            </a:r>
          </a:p>
          <a:p>
            <a:endParaRPr lang="en-GB" sz="1200" b="1" dirty="0"/>
          </a:p>
          <a:p>
            <a:r>
              <a:rPr lang="en-GB" sz="2400" b="1" dirty="0"/>
              <a:t>Section:</a:t>
            </a:r>
            <a:endParaRPr lang="en-US" sz="2400" b="1" dirty="0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 flipV="1">
            <a:off x="0" y="4447333"/>
            <a:ext cx="9144000" cy="7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32" name="Picture 2" descr="C:\Users\UsEr\Desktop\New\KSU\KSU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1" y="2268792"/>
            <a:ext cx="2073852" cy="1038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5" cstate="print"/>
          <a:srcRect l="-4898" t="-4192" r="-4898" b="-4192"/>
          <a:stretch>
            <a:fillRect/>
          </a:stretch>
        </p:blipFill>
        <p:spPr bwMode="auto">
          <a:xfrm>
            <a:off x="7625171" y="2104039"/>
            <a:ext cx="1354149" cy="15419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Rectangle 5"/>
          <p:cNvSpPr>
            <a:spLocks noChangeArrowheads="1"/>
          </p:cNvSpPr>
          <p:nvPr/>
        </p:nvSpPr>
        <p:spPr bwMode="auto">
          <a:xfrm flipV="1">
            <a:off x="0" y="6632402"/>
            <a:ext cx="9144000" cy="152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 flipV="1">
            <a:off x="0" y="-26988"/>
            <a:ext cx="9144000" cy="30480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 flipV="1">
            <a:off x="0" y="6553200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 rot="5400000" flipV="1">
            <a:off x="-3043237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 rot="5400000" flipV="1">
            <a:off x="5791200" y="3276600"/>
            <a:ext cx="64008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pic>
        <p:nvPicPr>
          <p:cNvPr id="18438" name="Picture 6" descr="قوس شما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33600"/>
            <a:ext cx="2914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 descr="قوس شم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29162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" descr="قوس شما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014413"/>
            <a:ext cx="32766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9" descr="قوس شمال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2800"/>
            <a:ext cx="327660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 descr="http://www.funmunch.com/comments/thank_you/thank_you_comment_graphic_0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24063"/>
            <a:ext cx="47625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1</a:t>
            </a:r>
          </a:p>
          <a:p>
            <a:pPr algn="just"/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Give the values of the quantum numbers associated with the orbitals in the </a:t>
            </a:r>
            <a:r>
              <a:rPr lang="en-US" sz="2000" b="1" dirty="0" smtClean="0">
                <a:solidFill>
                  <a:srgbClr val="000000"/>
                </a:solidFill>
              </a:rPr>
              <a:t>4</a:t>
            </a:r>
            <a:r>
              <a:rPr lang="en-US" sz="2000" b="1" i="1" dirty="0" smtClean="0">
                <a:solidFill>
                  <a:srgbClr val="000000"/>
                </a:solidFill>
              </a:rPr>
              <a:t>d</a:t>
            </a:r>
            <a:r>
              <a:rPr lang="en-US" sz="2000" i="1" dirty="0" smtClean="0">
                <a:solidFill>
                  <a:srgbClr val="000000"/>
                </a:solidFill>
              </a:rPr>
              <a:t>  </a:t>
            </a:r>
            <a:r>
              <a:rPr lang="en-US" sz="2000" dirty="0" smtClean="0">
                <a:solidFill>
                  <a:srgbClr val="000000"/>
                </a:solidFill>
              </a:rPr>
              <a:t>subshell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5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2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What is the total number of orbitals associated with the principal </a:t>
            </a:r>
            <a:r>
              <a:rPr lang="pt-BR" sz="2000" dirty="0">
                <a:solidFill>
                  <a:srgbClr val="000000"/>
                </a:solidFill>
              </a:rPr>
              <a:t>quantum number </a:t>
            </a:r>
            <a:r>
              <a:rPr lang="pt-BR" sz="2000" i="1" dirty="0">
                <a:solidFill>
                  <a:srgbClr val="000000"/>
                </a:solidFill>
              </a:rPr>
              <a:t>n </a:t>
            </a:r>
            <a:r>
              <a:rPr lang="pt-BR" sz="2000" dirty="0">
                <a:solidFill>
                  <a:srgbClr val="000000"/>
                </a:solidFill>
              </a:rPr>
              <a:t>= </a:t>
            </a:r>
            <a:r>
              <a:rPr lang="pt-BR" sz="2000" dirty="0" smtClean="0">
                <a:solidFill>
                  <a:srgbClr val="000000"/>
                </a:solidFill>
              </a:rPr>
              <a:t>5?</a:t>
            </a:r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7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3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Calculate the total number of electrons that can be present in the principal level for which </a:t>
            </a:r>
            <a:r>
              <a:rPr lang="en-US" sz="2000" i="1" dirty="0">
                <a:solidFill>
                  <a:srgbClr val="000000"/>
                </a:solidFill>
              </a:rPr>
              <a:t>n </a:t>
            </a:r>
            <a:r>
              <a:rPr lang="en-US" sz="2000" dirty="0">
                <a:solidFill>
                  <a:srgbClr val="000000"/>
                </a:solidFill>
              </a:rPr>
              <a:t>= 4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25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4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lvl="0" algn="just"/>
            <a:r>
              <a:rPr lang="en-US" sz="2000" dirty="0">
                <a:solidFill>
                  <a:srgbClr val="000000"/>
                </a:solidFill>
              </a:rPr>
              <a:t>Write the ground-state electron configurations </a:t>
            </a:r>
            <a:r>
              <a:rPr lang="en-US" sz="2000" dirty="0" smtClean="0">
                <a:solidFill>
                  <a:srgbClr val="000000"/>
                </a:solidFill>
              </a:rPr>
              <a:t>for </a:t>
            </a: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</a:rPr>
              <a:t>(a) sulfur </a:t>
            </a:r>
            <a:r>
              <a:rPr lang="en-US" sz="2000" dirty="0">
                <a:solidFill>
                  <a:srgbClr val="000000"/>
                </a:solidFill>
              </a:rPr>
              <a:t>(S</a:t>
            </a:r>
            <a:r>
              <a:rPr lang="en-US" sz="2000" dirty="0" smtClean="0">
                <a:solidFill>
                  <a:srgbClr val="000000"/>
                </a:solidFill>
              </a:rPr>
              <a:t>) </a:t>
            </a:r>
          </a:p>
          <a:p>
            <a:pPr lvl="0" algn="just"/>
            <a:r>
              <a:rPr lang="en-US" sz="2000" dirty="0" smtClean="0">
                <a:solidFill>
                  <a:srgbClr val="000000"/>
                </a:solidFill>
              </a:rPr>
              <a:t>(</a:t>
            </a:r>
            <a:r>
              <a:rPr lang="en-US" sz="2000" dirty="0">
                <a:solidFill>
                  <a:srgbClr val="000000"/>
                </a:solidFill>
              </a:rPr>
              <a:t>b) palladium (</a:t>
            </a:r>
            <a:r>
              <a:rPr lang="en-US" sz="2000" dirty="0" err="1">
                <a:solidFill>
                  <a:srgbClr val="000000"/>
                </a:solidFill>
              </a:rPr>
              <a:t>Pd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5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000" b="1" dirty="0">
              <a:solidFill>
                <a:srgbClr val="2D2D8A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Which of the following is an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isoelectronic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series?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(a) F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Cl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Br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I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(b) S, Cl, Ar, K 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(c) Si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P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S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Cl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Aft>
                <a:spcPts val="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(d) O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F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Ne, Na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+</a:t>
            </a:r>
            <a:endParaRPr lang="en-US" sz="2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000" b="1" dirty="0">
              <a:solidFill>
                <a:srgbClr val="2D2D8A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Arrange the following atoms in order of decreasing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radius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ea typeface="Calibri"/>
                <a:cs typeface="Arial" pitchFamily="34" charset="0"/>
              </a:rPr>
              <a:t>F, O, S, Ba, </a:t>
            </a:r>
            <a:r>
              <a:rPr lang="en-US" sz="2000" dirty="0">
                <a:latin typeface="Arial" pitchFamily="34" charset="0"/>
                <a:ea typeface="Calibri"/>
                <a:cs typeface="Arial" pitchFamily="34" charset="0"/>
              </a:rPr>
              <a:t>Mg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35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000" b="1" dirty="0">
              <a:solidFill>
                <a:srgbClr val="2D2D8A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Of the choices below, which gives the order for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first ionization energies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?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(a) Kr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&gt; Br &gt; Se &gt; Ge &gt; Ga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(b) Br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&gt; Se &gt; Ga &gt; Kr &gt; Ge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(c) Ga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&gt; Br &gt; Ge &gt; Kr &gt; Se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(d) Kr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&gt; Se &gt; Br &gt; Ga &gt; Ge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(e) Ga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&gt; Ge &gt; Se &gt; Br &gt; Kr</a:t>
            </a:r>
            <a:endParaRPr lang="en-US" sz="20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35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0" y="86845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6480002"/>
            <a:ext cx="9144000" cy="304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en-US">
              <a:solidFill>
                <a:srgbClr val="CC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74" y="491043"/>
            <a:ext cx="86986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rgbClr val="2D2D8A"/>
                </a:solidFill>
              </a:rPr>
              <a:t>Question </a:t>
            </a:r>
            <a:r>
              <a:rPr lang="en-US" sz="2000" b="1" dirty="0" smtClean="0">
                <a:solidFill>
                  <a:srgbClr val="2D2D8A"/>
                </a:solidFill>
              </a:rPr>
              <a:t>8</a:t>
            </a:r>
            <a:endParaRPr lang="en-US" sz="2000" b="1" dirty="0">
              <a:solidFill>
                <a:srgbClr val="2D2D8A"/>
              </a:solidFill>
            </a:endParaRPr>
          </a:p>
          <a:p>
            <a:pPr algn="just"/>
            <a:endParaRPr lang="en-US" sz="2000" dirty="0">
              <a:solidFill>
                <a:srgbClr val="000000"/>
              </a:solidFill>
            </a:endParaRPr>
          </a:p>
          <a:p>
            <a:pPr algn="just"/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The electron configuration of the atom with the most negative </a:t>
            </a:r>
            <a:r>
              <a:rPr lang="en-GB" sz="2000" b="1" dirty="0">
                <a:solidFill>
                  <a:srgbClr val="333333"/>
                </a:solidFill>
                <a:latin typeface="Arial"/>
                <a:ea typeface="Times New Roman"/>
              </a:rPr>
              <a:t>electron affinity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is</a:t>
            </a:r>
          </a:p>
          <a:p>
            <a:pPr algn="just"/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(a) 1s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2s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2p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6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3s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1</a:t>
            </a:r>
          </a:p>
          <a:p>
            <a:pPr algn="just"/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(b) 1s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2s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2p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6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3s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</a:p>
          <a:p>
            <a:pPr algn="just"/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(c) 1s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2s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2p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6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3s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3p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1</a:t>
            </a:r>
          </a:p>
          <a:p>
            <a:pPr algn="just"/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(d) 1s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2s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2p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6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3s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3p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4</a:t>
            </a:r>
          </a:p>
          <a:p>
            <a:pPr algn="just"/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(e) 1s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2s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2p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6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3s</a:t>
            </a:r>
            <a:r>
              <a:rPr lang="en-GB" sz="2000" baseline="30000" dirty="0">
                <a:solidFill>
                  <a:srgbClr val="333333"/>
                </a:solidFill>
                <a:latin typeface="Arial"/>
                <a:ea typeface="Times New Roman"/>
              </a:rPr>
              <a:t>2</a:t>
            </a:r>
            <a:r>
              <a:rPr lang="en-GB" sz="2000" dirty="0">
                <a:solidFill>
                  <a:srgbClr val="333333"/>
                </a:solidFill>
                <a:latin typeface="Arial"/>
                <a:ea typeface="Times New Roman"/>
              </a:rPr>
              <a:t> </a:t>
            </a:r>
            <a:r>
              <a:rPr lang="en-GB" sz="2000" dirty="0" smtClean="0">
                <a:solidFill>
                  <a:srgbClr val="333333"/>
                </a:solidFill>
                <a:latin typeface="Arial"/>
                <a:ea typeface="Times New Roman"/>
              </a:rPr>
              <a:t>3p</a:t>
            </a:r>
            <a:r>
              <a:rPr lang="en-GB" sz="2000" baseline="30000" dirty="0" smtClean="0">
                <a:solidFill>
                  <a:srgbClr val="333333"/>
                </a:solidFill>
                <a:latin typeface="Arial"/>
                <a:ea typeface="Times New Roman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21929617"/>
      </p:ext>
    </p:extLst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48112</TotalTime>
  <Words>296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تصميم افتراضي</vt:lpstr>
      <vt:lpstr>Homework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mohabasy</dc:creator>
  <cp:lastModifiedBy>user</cp:lastModifiedBy>
  <cp:revision>1657</cp:revision>
  <dcterms:created xsi:type="dcterms:W3CDTF">2005-10-30T21:58:20Z</dcterms:created>
  <dcterms:modified xsi:type="dcterms:W3CDTF">2020-04-04T18:43:47Z</dcterms:modified>
</cp:coreProperties>
</file>