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49" r:id="rId2"/>
    <p:sldId id="553" r:id="rId3"/>
    <p:sldId id="555" r:id="rId4"/>
    <p:sldId id="550" r:id="rId5"/>
    <p:sldId id="551" r:id="rId6"/>
    <p:sldId id="556" r:id="rId7"/>
    <p:sldId id="557" r:id="rId8"/>
    <p:sldId id="558" r:id="rId9"/>
    <p:sldId id="559" r:id="rId10"/>
    <p:sldId id="560" r:id="rId11"/>
    <p:sldId id="34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9900"/>
    <a:srgbClr val="FF6600"/>
    <a:srgbClr val="339933"/>
    <a:srgbClr val="66FF33"/>
    <a:srgbClr val="CCFF33"/>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3" autoAdjust="0"/>
    <p:restoredTop sz="94676" autoAdjust="0"/>
  </p:normalViewPr>
  <p:slideViewPr>
    <p:cSldViewPr>
      <p:cViewPr varScale="1">
        <p:scale>
          <a:sx n="70" d="100"/>
          <a:sy n="70" d="100"/>
        </p:scale>
        <p:origin x="-13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48483"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US" noProof="0" smtClean="0"/>
          </a:p>
        </p:txBody>
      </p:sp>
      <p:sp>
        <p:nvSpPr>
          <p:cNvPr id="148486"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48487"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fld id="{6CB4D920-DA19-4C9F-8698-2EF20AD27B6C}" type="slidenum">
              <a:rPr lang="ar-JO"/>
              <a:pPr>
                <a:defRPr/>
              </a:pPr>
              <a:t>‹#›</a:t>
            </a:fld>
            <a:endParaRPr lang="en-US"/>
          </a:p>
        </p:txBody>
      </p:sp>
    </p:spTree>
    <p:extLst>
      <p:ext uri="{BB962C8B-B14F-4D97-AF65-F5344CB8AC3E}">
        <p14:creationId xmlns:p14="http://schemas.microsoft.com/office/powerpoint/2010/main" val="1627960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DAFF2-F8E0-4968-822B-E3FFA3BC7F0A}" type="slidenum">
              <a:rPr lang="ar-JO"/>
              <a:pPr>
                <a:defRPr/>
              </a:pPr>
              <a:t>‹#›</a:t>
            </a:fld>
            <a:endParaRPr lang="en-US"/>
          </a:p>
        </p:txBody>
      </p:sp>
    </p:spTree>
    <p:extLst>
      <p:ext uri="{BB962C8B-B14F-4D97-AF65-F5344CB8AC3E}">
        <p14:creationId xmlns:p14="http://schemas.microsoft.com/office/powerpoint/2010/main" val="2717332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A2293B-5DB5-42D3-BA76-CEA74616D34E}" type="slidenum">
              <a:rPr lang="ar-JO"/>
              <a:pPr>
                <a:defRPr/>
              </a:pPr>
              <a:t>‹#›</a:t>
            </a:fld>
            <a:endParaRPr lang="en-US"/>
          </a:p>
        </p:txBody>
      </p:sp>
    </p:spTree>
    <p:extLst>
      <p:ext uri="{BB962C8B-B14F-4D97-AF65-F5344CB8AC3E}">
        <p14:creationId xmlns:p14="http://schemas.microsoft.com/office/powerpoint/2010/main" val="187182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0A939A-2E8F-4213-BA63-38FA47937CF0}" type="slidenum">
              <a:rPr lang="ar-JO"/>
              <a:pPr>
                <a:defRPr/>
              </a:pPr>
              <a:t>‹#›</a:t>
            </a:fld>
            <a:endParaRPr lang="en-US"/>
          </a:p>
        </p:txBody>
      </p:sp>
    </p:spTree>
    <p:extLst>
      <p:ext uri="{BB962C8B-B14F-4D97-AF65-F5344CB8AC3E}">
        <p14:creationId xmlns:p14="http://schemas.microsoft.com/office/powerpoint/2010/main" val="1688678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D4C1D9-1F0F-4E59-8413-C3244C40E606}" type="slidenum">
              <a:rPr lang="ar-JO"/>
              <a:pPr>
                <a:defRPr/>
              </a:pPr>
              <a:t>‹#›</a:t>
            </a:fld>
            <a:endParaRPr lang="en-US"/>
          </a:p>
        </p:txBody>
      </p:sp>
    </p:spTree>
    <p:extLst>
      <p:ext uri="{BB962C8B-B14F-4D97-AF65-F5344CB8AC3E}">
        <p14:creationId xmlns:p14="http://schemas.microsoft.com/office/powerpoint/2010/main" val="70155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B599CD-66FB-4168-8A71-F4F9754EED60}" type="slidenum">
              <a:rPr lang="ar-JO"/>
              <a:pPr>
                <a:defRPr/>
              </a:pPr>
              <a:t>‹#›</a:t>
            </a:fld>
            <a:endParaRPr lang="en-US"/>
          </a:p>
        </p:txBody>
      </p:sp>
    </p:spTree>
    <p:extLst>
      <p:ext uri="{BB962C8B-B14F-4D97-AF65-F5344CB8AC3E}">
        <p14:creationId xmlns:p14="http://schemas.microsoft.com/office/powerpoint/2010/main" val="204775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127F14-BE53-45F5-8C21-A3F3C34169E1}" type="slidenum">
              <a:rPr lang="ar-JO"/>
              <a:pPr>
                <a:defRPr/>
              </a:pPr>
              <a:t>‹#›</a:t>
            </a:fld>
            <a:endParaRPr lang="en-US"/>
          </a:p>
        </p:txBody>
      </p:sp>
    </p:spTree>
    <p:extLst>
      <p:ext uri="{BB962C8B-B14F-4D97-AF65-F5344CB8AC3E}">
        <p14:creationId xmlns:p14="http://schemas.microsoft.com/office/powerpoint/2010/main" val="6677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880A96-26D0-477D-8B8A-594F68431E5D}" type="slidenum">
              <a:rPr lang="ar-JO"/>
              <a:pPr>
                <a:defRPr/>
              </a:pPr>
              <a:t>‹#›</a:t>
            </a:fld>
            <a:endParaRPr lang="en-US"/>
          </a:p>
        </p:txBody>
      </p:sp>
    </p:spTree>
    <p:extLst>
      <p:ext uri="{BB962C8B-B14F-4D97-AF65-F5344CB8AC3E}">
        <p14:creationId xmlns:p14="http://schemas.microsoft.com/office/powerpoint/2010/main" val="132255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D1B637-5952-414A-A3F2-D41493A8CEF4}" type="slidenum">
              <a:rPr lang="ar-JO"/>
              <a:pPr>
                <a:defRPr/>
              </a:pPr>
              <a:t>‹#›</a:t>
            </a:fld>
            <a:endParaRPr lang="en-US"/>
          </a:p>
        </p:txBody>
      </p:sp>
    </p:spTree>
    <p:extLst>
      <p:ext uri="{BB962C8B-B14F-4D97-AF65-F5344CB8AC3E}">
        <p14:creationId xmlns:p14="http://schemas.microsoft.com/office/powerpoint/2010/main" val="366945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92F0F4-D0C9-403A-B9DA-A1CC6790FD2C}" type="slidenum">
              <a:rPr lang="ar-JO"/>
              <a:pPr>
                <a:defRPr/>
              </a:pPr>
              <a:t>‹#›</a:t>
            </a:fld>
            <a:endParaRPr lang="en-US"/>
          </a:p>
        </p:txBody>
      </p:sp>
    </p:spTree>
    <p:extLst>
      <p:ext uri="{BB962C8B-B14F-4D97-AF65-F5344CB8AC3E}">
        <p14:creationId xmlns:p14="http://schemas.microsoft.com/office/powerpoint/2010/main" val="407705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162BA31-1C39-4F9B-BF7D-F99CBB0B094E}" type="slidenum">
              <a:rPr lang="ar-JO"/>
              <a:pPr>
                <a:defRPr/>
              </a:pPr>
              <a:t>‹#›</a:t>
            </a:fld>
            <a:endParaRPr lang="en-US"/>
          </a:p>
        </p:txBody>
      </p:sp>
    </p:spTree>
    <p:extLst>
      <p:ext uri="{BB962C8B-B14F-4D97-AF65-F5344CB8AC3E}">
        <p14:creationId xmlns:p14="http://schemas.microsoft.com/office/powerpoint/2010/main" val="221037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79F73B-B81A-46FB-BB05-7DB7059CA4C2}" type="slidenum">
              <a:rPr lang="ar-JO"/>
              <a:pPr>
                <a:defRPr/>
              </a:pPr>
              <a:t>‹#›</a:t>
            </a:fld>
            <a:endParaRPr lang="en-US"/>
          </a:p>
        </p:txBody>
      </p:sp>
    </p:spTree>
    <p:extLst>
      <p:ext uri="{BB962C8B-B14F-4D97-AF65-F5344CB8AC3E}">
        <p14:creationId xmlns:p14="http://schemas.microsoft.com/office/powerpoint/2010/main" val="220204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71C9C9-FCBC-4A17-B02C-3DBCC34E8533}" type="slidenum">
              <a:rPr lang="ar-JO"/>
              <a:pPr>
                <a:defRPr/>
              </a:pPr>
              <a:t>‹#›</a:t>
            </a:fld>
            <a:endParaRPr lang="en-US"/>
          </a:p>
        </p:txBody>
      </p:sp>
    </p:spTree>
    <p:extLst>
      <p:ext uri="{BB962C8B-B14F-4D97-AF65-F5344CB8AC3E}">
        <p14:creationId xmlns:p14="http://schemas.microsoft.com/office/powerpoint/2010/main" val="365869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23FA1143-60D7-4DFD-A81C-E69777A4D577}" type="slidenum">
              <a:rPr lang="ar-JO"/>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a:spLocks noChangeArrowheads="1"/>
          </p:cNvSpPr>
          <p:nvPr/>
        </p:nvSpPr>
        <p:spPr bwMode="auto">
          <a:xfrm flipV="1">
            <a:off x="8192952" y="74250"/>
            <a:ext cx="923925" cy="765175"/>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pic>
        <p:nvPicPr>
          <p:cNvPr id="29" name="Picture 4"/>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697" y="16740"/>
            <a:ext cx="6970448" cy="230428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0" y="1585575"/>
            <a:ext cx="9144000" cy="1094534"/>
          </a:xfrm>
          <a:prstGeom prst="rect">
            <a:avLst/>
          </a:prstGeom>
        </p:spPr>
        <p:txBody>
          <a:bodyPr wrap="square">
            <a:prstTxWarp prst="textArchUp">
              <a:avLst>
                <a:gd name="adj" fmla="val 11841903"/>
              </a:avLst>
            </a:prstTxWarp>
            <a:spAutoFit/>
          </a:bodyPr>
          <a:lstStyle/>
          <a:p>
            <a:pPr algn="ctr"/>
            <a:r>
              <a:rPr lang="en-US" sz="5400" b="1" dirty="0" smtClean="0">
                <a:latin typeface="Comic Sans MS" pitchFamily="66" charset="0"/>
              </a:rPr>
              <a:t>General Chemistry</a:t>
            </a:r>
          </a:p>
          <a:p>
            <a:pPr algn="ctr"/>
            <a:r>
              <a:rPr lang="en-US" sz="5400" b="1" dirty="0" smtClean="0">
                <a:latin typeface="Comic Sans MS" pitchFamily="66" charset="0"/>
              </a:rPr>
              <a:t>Chem 101</a:t>
            </a:r>
          </a:p>
        </p:txBody>
      </p:sp>
      <p:pic>
        <p:nvPicPr>
          <p:cNvPr id="33" name="Picture 5" descr="C:\Documents and Settings\Dr. Ahmed\My Documents\Downloads\AMRC Logo NET_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3" y="7837"/>
            <a:ext cx="872089" cy="77201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5" descr="C:\Documents and Settings\Dr. Ahmed\My Documents\Downloads\AMRC Logo NET_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3927" y="11769"/>
            <a:ext cx="872089" cy="772012"/>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4"/>
          <p:cNvSpPr>
            <a:spLocks noChangeArrowheads="1"/>
          </p:cNvSpPr>
          <p:nvPr/>
        </p:nvSpPr>
        <p:spPr bwMode="auto">
          <a:xfrm flipV="1">
            <a:off x="18834" y="71510"/>
            <a:ext cx="923925" cy="765175"/>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pic>
        <p:nvPicPr>
          <p:cNvPr id="36" name="Picture 5" descr="C:\Documents and Settings\Dr. Ahmed\My Documents\Downloads\AMRC Logo NET_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4" y="16544"/>
            <a:ext cx="872089" cy="772012"/>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Group 15"/>
          <p:cNvGrpSpPr>
            <a:grpSpLocks/>
          </p:cNvGrpSpPr>
          <p:nvPr/>
        </p:nvGrpSpPr>
        <p:grpSpPr bwMode="auto">
          <a:xfrm>
            <a:off x="3796983" y="2449681"/>
            <a:ext cx="576071" cy="518463"/>
            <a:chOff x="24000" y="3168"/>
            <a:chExt cx="1248" cy="1248"/>
          </a:xfrm>
          <a:solidFill>
            <a:schemeClr val="bg1">
              <a:lumMod val="65000"/>
            </a:schemeClr>
          </a:solidFill>
        </p:grpSpPr>
        <p:sp>
          <p:nvSpPr>
            <p:cNvPr id="38" name="AutoShape 11"/>
            <p:cNvSpPr>
              <a:spLocks noChangeArrowheads="1"/>
            </p:cNvSpPr>
            <p:nvPr/>
          </p:nvSpPr>
          <p:spPr bwMode="auto">
            <a:xfrm>
              <a:off x="24000" y="3168"/>
              <a:ext cx="1248" cy="12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08" y="10800"/>
                  </a:moveTo>
                  <a:cubicBezTo>
                    <a:pt x="2908" y="15159"/>
                    <a:pt x="6441" y="18692"/>
                    <a:pt x="10800" y="18692"/>
                  </a:cubicBezTo>
                  <a:cubicBezTo>
                    <a:pt x="15159" y="18692"/>
                    <a:pt x="18692" y="15159"/>
                    <a:pt x="18692" y="10800"/>
                  </a:cubicBezTo>
                  <a:cubicBezTo>
                    <a:pt x="18692" y="6441"/>
                    <a:pt x="15159" y="2908"/>
                    <a:pt x="10800" y="2908"/>
                  </a:cubicBezTo>
                  <a:cubicBezTo>
                    <a:pt x="6441" y="2908"/>
                    <a:pt x="2908" y="6441"/>
                    <a:pt x="2908" y="10800"/>
                  </a:cubicBezTo>
                  <a:close/>
                </a:path>
              </a:pathLst>
            </a:custGeom>
            <a:grpFill/>
            <a:ln w="19050">
              <a:solidFill>
                <a:schemeClr val="accent2"/>
              </a:solidFill>
              <a:round/>
              <a:headEnd/>
              <a:tailEnd/>
            </a:ln>
          </p:spPr>
          <p:txBody>
            <a:bodyPr wrap="none" anchor="ctr"/>
            <a:lstStyle/>
            <a:p>
              <a:endParaRPr lang="en-US"/>
            </a:p>
          </p:txBody>
        </p:sp>
        <p:sp>
          <p:nvSpPr>
            <p:cNvPr id="39" name="AutoShape 14"/>
            <p:cNvSpPr>
              <a:spLocks noChangeArrowheads="1"/>
            </p:cNvSpPr>
            <p:nvPr/>
          </p:nvSpPr>
          <p:spPr bwMode="auto">
            <a:xfrm>
              <a:off x="24336" y="3504"/>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9050">
              <a:solidFill>
                <a:schemeClr val="accent2"/>
              </a:solidFill>
              <a:round/>
              <a:headEnd/>
              <a:tailEnd/>
            </a:ln>
          </p:spPr>
          <p:txBody>
            <a:bodyPr wrap="none" anchor="ctr"/>
            <a:lstStyle/>
            <a:p>
              <a:endParaRPr lang="en-US"/>
            </a:p>
          </p:txBody>
        </p:sp>
      </p:grpSp>
      <p:grpSp>
        <p:nvGrpSpPr>
          <p:cNvPr id="40" name="Group 16"/>
          <p:cNvGrpSpPr>
            <a:grpSpLocks/>
          </p:cNvGrpSpPr>
          <p:nvPr/>
        </p:nvGrpSpPr>
        <p:grpSpPr bwMode="auto">
          <a:xfrm>
            <a:off x="4302382" y="2449681"/>
            <a:ext cx="576071" cy="518463"/>
            <a:chOff x="24000" y="3168"/>
            <a:chExt cx="1248" cy="1248"/>
          </a:xfrm>
          <a:solidFill>
            <a:schemeClr val="bg1">
              <a:lumMod val="65000"/>
            </a:schemeClr>
          </a:solidFill>
        </p:grpSpPr>
        <p:sp>
          <p:nvSpPr>
            <p:cNvPr id="41" name="AutoShape 17"/>
            <p:cNvSpPr>
              <a:spLocks noChangeArrowheads="1"/>
            </p:cNvSpPr>
            <p:nvPr/>
          </p:nvSpPr>
          <p:spPr bwMode="auto">
            <a:xfrm>
              <a:off x="24000" y="3168"/>
              <a:ext cx="1248" cy="12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08" y="10800"/>
                  </a:moveTo>
                  <a:cubicBezTo>
                    <a:pt x="2908" y="15159"/>
                    <a:pt x="6441" y="18692"/>
                    <a:pt x="10800" y="18692"/>
                  </a:cubicBezTo>
                  <a:cubicBezTo>
                    <a:pt x="15159" y="18692"/>
                    <a:pt x="18692" y="15159"/>
                    <a:pt x="18692" y="10800"/>
                  </a:cubicBezTo>
                  <a:cubicBezTo>
                    <a:pt x="18692" y="6441"/>
                    <a:pt x="15159" y="2908"/>
                    <a:pt x="10800" y="2908"/>
                  </a:cubicBezTo>
                  <a:cubicBezTo>
                    <a:pt x="6441" y="2908"/>
                    <a:pt x="2908" y="6441"/>
                    <a:pt x="2908" y="10800"/>
                  </a:cubicBezTo>
                  <a:close/>
                </a:path>
              </a:pathLst>
            </a:custGeom>
            <a:grpFill/>
            <a:ln w="19050">
              <a:solidFill>
                <a:schemeClr val="accent2"/>
              </a:solidFill>
              <a:round/>
              <a:headEnd/>
              <a:tailEnd/>
            </a:ln>
          </p:spPr>
          <p:txBody>
            <a:bodyPr wrap="none" anchor="ctr"/>
            <a:lstStyle/>
            <a:p>
              <a:endParaRPr lang="en-US"/>
            </a:p>
          </p:txBody>
        </p:sp>
        <p:sp>
          <p:nvSpPr>
            <p:cNvPr id="42" name="AutoShape 18"/>
            <p:cNvSpPr>
              <a:spLocks noChangeArrowheads="1"/>
            </p:cNvSpPr>
            <p:nvPr/>
          </p:nvSpPr>
          <p:spPr bwMode="auto">
            <a:xfrm>
              <a:off x="24336" y="3504"/>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9050">
              <a:solidFill>
                <a:schemeClr val="accent2"/>
              </a:solidFill>
              <a:round/>
              <a:headEnd/>
              <a:tailEnd/>
            </a:ln>
          </p:spPr>
          <p:txBody>
            <a:bodyPr wrap="none" anchor="ctr"/>
            <a:lstStyle/>
            <a:p>
              <a:endParaRPr lang="en-US"/>
            </a:p>
          </p:txBody>
        </p:sp>
      </p:grpSp>
      <p:grpSp>
        <p:nvGrpSpPr>
          <p:cNvPr id="43" name="Group 19"/>
          <p:cNvGrpSpPr>
            <a:grpSpLocks/>
          </p:cNvGrpSpPr>
          <p:nvPr/>
        </p:nvGrpSpPr>
        <p:grpSpPr bwMode="auto">
          <a:xfrm>
            <a:off x="4802427" y="2449681"/>
            <a:ext cx="576071" cy="518463"/>
            <a:chOff x="24000" y="3168"/>
            <a:chExt cx="1248" cy="1248"/>
          </a:xfrm>
          <a:solidFill>
            <a:schemeClr val="bg1">
              <a:lumMod val="65000"/>
            </a:schemeClr>
          </a:solidFill>
        </p:grpSpPr>
        <p:sp>
          <p:nvSpPr>
            <p:cNvPr id="44" name="AutoShape 20"/>
            <p:cNvSpPr>
              <a:spLocks noChangeArrowheads="1"/>
            </p:cNvSpPr>
            <p:nvPr/>
          </p:nvSpPr>
          <p:spPr bwMode="auto">
            <a:xfrm>
              <a:off x="24000" y="3168"/>
              <a:ext cx="1248" cy="12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08" y="10800"/>
                  </a:moveTo>
                  <a:cubicBezTo>
                    <a:pt x="2908" y="15159"/>
                    <a:pt x="6441" y="18692"/>
                    <a:pt x="10800" y="18692"/>
                  </a:cubicBezTo>
                  <a:cubicBezTo>
                    <a:pt x="15159" y="18692"/>
                    <a:pt x="18692" y="15159"/>
                    <a:pt x="18692" y="10800"/>
                  </a:cubicBezTo>
                  <a:cubicBezTo>
                    <a:pt x="18692" y="6441"/>
                    <a:pt x="15159" y="2908"/>
                    <a:pt x="10800" y="2908"/>
                  </a:cubicBezTo>
                  <a:cubicBezTo>
                    <a:pt x="6441" y="2908"/>
                    <a:pt x="2908" y="6441"/>
                    <a:pt x="2908" y="10800"/>
                  </a:cubicBezTo>
                  <a:close/>
                </a:path>
              </a:pathLst>
            </a:custGeom>
            <a:grpFill/>
            <a:ln w="19050">
              <a:solidFill>
                <a:schemeClr val="accent2"/>
              </a:solidFill>
              <a:round/>
              <a:headEnd/>
              <a:tailEnd/>
            </a:ln>
          </p:spPr>
          <p:txBody>
            <a:bodyPr wrap="none" anchor="ctr"/>
            <a:lstStyle/>
            <a:p>
              <a:endParaRPr lang="en-US"/>
            </a:p>
          </p:txBody>
        </p:sp>
        <p:sp>
          <p:nvSpPr>
            <p:cNvPr id="45" name="AutoShape 21"/>
            <p:cNvSpPr>
              <a:spLocks noChangeArrowheads="1"/>
            </p:cNvSpPr>
            <p:nvPr/>
          </p:nvSpPr>
          <p:spPr bwMode="auto">
            <a:xfrm>
              <a:off x="24336" y="3504"/>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9050">
              <a:solidFill>
                <a:schemeClr val="accent2"/>
              </a:solidFill>
              <a:round/>
              <a:headEnd/>
              <a:tailEnd/>
            </a:ln>
          </p:spPr>
          <p:txBody>
            <a:bodyPr wrap="none" anchor="ctr"/>
            <a:lstStyle/>
            <a:p>
              <a:endParaRPr lang="en-US"/>
            </a:p>
          </p:txBody>
        </p:sp>
      </p:grpSp>
      <p:sp>
        <p:nvSpPr>
          <p:cNvPr id="24" name="Rectangle 2"/>
          <p:cNvSpPr>
            <a:spLocks noGrp="1" noChangeArrowheads="1"/>
          </p:cNvSpPr>
          <p:nvPr>
            <p:ph type="ctrTitle"/>
          </p:nvPr>
        </p:nvSpPr>
        <p:spPr>
          <a:xfrm>
            <a:off x="1" y="3150105"/>
            <a:ext cx="9136016" cy="1143000"/>
          </a:xfrm>
        </p:spPr>
        <p:txBody>
          <a:bodyPr/>
          <a:lstStyle/>
          <a:p>
            <a:pPr eaLnBrk="1" hangingPunct="1">
              <a:lnSpc>
                <a:spcPct val="110000"/>
              </a:lnSpc>
            </a:pPr>
            <a:r>
              <a:rPr lang="en-US" sz="6000" b="1" dirty="0" smtClean="0">
                <a:latin typeface="Comic Sans MS" pitchFamily="66" charset="0"/>
              </a:rPr>
              <a:t>Homework 7</a:t>
            </a:r>
          </a:p>
        </p:txBody>
      </p:sp>
      <p:sp>
        <p:nvSpPr>
          <p:cNvPr id="2" name="Rectangle 1"/>
          <p:cNvSpPr/>
          <p:nvPr/>
        </p:nvSpPr>
        <p:spPr>
          <a:xfrm>
            <a:off x="732789" y="4811568"/>
            <a:ext cx="7668569" cy="1569660"/>
          </a:xfrm>
          <a:prstGeom prst="rect">
            <a:avLst/>
          </a:prstGeom>
          <a:ln w="28575">
            <a:solidFill>
              <a:schemeClr val="tx1"/>
            </a:solidFill>
            <a:prstDash val="dashDot"/>
          </a:ln>
        </p:spPr>
        <p:txBody>
          <a:bodyPr wrap="square">
            <a:spAutoFit/>
          </a:bodyPr>
          <a:lstStyle/>
          <a:p>
            <a:r>
              <a:rPr lang="en-GB" sz="2400" b="1" dirty="0"/>
              <a:t>Name</a:t>
            </a:r>
            <a:r>
              <a:rPr lang="en-GB" sz="2400" b="1" dirty="0" smtClean="0"/>
              <a:t>:</a:t>
            </a:r>
          </a:p>
          <a:p>
            <a:endParaRPr lang="en-GB" sz="1200" b="1" dirty="0"/>
          </a:p>
          <a:p>
            <a:r>
              <a:rPr lang="en-GB" sz="2400" b="1" dirty="0" smtClean="0"/>
              <a:t>ID </a:t>
            </a:r>
            <a:r>
              <a:rPr lang="en-GB" sz="2400" b="1" dirty="0"/>
              <a:t>Number</a:t>
            </a:r>
            <a:r>
              <a:rPr lang="en-GB" sz="2400" b="1" dirty="0" smtClean="0"/>
              <a:t>:</a:t>
            </a:r>
          </a:p>
          <a:p>
            <a:endParaRPr lang="en-GB" sz="1200" b="1" dirty="0"/>
          </a:p>
          <a:p>
            <a:r>
              <a:rPr lang="en-GB" sz="2400" b="1" dirty="0"/>
              <a:t>Section:</a:t>
            </a:r>
            <a:endParaRPr lang="en-US" sz="2400" b="1" dirty="0"/>
          </a:p>
        </p:txBody>
      </p:sp>
      <p:sp>
        <p:nvSpPr>
          <p:cNvPr id="26" name="Rectangle 4"/>
          <p:cNvSpPr>
            <a:spLocks noChangeArrowheads="1"/>
          </p:cNvSpPr>
          <p:nvPr/>
        </p:nvSpPr>
        <p:spPr bwMode="auto">
          <a:xfrm flipV="1">
            <a:off x="0" y="4447333"/>
            <a:ext cx="9144000" cy="762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pic>
        <p:nvPicPr>
          <p:cNvPr id="32" name="Picture 2" descr="C:\Users\UsEr\Desktop\New\KSU\KSU 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261" y="2268792"/>
            <a:ext cx="2073852" cy="103841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6" name="Picture 45"/>
          <p:cNvPicPr>
            <a:picLocks noChangeAspect="1" noChangeArrowheads="1"/>
          </p:cNvPicPr>
          <p:nvPr/>
        </p:nvPicPr>
        <p:blipFill>
          <a:blip r:embed="rId5" cstate="print"/>
          <a:srcRect l="-4898" t="-4192" r="-4898" b="-4192"/>
          <a:stretch>
            <a:fillRect/>
          </a:stretch>
        </p:blipFill>
        <p:spPr bwMode="auto">
          <a:xfrm>
            <a:off x="7625171" y="2104039"/>
            <a:ext cx="1354149" cy="1541942"/>
          </a:xfrm>
          <a:prstGeom prst="ellipse">
            <a:avLst/>
          </a:prstGeom>
          <a:ln>
            <a:noFill/>
          </a:ln>
          <a:effectLst>
            <a:softEdge rad="112500"/>
          </a:effectLst>
        </p:spPr>
      </p:pic>
      <p:sp>
        <p:nvSpPr>
          <p:cNvPr id="47" name="Rectangle 5"/>
          <p:cNvSpPr>
            <a:spLocks noChangeArrowheads="1"/>
          </p:cNvSpPr>
          <p:nvPr/>
        </p:nvSpPr>
        <p:spPr bwMode="auto">
          <a:xfrm flipV="1">
            <a:off x="0" y="6632402"/>
            <a:ext cx="9144000" cy="1524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Tree>
    <p:extLst>
      <p:ext uri="{BB962C8B-B14F-4D97-AF65-F5344CB8AC3E}">
        <p14:creationId xmlns:p14="http://schemas.microsoft.com/office/powerpoint/2010/main" val="728102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2246769"/>
          </a:xfrm>
          <a:prstGeom prst="rect">
            <a:avLst/>
          </a:prstGeom>
        </p:spPr>
        <p:txBody>
          <a:bodyPr wrap="square">
            <a:spAutoFit/>
          </a:bodyPr>
          <a:lstStyle/>
          <a:p>
            <a:pPr algn="just"/>
            <a:r>
              <a:rPr lang="en-US" sz="2000" b="1" dirty="0">
                <a:solidFill>
                  <a:srgbClr val="2D2D8A"/>
                </a:solidFill>
                <a:latin typeface="Arial" pitchFamily="34" charset="0"/>
                <a:cs typeface="Arial" pitchFamily="34" charset="0"/>
              </a:rPr>
              <a:t>Question </a:t>
            </a:r>
            <a:r>
              <a:rPr lang="en-US" sz="2000" b="1" dirty="0" smtClean="0">
                <a:solidFill>
                  <a:srgbClr val="2D2D8A"/>
                </a:solidFill>
                <a:latin typeface="Arial" pitchFamily="34" charset="0"/>
                <a:cs typeface="Arial" pitchFamily="34" charset="0"/>
              </a:rPr>
              <a:t>9</a:t>
            </a:r>
            <a:endParaRPr lang="en-US" sz="2000" b="1" dirty="0">
              <a:solidFill>
                <a:srgbClr val="2D2D8A"/>
              </a:solidFill>
              <a:latin typeface="Arial" pitchFamily="34" charset="0"/>
              <a:cs typeface="Arial" pitchFamily="34" charset="0"/>
            </a:endParaRPr>
          </a:p>
          <a:p>
            <a:pPr algn="just"/>
            <a:endParaRPr lang="en-US" sz="2000" dirty="0">
              <a:solidFill>
                <a:srgbClr val="000000"/>
              </a:solidFill>
              <a:latin typeface="Arial" pitchFamily="34" charset="0"/>
              <a:cs typeface="Arial" pitchFamily="34" charset="0"/>
            </a:endParaRPr>
          </a:p>
          <a:p>
            <a:pPr lvl="0" algn="just"/>
            <a:r>
              <a:rPr lang="en-US" sz="2000" dirty="0">
                <a:solidFill>
                  <a:srgbClr val="000000"/>
                </a:solidFill>
                <a:latin typeface="Arial" pitchFamily="34" charset="0"/>
                <a:cs typeface="Arial" pitchFamily="34" charset="0"/>
              </a:rPr>
              <a:t>The osmotic pressure of an aqueous solution of a certain protein was measured to determine the protein’s molar mass. The solution contained 3.50 mg of protein dissolved in sufficient water to form 5.00 mL of solution. The osmotic pressure of the solution at 25 </a:t>
            </a:r>
            <a:r>
              <a:rPr lang="en-US" sz="2000" baseline="30000" dirty="0">
                <a:solidFill>
                  <a:srgbClr val="000000"/>
                </a:solidFill>
                <a:latin typeface="Arial" pitchFamily="34" charset="0"/>
                <a:cs typeface="Arial" pitchFamily="34" charset="0"/>
              </a:rPr>
              <a:t>o</a:t>
            </a:r>
            <a:r>
              <a:rPr lang="en-US" sz="2000" dirty="0">
                <a:solidFill>
                  <a:srgbClr val="000000"/>
                </a:solidFill>
                <a:latin typeface="Arial" pitchFamily="34" charset="0"/>
                <a:cs typeface="Arial" pitchFamily="34" charset="0"/>
              </a:rPr>
              <a:t>C was found to be 1.54 </a:t>
            </a:r>
            <a:r>
              <a:rPr lang="en-US" sz="2000" dirty="0" err="1">
                <a:solidFill>
                  <a:srgbClr val="000000"/>
                </a:solidFill>
                <a:latin typeface="Arial" pitchFamily="34" charset="0"/>
                <a:cs typeface="Arial" pitchFamily="34" charset="0"/>
              </a:rPr>
              <a:t>torr</a:t>
            </a:r>
            <a:r>
              <a:rPr lang="en-US" sz="2000" dirty="0">
                <a:solidFill>
                  <a:srgbClr val="000000"/>
                </a:solidFill>
                <a:latin typeface="Arial" pitchFamily="34" charset="0"/>
                <a:cs typeface="Arial" pitchFamily="34" charset="0"/>
              </a:rPr>
              <a:t>. Treating the protein as a nonelectrolyte, calculate its molar mass.</a:t>
            </a:r>
            <a:endParaRPr lang="en-US" sz="2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681903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flipV="1">
            <a:off x="0" y="-26988"/>
            <a:ext cx="9144000" cy="304801"/>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29699" name="Rectangle 3"/>
          <p:cNvSpPr>
            <a:spLocks noChangeArrowheads="1"/>
          </p:cNvSpPr>
          <p:nvPr/>
        </p:nvSpPr>
        <p:spPr bwMode="auto">
          <a:xfrm flipV="1">
            <a:off x="0" y="6553200"/>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29700" name="Rectangle 4"/>
          <p:cNvSpPr>
            <a:spLocks noChangeArrowheads="1"/>
          </p:cNvSpPr>
          <p:nvPr/>
        </p:nvSpPr>
        <p:spPr bwMode="auto">
          <a:xfrm rot="5400000" flipV="1">
            <a:off x="-3043237" y="3276600"/>
            <a:ext cx="64008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vert="eaVert" wrap="none" anchor="ctr"/>
          <a:lstStyle/>
          <a:p>
            <a:pPr algn="ctr">
              <a:defRPr/>
            </a:pPr>
            <a:endParaRPr lang="en-US">
              <a:solidFill>
                <a:srgbClr val="CC9900"/>
              </a:solidFill>
            </a:endParaRPr>
          </a:p>
        </p:txBody>
      </p:sp>
      <p:sp>
        <p:nvSpPr>
          <p:cNvPr id="29701" name="Rectangle 5"/>
          <p:cNvSpPr>
            <a:spLocks noChangeArrowheads="1"/>
          </p:cNvSpPr>
          <p:nvPr/>
        </p:nvSpPr>
        <p:spPr bwMode="auto">
          <a:xfrm rot="5400000" flipV="1">
            <a:off x="5791200" y="3276600"/>
            <a:ext cx="64008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vert="eaVert" wrap="none" anchor="ctr"/>
          <a:lstStyle/>
          <a:p>
            <a:pPr algn="ctr">
              <a:defRPr/>
            </a:pPr>
            <a:endParaRPr lang="en-US">
              <a:solidFill>
                <a:srgbClr val="CC9900"/>
              </a:solidFill>
            </a:endParaRPr>
          </a:p>
        </p:txBody>
      </p:sp>
      <p:pic>
        <p:nvPicPr>
          <p:cNvPr id="18438" name="Picture 6" descr="قوس شما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2133600"/>
            <a:ext cx="29146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7" descr="قوس شمال"/>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133600"/>
            <a:ext cx="291623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 descr="قوس شمال"/>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014413"/>
            <a:ext cx="3276600"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9" descr="قوس شمال"/>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352800"/>
            <a:ext cx="3276600"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10" descr="http://www.funmunch.com/comments/thank_you/thank_you_comment_graphic_01.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0750" y="2024063"/>
            <a:ext cx="47625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323439"/>
          </a:xfrm>
          <a:prstGeom prst="rect">
            <a:avLst/>
          </a:prstGeom>
        </p:spPr>
        <p:txBody>
          <a:bodyPr wrap="square">
            <a:spAutoFit/>
          </a:bodyPr>
          <a:lstStyle/>
          <a:p>
            <a:pPr algn="just"/>
            <a:r>
              <a:rPr lang="en-US" sz="2000" b="1" dirty="0" smtClean="0">
                <a:solidFill>
                  <a:srgbClr val="2D2D8A"/>
                </a:solidFill>
                <a:latin typeface="Arial" pitchFamily="34" charset="0"/>
                <a:cs typeface="Arial" pitchFamily="34" charset="0"/>
              </a:rPr>
              <a:t>Question 1</a:t>
            </a:r>
          </a:p>
          <a:p>
            <a:pPr algn="just"/>
            <a:endParaRPr lang="en-US" sz="2000" dirty="0">
              <a:solidFill>
                <a:srgbClr val="000000"/>
              </a:solidFill>
              <a:latin typeface="Arial" pitchFamily="34" charset="0"/>
              <a:cs typeface="Arial" pitchFamily="34" charset="0"/>
            </a:endParaRPr>
          </a:p>
          <a:p>
            <a:pPr lvl="0" algn="just"/>
            <a:r>
              <a:rPr lang="en-US" sz="2000" dirty="0">
                <a:solidFill>
                  <a:srgbClr val="000000"/>
                </a:solidFill>
              </a:rPr>
              <a:t>What is the molarity of an </a:t>
            </a:r>
            <a:r>
              <a:rPr lang="en-US" sz="2000" dirty="0" smtClean="0">
                <a:solidFill>
                  <a:srgbClr val="000000"/>
                </a:solidFill>
              </a:rPr>
              <a:t>85.0 mL </a:t>
            </a:r>
            <a:r>
              <a:rPr lang="en-US" sz="2000" dirty="0">
                <a:solidFill>
                  <a:srgbClr val="000000"/>
                </a:solidFill>
              </a:rPr>
              <a:t>ethanol (C</a:t>
            </a:r>
            <a:r>
              <a:rPr lang="en-US" sz="2000" baseline="-25000" dirty="0">
                <a:solidFill>
                  <a:srgbClr val="000000"/>
                </a:solidFill>
              </a:rPr>
              <a:t>2</a:t>
            </a:r>
            <a:r>
              <a:rPr lang="en-US" sz="2000" dirty="0">
                <a:solidFill>
                  <a:srgbClr val="000000"/>
                </a:solidFill>
              </a:rPr>
              <a:t>H</a:t>
            </a:r>
            <a:r>
              <a:rPr lang="en-US" sz="2000" baseline="-25000" dirty="0">
                <a:solidFill>
                  <a:srgbClr val="000000"/>
                </a:solidFill>
              </a:rPr>
              <a:t>5</a:t>
            </a:r>
            <a:r>
              <a:rPr lang="en-US" sz="2000" dirty="0">
                <a:solidFill>
                  <a:srgbClr val="000000"/>
                </a:solidFill>
              </a:rPr>
              <a:t>OH) solution containing 1.77 g of ethanol?</a:t>
            </a:r>
            <a:endParaRPr lang="en-US" sz="2000" dirty="0">
              <a:solidFill>
                <a:srgbClr val="000000"/>
              </a:solidFill>
            </a:endParaRPr>
          </a:p>
        </p:txBody>
      </p:sp>
    </p:spTree>
    <p:extLst>
      <p:ext uri="{BB962C8B-B14F-4D97-AF65-F5344CB8AC3E}">
        <p14:creationId xmlns:p14="http://schemas.microsoft.com/office/powerpoint/2010/main" val="198859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323439"/>
          </a:xfrm>
          <a:prstGeom prst="rect">
            <a:avLst/>
          </a:prstGeom>
        </p:spPr>
        <p:txBody>
          <a:bodyPr wrap="square">
            <a:spAutoFit/>
          </a:bodyPr>
          <a:lstStyle/>
          <a:p>
            <a:pPr algn="just"/>
            <a:r>
              <a:rPr lang="en-US" sz="2000" b="1" dirty="0">
                <a:solidFill>
                  <a:srgbClr val="2D2D8A"/>
                </a:solidFill>
              </a:rPr>
              <a:t>Question </a:t>
            </a:r>
            <a:r>
              <a:rPr lang="en-US" sz="2000" b="1" dirty="0" smtClean="0">
                <a:solidFill>
                  <a:srgbClr val="2D2D8A"/>
                </a:solidFill>
              </a:rPr>
              <a:t>2</a:t>
            </a:r>
            <a:endParaRPr lang="en-US" sz="2000" b="1" dirty="0">
              <a:solidFill>
                <a:srgbClr val="2D2D8A"/>
              </a:solidFill>
            </a:endParaRPr>
          </a:p>
          <a:p>
            <a:pPr algn="just"/>
            <a:endParaRPr lang="en-US" sz="2000" dirty="0">
              <a:solidFill>
                <a:srgbClr val="000000"/>
              </a:solidFill>
            </a:endParaRPr>
          </a:p>
          <a:p>
            <a:pPr lvl="0" algn="just"/>
            <a:r>
              <a:rPr lang="en-US" sz="2000" dirty="0">
                <a:solidFill>
                  <a:srgbClr val="000000"/>
                </a:solidFill>
              </a:rPr>
              <a:t>How would you prepare </a:t>
            </a:r>
            <a:r>
              <a:rPr lang="en-US" sz="2000" dirty="0" smtClean="0">
                <a:solidFill>
                  <a:srgbClr val="000000"/>
                </a:solidFill>
              </a:rPr>
              <a:t>200 </a:t>
            </a:r>
            <a:r>
              <a:rPr lang="en-US" sz="2000" dirty="0">
                <a:solidFill>
                  <a:srgbClr val="000000"/>
                </a:solidFill>
              </a:rPr>
              <a:t>mL of a 0.866 </a:t>
            </a:r>
            <a:r>
              <a:rPr lang="en-US" sz="2000" i="1" dirty="0">
                <a:solidFill>
                  <a:srgbClr val="000000"/>
                </a:solidFill>
              </a:rPr>
              <a:t>M </a:t>
            </a:r>
            <a:r>
              <a:rPr lang="en-US" sz="2000" dirty="0">
                <a:solidFill>
                  <a:srgbClr val="000000"/>
                </a:solidFill>
              </a:rPr>
              <a:t>NaOH solution, starting with a 5.07 </a:t>
            </a:r>
            <a:r>
              <a:rPr lang="en-US" sz="2000" i="1" dirty="0">
                <a:solidFill>
                  <a:srgbClr val="000000"/>
                </a:solidFill>
              </a:rPr>
              <a:t>M </a:t>
            </a:r>
            <a:r>
              <a:rPr lang="en-US" sz="2000" dirty="0">
                <a:solidFill>
                  <a:srgbClr val="000000"/>
                </a:solidFill>
              </a:rPr>
              <a:t>stock solution?</a:t>
            </a:r>
            <a:endParaRPr lang="en-US" sz="2000" dirty="0">
              <a:solidFill>
                <a:srgbClr val="000000"/>
              </a:solidFill>
            </a:endParaRPr>
          </a:p>
        </p:txBody>
      </p:sp>
    </p:spTree>
    <p:extLst>
      <p:ext uri="{BB962C8B-B14F-4D97-AF65-F5344CB8AC3E}">
        <p14:creationId xmlns:p14="http://schemas.microsoft.com/office/powerpoint/2010/main" val="222867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323439"/>
          </a:xfrm>
          <a:prstGeom prst="rect">
            <a:avLst/>
          </a:prstGeom>
        </p:spPr>
        <p:txBody>
          <a:bodyPr wrap="square">
            <a:spAutoFit/>
          </a:bodyPr>
          <a:lstStyle/>
          <a:p>
            <a:pPr algn="just"/>
            <a:r>
              <a:rPr lang="en-US" sz="2000" b="1" dirty="0">
                <a:solidFill>
                  <a:srgbClr val="2D2D8A"/>
                </a:solidFill>
              </a:rPr>
              <a:t>Question </a:t>
            </a:r>
            <a:r>
              <a:rPr lang="en-US" sz="2000" b="1" dirty="0" smtClean="0">
                <a:solidFill>
                  <a:srgbClr val="2D2D8A"/>
                </a:solidFill>
              </a:rPr>
              <a:t>3</a:t>
            </a:r>
            <a:endParaRPr lang="en-US" sz="2000" b="1" dirty="0">
              <a:solidFill>
                <a:srgbClr val="2D2D8A"/>
              </a:solidFill>
            </a:endParaRPr>
          </a:p>
          <a:p>
            <a:pPr algn="just"/>
            <a:endParaRPr lang="en-US" sz="2000" dirty="0">
              <a:solidFill>
                <a:srgbClr val="000000"/>
              </a:solidFill>
            </a:endParaRPr>
          </a:p>
          <a:p>
            <a:pPr lvl="0" algn="just"/>
            <a:r>
              <a:rPr lang="en-US" sz="2000" dirty="0">
                <a:solidFill>
                  <a:srgbClr val="000000"/>
                </a:solidFill>
              </a:rPr>
              <a:t>A sample of 6.44 g of naphthalene (C</a:t>
            </a:r>
            <a:r>
              <a:rPr lang="en-US" sz="2000" baseline="-25000" dirty="0">
                <a:solidFill>
                  <a:srgbClr val="000000"/>
                </a:solidFill>
              </a:rPr>
              <a:t>10</a:t>
            </a:r>
            <a:r>
              <a:rPr lang="en-US" sz="2000" dirty="0">
                <a:solidFill>
                  <a:srgbClr val="000000"/>
                </a:solidFill>
              </a:rPr>
              <a:t>H</a:t>
            </a:r>
            <a:r>
              <a:rPr lang="en-US" sz="2000" baseline="-25000" dirty="0">
                <a:solidFill>
                  <a:srgbClr val="000000"/>
                </a:solidFill>
              </a:rPr>
              <a:t>8</a:t>
            </a:r>
            <a:r>
              <a:rPr lang="en-US" sz="2000" dirty="0">
                <a:solidFill>
                  <a:srgbClr val="000000"/>
                </a:solidFill>
              </a:rPr>
              <a:t>) is dissolved in 80.1 g of benzene (C</a:t>
            </a:r>
            <a:r>
              <a:rPr lang="en-US" sz="2000" baseline="-25000" dirty="0">
                <a:solidFill>
                  <a:srgbClr val="000000"/>
                </a:solidFill>
              </a:rPr>
              <a:t>6</a:t>
            </a:r>
            <a:r>
              <a:rPr lang="en-US" sz="2000" dirty="0">
                <a:solidFill>
                  <a:srgbClr val="000000"/>
                </a:solidFill>
              </a:rPr>
              <a:t>H</a:t>
            </a:r>
            <a:r>
              <a:rPr lang="en-US" sz="2000" baseline="-25000" dirty="0">
                <a:solidFill>
                  <a:srgbClr val="000000"/>
                </a:solidFill>
              </a:rPr>
              <a:t>6</a:t>
            </a:r>
            <a:r>
              <a:rPr lang="en-US" sz="2000" dirty="0">
                <a:solidFill>
                  <a:srgbClr val="000000"/>
                </a:solidFill>
              </a:rPr>
              <a:t>). Calculate the percent by mass of naphthalene in this solution.</a:t>
            </a:r>
            <a:endParaRPr lang="en-US" sz="2000" dirty="0">
              <a:solidFill>
                <a:srgbClr val="000000"/>
              </a:solidFill>
            </a:endParaRPr>
          </a:p>
        </p:txBody>
      </p:sp>
    </p:spTree>
    <p:extLst>
      <p:ext uri="{BB962C8B-B14F-4D97-AF65-F5344CB8AC3E}">
        <p14:creationId xmlns:p14="http://schemas.microsoft.com/office/powerpoint/2010/main" val="195325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323439"/>
          </a:xfrm>
          <a:prstGeom prst="rect">
            <a:avLst/>
          </a:prstGeom>
        </p:spPr>
        <p:txBody>
          <a:bodyPr wrap="square">
            <a:spAutoFit/>
          </a:bodyPr>
          <a:lstStyle/>
          <a:p>
            <a:pPr algn="just"/>
            <a:r>
              <a:rPr lang="en-US" sz="2000" b="1" dirty="0">
                <a:solidFill>
                  <a:srgbClr val="2D2D8A"/>
                </a:solidFill>
              </a:rPr>
              <a:t>Question </a:t>
            </a:r>
            <a:r>
              <a:rPr lang="en-US" sz="2000" b="1" dirty="0" smtClean="0">
                <a:solidFill>
                  <a:srgbClr val="2D2D8A"/>
                </a:solidFill>
              </a:rPr>
              <a:t>4</a:t>
            </a:r>
            <a:endParaRPr lang="en-US" sz="2000" b="1" dirty="0">
              <a:solidFill>
                <a:srgbClr val="2D2D8A"/>
              </a:solidFill>
            </a:endParaRPr>
          </a:p>
          <a:p>
            <a:pPr algn="just"/>
            <a:endParaRPr lang="en-US" sz="2000" dirty="0">
              <a:solidFill>
                <a:srgbClr val="000000"/>
              </a:solidFill>
            </a:endParaRPr>
          </a:p>
          <a:p>
            <a:pPr lvl="0" algn="just"/>
            <a:r>
              <a:rPr lang="en-US" sz="2000" dirty="0">
                <a:solidFill>
                  <a:srgbClr val="000000"/>
                </a:solidFill>
              </a:rPr>
              <a:t>Calculate the </a:t>
            </a:r>
            <a:r>
              <a:rPr lang="en-US" sz="2000" dirty="0" smtClean="0">
                <a:solidFill>
                  <a:srgbClr val="000000"/>
                </a:solidFill>
              </a:rPr>
              <a:t>molality </a:t>
            </a:r>
            <a:r>
              <a:rPr lang="en-US" sz="2000" dirty="0">
                <a:solidFill>
                  <a:srgbClr val="000000"/>
                </a:solidFill>
              </a:rPr>
              <a:t>of a </a:t>
            </a:r>
            <a:r>
              <a:rPr lang="en-US" sz="2000" dirty="0" smtClean="0">
                <a:solidFill>
                  <a:srgbClr val="000000"/>
                </a:solidFill>
              </a:rPr>
              <a:t>44.6% </a:t>
            </a:r>
            <a:r>
              <a:rPr lang="en-US" sz="2000" dirty="0">
                <a:solidFill>
                  <a:srgbClr val="000000"/>
                </a:solidFill>
              </a:rPr>
              <a:t>(by mass) aqueous solution of sodium </a:t>
            </a:r>
            <a:r>
              <a:rPr lang="en-US" sz="2000" dirty="0" smtClean="0">
                <a:solidFill>
                  <a:srgbClr val="000000"/>
                </a:solidFill>
              </a:rPr>
              <a:t>chloride NaCl</a:t>
            </a:r>
            <a:r>
              <a:rPr lang="en-US" sz="2000" dirty="0">
                <a:solidFill>
                  <a:srgbClr val="000000"/>
                </a:solidFill>
              </a:rPr>
              <a:t>. Calculate </a:t>
            </a:r>
            <a:r>
              <a:rPr lang="en-US" sz="2000" dirty="0" smtClean="0">
                <a:solidFill>
                  <a:srgbClr val="000000"/>
                </a:solidFill>
              </a:rPr>
              <a:t>the </a:t>
            </a:r>
            <a:r>
              <a:rPr lang="en-US" sz="2000" dirty="0">
                <a:solidFill>
                  <a:srgbClr val="000000"/>
                </a:solidFill>
              </a:rPr>
              <a:t>mole fraction </a:t>
            </a:r>
            <a:r>
              <a:rPr lang="en-US" sz="2000" dirty="0" smtClean="0">
                <a:solidFill>
                  <a:srgbClr val="000000"/>
                </a:solidFill>
              </a:rPr>
              <a:t>of </a:t>
            </a:r>
            <a:r>
              <a:rPr lang="en-US" sz="2000" dirty="0">
                <a:solidFill>
                  <a:srgbClr val="000000"/>
                </a:solidFill>
              </a:rPr>
              <a:t>sodium chloride NaCl</a:t>
            </a:r>
            <a:r>
              <a:rPr lang="en-US" sz="2000" dirty="0" smtClean="0">
                <a:solidFill>
                  <a:srgbClr val="000000"/>
                </a:solidFill>
              </a:rPr>
              <a:t>.</a:t>
            </a:r>
            <a:endParaRPr lang="en-US" sz="2000" dirty="0">
              <a:solidFill>
                <a:srgbClr val="000000"/>
              </a:solidFill>
            </a:endParaRPr>
          </a:p>
        </p:txBody>
      </p:sp>
    </p:spTree>
    <p:extLst>
      <p:ext uri="{BB962C8B-B14F-4D97-AF65-F5344CB8AC3E}">
        <p14:creationId xmlns:p14="http://schemas.microsoft.com/office/powerpoint/2010/main" val="215315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631216"/>
          </a:xfrm>
          <a:prstGeom prst="rect">
            <a:avLst/>
          </a:prstGeom>
        </p:spPr>
        <p:txBody>
          <a:bodyPr wrap="square">
            <a:spAutoFit/>
          </a:bodyPr>
          <a:lstStyle/>
          <a:p>
            <a:pPr algn="just"/>
            <a:r>
              <a:rPr lang="en-US" sz="2000" b="1" dirty="0">
                <a:solidFill>
                  <a:srgbClr val="2D2D8A"/>
                </a:solidFill>
              </a:rPr>
              <a:t>Question </a:t>
            </a:r>
            <a:r>
              <a:rPr lang="en-US" sz="2000" b="1" dirty="0" smtClean="0">
                <a:solidFill>
                  <a:srgbClr val="2D2D8A"/>
                </a:solidFill>
              </a:rPr>
              <a:t>5</a:t>
            </a:r>
            <a:endParaRPr lang="en-US" sz="2000" b="1" dirty="0">
              <a:solidFill>
                <a:srgbClr val="2D2D8A"/>
              </a:solidFill>
            </a:endParaRPr>
          </a:p>
          <a:p>
            <a:pPr algn="just"/>
            <a:endParaRPr lang="en-US" sz="2000" dirty="0">
              <a:solidFill>
                <a:srgbClr val="000000"/>
              </a:solidFill>
            </a:endParaRPr>
          </a:p>
          <a:p>
            <a:pPr lvl="0" algn="just"/>
            <a:r>
              <a:rPr lang="en-US" sz="2000" dirty="0">
                <a:solidFill>
                  <a:srgbClr val="000000"/>
                </a:solidFill>
              </a:rPr>
              <a:t>Calculate the molar concentration of oxygen in water at 25°C for a partial pressure of 0.22 atm. The Henry’s law constant for oxygen is 1.3 x 10</a:t>
            </a:r>
            <a:r>
              <a:rPr lang="en-US" sz="2000" baseline="30000" dirty="0">
                <a:solidFill>
                  <a:srgbClr val="000000"/>
                </a:solidFill>
              </a:rPr>
              <a:t>-3</a:t>
            </a:r>
            <a:r>
              <a:rPr lang="en-US" sz="2000" dirty="0">
                <a:solidFill>
                  <a:srgbClr val="000000"/>
                </a:solidFill>
              </a:rPr>
              <a:t> mol/L·atm.</a:t>
            </a:r>
            <a:endParaRPr lang="en-US" sz="2000" dirty="0">
              <a:solidFill>
                <a:srgbClr val="000000"/>
              </a:solidFill>
            </a:endParaRPr>
          </a:p>
        </p:txBody>
      </p:sp>
    </p:spTree>
    <p:extLst>
      <p:ext uri="{BB962C8B-B14F-4D97-AF65-F5344CB8AC3E}">
        <p14:creationId xmlns:p14="http://schemas.microsoft.com/office/powerpoint/2010/main" val="39253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323439"/>
          </a:xfrm>
          <a:prstGeom prst="rect">
            <a:avLst/>
          </a:prstGeom>
        </p:spPr>
        <p:txBody>
          <a:bodyPr wrap="square">
            <a:spAutoFit/>
          </a:bodyPr>
          <a:lstStyle/>
          <a:p>
            <a:pPr algn="just"/>
            <a:r>
              <a:rPr lang="en-US" sz="2000" b="1" dirty="0">
                <a:solidFill>
                  <a:srgbClr val="2D2D8A"/>
                </a:solidFill>
              </a:rPr>
              <a:t>Question </a:t>
            </a:r>
            <a:r>
              <a:rPr lang="en-US" sz="2000" b="1" dirty="0" smtClean="0">
                <a:solidFill>
                  <a:srgbClr val="2D2D8A"/>
                </a:solidFill>
              </a:rPr>
              <a:t>6</a:t>
            </a:r>
            <a:endParaRPr lang="en-US" sz="2000" b="1" dirty="0">
              <a:solidFill>
                <a:srgbClr val="2D2D8A"/>
              </a:solidFill>
            </a:endParaRPr>
          </a:p>
          <a:p>
            <a:pPr algn="just"/>
            <a:endParaRPr lang="en-US" sz="2000" dirty="0">
              <a:solidFill>
                <a:srgbClr val="000000"/>
              </a:solidFill>
            </a:endParaRPr>
          </a:p>
          <a:p>
            <a:pPr lvl="0" algn="just"/>
            <a:r>
              <a:rPr lang="en-US" sz="2000" dirty="0">
                <a:solidFill>
                  <a:srgbClr val="000000"/>
                </a:solidFill>
              </a:rPr>
              <a:t>Calculate the boiling point and freezing point of a solution containing 478 g of ethylene glycol in 3202 g of water.</a:t>
            </a:r>
          </a:p>
        </p:txBody>
      </p:sp>
    </p:spTree>
    <p:extLst>
      <p:ext uri="{BB962C8B-B14F-4D97-AF65-F5344CB8AC3E}">
        <p14:creationId xmlns:p14="http://schemas.microsoft.com/office/powerpoint/2010/main" val="3032358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015663"/>
          </a:xfrm>
          <a:prstGeom prst="rect">
            <a:avLst/>
          </a:prstGeom>
        </p:spPr>
        <p:txBody>
          <a:bodyPr wrap="square">
            <a:spAutoFit/>
          </a:bodyPr>
          <a:lstStyle/>
          <a:p>
            <a:pPr algn="just"/>
            <a:r>
              <a:rPr lang="en-US" sz="2000" b="1" dirty="0">
                <a:solidFill>
                  <a:srgbClr val="2D2D8A"/>
                </a:solidFill>
              </a:rPr>
              <a:t>Question </a:t>
            </a:r>
            <a:r>
              <a:rPr lang="en-US" sz="2000" b="1" dirty="0" smtClean="0">
                <a:solidFill>
                  <a:srgbClr val="2D2D8A"/>
                </a:solidFill>
              </a:rPr>
              <a:t>7</a:t>
            </a:r>
            <a:endParaRPr lang="en-US" sz="2000" b="1" dirty="0">
              <a:solidFill>
                <a:srgbClr val="2D2D8A"/>
              </a:solidFill>
            </a:endParaRPr>
          </a:p>
          <a:p>
            <a:pPr algn="just"/>
            <a:endParaRPr lang="en-US" sz="2000" dirty="0">
              <a:solidFill>
                <a:srgbClr val="000000"/>
              </a:solidFill>
            </a:endParaRPr>
          </a:p>
          <a:p>
            <a:pPr lvl="0" algn="just"/>
            <a:r>
              <a:rPr lang="en-US" sz="2000" dirty="0">
                <a:solidFill>
                  <a:srgbClr val="000000"/>
                </a:solidFill>
              </a:rPr>
              <a:t>What is the osmotic pressure (in atm) of a 0.884 </a:t>
            </a:r>
            <a:r>
              <a:rPr lang="en-US" sz="2000" i="1" dirty="0">
                <a:solidFill>
                  <a:srgbClr val="000000"/>
                </a:solidFill>
              </a:rPr>
              <a:t>M </a:t>
            </a:r>
            <a:r>
              <a:rPr lang="en-US" sz="2000" dirty="0">
                <a:solidFill>
                  <a:srgbClr val="000000"/>
                </a:solidFill>
              </a:rPr>
              <a:t>urea solution at 16°C?</a:t>
            </a:r>
            <a:endParaRPr lang="en-US" sz="2000" dirty="0">
              <a:solidFill>
                <a:srgbClr val="000000"/>
              </a:solidFill>
            </a:endParaRPr>
          </a:p>
        </p:txBody>
      </p:sp>
    </p:spTree>
    <p:extLst>
      <p:ext uri="{BB962C8B-B14F-4D97-AF65-F5344CB8AC3E}">
        <p14:creationId xmlns:p14="http://schemas.microsoft.com/office/powerpoint/2010/main" val="303235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flipV="1">
            <a:off x="0" y="86845"/>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5" name="Rectangle 5"/>
          <p:cNvSpPr>
            <a:spLocks noChangeArrowheads="1"/>
          </p:cNvSpPr>
          <p:nvPr/>
        </p:nvSpPr>
        <p:spPr bwMode="auto">
          <a:xfrm flipV="1">
            <a:off x="0" y="6480002"/>
            <a:ext cx="9144000" cy="304800"/>
          </a:xfrm>
          <a:prstGeom prst="rect">
            <a:avLst/>
          </a:prstGeom>
          <a:solidFill>
            <a:schemeClr val="accent6">
              <a:lumMod val="50000"/>
            </a:schemeClr>
          </a:solidFill>
          <a:ln w="9525">
            <a:solidFill>
              <a:schemeClr val="accent6">
                <a:lumMod val="50000"/>
              </a:schemeClr>
            </a:solidFill>
            <a:miter lim="800000"/>
            <a:headEnd/>
            <a:tailEnd/>
          </a:ln>
          <a:effectLst/>
        </p:spPr>
        <p:txBody>
          <a:bodyPr rot="10800000" wrap="none" anchor="ctr"/>
          <a:lstStyle/>
          <a:p>
            <a:pPr algn="ctr">
              <a:defRPr/>
            </a:pPr>
            <a:endParaRPr lang="en-US">
              <a:solidFill>
                <a:srgbClr val="CC9900"/>
              </a:solidFill>
            </a:endParaRPr>
          </a:p>
        </p:txBody>
      </p:sp>
      <p:sp>
        <p:nvSpPr>
          <p:cNvPr id="9" name="Rectangle 8"/>
          <p:cNvSpPr/>
          <p:nvPr/>
        </p:nvSpPr>
        <p:spPr>
          <a:xfrm>
            <a:off x="251474" y="491043"/>
            <a:ext cx="8698658" cy="1938992"/>
          </a:xfrm>
          <a:prstGeom prst="rect">
            <a:avLst/>
          </a:prstGeom>
        </p:spPr>
        <p:txBody>
          <a:bodyPr wrap="square">
            <a:spAutoFit/>
          </a:bodyPr>
          <a:lstStyle/>
          <a:p>
            <a:pPr algn="just"/>
            <a:r>
              <a:rPr lang="en-US" sz="2000" b="1" dirty="0">
                <a:solidFill>
                  <a:srgbClr val="2D2D8A"/>
                </a:solidFill>
                <a:latin typeface="Arial" pitchFamily="34" charset="0"/>
                <a:cs typeface="Arial" pitchFamily="34" charset="0"/>
              </a:rPr>
              <a:t>Question </a:t>
            </a:r>
            <a:r>
              <a:rPr lang="en-US" sz="2000" b="1" dirty="0" smtClean="0">
                <a:solidFill>
                  <a:srgbClr val="2D2D8A"/>
                </a:solidFill>
                <a:latin typeface="Arial" pitchFamily="34" charset="0"/>
                <a:cs typeface="Arial" pitchFamily="34" charset="0"/>
              </a:rPr>
              <a:t>8</a:t>
            </a:r>
            <a:endParaRPr lang="en-US" sz="2000" b="1" dirty="0">
              <a:solidFill>
                <a:srgbClr val="2D2D8A"/>
              </a:solidFill>
              <a:latin typeface="Arial" pitchFamily="34" charset="0"/>
              <a:cs typeface="Arial" pitchFamily="34" charset="0"/>
            </a:endParaRPr>
          </a:p>
          <a:p>
            <a:pPr algn="just"/>
            <a:endParaRPr lang="en-US" sz="2000" dirty="0">
              <a:solidFill>
                <a:srgbClr val="000000"/>
              </a:solidFill>
              <a:latin typeface="Arial" pitchFamily="34" charset="0"/>
              <a:cs typeface="Arial" pitchFamily="34" charset="0"/>
            </a:endParaRPr>
          </a:p>
          <a:p>
            <a:pPr lvl="0" algn="just"/>
            <a:r>
              <a:rPr lang="en-US" sz="2000" dirty="0">
                <a:solidFill>
                  <a:srgbClr val="000000"/>
                </a:solidFill>
                <a:latin typeface="Arial" pitchFamily="34" charset="0"/>
                <a:cs typeface="Arial" pitchFamily="34" charset="0"/>
              </a:rPr>
              <a:t>A solution of an unknown nonvolatile nonelectrolyte was prepared by dissolving 0.250 g of the substance in 40.0 g of CCl</a:t>
            </a:r>
            <a:r>
              <a:rPr lang="en-US" sz="2000" baseline="-25000" dirty="0">
                <a:solidFill>
                  <a:srgbClr val="000000"/>
                </a:solidFill>
                <a:latin typeface="Arial" pitchFamily="34" charset="0"/>
                <a:cs typeface="Arial" pitchFamily="34" charset="0"/>
              </a:rPr>
              <a:t>4</a:t>
            </a:r>
            <a:r>
              <a:rPr lang="en-US" sz="2000" dirty="0">
                <a:solidFill>
                  <a:srgbClr val="000000"/>
                </a:solidFill>
                <a:latin typeface="Arial" pitchFamily="34" charset="0"/>
                <a:cs typeface="Arial" pitchFamily="34" charset="0"/>
              </a:rPr>
              <a:t>. The boiling point of the resultant solution was 0.357 </a:t>
            </a:r>
            <a:r>
              <a:rPr lang="en-US" sz="2000" baseline="30000" dirty="0">
                <a:solidFill>
                  <a:srgbClr val="000000"/>
                </a:solidFill>
                <a:latin typeface="Arial" pitchFamily="34" charset="0"/>
                <a:cs typeface="Arial" pitchFamily="34" charset="0"/>
              </a:rPr>
              <a:t>o</a:t>
            </a:r>
            <a:r>
              <a:rPr lang="en-US" sz="2000" dirty="0">
                <a:solidFill>
                  <a:srgbClr val="000000"/>
                </a:solidFill>
                <a:latin typeface="Arial" pitchFamily="34" charset="0"/>
                <a:cs typeface="Arial" pitchFamily="34" charset="0"/>
              </a:rPr>
              <a:t>C higher than that of the pure solvent. Calculate the molar mass of the solute.</a:t>
            </a:r>
            <a:endParaRPr lang="en-US" sz="2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681903687"/>
      </p:ext>
    </p:extLst>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48103</TotalTime>
  <Words>313</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تصميم افتراضي</vt:lpstr>
      <vt:lpstr>Homework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mohabasy</dc:creator>
  <cp:lastModifiedBy>user</cp:lastModifiedBy>
  <cp:revision>1656</cp:revision>
  <dcterms:created xsi:type="dcterms:W3CDTF">2005-10-30T21:58:20Z</dcterms:created>
  <dcterms:modified xsi:type="dcterms:W3CDTF">2020-04-04T19:05:11Z</dcterms:modified>
</cp:coreProperties>
</file>