
<file path=[Content_Types].xml><?xml version="1.0" encoding="utf-8"?>
<Types xmlns="http://schemas.openxmlformats.org/package/2006/content-types">
  <Default Extension="bin" ContentType="application/vnd.ms-office.activeX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ctiveX/activeX1.xml" ContentType="application/vnd.ms-office.activeX+xml"/>
  <Override PartName="/ppt/tags/tag1.xml" ContentType="application/vnd.openxmlformats-officedocument.presentationml.tags+xml"/>
  <Override PartName="/ppt/activeX/activeX2.xml" ContentType="application/vnd.ms-office.activeX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303" r:id="rId2"/>
    <p:sldId id="268" r:id="rId3"/>
    <p:sldId id="269" r:id="rId4"/>
    <p:sldId id="270" r:id="rId5"/>
    <p:sldId id="304" r:id="rId6"/>
    <p:sldId id="271" r:id="rId7"/>
    <p:sldId id="272" r:id="rId8"/>
    <p:sldId id="273" r:id="rId9"/>
    <p:sldId id="274" r:id="rId10"/>
    <p:sldId id="275" r:id="rId11"/>
    <p:sldId id="276" r:id="rId12"/>
    <p:sldId id="278" r:id="rId13"/>
    <p:sldId id="279" r:id="rId14"/>
    <p:sldId id="280" r:id="rId15"/>
    <p:sldId id="305" r:id="rId16"/>
    <p:sldId id="281" r:id="rId17"/>
    <p:sldId id="282" r:id="rId18"/>
    <p:sldId id="283" r:id="rId19"/>
    <p:sldId id="277" r:id="rId20"/>
    <p:sldId id="284" r:id="rId21"/>
    <p:sldId id="285" r:id="rId22"/>
    <p:sldId id="307" r:id="rId23"/>
    <p:sldId id="298" r:id="rId24"/>
    <p:sldId id="299" r:id="rId25"/>
    <p:sldId id="308" r:id="rId26"/>
    <p:sldId id="301" r:id="rId27"/>
    <p:sldId id="302" r:id="rId28"/>
    <p:sldId id="287" r:id="rId29"/>
    <p:sldId id="294" r:id="rId30"/>
    <p:sldId id="295" r:id="rId31"/>
    <p:sldId id="296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714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4" d="100"/>
        <a:sy n="84" d="100"/>
      </p:scale>
      <p:origin x="0" y="331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94ADE4-E0C9-488E-8903-FE98A8B6D019}" type="datetimeFigureOut">
              <a:rPr lang="en-US" smtClean="0"/>
              <a:pPr/>
              <a:t>10/18/2014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597EE4-9440-4C5A-BBDD-396F27B13E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94ADE4-E0C9-488E-8903-FE98A8B6D019}" type="datetimeFigureOut">
              <a:rPr lang="en-US" smtClean="0"/>
              <a:pPr/>
              <a:t>10/18/2014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597EE4-9440-4C5A-BBDD-396F27B13E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94ADE4-E0C9-488E-8903-FE98A8B6D019}" type="datetimeFigureOut">
              <a:rPr lang="en-US" smtClean="0"/>
              <a:pPr/>
              <a:t>10/18/2014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597EE4-9440-4C5A-BBDD-396F27B13E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94ADE4-E0C9-488E-8903-FE98A8B6D019}" type="datetimeFigureOut">
              <a:rPr lang="en-US" smtClean="0"/>
              <a:pPr/>
              <a:t>10/18/2014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597EE4-9440-4C5A-BBDD-396F27B13E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94ADE4-E0C9-488E-8903-FE98A8B6D019}" type="datetimeFigureOut">
              <a:rPr lang="en-US" smtClean="0"/>
              <a:pPr/>
              <a:t>10/18/2014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597EE4-9440-4C5A-BBDD-396F27B13E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94ADE4-E0C9-488E-8903-FE98A8B6D019}" type="datetimeFigureOut">
              <a:rPr lang="en-US" smtClean="0"/>
              <a:pPr/>
              <a:t>10/18/2014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597EE4-9440-4C5A-BBDD-396F27B13E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94ADE4-E0C9-488E-8903-FE98A8B6D019}" type="datetimeFigureOut">
              <a:rPr lang="en-US" smtClean="0"/>
              <a:pPr/>
              <a:t>10/18/2014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597EE4-9440-4C5A-BBDD-396F27B13E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94ADE4-E0C9-488E-8903-FE98A8B6D019}" type="datetimeFigureOut">
              <a:rPr lang="en-US" smtClean="0"/>
              <a:pPr/>
              <a:t>10/18/2014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597EE4-9440-4C5A-BBDD-396F27B13E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94ADE4-E0C9-488E-8903-FE98A8B6D019}" type="datetimeFigureOut">
              <a:rPr lang="en-US" smtClean="0"/>
              <a:pPr/>
              <a:t>10/18/2014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597EE4-9440-4C5A-BBDD-396F27B13E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94ADE4-E0C9-488E-8903-FE98A8B6D019}" type="datetimeFigureOut">
              <a:rPr lang="en-US" smtClean="0"/>
              <a:pPr/>
              <a:t>10/18/2014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597EE4-9440-4C5A-BBDD-396F27B13E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94ADE4-E0C9-488E-8903-FE98A8B6D019}" type="datetimeFigureOut">
              <a:rPr lang="en-US" smtClean="0"/>
              <a:pPr/>
              <a:t>10/18/2014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597EE4-9440-4C5A-BBDD-396F27B13E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094ADE4-E0C9-488E-8903-FE98A8B6D019}" type="datetimeFigureOut">
              <a:rPr lang="en-US" smtClean="0"/>
              <a:pPr/>
              <a:t>10/18/2014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A597EE4-9440-4C5A-BBDD-396F27B13E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1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wmf"/><Relationship Id="rId4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0.wmf"/><Relationship Id="rId4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536" y="692696"/>
            <a:ext cx="7700392" cy="2376264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Host Defenses </a:t>
            </a:r>
            <a:br>
              <a:rPr lang="en-US" dirty="0" smtClean="0"/>
            </a:br>
            <a:r>
              <a:rPr lang="en-US" dirty="0" smtClean="0"/>
              <a:t>Overview and Nonspecific Defenses </a:t>
            </a:r>
            <a:r>
              <a:rPr lang="en-US" sz="4900" dirty="0" smtClean="0">
                <a:solidFill>
                  <a:srgbClr val="92D050"/>
                </a:solidFill>
              </a:rPr>
              <a:t>I- C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99592" y="3356992"/>
            <a:ext cx="7448872" cy="137160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sz="4200" b="1" dirty="0" smtClean="0">
                <a:solidFill>
                  <a:srgbClr val="FF0000"/>
                </a:solidFill>
              </a:rPr>
              <a:t>MIcro451 Immunology 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 </a:t>
            </a:r>
            <a:r>
              <a:rPr lang="en-US" sz="3100" b="1" dirty="0" smtClean="0">
                <a:solidFill>
                  <a:srgbClr val="7030A0"/>
                </a:solidFill>
              </a:rPr>
              <a:t>Prof. </a:t>
            </a:r>
            <a:r>
              <a:rPr lang="en-US" sz="3100" b="1" dirty="0" err="1" smtClean="0">
                <a:solidFill>
                  <a:srgbClr val="7030A0"/>
                </a:solidFill>
              </a:rPr>
              <a:t>Nagwa</a:t>
            </a:r>
            <a:r>
              <a:rPr lang="en-US" sz="3100" b="1" dirty="0" smtClean="0">
                <a:solidFill>
                  <a:srgbClr val="7030A0"/>
                </a:solidFill>
              </a:rPr>
              <a:t> Mohamed </a:t>
            </a:r>
            <a:r>
              <a:rPr lang="en-US" sz="3100" b="1" dirty="0" err="1" smtClean="0">
                <a:solidFill>
                  <a:srgbClr val="7030A0"/>
                </a:solidFill>
              </a:rPr>
              <a:t>Aref</a:t>
            </a:r>
            <a:r>
              <a:rPr lang="en-US" sz="3100" b="1" dirty="0" smtClean="0">
                <a:solidFill>
                  <a:srgbClr val="7030A0"/>
                </a:solidFill>
              </a:rPr>
              <a:t> (Molecular Virologist &amp; Immunology) </a:t>
            </a:r>
            <a:endParaRPr lang="en-US" sz="31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Benefits of Edema and Chemotaxis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Dilutes toxic substances</a:t>
            </a:r>
          </a:p>
          <a:p>
            <a:r>
              <a:rPr lang="en-US" smtClean="0"/>
              <a:t>Fibrin clot can trap microbes and prevent further spreading</a:t>
            </a:r>
          </a:p>
          <a:p>
            <a:r>
              <a:rPr lang="en-US" smtClean="0"/>
              <a:t>Phagocytosis occurs immediately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4" name="Picture 4" descr="cow95289_14_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764703"/>
            <a:ext cx="4680519" cy="54006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Fever:  An Adjunct to Inflammation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An abnormally elevated body temperature</a:t>
            </a:r>
          </a:p>
          <a:p>
            <a:r>
              <a:rPr lang="en-US" smtClean="0"/>
              <a:t>FUO:  fevers of unknown origin</a:t>
            </a:r>
          </a:p>
          <a:p>
            <a:r>
              <a:rPr lang="en-US" smtClean="0"/>
              <a:t>Initiation of fever</a:t>
            </a:r>
          </a:p>
          <a:p>
            <a:pPr lvl="1"/>
            <a:r>
              <a:rPr lang="en-US" smtClean="0"/>
              <a:t>Pyrogen sets the hypothalamic “thermostat” to a higher setting</a:t>
            </a:r>
          </a:p>
          <a:p>
            <a:pPr lvl="2"/>
            <a:r>
              <a:rPr lang="en-US" smtClean="0"/>
              <a:t>Muscles increase heat production</a:t>
            </a:r>
          </a:p>
          <a:p>
            <a:pPr lvl="2"/>
            <a:r>
              <a:rPr lang="en-US" smtClean="0"/>
              <a:t>Peripheral arterioles decrease heat loss through vasoconstriction</a:t>
            </a:r>
          </a:p>
          <a:p>
            <a:pPr lvl="1"/>
            <a:r>
              <a:rPr lang="en-US" smtClean="0"/>
              <a:t>Pyrogens can be exogenous or endogenous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Benefits of Fever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Inhibits multiplication of temperature-sensitive microorganisms</a:t>
            </a:r>
          </a:p>
          <a:p>
            <a:r>
              <a:rPr lang="en-US" smtClean="0"/>
              <a:t>Impedes the nutrition of bacteria by reducing the availability of iron</a:t>
            </a:r>
          </a:p>
          <a:p>
            <a:r>
              <a:rPr lang="en-US" smtClean="0"/>
              <a:t>Increases metabolism and stimulates immune reactions and naturally protective physiological processes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Phagocytosis</a:t>
            </a:r>
            <a:r>
              <a:rPr lang="en-US" dirty="0" smtClean="0"/>
              <a:t>:  Cornerstone of Inflammation and Specific Immunity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General activities of phagocytes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Survey the tissue compartments and discover microbes, particulate matter, and injured or dead cells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Ingest and eliminate these materials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Extract immunogenic information (antigens) from foreign matter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Three main types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err="1" smtClean="0"/>
              <a:t>Neutrophils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err="1" smtClean="0"/>
              <a:t>Monocytes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Macrophages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Activities of phagocytes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 dirty="0"/>
              <a:t>To survey tissue compartments &amp; discover microbes, particulate matter &amp; dead or injured cells</a:t>
            </a:r>
          </a:p>
          <a:p>
            <a:pPr marL="609600" indent="-609600">
              <a:buFontTx/>
              <a:buAutoNum type="arabicPeriod"/>
            </a:pPr>
            <a:r>
              <a:rPr lang="en-US" dirty="0"/>
              <a:t>To infest and eliminate these materials</a:t>
            </a:r>
          </a:p>
          <a:p>
            <a:pPr marL="609600" indent="-609600">
              <a:buFontTx/>
              <a:buAutoNum type="arabicPeriod"/>
            </a:pPr>
            <a:r>
              <a:rPr lang="en-US" dirty="0"/>
              <a:t>To extract immunogenic information from foreign matter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650EF-717C-4AFA-BFEB-C395F67FD24B}" type="slidenum">
              <a:rPr lang="en-US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76200" y="647700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Figure 14.15</a:t>
            </a:r>
          </a:p>
        </p:txBody>
      </p:sp>
      <p:pic>
        <p:nvPicPr>
          <p:cNvPr id="50180" name="Picture 4" descr="cow95289_14_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9188" y="61913"/>
            <a:ext cx="4365625" cy="6740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76200" y="647700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Figure 14.16</a:t>
            </a:r>
          </a:p>
        </p:txBody>
      </p:sp>
      <p:pic>
        <p:nvPicPr>
          <p:cNvPr id="49156" name="Picture 4" descr="cow95289_14_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78075" y="46038"/>
            <a:ext cx="4387850" cy="6772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5085184"/>
            <a:ext cx="8183880" cy="1224136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Mechanisms of </a:t>
            </a:r>
            <a:r>
              <a:rPr lang="en-US" dirty="0" err="1" smtClean="0"/>
              <a:t>Phagocytic</a:t>
            </a:r>
            <a:r>
              <a:rPr lang="en-US" dirty="0" smtClean="0"/>
              <a:t> Recognition, Engulfment, and Killing</a:t>
            </a:r>
          </a:p>
        </p:txBody>
      </p:sp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76200" y="647700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Figure 14.17</a:t>
            </a:r>
          </a:p>
        </p:txBody>
      </p:sp>
      <p:pic>
        <p:nvPicPr>
          <p:cNvPr id="41990" name="Picture 6" descr="cow95289_14_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404664"/>
            <a:ext cx="6804025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Late Reactions of Inflammation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Long-lived inflammation attracts a collection of </a:t>
            </a:r>
            <a:r>
              <a:rPr lang="en-US" dirty="0" err="1" smtClean="0"/>
              <a:t>monocytes</a:t>
            </a:r>
            <a:r>
              <a:rPr lang="en-US" dirty="0" smtClean="0"/>
              <a:t>, lymphocytes, and macrophages to the reaction site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Macrophages clear pus, cellular debris, dead </a:t>
            </a:r>
            <a:r>
              <a:rPr lang="en-US" dirty="0" err="1" smtClean="0"/>
              <a:t>neutrophils</a:t>
            </a:r>
            <a:r>
              <a:rPr lang="en-US" dirty="0" smtClean="0"/>
              <a:t>, and damaged tissue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B lymphocytes produce antibodies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 lymphocytes kill intruders directly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Late in the process the tissue is repaired or replaced by connective tissue (scar)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 The Second Line of Defense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Inflammation</a:t>
            </a:r>
          </a:p>
          <a:p>
            <a:r>
              <a:rPr lang="en-US" smtClean="0"/>
              <a:t>Phagocytosis</a:t>
            </a:r>
          </a:p>
          <a:p>
            <a:r>
              <a:rPr lang="en-US" smtClean="0"/>
              <a:t>Interferon</a:t>
            </a:r>
          </a:p>
          <a:p>
            <a:r>
              <a:rPr lang="en-US" smtClean="0"/>
              <a:t>Complement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Interferon:  Antiviral Cytokines and Immune Stimulants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4464496"/>
          </a:xfrm>
        </p:spPr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Interferon (IFN):  involved against viruses, other microbes, in immune regulation and intercommunication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Three major types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Interferon alpha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Interferon beta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Interferon gamma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All three classes produced in response to viruses, RNA, immune products, and various antigens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Bind to cell surfaces and induce changes in genetic expression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Can inhibit the expression of cancer genes and have tumor suppressor effects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76200" y="647700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Figure 14.18</a:t>
            </a:r>
          </a:p>
        </p:txBody>
      </p:sp>
      <p:pic>
        <p:nvPicPr>
          <p:cNvPr id="48132" name="Picture 4" descr="cow95289_14_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600" y="809625"/>
            <a:ext cx="8940800" cy="5245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EDECA48-CD5C-404A-B498-ED00DC2E09A5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1028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10/09</a:t>
            </a:r>
          </a:p>
        </p:txBody>
      </p:sp>
      <p:sp>
        <p:nvSpPr>
          <p:cNvPr id="1029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Mickey Dufilho</a:t>
            </a: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028" name="ShockwaveFlash1" r:id="rId2" imgW="6622920" imgH="6705720"/>
        </mc:Choice>
        <mc:Fallback>
          <p:control name="ShockwaveFlash1" r:id="rId2" imgW="6622920" imgH="6705720">
            <p:pic>
              <p:nvPicPr>
                <p:cNvPr id="2" name="ShockwaveFlash1"/>
                <p:cNvPicPr preferRelativeResize="0">
                  <a:picLocks noChangeArrowheads="1" noChangeShapeType="1"/>
                </p:cNvPicPr>
                <p:nvPr>
                  <p:custDataLst>
                    <p:tags r:id="rId3"/>
                  </p:custDataLst>
                </p:nvPr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1066800" y="76200"/>
                  <a:ext cx="6623050" cy="67056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</a:extLst>
              </p:spPr>
            </p:pic>
          </p:control>
        </mc:Fallback>
      </mc:AlternateContent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548680"/>
            <a:ext cx="77724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Complement: A Versatile Backup System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534400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Consists of 26 blood proteins that work in concert to destroy bacteria and viruses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Complement proteins are activated by cleavage (cascade reaction)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Pathways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Classical – activated by the presence of antibody bound to microorganism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err="1" smtClean="0"/>
              <a:t>Lectin</a:t>
            </a:r>
            <a:r>
              <a:rPr lang="en-US" sz="2400" dirty="0" smtClean="0"/>
              <a:t> pathway – nonspecific reaction of a host serum protein that binds </a:t>
            </a:r>
            <a:r>
              <a:rPr lang="en-US" sz="2400" dirty="0" err="1" smtClean="0"/>
              <a:t>mannan</a:t>
            </a:r>
            <a:endParaRPr lang="en-US" sz="24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Alternative – begins when complement proteins bind to normal cell wall and surface components of microorganisms</a:t>
            </a:r>
          </a:p>
        </p:txBody>
      </p:sp>
      <p:sp>
        <p:nvSpPr>
          <p:cNvPr id="16389" name="Date Placeholder 4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en-US" smtClean="0"/>
              <a:t>10/09</a:t>
            </a:r>
          </a:p>
        </p:txBody>
      </p:sp>
      <p:sp>
        <p:nvSpPr>
          <p:cNvPr id="16390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Mickey Dufilho</a:t>
            </a:r>
          </a:p>
        </p:txBody>
      </p:sp>
      <p:sp>
        <p:nvSpPr>
          <p:cNvPr id="163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CAA984B-8A58-477A-B2E4-B4496560232B}" type="slidenum">
              <a:rPr lang="en-US" smtClean="0"/>
              <a:pPr/>
              <a:t>23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/>
              <a:t>Stages in the Complement Cascade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Initiation</a:t>
            </a:r>
          </a:p>
          <a:p>
            <a:pPr eaLnBrk="1" hangingPunct="1"/>
            <a:r>
              <a:rPr lang="en-US" smtClean="0"/>
              <a:t>Amplification and cascade</a:t>
            </a:r>
          </a:p>
          <a:p>
            <a:pPr eaLnBrk="1" hangingPunct="1"/>
            <a:r>
              <a:rPr lang="en-US" smtClean="0"/>
              <a:t>Polymerization</a:t>
            </a:r>
          </a:p>
          <a:p>
            <a:pPr eaLnBrk="1" hangingPunct="1"/>
            <a:r>
              <a:rPr lang="en-US" smtClean="0"/>
              <a:t>Membrane attack</a:t>
            </a:r>
          </a:p>
        </p:txBody>
      </p:sp>
      <p:sp>
        <p:nvSpPr>
          <p:cNvPr id="17413" name="Date Placeholder 4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en-US" smtClean="0"/>
              <a:t>10/09</a:t>
            </a:r>
          </a:p>
        </p:txBody>
      </p:sp>
      <p:sp>
        <p:nvSpPr>
          <p:cNvPr id="17414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Mickey Dufilho</a:t>
            </a:r>
          </a:p>
        </p:txBody>
      </p:sp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A343F8D-1F99-4DE7-8B03-DC2FE79034CB}" type="slidenum">
              <a:rPr lang="en-US" smtClean="0"/>
              <a:pPr/>
              <a:t>24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9B26760-9581-4A1F-908B-F5D80DD54BDB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2052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10/09</a:t>
            </a:r>
          </a:p>
        </p:txBody>
      </p:sp>
      <p:sp>
        <p:nvSpPr>
          <p:cNvPr id="2053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Mickey Dufilho</a:t>
            </a: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2052" name="ShockwaveFlash1" r:id="rId2" imgW="6470640" imgH="6553080"/>
        </mc:Choice>
        <mc:Fallback>
          <p:control name="ShockwaveFlash1" r:id="rId2" imgW="6470640" imgH="6553080">
            <p:pic>
              <p:nvPicPr>
                <p:cNvPr id="2" name="ShockwaveFlash1"/>
                <p:cNvPicPr preferRelativeResize="0">
                  <a:picLocks noChangeArrowheads="1" noChangeShapeType="1"/>
                </p:cNvPicPr>
                <p:nvPr>
                  <p:custDataLst>
                    <p:tags r:id="rId3"/>
                  </p:custDataLst>
                </p:nvPr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1143000" y="152400"/>
                  <a:ext cx="6470650" cy="65532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</a:extLst>
              </p:spPr>
            </p:pic>
          </p:control>
        </mc:Fallback>
      </mc:AlternateContent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Date Placeholder 4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en-US" smtClean="0"/>
              <a:t>10/09</a:t>
            </a:r>
          </a:p>
        </p:txBody>
      </p:sp>
      <p:sp>
        <p:nvSpPr>
          <p:cNvPr id="18438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Mickey Dufilho</a:t>
            </a:r>
          </a:p>
        </p:txBody>
      </p:sp>
      <p:sp>
        <p:nvSpPr>
          <p:cNvPr id="1843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8F60B95-76C9-47AD-87EB-87ED205D2E50}" type="slidenum">
              <a:rPr lang="en-US" smtClean="0"/>
              <a:pPr/>
              <a:t>26</a:t>
            </a:fld>
            <a:endParaRPr lang="en-US" smtClean="0"/>
          </a:p>
        </p:txBody>
      </p:sp>
      <p:pic>
        <p:nvPicPr>
          <p:cNvPr id="18436" name="Picture 6" descr="taL75225_14_20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19200"/>
            <a:ext cx="8305800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Date Placeholder 4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en-US" smtClean="0"/>
              <a:t>10/09</a:t>
            </a:r>
          </a:p>
        </p:txBody>
      </p:sp>
      <p:sp>
        <p:nvSpPr>
          <p:cNvPr id="19462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Mickey Dufilho</a:t>
            </a:r>
          </a:p>
        </p:txBody>
      </p:sp>
      <p:sp>
        <p:nvSpPr>
          <p:cNvPr id="1945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8E0D148-711A-404B-8E16-D45BED88B6BD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52400" y="2286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Figure 14.20(b, c, d)</a:t>
            </a:r>
          </a:p>
        </p:txBody>
      </p:sp>
      <p:pic>
        <p:nvPicPr>
          <p:cNvPr id="19460" name="Picture 4" descr="taL75225_14_20bc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762000"/>
            <a:ext cx="7086600" cy="549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7" name="Picture 3" descr="cow95289_t14_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5" y="620688"/>
            <a:ext cx="7848873" cy="5616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FD1B1-99F5-4D99-87AB-F97C149CE58F}" type="slidenum">
              <a:rPr lang="en-US"/>
              <a:pPr/>
              <a:t>29</a:t>
            </a:fld>
            <a:endParaRPr lang="en-US"/>
          </a:p>
        </p:txBody>
      </p:sp>
      <p:pic>
        <p:nvPicPr>
          <p:cNvPr id="31748" name="Picture 4" descr="H:\Tammy_Juran\2004 work\talaro 5e\dcm\jpegs from gts\proof\final\chapt14\art_library\color_art_library\14_22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4283968" cy="3975100"/>
          </a:xfrm>
          <a:prstGeom prst="rect">
            <a:avLst/>
          </a:prstGeom>
          <a:noFill/>
        </p:spPr>
      </p:pic>
      <p:pic>
        <p:nvPicPr>
          <p:cNvPr id="31749" name="Picture 5" descr="H:\Tammy_Juran\2004 work\talaro 5e\dcm\jpegs from gts\proof\final\chapt14\art_library\color_art_library\14_22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476672"/>
            <a:ext cx="3816424" cy="3960440"/>
          </a:xfrm>
          <a:prstGeom prst="rect">
            <a:avLst/>
          </a:prstGeom>
          <a:noFill/>
        </p:spPr>
      </p:pic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4581128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Complement: Classical Pathway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The Inflammatory Response:  A Complex Concert of Reactions to Injury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Reaction to any traumatic event in the tissues</a:t>
            </a:r>
          </a:p>
          <a:p>
            <a:r>
              <a:rPr lang="en-US" smtClean="0"/>
              <a:t>Classic signs and symptoms</a:t>
            </a:r>
          </a:p>
          <a:p>
            <a:pPr lvl="1"/>
            <a:r>
              <a:rPr lang="en-US" smtClean="0"/>
              <a:t>Rubor (redness)</a:t>
            </a:r>
          </a:p>
          <a:p>
            <a:pPr lvl="1"/>
            <a:r>
              <a:rPr lang="en-US" smtClean="0"/>
              <a:t>Calor (warmth)</a:t>
            </a:r>
          </a:p>
          <a:p>
            <a:pPr lvl="1"/>
            <a:r>
              <a:rPr lang="en-US" smtClean="0"/>
              <a:t>Tumor (swelling)</a:t>
            </a:r>
          </a:p>
          <a:p>
            <a:pPr lvl="1"/>
            <a:r>
              <a:rPr lang="en-US" smtClean="0"/>
              <a:t>Dolor  (pain)</a:t>
            </a:r>
          </a:p>
          <a:p>
            <a:r>
              <a:rPr lang="en-US" smtClean="0"/>
              <a:t>Fifth symptom has been added:  loss of function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Specific immunities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B and T lymphocytes</a:t>
            </a:r>
          </a:p>
          <a:p>
            <a:r>
              <a:rPr lang="en-US"/>
              <a:t>Specificity and memory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1CFD9-BBC5-4418-AC7B-05ED881A4707}" type="slidenum">
              <a:rPr lang="en-US"/>
              <a:pPr/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85CA4-AA99-4368-9BF5-EC615EB8A4F7}" type="slidenum">
              <a:rPr lang="en-US"/>
              <a:pPr/>
              <a:t>31</a:t>
            </a:fld>
            <a:endParaRPr lang="en-US"/>
          </a:p>
        </p:txBody>
      </p:sp>
      <p:pic>
        <p:nvPicPr>
          <p:cNvPr id="33795" name="Picture 3" descr="H:\Tammy_Juran\2004 work\talaro 5e\dcm\jpegs from gts\proof\final\chapt14\art_library\color_art_library\14_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539750"/>
            <a:ext cx="8991600" cy="6013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76200" y="647700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Figure 14.12</a:t>
            </a:r>
          </a:p>
        </p:txBody>
      </p:sp>
      <p:pic>
        <p:nvPicPr>
          <p:cNvPr id="52228" name="Picture 4" descr="cow95289_14_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8825" y="304800"/>
            <a:ext cx="7626350" cy="6003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Stages of inflammation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2800"/>
              <a:t>Blood vessels dilate in response to chemical mediators and cytokines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2800"/>
              <a:t>Edema swells tissues, helping prevent spread of infection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2800"/>
              <a:t>WBC’s, microbes, debris and fluid collect to form pus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2800"/>
              <a:t>Pyrogens may induce fever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2800"/>
              <a:t>Macrophages and neutrophils engage phagocytosis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95FE0-0317-47A1-89E8-81AA7C63D959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Chief Functions of Inflammation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 Chief functions of inflammation</a:t>
            </a:r>
          </a:p>
          <a:p>
            <a:pPr lvl="1"/>
            <a:r>
              <a:rPr lang="en-US" smtClean="0"/>
              <a:t>Mobilize and attract immune components to the site of the injury</a:t>
            </a:r>
          </a:p>
          <a:p>
            <a:pPr lvl="1"/>
            <a:r>
              <a:rPr lang="en-US" smtClean="0"/>
              <a:t>Set in motion mechanisms to repair tissue damage and localize and clear away harmful substances</a:t>
            </a:r>
          </a:p>
          <a:p>
            <a:pPr lvl="1"/>
            <a:r>
              <a:rPr lang="en-US" smtClean="0"/>
              <a:t>Destroy microbes and block their further invasion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Stages of Inflammation</a:t>
            </a:r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76200" y="647700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Figure 14.13</a:t>
            </a:r>
          </a:p>
        </p:txBody>
      </p:sp>
      <p:pic>
        <p:nvPicPr>
          <p:cNvPr id="33798" name="Picture 6" descr="cow95289_14_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76672"/>
            <a:ext cx="7488832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Vascular Changes:  Early Inflammatory Events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Controlled by nervous stimulation, </a:t>
            </a:r>
            <a:r>
              <a:rPr lang="en-US" b="1" dirty="0" smtClean="0"/>
              <a:t>chemical mediators</a:t>
            </a:r>
            <a:r>
              <a:rPr lang="en-US" dirty="0" smtClean="0"/>
              <a:t>, and </a:t>
            </a:r>
            <a:r>
              <a:rPr lang="en-US" b="1" dirty="0" smtClean="0"/>
              <a:t>cytokines</a:t>
            </a:r>
            <a:r>
              <a:rPr lang="en-US" dirty="0" smtClean="0"/>
              <a:t> released by blood cells, tissue cells, and platelets in the injured area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Vasoactive</a:t>
            </a:r>
            <a:r>
              <a:rPr lang="en-US" dirty="0" smtClean="0"/>
              <a:t> mediators affect the endothelial cells and smooth muscle cells of blood vessels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err="1" smtClean="0"/>
              <a:t>Chemotactic</a:t>
            </a:r>
            <a:r>
              <a:rPr lang="en-US" b="1" dirty="0" smtClean="0"/>
              <a:t> factors</a:t>
            </a:r>
            <a:r>
              <a:rPr lang="en-US" dirty="0" smtClean="0"/>
              <a:t> (</a:t>
            </a:r>
            <a:r>
              <a:rPr lang="en-US" b="1" dirty="0" err="1" smtClean="0"/>
              <a:t>chemokines</a:t>
            </a:r>
            <a:r>
              <a:rPr lang="en-US" dirty="0" smtClean="0"/>
              <a:t>) affect white blood cells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Cause fever, stimulate lymphocytes, prevent virus spread, and cause allergic symptoms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Arterioles constricted at first but quickly </a:t>
            </a:r>
            <a:r>
              <a:rPr lang="en-US" dirty="0" err="1" smtClean="0"/>
              <a:t>vasodilation</a:t>
            </a:r>
            <a:r>
              <a:rPr lang="en-US" dirty="0" smtClean="0"/>
              <a:t> takes place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/>
              <a:t>Edema:</a:t>
            </a:r>
            <a:r>
              <a:rPr lang="en-US" dirty="0" smtClean="0"/>
              <a:t>  Leakage of Vascular Fluid into Tissues</a:t>
            </a:r>
            <a:endParaRPr lang="en-US" b="1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476672"/>
            <a:ext cx="7632848" cy="4536504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Exudates:  the fluid that escapes through gaps in the walls of </a:t>
            </a:r>
            <a:r>
              <a:rPr lang="en-US" dirty="0" err="1" smtClean="0"/>
              <a:t>postcapillary</a:t>
            </a:r>
            <a:r>
              <a:rPr lang="en-US" dirty="0" smtClean="0"/>
              <a:t> </a:t>
            </a:r>
            <a:r>
              <a:rPr lang="en-US" dirty="0" err="1" smtClean="0"/>
              <a:t>venules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Accumulation of exudates causes edema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Contains plasma proteins, blood cells, and cellular debris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May be clear (serous) or may contain red blood cells or </a:t>
            </a:r>
            <a:r>
              <a:rPr lang="en-US" b="1" dirty="0" smtClean="0"/>
              <a:t>pus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err="1" smtClean="0"/>
              <a:t>Diapedesis</a:t>
            </a:r>
            <a:r>
              <a:rPr lang="en-US" dirty="0" smtClean="0"/>
              <a:t>:  how WBCs leave the blood vessels and into tissue spaces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err="1" smtClean="0"/>
              <a:t>Chemotaxis</a:t>
            </a:r>
            <a:r>
              <a:rPr lang="en-US" dirty="0" smtClean="0"/>
              <a:t>:  the tendency of WBCs to migrate in response to a specific chemical stimulus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SWF_FILE" val="0;\\hhwrk310\Talaro 7e\Animations\ch14_animations\Antiviral_activity_of_interferon.swf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SWF_FILE" val="0;\\hhwrk310\Talaro 7e\Animations\ch14_animations\Activation_of_Complement.swf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72</TotalTime>
  <Words>773</Words>
  <Application>Microsoft Office PowerPoint</Application>
  <PresentationFormat>On-screen Show (4:3)</PresentationFormat>
  <Paragraphs>133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Arial</vt:lpstr>
      <vt:lpstr>Verdana</vt:lpstr>
      <vt:lpstr>Wingdings 2</vt:lpstr>
      <vt:lpstr>Aspect</vt:lpstr>
      <vt:lpstr>   Host Defenses  Overview and Nonspecific Defenses I- C</vt:lpstr>
      <vt:lpstr>2.  The Second Line of Defense</vt:lpstr>
      <vt:lpstr>The Inflammatory Response:  A Complex Concert of Reactions to Injury</vt:lpstr>
      <vt:lpstr>PowerPoint Presentation</vt:lpstr>
      <vt:lpstr>Stages of inflammation</vt:lpstr>
      <vt:lpstr>Chief Functions of Inflammation</vt:lpstr>
      <vt:lpstr>The Stages of Inflammation</vt:lpstr>
      <vt:lpstr>Vascular Changes:  Early Inflammatory Events</vt:lpstr>
      <vt:lpstr>Edema:  Leakage of Vascular Fluid into Tissues</vt:lpstr>
      <vt:lpstr>Benefits of Edema and Chemotaxis</vt:lpstr>
      <vt:lpstr>PowerPoint Presentation</vt:lpstr>
      <vt:lpstr>Fever:  An Adjunct to Inflammation</vt:lpstr>
      <vt:lpstr>Benefits of Fever</vt:lpstr>
      <vt:lpstr>Phagocytosis:  Cornerstone of Inflammation and Specific Immunity</vt:lpstr>
      <vt:lpstr>Activities of phagocytes</vt:lpstr>
      <vt:lpstr>PowerPoint Presentation</vt:lpstr>
      <vt:lpstr>PowerPoint Presentation</vt:lpstr>
      <vt:lpstr>Mechanisms of Phagocytic Recognition, Engulfment, and Killing</vt:lpstr>
      <vt:lpstr>Late Reactions of Inflammation</vt:lpstr>
      <vt:lpstr>Interferon:  Antiviral Cytokines and Immune Stimulants</vt:lpstr>
      <vt:lpstr>PowerPoint Presentation</vt:lpstr>
      <vt:lpstr>PowerPoint Presentation</vt:lpstr>
      <vt:lpstr>Complement: A Versatile Backup System</vt:lpstr>
      <vt:lpstr>Stages in the Complement Cascade</vt:lpstr>
      <vt:lpstr>PowerPoint Presentation</vt:lpstr>
      <vt:lpstr>PowerPoint Presentation</vt:lpstr>
      <vt:lpstr>PowerPoint Presentation</vt:lpstr>
      <vt:lpstr>PowerPoint Presentation</vt:lpstr>
      <vt:lpstr>Complement: Classical Pathway </vt:lpstr>
      <vt:lpstr>Specific immunities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Host Defenses  Overview and Nonspecific Defenses II</dc:title>
  <dc:creator>dell</dc:creator>
  <cp:lastModifiedBy>Dr. Nagwa Aref</cp:lastModifiedBy>
  <cp:revision>7</cp:revision>
  <dcterms:created xsi:type="dcterms:W3CDTF">2012-02-13T05:11:31Z</dcterms:created>
  <dcterms:modified xsi:type="dcterms:W3CDTF">2014-10-18T19:51:51Z</dcterms:modified>
</cp:coreProperties>
</file>