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63" r:id="rId4"/>
    <p:sldId id="264" r:id="rId5"/>
    <p:sldId id="265" r:id="rId6"/>
    <p:sldId id="266" r:id="rId7"/>
    <p:sldId id="267" r:id="rId8"/>
    <p:sldId id="268" r:id="rId9"/>
    <p:sldId id="269" r:id="rId10"/>
    <p:sldId id="270" r:id="rId11"/>
    <p:sldId id="273" r:id="rId12"/>
    <p:sldId id="274" r:id="rId13"/>
    <p:sldId id="275" r:id="rId14"/>
    <p:sldId id="276" r:id="rId15"/>
    <p:sldId id="277" r:id="rId16"/>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90845" autoAdjust="0"/>
  </p:normalViewPr>
  <p:slideViewPr>
    <p:cSldViewPr>
      <p:cViewPr>
        <p:scale>
          <a:sx n="53" d="100"/>
          <a:sy n="53" d="100"/>
        </p:scale>
        <p:origin x="-1380" y="-246"/>
      </p:cViewPr>
      <p:guideLst>
        <p:guide orient="horz" pos="2160"/>
        <p:guide pos="2880"/>
      </p:guideLst>
    </p:cSldViewPr>
  </p:slideViewPr>
  <p:outlineViewPr>
    <p:cViewPr>
      <p:scale>
        <a:sx n="33" d="100"/>
        <a:sy n="33" d="100"/>
      </p:scale>
      <p:origin x="0" y="565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592636-BB99-441B-831F-7385194BA0E6}" type="slidenum">
              <a:rPr lang="en-US"/>
              <a:pPr/>
              <a:t>‹#›</a:t>
            </a:fld>
            <a:endParaRPr lang="en-US"/>
          </a:p>
        </p:txBody>
      </p:sp>
    </p:spTree>
    <p:extLst>
      <p:ext uri="{BB962C8B-B14F-4D97-AF65-F5344CB8AC3E}">
        <p14:creationId xmlns:p14="http://schemas.microsoft.com/office/powerpoint/2010/main" xmlns="" val="28295767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F9568-A123-43FD-92B0-E1E13C81F94F}" type="slidenum">
              <a:rPr lang="en-US"/>
              <a:pPr/>
              <a:t>1</a:t>
            </a:fld>
            <a:endParaRPr lang="en-US"/>
          </a:p>
        </p:txBody>
      </p:sp>
      <p:sp>
        <p:nvSpPr>
          <p:cNvPr id="3073" name="Rectangle 1"/>
          <p:cNvSpPr>
            <a:spLocks noGrp="1" noRot="1" noChangeAspect="1" noChangeArrowheads="1"/>
          </p:cNvSpPr>
          <p:nvPr>
            <p:ph type="sldImg"/>
          </p:nvPr>
        </p:nvSpPr>
        <p:spPr>
          <a:ln/>
        </p:spPr>
      </p:sp>
      <p:sp>
        <p:nvSpPr>
          <p:cNvPr id="3074" name="Rectangle 2"/>
          <p:cNvSpPr>
            <a:spLocks noGrp="1" noChangeArrowheads="1"/>
          </p:cNvSpPr>
          <p:nvPr>
            <p:ph type="body" idx="1"/>
          </p:nvPr>
        </p:nvSpPr>
        <p:spPr/>
        <p:txBody>
          <a:bodyPr lIns="0" tIns="0" rIns="0" bIns="0"/>
          <a:lstStyle/>
          <a:p>
            <a:pPr>
              <a:lnSpc>
                <a:spcPct val="95000"/>
              </a:lnSpc>
              <a:spcBef>
                <a:spcPct val="0"/>
              </a:spcBef>
            </a:pPr>
            <a:r>
              <a:rPr lang="en-US" sz="1600">
                <a:solidFill>
                  <a:srgbClr val="333333"/>
                </a:solidFill>
              </a:rPr>
              <a:t>Students will have their microscopes out, for reference as we go through each of the steps. As an introduction, students will be asked what kinds of things they can do with this tool.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E1650-55E5-4198-BA33-8B6E43D72D14}" type="slidenum">
              <a:rPr lang="en-US"/>
              <a:pPr/>
              <a:t>3</a:t>
            </a:fld>
            <a:endParaRPr lang="en-US"/>
          </a:p>
        </p:txBody>
      </p:sp>
      <p:sp>
        <p:nvSpPr>
          <p:cNvPr id="12289" name="Rectangle 1"/>
          <p:cNvSpPr>
            <a:spLocks noGrp="1" noRot="1" noChangeAspect="1" noChangeArrowheads="1"/>
          </p:cNvSpPr>
          <p:nvPr>
            <p:ph type="sldImg"/>
          </p:nvPr>
        </p:nvSpPr>
        <p:spPr>
          <a:ln/>
        </p:spPr>
      </p:sp>
      <p:sp>
        <p:nvSpPr>
          <p:cNvPr id="12290" name="Rectangle 2"/>
          <p:cNvSpPr>
            <a:spLocks noGrp="1" noChangeArrowheads="1"/>
          </p:cNvSpPr>
          <p:nvPr>
            <p:ph type="body" idx="1"/>
          </p:nvPr>
        </p:nvSpPr>
        <p:spPr/>
        <p:txBody>
          <a:bodyPr lIns="0" tIns="0" rIns="0" bIns="0"/>
          <a:lstStyle/>
          <a:p>
            <a:pPr>
              <a:lnSpc>
                <a:spcPct val="95000"/>
              </a:lnSpc>
              <a:spcBef>
                <a:spcPct val="0"/>
              </a:spcBef>
            </a:pPr>
            <a:r>
              <a:rPr lang="en-US" sz="1600">
                <a:solidFill>
                  <a:srgbClr val="333333"/>
                </a:solidFill>
              </a:rPr>
              <a:t>Teacher demonstrates how to hold the microscope, where the lens paper is located and how to use it. Students will be invited to turn the knobs and observe the stage as it moves up and down. Teacher will demonstrate how to store the microscope.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07FC02-072A-4078-8F42-4B69ABBCE19A}" type="slidenum">
              <a:rPr lang="en-US"/>
              <a:pPr/>
              <a:t>4</a:t>
            </a:fld>
            <a:endParaRPr lang="en-US"/>
          </a:p>
        </p:txBody>
      </p:sp>
      <p:sp>
        <p:nvSpPr>
          <p:cNvPr id="14337" name="Rectangle 1"/>
          <p:cNvSpPr>
            <a:spLocks noGrp="1" noRot="1" noChangeAspect="1" noChangeArrowheads="1"/>
          </p:cNvSpPr>
          <p:nvPr>
            <p:ph type="sldImg"/>
          </p:nvPr>
        </p:nvSpPr>
        <p:spPr>
          <a:ln/>
        </p:spPr>
      </p:sp>
      <p:sp>
        <p:nvSpPr>
          <p:cNvPr id="14338" name="Rectangle 2"/>
          <p:cNvSpPr>
            <a:spLocks noGrp="1" noChangeArrowheads="1"/>
          </p:cNvSpPr>
          <p:nvPr>
            <p:ph type="body" idx="1"/>
          </p:nvPr>
        </p:nvSpPr>
        <p:spPr/>
        <p:txBody>
          <a:bodyPr lIns="0" tIns="0" rIns="0" bIns="0"/>
          <a:lstStyle/>
          <a:p>
            <a:pPr>
              <a:lnSpc>
                <a:spcPct val="95000"/>
              </a:lnSpc>
              <a:spcBef>
                <a:spcPct val="0"/>
              </a:spcBef>
            </a:pPr>
            <a:r>
              <a:rPr lang="en-US" sz="1600" dirty="0">
                <a:solidFill>
                  <a:srgbClr val="333333"/>
                </a:solidFill>
              </a:rPr>
              <a:t>This </a:t>
            </a:r>
            <a:r>
              <a:rPr lang="en-US" sz="1600" dirty="0" smtClean="0">
                <a:solidFill>
                  <a:srgbClr val="333333"/>
                </a:solidFill>
              </a:rPr>
              <a:t>is </a:t>
            </a:r>
            <a:r>
              <a:rPr lang="en-US" sz="1600" dirty="0">
                <a:solidFill>
                  <a:srgbClr val="333333"/>
                </a:solidFill>
              </a:rPr>
              <a:t>the microscope used in class. Students will be identifying the parts on the microscopes at their desks as we go along and what their functions are.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41051-1433-4C75-AE71-7CA7F233B5AE}" type="slidenum">
              <a:rPr lang="en-US"/>
              <a:pPr/>
              <a:t>6</a:t>
            </a:fld>
            <a:endParaRPr lang="en-US"/>
          </a:p>
        </p:txBody>
      </p:sp>
      <p:sp>
        <p:nvSpPr>
          <p:cNvPr id="17409" name="Rectangle 1"/>
          <p:cNvSpPr>
            <a:spLocks noGrp="1" noRot="1" noChangeAspect="1" noChangeArrowheads="1"/>
          </p:cNvSpPr>
          <p:nvPr>
            <p:ph type="sldImg"/>
          </p:nvPr>
        </p:nvSpPr>
        <p:spPr>
          <a:ln/>
        </p:spPr>
      </p:sp>
      <p:sp>
        <p:nvSpPr>
          <p:cNvPr id="17410" name="Rectangle 2"/>
          <p:cNvSpPr>
            <a:spLocks noGrp="1" noChangeArrowheads="1"/>
          </p:cNvSpPr>
          <p:nvPr>
            <p:ph type="body" idx="1"/>
          </p:nvPr>
        </p:nvSpPr>
        <p:spPr/>
        <p:txBody>
          <a:bodyPr lIns="0" tIns="0" rIns="0" bIns="0"/>
          <a:lstStyle/>
          <a:p>
            <a:pPr>
              <a:lnSpc>
                <a:spcPct val="95000"/>
              </a:lnSpc>
              <a:spcBef>
                <a:spcPct val="0"/>
              </a:spcBef>
            </a:pPr>
            <a:endParaRPr lang="en-US" sz="1600" dirty="0">
              <a:solidFill>
                <a:srgbClr val="333333"/>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5B27A-5340-4B20-B808-2BF68798F7A2}" type="slidenum">
              <a:rPr lang="en-US"/>
              <a:pPr/>
              <a:t>7</a:t>
            </a:fld>
            <a:endParaRPr lang="en-US"/>
          </a:p>
        </p:txBody>
      </p:sp>
      <p:sp>
        <p:nvSpPr>
          <p:cNvPr id="19457" name="Rectangle 1"/>
          <p:cNvSpPr>
            <a:spLocks noGrp="1" noRot="1" noChangeAspect="1" noChangeArrowheads="1"/>
          </p:cNvSpPr>
          <p:nvPr>
            <p:ph type="sldImg"/>
          </p:nvPr>
        </p:nvSpPr>
        <p:spPr>
          <a:ln/>
        </p:spPr>
      </p:sp>
      <p:sp>
        <p:nvSpPr>
          <p:cNvPr id="19458" name="Rectangle 2"/>
          <p:cNvSpPr>
            <a:spLocks noGrp="1" noChangeArrowheads="1"/>
          </p:cNvSpPr>
          <p:nvPr>
            <p:ph type="body" idx="1"/>
          </p:nvPr>
        </p:nvSpPr>
        <p:spPr/>
        <p:txBody>
          <a:bodyPr lIns="0" tIns="0" rIns="0" bIns="0"/>
          <a:lstStyle/>
          <a:p>
            <a:pPr>
              <a:lnSpc>
                <a:spcPct val="95000"/>
              </a:lnSpc>
              <a:spcBef>
                <a:spcPct val="0"/>
              </a:spcBef>
            </a:pPr>
            <a:endParaRPr lang="en-US" sz="1600" dirty="0">
              <a:solidFill>
                <a:srgbClr val="333333"/>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45C30-32C9-4C20-8A88-513E79C8AD2C}" type="slidenum">
              <a:rPr lang="en-US"/>
              <a:pPr/>
              <a:t>9</a:t>
            </a:fld>
            <a:endParaRPr lang="en-US"/>
          </a:p>
        </p:txBody>
      </p:sp>
      <p:sp>
        <p:nvSpPr>
          <p:cNvPr id="22529" name="Rectangle 1"/>
          <p:cNvSpPr>
            <a:spLocks noGrp="1" noRot="1" noChangeAspect="1" noChangeArrowheads="1"/>
          </p:cNvSpPr>
          <p:nvPr>
            <p:ph type="sldImg"/>
          </p:nvPr>
        </p:nvSpPr>
        <p:spPr>
          <a:ln/>
        </p:spPr>
      </p:sp>
      <p:sp>
        <p:nvSpPr>
          <p:cNvPr id="22530" name="Rectangle 2"/>
          <p:cNvSpPr>
            <a:spLocks noGrp="1" noChangeArrowheads="1"/>
          </p:cNvSpPr>
          <p:nvPr>
            <p:ph type="body" idx="1"/>
          </p:nvPr>
        </p:nvSpPr>
        <p:spPr/>
        <p:txBody>
          <a:bodyPr lIns="0" tIns="0" rIns="0" bIns="0"/>
          <a:lstStyle/>
          <a:p>
            <a:pPr>
              <a:lnSpc>
                <a:spcPct val="95000"/>
              </a:lnSpc>
              <a:spcBef>
                <a:spcPct val="0"/>
              </a:spcBef>
            </a:pPr>
            <a:r>
              <a:rPr lang="en-US" sz="1600" dirty="0" smtClean="0">
                <a:solidFill>
                  <a:srgbClr val="333333"/>
                </a:solidFill>
              </a:rPr>
              <a:t>Emphasize </a:t>
            </a:r>
            <a:r>
              <a:rPr lang="en-US" sz="1600" dirty="0">
                <a:solidFill>
                  <a:srgbClr val="333333"/>
                </a:solidFill>
              </a:rPr>
              <a:t>not using the coarse objective during this process, as it will crack the slides.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92667" y="1524000"/>
            <a:ext cx="8724053" cy="2032000"/>
          </a:xfrm>
          <a:ln>
            <a:noFill/>
          </a:ln>
        </p:spPr>
        <p:txBody>
          <a:bodyPr vert="horz" tIns="0" rIns="20320"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92667" y="3587262"/>
            <a:ext cx="8727440" cy="1947333"/>
          </a:xfrm>
        </p:spPr>
        <p:txBody>
          <a:bodyPr lIns="0" rIns="20320"/>
          <a:lstStyle>
            <a:lvl1pPr marL="0" marR="50799" indent="0" algn="r">
              <a:buNone/>
              <a:defRPr>
                <a:solidFill>
                  <a:schemeClr val="tx1"/>
                </a:solidFill>
              </a:defRPr>
            </a:lvl1pPr>
            <a:lvl2pPr marL="507995" indent="0" algn="ctr">
              <a:buNone/>
            </a:lvl2pPr>
            <a:lvl3pPr marL="1015990" indent="0" algn="ctr">
              <a:buNone/>
            </a:lvl3pPr>
            <a:lvl4pPr marL="1523985" indent="0" algn="ctr">
              <a:buNone/>
            </a:lvl4pPr>
            <a:lvl5pPr marL="2031980" indent="0" algn="ctr">
              <a:buNone/>
            </a:lvl5pPr>
            <a:lvl6pPr marL="2539975" indent="0" algn="ctr">
              <a:buNone/>
            </a:lvl6pPr>
            <a:lvl7pPr marL="3047970" indent="0" algn="ctr">
              <a:buNone/>
            </a:lvl7pPr>
            <a:lvl8pPr marL="3555964" indent="0" algn="ctr">
              <a:buNone/>
            </a:lvl8pPr>
            <a:lvl9pPr marL="4063959"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5693E81-9401-4E2C-B440-CD4B24C351F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2B50-E200-4C35-98F3-C9236C678D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1016002"/>
            <a:ext cx="2286000" cy="5790848"/>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8000" y="1016002"/>
            <a:ext cx="6688667" cy="579084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EC3B6-A434-4E00-821C-4FFC2E20F6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89B94-5130-4BB4-B3F3-83D47E38AE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89280" y="1463040"/>
            <a:ext cx="8636000" cy="151384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89280" y="3005182"/>
            <a:ext cx="8636000" cy="1677458"/>
          </a:xfrm>
        </p:spPr>
        <p:txBody>
          <a:bodyPr lIns="50799" rIns="50799" anchor="t"/>
          <a:lstStyle>
            <a:lvl1pPr marL="0" indent="0">
              <a:buNone/>
              <a:defRPr sz="24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A7087-E327-4C4B-965F-1B345FA94D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782320"/>
            <a:ext cx="9144000" cy="1270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08000" y="2133428"/>
            <a:ext cx="4487333" cy="4927600"/>
          </a:xfrm>
        </p:spPr>
        <p:txBody>
          <a:bodyPr/>
          <a:lstStyle>
            <a:lvl1pPr>
              <a:defRPr sz="2900"/>
            </a:lvl1pPr>
            <a:lvl2pPr>
              <a:defRPr sz="27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64667" y="2133428"/>
            <a:ext cx="4487333" cy="4927600"/>
          </a:xfrm>
        </p:spPr>
        <p:txBody>
          <a:bodyPr/>
          <a:lstStyle>
            <a:lvl1pPr>
              <a:defRPr sz="2900"/>
            </a:lvl1pPr>
            <a:lvl2pPr>
              <a:defRPr sz="27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16C20-A5A8-444D-8BD2-2F8A4DE6E0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782320"/>
            <a:ext cx="9144000" cy="1270000"/>
          </a:xfrm>
        </p:spPr>
        <p:txBody>
          <a:bodyPr tIns="50799"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2061387"/>
            <a:ext cx="4489098" cy="732613"/>
          </a:xfrm>
        </p:spPr>
        <p:txBody>
          <a:bodyPr lIns="50799" tIns="0" rIns="50799" bIns="0" anchor="ctr">
            <a:noAutofit/>
          </a:bodyPr>
          <a:lstStyle>
            <a:lvl1pPr marL="0" indent="0">
              <a:buNone/>
              <a:defRPr sz="27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61140" y="2066397"/>
            <a:ext cx="4490861" cy="727603"/>
          </a:xfrm>
        </p:spPr>
        <p:txBody>
          <a:bodyPr lIns="50799" tIns="0" rIns="50799" bIns="0" anchor="ctr"/>
          <a:lstStyle>
            <a:lvl1pPr marL="0" indent="0">
              <a:buNone/>
              <a:defRPr sz="27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94000"/>
            <a:ext cx="4489098" cy="4273022"/>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61140" y="2794000"/>
            <a:ext cx="4490861" cy="4273022"/>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A4831-CAF3-487D-A958-75E73F1AFA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782320"/>
            <a:ext cx="9228667" cy="1270000"/>
          </a:xfrm>
        </p:spPr>
        <p:txBody>
          <a:bodyPr vert="horz" tIns="5079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7C9B46-9F55-43D6-BA15-6382E76E10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6247E4-4D8B-4C44-9CD9-FC63E9F33C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71502"/>
            <a:ext cx="3048000" cy="1291167"/>
          </a:xfrm>
        </p:spPr>
        <p:txBody>
          <a:bodyPr lIns="0" anchor="b">
            <a:noAutofit/>
          </a:bodyPr>
          <a:lstStyle>
            <a:lvl1pPr algn="l" rtl="0">
              <a:spcBef>
                <a:spcPct val="0"/>
              </a:spcBef>
              <a:buNone/>
              <a:defRPr sz="29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62000" y="1862667"/>
            <a:ext cx="3048000" cy="5080000"/>
          </a:xfrm>
        </p:spPr>
        <p:txBody>
          <a:bodyPr lIns="20320" rIns="20320"/>
          <a:lstStyle>
            <a:lvl1pPr marL="0" indent="0" algn="l">
              <a:buNone/>
              <a:defRPr sz="16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972278" y="1862667"/>
            <a:ext cx="5679722" cy="5080000"/>
          </a:xfrm>
        </p:spPr>
        <p:txBody>
          <a:bodyPr tIns="0"/>
          <a:lstStyle>
            <a:lvl1pPr>
              <a:defRPr sz="3100"/>
            </a:lvl1pPr>
            <a:lvl2pPr>
              <a:defRPr sz="2900"/>
            </a:lvl2pPr>
            <a:lvl3pPr>
              <a:defRPr sz="2700"/>
            </a:lvl3pPr>
            <a:lvl4pPr>
              <a:defRPr sz="22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F3E5A-542D-4F13-871E-EF4BBBF979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517503" y="1231197"/>
            <a:ext cx="5842000" cy="4572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1599" tIns="50799" rIns="101599" bIns="50799" rtlCol="0" anchor="ctr"/>
          <a:lstStyle/>
          <a:p>
            <a:pPr algn="ctr" eaLnBrk="1" latinLnBrk="0" hangingPunct="1"/>
            <a:endParaRPr kumimoji="0" lang="en-US"/>
          </a:p>
        </p:txBody>
      </p:sp>
      <p:sp>
        <p:nvSpPr>
          <p:cNvPr id="12" name="Right Triangle 11"/>
          <p:cNvSpPr/>
          <p:nvPr/>
        </p:nvSpPr>
        <p:spPr>
          <a:xfrm rot="420000" flipV="1">
            <a:off x="8893482" y="5955299"/>
            <a:ext cx="172720" cy="17272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1599" tIns="50799" rIns="101599" bIns="50799" rtlCol="0" anchor="ctr"/>
          <a:lstStyle/>
          <a:p>
            <a:pPr algn="ctr" eaLnBrk="1" latinLnBrk="0" hangingPunct="1"/>
            <a:endParaRPr kumimoji="0" lang="en-US"/>
          </a:p>
        </p:txBody>
      </p:sp>
      <p:sp>
        <p:nvSpPr>
          <p:cNvPr id="2" name="Title 1"/>
          <p:cNvSpPr>
            <a:spLocks noGrp="1"/>
          </p:cNvSpPr>
          <p:nvPr>
            <p:ph type="title"/>
          </p:nvPr>
        </p:nvSpPr>
        <p:spPr>
          <a:xfrm>
            <a:off x="677333" y="1307774"/>
            <a:ext cx="2458720" cy="1758468"/>
          </a:xfrm>
        </p:spPr>
        <p:txBody>
          <a:bodyPr vert="horz" lIns="50799" tIns="50799" rIns="50799" bIns="50799" anchor="b"/>
          <a:lstStyle>
            <a:lvl1pPr algn="l">
              <a:buNone/>
              <a:defRPr sz="22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77334" y="3143094"/>
            <a:ext cx="2455333" cy="2421467"/>
          </a:xfrm>
        </p:spPr>
        <p:txBody>
          <a:bodyPr lIns="71119" rIns="50799" bIns="50799" anchor="t"/>
          <a:lstStyle>
            <a:lvl1pPr marL="0" indent="0" algn="l">
              <a:spcBef>
                <a:spcPts val="278"/>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974667" y="7062612"/>
            <a:ext cx="677333" cy="405694"/>
          </a:xfrm>
        </p:spPr>
        <p:txBody>
          <a:bodyPr/>
          <a:lstStyle/>
          <a:p>
            <a:fld id="{DF7DFF11-8570-477D-9155-B9ADC6B1E950}" type="slidenum">
              <a:rPr lang="en-US" smtClean="0"/>
              <a:pPr/>
              <a:t>‹#›</a:t>
            </a:fld>
            <a:endParaRPr lang="en-US"/>
          </a:p>
        </p:txBody>
      </p:sp>
      <p:sp>
        <p:nvSpPr>
          <p:cNvPr id="3" name="Picture Placeholder 2"/>
          <p:cNvSpPr>
            <a:spLocks noGrp="1"/>
          </p:cNvSpPr>
          <p:nvPr>
            <p:ph type="pic" idx="1"/>
          </p:nvPr>
        </p:nvSpPr>
        <p:spPr>
          <a:xfrm rot="420000">
            <a:off x="3873103" y="1332797"/>
            <a:ext cx="5130800" cy="4368800"/>
          </a:xfrm>
          <a:prstGeom prst="rect">
            <a:avLst/>
          </a:prstGeom>
          <a:solidFill>
            <a:schemeClr val="bg2"/>
          </a:solidFill>
          <a:ln w="3000" cap="rnd">
            <a:solidFill>
              <a:srgbClr val="C0C0C0"/>
            </a:solidFill>
            <a:round/>
          </a:ln>
          <a:effectLst/>
        </p:spPr>
        <p:txBody>
          <a:bodyPr/>
          <a:lstStyle>
            <a:lvl1pPr marL="0" indent="0">
              <a:buNone/>
              <a:defRPr sz="3600"/>
            </a:lvl1pPr>
          </a:lstStyle>
          <a:p>
            <a:r>
              <a:rPr kumimoji="0" lang="en-US" smtClean="0"/>
              <a:t>Click icon to add picture</a:t>
            </a:r>
            <a:endParaRPr kumimoji="0" lang="en-US" dirty="0"/>
          </a:p>
        </p:txBody>
      </p:sp>
      <p:sp>
        <p:nvSpPr>
          <p:cNvPr id="10" name="Freeform 9"/>
          <p:cNvSpPr>
            <a:spLocks/>
          </p:cNvSpPr>
          <p:nvPr/>
        </p:nvSpPr>
        <p:spPr bwMode="auto">
          <a:xfrm flipV="1">
            <a:off x="-10584" y="6462889"/>
            <a:ext cx="10181167" cy="115711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1599" tIns="50799" rIns="101599" bIns="50799"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868333" y="6910917"/>
            <a:ext cx="5291667" cy="70908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1599" tIns="50799" rIns="101599" bIns="50799"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584" y="-7938"/>
            <a:ext cx="10181167" cy="115711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1599" tIns="50799" rIns="101599" bIns="50799"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868333" y="-7937"/>
            <a:ext cx="5291667" cy="70908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1599" tIns="50799" rIns="101599" bIns="50799"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08000" y="782320"/>
            <a:ext cx="9144000" cy="1270000"/>
          </a:xfrm>
          <a:prstGeom prst="rect">
            <a:avLst/>
          </a:prstGeom>
        </p:spPr>
        <p:txBody>
          <a:bodyPr vert="horz" lIns="0" tIns="50799"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508000" y="2150533"/>
            <a:ext cx="9144000" cy="4876800"/>
          </a:xfrm>
          <a:prstGeom prst="rect">
            <a:avLst/>
          </a:prstGeom>
        </p:spPr>
        <p:txBody>
          <a:bodyPr vert="horz" lIns="101599" tIns="50799" rIns="101599" bIns="50799">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8000" y="7062612"/>
            <a:ext cx="2370667" cy="405694"/>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963334" y="7062612"/>
            <a:ext cx="3725333" cy="405694"/>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8805333" y="7062612"/>
            <a:ext cx="846667" cy="405694"/>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fld id="{DE2CFE10-1F77-4D40-B05D-410C3529B2CA}" type="slidenum">
              <a:rPr lang="en-US" smtClean="0"/>
              <a:pPr/>
              <a:t>‹#›</a:t>
            </a:fld>
            <a:endParaRPr lang="en-US"/>
          </a:p>
        </p:txBody>
      </p:sp>
      <p:grpSp>
        <p:nvGrpSpPr>
          <p:cNvPr id="2" name="Group 1"/>
          <p:cNvGrpSpPr/>
          <p:nvPr/>
        </p:nvGrpSpPr>
        <p:grpSpPr>
          <a:xfrm>
            <a:off x="-21130" y="224898"/>
            <a:ext cx="10200609" cy="72136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600" b="0" kern="1200">
          <a:ln>
            <a:noFill/>
          </a:ln>
          <a:solidFill>
            <a:schemeClr val="tx2"/>
          </a:solidFill>
          <a:effectLst/>
          <a:latin typeface="+mj-lt"/>
          <a:ea typeface="+mj-ea"/>
          <a:cs typeface="+mj-cs"/>
        </a:defRPr>
      </a:lvl1pPr>
    </p:titleStyle>
    <p:bodyStyle>
      <a:lvl1pPr marL="304797" indent="-304797" algn="l" rtl="0" eaLnBrk="1" latinLnBrk="0" hangingPunct="1">
        <a:spcBef>
          <a:spcPct val="20000"/>
        </a:spcBef>
        <a:buClr>
          <a:schemeClr val="accent3"/>
        </a:buClr>
        <a:buSzPct val="95000"/>
        <a:buFont typeface="Wingdings 2"/>
        <a:buChar char=""/>
        <a:defRPr kumimoji="0" sz="2900" kern="1200">
          <a:solidFill>
            <a:schemeClr val="tx1"/>
          </a:solidFill>
          <a:latin typeface="+mn-lt"/>
          <a:ea typeface="+mn-ea"/>
          <a:cs typeface="+mn-cs"/>
        </a:defRPr>
      </a:lvl1pPr>
      <a:lvl2pPr marL="711193" indent="-274317"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2pPr>
      <a:lvl3pPr marL="1015990" indent="-274317" algn="l" rtl="0" eaLnBrk="1" latinLnBrk="0" hangingPunct="1">
        <a:spcBef>
          <a:spcPct val="20000"/>
        </a:spcBef>
        <a:buClr>
          <a:schemeClr val="accent2"/>
        </a:buClr>
        <a:buSzPct val="70000"/>
        <a:buFont typeface="Wingdings 2"/>
        <a:buChar char=""/>
        <a:defRPr kumimoji="0" sz="2300" kern="1200">
          <a:solidFill>
            <a:schemeClr val="tx1"/>
          </a:solidFill>
          <a:latin typeface="+mn-lt"/>
          <a:ea typeface="+mn-ea"/>
          <a:cs typeface="+mn-cs"/>
        </a:defRPr>
      </a:lvl3pPr>
      <a:lvl4pPr marL="1320787" indent="-233678" algn="l" rtl="0" eaLnBrk="1" latinLnBrk="0" hangingPunct="1">
        <a:spcBef>
          <a:spcPct val="20000"/>
        </a:spcBef>
        <a:buClr>
          <a:schemeClr val="accent3"/>
        </a:buClr>
        <a:buSzPct val="65000"/>
        <a:buFont typeface="Wingdings 2"/>
        <a:buChar char=""/>
        <a:defRPr kumimoji="0" sz="2200" kern="1200">
          <a:solidFill>
            <a:schemeClr val="tx1"/>
          </a:solidFill>
          <a:latin typeface="+mn-lt"/>
          <a:ea typeface="+mn-ea"/>
          <a:cs typeface="+mn-cs"/>
        </a:defRPr>
      </a:lvl4pPr>
      <a:lvl5pPr marL="1625584" indent="-233678" algn="l" rtl="0" eaLnBrk="1" latinLnBrk="0" hangingPunct="1">
        <a:spcBef>
          <a:spcPct val="20000"/>
        </a:spcBef>
        <a:buClr>
          <a:schemeClr val="accent4"/>
        </a:buClr>
        <a:buSzPct val="65000"/>
        <a:buFont typeface="Wingdings 2"/>
        <a:buChar char=""/>
        <a:defRPr kumimoji="0" sz="2200" kern="1200">
          <a:solidFill>
            <a:schemeClr val="tx1"/>
          </a:solidFill>
          <a:latin typeface="+mn-lt"/>
          <a:ea typeface="+mn-ea"/>
          <a:cs typeface="+mn-cs"/>
        </a:defRPr>
      </a:lvl5pPr>
      <a:lvl6pPr marL="1930381" indent="-233678" algn="l" rtl="0" eaLnBrk="1" latinLnBrk="0" hangingPunct="1">
        <a:spcBef>
          <a:spcPct val="20000"/>
        </a:spcBef>
        <a:buClr>
          <a:schemeClr val="accent5"/>
        </a:buClr>
        <a:buSzPct val="80000"/>
        <a:buFont typeface="Wingdings 2"/>
        <a:buChar char=""/>
        <a:defRPr kumimoji="0" sz="2000" kern="1200">
          <a:solidFill>
            <a:schemeClr val="tx1"/>
          </a:solidFill>
          <a:latin typeface="+mn-lt"/>
          <a:ea typeface="+mn-ea"/>
          <a:cs typeface="+mn-cs"/>
        </a:defRPr>
      </a:lvl6pPr>
      <a:lvl7pPr marL="2133579" indent="-203198"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438376" indent="-203198"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743173" indent="-203198" algn="l" rtl="0" eaLnBrk="1" latinLnBrk="0" hangingPunct="1">
        <a:spcBef>
          <a:spcPct val="20000"/>
        </a:spcBef>
        <a:buClr>
          <a:schemeClr val="tx2"/>
        </a:buClr>
        <a:buFontTx/>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7995" algn="l" rtl="0" eaLnBrk="1" latinLnBrk="0" hangingPunct="1">
        <a:defRPr kumimoji="0" kern="1200">
          <a:solidFill>
            <a:schemeClr val="tx1"/>
          </a:solidFill>
          <a:latin typeface="+mn-lt"/>
          <a:ea typeface="+mn-ea"/>
          <a:cs typeface="+mn-cs"/>
        </a:defRPr>
      </a:lvl2pPr>
      <a:lvl3pPr marL="1015990" algn="l" rtl="0" eaLnBrk="1" latinLnBrk="0" hangingPunct="1">
        <a:defRPr kumimoji="0" kern="1200">
          <a:solidFill>
            <a:schemeClr val="tx1"/>
          </a:solidFill>
          <a:latin typeface="+mn-lt"/>
          <a:ea typeface="+mn-ea"/>
          <a:cs typeface="+mn-cs"/>
        </a:defRPr>
      </a:lvl3pPr>
      <a:lvl4pPr marL="1523985" algn="l" rtl="0" eaLnBrk="1" latinLnBrk="0" hangingPunct="1">
        <a:defRPr kumimoji="0" kern="1200">
          <a:solidFill>
            <a:schemeClr val="tx1"/>
          </a:solidFill>
          <a:latin typeface="+mn-lt"/>
          <a:ea typeface="+mn-ea"/>
          <a:cs typeface="+mn-cs"/>
        </a:defRPr>
      </a:lvl4pPr>
      <a:lvl5pPr marL="2031980" algn="l" rtl="0" eaLnBrk="1" latinLnBrk="0" hangingPunct="1">
        <a:defRPr kumimoji="0" kern="1200">
          <a:solidFill>
            <a:schemeClr val="tx1"/>
          </a:solidFill>
          <a:latin typeface="+mn-lt"/>
          <a:ea typeface="+mn-ea"/>
          <a:cs typeface="+mn-cs"/>
        </a:defRPr>
      </a:lvl5pPr>
      <a:lvl6pPr marL="2539975" algn="l" rtl="0" eaLnBrk="1" latinLnBrk="0" hangingPunct="1">
        <a:defRPr kumimoji="0" kern="1200">
          <a:solidFill>
            <a:schemeClr val="tx1"/>
          </a:solidFill>
          <a:latin typeface="+mn-lt"/>
          <a:ea typeface="+mn-ea"/>
          <a:cs typeface="+mn-cs"/>
        </a:defRPr>
      </a:lvl6pPr>
      <a:lvl7pPr marL="3047970" algn="l" rtl="0" eaLnBrk="1" latinLnBrk="0" hangingPunct="1">
        <a:defRPr kumimoji="0" kern="1200">
          <a:solidFill>
            <a:schemeClr val="tx1"/>
          </a:solidFill>
          <a:latin typeface="+mn-lt"/>
          <a:ea typeface="+mn-ea"/>
          <a:cs typeface="+mn-cs"/>
        </a:defRPr>
      </a:lvl7pPr>
      <a:lvl8pPr marL="3555964" algn="l" rtl="0" eaLnBrk="1" latinLnBrk="0" hangingPunct="1">
        <a:defRPr kumimoji="0" kern="1200">
          <a:solidFill>
            <a:schemeClr val="tx1"/>
          </a:solidFill>
          <a:latin typeface="+mn-lt"/>
          <a:ea typeface="+mn-ea"/>
          <a:cs typeface="+mn-cs"/>
        </a:defRPr>
      </a:lvl8pPr>
      <a:lvl9pPr marL="406395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Grp="1" noChangeArrowheads="1"/>
          </p:cNvSpPr>
          <p:nvPr>
            <p:ph type="ctrTitle"/>
          </p:nvPr>
        </p:nvSpPr>
        <p:spPr>
          <a:xfrm>
            <a:off x="1060450" y="1335088"/>
            <a:ext cx="8507413" cy="1958975"/>
          </a:xfrm>
        </p:spPr>
        <p:txBody>
          <a:bodyPr lIns="0" tIns="0" rIns="0" bIns="0"/>
          <a:lstStyle/>
          <a:p>
            <a:pPr>
              <a:lnSpc>
                <a:spcPct val="95000"/>
              </a:lnSpc>
            </a:pPr>
            <a:r>
              <a:rPr lang="en-US" sz="6700" dirty="0">
                <a:solidFill>
                  <a:srgbClr val="000000"/>
                </a:solidFill>
                <a:latin typeface="Arial" pitchFamily="34" charset="0"/>
              </a:rPr>
              <a:t>Introduction to the Microscope</a:t>
            </a:r>
          </a:p>
        </p:txBody>
      </p:sp>
      <p:sp>
        <p:nvSpPr>
          <p:cNvPr id="2050" name="Rectangle 2"/>
          <p:cNvSpPr>
            <a:spLocks noGrp="1" noChangeArrowheads="1"/>
          </p:cNvSpPr>
          <p:nvPr>
            <p:ph type="subTitle" idx="1"/>
          </p:nvPr>
        </p:nvSpPr>
        <p:spPr>
          <a:xfrm>
            <a:off x="1873250" y="3657600"/>
            <a:ext cx="7023100" cy="2444750"/>
          </a:xfrm>
        </p:spPr>
        <p:txBody>
          <a:bodyPr lIns="0" tIns="0" rIns="0" bIns="0"/>
          <a:lstStyle/>
          <a:p>
            <a:pPr marL="1714500" lvl="4" indent="-228600" algn="l">
              <a:lnSpc>
                <a:spcPct val="95000"/>
              </a:lnSpc>
              <a:spcBef>
                <a:spcPct val="0"/>
              </a:spcBef>
              <a:buClr>
                <a:srgbClr val="000000"/>
              </a:buClr>
              <a:buFont typeface="Wingdings" pitchFamily="2" charset="2"/>
              <a:buChar char="§"/>
            </a:pPr>
            <a:r>
              <a:rPr lang="en-US" sz="3600" dirty="0" smtClean="0">
                <a:solidFill>
                  <a:srgbClr val="000000"/>
                </a:solidFill>
                <a:latin typeface="Arial" pitchFamily="34" charset="0"/>
              </a:rPr>
              <a:t>Care</a:t>
            </a:r>
            <a:endParaRPr lang="en-US" dirty="0"/>
          </a:p>
          <a:p>
            <a:pPr marL="1714500" lvl="4" indent="-228600" algn="l">
              <a:lnSpc>
                <a:spcPct val="95000"/>
              </a:lnSpc>
              <a:spcBef>
                <a:spcPct val="0"/>
              </a:spcBef>
              <a:buClr>
                <a:srgbClr val="000000"/>
              </a:buClr>
              <a:buFont typeface="Wingdings" pitchFamily="2" charset="2"/>
              <a:buChar char="§"/>
            </a:pPr>
            <a:r>
              <a:rPr lang="en-US" sz="3600" dirty="0">
                <a:solidFill>
                  <a:srgbClr val="000000"/>
                </a:solidFill>
                <a:latin typeface="Arial" pitchFamily="34" charset="0"/>
              </a:rPr>
              <a:t>Parts</a:t>
            </a:r>
            <a:endParaRPr lang="en-US" dirty="0"/>
          </a:p>
          <a:p>
            <a:pPr marL="1714500" lvl="4" indent="-228600" algn="l">
              <a:lnSpc>
                <a:spcPct val="95000"/>
              </a:lnSpc>
              <a:spcBef>
                <a:spcPct val="0"/>
              </a:spcBef>
              <a:buClr>
                <a:srgbClr val="000000"/>
              </a:buClr>
              <a:buFont typeface="Wingdings" pitchFamily="2" charset="2"/>
              <a:buChar char="§"/>
            </a:pPr>
            <a:r>
              <a:rPr lang="en-US" sz="3600" dirty="0">
                <a:solidFill>
                  <a:srgbClr val="000000"/>
                </a:solidFill>
                <a:latin typeface="Arial" pitchFamily="34" charset="0"/>
              </a:rPr>
              <a:t>Focusing</a:t>
            </a:r>
          </a:p>
        </p:txBody>
      </p:sp>
      <p:pic>
        <p:nvPicPr>
          <p:cNvPr id="2052" name="Picture 4"/>
          <p:cNvPicPr>
            <a:picLocks noChangeAspect="1" noChangeArrowheads="1"/>
          </p:cNvPicPr>
          <p:nvPr/>
        </p:nvPicPr>
        <p:blipFill>
          <a:blip r:embed="rId3" cstate="print"/>
          <a:srcRect/>
          <a:stretch>
            <a:fillRect/>
          </a:stretch>
        </p:blipFill>
        <p:spPr bwMode="auto">
          <a:xfrm>
            <a:off x="203200" y="304800"/>
            <a:ext cx="1101725" cy="1101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146050" y="100013"/>
            <a:ext cx="9591675" cy="4816475"/>
          </a:xfrm>
        </p:spPr>
        <p:txBody>
          <a:bodyPr lIns="0" tIns="0" rIns="0" bIns="0"/>
          <a:lstStyle/>
          <a:p>
            <a:pPr marL="0" indent="0">
              <a:lnSpc>
                <a:spcPct val="95000"/>
              </a:lnSpc>
              <a:spcBef>
                <a:spcPct val="0"/>
              </a:spcBef>
              <a:buFontTx/>
              <a:buNone/>
            </a:pPr>
            <a:r>
              <a:rPr lang="en-US" sz="2400" b="1" dirty="0">
                <a:solidFill>
                  <a:srgbClr val="333333"/>
                </a:solidFill>
                <a:latin typeface="Arial" pitchFamily="34" charset="0"/>
              </a:rPr>
              <a:t>Drawing Specimens</a:t>
            </a:r>
            <a:endParaRPr lang="en-US" dirty="0"/>
          </a:p>
          <a:p>
            <a:pPr marL="0" indent="0">
              <a:lnSpc>
                <a:spcPct val="95000"/>
              </a:lnSpc>
              <a:spcBef>
                <a:spcPct val="0"/>
              </a:spcBef>
              <a:buFontTx/>
              <a:buNone/>
            </a:pPr>
            <a:endParaRPr lang="en-US" sz="2400" dirty="0" smtClean="0">
              <a:solidFill>
                <a:srgbClr val="000000"/>
              </a:solidFill>
              <a:latin typeface="Arial" pitchFamily="34" charset="0"/>
            </a:endParaRPr>
          </a:p>
          <a:p>
            <a:pPr marL="0" indent="0">
              <a:lnSpc>
                <a:spcPct val="95000"/>
              </a:lnSpc>
              <a:spcBef>
                <a:spcPct val="0"/>
              </a:spcBef>
              <a:buFontTx/>
              <a:buNone/>
            </a:pPr>
            <a:endParaRPr lang="en-US" sz="2400" dirty="0" smtClean="0">
              <a:solidFill>
                <a:srgbClr val="000000"/>
              </a:solidFill>
              <a:latin typeface="Arial" pitchFamily="34" charset="0"/>
            </a:endParaRPr>
          </a:p>
          <a:p>
            <a:pPr marL="457200" indent="-457200">
              <a:lnSpc>
                <a:spcPct val="95000"/>
              </a:lnSpc>
              <a:spcBef>
                <a:spcPct val="0"/>
              </a:spcBef>
              <a:buNone/>
            </a:pPr>
            <a:r>
              <a:rPr lang="en-US" sz="2400" dirty="0" smtClean="0">
                <a:solidFill>
                  <a:srgbClr val="000000"/>
                </a:solidFill>
                <a:latin typeface="Arial" pitchFamily="34" charset="0"/>
              </a:rPr>
              <a:t>1. Use </a:t>
            </a:r>
            <a:r>
              <a:rPr lang="en-US" sz="2400" dirty="0">
                <a:solidFill>
                  <a:srgbClr val="000000"/>
                </a:solidFill>
                <a:latin typeface="Arial" pitchFamily="34" charset="0"/>
              </a:rPr>
              <a:t>pencil - you can erase and shade </a:t>
            </a:r>
            <a:r>
              <a:rPr lang="en-US" sz="2400" dirty="0" smtClean="0">
                <a:solidFill>
                  <a:srgbClr val="000000"/>
                </a:solidFill>
                <a:latin typeface="Arial" pitchFamily="34" charset="0"/>
              </a:rPr>
              <a:t>areas</a:t>
            </a:r>
          </a:p>
          <a:p>
            <a:pPr marL="457200" indent="-457200">
              <a:lnSpc>
                <a:spcPct val="95000"/>
              </a:lnSpc>
              <a:spcBef>
                <a:spcPct val="0"/>
              </a:spcBef>
              <a:buFontTx/>
              <a:buAutoNum type="arabicPeriod"/>
            </a:pPr>
            <a:endParaRPr lang="en-US" sz="2400" dirty="0">
              <a:solidFill>
                <a:srgbClr val="000000"/>
              </a:solidFill>
              <a:latin typeface="Arial" pitchFamily="34" charset="0"/>
            </a:endParaRPr>
          </a:p>
          <a:p>
            <a:pPr marL="0" indent="0">
              <a:lnSpc>
                <a:spcPct val="95000"/>
              </a:lnSpc>
              <a:spcBef>
                <a:spcPct val="0"/>
              </a:spcBef>
              <a:buFontTx/>
              <a:buNone/>
            </a:pPr>
            <a:r>
              <a:rPr lang="en-US" sz="2400" dirty="0">
                <a:solidFill>
                  <a:srgbClr val="000000"/>
                </a:solidFill>
                <a:latin typeface="Arial" pitchFamily="34" charset="0"/>
              </a:rPr>
              <a:t>2. All drawings should include clear and proper labels (and be large enough to view details). Drawings should be labeled with the specimen name and magnification</a:t>
            </a:r>
            <a:r>
              <a:rPr lang="en-US" sz="2400" dirty="0" smtClean="0">
                <a:solidFill>
                  <a:srgbClr val="000000"/>
                </a:solidFill>
                <a:latin typeface="Arial" pitchFamily="34" charset="0"/>
              </a:rPr>
              <a:t>.</a:t>
            </a:r>
          </a:p>
          <a:p>
            <a:pPr marL="0" indent="0">
              <a:lnSpc>
                <a:spcPct val="95000"/>
              </a:lnSpc>
              <a:spcBef>
                <a:spcPct val="0"/>
              </a:spcBef>
              <a:buFontTx/>
              <a:buNone/>
            </a:pPr>
            <a:endParaRPr lang="en-US" sz="2400" dirty="0">
              <a:solidFill>
                <a:srgbClr val="000000"/>
              </a:solidFill>
              <a:latin typeface="Arial" pitchFamily="34" charset="0"/>
            </a:endParaRPr>
          </a:p>
          <a:p>
            <a:pPr marL="0" indent="0">
              <a:lnSpc>
                <a:spcPct val="95000"/>
              </a:lnSpc>
              <a:spcBef>
                <a:spcPct val="0"/>
              </a:spcBef>
              <a:buFontTx/>
              <a:buNone/>
            </a:pPr>
            <a:r>
              <a:rPr lang="en-US" sz="2400" dirty="0">
                <a:solidFill>
                  <a:srgbClr val="000000"/>
                </a:solidFill>
                <a:latin typeface="Arial" pitchFamily="34" charset="0"/>
              </a:rPr>
              <a:t>3. Labels should be written on the outside of the circle. The circle indicates the viewing field as seen through the eyepiece, specimens should be drawn to scale - </a:t>
            </a:r>
            <a:r>
              <a:rPr lang="en-US" sz="2400" dirty="0" err="1">
                <a:solidFill>
                  <a:srgbClr val="000000"/>
                </a:solidFill>
                <a:latin typeface="Arial" pitchFamily="34" charset="0"/>
              </a:rPr>
              <a:t>ie</a:t>
            </a:r>
            <a:r>
              <a:rPr lang="en-US" sz="2400" dirty="0">
                <a:solidFill>
                  <a:srgbClr val="000000"/>
                </a:solidFill>
                <a:latin typeface="Arial" pitchFamily="34" charset="0"/>
              </a:rPr>
              <a:t>..if your specimen takes up the whole viewing field, make sure your drawing reflects that.</a:t>
            </a:r>
          </a:p>
        </p:txBody>
      </p:sp>
      <p:pic>
        <p:nvPicPr>
          <p:cNvPr id="23556" name="Picture 4"/>
          <p:cNvPicPr>
            <a:picLocks noChangeAspect="1" noChangeArrowheads="1"/>
          </p:cNvPicPr>
          <p:nvPr/>
        </p:nvPicPr>
        <p:blipFill>
          <a:blip r:embed="rId2" cstate="print"/>
          <a:srcRect/>
          <a:stretch>
            <a:fillRect/>
          </a:stretch>
        </p:blipFill>
        <p:spPr bwMode="auto">
          <a:xfrm>
            <a:off x="2717800" y="4800600"/>
            <a:ext cx="5778500" cy="22479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263525" y="407988"/>
            <a:ext cx="9628188" cy="3201646"/>
          </a:xfrm>
          <a:prstGeom prst="rect">
            <a:avLst/>
          </a:prstGeom>
          <a:noFill/>
          <a:ln w="9525">
            <a:noFill/>
            <a:miter lim="800000"/>
            <a:headEnd/>
            <a:tailEnd/>
          </a:ln>
          <a:effectLst/>
        </p:spPr>
        <p:txBody>
          <a:bodyPr lIns="0" tIns="0" rIns="0" bIns="0">
            <a:spAutoFit/>
          </a:bodyPr>
          <a:lstStyle/>
          <a:p>
            <a:pPr>
              <a:lnSpc>
                <a:spcPct val="95000"/>
              </a:lnSpc>
            </a:pPr>
            <a:r>
              <a:rPr lang="en-US" sz="2700" dirty="0">
                <a:solidFill>
                  <a:srgbClr val="000000"/>
                </a:solidFill>
                <a:latin typeface="Arial" pitchFamily="34" charset="0"/>
              </a:rPr>
              <a:t>Cleanup</a:t>
            </a:r>
            <a:endParaRPr lang="en-US" dirty="0"/>
          </a:p>
          <a:p>
            <a:pPr>
              <a:lnSpc>
                <a:spcPct val="95000"/>
              </a:lnSpc>
            </a:pPr>
            <a:endParaRPr lang="en-US" dirty="0">
              <a:solidFill>
                <a:srgbClr val="000000"/>
              </a:solidFill>
              <a:latin typeface="Arial" pitchFamily="34" charset="0"/>
            </a:endParaRPr>
          </a:p>
          <a:p>
            <a:pPr marL="457200" indent="-457200">
              <a:lnSpc>
                <a:spcPct val="95000"/>
              </a:lnSpc>
              <a:buAutoNum type="arabicPeriod"/>
            </a:pPr>
            <a:r>
              <a:rPr lang="en-US" dirty="0" smtClean="0">
                <a:solidFill>
                  <a:srgbClr val="000000"/>
                </a:solidFill>
                <a:latin typeface="Arial" pitchFamily="34" charset="0"/>
              </a:rPr>
              <a:t>Store </a:t>
            </a:r>
            <a:r>
              <a:rPr lang="en-US" dirty="0">
                <a:solidFill>
                  <a:srgbClr val="000000"/>
                </a:solidFill>
                <a:latin typeface="Arial" pitchFamily="34" charset="0"/>
              </a:rPr>
              <a:t>microscopes with the scanning objective in place</a:t>
            </a:r>
            <a:r>
              <a:rPr lang="en-US" dirty="0" smtClean="0">
                <a:solidFill>
                  <a:srgbClr val="000000"/>
                </a:solidFill>
                <a:latin typeface="Arial" pitchFamily="34" charset="0"/>
              </a:rPr>
              <a:t>.</a:t>
            </a:r>
          </a:p>
          <a:p>
            <a:pPr marL="457200" indent="-457200">
              <a:lnSpc>
                <a:spcPct val="95000"/>
              </a:lnSpc>
            </a:pPr>
            <a:endParaRPr lang="en-US" dirty="0">
              <a:solidFill>
                <a:srgbClr val="000000"/>
              </a:solidFill>
              <a:latin typeface="Arial" pitchFamily="34" charset="0"/>
            </a:endParaRPr>
          </a:p>
          <a:p>
            <a:pPr>
              <a:lnSpc>
                <a:spcPct val="95000"/>
              </a:lnSpc>
            </a:pPr>
            <a:r>
              <a:rPr lang="en-US" dirty="0">
                <a:solidFill>
                  <a:srgbClr val="000000"/>
                </a:solidFill>
                <a:latin typeface="Arial" pitchFamily="34" charset="0"/>
              </a:rPr>
              <a:t>2. Wrap cords and cover microscopes.  </a:t>
            </a:r>
            <a:endParaRPr lang="en-US" dirty="0"/>
          </a:p>
          <a:p>
            <a:pPr>
              <a:lnSpc>
                <a:spcPct val="95000"/>
              </a:lnSpc>
            </a:pPr>
            <a:r>
              <a:rPr lang="en-US" dirty="0">
                <a:solidFill>
                  <a:srgbClr val="000000"/>
                </a:solidFill>
                <a:latin typeface="Arial" pitchFamily="34" charset="0"/>
              </a:rPr>
              <a:t>                    *Double check to make sure you didn't leave a </a:t>
            </a:r>
            <a:r>
              <a:rPr lang="en-US" dirty="0" smtClean="0">
                <a:solidFill>
                  <a:srgbClr val="000000"/>
                </a:solidFill>
                <a:latin typeface="Arial" pitchFamily="34" charset="0"/>
              </a:rPr>
              <a:t>slide</a:t>
            </a:r>
          </a:p>
          <a:p>
            <a:pPr>
              <a:lnSpc>
                <a:spcPct val="95000"/>
              </a:lnSpc>
            </a:pPr>
            <a:endParaRPr lang="en-US" dirty="0">
              <a:solidFill>
                <a:srgbClr val="000000"/>
              </a:solidFill>
              <a:latin typeface="Arial" pitchFamily="34" charset="0"/>
            </a:endParaRPr>
          </a:p>
          <a:p>
            <a:pPr>
              <a:lnSpc>
                <a:spcPct val="95000"/>
              </a:lnSpc>
            </a:pPr>
            <a:endParaRPr lang="en-US" dirty="0">
              <a:solidFill>
                <a:srgbClr val="000000"/>
              </a:solidFill>
              <a:latin typeface="Arial" pitchFamily="34" charset="0"/>
            </a:endParaRPr>
          </a:p>
          <a:p>
            <a:pPr>
              <a:lnSpc>
                <a:spcPct val="95000"/>
              </a:lnSpc>
            </a:pPr>
            <a:r>
              <a:rPr lang="en-US" dirty="0" smtClean="0">
                <a:solidFill>
                  <a:srgbClr val="000000"/>
                </a:solidFill>
                <a:latin typeface="Arial" pitchFamily="34" charset="0"/>
              </a:rPr>
              <a:t>3. </a:t>
            </a:r>
            <a:r>
              <a:rPr lang="en-US" dirty="0">
                <a:solidFill>
                  <a:srgbClr val="000000"/>
                </a:solidFill>
                <a:latin typeface="Arial" pitchFamily="34" charset="0"/>
              </a:rPr>
              <a:t>Place microscopes in their designated location (probably a cabinet)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247650" y="203200"/>
            <a:ext cx="9475788" cy="552450"/>
          </a:xfrm>
        </p:spPr>
        <p:txBody>
          <a:bodyPr lIns="0" tIns="0" rIns="0" bIns="0" anchor="t">
            <a:normAutofit fontScale="90000"/>
          </a:bodyPr>
          <a:lstStyle/>
          <a:p>
            <a:pPr algn="l">
              <a:lnSpc>
                <a:spcPct val="95000"/>
              </a:lnSpc>
            </a:pPr>
            <a:r>
              <a:rPr lang="en-US" sz="4300">
                <a:solidFill>
                  <a:srgbClr val="333333"/>
                </a:solidFill>
                <a:latin typeface="Arial" pitchFamily="34" charset="0"/>
              </a:rPr>
              <a:t>Troubleshooting</a:t>
            </a:r>
          </a:p>
        </p:txBody>
      </p:sp>
      <p:sp>
        <p:nvSpPr>
          <p:cNvPr id="27650" name="Rectangle 2"/>
          <p:cNvSpPr>
            <a:spLocks noGrp="1" noChangeArrowheads="1"/>
          </p:cNvSpPr>
          <p:nvPr>
            <p:ph idx="1"/>
          </p:nvPr>
        </p:nvSpPr>
        <p:spPr>
          <a:xfrm>
            <a:off x="247650" y="914400"/>
            <a:ext cx="9658350" cy="6145213"/>
          </a:xfrm>
        </p:spPr>
        <p:txBody>
          <a:bodyPr lIns="0" tIns="0" rIns="0" bIns="0"/>
          <a:lstStyle/>
          <a:p>
            <a:pPr marL="0" indent="0">
              <a:lnSpc>
                <a:spcPct val="95000"/>
              </a:lnSpc>
              <a:spcBef>
                <a:spcPct val="0"/>
              </a:spcBef>
              <a:buFontTx/>
              <a:buNone/>
            </a:pPr>
            <a:r>
              <a:rPr lang="en-US" sz="2100">
                <a:solidFill>
                  <a:srgbClr val="000000"/>
                </a:solidFill>
                <a:latin typeface="Arial" pitchFamily="34" charset="0"/>
              </a:rPr>
              <a:t>Occasionally you may have trouble with working your microscope. Here are some common problems and solutions.</a:t>
            </a:r>
            <a:endParaRPr lang="en-US"/>
          </a:p>
          <a:p>
            <a:pPr marL="0" indent="0">
              <a:lnSpc>
                <a:spcPct val="95000"/>
              </a:lnSpc>
              <a:spcBef>
                <a:spcPct val="0"/>
              </a:spcBef>
              <a:buFontTx/>
              <a:buNone/>
            </a:pPr>
            <a:endParaRPr lang="en-US" sz="2100">
              <a:solidFill>
                <a:srgbClr val="000000"/>
              </a:solidFill>
              <a:latin typeface="Arial" pitchFamily="34" charset="0"/>
            </a:endParaRPr>
          </a:p>
          <a:p>
            <a:pPr marL="0" indent="0">
              <a:lnSpc>
                <a:spcPct val="95000"/>
              </a:lnSpc>
              <a:spcBef>
                <a:spcPct val="0"/>
              </a:spcBef>
              <a:buFontTx/>
              <a:buNone/>
            </a:pPr>
            <a:r>
              <a:rPr lang="en-US" sz="2100">
                <a:solidFill>
                  <a:srgbClr val="000000"/>
                </a:solidFill>
                <a:latin typeface="Arial" pitchFamily="34" charset="0"/>
              </a:rPr>
              <a:t>1. Image is too dark!</a:t>
            </a:r>
            <a:endParaRPr lang="en-US"/>
          </a:p>
          <a:p>
            <a:pPr marL="0" indent="0">
              <a:lnSpc>
                <a:spcPct val="95000"/>
              </a:lnSpc>
              <a:spcBef>
                <a:spcPct val="0"/>
              </a:spcBef>
              <a:buFontTx/>
              <a:buNone/>
            </a:pPr>
            <a:r>
              <a:rPr lang="en-US" sz="2100" i="1">
                <a:solidFill>
                  <a:srgbClr val="000000"/>
                </a:solidFill>
                <a:latin typeface="Arial" pitchFamily="34" charset="0"/>
              </a:rPr>
              <a:t>Adjust the diaphragm, make sure your light is on.</a:t>
            </a:r>
            <a:endParaRPr lang="en-US"/>
          </a:p>
          <a:p>
            <a:pPr marL="0" indent="0">
              <a:lnSpc>
                <a:spcPct val="95000"/>
              </a:lnSpc>
              <a:spcBef>
                <a:spcPct val="0"/>
              </a:spcBef>
              <a:buFontTx/>
              <a:buNone/>
            </a:pPr>
            <a:endParaRPr lang="en-US" sz="2100">
              <a:solidFill>
                <a:srgbClr val="000000"/>
              </a:solidFill>
              <a:latin typeface="Arial" pitchFamily="34" charset="0"/>
            </a:endParaRPr>
          </a:p>
          <a:p>
            <a:pPr marL="0" indent="0">
              <a:lnSpc>
                <a:spcPct val="95000"/>
              </a:lnSpc>
              <a:spcBef>
                <a:spcPct val="0"/>
              </a:spcBef>
              <a:buFontTx/>
              <a:buNone/>
            </a:pPr>
            <a:r>
              <a:rPr lang="en-US" sz="2100">
                <a:solidFill>
                  <a:srgbClr val="000000"/>
                </a:solidFill>
                <a:latin typeface="Arial" pitchFamily="34" charset="0"/>
              </a:rPr>
              <a:t>2. There's a spot in my viewing field, even when I move the slide the spot stays in the same place!</a:t>
            </a:r>
            <a:endParaRPr lang="en-US"/>
          </a:p>
          <a:p>
            <a:pPr marL="0" indent="0">
              <a:lnSpc>
                <a:spcPct val="95000"/>
              </a:lnSpc>
              <a:spcBef>
                <a:spcPct val="0"/>
              </a:spcBef>
              <a:buFontTx/>
              <a:buNone/>
            </a:pPr>
            <a:r>
              <a:rPr lang="en-US" sz="2100" i="1">
                <a:solidFill>
                  <a:srgbClr val="000000"/>
                </a:solidFill>
                <a:latin typeface="Arial" pitchFamily="34" charset="0"/>
              </a:rPr>
              <a:t>Your lens is dirty. Use lens paper, and only lens paper to carefully clean the objective and ocular lens. The ocular lens can be removed to clean the inside.  The spot is probably a spec of dust.</a:t>
            </a:r>
            <a:endParaRPr lang="en-US"/>
          </a:p>
          <a:p>
            <a:pPr marL="0" indent="0">
              <a:lnSpc>
                <a:spcPct val="95000"/>
              </a:lnSpc>
              <a:spcBef>
                <a:spcPct val="0"/>
              </a:spcBef>
              <a:buFontTx/>
              <a:buNone/>
            </a:pPr>
            <a:endParaRPr lang="en-US" sz="2100">
              <a:solidFill>
                <a:srgbClr val="000000"/>
              </a:solidFill>
              <a:latin typeface="Arial" pitchFamily="34" charset="0"/>
            </a:endParaRPr>
          </a:p>
          <a:p>
            <a:pPr marL="0" indent="0">
              <a:lnSpc>
                <a:spcPct val="95000"/>
              </a:lnSpc>
              <a:spcBef>
                <a:spcPct val="0"/>
              </a:spcBef>
              <a:buFontTx/>
              <a:buNone/>
            </a:pPr>
            <a:r>
              <a:rPr lang="en-US" sz="2100">
                <a:solidFill>
                  <a:srgbClr val="000000"/>
                </a:solidFill>
                <a:latin typeface="Arial" pitchFamily="34" charset="0"/>
              </a:rPr>
              <a:t>3. I can't see anything under high power!</a:t>
            </a:r>
            <a:endParaRPr lang="en-US"/>
          </a:p>
          <a:p>
            <a:pPr marL="0" indent="0">
              <a:lnSpc>
                <a:spcPct val="95000"/>
              </a:lnSpc>
              <a:spcBef>
                <a:spcPct val="0"/>
              </a:spcBef>
              <a:buFontTx/>
              <a:buNone/>
            </a:pPr>
            <a:r>
              <a:rPr lang="en-US" sz="2100" i="1">
                <a:solidFill>
                  <a:srgbClr val="000000"/>
                </a:solidFill>
                <a:latin typeface="Arial" pitchFamily="34" charset="0"/>
              </a:rPr>
              <a:t>Remember the steps, if you can't focus under scanning and then low power, you won't be able to focus anything under high power</a:t>
            </a:r>
            <a:r>
              <a:rPr lang="en-US" sz="2100">
                <a:solidFill>
                  <a:srgbClr val="000000"/>
                </a:solidFill>
                <a:latin typeface="Arial" pitchFamily="34" charset="0"/>
              </a:rPr>
              <a:t>.  Start at scanning and walk through the steps again. </a:t>
            </a:r>
            <a:endParaRPr lang="en-US"/>
          </a:p>
          <a:p>
            <a:pPr marL="0" indent="0">
              <a:lnSpc>
                <a:spcPct val="95000"/>
              </a:lnSpc>
              <a:spcBef>
                <a:spcPct val="0"/>
              </a:spcBef>
              <a:buFontTx/>
              <a:buNone/>
            </a:pPr>
            <a:endParaRPr lang="en-US" sz="2100">
              <a:solidFill>
                <a:srgbClr val="000000"/>
              </a:solidFill>
              <a:latin typeface="Arial" pitchFamily="34" charset="0"/>
            </a:endParaRPr>
          </a:p>
          <a:p>
            <a:pPr marL="0" indent="0">
              <a:lnSpc>
                <a:spcPct val="95000"/>
              </a:lnSpc>
              <a:spcBef>
                <a:spcPct val="0"/>
              </a:spcBef>
              <a:buFontTx/>
              <a:buNone/>
            </a:pPr>
            <a:r>
              <a:rPr lang="en-US" sz="2100">
                <a:solidFill>
                  <a:srgbClr val="000000"/>
                </a:solidFill>
                <a:latin typeface="Arial" pitchFamily="34" charset="0"/>
              </a:rPr>
              <a:t>4. Only half of my viewing field is lit, it looks like there's a half-moon in there!</a:t>
            </a:r>
            <a:endParaRPr lang="en-US"/>
          </a:p>
          <a:p>
            <a:pPr marL="0" indent="0">
              <a:lnSpc>
                <a:spcPct val="95000"/>
              </a:lnSpc>
              <a:spcBef>
                <a:spcPct val="0"/>
              </a:spcBef>
              <a:buFontTx/>
              <a:buNone/>
            </a:pPr>
            <a:r>
              <a:rPr lang="en-US" sz="2100" i="1">
                <a:solidFill>
                  <a:srgbClr val="000000"/>
                </a:solidFill>
                <a:latin typeface="Arial" pitchFamily="34" charset="0"/>
              </a:rPr>
              <a:t>You probably don't have your objective fully clicked into place.</a:t>
            </a:r>
            <a:r>
              <a:rPr lang="en-US" sz="1000" i="1">
                <a:solidFill>
                  <a:srgbClr val="000000"/>
                </a:solidFill>
                <a:latin typeface="Arial" pitchFamily="34"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8676" name="Picture 4"/>
          <p:cNvPicPr>
            <a:picLocks noChangeAspect="1" noChangeArrowheads="1"/>
          </p:cNvPicPr>
          <p:nvPr/>
        </p:nvPicPr>
        <p:blipFill>
          <a:blip r:embed="rId2" cstate="print"/>
          <a:srcRect/>
          <a:stretch>
            <a:fillRect/>
          </a:stretch>
        </p:blipFill>
        <p:spPr bwMode="auto">
          <a:xfrm>
            <a:off x="1422400" y="508000"/>
            <a:ext cx="7315200" cy="6858000"/>
          </a:xfrm>
          <a:prstGeom prst="rect">
            <a:avLst/>
          </a:prstGeom>
          <a:noFill/>
        </p:spPr>
      </p:pic>
      <p:sp>
        <p:nvSpPr>
          <p:cNvPr id="28677" name="Text Box 5"/>
          <p:cNvSpPr txBox="1">
            <a:spLocks noChangeArrowheads="1"/>
          </p:cNvSpPr>
          <p:nvPr/>
        </p:nvSpPr>
        <p:spPr bwMode="auto">
          <a:xfrm>
            <a:off x="141288" y="200025"/>
            <a:ext cx="4319587" cy="393700"/>
          </a:xfrm>
          <a:prstGeom prst="rect">
            <a:avLst/>
          </a:prstGeom>
          <a:noFill/>
          <a:ln w="9525">
            <a:noFill/>
            <a:miter lim="800000"/>
            <a:headEnd/>
            <a:tailEnd/>
          </a:ln>
          <a:effectLst/>
        </p:spPr>
        <p:txBody>
          <a:bodyPr lIns="0" tIns="0" rIns="0" bIns="0">
            <a:spAutoFit/>
          </a:bodyPr>
          <a:lstStyle/>
          <a:p>
            <a:pPr>
              <a:lnSpc>
                <a:spcPct val="95000"/>
              </a:lnSpc>
            </a:pPr>
            <a:r>
              <a:rPr lang="en-US" sz="2700">
                <a:solidFill>
                  <a:srgbClr val="333333"/>
                </a:solidFill>
                <a:latin typeface="Arial" pitchFamily="34" charset="0"/>
              </a:rPr>
              <a:t>Practice Labeling the Parts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238125" y="293688"/>
            <a:ext cx="8264525" cy="647700"/>
          </a:xfrm>
        </p:spPr>
        <p:txBody>
          <a:bodyPr lIns="0" tIns="0" rIns="0" bIns="0" anchor="t"/>
          <a:lstStyle/>
          <a:p>
            <a:pPr algn="l">
              <a:lnSpc>
                <a:spcPct val="95000"/>
              </a:lnSpc>
            </a:pPr>
            <a:r>
              <a:rPr lang="en-US" sz="4300" dirty="0">
                <a:solidFill>
                  <a:srgbClr val="333333"/>
                </a:solidFill>
                <a:latin typeface="Arial" pitchFamily="34" charset="0"/>
              </a:rPr>
              <a:t>Quiz Over the Microscope</a:t>
            </a:r>
          </a:p>
        </p:txBody>
      </p:sp>
      <p:sp>
        <p:nvSpPr>
          <p:cNvPr id="29698" name="Rectangle 2"/>
          <p:cNvSpPr>
            <a:spLocks noGrp="1" noChangeArrowheads="1"/>
          </p:cNvSpPr>
          <p:nvPr>
            <p:ph idx="1"/>
          </p:nvPr>
        </p:nvSpPr>
        <p:spPr>
          <a:xfrm>
            <a:off x="146050" y="1320800"/>
            <a:ext cx="9658350" cy="5549900"/>
          </a:xfrm>
        </p:spPr>
        <p:txBody>
          <a:bodyPr lIns="0" tIns="0" rIns="0" bIns="0"/>
          <a:lstStyle/>
          <a:p>
            <a:pPr marL="0" indent="0">
              <a:lnSpc>
                <a:spcPct val="95000"/>
              </a:lnSpc>
              <a:spcBef>
                <a:spcPct val="0"/>
              </a:spcBef>
              <a:buFontTx/>
              <a:buNone/>
            </a:pPr>
            <a:r>
              <a:rPr lang="en-US" sz="2700" dirty="0">
                <a:solidFill>
                  <a:srgbClr val="333333"/>
                </a:solidFill>
                <a:latin typeface="Arial" pitchFamily="34" charset="0"/>
              </a:rPr>
              <a:t>1.  When focusing a specimen, you should always start with the ___________________ objective.</a:t>
            </a:r>
            <a:endParaRPr lang="en-US" dirty="0"/>
          </a:p>
          <a:p>
            <a:pPr marL="0" indent="0">
              <a:lnSpc>
                <a:spcPct val="95000"/>
              </a:lnSpc>
              <a:spcBef>
                <a:spcPct val="0"/>
              </a:spcBef>
              <a:buFontTx/>
              <a:buNone/>
            </a:pPr>
            <a:endParaRPr lang="en-US" sz="2700" dirty="0">
              <a:solidFill>
                <a:srgbClr val="333333"/>
              </a:solidFill>
              <a:latin typeface="Arial" pitchFamily="34" charset="0"/>
            </a:endParaRPr>
          </a:p>
          <a:p>
            <a:pPr marL="0" indent="0">
              <a:lnSpc>
                <a:spcPct val="95000"/>
              </a:lnSpc>
              <a:spcBef>
                <a:spcPct val="0"/>
              </a:spcBef>
              <a:buFontTx/>
              <a:buNone/>
            </a:pPr>
            <a:r>
              <a:rPr lang="en-US" sz="2700" dirty="0">
                <a:solidFill>
                  <a:srgbClr val="333333"/>
                </a:solidFill>
                <a:latin typeface="Arial" pitchFamily="34" charset="0"/>
              </a:rPr>
              <a:t>2.  When using the high power objective, only the ________   ___________ knob should be used.</a:t>
            </a:r>
            <a:endParaRPr lang="en-US" dirty="0"/>
          </a:p>
          <a:p>
            <a:pPr marL="0" indent="0">
              <a:lnSpc>
                <a:spcPct val="95000"/>
              </a:lnSpc>
              <a:spcBef>
                <a:spcPct val="0"/>
              </a:spcBef>
              <a:buFontTx/>
              <a:buNone/>
            </a:pPr>
            <a:endParaRPr lang="en-US" sz="2700" dirty="0">
              <a:solidFill>
                <a:srgbClr val="333333"/>
              </a:solidFill>
              <a:latin typeface="Arial" pitchFamily="34" charset="0"/>
            </a:endParaRPr>
          </a:p>
          <a:p>
            <a:pPr marL="0" indent="0">
              <a:lnSpc>
                <a:spcPct val="95000"/>
              </a:lnSpc>
              <a:spcBef>
                <a:spcPct val="0"/>
              </a:spcBef>
              <a:buFontTx/>
              <a:buNone/>
            </a:pPr>
            <a:r>
              <a:rPr lang="en-US" sz="2700" dirty="0">
                <a:solidFill>
                  <a:srgbClr val="333333"/>
                </a:solidFill>
                <a:latin typeface="Arial" pitchFamily="34" charset="0"/>
              </a:rPr>
              <a:t>3.  The type of microscope used in most science classes is the _________________ microscope</a:t>
            </a:r>
            <a:endParaRPr lang="en-US" dirty="0"/>
          </a:p>
          <a:p>
            <a:pPr marL="0" indent="0">
              <a:lnSpc>
                <a:spcPct val="95000"/>
              </a:lnSpc>
              <a:spcBef>
                <a:spcPct val="0"/>
              </a:spcBef>
              <a:buFontTx/>
              <a:buNone/>
            </a:pPr>
            <a:endParaRPr lang="en-US" sz="2700" dirty="0">
              <a:solidFill>
                <a:srgbClr val="333333"/>
              </a:solidFill>
              <a:latin typeface="Arial" pitchFamily="34" charset="0"/>
            </a:endParaRPr>
          </a:p>
          <a:p>
            <a:pPr marL="0" indent="0">
              <a:lnSpc>
                <a:spcPct val="95000"/>
              </a:lnSpc>
              <a:spcBef>
                <a:spcPct val="0"/>
              </a:spcBef>
              <a:buFontTx/>
              <a:buNone/>
            </a:pPr>
            <a:r>
              <a:rPr lang="en-US" sz="2700" dirty="0" smtClean="0">
                <a:solidFill>
                  <a:srgbClr val="333333"/>
                </a:solidFill>
                <a:latin typeface="Arial" pitchFamily="34" charset="0"/>
              </a:rPr>
              <a:t>4. </a:t>
            </a:r>
            <a:r>
              <a:rPr lang="en-US" sz="2700" dirty="0">
                <a:solidFill>
                  <a:srgbClr val="333333"/>
                </a:solidFill>
                <a:latin typeface="Arial" pitchFamily="34" charset="0"/>
              </a:rPr>
              <a:t> What part of the microscope can adjust the amount of light that hits the slide? ______________________________</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146050" y="304800"/>
            <a:ext cx="9658350" cy="6343650"/>
          </a:xfrm>
        </p:spPr>
        <p:txBody>
          <a:bodyPr lIns="0" tIns="0" rIns="0" bIns="0"/>
          <a:lstStyle/>
          <a:p>
            <a:pPr marL="0" indent="0">
              <a:lnSpc>
                <a:spcPct val="95000"/>
              </a:lnSpc>
              <a:spcBef>
                <a:spcPct val="0"/>
              </a:spcBef>
              <a:buFontTx/>
              <a:buNone/>
            </a:pPr>
            <a:endParaRPr lang="en-US" sz="2700" dirty="0" smtClean="0">
              <a:solidFill>
                <a:srgbClr val="333333"/>
              </a:solidFill>
              <a:latin typeface="Arial" pitchFamily="34" charset="0"/>
            </a:endParaRPr>
          </a:p>
          <a:p>
            <a:pPr marL="0" indent="0">
              <a:lnSpc>
                <a:spcPct val="95000"/>
              </a:lnSpc>
              <a:spcBef>
                <a:spcPct val="0"/>
              </a:spcBef>
              <a:buFontTx/>
              <a:buNone/>
            </a:pPr>
            <a:endParaRPr lang="en-US" sz="2700" dirty="0" smtClean="0">
              <a:solidFill>
                <a:srgbClr val="333333"/>
              </a:solidFill>
              <a:latin typeface="Arial" pitchFamily="34" charset="0"/>
            </a:endParaRPr>
          </a:p>
          <a:p>
            <a:pPr marL="0" indent="0">
              <a:lnSpc>
                <a:spcPct val="95000"/>
              </a:lnSpc>
              <a:spcBef>
                <a:spcPct val="0"/>
              </a:spcBef>
              <a:buFontTx/>
              <a:buNone/>
            </a:pPr>
            <a:endParaRPr lang="en-US" sz="2700" dirty="0" smtClean="0">
              <a:solidFill>
                <a:srgbClr val="333333"/>
              </a:solidFill>
              <a:latin typeface="Arial" pitchFamily="34" charset="0"/>
            </a:endParaRPr>
          </a:p>
          <a:p>
            <a:pPr marL="0" indent="0">
              <a:lnSpc>
                <a:spcPct val="95000"/>
              </a:lnSpc>
              <a:spcBef>
                <a:spcPct val="0"/>
              </a:spcBef>
              <a:buFontTx/>
              <a:buNone/>
            </a:pPr>
            <a:r>
              <a:rPr lang="en-US" sz="2700" dirty="0" smtClean="0">
                <a:solidFill>
                  <a:srgbClr val="333333"/>
                </a:solidFill>
                <a:latin typeface="Arial" pitchFamily="34" charset="0"/>
              </a:rPr>
              <a:t>5. </a:t>
            </a:r>
            <a:r>
              <a:rPr lang="en-US" sz="2700" dirty="0">
                <a:solidFill>
                  <a:srgbClr val="333333"/>
                </a:solidFill>
                <a:latin typeface="Arial" pitchFamily="34" charset="0"/>
              </a:rPr>
              <a:t> You should carry the microscope by the ________ and the __________.</a:t>
            </a:r>
            <a:endParaRPr lang="en-US" dirty="0"/>
          </a:p>
          <a:p>
            <a:pPr marL="0" indent="0">
              <a:lnSpc>
                <a:spcPct val="95000"/>
              </a:lnSpc>
              <a:spcBef>
                <a:spcPct val="0"/>
              </a:spcBef>
              <a:buFontTx/>
              <a:buNone/>
            </a:pPr>
            <a:endParaRPr lang="en-US" sz="2700" dirty="0">
              <a:solidFill>
                <a:srgbClr val="333333"/>
              </a:solidFill>
              <a:latin typeface="Arial" pitchFamily="34" charset="0"/>
            </a:endParaRPr>
          </a:p>
          <a:p>
            <a:pPr marL="0" indent="0">
              <a:lnSpc>
                <a:spcPct val="95000"/>
              </a:lnSpc>
              <a:spcBef>
                <a:spcPct val="0"/>
              </a:spcBef>
              <a:buFontTx/>
              <a:buNone/>
            </a:pPr>
            <a:r>
              <a:rPr lang="en-US" sz="2700" dirty="0" smtClean="0">
                <a:solidFill>
                  <a:srgbClr val="333333"/>
                </a:solidFill>
                <a:latin typeface="Arial" pitchFamily="34" charset="0"/>
              </a:rPr>
              <a:t>6. </a:t>
            </a:r>
            <a:r>
              <a:rPr lang="en-US" sz="2700" dirty="0">
                <a:solidFill>
                  <a:srgbClr val="333333"/>
                </a:solidFill>
                <a:latin typeface="Arial" pitchFamily="34" charset="0"/>
              </a:rPr>
              <a:t> The objectives are attached to what part of the microscope (it can be rotated to click the lenses into place): </a:t>
            </a:r>
            <a:endParaRPr lang="en-US" dirty="0"/>
          </a:p>
          <a:p>
            <a:pPr marL="0" indent="0">
              <a:lnSpc>
                <a:spcPct val="95000"/>
              </a:lnSpc>
              <a:spcBef>
                <a:spcPct val="0"/>
              </a:spcBef>
              <a:buFontTx/>
              <a:buNone/>
            </a:pPr>
            <a:r>
              <a:rPr lang="en-US" sz="2700" dirty="0">
                <a:solidFill>
                  <a:srgbClr val="333333"/>
                </a:solidFill>
                <a:latin typeface="Arial" pitchFamily="34" charset="0"/>
              </a:rPr>
              <a:t>                         _______________    ________________  </a:t>
            </a:r>
            <a:endParaRPr lang="en-US" dirty="0"/>
          </a:p>
          <a:p>
            <a:pPr marL="0" indent="0">
              <a:lnSpc>
                <a:spcPct val="95000"/>
              </a:lnSpc>
              <a:spcBef>
                <a:spcPct val="0"/>
              </a:spcBef>
              <a:buFontTx/>
              <a:buNone/>
            </a:pPr>
            <a:endParaRPr lang="en-US" sz="2700" dirty="0">
              <a:solidFill>
                <a:srgbClr val="333333"/>
              </a:solidFill>
              <a:latin typeface="Arial" pitchFamily="34" charset="0"/>
            </a:endParaRPr>
          </a:p>
          <a:p>
            <a:pPr marL="0" indent="0">
              <a:lnSpc>
                <a:spcPct val="95000"/>
              </a:lnSpc>
              <a:spcBef>
                <a:spcPct val="0"/>
              </a:spcBef>
              <a:buFontTx/>
              <a:buNone/>
            </a:pPr>
            <a:r>
              <a:rPr lang="en-US" sz="2700" dirty="0" smtClean="0">
                <a:solidFill>
                  <a:srgbClr val="333333"/>
                </a:solidFill>
                <a:latin typeface="Arial" pitchFamily="34" charset="0"/>
              </a:rPr>
              <a:t>7. </a:t>
            </a:r>
            <a:r>
              <a:rPr lang="en-US" sz="2700" dirty="0">
                <a:solidFill>
                  <a:srgbClr val="333333"/>
                </a:solidFill>
                <a:latin typeface="Arial" pitchFamily="34" charset="0"/>
              </a:rPr>
              <a:t> You should always store you microscope with the  ________________ objective in place. </a:t>
            </a:r>
            <a:endParaRPr lang="en-US" dirty="0"/>
          </a:p>
          <a:p>
            <a:pPr marL="0" indent="0">
              <a:lnSpc>
                <a:spcPct val="95000"/>
              </a:lnSpc>
              <a:spcBef>
                <a:spcPct val="0"/>
              </a:spcBef>
              <a:buFontTx/>
              <a:buNone/>
            </a:pPr>
            <a:endParaRPr lang="en-US" sz="2700" dirty="0">
              <a:solidFill>
                <a:srgbClr val="333333"/>
              </a:solidFill>
              <a:latin typeface="Arial" pitchFamily="34" charset="0"/>
            </a:endParaRPr>
          </a:p>
          <a:p>
            <a:pPr marL="0" indent="0">
              <a:lnSpc>
                <a:spcPct val="95000"/>
              </a:lnSpc>
              <a:spcBef>
                <a:spcPct val="0"/>
              </a:spcBef>
              <a:buFontTx/>
              <a:buNone/>
            </a:pPr>
            <a:r>
              <a:rPr lang="en-US" sz="2700" dirty="0" smtClean="0">
                <a:solidFill>
                  <a:srgbClr val="333333"/>
                </a:solidFill>
                <a:latin typeface="Arial" pitchFamily="34" charset="0"/>
              </a:rPr>
              <a:t>8. </a:t>
            </a:r>
            <a:r>
              <a:rPr lang="en-US" sz="2700" dirty="0">
                <a:solidFill>
                  <a:srgbClr val="333333"/>
                </a:solidFill>
                <a:latin typeface="Arial" pitchFamily="34" charset="0"/>
              </a:rPr>
              <a:t> A microscope has an ocular objective of 10x and a high power objective of 50x.  What is this microscope's total magnification?  ____________</a:t>
            </a:r>
            <a:endParaRPr lang="en-US" dirty="0"/>
          </a:p>
          <a:p>
            <a:pPr marL="0" indent="0">
              <a:lnSpc>
                <a:spcPct val="95000"/>
              </a:lnSpc>
              <a:spcBef>
                <a:spcPct val="0"/>
              </a:spcBef>
              <a:buFontTx/>
              <a:buNone/>
            </a:pPr>
            <a:endParaRPr lang="en-US" sz="2700" dirty="0">
              <a:solidFill>
                <a:srgbClr val="333333"/>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47650" y="304800"/>
            <a:ext cx="9664700" cy="914400"/>
          </a:xfrm>
        </p:spPr>
        <p:txBody>
          <a:bodyPr lIns="0" tIns="0" rIns="0" bIns="0" anchor="t"/>
          <a:lstStyle/>
          <a:p>
            <a:pPr algn="l">
              <a:lnSpc>
                <a:spcPct val="95000"/>
              </a:lnSpc>
            </a:pPr>
            <a:r>
              <a:rPr lang="en-US" sz="4300">
                <a:solidFill>
                  <a:srgbClr val="333333"/>
                </a:solidFill>
                <a:latin typeface="Arial" pitchFamily="34" charset="0"/>
              </a:rPr>
              <a:t>Types of Microscopes</a:t>
            </a:r>
          </a:p>
        </p:txBody>
      </p:sp>
      <p:sp>
        <p:nvSpPr>
          <p:cNvPr id="5122" name="Rectangle 2"/>
          <p:cNvSpPr>
            <a:spLocks noGrp="1" noChangeArrowheads="1"/>
          </p:cNvSpPr>
          <p:nvPr>
            <p:ph idx="1"/>
          </p:nvPr>
        </p:nvSpPr>
        <p:spPr>
          <a:xfrm>
            <a:off x="246063" y="1208088"/>
            <a:ext cx="9613900" cy="2151062"/>
          </a:xfrm>
        </p:spPr>
        <p:txBody>
          <a:bodyPr lIns="0" tIns="0" rIns="0" bIns="0"/>
          <a:lstStyle/>
          <a:p>
            <a:pPr marL="0" indent="0">
              <a:lnSpc>
                <a:spcPct val="95000"/>
              </a:lnSpc>
              <a:spcBef>
                <a:spcPct val="0"/>
              </a:spcBef>
              <a:buFontTx/>
              <a:buNone/>
            </a:pPr>
            <a:r>
              <a:rPr lang="en-US" sz="2900">
                <a:solidFill>
                  <a:srgbClr val="333333"/>
                </a:solidFill>
                <a:latin typeface="Arial" pitchFamily="34" charset="0"/>
              </a:rPr>
              <a:t>Light Microscope - </a:t>
            </a:r>
            <a:r>
              <a:rPr lang="en-US" sz="2900">
                <a:solidFill>
                  <a:srgbClr val="000000"/>
                </a:solidFill>
                <a:latin typeface="Arial" pitchFamily="34" charset="0"/>
              </a:rPr>
              <a:t> the models found in most schools, use compound lenses to magnify objects. The lenses bend or refract light to make the object beneath them appear closer.</a:t>
            </a:r>
            <a:endParaRPr lang="en-US"/>
          </a:p>
          <a:p>
            <a:pPr marL="0" indent="0">
              <a:lnSpc>
                <a:spcPct val="95000"/>
              </a:lnSpc>
              <a:spcBef>
                <a:spcPct val="0"/>
              </a:spcBef>
              <a:buFontTx/>
              <a:buNone/>
            </a:pPr>
            <a:endParaRPr lang="en-US" sz="2900">
              <a:solidFill>
                <a:srgbClr val="000000"/>
              </a:solidFill>
              <a:latin typeface="Arial" pitchFamily="34" charset="0"/>
            </a:endParaRPr>
          </a:p>
        </p:txBody>
      </p:sp>
      <p:pic>
        <p:nvPicPr>
          <p:cNvPr id="5124" name="Picture 4"/>
          <p:cNvPicPr>
            <a:picLocks noChangeAspect="1" noChangeArrowheads="1"/>
          </p:cNvPicPr>
          <p:nvPr/>
        </p:nvPicPr>
        <p:blipFill>
          <a:blip r:embed="rId2" cstate="print"/>
          <a:srcRect/>
          <a:stretch>
            <a:fillRect/>
          </a:stretch>
        </p:blipFill>
        <p:spPr bwMode="auto">
          <a:xfrm>
            <a:off x="609600" y="3352800"/>
            <a:ext cx="3810000" cy="3810000"/>
          </a:xfrm>
          <a:prstGeom prst="rect">
            <a:avLst/>
          </a:prstGeom>
          <a:noFill/>
        </p:spPr>
      </p:pic>
      <p:sp>
        <p:nvSpPr>
          <p:cNvPr id="5125" name="Text Box 5"/>
          <p:cNvSpPr txBox="1">
            <a:spLocks noChangeArrowheads="1"/>
          </p:cNvSpPr>
          <p:nvPr/>
        </p:nvSpPr>
        <p:spPr bwMode="auto">
          <a:xfrm>
            <a:off x="5327650" y="3454400"/>
            <a:ext cx="4005263" cy="1578894"/>
          </a:xfrm>
          <a:prstGeom prst="rect">
            <a:avLst/>
          </a:prstGeom>
          <a:noFill/>
          <a:ln w="9525">
            <a:noFill/>
            <a:miter lim="800000"/>
            <a:headEnd/>
            <a:tailEnd/>
          </a:ln>
          <a:effectLst/>
        </p:spPr>
        <p:txBody>
          <a:bodyPr lIns="0" tIns="0" rIns="0" bIns="0">
            <a:spAutoFit/>
          </a:bodyPr>
          <a:lstStyle/>
          <a:p>
            <a:pPr>
              <a:lnSpc>
                <a:spcPct val="95000"/>
              </a:lnSpc>
            </a:pPr>
            <a:r>
              <a:rPr lang="en-US" sz="2700" dirty="0">
                <a:solidFill>
                  <a:srgbClr val="333333"/>
                </a:solidFill>
                <a:latin typeface="Arial" pitchFamily="34" charset="0"/>
              </a:rPr>
              <a:t>Common magnifications: 40x, 100x, 400x</a:t>
            </a:r>
            <a:endParaRPr lang="en-US" dirty="0"/>
          </a:p>
          <a:p>
            <a:pPr>
              <a:lnSpc>
                <a:spcPct val="95000"/>
              </a:lnSpc>
            </a:pPr>
            <a:endParaRPr lang="en-US" sz="2700" dirty="0">
              <a:solidFill>
                <a:srgbClr val="333333"/>
              </a:solidFill>
              <a:latin typeface="Arial" pitchFamily="34" charset="0"/>
            </a:endParaRPr>
          </a:p>
          <a:p>
            <a:pPr>
              <a:lnSpc>
                <a:spcPct val="95000"/>
              </a:lnSpc>
            </a:pPr>
            <a:endParaRPr lang="en-US" sz="2700" dirty="0">
              <a:solidFill>
                <a:srgbClr val="333333"/>
              </a:solidFill>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subTitle" idx="1"/>
          </p:nvPr>
        </p:nvSpPr>
        <p:spPr>
          <a:xfrm>
            <a:off x="1230313" y="1993900"/>
            <a:ext cx="8532812" cy="3316288"/>
          </a:xfrm>
        </p:spPr>
        <p:txBody>
          <a:bodyPr lIns="0" tIns="0" rIns="0" bIns="0"/>
          <a:lstStyle/>
          <a:p>
            <a:pPr lvl="1" indent="-342900" algn="l">
              <a:lnSpc>
                <a:spcPct val="95000"/>
              </a:lnSpc>
              <a:spcBef>
                <a:spcPct val="0"/>
              </a:spcBef>
              <a:buClr>
                <a:srgbClr val="000000"/>
              </a:buClr>
              <a:buFontTx/>
              <a:buChar char="•"/>
            </a:pPr>
            <a:r>
              <a:rPr lang="en-US" sz="3600" dirty="0">
                <a:solidFill>
                  <a:srgbClr val="000000"/>
                </a:solidFill>
                <a:latin typeface="Arial" pitchFamily="34" charset="0"/>
              </a:rPr>
              <a:t>Always carry with 2 </a:t>
            </a:r>
            <a:r>
              <a:rPr lang="en-US" sz="3600" dirty="0" smtClean="0">
                <a:solidFill>
                  <a:srgbClr val="000000"/>
                </a:solidFill>
                <a:latin typeface="Arial" pitchFamily="34" charset="0"/>
              </a:rPr>
              <a:t>hands</a:t>
            </a:r>
            <a:endParaRPr lang="en-US" dirty="0"/>
          </a:p>
          <a:p>
            <a:pPr lvl="1" indent="-342900" algn="l">
              <a:lnSpc>
                <a:spcPct val="95000"/>
              </a:lnSpc>
              <a:spcBef>
                <a:spcPct val="0"/>
              </a:spcBef>
              <a:buClr>
                <a:srgbClr val="000000"/>
              </a:buClr>
              <a:buFontTx/>
              <a:buChar char="•"/>
            </a:pPr>
            <a:r>
              <a:rPr lang="en-US" sz="3600" dirty="0">
                <a:solidFill>
                  <a:srgbClr val="000000"/>
                </a:solidFill>
                <a:latin typeface="Arial" pitchFamily="34" charset="0"/>
              </a:rPr>
              <a:t>Only use lens paper for cleaning</a:t>
            </a:r>
            <a:endParaRPr lang="en-US" dirty="0"/>
          </a:p>
          <a:p>
            <a:pPr lvl="1" indent="-342900" algn="l">
              <a:lnSpc>
                <a:spcPct val="95000"/>
              </a:lnSpc>
              <a:spcBef>
                <a:spcPct val="0"/>
              </a:spcBef>
              <a:buClr>
                <a:srgbClr val="000000"/>
              </a:buClr>
              <a:buFontTx/>
              <a:buChar char="•"/>
            </a:pPr>
            <a:r>
              <a:rPr lang="en-US" sz="3600" dirty="0">
                <a:solidFill>
                  <a:srgbClr val="000000"/>
                </a:solidFill>
                <a:latin typeface="Arial" pitchFamily="34" charset="0"/>
              </a:rPr>
              <a:t>Do not force knobs</a:t>
            </a:r>
            <a:endParaRPr lang="en-US" dirty="0"/>
          </a:p>
          <a:p>
            <a:pPr lvl="1" indent="-342900" algn="l">
              <a:lnSpc>
                <a:spcPct val="95000"/>
              </a:lnSpc>
              <a:spcBef>
                <a:spcPct val="0"/>
              </a:spcBef>
              <a:buClr>
                <a:srgbClr val="000000"/>
              </a:buClr>
              <a:buFontTx/>
              <a:buChar char="•"/>
            </a:pPr>
            <a:r>
              <a:rPr lang="en-US" sz="3600" dirty="0">
                <a:solidFill>
                  <a:srgbClr val="000000"/>
                </a:solidFill>
                <a:latin typeface="Arial" pitchFamily="34" charset="0"/>
              </a:rPr>
              <a:t>Always store </a:t>
            </a:r>
            <a:r>
              <a:rPr lang="en-US" sz="3600" dirty="0" smtClean="0">
                <a:solidFill>
                  <a:srgbClr val="000000"/>
                </a:solidFill>
                <a:latin typeface="Arial" pitchFamily="34" charset="0"/>
              </a:rPr>
              <a:t>covered</a:t>
            </a:r>
            <a:endParaRPr lang="en-US" dirty="0"/>
          </a:p>
        </p:txBody>
      </p:sp>
      <p:pic>
        <p:nvPicPr>
          <p:cNvPr id="11268" name="Picture 4"/>
          <p:cNvPicPr>
            <a:picLocks noChangeAspect="1" noChangeArrowheads="1"/>
          </p:cNvPicPr>
          <p:nvPr/>
        </p:nvPicPr>
        <p:blipFill>
          <a:blip r:embed="rId3" cstate="print"/>
          <a:srcRect/>
          <a:stretch>
            <a:fillRect/>
          </a:stretch>
        </p:blipFill>
        <p:spPr bwMode="auto">
          <a:xfrm>
            <a:off x="6527800" y="4348536"/>
            <a:ext cx="2828925" cy="2774577"/>
          </a:xfrm>
          <a:prstGeom prst="rect">
            <a:avLst/>
          </a:prstGeom>
          <a:noFill/>
        </p:spPr>
      </p:pic>
      <p:sp>
        <p:nvSpPr>
          <p:cNvPr id="11269" name="Text Box 5"/>
          <p:cNvSpPr txBox="1">
            <a:spLocks noChangeArrowheads="1"/>
          </p:cNvSpPr>
          <p:nvPr/>
        </p:nvSpPr>
        <p:spPr bwMode="auto">
          <a:xfrm>
            <a:off x="460375" y="296863"/>
            <a:ext cx="9223375" cy="1301750"/>
          </a:xfrm>
          <a:prstGeom prst="rect">
            <a:avLst/>
          </a:prstGeom>
          <a:noFill/>
          <a:ln w="9525">
            <a:noFill/>
            <a:miter lim="800000"/>
            <a:headEnd/>
            <a:tailEnd/>
          </a:ln>
          <a:effectLst/>
        </p:spPr>
        <p:txBody>
          <a:bodyPr lIns="0" tIns="0" rIns="0" bIns="0">
            <a:spAutoFit/>
          </a:bodyPr>
          <a:lstStyle/>
          <a:p>
            <a:pPr>
              <a:lnSpc>
                <a:spcPct val="95000"/>
              </a:lnSpc>
            </a:pPr>
            <a:r>
              <a:rPr lang="en-US" sz="3500" dirty="0">
                <a:solidFill>
                  <a:srgbClr val="333333"/>
                </a:solidFill>
                <a:latin typeface="Arial" pitchFamily="34" charset="0"/>
              </a:rPr>
              <a:t>The Light Microscope</a:t>
            </a:r>
            <a:endParaRPr lang="en-US" dirty="0"/>
          </a:p>
          <a:p>
            <a:pPr>
              <a:lnSpc>
                <a:spcPct val="95000"/>
              </a:lnSpc>
            </a:pPr>
            <a:endParaRPr lang="en-US" sz="2700" dirty="0">
              <a:solidFill>
                <a:srgbClr val="333333"/>
              </a:solidFill>
              <a:latin typeface="Arial" pitchFamily="34" charset="0"/>
            </a:endParaRPr>
          </a:p>
          <a:p>
            <a:pPr>
              <a:lnSpc>
                <a:spcPct val="95000"/>
              </a:lnSpc>
            </a:pPr>
            <a:r>
              <a:rPr lang="en-US" sz="2700" dirty="0">
                <a:solidFill>
                  <a:srgbClr val="333333"/>
                </a:solidFill>
                <a:latin typeface="Arial" pitchFamily="34" charset="0"/>
              </a:rPr>
              <a:t>Guidelines for Use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6" name="Picture 4"/>
          <p:cNvPicPr>
            <a:picLocks noChangeAspect="1" noChangeArrowheads="1"/>
          </p:cNvPicPr>
          <p:nvPr/>
        </p:nvPicPr>
        <p:blipFill>
          <a:blip r:embed="rId3" cstate="print"/>
          <a:srcRect/>
          <a:stretch>
            <a:fillRect/>
          </a:stretch>
        </p:blipFill>
        <p:spPr bwMode="auto">
          <a:xfrm>
            <a:off x="3640138" y="2116138"/>
            <a:ext cx="3757612" cy="4827587"/>
          </a:xfrm>
          <a:prstGeom prst="rect">
            <a:avLst/>
          </a:prstGeom>
          <a:noFill/>
        </p:spPr>
      </p:pic>
      <p:sp>
        <p:nvSpPr>
          <p:cNvPr id="13317" name="Text Box 5"/>
          <p:cNvSpPr txBox="1">
            <a:spLocks noChangeArrowheads="1"/>
          </p:cNvSpPr>
          <p:nvPr/>
        </p:nvSpPr>
        <p:spPr bwMode="auto">
          <a:xfrm>
            <a:off x="7412038" y="2058988"/>
            <a:ext cx="1400175" cy="352425"/>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Eyepiece</a:t>
            </a:r>
          </a:p>
        </p:txBody>
      </p:sp>
      <p:sp>
        <p:nvSpPr>
          <p:cNvPr id="13318" name="Text Box 6"/>
          <p:cNvSpPr txBox="1">
            <a:spLocks noChangeArrowheads="1"/>
          </p:cNvSpPr>
          <p:nvPr/>
        </p:nvSpPr>
        <p:spPr bwMode="auto">
          <a:xfrm>
            <a:off x="1974850" y="2438400"/>
            <a:ext cx="1590675" cy="328613"/>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Body</a:t>
            </a:r>
            <a:r>
              <a:rPr lang="en-US" sz="1600">
                <a:solidFill>
                  <a:srgbClr val="FF0000"/>
                </a:solidFill>
                <a:latin typeface="Arial Black" pitchFamily="34" charset="0"/>
              </a:rPr>
              <a:t> </a:t>
            </a:r>
            <a:r>
              <a:rPr lang="en-US" sz="1800">
                <a:solidFill>
                  <a:srgbClr val="FF0000"/>
                </a:solidFill>
                <a:latin typeface="Arial Black" pitchFamily="34" charset="0"/>
              </a:rPr>
              <a:t>Tube</a:t>
            </a:r>
          </a:p>
        </p:txBody>
      </p:sp>
      <p:sp>
        <p:nvSpPr>
          <p:cNvPr id="13319" name="Text Box 7"/>
          <p:cNvSpPr txBox="1">
            <a:spLocks noChangeArrowheads="1"/>
          </p:cNvSpPr>
          <p:nvPr/>
        </p:nvSpPr>
        <p:spPr bwMode="auto">
          <a:xfrm>
            <a:off x="857250" y="3251200"/>
            <a:ext cx="2789238" cy="273050"/>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Revolving</a:t>
            </a:r>
            <a:r>
              <a:rPr lang="en-US" sz="1600">
                <a:solidFill>
                  <a:srgbClr val="FF0000"/>
                </a:solidFill>
                <a:latin typeface="Arial Black" pitchFamily="34" charset="0"/>
              </a:rPr>
              <a:t> </a:t>
            </a:r>
            <a:r>
              <a:rPr lang="en-US" sz="1800">
                <a:solidFill>
                  <a:srgbClr val="FF0000"/>
                </a:solidFill>
                <a:latin typeface="Arial Black" pitchFamily="34" charset="0"/>
              </a:rPr>
              <a:t>Nosepiece</a:t>
            </a:r>
          </a:p>
        </p:txBody>
      </p:sp>
      <p:sp>
        <p:nvSpPr>
          <p:cNvPr id="13320" name="Text Box 8"/>
          <p:cNvSpPr txBox="1">
            <a:spLocks noChangeArrowheads="1"/>
          </p:cNvSpPr>
          <p:nvPr/>
        </p:nvSpPr>
        <p:spPr bwMode="auto">
          <a:xfrm>
            <a:off x="7359650" y="3556000"/>
            <a:ext cx="690563" cy="273050"/>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Arm</a:t>
            </a:r>
          </a:p>
        </p:txBody>
      </p:sp>
      <p:sp>
        <p:nvSpPr>
          <p:cNvPr id="13321" name="Text Box 9"/>
          <p:cNvSpPr txBox="1">
            <a:spLocks noChangeArrowheads="1"/>
          </p:cNvSpPr>
          <p:nvPr/>
        </p:nvSpPr>
        <p:spPr bwMode="auto">
          <a:xfrm>
            <a:off x="1162050" y="3860800"/>
            <a:ext cx="2309813" cy="358775"/>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Objective</a:t>
            </a:r>
            <a:r>
              <a:rPr lang="en-US" sz="1600">
                <a:solidFill>
                  <a:srgbClr val="FF0000"/>
                </a:solidFill>
                <a:latin typeface="Arial Black" pitchFamily="34" charset="0"/>
              </a:rPr>
              <a:t> </a:t>
            </a:r>
            <a:r>
              <a:rPr lang="en-US" sz="1800">
                <a:solidFill>
                  <a:srgbClr val="FF0000"/>
                </a:solidFill>
                <a:latin typeface="Arial Black" pitchFamily="34" charset="0"/>
              </a:rPr>
              <a:t>Lens</a:t>
            </a:r>
          </a:p>
        </p:txBody>
      </p:sp>
      <p:sp>
        <p:nvSpPr>
          <p:cNvPr id="13322" name="Text Box 10"/>
          <p:cNvSpPr txBox="1">
            <a:spLocks noChangeArrowheads="1"/>
          </p:cNvSpPr>
          <p:nvPr/>
        </p:nvSpPr>
        <p:spPr bwMode="auto">
          <a:xfrm>
            <a:off x="7359650" y="4368800"/>
            <a:ext cx="923925" cy="306388"/>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Stage</a:t>
            </a:r>
          </a:p>
        </p:txBody>
      </p:sp>
      <p:sp>
        <p:nvSpPr>
          <p:cNvPr id="13323" name="Text Box 11"/>
          <p:cNvSpPr txBox="1">
            <a:spLocks noChangeArrowheads="1"/>
          </p:cNvSpPr>
          <p:nvPr/>
        </p:nvSpPr>
        <p:spPr bwMode="auto">
          <a:xfrm>
            <a:off x="1670050" y="4572000"/>
            <a:ext cx="1831975" cy="244475"/>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Stage</a:t>
            </a:r>
            <a:r>
              <a:rPr lang="en-US" sz="1600">
                <a:solidFill>
                  <a:srgbClr val="FF0000"/>
                </a:solidFill>
                <a:latin typeface="Arial Black" pitchFamily="34" charset="0"/>
              </a:rPr>
              <a:t> </a:t>
            </a:r>
            <a:r>
              <a:rPr lang="en-US" sz="1800">
                <a:solidFill>
                  <a:srgbClr val="FF0000"/>
                </a:solidFill>
                <a:latin typeface="Arial Black" pitchFamily="34" charset="0"/>
              </a:rPr>
              <a:t>Clips</a:t>
            </a:r>
          </a:p>
        </p:txBody>
      </p:sp>
      <p:sp>
        <p:nvSpPr>
          <p:cNvPr id="13324" name="Text Box 12"/>
          <p:cNvSpPr txBox="1">
            <a:spLocks noChangeArrowheads="1"/>
          </p:cNvSpPr>
          <p:nvPr/>
        </p:nvSpPr>
        <p:spPr bwMode="auto">
          <a:xfrm>
            <a:off x="7359650" y="4876800"/>
            <a:ext cx="2027238" cy="273050"/>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Coarse</a:t>
            </a:r>
            <a:r>
              <a:rPr lang="en-US" sz="1600">
                <a:solidFill>
                  <a:srgbClr val="FF0000"/>
                </a:solidFill>
                <a:latin typeface="Arial Black" pitchFamily="34" charset="0"/>
              </a:rPr>
              <a:t> </a:t>
            </a:r>
            <a:r>
              <a:rPr lang="en-US" sz="1800">
                <a:solidFill>
                  <a:srgbClr val="FF0000"/>
                </a:solidFill>
                <a:latin typeface="Arial Black" pitchFamily="34" charset="0"/>
              </a:rPr>
              <a:t>Focus</a:t>
            </a:r>
          </a:p>
        </p:txBody>
      </p:sp>
      <p:sp>
        <p:nvSpPr>
          <p:cNvPr id="13325" name="Text Box 13"/>
          <p:cNvSpPr txBox="1">
            <a:spLocks noChangeArrowheads="1"/>
          </p:cNvSpPr>
          <p:nvPr/>
        </p:nvSpPr>
        <p:spPr bwMode="auto">
          <a:xfrm>
            <a:off x="7359650" y="5283200"/>
            <a:ext cx="1714500" cy="277813"/>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Fine</a:t>
            </a:r>
            <a:r>
              <a:rPr lang="en-US" sz="1600">
                <a:solidFill>
                  <a:srgbClr val="FF0000"/>
                </a:solidFill>
                <a:latin typeface="Arial Black" pitchFamily="34" charset="0"/>
              </a:rPr>
              <a:t> </a:t>
            </a:r>
            <a:r>
              <a:rPr lang="en-US" sz="1800">
                <a:solidFill>
                  <a:srgbClr val="FF0000"/>
                </a:solidFill>
                <a:latin typeface="Arial Black" pitchFamily="34" charset="0"/>
              </a:rPr>
              <a:t>Focus</a:t>
            </a:r>
          </a:p>
        </p:txBody>
      </p:sp>
      <p:sp>
        <p:nvSpPr>
          <p:cNvPr id="13326" name="Text Box 14"/>
          <p:cNvSpPr txBox="1">
            <a:spLocks noChangeArrowheads="1"/>
          </p:cNvSpPr>
          <p:nvPr/>
        </p:nvSpPr>
        <p:spPr bwMode="auto">
          <a:xfrm>
            <a:off x="7410450" y="5976938"/>
            <a:ext cx="822325" cy="273050"/>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Base</a:t>
            </a:r>
          </a:p>
        </p:txBody>
      </p:sp>
      <p:sp>
        <p:nvSpPr>
          <p:cNvPr id="13327" name="Text Box 15"/>
          <p:cNvSpPr txBox="1">
            <a:spLocks noChangeArrowheads="1"/>
          </p:cNvSpPr>
          <p:nvPr/>
        </p:nvSpPr>
        <p:spPr bwMode="auto">
          <a:xfrm>
            <a:off x="2076450" y="5045075"/>
            <a:ext cx="1535113" cy="274638"/>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Diaphragm</a:t>
            </a:r>
          </a:p>
        </p:txBody>
      </p:sp>
      <p:sp>
        <p:nvSpPr>
          <p:cNvPr id="13328" name="Text Box 16"/>
          <p:cNvSpPr txBox="1">
            <a:spLocks noChangeArrowheads="1"/>
          </p:cNvSpPr>
          <p:nvPr/>
        </p:nvSpPr>
        <p:spPr bwMode="auto">
          <a:xfrm>
            <a:off x="2922588" y="5468938"/>
            <a:ext cx="920750" cy="273050"/>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0000"/>
                </a:solidFill>
                <a:latin typeface="Arial Black" pitchFamily="34" charset="0"/>
              </a:rPr>
              <a:t>Light</a:t>
            </a:r>
          </a:p>
        </p:txBody>
      </p:sp>
      <p:pic>
        <p:nvPicPr>
          <p:cNvPr id="13329" name="Picture 17"/>
          <p:cNvPicPr>
            <a:picLocks noChangeAspect="1" noChangeArrowheads="1"/>
          </p:cNvPicPr>
          <p:nvPr/>
        </p:nvPicPr>
        <p:blipFill>
          <a:blip r:embed="rId4" cstate="print"/>
          <a:srcRect/>
          <a:stretch>
            <a:fillRect/>
          </a:stretch>
        </p:blipFill>
        <p:spPr bwMode="auto">
          <a:xfrm>
            <a:off x="1625600" y="609600"/>
            <a:ext cx="7159625" cy="6223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4450" y="98425"/>
            <a:ext cx="9779000" cy="2781300"/>
          </a:xfrm>
        </p:spPr>
        <p:txBody>
          <a:bodyPr lIns="0" tIns="0" rIns="0" bIns="0" anchor="t"/>
          <a:lstStyle/>
          <a:p>
            <a:pPr algn="l">
              <a:lnSpc>
                <a:spcPct val="95000"/>
              </a:lnSpc>
            </a:pPr>
            <a:r>
              <a:rPr lang="en-US" sz="2700" b="1" dirty="0">
                <a:solidFill>
                  <a:srgbClr val="333333"/>
                </a:solidFill>
                <a:latin typeface="Arial" pitchFamily="34" charset="0"/>
              </a:rPr>
              <a:t>Magnification</a:t>
            </a:r>
            <a:r>
              <a:rPr lang="en-US" dirty="0"/>
              <a:t/>
            </a:r>
            <a:br>
              <a:rPr lang="en-US" dirty="0"/>
            </a:br>
            <a:r>
              <a:rPr lang="en-US" sz="2700" dirty="0">
                <a:solidFill>
                  <a:srgbClr val="000000"/>
                </a:solidFill>
                <a:latin typeface="Arial" pitchFamily="34" charset="0"/>
              </a:rPr>
              <a:t/>
            </a:r>
            <a:br>
              <a:rPr lang="en-US" sz="2700" dirty="0">
                <a:solidFill>
                  <a:srgbClr val="000000"/>
                </a:solidFill>
                <a:latin typeface="Arial" pitchFamily="34" charset="0"/>
              </a:rPr>
            </a:br>
            <a:r>
              <a:rPr lang="en-US" sz="2700" dirty="0" smtClean="0">
                <a:solidFill>
                  <a:srgbClr val="000000"/>
                </a:solidFill>
                <a:latin typeface="Arial" pitchFamily="34" charset="0"/>
              </a:rPr>
              <a:t/>
            </a:r>
            <a:br>
              <a:rPr lang="en-US" sz="2700" dirty="0" smtClean="0">
                <a:solidFill>
                  <a:srgbClr val="000000"/>
                </a:solidFill>
                <a:latin typeface="Arial" pitchFamily="34" charset="0"/>
              </a:rPr>
            </a:br>
            <a:r>
              <a:rPr lang="en-US" sz="2700" dirty="0" smtClean="0">
                <a:solidFill>
                  <a:srgbClr val="000000"/>
                </a:solidFill>
                <a:latin typeface="Arial" pitchFamily="34" charset="0"/>
              </a:rPr>
              <a:t>Your </a:t>
            </a:r>
            <a:r>
              <a:rPr lang="en-US" sz="2700" dirty="0">
                <a:solidFill>
                  <a:srgbClr val="000000"/>
                </a:solidFill>
                <a:latin typeface="Arial" pitchFamily="34" charset="0"/>
              </a:rPr>
              <a:t>microscope has 3 magnifications: Scanning, Low and High. Each objective will have written the magnification. In addition to this, the ocular lens (eyepiece) has a magnification. The total magnification is the ocular x objective</a:t>
            </a:r>
          </a:p>
        </p:txBody>
      </p:sp>
      <p:pic>
        <p:nvPicPr>
          <p:cNvPr id="15364" name="Picture 4"/>
          <p:cNvPicPr>
            <a:picLocks noChangeAspect="1" noChangeArrowheads="1"/>
          </p:cNvPicPr>
          <p:nvPr/>
        </p:nvPicPr>
        <p:blipFill>
          <a:blip r:embed="rId2" cstate="print"/>
          <a:srcRect/>
          <a:stretch>
            <a:fillRect/>
          </a:stretch>
        </p:blipFill>
        <p:spPr bwMode="auto">
          <a:xfrm>
            <a:off x="355600" y="3733800"/>
            <a:ext cx="9144000" cy="2057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subTitle" idx="1"/>
          </p:nvPr>
        </p:nvSpPr>
        <p:spPr>
          <a:xfrm>
            <a:off x="146050" y="1311275"/>
            <a:ext cx="7131050" cy="6564313"/>
          </a:xfrm>
        </p:spPr>
        <p:txBody>
          <a:bodyPr lIns="0" tIns="0" rIns="0" bIns="0"/>
          <a:lstStyle/>
          <a:p>
            <a:pPr algn="l">
              <a:lnSpc>
                <a:spcPct val="95000"/>
              </a:lnSpc>
              <a:spcBef>
                <a:spcPct val="0"/>
              </a:spcBef>
            </a:pPr>
            <a:r>
              <a:rPr lang="en-US" sz="2700" b="1" dirty="0">
                <a:solidFill>
                  <a:srgbClr val="333333"/>
                </a:solidFill>
                <a:latin typeface="Arial" pitchFamily="34" charset="0"/>
              </a:rPr>
              <a:t>General Procedures</a:t>
            </a:r>
            <a:endParaRPr lang="en-US" dirty="0"/>
          </a:p>
          <a:p>
            <a:pPr algn="l">
              <a:lnSpc>
                <a:spcPct val="95000"/>
              </a:lnSpc>
              <a:spcBef>
                <a:spcPct val="0"/>
              </a:spcBef>
            </a:pPr>
            <a:endParaRPr lang="en-US" sz="2700" dirty="0">
              <a:solidFill>
                <a:srgbClr val="333333"/>
              </a:solidFill>
              <a:latin typeface="Arial" pitchFamily="34" charset="0"/>
            </a:endParaRPr>
          </a:p>
          <a:p>
            <a:pPr marL="514350" indent="-514350" algn="l">
              <a:lnSpc>
                <a:spcPct val="95000"/>
              </a:lnSpc>
              <a:spcBef>
                <a:spcPct val="0"/>
              </a:spcBef>
            </a:pPr>
            <a:r>
              <a:rPr lang="en-US" sz="2800" dirty="0" smtClean="0">
                <a:solidFill>
                  <a:srgbClr val="333333"/>
                </a:solidFill>
                <a:latin typeface="Arial" pitchFamily="34" charset="0"/>
              </a:rPr>
              <a:t>1.  Make </a:t>
            </a:r>
            <a:r>
              <a:rPr lang="en-US" sz="2800" dirty="0">
                <a:solidFill>
                  <a:srgbClr val="333333"/>
                </a:solidFill>
                <a:latin typeface="Arial" pitchFamily="34" charset="0"/>
              </a:rPr>
              <a:t>sure all backpacks and </a:t>
            </a:r>
            <a:r>
              <a:rPr lang="en-US" sz="2800" dirty="0" smtClean="0">
                <a:solidFill>
                  <a:srgbClr val="333333"/>
                </a:solidFill>
                <a:latin typeface="Arial" pitchFamily="34" charset="0"/>
              </a:rPr>
              <a:t>materials </a:t>
            </a:r>
            <a:r>
              <a:rPr lang="en-US" sz="2800" dirty="0">
                <a:solidFill>
                  <a:srgbClr val="333333"/>
                </a:solidFill>
                <a:latin typeface="Arial" pitchFamily="34" charset="0"/>
              </a:rPr>
              <a:t>are out of the aisles and off the tops of desks.</a:t>
            </a:r>
            <a:r>
              <a:rPr lang="en-US" sz="2800" b="1" dirty="0">
                <a:solidFill>
                  <a:srgbClr val="333333"/>
                </a:solidFill>
                <a:latin typeface="Arial" pitchFamily="34" charset="0"/>
              </a:rPr>
              <a:t> </a:t>
            </a:r>
            <a:endParaRPr lang="en-US" sz="2800" b="1" dirty="0" smtClean="0">
              <a:solidFill>
                <a:srgbClr val="333333"/>
              </a:solidFill>
              <a:latin typeface="Arial" pitchFamily="34" charset="0"/>
            </a:endParaRPr>
          </a:p>
          <a:p>
            <a:pPr marL="514350" indent="-514350" algn="l">
              <a:lnSpc>
                <a:spcPct val="95000"/>
              </a:lnSpc>
              <a:spcBef>
                <a:spcPct val="0"/>
              </a:spcBef>
            </a:pPr>
            <a:endParaRPr lang="en-US" sz="2800" dirty="0">
              <a:solidFill>
                <a:srgbClr val="333333"/>
              </a:solidFill>
              <a:latin typeface="Arial" pitchFamily="34" charset="0"/>
            </a:endParaRPr>
          </a:p>
          <a:p>
            <a:pPr algn="l">
              <a:lnSpc>
                <a:spcPct val="95000"/>
              </a:lnSpc>
              <a:spcBef>
                <a:spcPct val="0"/>
              </a:spcBef>
            </a:pPr>
            <a:r>
              <a:rPr lang="en-US" sz="2800" dirty="0">
                <a:solidFill>
                  <a:srgbClr val="333333"/>
                </a:solidFill>
                <a:latin typeface="Arial" pitchFamily="34" charset="0"/>
              </a:rPr>
              <a:t>2. Plug your microscope in to the </a:t>
            </a:r>
            <a:r>
              <a:rPr lang="en-US" sz="2800" dirty="0" smtClean="0">
                <a:solidFill>
                  <a:srgbClr val="333333"/>
                </a:solidFill>
                <a:latin typeface="Arial" pitchFamily="34" charset="0"/>
              </a:rPr>
              <a:t>outlet. </a:t>
            </a:r>
            <a:endParaRPr lang="en-US" sz="2800" dirty="0"/>
          </a:p>
          <a:p>
            <a:pPr algn="l">
              <a:lnSpc>
                <a:spcPct val="95000"/>
              </a:lnSpc>
              <a:spcBef>
                <a:spcPct val="0"/>
              </a:spcBef>
            </a:pPr>
            <a:endParaRPr lang="en-US" sz="2500" dirty="0">
              <a:solidFill>
                <a:srgbClr val="000000"/>
              </a:solidFill>
              <a:latin typeface="Arial" pitchFamily="34" charset="0"/>
            </a:endParaRPr>
          </a:p>
          <a:p>
            <a:pPr algn="l">
              <a:lnSpc>
                <a:spcPct val="95000"/>
              </a:lnSpc>
              <a:spcBef>
                <a:spcPct val="0"/>
              </a:spcBef>
            </a:pPr>
            <a:r>
              <a:rPr lang="en-US" sz="2500" dirty="0">
                <a:solidFill>
                  <a:srgbClr val="000000"/>
                </a:solidFill>
                <a:latin typeface="Arial" pitchFamily="34" charset="0"/>
              </a:rPr>
              <a:t>3. </a:t>
            </a:r>
            <a:r>
              <a:rPr lang="en-US" sz="2800" dirty="0">
                <a:solidFill>
                  <a:srgbClr val="000000"/>
                </a:solidFill>
                <a:latin typeface="Arial" pitchFamily="34" charset="0"/>
              </a:rPr>
              <a:t>Store with cord wrapped around microscope and the scanning objective clicked into place</a:t>
            </a:r>
            <a:r>
              <a:rPr lang="en-US" sz="2800" dirty="0" smtClean="0">
                <a:solidFill>
                  <a:srgbClr val="000000"/>
                </a:solidFill>
                <a:latin typeface="Arial" pitchFamily="34" charset="0"/>
              </a:rPr>
              <a:t>.</a:t>
            </a:r>
          </a:p>
          <a:p>
            <a:pPr algn="l">
              <a:lnSpc>
                <a:spcPct val="95000"/>
              </a:lnSpc>
              <a:spcBef>
                <a:spcPct val="0"/>
              </a:spcBef>
            </a:pPr>
            <a:r>
              <a:rPr lang="en-US" sz="2800" dirty="0">
                <a:solidFill>
                  <a:srgbClr val="000000"/>
                </a:solidFill>
                <a:latin typeface="Arial" pitchFamily="34" charset="0"/>
              </a:rPr>
              <a:t> </a:t>
            </a:r>
            <a:endParaRPr lang="en-US" sz="2800" dirty="0"/>
          </a:p>
          <a:p>
            <a:pPr algn="l">
              <a:lnSpc>
                <a:spcPct val="95000"/>
              </a:lnSpc>
              <a:spcBef>
                <a:spcPct val="0"/>
              </a:spcBef>
            </a:pPr>
            <a:r>
              <a:rPr lang="en-US" sz="2800" dirty="0">
                <a:solidFill>
                  <a:srgbClr val="000000"/>
                </a:solidFill>
                <a:latin typeface="Arial" pitchFamily="34" charset="0"/>
              </a:rPr>
              <a:t>4. Carry by the base and arm with both hands.</a:t>
            </a:r>
            <a:endParaRPr lang="en-US" sz="2800" dirty="0"/>
          </a:p>
          <a:p>
            <a:pPr algn="l">
              <a:lnSpc>
                <a:spcPct val="95000"/>
              </a:lnSpc>
              <a:spcBef>
                <a:spcPct val="0"/>
              </a:spcBef>
            </a:pPr>
            <a:endParaRPr lang="en-US" sz="2500" dirty="0">
              <a:solidFill>
                <a:srgbClr val="000000"/>
              </a:solidFill>
              <a:latin typeface="Arial" pitchFamily="34" charset="0"/>
            </a:endParaRPr>
          </a:p>
        </p:txBody>
      </p:sp>
      <p:pic>
        <p:nvPicPr>
          <p:cNvPr id="16388" name="Picture 4"/>
          <p:cNvPicPr>
            <a:picLocks noChangeAspect="1" noChangeArrowheads="1"/>
          </p:cNvPicPr>
          <p:nvPr/>
        </p:nvPicPr>
        <p:blipFill>
          <a:blip r:embed="rId3" cstate="print"/>
          <a:srcRect/>
          <a:stretch>
            <a:fillRect/>
          </a:stretch>
        </p:blipFill>
        <p:spPr bwMode="auto">
          <a:xfrm>
            <a:off x="406400" y="198438"/>
            <a:ext cx="8643938" cy="933450"/>
          </a:xfrm>
          <a:prstGeom prst="rect">
            <a:avLst/>
          </a:prstGeom>
          <a:noFill/>
        </p:spPr>
      </p:pic>
      <p:pic>
        <p:nvPicPr>
          <p:cNvPr id="16389" name="Picture 5"/>
          <p:cNvPicPr>
            <a:picLocks noChangeAspect="1" noChangeArrowheads="1"/>
          </p:cNvPicPr>
          <p:nvPr/>
        </p:nvPicPr>
        <p:blipFill>
          <a:blip r:embed="rId4" cstate="print"/>
          <a:srcRect/>
          <a:stretch>
            <a:fillRect/>
          </a:stretch>
        </p:blipFill>
        <p:spPr bwMode="auto">
          <a:xfrm>
            <a:off x="7213600" y="2946400"/>
            <a:ext cx="2847975" cy="31337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436" name="Picture 4"/>
          <p:cNvPicPr>
            <a:picLocks noChangeAspect="1" noChangeArrowheads="1"/>
          </p:cNvPicPr>
          <p:nvPr/>
        </p:nvPicPr>
        <p:blipFill>
          <a:blip r:embed="rId3" cstate="print"/>
          <a:srcRect/>
          <a:stretch>
            <a:fillRect/>
          </a:stretch>
        </p:blipFill>
        <p:spPr bwMode="auto">
          <a:xfrm>
            <a:off x="7061200" y="2514600"/>
            <a:ext cx="2847975" cy="3133725"/>
          </a:xfrm>
          <a:prstGeom prst="rect">
            <a:avLst/>
          </a:prstGeom>
          <a:noFill/>
        </p:spPr>
      </p:pic>
      <p:sp>
        <p:nvSpPr>
          <p:cNvPr id="18437" name="Text Box 5"/>
          <p:cNvSpPr txBox="1">
            <a:spLocks noChangeArrowheads="1"/>
          </p:cNvSpPr>
          <p:nvPr/>
        </p:nvSpPr>
        <p:spPr bwMode="auto">
          <a:xfrm>
            <a:off x="355600" y="0"/>
            <a:ext cx="6913563" cy="7207358"/>
          </a:xfrm>
          <a:prstGeom prst="rect">
            <a:avLst/>
          </a:prstGeom>
          <a:noFill/>
          <a:ln w="9525">
            <a:noFill/>
            <a:miter lim="800000"/>
            <a:headEnd/>
            <a:tailEnd/>
          </a:ln>
          <a:effectLst/>
        </p:spPr>
        <p:txBody>
          <a:bodyPr lIns="0" tIns="0" rIns="0" bIns="0">
            <a:spAutoFit/>
          </a:bodyPr>
          <a:lstStyle/>
          <a:p>
            <a:pPr>
              <a:lnSpc>
                <a:spcPct val="95000"/>
              </a:lnSpc>
            </a:pPr>
            <a:r>
              <a:rPr lang="en-US" sz="2900" b="1" dirty="0">
                <a:solidFill>
                  <a:srgbClr val="333333"/>
                </a:solidFill>
                <a:latin typeface="Arial" pitchFamily="34" charset="0"/>
              </a:rPr>
              <a:t>Focusing Specimens</a:t>
            </a:r>
            <a:endParaRPr lang="en-US" dirty="0"/>
          </a:p>
          <a:p>
            <a:pPr>
              <a:lnSpc>
                <a:spcPct val="95000"/>
              </a:lnSpc>
            </a:pPr>
            <a:endParaRPr lang="en-US" sz="2900" dirty="0" smtClean="0">
              <a:solidFill>
                <a:srgbClr val="000000"/>
              </a:solidFill>
              <a:latin typeface="Arial" pitchFamily="34" charset="0"/>
            </a:endParaRPr>
          </a:p>
          <a:p>
            <a:pPr>
              <a:lnSpc>
                <a:spcPct val="95000"/>
              </a:lnSpc>
            </a:pPr>
            <a:r>
              <a:rPr lang="en-US" sz="2900" dirty="0" smtClean="0">
                <a:solidFill>
                  <a:srgbClr val="000000"/>
                </a:solidFill>
                <a:latin typeface="Arial" pitchFamily="34" charset="0"/>
              </a:rPr>
              <a:t>1</a:t>
            </a:r>
            <a:r>
              <a:rPr lang="en-US" sz="2900" dirty="0">
                <a:solidFill>
                  <a:srgbClr val="000000"/>
                </a:solidFill>
                <a:latin typeface="Arial" pitchFamily="34" charset="0"/>
              </a:rPr>
              <a:t>.</a:t>
            </a:r>
            <a:r>
              <a:rPr lang="en-US" sz="2900" b="1" dirty="0">
                <a:solidFill>
                  <a:srgbClr val="000000"/>
                </a:solidFill>
                <a:latin typeface="Arial" pitchFamily="34" charset="0"/>
              </a:rPr>
              <a:t> Always start with the scanning objective</a:t>
            </a:r>
            <a:r>
              <a:rPr lang="en-US" sz="2900" dirty="0">
                <a:solidFill>
                  <a:srgbClr val="000000"/>
                </a:solidFill>
                <a:latin typeface="Arial" pitchFamily="34" charset="0"/>
              </a:rPr>
              <a:t>. </a:t>
            </a:r>
            <a:endParaRPr lang="en-US" dirty="0"/>
          </a:p>
          <a:p>
            <a:pPr>
              <a:lnSpc>
                <a:spcPct val="95000"/>
              </a:lnSpc>
            </a:pPr>
            <a:endParaRPr lang="en-US" sz="2900" dirty="0">
              <a:solidFill>
                <a:srgbClr val="000000"/>
              </a:solidFill>
              <a:latin typeface="Arial" pitchFamily="34" charset="0"/>
            </a:endParaRPr>
          </a:p>
          <a:p>
            <a:pPr>
              <a:lnSpc>
                <a:spcPct val="95000"/>
              </a:lnSpc>
            </a:pPr>
            <a:r>
              <a:rPr lang="en-US" sz="2900" dirty="0">
                <a:solidFill>
                  <a:srgbClr val="000000"/>
                </a:solidFill>
                <a:latin typeface="Arial" pitchFamily="34" charset="0"/>
              </a:rPr>
              <a:t>Odds are, you will be able to see something on this setting. Use the Coarse Knob to </a:t>
            </a:r>
            <a:r>
              <a:rPr lang="en-US" sz="2900" dirty="0" smtClean="0">
                <a:solidFill>
                  <a:srgbClr val="000000"/>
                </a:solidFill>
                <a:latin typeface="Arial" pitchFamily="34" charset="0"/>
              </a:rPr>
              <a:t>focus and then the fine adjustment knob until clear, </a:t>
            </a:r>
            <a:r>
              <a:rPr lang="en-US" sz="2900" dirty="0">
                <a:solidFill>
                  <a:srgbClr val="000000"/>
                </a:solidFill>
                <a:latin typeface="Arial" pitchFamily="34" charset="0"/>
              </a:rPr>
              <a:t>image may be small at this magnification, but you won't be able to find it on the higher powers without this first step. </a:t>
            </a:r>
            <a:endParaRPr lang="en-US" dirty="0"/>
          </a:p>
          <a:p>
            <a:pPr>
              <a:lnSpc>
                <a:spcPct val="95000"/>
              </a:lnSpc>
            </a:pPr>
            <a:endParaRPr lang="en-US" sz="2900" dirty="0">
              <a:solidFill>
                <a:srgbClr val="000000"/>
              </a:solidFill>
              <a:latin typeface="Arial" pitchFamily="34" charset="0"/>
            </a:endParaRPr>
          </a:p>
          <a:p>
            <a:pPr>
              <a:lnSpc>
                <a:spcPct val="95000"/>
              </a:lnSpc>
            </a:pPr>
            <a:r>
              <a:rPr lang="en-US" sz="2900" dirty="0">
                <a:solidFill>
                  <a:srgbClr val="000000"/>
                </a:solidFill>
                <a:latin typeface="Arial" pitchFamily="34" charset="0"/>
              </a:rPr>
              <a:t>Do not use stage clips, try moving the slide around until you find something</a:t>
            </a:r>
            <a:r>
              <a:rPr lang="en-US" sz="2900" dirty="0" smtClean="0">
                <a:solidFill>
                  <a:srgbClr val="000000"/>
                </a:solidFill>
                <a:latin typeface="Arial" pitchFamily="34" charset="0"/>
              </a:rPr>
              <a:t>.</a:t>
            </a:r>
          </a:p>
          <a:p>
            <a:pPr>
              <a:lnSpc>
                <a:spcPct val="95000"/>
              </a:lnSpc>
            </a:pPr>
            <a:endParaRPr lang="en-US" sz="2900" dirty="0">
              <a:solidFill>
                <a:srgbClr val="000000"/>
              </a:solidFill>
              <a:latin typeface="Arial" pitchFamily="34" charset="0"/>
            </a:endParaRPr>
          </a:p>
          <a:p>
            <a:pPr>
              <a:lnSpc>
                <a:spcPct val="95000"/>
              </a:lnSpc>
            </a:pPr>
            <a:endParaRPr lang="en-US" sz="2900" dirty="0">
              <a:solidFill>
                <a:srgbClr val="000000"/>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247650" y="914400"/>
            <a:ext cx="9658350" cy="5524500"/>
          </a:xfrm>
        </p:spPr>
        <p:txBody>
          <a:bodyPr lIns="0" tIns="0" rIns="0" bIns="0">
            <a:normAutofit fontScale="92500"/>
          </a:bodyPr>
          <a:lstStyle/>
          <a:p>
            <a:pPr marL="0" indent="0">
              <a:lnSpc>
                <a:spcPct val="95000"/>
              </a:lnSpc>
              <a:spcBef>
                <a:spcPct val="0"/>
              </a:spcBef>
              <a:buFontTx/>
              <a:buNone/>
            </a:pPr>
            <a:r>
              <a:rPr lang="en-US" sz="2700" dirty="0">
                <a:solidFill>
                  <a:srgbClr val="000000"/>
                </a:solidFill>
                <a:latin typeface="Arial" pitchFamily="34" charset="0"/>
              </a:rPr>
              <a:t>2. </a:t>
            </a:r>
            <a:r>
              <a:rPr lang="en-US" sz="2700" b="1" dirty="0">
                <a:solidFill>
                  <a:srgbClr val="000000"/>
                </a:solidFill>
                <a:latin typeface="Arial" pitchFamily="34" charset="0"/>
              </a:rPr>
              <a:t>Once you've focused on Scanning, switch to Low Power</a:t>
            </a:r>
            <a:r>
              <a:rPr lang="en-US" sz="2700" dirty="0">
                <a:solidFill>
                  <a:srgbClr val="000000"/>
                </a:solidFill>
                <a:latin typeface="Arial" pitchFamily="34" charset="0"/>
              </a:rPr>
              <a:t>. Use the Coarse </a:t>
            </a:r>
            <a:r>
              <a:rPr lang="en-US" sz="2700" dirty="0" smtClean="0">
                <a:solidFill>
                  <a:srgbClr val="000000"/>
                </a:solidFill>
                <a:latin typeface="Arial" pitchFamily="34" charset="0"/>
              </a:rPr>
              <a:t>Adjustment Knob </a:t>
            </a:r>
            <a:r>
              <a:rPr lang="en-US" sz="2700" dirty="0">
                <a:solidFill>
                  <a:srgbClr val="000000"/>
                </a:solidFill>
                <a:latin typeface="Arial" pitchFamily="34" charset="0"/>
              </a:rPr>
              <a:t>to refocus. </a:t>
            </a:r>
            <a:r>
              <a:rPr lang="en-US" sz="2700" dirty="0" smtClean="0">
                <a:solidFill>
                  <a:srgbClr val="000000"/>
                </a:solidFill>
                <a:latin typeface="Arial" pitchFamily="34" charset="0"/>
              </a:rPr>
              <a:t>Then use the Fine Adjustment Knob to make the image crystal clear.  Again</a:t>
            </a:r>
            <a:r>
              <a:rPr lang="en-US" sz="2700" dirty="0">
                <a:solidFill>
                  <a:srgbClr val="000000"/>
                </a:solidFill>
                <a:latin typeface="Arial" pitchFamily="34" charset="0"/>
              </a:rPr>
              <a:t>, if you haven't focused on this level, you will not be able to move to the next level.</a:t>
            </a:r>
            <a:endParaRPr lang="en-US" dirty="0"/>
          </a:p>
          <a:p>
            <a:pPr marL="0" indent="0">
              <a:lnSpc>
                <a:spcPct val="95000"/>
              </a:lnSpc>
              <a:spcBef>
                <a:spcPct val="0"/>
              </a:spcBef>
              <a:buFontTx/>
              <a:buNone/>
            </a:pPr>
            <a:endParaRPr lang="en-US" sz="2700" dirty="0">
              <a:solidFill>
                <a:srgbClr val="000000"/>
              </a:solidFill>
              <a:latin typeface="Arial" pitchFamily="34" charset="0"/>
            </a:endParaRPr>
          </a:p>
          <a:p>
            <a:pPr marL="0" indent="0">
              <a:lnSpc>
                <a:spcPct val="95000"/>
              </a:lnSpc>
              <a:spcBef>
                <a:spcPct val="0"/>
              </a:spcBef>
              <a:buFontTx/>
              <a:buNone/>
            </a:pPr>
            <a:r>
              <a:rPr lang="en-US" sz="2700" dirty="0">
                <a:solidFill>
                  <a:srgbClr val="000000"/>
                </a:solidFill>
                <a:latin typeface="Arial" pitchFamily="34" charset="0"/>
              </a:rPr>
              <a:t>3. </a:t>
            </a:r>
            <a:r>
              <a:rPr lang="en-US" sz="2700" b="1" dirty="0">
                <a:solidFill>
                  <a:srgbClr val="000000"/>
                </a:solidFill>
                <a:latin typeface="Arial" pitchFamily="34" charset="0"/>
              </a:rPr>
              <a:t>Now switch to High Power</a:t>
            </a:r>
            <a:r>
              <a:rPr lang="en-US" sz="2700" dirty="0">
                <a:solidFill>
                  <a:srgbClr val="000000"/>
                </a:solidFill>
                <a:latin typeface="Arial" pitchFamily="34" charset="0"/>
              </a:rPr>
              <a:t>. (If you have a thick slide, or a slide without a cover, do NOT use the high power objective). At this point, ONLY use the Fine Adjustment Knob to focus specimens.</a:t>
            </a:r>
            <a:endParaRPr lang="en-US" dirty="0"/>
          </a:p>
          <a:p>
            <a:pPr marL="0" indent="0">
              <a:lnSpc>
                <a:spcPct val="95000"/>
              </a:lnSpc>
              <a:spcBef>
                <a:spcPct val="0"/>
              </a:spcBef>
              <a:buFontTx/>
              <a:buNone/>
            </a:pPr>
            <a:endParaRPr lang="en-US" sz="2700" dirty="0">
              <a:solidFill>
                <a:srgbClr val="000000"/>
              </a:solidFill>
              <a:latin typeface="Arial" pitchFamily="34" charset="0"/>
            </a:endParaRPr>
          </a:p>
          <a:p>
            <a:pPr marL="0" indent="0">
              <a:lnSpc>
                <a:spcPct val="95000"/>
              </a:lnSpc>
              <a:spcBef>
                <a:spcPct val="0"/>
              </a:spcBef>
              <a:buFontTx/>
              <a:buNone/>
            </a:pPr>
            <a:endParaRPr lang="en-US" sz="2700" dirty="0">
              <a:solidFill>
                <a:srgbClr val="000000"/>
              </a:solidFill>
              <a:latin typeface="Arial" pitchFamily="34" charset="0"/>
            </a:endParaRPr>
          </a:p>
          <a:p>
            <a:pPr marL="0" indent="0">
              <a:lnSpc>
                <a:spcPct val="95000"/>
              </a:lnSpc>
              <a:spcBef>
                <a:spcPct val="0"/>
              </a:spcBef>
              <a:buFontTx/>
              <a:buNone/>
            </a:pPr>
            <a:r>
              <a:rPr lang="en-US" sz="2700" dirty="0">
                <a:solidFill>
                  <a:srgbClr val="000000"/>
                </a:solidFill>
                <a:latin typeface="Arial" pitchFamily="34" charset="0"/>
              </a:rPr>
              <a:t>Recap</a:t>
            </a:r>
            <a:endParaRPr lang="en-US" dirty="0"/>
          </a:p>
          <a:p>
            <a:pPr marL="0" indent="0">
              <a:lnSpc>
                <a:spcPct val="95000"/>
              </a:lnSpc>
              <a:spcBef>
                <a:spcPct val="0"/>
              </a:spcBef>
              <a:buFontTx/>
              <a:buNone/>
            </a:pPr>
            <a:r>
              <a:rPr lang="en-US" sz="2700" dirty="0">
                <a:solidFill>
                  <a:srgbClr val="000000"/>
                </a:solidFill>
                <a:latin typeface="Arial" pitchFamily="34" charset="0"/>
              </a:rPr>
              <a:t>1.  Scanning --&gt; use coarse </a:t>
            </a:r>
            <a:r>
              <a:rPr lang="en-US" sz="2700" dirty="0" smtClean="0">
                <a:solidFill>
                  <a:srgbClr val="000000"/>
                </a:solidFill>
                <a:latin typeface="Arial" pitchFamily="34" charset="0"/>
              </a:rPr>
              <a:t>and fine knob </a:t>
            </a:r>
            <a:endParaRPr lang="en-US" dirty="0"/>
          </a:p>
          <a:p>
            <a:pPr marL="0" indent="0">
              <a:lnSpc>
                <a:spcPct val="95000"/>
              </a:lnSpc>
              <a:spcBef>
                <a:spcPct val="0"/>
              </a:spcBef>
              <a:buFontTx/>
              <a:buNone/>
            </a:pPr>
            <a:r>
              <a:rPr lang="en-US" sz="2700" dirty="0">
                <a:solidFill>
                  <a:srgbClr val="000000"/>
                </a:solidFill>
                <a:latin typeface="Arial" pitchFamily="34" charset="0"/>
              </a:rPr>
              <a:t>2.  Low power --&gt; use </a:t>
            </a:r>
            <a:r>
              <a:rPr lang="en-US" sz="2700" dirty="0" smtClean="0">
                <a:solidFill>
                  <a:srgbClr val="000000"/>
                </a:solidFill>
                <a:latin typeface="Arial" pitchFamily="34" charset="0"/>
              </a:rPr>
              <a:t>coarse and fine </a:t>
            </a:r>
            <a:r>
              <a:rPr lang="en-US" sz="2700" dirty="0">
                <a:solidFill>
                  <a:srgbClr val="000000"/>
                </a:solidFill>
                <a:latin typeface="Arial" pitchFamily="34" charset="0"/>
              </a:rPr>
              <a:t>knob</a:t>
            </a:r>
            <a:endParaRPr lang="en-US" dirty="0"/>
          </a:p>
          <a:p>
            <a:pPr marL="0" indent="0">
              <a:lnSpc>
                <a:spcPct val="95000"/>
              </a:lnSpc>
              <a:spcBef>
                <a:spcPct val="0"/>
              </a:spcBef>
              <a:buFontTx/>
              <a:buNone/>
            </a:pPr>
            <a:r>
              <a:rPr lang="en-US" sz="2700" dirty="0">
                <a:solidFill>
                  <a:srgbClr val="000000"/>
                </a:solidFill>
                <a:latin typeface="Arial" pitchFamily="34" charset="0"/>
              </a:rPr>
              <a:t>3.  High power --&gt; use fine </a:t>
            </a:r>
            <a:r>
              <a:rPr lang="en-US" sz="2700" dirty="0" smtClean="0">
                <a:solidFill>
                  <a:srgbClr val="000000"/>
                </a:solidFill>
                <a:latin typeface="Arial" pitchFamily="34" charset="0"/>
              </a:rPr>
              <a:t>knob only</a:t>
            </a:r>
            <a:endParaRPr lang="en-US" sz="2700" dirty="0">
              <a:solidFill>
                <a:srgbClr val="000000"/>
              </a:solidFill>
              <a:latin typeface="Arial" pitchFamily="34" charset="0"/>
            </a:endParaRPr>
          </a:p>
        </p:txBody>
      </p:sp>
      <p:sp>
        <p:nvSpPr>
          <p:cNvPr id="20484" name="Text Box 4"/>
          <p:cNvSpPr txBox="1">
            <a:spLocks noChangeArrowheads="1"/>
          </p:cNvSpPr>
          <p:nvPr/>
        </p:nvSpPr>
        <p:spPr bwMode="auto">
          <a:xfrm>
            <a:off x="6445250" y="5892800"/>
            <a:ext cx="2792413" cy="789447"/>
          </a:xfrm>
          <a:prstGeom prst="rect">
            <a:avLst/>
          </a:prstGeom>
          <a:noFill/>
          <a:ln w="9525">
            <a:noFill/>
            <a:miter lim="800000"/>
            <a:headEnd/>
            <a:tailEnd/>
          </a:ln>
          <a:effectLst/>
        </p:spPr>
        <p:txBody>
          <a:bodyPr lIns="0" tIns="0" rIns="0" bIns="0">
            <a:spAutoFit/>
          </a:bodyPr>
          <a:lstStyle/>
          <a:p>
            <a:pPr>
              <a:lnSpc>
                <a:spcPct val="95000"/>
              </a:lnSpc>
            </a:pPr>
            <a:r>
              <a:rPr lang="en-US" sz="2700">
                <a:solidFill>
                  <a:srgbClr val="FF0000"/>
                </a:solidFill>
                <a:latin typeface="Arial" pitchFamily="34" charset="0"/>
              </a:rPr>
              <a:t>DO NOT SKIP STEPS!!!!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subTitle" idx="1"/>
          </p:nvPr>
        </p:nvSpPr>
        <p:spPr>
          <a:xfrm>
            <a:off x="857250" y="1419225"/>
            <a:ext cx="8893175" cy="3781425"/>
          </a:xfrm>
        </p:spPr>
        <p:txBody>
          <a:bodyPr lIns="0" tIns="0" rIns="0" bIns="0">
            <a:normAutofit/>
          </a:bodyPr>
          <a:lstStyle/>
          <a:p>
            <a:pPr lvl="1" indent="-342900" algn="l">
              <a:lnSpc>
                <a:spcPct val="95000"/>
              </a:lnSpc>
              <a:spcBef>
                <a:spcPct val="0"/>
              </a:spcBef>
              <a:buClr>
                <a:srgbClr val="000000"/>
              </a:buClr>
              <a:buFontTx/>
              <a:buChar char="•"/>
            </a:pPr>
            <a:r>
              <a:rPr lang="en-US" sz="3600">
                <a:solidFill>
                  <a:srgbClr val="000000"/>
                </a:solidFill>
              </a:rPr>
              <a:t>Your slide MUST be focused on low power before attempting this step</a:t>
            </a:r>
            <a:endParaRPr lang="en-US"/>
          </a:p>
          <a:p>
            <a:pPr lvl="1" indent="-342900" algn="l">
              <a:lnSpc>
                <a:spcPct val="95000"/>
              </a:lnSpc>
              <a:spcBef>
                <a:spcPct val="0"/>
              </a:spcBef>
              <a:buClr>
                <a:srgbClr val="000000"/>
              </a:buClr>
              <a:buFontTx/>
              <a:buChar char="•"/>
            </a:pPr>
            <a:r>
              <a:rPr lang="en-US" sz="3600">
                <a:solidFill>
                  <a:srgbClr val="000000"/>
                </a:solidFill>
              </a:rPr>
              <a:t>Click the nosepiece to the longest objective</a:t>
            </a:r>
            <a:endParaRPr lang="en-US"/>
          </a:p>
          <a:p>
            <a:pPr lvl="1" indent="-342900" algn="l">
              <a:lnSpc>
                <a:spcPct val="95000"/>
              </a:lnSpc>
              <a:spcBef>
                <a:spcPct val="0"/>
              </a:spcBef>
              <a:buClr>
                <a:srgbClr val="000000"/>
              </a:buClr>
              <a:buFontTx/>
              <a:buChar char="•"/>
            </a:pPr>
            <a:r>
              <a:rPr lang="en-US" sz="3600">
                <a:solidFill>
                  <a:srgbClr val="000000"/>
                </a:solidFill>
              </a:rPr>
              <a:t>Do </a:t>
            </a:r>
            <a:r>
              <a:rPr lang="en-US" sz="3600" b="1">
                <a:solidFill>
                  <a:srgbClr val="FF0000"/>
                </a:solidFill>
              </a:rPr>
              <a:t>NOT</a:t>
            </a:r>
            <a:r>
              <a:rPr lang="en-US" sz="3600" b="1">
                <a:solidFill>
                  <a:srgbClr val="000000"/>
                </a:solidFill>
              </a:rPr>
              <a:t> </a:t>
            </a:r>
            <a:r>
              <a:rPr lang="en-US" sz="3600">
                <a:solidFill>
                  <a:srgbClr val="000000"/>
                </a:solidFill>
              </a:rPr>
              <a:t>use the Coarse Focusing Knob, this could crack the slide or the lens</a:t>
            </a:r>
            <a:endParaRPr lang="en-US"/>
          </a:p>
          <a:p>
            <a:pPr lvl="1" indent="-342900" algn="l">
              <a:lnSpc>
                <a:spcPct val="95000"/>
              </a:lnSpc>
              <a:spcBef>
                <a:spcPct val="0"/>
              </a:spcBef>
              <a:buClr>
                <a:srgbClr val="000000"/>
              </a:buClr>
              <a:buFontTx/>
              <a:buChar char="•"/>
            </a:pPr>
            <a:r>
              <a:rPr lang="en-US" sz="3600">
                <a:solidFill>
                  <a:srgbClr val="000000"/>
                </a:solidFill>
              </a:rPr>
              <a:t>Use the Fine Focus Knob to bring the slide</a:t>
            </a:r>
          </a:p>
        </p:txBody>
      </p:sp>
      <p:pic>
        <p:nvPicPr>
          <p:cNvPr id="21508" name="Picture 4"/>
          <p:cNvPicPr>
            <a:picLocks noChangeAspect="1" noChangeArrowheads="1"/>
          </p:cNvPicPr>
          <p:nvPr/>
        </p:nvPicPr>
        <p:blipFill>
          <a:blip r:embed="rId3" cstate="print"/>
          <a:srcRect/>
          <a:stretch>
            <a:fillRect/>
          </a:stretch>
        </p:blipFill>
        <p:spPr bwMode="auto">
          <a:xfrm>
            <a:off x="1162050" y="404813"/>
            <a:ext cx="7996238" cy="723900"/>
          </a:xfrm>
          <a:prstGeom prst="rect">
            <a:avLst/>
          </a:prstGeom>
          <a:noFill/>
        </p:spPr>
      </p:pic>
      <p:pic>
        <p:nvPicPr>
          <p:cNvPr id="21509" name="Picture 5"/>
          <p:cNvPicPr>
            <a:picLocks noChangeAspect="1" noChangeArrowheads="1"/>
          </p:cNvPicPr>
          <p:nvPr/>
        </p:nvPicPr>
        <p:blipFill>
          <a:blip r:embed="rId4" cstate="print"/>
          <a:srcRect/>
          <a:stretch>
            <a:fillRect/>
          </a:stretch>
        </p:blipFill>
        <p:spPr bwMode="auto">
          <a:xfrm>
            <a:off x="4165600" y="5486400"/>
            <a:ext cx="1749425" cy="170021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671</TotalTime>
  <Words>497</Words>
  <Application>Microsoft Office PowerPoint</Application>
  <PresentationFormat>Custom</PresentationFormat>
  <Paragraphs>118</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Introduction to the Microscope</vt:lpstr>
      <vt:lpstr>Types of Microscopes</vt:lpstr>
      <vt:lpstr>Slide 3</vt:lpstr>
      <vt:lpstr>Slide 4</vt:lpstr>
      <vt:lpstr>Magnification   Your microscope has 3 magnifications: Scanning, Low and High. Each objective will have written the magnification. In addition to this, the ocular lens (eyepiece) has a magnification. The total magnification is the ocular x objective</vt:lpstr>
      <vt:lpstr>Slide 6</vt:lpstr>
      <vt:lpstr>Slide 7</vt:lpstr>
      <vt:lpstr>Slide 8</vt:lpstr>
      <vt:lpstr>Slide 9</vt:lpstr>
      <vt:lpstr>Slide 10</vt:lpstr>
      <vt:lpstr>Slide 11</vt:lpstr>
      <vt:lpstr>Troubleshooting</vt:lpstr>
      <vt:lpstr>Slide 13</vt:lpstr>
      <vt:lpstr>Quiz Over the Microscope</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ihab moussa</cp:lastModifiedBy>
  <cp:revision>9</cp:revision>
  <dcterms:created xsi:type="dcterms:W3CDTF">2004-05-06T09:28:21Z</dcterms:created>
  <dcterms:modified xsi:type="dcterms:W3CDTF">2017-05-02T07:01:18Z</dcterms:modified>
</cp:coreProperties>
</file>