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280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9" r:id="rId13"/>
    <p:sldId id="271" r:id="rId14"/>
    <p:sldId id="272" r:id="rId15"/>
    <p:sldId id="273" r:id="rId16"/>
    <p:sldId id="274" r:id="rId17"/>
    <p:sldId id="27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30B5-5383-A14E-9A93-429B26110D2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F4018-F9E8-E24C-9345-B23549F90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7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8C02-FE61-3447-B562-A3FB376414F7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DEEC9-6851-E24A-BDF7-BE834F1F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7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AD0E-E31E-F14A-BF9D-988FC6DC12EB}" type="datetime1">
              <a:rPr lang="en-GB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217-9979-0D47-947A-8BC9F316D021}" type="datetime1">
              <a:rPr lang="en-GB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309-359C-8247-AE2F-F514E9F66F2E}" type="datetime1">
              <a:rPr lang="en-GB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5766-2565-284E-9F8B-48155B91BBEB}" type="datetime1">
              <a:rPr lang="en-GB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6654-BE4C-0348-BA71-73F6D96BD4D3}" type="datetime1">
              <a:rPr lang="en-GB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86ED-A2E3-CC4C-9D1D-371DA2DE4DE0}" type="datetime1">
              <a:rPr lang="en-GB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B9D1-CEF0-444E-BB8B-096CCA59DB2A}" type="datetime1">
              <a:rPr lang="en-GB" smtClean="0"/>
              <a:t>11/02/2019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05C-74C0-3743-BF6B-E2410F9FFA7B}" type="datetime1">
              <a:rPr lang="en-GB" smtClean="0"/>
              <a:t>11/02/2019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95E9-C4E4-E34F-83AB-AE5B45D5AD6F}" type="datetime1">
              <a:rPr lang="en-GB" smtClean="0"/>
              <a:t>11/02/2019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D834-0062-9449-8009-96AB11A5715B}" type="datetime1">
              <a:rPr lang="en-GB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06BE-38F9-324A-8D96-C9E5DDC9048A}" type="datetime1">
              <a:rPr lang="en-GB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C5E692-CA35-0B49-8096-BF102187EFD4}" type="datetime1">
              <a:rPr lang="en-GB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N.Altwaijry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F3A5EE-B9BB-114C-8A7D-2B5F1E6DB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smtClean="0"/>
              <a:t>to search NCBI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3662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Latin or Scientific names</a:t>
            </a:r>
          </a:p>
        </p:txBody>
      </p:sp>
      <p:pic>
        <p:nvPicPr>
          <p:cNvPr id="2050" name="Picture 2" descr="https://gcps.desire2learn.com/d2l/lor/viewer/viewFile.d2lfile/6605/9413/Classif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1752600"/>
            <a:ext cx="43529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3000" y="1752600"/>
            <a:ext cx="2438400" cy="457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1328737" y="1752600"/>
            <a:ext cx="1219200" cy="91440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9492" y="5016500"/>
            <a:ext cx="7643308" cy="1298729"/>
          </a:xfrm>
        </p:spPr>
        <p:txBody>
          <a:bodyPr>
            <a:normAutofit/>
          </a:bodyPr>
          <a:lstStyle/>
          <a:p>
            <a:r>
              <a:rPr lang="en-US" dirty="0"/>
              <a:t>The number of chromosomes per organism differs. </a:t>
            </a:r>
          </a:p>
          <a:p>
            <a:r>
              <a:rPr lang="en-US" dirty="0"/>
              <a:t>It is not related to its size.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142113"/>
              </p:ext>
            </p:extLst>
          </p:nvPr>
        </p:nvGraphicFramePr>
        <p:xfrm>
          <a:off x="635000" y="849864"/>
          <a:ext cx="7912100" cy="398415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84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Latin Name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English Name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Escherichia coli (E. coli)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of  Gram-negative Bacteria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</a:rPr>
                        <a:t>Oryza</a:t>
                      </a:r>
                      <a:r>
                        <a:rPr lang="en-US" sz="2400" dirty="0">
                          <a:effectLst/>
                        </a:rPr>
                        <a:t> sativa (O. sativa)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Rice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</a:rPr>
                        <a:t>Rattus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norvegicus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(R. </a:t>
                      </a:r>
                      <a:r>
                        <a:rPr lang="en-US" sz="2400" dirty="0" err="1">
                          <a:effectLst/>
                        </a:rPr>
                        <a:t>norvegicus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</a:rPr>
                        <a:t>Bos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taurus</a:t>
                      </a:r>
                      <a:r>
                        <a:rPr lang="en-US" sz="2400" dirty="0">
                          <a:effectLst/>
                        </a:rPr>
                        <a:t> (B. </a:t>
                      </a:r>
                      <a:r>
                        <a:rPr lang="en-US" sz="2400" dirty="0" err="1">
                          <a:effectLst/>
                        </a:rPr>
                        <a:t>taurus</a:t>
                      </a:r>
                      <a:r>
                        <a:rPr lang="en-US" sz="2400" dirty="0" smtClean="0">
                          <a:effectLst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cattle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Homo sapiens (H. sapiens)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human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7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know the Latin names &amp; chromosome number of an organism?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 many different approaches to this </a:t>
            </a:r>
            <a:r>
              <a:rPr lang="en-US" dirty="0" smtClean="0"/>
              <a:t>questions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How to search NCBI </a:t>
            </a:r>
            <a:r>
              <a:rPr lang="en-US" b="1" dirty="0" smtClean="0">
                <a:solidFill>
                  <a:srgbClr val="C00000"/>
                </a:solidFill>
              </a:rPr>
              <a:t>databases?</a:t>
            </a:r>
          </a:p>
          <a:p>
            <a:pPr lvl="1"/>
            <a:r>
              <a:rPr lang="en-US" dirty="0" smtClean="0"/>
              <a:t>Open </a:t>
            </a:r>
            <a:r>
              <a:rPr lang="en-US" b="1" dirty="0" smtClean="0">
                <a:solidFill>
                  <a:srgbClr val="00B050"/>
                </a:solidFill>
              </a:rPr>
              <a:t>“Taxonomy” </a:t>
            </a:r>
            <a:r>
              <a:rPr lang="en-US" dirty="0" smtClean="0"/>
              <a:t>database.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query</a:t>
            </a:r>
            <a:r>
              <a:rPr lang="en-US" dirty="0"/>
              <a:t> in the search box.</a:t>
            </a:r>
          </a:p>
          <a:p>
            <a:pPr lvl="1"/>
            <a:r>
              <a:rPr lang="en-US" dirty="0"/>
              <a:t>Add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more words in the search to be specific.</a:t>
            </a:r>
          </a:p>
          <a:p>
            <a:pPr lvl="1"/>
            <a:r>
              <a:rPr lang="en-US" dirty="0"/>
              <a:t>Click search and </a:t>
            </a:r>
            <a:r>
              <a:rPr lang="en-US" b="1" dirty="0">
                <a:solidFill>
                  <a:srgbClr val="0070C0"/>
                </a:solidFill>
              </a:rPr>
              <a:t>retrieve</a:t>
            </a:r>
            <a:r>
              <a:rPr lang="en-US" dirty="0"/>
              <a:t> specific results.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0070C0"/>
                </a:solidFill>
              </a:rPr>
              <a:t>Advanced </a:t>
            </a:r>
            <a:r>
              <a:rPr lang="en-US" dirty="0"/>
              <a:t>option whenever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076" y="1998720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/>
              <a:t>NCBI </a:t>
            </a:r>
            <a:br>
              <a:rPr lang="en-US" sz="6000" dirty="0"/>
            </a:br>
            <a:r>
              <a:rPr lang="en-US" sz="6000" dirty="0"/>
              <a:t>Taxonomy database</a:t>
            </a:r>
          </a:p>
        </p:txBody>
      </p:sp>
    </p:spTree>
    <p:extLst>
      <p:ext uri="{BB962C8B-B14F-4D97-AF65-F5344CB8AC3E}">
        <p14:creationId xmlns:p14="http://schemas.microsoft.com/office/powerpoint/2010/main" val="35816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Taxonomy and then 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2"/>
          <a:stretch/>
        </p:blipFill>
        <p:spPr bwMode="auto">
          <a:xfrm>
            <a:off x="228600" y="1371600"/>
            <a:ext cx="851210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 rot="9559588">
            <a:off x="3906818" y="5748925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9559588">
            <a:off x="3572057" y="4747632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9559588">
            <a:off x="2692198" y="162343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9559588">
            <a:off x="3530398" y="4214232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457200" y="240336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Taxonomy database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7522" r="5186" b="5432"/>
          <a:stretch/>
        </p:blipFill>
        <p:spPr bwMode="auto">
          <a:xfrm>
            <a:off x="337028" y="1809288"/>
            <a:ext cx="8501418" cy="50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otched Right Arrow 9"/>
          <p:cNvSpPr/>
          <p:nvPr/>
        </p:nvSpPr>
        <p:spPr>
          <a:xfrm rot="9225981">
            <a:off x="3004723" y="1739690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7947465">
            <a:off x="975944" y="262003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5487823">
            <a:off x="331007" y="347056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15487823">
            <a:off x="850049" y="347056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20393457">
            <a:off x="5871712" y="4495782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rot="6808969">
            <a:off x="1870390" y="1682320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16914412">
            <a:off x="1981153" y="3597070"/>
            <a:ext cx="2684573" cy="294174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16914412">
            <a:off x="6014460" y="2944469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81215" y="1294472"/>
            <a:ext cx="81304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30459" y="1152684"/>
            <a:ext cx="117211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Database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74375" y="3412866"/>
            <a:ext cx="287771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Click here to download file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8436" y="5129703"/>
            <a:ext cx="544251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Always use advanced options to get specific results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7642" y="4438084"/>
            <a:ext cx="218521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Related information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92952" y="2436415"/>
            <a:ext cx="136447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Latin Name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621" y="3899475"/>
            <a:ext cx="2015932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Accessing all nucleotides &amp; proteins of that organism</a:t>
            </a:r>
          </a:p>
        </p:txBody>
      </p:sp>
    </p:spTree>
    <p:extLst>
      <p:ext uri="{BB962C8B-B14F-4D97-AF65-F5344CB8AC3E}">
        <p14:creationId xmlns:p14="http://schemas.microsoft.com/office/powerpoint/2010/main" val="20392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8582" r="2090" b="5001"/>
          <a:stretch/>
        </p:blipFill>
        <p:spPr bwMode="auto">
          <a:xfrm>
            <a:off x="0" y="906564"/>
            <a:ext cx="9144000" cy="510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ched Right Arrow 8"/>
          <p:cNvSpPr/>
          <p:nvPr/>
        </p:nvSpPr>
        <p:spPr>
          <a:xfrm rot="8345134">
            <a:off x="770688" y="2378403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r="1866" b="5000"/>
          <a:stretch/>
        </p:blipFill>
        <p:spPr bwMode="auto">
          <a:xfrm>
            <a:off x="0" y="929604"/>
            <a:ext cx="9144000" cy="53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otched Right Arrow 9"/>
          <p:cNvSpPr/>
          <p:nvPr/>
        </p:nvSpPr>
        <p:spPr>
          <a:xfrm rot="20535954">
            <a:off x="6731188" y="2693968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7562617">
            <a:off x="5044303" y="537579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15975" y="4823263"/>
            <a:ext cx="277511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Number of chromosomes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80802" y="2711547"/>
            <a:ext cx="4070345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Link to all databases of that organism,</a:t>
            </a:r>
          </a:p>
          <a:p>
            <a:pPr algn="ctr"/>
            <a:r>
              <a:rPr lang="en-US" dirty="0"/>
              <a:t> like accessing all of its proteins</a:t>
            </a:r>
          </a:p>
        </p:txBody>
      </p:sp>
    </p:spTree>
    <p:extLst>
      <p:ext uri="{BB962C8B-B14F-4D97-AF65-F5344CB8AC3E}">
        <p14:creationId xmlns:p14="http://schemas.microsoft.com/office/powerpoint/2010/main" val="4466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Home work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</a:t>
            </a:r>
            <a:r>
              <a:rPr lang="en-US" dirty="0" err="1" smtClean="0"/>
              <a:t>GenBank</a:t>
            </a:r>
            <a:r>
              <a:rPr lang="en-US" dirty="0" smtClean="0"/>
              <a:t> file format.</a:t>
            </a:r>
          </a:p>
          <a:p>
            <a:r>
              <a:rPr lang="en-US" dirty="0" smtClean="0"/>
              <a:t>Amino acid abbreviation used in </a:t>
            </a:r>
            <a:r>
              <a:rPr lang="en-US" dirty="0" err="1" smtClean="0"/>
              <a:t>fasta</a:t>
            </a:r>
            <a:r>
              <a:rPr lang="en-US" dirty="0" smtClean="0"/>
              <a:t> sequence.</a:t>
            </a:r>
          </a:p>
          <a:p>
            <a:r>
              <a:rPr lang="en-US" dirty="0" smtClean="0"/>
              <a:t>DNA abbreviation in sequences.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Due next lecture!!!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30" y="1524000"/>
            <a:ext cx="8229600" cy="990600"/>
          </a:xfrm>
        </p:spPr>
        <p:txBody>
          <a:bodyPr/>
          <a:lstStyle/>
          <a:p>
            <a:r>
              <a:rPr lang="en-US" dirty="0" smtClean="0"/>
              <a:t>Objective of </a:t>
            </a:r>
            <a:r>
              <a:rPr lang="en-US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263" y="2955072"/>
            <a:ext cx="6155473" cy="2607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To learn how to conduct a search in NCBI website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14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General guidelines when searching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29897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Write the </a:t>
            </a:r>
            <a:r>
              <a:rPr lang="en-US" sz="2800" b="1" dirty="0">
                <a:solidFill>
                  <a:srgbClr val="0070C0"/>
                </a:solidFill>
              </a:rPr>
              <a:t>query</a:t>
            </a:r>
            <a:r>
              <a:rPr lang="en-US" sz="2800" dirty="0"/>
              <a:t> in the search box.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Add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more words, to </a:t>
            </a:r>
            <a:r>
              <a:rPr lang="en-US" sz="2800" b="1" dirty="0">
                <a:solidFill>
                  <a:srgbClr val="0070C0"/>
                </a:solidFill>
              </a:rPr>
              <a:t>retrieve</a:t>
            </a:r>
            <a:r>
              <a:rPr lang="en-US" sz="2800" dirty="0"/>
              <a:t> specific results.</a:t>
            </a:r>
          </a:p>
          <a:p>
            <a:r>
              <a:rPr lang="en-US" sz="2800" dirty="0"/>
              <a:t>Use </a:t>
            </a:r>
            <a:r>
              <a:rPr lang="en-US" sz="2800" u="sng" dirty="0"/>
              <a:t>Boolean functions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0070C0"/>
                </a:solidFill>
              </a:rPr>
              <a:t>AND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70C0"/>
                </a:solidFill>
              </a:rPr>
              <a:t>OR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70C0"/>
                </a:solidFill>
              </a:rPr>
              <a:t>NOT</a:t>
            </a:r>
            <a:r>
              <a:rPr lang="en-US" sz="2800" dirty="0"/>
              <a:t> to get specific results.</a:t>
            </a:r>
          </a:p>
          <a:p>
            <a:r>
              <a:rPr lang="en-US" sz="2800" dirty="0"/>
              <a:t>You can search by </a:t>
            </a:r>
            <a:r>
              <a:rPr lang="en-US" sz="2800" b="1" dirty="0">
                <a:solidFill>
                  <a:srgbClr val="0070C0"/>
                </a:solidFill>
              </a:rPr>
              <a:t>accession numbers</a:t>
            </a:r>
            <a:r>
              <a:rPr lang="en-US" sz="2800" dirty="0"/>
              <a:t> only.</a:t>
            </a:r>
          </a:p>
          <a:p>
            <a:r>
              <a:rPr lang="en-US" sz="2800" dirty="0"/>
              <a:t>You can search by </a:t>
            </a:r>
            <a:r>
              <a:rPr lang="en-US" sz="2800" b="1" dirty="0" err="1">
                <a:solidFill>
                  <a:srgbClr val="0070C0"/>
                </a:solidFill>
              </a:rPr>
              <a:t>gi</a:t>
            </a:r>
            <a:r>
              <a:rPr lang="en-US" sz="2800" b="1" dirty="0">
                <a:solidFill>
                  <a:srgbClr val="0070C0"/>
                </a:solidFill>
              </a:rPr>
              <a:t> numbers </a:t>
            </a:r>
            <a:r>
              <a:rPr lang="en-US" sz="2800" dirty="0"/>
              <a:t>only.</a:t>
            </a:r>
          </a:p>
          <a:p>
            <a:r>
              <a:rPr lang="en-US" sz="2800" dirty="0"/>
              <a:t>Always use </a:t>
            </a:r>
            <a:r>
              <a:rPr lang="en-US" sz="2800" b="1" dirty="0">
                <a:solidFill>
                  <a:srgbClr val="0070C0"/>
                </a:solidFill>
              </a:rPr>
              <a:t>Advanced </a:t>
            </a:r>
            <a:r>
              <a:rPr lang="en-US" sz="2800" dirty="0"/>
              <a:t>option.</a:t>
            </a:r>
          </a:p>
          <a:p>
            <a:r>
              <a:rPr lang="en-US" sz="2800" u="sng" dirty="0">
                <a:solidFill>
                  <a:srgbClr val="C00000"/>
                </a:solidFill>
              </a:rPr>
              <a:t>Advanced options differ according to the database.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1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7762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/>
              <a:t>Importance of using Boolean functions or many specific words when you search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t="12780" r="56363" b="66181"/>
          <a:stretch/>
        </p:blipFill>
        <p:spPr bwMode="auto">
          <a:xfrm>
            <a:off x="4607745" y="2510229"/>
            <a:ext cx="4037215" cy="193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13091" r="56851" b="69611"/>
          <a:stretch/>
        </p:blipFill>
        <p:spPr bwMode="auto">
          <a:xfrm>
            <a:off x="202639" y="4925877"/>
            <a:ext cx="3912161" cy="178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13247" r="47403" b="69922"/>
          <a:stretch/>
        </p:blipFill>
        <p:spPr bwMode="auto">
          <a:xfrm>
            <a:off x="4468321" y="4831900"/>
            <a:ext cx="4281941" cy="124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12358" r="60821" b="67403"/>
          <a:stretch/>
        </p:blipFill>
        <p:spPr bwMode="auto">
          <a:xfrm>
            <a:off x="521443" y="2514783"/>
            <a:ext cx="3274551" cy="203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Notched Right Arrow 11"/>
          <p:cNvSpPr/>
          <p:nvPr/>
        </p:nvSpPr>
        <p:spPr>
          <a:xfrm rot="10593130">
            <a:off x="2369284" y="2587475"/>
            <a:ext cx="609600" cy="253936"/>
          </a:xfrm>
          <a:prstGeom prst="notchedRightArrow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10593130">
            <a:off x="3359884" y="428080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10593130">
            <a:off x="7565409" y="2521541"/>
            <a:ext cx="609600" cy="253936"/>
          </a:xfrm>
          <a:prstGeom prst="notchedRightArrow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0593130">
            <a:off x="7438438" y="4007600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0593130">
            <a:off x="3904820" y="4934372"/>
            <a:ext cx="609600" cy="253936"/>
          </a:xfrm>
          <a:prstGeom prst="notchedRightArrow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10593130">
            <a:off x="2610298" y="628524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 rot="10593130">
            <a:off x="8518121" y="4798909"/>
            <a:ext cx="609600" cy="253936"/>
          </a:xfrm>
          <a:prstGeom prst="notchedRightArrow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otched Right Arrow 24"/>
          <p:cNvSpPr/>
          <p:nvPr/>
        </p:nvSpPr>
        <p:spPr>
          <a:xfrm rot="10593130">
            <a:off x="5645885" y="5834133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otched Right Arrow 25"/>
          <p:cNvSpPr/>
          <p:nvPr/>
        </p:nvSpPr>
        <p:spPr>
          <a:xfrm rot="16200000">
            <a:off x="6463929" y="2971410"/>
            <a:ext cx="609600" cy="25393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Notched Right Arrow 26"/>
          <p:cNvSpPr/>
          <p:nvPr/>
        </p:nvSpPr>
        <p:spPr>
          <a:xfrm rot="16200000">
            <a:off x="7253523" y="5239183"/>
            <a:ext cx="609600" cy="25393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468950"/>
            <a:ext cx="7024744" cy="1143000"/>
          </a:xfrm>
        </p:spPr>
        <p:txBody>
          <a:bodyPr/>
          <a:lstStyle/>
          <a:p>
            <a:r>
              <a:rPr lang="en-US" dirty="0"/>
              <a:t>How to go to NCBI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Google and search for NCBI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r="31493" b="32120"/>
          <a:stretch/>
        </p:blipFill>
        <p:spPr bwMode="auto">
          <a:xfrm>
            <a:off x="266699" y="2482829"/>
            <a:ext cx="8534401" cy="42698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2690" y="488016"/>
            <a:ext cx="7024744" cy="1143000"/>
          </a:xfrm>
        </p:spPr>
        <p:txBody>
          <a:bodyPr/>
          <a:lstStyle/>
          <a:p>
            <a:r>
              <a:rPr lang="en-US" dirty="0"/>
              <a:t>NCBI</a:t>
            </a:r>
          </a:p>
        </p:txBody>
      </p:sp>
      <p:pic>
        <p:nvPicPr>
          <p:cNvPr id="1026" name="Picture 2" descr="E:\Screen Shot 2015-01-08 at 5.59.11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748765"/>
            <a:ext cx="861894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/>
          <p:cNvSpPr/>
          <p:nvPr/>
        </p:nvSpPr>
        <p:spPr>
          <a:xfrm rot="4567906">
            <a:off x="1047188" y="853815"/>
            <a:ext cx="1219200" cy="91440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711174" y="2514600"/>
            <a:ext cx="2518426" cy="2286000"/>
            <a:chOff x="5711174" y="2514600"/>
            <a:chExt cx="2518426" cy="2286000"/>
          </a:xfrm>
        </p:grpSpPr>
        <p:sp>
          <p:nvSpPr>
            <p:cNvPr id="11" name="Notched Right Arrow 10"/>
            <p:cNvSpPr/>
            <p:nvPr/>
          </p:nvSpPr>
          <p:spPr>
            <a:xfrm rot="19467512">
              <a:off x="5711174" y="3393378"/>
              <a:ext cx="1219200" cy="914400"/>
            </a:xfrm>
            <a:prstGeom prst="notched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34200" y="2514600"/>
              <a:ext cx="1295400" cy="2286000"/>
            </a:xfrm>
            <a:prstGeom prst="roundRect">
              <a:avLst/>
            </a:prstGeom>
            <a:solidFill>
              <a:srgbClr val="00B0F0">
                <a:alpha val="22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7036" y="2743200"/>
            <a:ext cx="2530742" cy="2895599"/>
            <a:chOff x="187036" y="3059282"/>
            <a:chExt cx="2530742" cy="2579517"/>
          </a:xfrm>
        </p:grpSpPr>
        <p:sp>
          <p:nvSpPr>
            <p:cNvPr id="16" name="Rounded Rectangle 15"/>
            <p:cNvSpPr/>
            <p:nvPr/>
          </p:nvSpPr>
          <p:spPr>
            <a:xfrm>
              <a:off x="187036" y="3059282"/>
              <a:ext cx="1295400" cy="2579517"/>
            </a:xfrm>
            <a:prstGeom prst="roundRect">
              <a:avLst/>
            </a:prstGeom>
            <a:solidFill>
              <a:srgbClr val="00B050">
                <a:alpha val="26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Notched Right Arrow 16"/>
            <p:cNvSpPr/>
            <p:nvPr/>
          </p:nvSpPr>
          <p:spPr>
            <a:xfrm rot="12871074">
              <a:off x="1498578" y="4531817"/>
              <a:ext cx="1219200" cy="914400"/>
            </a:xfrm>
            <a:prstGeom prst="notchedRightArrow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E:\Screen Shot 2015-01-08 at 5.59.11 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4732" r="73496" b="85279"/>
          <a:stretch/>
        </p:blipFill>
        <p:spPr bwMode="auto">
          <a:xfrm>
            <a:off x="2128650" y="2113404"/>
            <a:ext cx="5176264" cy="17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NCBI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8394" r="5186" b="4431"/>
          <a:stretch/>
        </p:blipFill>
        <p:spPr bwMode="auto">
          <a:xfrm>
            <a:off x="0" y="1489237"/>
            <a:ext cx="9144000" cy="534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12328235">
            <a:off x="3388650" y="1917155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3219" y="2221518"/>
            <a:ext cx="81304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1422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8395" r="5299" b="5690"/>
          <a:stretch/>
        </p:blipFill>
        <p:spPr bwMode="auto">
          <a:xfrm>
            <a:off x="0" y="1463895"/>
            <a:ext cx="9144000" cy="538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9862989">
            <a:off x="1550867" y="5742191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43573" y="5394029"/>
            <a:ext cx="139012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Nucleotides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4872" y="4371163"/>
            <a:ext cx="260956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Genomes (Nucleotides)</a:t>
            </a:r>
          </a:p>
        </p:txBody>
      </p:sp>
      <p:sp>
        <p:nvSpPr>
          <p:cNvPr id="12" name="Notched Right Arrow 11"/>
          <p:cNvSpPr/>
          <p:nvPr/>
        </p:nvSpPr>
        <p:spPr>
          <a:xfrm rot="9862989">
            <a:off x="453996" y="3303791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46702" y="3088672"/>
            <a:ext cx="85151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Health</a:t>
            </a:r>
          </a:p>
        </p:txBody>
      </p:sp>
      <p:sp>
        <p:nvSpPr>
          <p:cNvPr id="14" name="Notched Right Arrow 13"/>
          <p:cNvSpPr/>
          <p:nvPr/>
        </p:nvSpPr>
        <p:spPr>
          <a:xfrm rot="9862989">
            <a:off x="674567" y="2342738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67273" y="2146193"/>
            <a:ext cx="22368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Literature (</a:t>
            </a:r>
            <a:r>
              <a:rPr lang="en-US" dirty="0" err="1"/>
              <a:t>pubmed</a:t>
            </a:r>
            <a:r>
              <a:rPr lang="en-US" dirty="0"/>
              <a:t>)</a:t>
            </a:r>
          </a:p>
        </p:txBody>
      </p:sp>
      <p:sp>
        <p:nvSpPr>
          <p:cNvPr id="16" name="Notched Right Arrow 15"/>
          <p:cNvSpPr/>
          <p:nvPr/>
        </p:nvSpPr>
        <p:spPr>
          <a:xfrm rot="9862989">
            <a:off x="6046667" y="2603604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39373" y="2255442"/>
            <a:ext cx="74892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Gene</a:t>
            </a:r>
          </a:p>
        </p:txBody>
      </p:sp>
      <p:sp>
        <p:nvSpPr>
          <p:cNvPr id="18" name="Notched Right Arrow 17"/>
          <p:cNvSpPr/>
          <p:nvPr/>
        </p:nvSpPr>
        <p:spPr>
          <a:xfrm rot="9862989">
            <a:off x="6046667" y="3971592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39372" y="3840482"/>
            <a:ext cx="91563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Protein</a:t>
            </a:r>
          </a:p>
        </p:txBody>
      </p:sp>
      <p:sp>
        <p:nvSpPr>
          <p:cNvPr id="20" name="Notched Right Arrow 19"/>
          <p:cNvSpPr/>
          <p:nvPr/>
        </p:nvSpPr>
        <p:spPr>
          <a:xfrm rot="9862989">
            <a:off x="4979867" y="2179584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72573" y="1831422"/>
            <a:ext cx="86433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Genes</a:t>
            </a:r>
          </a:p>
        </p:txBody>
      </p:sp>
      <p:sp>
        <p:nvSpPr>
          <p:cNvPr id="22" name="Notched Right Arrow 21"/>
          <p:cNvSpPr/>
          <p:nvPr/>
        </p:nvSpPr>
        <p:spPr>
          <a:xfrm rot="9862989">
            <a:off x="5132267" y="3621500"/>
            <a:ext cx="1265838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24973" y="3273338"/>
            <a:ext cx="10310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Proteins</a:t>
            </a:r>
          </a:p>
        </p:txBody>
      </p:sp>
      <p:sp>
        <p:nvSpPr>
          <p:cNvPr id="10" name="Notched Right Arrow 9"/>
          <p:cNvSpPr/>
          <p:nvPr/>
        </p:nvSpPr>
        <p:spPr>
          <a:xfrm rot="9862989">
            <a:off x="724754" y="4530590"/>
            <a:ext cx="611093" cy="3731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domain of life</a:t>
            </a:r>
          </a:p>
        </p:txBody>
      </p:sp>
      <p:pic>
        <p:nvPicPr>
          <p:cNvPr id="1028" name="Picture 4" descr="http://people.emich.edu/jeisenbac/bio110life/IMAGESfor110LIFE/26_21-ThreeDomain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" y="1524950"/>
            <a:ext cx="7157176" cy="53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505200" y="1512739"/>
            <a:ext cx="12954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76799" y="5703739"/>
            <a:ext cx="12954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6116584"/>
            <a:ext cx="12954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166</TotalTime>
  <Words>339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Clarity</vt:lpstr>
      <vt:lpstr>How to search NCBI</vt:lpstr>
      <vt:lpstr>Objective of this lecture</vt:lpstr>
      <vt:lpstr>General guidelines when searching</vt:lpstr>
      <vt:lpstr>Importance of using Boolean functions or many specific words when you search</vt:lpstr>
      <vt:lpstr>How to go to NCBI</vt:lpstr>
      <vt:lpstr>NCBI</vt:lpstr>
      <vt:lpstr>Working with NCBI</vt:lpstr>
      <vt:lpstr>PowerPoint Presentation</vt:lpstr>
      <vt:lpstr>The three domain of life</vt:lpstr>
      <vt:lpstr>PowerPoint Presentation</vt:lpstr>
      <vt:lpstr>PowerPoint Presentation</vt:lpstr>
      <vt:lpstr>How to know the Latin names &amp; chromosome number of an organism?</vt:lpstr>
      <vt:lpstr>NCBI  Taxonomy database</vt:lpstr>
      <vt:lpstr>Select Taxonomy and then search</vt:lpstr>
      <vt:lpstr>Taxonomy database</vt:lpstr>
      <vt:lpstr>PowerPoint Presentation</vt:lpstr>
      <vt:lpstr>PowerPoint Presentation</vt:lpstr>
      <vt:lpstr>Home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Nojood Altwaijry</dc:creator>
  <cp:lastModifiedBy>Nojood Altwaijry</cp:lastModifiedBy>
  <cp:revision>12</cp:revision>
  <dcterms:created xsi:type="dcterms:W3CDTF">2018-10-06T15:49:09Z</dcterms:created>
  <dcterms:modified xsi:type="dcterms:W3CDTF">2019-02-11T06:23:52Z</dcterms:modified>
</cp:coreProperties>
</file>