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68" r:id="rId1"/>
  </p:sldMasterIdLst>
  <p:notesMasterIdLst>
    <p:notesMasterId r:id="rId33"/>
  </p:notesMasterIdLst>
  <p:handoutMasterIdLst>
    <p:handoutMasterId r:id="rId34"/>
  </p:handoutMasterIdLst>
  <p:sldIdLst>
    <p:sldId id="257" r:id="rId2"/>
    <p:sldId id="258" r:id="rId3"/>
    <p:sldId id="259" r:id="rId4"/>
    <p:sldId id="260" r:id="rId5"/>
    <p:sldId id="261" r:id="rId6"/>
    <p:sldId id="262" r:id="rId7"/>
    <p:sldId id="264" r:id="rId8"/>
    <p:sldId id="265" r:id="rId9"/>
    <p:sldId id="266" r:id="rId10"/>
    <p:sldId id="267" r:id="rId11"/>
    <p:sldId id="268" r:id="rId12"/>
    <p:sldId id="269" r:id="rId13"/>
    <p:sldId id="271" r:id="rId14"/>
    <p:sldId id="272" r:id="rId15"/>
    <p:sldId id="273" r:id="rId16"/>
    <p:sldId id="274" r:id="rId17"/>
    <p:sldId id="275" r:id="rId18"/>
    <p:sldId id="276" r:id="rId19"/>
    <p:sldId id="277" r:id="rId20"/>
    <p:sldId id="278" r:id="rId21"/>
    <p:sldId id="279" r:id="rId22"/>
    <p:sldId id="290" r:id="rId23"/>
    <p:sldId id="291" r:id="rId24"/>
    <p:sldId id="293" r:id="rId25"/>
    <p:sldId id="292" r:id="rId26"/>
    <p:sldId id="294" r:id="rId27"/>
    <p:sldId id="295" r:id="rId28"/>
    <p:sldId id="296" r:id="rId29"/>
    <p:sldId id="297" r:id="rId30"/>
    <p:sldId id="298" r:id="rId31"/>
    <p:sldId id="299"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1206"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C51BB3A4-1D9C-47E4-89C6-C688C469616A}" type="datetimeFigureOut">
              <a:rPr lang="ar-SA" smtClean="0"/>
              <a:t>03/02/36</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C88DB117-FC59-4AF2-A49B-3911B5A0B610}" type="slidenum">
              <a:rPr lang="ar-SA" smtClean="0"/>
              <a:t>‹#›</a:t>
            </a:fld>
            <a:endParaRPr lang="ar-SA"/>
          </a:p>
        </p:txBody>
      </p:sp>
    </p:spTree>
    <p:extLst>
      <p:ext uri="{BB962C8B-B14F-4D97-AF65-F5344CB8AC3E}">
        <p14:creationId xmlns:p14="http://schemas.microsoft.com/office/powerpoint/2010/main" val="10481761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242B582-7462-4CC1-AF7C-0C0CFB809377}" type="datetimeFigureOut">
              <a:rPr lang="ar-SA" smtClean="0"/>
              <a:t>03/02/36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5D227AB-75F5-45BE-A282-BF62F18C8A16}" type="slidenum">
              <a:rPr lang="ar-SA" smtClean="0"/>
              <a:t>‹#›</a:t>
            </a:fld>
            <a:endParaRPr lang="ar-SA"/>
          </a:p>
        </p:txBody>
      </p:sp>
    </p:spTree>
    <p:extLst>
      <p:ext uri="{BB962C8B-B14F-4D97-AF65-F5344CB8AC3E}">
        <p14:creationId xmlns:p14="http://schemas.microsoft.com/office/powerpoint/2010/main" val="327220136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85D227AB-75F5-45BE-A282-BF62F18C8A16}" type="slidenum">
              <a:rPr lang="ar-SA" smtClean="0"/>
              <a:t>24</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400800" y="6355080"/>
            <a:ext cx="2286000" cy="365760"/>
          </a:xfrm>
        </p:spPr>
        <p:txBody>
          <a:bodyPr/>
          <a:lstStyle>
            <a:lvl1pPr>
              <a:defRPr sz="1400"/>
            </a:lvl1pPr>
          </a:lstStyle>
          <a:p>
            <a:fld id="{13260F41-5C4D-4D4A-A1EC-1D1A5423F54E}" type="datetimeFigureOut">
              <a:rPr lang="ar-SA" smtClean="0"/>
              <a:pPr/>
              <a:t>03/02/36</a:t>
            </a:fld>
            <a:endParaRPr lang="ar-SA" dirty="0"/>
          </a:p>
        </p:txBody>
      </p:sp>
      <p:sp>
        <p:nvSpPr>
          <p:cNvPr id="17" name="عنصر نائب للتذييل 16"/>
          <p:cNvSpPr>
            <a:spLocks noGrp="1"/>
          </p:cNvSpPr>
          <p:nvPr>
            <p:ph type="ftr" sz="quarter" idx="11"/>
          </p:nvPr>
        </p:nvSpPr>
        <p:spPr>
          <a:xfrm>
            <a:off x="2898648" y="6355080"/>
            <a:ext cx="3474720" cy="365760"/>
          </a:xfrm>
        </p:spPr>
        <p:txBody>
          <a:bodyPr/>
          <a:lstStyle/>
          <a:p>
            <a:endParaRPr lang="ar-SA" dirty="0"/>
          </a:p>
        </p:txBody>
      </p:sp>
      <p:sp>
        <p:nvSpPr>
          <p:cNvPr id="29" name="عنصر نائب لرقم الشريحة 28"/>
          <p:cNvSpPr>
            <a:spLocks noGrp="1"/>
          </p:cNvSpPr>
          <p:nvPr>
            <p:ph type="sldNum" sz="quarter" idx="12"/>
          </p:nvPr>
        </p:nvSpPr>
        <p:spPr>
          <a:xfrm>
            <a:off x="1216152" y="6355080"/>
            <a:ext cx="1219200" cy="365760"/>
          </a:xfrm>
        </p:spPr>
        <p:txBody>
          <a:bodyPr/>
          <a:lstStyle/>
          <a:p>
            <a:fld id="{B727226F-5B65-4612-AA22-0AE86B5CC7D3}" type="slidenum">
              <a:rPr lang="ar-SA" smtClean="0"/>
              <a:pPr/>
              <a:t>‹#›</a:t>
            </a:fld>
            <a:endParaRPr lang="ar-SA" dirty="0"/>
          </a:p>
        </p:txBody>
      </p:sp>
      <p:sp>
        <p:nvSpPr>
          <p:cNvPr id="21" name="مستطيل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3" name="مستطيل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مستطيل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مستطيل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3260F41-5C4D-4D4A-A1EC-1D1A5423F54E}" type="datetimeFigureOut">
              <a:rPr lang="ar-SA" smtClean="0"/>
              <a:pPr/>
              <a:t>03/02/36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B727226F-5B65-4612-AA22-0AE86B5CC7D3}"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3260F41-5C4D-4D4A-A1EC-1D1A5423F54E}" type="datetimeFigureOut">
              <a:rPr lang="ar-SA" smtClean="0"/>
              <a:pPr/>
              <a:t>03/02/36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B727226F-5B65-4612-AA22-0AE86B5CC7D3}" type="slidenum">
              <a:rPr lang="ar-SA" smtClean="0"/>
              <a:pPr/>
              <a:t>‹#›</a:t>
            </a:fld>
            <a:endParaRPr lang="ar-SA" dirty="0"/>
          </a:p>
        </p:txBody>
      </p:sp>
      <p:sp>
        <p:nvSpPr>
          <p:cNvPr id="7" name="رابط مستقيم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8" name="مثلث متساوي الساقين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رابط مستقيم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13260F41-5C4D-4D4A-A1EC-1D1A5423F54E}" type="datetimeFigureOut">
              <a:rPr lang="ar-SA" smtClean="0"/>
              <a:pPr/>
              <a:t>03/02/36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B727226F-5B65-4612-AA22-0AE86B5CC7D3}" type="slidenum">
              <a:rPr lang="ar-SA" smtClean="0"/>
              <a:pPr/>
              <a:t>‹#›</a:t>
            </a:fld>
            <a:endParaRPr lang="ar-SA" dirty="0"/>
          </a:p>
        </p:txBody>
      </p:sp>
      <p:sp>
        <p:nvSpPr>
          <p:cNvPr id="8" name="عنصر نائب للمحتوى 7"/>
          <p:cNvSpPr>
            <a:spLocks noGrp="1"/>
          </p:cNvSpPr>
          <p:nvPr>
            <p:ph sz="quarter" idx="1"/>
          </p:nvPr>
        </p:nvSpPr>
        <p:spPr>
          <a:xfrm>
            <a:off x="457200" y="1219200"/>
            <a:ext cx="8229600"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6400800" y="6355080"/>
            <a:ext cx="2286000" cy="365760"/>
          </a:xfrm>
        </p:spPr>
        <p:txBody>
          <a:bodyPr/>
          <a:lstStyle/>
          <a:p>
            <a:fld id="{13260F41-5C4D-4D4A-A1EC-1D1A5423F54E}" type="datetimeFigureOut">
              <a:rPr lang="ar-SA" smtClean="0"/>
              <a:pPr/>
              <a:t>03/02/36</a:t>
            </a:fld>
            <a:endParaRPr lang="ar-SA" dirty="0"/>
          </a:p>
        </p:txBody>
      </p:sp>
      <p:sp>
        <p:nvSpPr>
          <p:cNvPr id="5" name="عنصر نائب للتذييل 4"/>
          <p:cNvSpPr>
            <a:spLocks noGrp="1"/>
          </p:cNvSpPr>
          <p:nvPr>
            <p:ph type="ftr" sz="quarter" idx="11"/>
          </p:nvPr>
        </p:nvSpPr>
        <p:spPr>
          <a:xfrm>
            <a:off x="2898648" y="6355080"/>
            <a:ext cx="3474720" cy="365760"/>
          </a:xfrm>
        </p:spPr>
        <p:txBody>
          <a:bodyPr/>
          <a:lstStyle/>
          <a:p>
            <a:endParaRPr lang="ar-SA" dirty="0"/>
          </a:p>
        </p:txBody>
      </p:sp>
      <p:sp>
        <p:nvSpPr>
          <p:cNvPr id="6" name="عنصر نائب لرقم الشريحة 5"/>
          <p:cNvSpPr>
            <a:spLocks noGrp="1"/>
          </p:cNvSpPr>
          <p:nvPr>
            <p:ph type="sldNum" sz="quarter" idx="12"/>
          </p:nvPr>
        </p:nvSpPr>
        <p:spPr>
          <a:xfrm>
            <a:off x="1069848" y="6355080"/>
            <a:ext cx="1520952" cy="365760"/>
          </a:xfrm>
        </p:spPr>
        <p:txBody>
          <a:bodyPr/>
          <a:lstStyle/>
          <a:p>
            <a:fld id="{B727226F-5B65-4612-AA22-0AE86B5CC7D3}" type="slidenum">
              <a:rPr lang="ar-SA" smtClean="0"/>
              <a:pPr/>
              <a:t>‹#›</a:t>
            </a:fld>
            <a:endParaRPr lang="ar-SA" dirty="0"/>
          </a:p>
        </p:txBody>
      </p:sp>
      <p:sp>
        <p:nvSpPr>
          <p:cNvPr id="7" name="مستطيل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مستطيل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3260F41-5C4D-4D4A-A1EC-1D1A5423F54E}" type="datetimeFigureOut">
              <a:rPr lang="ar-SA" smtClean="0"/>
              <a:pPr/>
              <a:t>03/02/36</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B727226F-5B65-4612-AA22-0AE86B5CC7D3}" type="slidenum">
              <a:rPr lang="ar-SA" smtClean="0"/>
              <a:pPr/>
              <a:t>‹#›</a:t>
            </a:fld>
            <a:endParaRPr lang="ar-SA" dirty="0"/>
          </a:p>
        </p:txBody>
      </p:sp>
      <p:sp>
        <p:nvSpPr>
          <p:cNvPr id="9" name="عنصر نائب للمحتوى 8"/>
          <p:cNvSpPr>
            <a:spLocks noGrp="1"/>
          </p:cNvSpPr>
          <p:nvPr>
            <p:ph sz="quarter" idx="1"/>
          </p:nvPr>
        </p:nvSpPr>
        <p:spPr>
          <a:xfrm>
            <a:off x="457200" y="1219200"/>
            <a:ext cx="4041648"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632198" y="1216152"/>
            <a:ext cx="4041648"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13260F41-5C4D-4D4A-A1EC-1D1A5423F54E}" type="datetimeFigureOut">
              <a:rPr lang="ar-SA" smtClean="0"/>
              <a:pPr/>
              <a:t>03/02/36</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B727226F-5B65-4612-AA22-0AE86B5CC7D3}" type="slidenum">
              <a:rPr lang="ar-SA" smtClean="0"/>
              <a:pPr/>
              <a:t>‹#›</a:t>
            </a:fld>
            <a:endParaRPr lang="ar-SA" dirty="0"/>
          </a:p>
        </p:txBody>
      </p:sp>
      <p:sp>
        <p:nvSpPr>
          <p:cNvPr id="11" name="عنصر نائب للمحتوى 10"/>
          <p:cNvSpPr>
            <a:spLocks noGrp="1"/>
          </p:cNvSpPr>
          <p:nvPr>
            <p:ph sz="quarter" idx="2"/>
          </p:nvPr>
        </p:nvSpPr>
        <p:spPr>
          <a:xfrm>
            <a:off x="457200" y="2133600"/>
            <a:ext cx="40386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648200" y="2133600"/>
            <a:ext cx="40386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3260F41-5C4D-4D4A-A1EC-1D1A5423F54E}" type="datetimeFigureOut">
              <a:rPr lang="ar-SA" smtClean="0"/>
              <a:pPr/>
              <a:t>03/02/36</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B727226F-5B65-4612-AA22-0AE86B5CC7D3}" type="slidenum">
              <a:rPr lang="ar-SA" smtClean="0"/>
              <a:pPr/>
              <a:t>‹#›</a:t>
            </a:fld>
            <a:endParaRPr lang="ar-SA" dirty="0"/>
          </a:p>
        </p:txBody>
      </p:sp>
      <p:sp>
        <p:nvSpPr>
          <p:cNvPr id="6" name="مثلث متساوي الساقين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3260F41-5C4D-4D4A-A1EC-1D1A5423F54E}" type="datetimeFigureOut">
              <a:rPr lang="ar-SA" smtClean="0"/>
              <a:pPr/>
              <a:t>03/02/36</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B727226F-5B65-4612-AA22-0AE86B5CC7D3}" type="slidenum">
              <a:rPr lang="ar-SA" smtClean="0"/>
              <a:pPr/>
              <a:t>‹#›</a:t>
            </a:fld>
            <a:endParaRPr lang="ar-SA" dirty="0"/>
          </a:p>
        </p:txBody>
      </p:sp>
      <p:sp>
        <p:nvSpPr>
          <p:cNvPr id="5" name="رابط مستقيم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6" name="مثلث متساوي الساقين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3260F41-5C4D-4D4A-A1EC-1D1A5423F54E}" type="datetimeFigureOut">
              <a:rPr lang="ar-SA" smtClean="0"/>
              <a:pPr/>
              <a:t>03/02/36</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B727226F-5B65-4612-AA22-0AE86B5CC7D3}" type="slidenum">
              <a:rPr lang="ar-SA" smtClean="0"/>
              <a:pPr/>
              <a:t>‹#›</a:t>
            </a:fld>
            <a:endParaRPr lang="ar-SA" dirty="0"/>
          </a:p>
        </p:txBody>
      </p:sp>
      <p:sp>
        <p:nvSpPr>
          <p:cNvPr id="8" name="رابط مستقيم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رابط مستقيم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مثلث متساوي الساقين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عنصر نائب للمحتوى 11"/>
          <p:cNvSpPr>
            <a:spLocks noGrp="1"/>
          </p:cNvSpPr>
          <p:nvPr>
            <p:ph sz="quarter" idx="1"/>
          </p:nvPr>
        </p:nvSpPr>
        <p:spPr>
          <a:xfrm>
            <a:off x="304800" y="304800"/>
            <a:ext cx="57150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ar-SA" dirty="0" smtClean="0"/>
              <a:t>انقر فوق الرمز لإضافة صورة</a:t>
            </a:r>
            <a:endParaRPr kumimoji="0" lang="en-US" dirty="0"/>
          </a:p>
        </p:txBody>
      </p:sp>
      <p:sp>
        <p:nvSpPr>
          <p:cNvPr id="4" name="عنصر نائب للنص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3260F41-5C4D-4D4A-A1EC-1D1A5423F54E}" type="datetimeFigureOut">
              <a:rPr lang="ar-SA" smtClean="0"/>
              <a:pPr/>
              <a:t>03/02/36</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B727226F-5B65-4612-AA22-0AE86B5CC7D3}" type="slidenum">
              <a:rPr lang="ar-SA" smtClean="0"/>
              <a:pPr/>
              <a:t>‹#›</a:t>
            </a:fld>
            <a:endParaRPr lang="ar-SA" dirty="0"/>
          </a:p>
        </p:txBody>
      </p:sp>
      <p:sp>
        <p:nvSpPr>
          <p:cNvPr id="8" name="رابط مستقيم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مثلث متساوي الساقين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مستطيل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152400"/>
            <a:ext cx="8229600" cy="990600"/>
          </a:xfrm>
          <a:prstGeom prst="rect">
            <a:avLst/>
          </a:prstGeom>
        </p:spPr>
        <p:txBody>
          <a:bodyPr vert="horz"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13260F41-5C4D-4D4A-A1EC-1D1A5423F54E}" type="datetimeFigureOut">
              <a:rPr lang="ar-SA" smtClean="0"/>
              <a:pPr/>
              <a:t>03/02/36</a:t>
            </a:fld>
            <a:endParaRPr lang="ar-SA" dirty="0"/>
          </a:p>
        </p:txBody>
      </p:sp>
      <p:sp>
        <p:nvSpPr>
          <p:cNvPr id="3" name="عنصر نائب للتذييل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ar-SA" dirty="0"/>
          </a:p>
        </p:txBody>
      </p:sp>
      <p:sp>
        <p:nvSpPr>
          <p:cNvPr id="23" name="عنصر نائب لرقم الشريحة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B727226F-5B65-4612-AA22-0AE86B5CC7D3}" type="slidenum">
              <a:rPr lang="ar-SA" smtClean="0"/>
              <a:pPr/>
              <a:t>‹#›</a:t>
            </a:fld>
            <a:endParaRPr lang="ar-SA" dirty="0"/>
          </a:p>
        </p:txBody>
      </p:sp>
      <p:sp>
        <p:nvSpPr>
          <p:cNvPr id="28" name="رابط مستقيم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رابط مستقيم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مثلث متساوي الساقين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1" eaLnBrk="1" latinLnBrk="0" hangingPunct="1">
        <a:spcBef>
          <a:spcPct val="0"/>
        </a:spcBef>
        <a:buNone/>
        <a:defRPr kumimoji="0" sz="3200" kern="120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r" rtl="1"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r" rtl="1"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r" rtl="1"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r" rtl="1"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r" rtl="1"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r" rtl="1"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r" rtl="1"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r" rtl="1"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video" Target="file:///C:\Users\LG\Downloads\10Youtube.com.mp4" TargetMode="External"/><Relationship Id="rId4" Type="http://schemas.openxmlformats.org/officeDocument/2006/relationships/image" Target="../media/image27.png"/></Relationships>
</file>

<file path=ppt/slides/_rels/slide31.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24128" y="3501008"/>
            <a:ext cx="3034680" cy="1584176"/>
          </a:xfrm>
        </p:spPr>
        <p:txBody>
          <a:bodyPr>
            <a:noAutofit/>
          </a:bodyPr>
          <a:lstStyle/>
          <a:p>
            <a:pPr algn="r"/>
            <a:r>
              <a:rPr lang="ar-SA" sz="115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حقوق العمال</a:t>
            </a:r>
            <a:endParaRPr lang="ar-SA" sz="115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endParaRPr>
          </a:p>
        </p:txBody>
      </p:sp>
      <p:pic>
        <p:nvPicPr>
          <p:cNvPr id="35848" name="Picture 8" descr="http://www.temporaryresourcepersonnel.com/images/employee4.gif"/>
          <p:cNvPicPr>
            <a:picLocks noChangeAspect="1" noChangeArrowheads="1"/>
          </p:cNvPicPr>
          <p:nvPr/>
        </p:nvPicPr>
        <p:blipFill>
          <a:blip r:embed="rId2" cstate="print"/>
          <a:srcRect/>
          <a:stretch>
            <a:fillRect/>
          </a:stretch>
        </p:blipFill>
        <p:spPr bwMode="auto">
          <a:xfrm>
            <a:off x="539552" y="1251380"/>
            <a:ext cx="5688632" cy="500213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وزارة العمل</a:t>
            </a:r>
          </a:p>
        </p:txBody>
      </p:sp>
      <p:sp>
        <p:nvSpPr>
          <p:cNvPr id="3" name="عنصر نائب للمحتوى 2"/>
          <p:cNvSpPr>
            <a:spLocks noGrp="1"/>
          </p:cNvSpPr>
          <p:nvPr>
            <p:ph sz="quarter" idx="1"/>
          </p:nvPr>
        </p:nvSpPr>
        <p:spPr/>
        <p:txBody>
          <a:bodyPr>
            <a:normAutofit/>
          </a:bodyPr>
          <a:lstStyle/>
          <a:p>
            <a:r>
              <a:rPr lang="ar-SA" b="1" dirty="0" smtClean="0">
                <a:cs typeface="Akhbar MT" pitchFamily="2" charset="-78"/>
              </a:rPr>
              <a:t>وخولت المادة الثامنة والتسعون بعد المائة لمفتشي العمل دخول أي منشأة خاضعة لأحكام نظام العمل في أي وقت من أوقات النهار أو الليل, دون إشعار </a:t>
            </a:r>
            <a:r>
              <a:rPr lang="ar-SA" b="1" dirty="0" err="1" smtClean="0">
                <a:cs typeface="Akhbar MT" pitchFamily="2" charset="-78"/>
              </a:rPr>
              <a:t>سابق.</a:t>
            </a:r>
            <a:r>
              <a:rPr lang="ar-SA" b="1" dirty="0" smtClean="0">
                <a:cs typeface="Akhbar MT" pitchFamily="2" charset="-78"/>
              </a:rPr>
              <a:t> والقيام بأي فحص أو تحقيق لازم للتحقق من سلامة تنفيذ </a:t>
            </a:r>
            <a:r>
              <a:rPr lang="ar-SA" b="1" dirty="0" err="1" smtClean="0">
                <a:cs typeface="Akhbar MT" pitchFamily="2" charset="-78"/>
              </a:rPr>
              <a:t>النظام.</a:t>
            </a:r>
            <a:r>
              <a:rPr lang="ar-SA" b="1" dirty="0" smtClean="0">
                <a:cs typeface="Akhbar MT" pitchFamily="2" charset="-78"/>
              </a:rPr>
              <a:t> وسؤال صاحب العمل أو من يمثله, أو العمال، على انفراد أو في حضور شهود، عن أي أمر من الأمور المتعلقة بتنفيذ أحكام </a:t>
            </a:r>
            <a:r>
              <a:rPr lang="ar-SA" b="1" dirty="0" err="1" smtClean="0">
                <a:cs typeface="Akhbar MT" pitchFamily="2" charset="-78"/>
              </a:rPr>
              <a:t>النظام.</a:t>
            </a:r>
            <a:r>
              <a:rPr lang="ar-SA" b="1" dirty="0" smtClean="0">
                <a:cs typeface="Akhbar MT" pitchFamily="2" charset="-78"/>
              </a:rPr>
              <a:t> </a:t>
            </a:r>
            <a:r>
              <a:rPr lang="ar-SA" b="1" dirty="0" err="1" smtClean="0">
                <a:cs typeface="Akhbar MT" pitchFamily="2" charset="-78"/>
              </a:rPr>
              <a:t>والاطلاع</a:t>
            </a:r>
            <a:r>
              <a:rPr lang="ar-SA" b="1" dirty="0" smtClean="0">
                <a:cs typeface="Akhbar MT" pitchFamily="2" charset="-78"/>
              </a:rPr>
              <a:t> على جميع الدفاتر والسجلات والوثائق الأخرى اللازم الاحتفاظ </a:t>
            </a:r>
            <a:r>
              <a:rPr lang="ar-SA" b="1" dirty="0" err="1" smtClean="0">
                <a:cs typeface="Akhbar MT" pitchFamily="2" charset="-78"/>
              </a:rPr>
              <a:t>بها</a:t>
            </a:r>
            <a:r>
              <a:rPr lang="ar-SA" b="1" dirty="0" smtClean="0">
                <a:cs typeface="Akhbar MT" pitchFamily="2" charset="-78"/>
              </a:rPr>
              <a:t> طبقاً لأحكام هذا النظام والقرارات الصادرة بمقتضاه, والحصول على صور ومستخرجات </a:t>
            </a:r>
            <a:r>
              <a:rPr lang="ar-SA" b="1" dirty="0" err="1" smtClean="0">
                <a:cs typeface="Akhbar MT" pitchFamily="2" charset="-78"/>
              </a:rPr>
              <a:t>منه.</a:t>
            </a:r>
            <a:r>
              <a:rPr lang="ar-SA" b="1" dirty="0" smtClean="0">
                <a:cs typeface="Akhbar MT" pitchFamily="2" charset="-78"/>
              </a:rPr>
              <a:t/>
            </a:r>
            <a:br>
              <a:rPr lang="ar-SA" b="1" dirty="0" smtClean="0">
                <a:cs typeface="Akhbar MT" pitchFamily="2" charset="-78"/>
              </a:rPr>
            </a:br>
            <a:r>
              <a:rPr lang="ar-SA" b="1" dirty="0" smtClean="0">
                <a:cs typeface="Akhbar MT" pitchFamily="2" charset="-78"/>
              </a:rPr>
              <a:t>وأخذ عينة أو عينات من المواد المستعملة أو المتداولة في العمليات الصناعية وغيرها الخاضعة للتفتيش, مما يظن أن لها أثراً ضاراً على صحة العمال, أو سلامتهم, وذلك لغرض تحليلها في المختبرات الحكومية</a:t>
            </a:r>
          </a:p>
          <a:p>
            <a:pPr>
              <a:buNone/>
            </a:pPr>
            <a:endParaRPr lang="ar-SA" b="1" dirty="0" smtClean="0">
              <a:cs typeface="Akhbar MT" pitchFamily="2" charset="-78"/>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وزارة العمل</a:t>
            </a:r>
          </a:p>
        </p:txBody>
      </p:sp>
      <p:sp>
        <p:nvSpPr>
          <p:cNvPr id="3" name="عنصر نائب للمحتوى 2"/>
          <p:cNvSpPr>
            <a:spLocks noGrp="1"/>
          </p:cNvSpPr>
          <p:nvPr>
            <p:ph sz="quarter" idx="1"/>
          </p:nvPr>
        </p:nvSpPr>
        <p:spPr>
          <a:xfrm>
            <a:off x="467544" y="2060848"/>
            <a:ext cx="8229600" cy="4937760"/>
          </a:xfrm>
        </p:spPr>
        <p:txBody>
          <a:bodyPr>
            <a:normAutofit/>
          </a:bodyPr>
          <a:lstStyle/>
          <a:p>
            <a:r>
              <a:rPr lang="ar-SA" b="1" dirty="0" smtClean="0">
                <a:cs typeface="Akhbar MT" pitchFamily="2" charset="-78"/>
              </a:rPr>
              <a:t>وأعطت المادة الأولى بعد المائتين مفتش العمل الحق في إصدار التعليمات إلى أصحاب العمل بإدخال التعديلات على قواعد العمل في الأجهزة والمعدات لديهم في الآجال التي يحددها، وذلك لضمان مراعاة الأحكام الخاصة بصحة العمال </a:t>
            </a:r>
            <a:r>
              <a:rPr lang="ar-SA" b="1" dirty="0" err="1" smtClean="0">
                <a:cs typeface="Akhbar MT" pitchFamily="2" charset="-78"/>
              </a:rPr>
              <a:t>وسلامتهم.</a:t>
            </a:r>
            <a:r>
              <a:rPr lang="ar-SA" b="1" dirty="0" smtClean="0">
                <a:cs typeface="Akhbar MT" pitchFamily="2" charset="-78"/>
              </a:rPr>
              <a:t/>
            </a:r>
            <a:br>
              <a:rPr lang="ar-SA" b="1" dirty="0" smtClean="0">
                <a:cs typeface="Akhbar MT" pitchFamily="2" charset="-78"/>
              </a:rPr>
            </a:br>
            <a:r>
              <a:rPr lang="ar-SA" b="1" dirty="0" smtClean="0">
                <a:cs typeface="Akhbar MT" pitchFamily="2" charset="-78"/>
              </a:rPr>
              <a:t>كما له في حالة وجود خطر يهدد صحة العمال وسلامتهم أن يطلب تنفيذ ما يراه لازماً من إجراءات لدرء هذا الخطر فوراً .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المؤسسة العامة للتأمينات الاجتماعية</a:t>
            </a:r>
          </a:p>
        </p:txBody>
      </p:sp>
      <p:sp>
        <p:nvSpPr>
          <p:cNvPr id="3" name="عنصر نائب للمحتوى 2"/>
          <p:cNvSpPr>
            <a:spLocks noGrp="1"/>
          </p:cNvSpPr>
          <p:nvPr>
            <p:ph sz="quarter" idx="1"/>
          </p:nvPr>
        </p:nvSpPr>
        <p:spPr/>
        <p:txBody>
          <a:bodyPr>
            <a:normAutofit/>
          </a:bodyPr>
          <a:lstStyle/>
          <a:p>
            <a:r>
              <a:rPr lang="ar-SA" b="1" dirty="0" smtClean="0">
                <a:cs typeface="Akhbar MT" pitchFamily="2" charset="-78"/>
              </a:rPr>
              <a:t>القوانين الخاصة بالصحة المهنية و تقدير درجات العجز المهني لدى المؤسسة العامة للتأمينات </a:t>
            </a:r>
            <a:r>
              <a:rPr lang="ar-SA" b="1" dirty="0" err="1" smtClean="0">
                <a:cs typeface="Akhbar MT" pitchFamily="2" charset="-78"/>
              </a:rPr>
              <a:t>الاجتماعية:</a:t>
            </a:r>
            <a:r>
              <a:rPr lang="ar-SA" b="1" dirty="0" smtClean="0">
                <a:cs typeface="Akhbar MT" pitchFamily="2" charset="-78"/>
              </a:rPr>
              <a:t> </a:t>
            </a:r>
          </a:p>
          <a:p>
            <a:r>
              <a:rPr lang="ar-SA" b="1" dirty="0" smtClean="0">
                <a:cs typeface="Akhbar MT" pitchFamily="2" charset="-78"/>
              </a:rPr>
              <a:t> بموجب نظام المؤسسة العامة للتأمينات الاجتماعية يلزم صاحب العمل بدفع 2% من اجر المشترك(الموظف) الخاضع لنظام المؤسسة مقابل </a:t>
            </a:r>
            <a:r>
              <a:rPr lang="ar-SA" b="1" dirty="0" err="1" smtClean="0">
                <a:cs typeface="Akhbar MT" pitchFamily="2" charset="-78"/>
              </a:rPr>
              <a:t>إشتراكه</a:t>
            </a:r>
            <a:r>
              <a:rPr lang="ar-SA" b="1" dirty="0" smtClean="0">
                <a:cs typeface="Akhbar MT" pitchFamily="2" charset="-78"/>
              </a:rPr>
              <a:t> في فرع الأخطار المهنية، و بناءً علية تكفل المؤسسة بعلاج المصابين إصابة عمل الخاضعين للنظام وتقديم التعويضات التامة وفق جداول العجز المهني المعتمدة من قبل المؤسسة</a:t>
            </a:r>
          </a:p>
        </p:txBody>
      </p:sp>
      <p:pic>
        <p:nvPicPr>
          <p:cNvPr id="62466" name="Picture 2" descr="http://www.rnon.com/images/rnon/arabiclogo/gosi_sa.gif"/>
          <p:cNvPicPr>
            <a:picLocks noChangeAspect="1" noChangeArrowheads="1"/>
          </p:cNvPicPr>
          <p:nvPr/>
        </p:nvPicPr>
        <p:blipFill>
          <a:blip r:embed="rId2" cstate="print"/>
          <a:srcRect l="1512" t="13608" r="1721" b="22889"/>
          <a:stretch>
            <a:fillRect/>
          </a:stretch>
        </p:blipFill>
        <p:spPr bwMode="auto">
          <a:xfrm>
            <a:off x="2411760" y="3645024"/>
            <a:ext cx="4608512" cy="302433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3- الحق في المساواة في الأجر عند تساوي قيمة العمل</a:t>
            </a:r>
          </a:p>
        </p:txBody>
      </p:sp>
      <p:sp>
        <p:nvSpPr>
          <p:cNvPr id="3" name="عنصر نائب للمحتوى 2"/>
          <p:cNvSpPr>
            <a:spLocks noGrp="1"/>
          </p:cNvSpPr>
          <p:nvPr>
            <p:ph sz="quarter" idx="1"/>
          </p:nvPr>
        </p:nvSpPr>
        <p:spPr/>
        <p:txBody>
          <a:bodyPr/>
          <a:lstStyle/>
          <a:p>
            <a:r>
              <a:rPr lang="ar-SA" dirty="0" smtClean="0"/>
              <a:t>اتفاقية منظمة العمل بشأن مساواة في الأجر عن عمل ذي قيمة متساوية، ما </a:t>
            </a:r>
            <a:r>
              <a:rPr lang="ar-SA" dirty="0" err="1" smtClean="0"/>
              <a:t>يلي:</a:t>
            </a:r>
            <a:endParaRPr lang="ar-SA" dirty="0" smtClean="0"/>
          </a:p>
          <a:p>
            <a:pPr fontAlgn="base">
              <a:buFont typeface="Wingdings" pitchFamily="2" charset="2"/>
              <a:buChar char="Ø"/>
            </a:pPr>
            <a:r>
              <a:rPr lang="ar-SA" dirty="0" smtClean="0"/>
              <a:t>يقصد بالأجر كل ما يحصل عليه العامل نقدا أو عينا مقابل عمله.</a:t>
            </a:r>
          </a:p>
          <a:p>
            <a:pPr fontAlgn="base">
              <a:buFont typeface="Wingdings" pitchFamily="2" charset="2"/>
              <a:buChar char="Ø"/>
            </a:pPr>
            <a:r>
              <a:rPr lang="ar-SA" dirty="0" smtClean="0"/>
              <a:t>يقصد بالمساواة في الأجر عند تساوي قيمة العمل، أن يحدد الأجر دون تمييز.</a:t>
            </a:r>
          </a:p>
          <a:p>
            <a:pPr fontAlgn="base">
              <a:buFont typeface="Wingdings" pitchFamily="2" charset="2"/>
              <a:buChar char="Ø"/>
            </a:pPr>
            <a:r>
              <a:rPr lang="ar-SA" dirty="0" smtClean="0"/>
              <a:t>يطبق مبدأ المساواة المشار إليه بوسائل </a:t>
            </a:r>
            <a:r>
              <a:rPr lang="ar-SA" dirty="0" err="1" smtClean="0"/>
              <a:t>تتلائم</a:t>
            </a:r>
            <a:r>
              <a:rPr lang="ar-SA" dirty="0" smtClean="0"/>
              <a:t> مع الأساليب السائدة لتحديد الأجور.</a:t>
            </a:r>
          </a:p>
          <a:p>
            <a:pPr>
              <a:buNone/>
            </a:pPr>
            <a:r>
              <a:rPr lang="ar-SA" dirty="0" smtClean="0"/>
              <a:t/>
            </a:r>
            <a:br>
              <a:rPr lang="ar-SA" dirty="0" smtClean="0"/>
            </a:br>
            <a:endParaRPr lang="ar-SA" dirty="0"/>
          </a:p>
        </p:txBody>
      </p:sp>
      <p:pic>
        <p:nvPicPr>
          <p:cNvPr id="65538" name="Picture 2" descr="http://college.monster.com/nfs/college/attachment_images/0009/4040/iStock_000004490105XSmall.jpg.jpg"/>
          <p:cNvPicPr>
            <a:picLocks noChangeAspect="1" noChangeArrowheads="1"/>
          </p:cNvPicPr>
          <p:nvPr/>
        </p:nvPicPr>
        <p:blipFill>
          <a:blip r:embed="rId2" cstate="print"/>
          <a:srcRect t="24097" b="22900"/>
          <a:stretch>
            <a:fillRect/>
          </a:stretch>
        </p:blipFill>
        <p:spPr bwMode="auto">
          <a:xfrm>
            <a:off x="1572108" y="4149080"/>
            <a:ext cx="5404782" cy="208823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3- الحق في المساواة في الأجر عند تساوي قيمة العمل</a:t>
            </a:r>
            <a:endParaRPr lang="ar-SA" sz="4800" dirty="0"/>
          </a:p>
        </p:txBody>
      </p:sp>
      <p:sp>
        <p:nvSpPr>
          <p:cNvPr id="3" name="عنصر نائب للمحتوى 2"/>
          <p:cNvSpPr>
            <a:spLocks noGrp="1"/>
          </p:cNvSpPr>
          <p:nvPr>
            <p:ph sz="quarter" idx="1"/>
          </p:nvPr>
        </p:nvSpPr>
        <p:spPr/>
        <p:txBody>
          <a:bodyPr>
            <a:normAutofit/>
          </a:bodyPr>
          <a:lstStyle/>
          <a:p>
            <a:pPr>
              <a:buNone/>
            </a:pPr>
            <a:r>
              <a:rPr lang="ar-SA" sz="3200" b="1" dirty="0" smtClean="0">
                <a:cs typeface="Akhbar MT" pitchFamily="2" charset="-78"/>
              </a:rPr>
              <a:t>طرق تحديد الأجر :</a:t>
            </a:r>
          </a:p>
          <a:p>
            <a:pPr>
              <a:buNone/>
            </a:pPr>
            <a:endParaRPr lang="en-US" sz="3200" b="1" dirty="0" smtClean="0">
              <a:cs typeface="Akhbar MT" pitchFamily="2" charset="-78"/>
            </a:endParaRPr>
          </a:p>
          <a:p>
            <a:pPr lvl="0">
              <a:buFont typeface="Wingdings" pitchFamily="2" charset="2"/>
              <a:buChar char="Ø"/>
            </a:pPr>
            <a:r>
              <a:rPr lang="ar-SA" b="1" dirty="0" smtClean="0">
                <a:cs typeface="Akhbar MT" pitchFamily="2" charset="-78"/>
              </a:rPr>
              <a:t>تحديد على أساس الزمن </a:t>
            </a:r>
            <a:r>
              <a:rPr lang="ar-SA" b="1" dirty="0" err="1" smtClean="0">
                <a:cs typeface="Akhbar MT" pitchFamily="2" charset="-78"/>
              </a:rPr>
              <a:t>..</a:t>
            </a:r>
            <a:r>
              <a:rPr lang="ar-SA" b="1" dirty="0" smtClean="0">
                <a:cs typeface="Akhbar MT" pitchFamily="2" charset="-78"/>
              </a:rPr>
              <a:t> بالساعة أو يوم أو اسبوع أو الشهر </a:t>
            </a:r>
            <a:endParaRPr lang="en-US" b="1" dirty="0" smtClean="0">
              <a:cs typeface="Akhbar MT" pitchFamily="2" charset="-78"/>
            </a:endParaRPr>
          </a:p>
          <a:p>
            <a:pPr lvl="0">
              <a:buFont typeface="Wingdings" pitchFamily="2" charset="2"/>
              <a:buChar char="Ø"/>
            </a:pPr>
            <a:r>
              <a:rPr lang="ar-SA" b="1" dirty="0" smtClean="0">
                <a:cs typeface="Akhbar MT" pitchFamily="2" charset="-78"/>
              </a:rPr>
              <a:t>تحديد على أساس الانتاج .. وفقا لعدد القطع الذي ينتجها العامل .</a:t>
            </a:r>
            <a:endParaRPr lang="en-US" b="1" dirty="0" smtClean="0">
              <a:cs typeface="Akhbar MT" pitchFamily="2" charset="-78"/>
            </a:endParaRPr>
          </a:p>
          <a:p>
            <a:pPr lvl="0">
              <a:buFont typeface="Wingdings" pitchFamily="2" charset="2"/>
              <a:buChar char="Ø"/>
            </a:pPr>
            <a:r>
              <a:rPr lang="ar-SA" b="1" dirty="0" smtClean="0">
                <a:cs typeface="Akhbar MT" pitchFamily="2" charset="-78"/>
              </a:rPr>
              <a:t>تحديد على اساس الزمن والإنتاج معاً ..حيث يؤدي عمل مرتبط بزمان ثم يزاد تبعا لازدياد الإنتاج .</a:t>
            </a:r>
            <a:endParaRPr lang="en-US" b="1" dirty="0" smtClean="0">
              <a:cs typeface="Akhbar MT" pitchFamily="2" charset="-78"/>
            </a:endParaRPr>
          </a:p>
          <a:p>
            <a:pPr>
              <a:buNone/>
            </a:pPr>
            <a:endParaRPr lang="ar-SA" b="1" dirty="0" smtClean="0">
              <a:cs typeface="Akhbar MT" pitchFamily="2" charset="-78"/>
            </a:endParaRPr>
          </a:p>
        </p:txBody>
      </p:sp>
      <p:sp>
        <p:nvSpPr>
          <p:cNvPr id="66562" name="AutoShape 2" descr="https://encrypted-tbn1.gstatic.com/images?q=tbn:ANd9GcTy_5W53F8U4cTBTp4HkFbodjdW0NFM8_ak5Lhi-Bg0UtpHsxj8"/>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66564" name="Picture 4" descr="https://encrypted-tbn1.gstatic.com/images?q=tbn:ANd9GcTy_5W53F8U4cTBTp4HkFbodjdW0NFM8_ak5Lhi-Bg0UtpHsxj8"/>
          <p:cNvPicPr>
            <a:picLocks noChangeAspect="1" noChangeArrowheads="1"/>
          </p:cNvPicPr>
          <p:nvPr/>
        </p:nvPicPr>
        <p:blipFill>
          <a:blip r:embed="rId2" cstate="print"/>
          <a:srcRect/>
          <a:stretch>
            <a:fillRect/>
          </a:stretch>
        </p:blipFill>
        <p:spPr bwMode="auto">
          <a:xfrm>
            <a:off x="1043608" y="4077072"/>
            <a:ext cx="2143125" cy="214312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3- الحق في المساواة في الأجر عند تساوي قيمة العمل</a:t>
            </a:r>
            <a:endParaRPr lang="ar-SA" sz="4800" dirty="0"/>
          </a:p>
        </p:txBody>
      </p:sp>
      <p:sp>
        <p:nvSpPr>
          <p:cNvPr id="3" name="عنصر نائب للمحتوى 2"/>
          <p:cNvSpPr>
            <a:spLocks noGrp="1"/>
          </p:cNvSpPr>
          <p:nvPr>
            <p:ph sz="quarter" idx="1"/>
          </p:nvPr>
        </p:nvSpPr>
        <p:spPr/>
        <p:txBody>
          <a:bodyPr>
            <a:noAutofit/>
          </a:bodyPr>
          <a:lstStyle/>
          <a:p>
            <a:pPr>
              <a:buNone/>
            </a:pPr>
            <a:r>
              <a:rPr lang="ar-SA" sz="2400" b="1" dirty="0" smtClean="0">
                <a:cs typeface="Akhbar MT" pitchFamily="2" charset="-78"/>
              </a:rPr>
              <a:t>إن المؤتمر العام قد دعا إلى انعقاد مجلس العمل الدولي، وقد انتهى إلى قرار مقترحات بصدد مبدأ مساواة في الأجر لدى تساوي قيمة </a:t>
            </a:r>
            <a:r>
              <a:rPr lang="ar-SA" sz="2400" b="1" dirty="0" err="1" smtClean="0">
                <a:cs typeface="Akhbar MT" pitchFamily="2" charset="-78"/>
              </a:rPr>
              <a:t>العمل.</a:t>
            </a:r>
            <a:r>
              <a:rPr lang="ar-SA" b="1" dirty="0" smtClean="0">
                <a:cs typeface="Akhbar MT" pitchFamily="2" charset="-78"/>
              </a:rPr>
              <a:t/>
            </a:r>
            <a:br>
              <a:rPr lang="ar-SA" b="1" dirty="0" smtClean="0">
                <a:cs typeface="Akhbar MT" pitchFamily="2" charset="-78"/>
              </a:rPr>
            </a:br>
            <a:r>
              <a:rPr lang="ar-SA" b="1" dirty="0" smtClean="0">
                <a:cs typeface="Akhbar MT" pitchFamily="2" charset="-78"/>
              </a:rPr>
              <a:t>*يعتمد الاتفاقية التالية، التي يطلق عليها اسم اتفاقية المساواة في الأجور:</a:t>
            </a:r>
            <a:endParaRPr lang="en-US" b="1" dirty="0" smtClean="0">
              <a:cs typeface="Akhbar MT" pitchFamily="2" charset="-78"/>
            </a:endParaRPr>
          </a:p>
          <a:p>
            <a:pPr lvl="0">
              <a:buNone/>
            </a:pPr>
            <a:r>
              <a:rPr lang="ar-SA" b="1" dirty="0" smtClean="0">
                <a:cs typeface="Akhbar MT" pitchFamily="2" charset="-78"/>
              </a:rPr>
              <a:t>المادة </a:t>
            </a:r>
            <a:r>
              <a:rPr lang="ar-SA" b="1" dirty="0" err="1" smtClean="0">
                <a:cs typeface="Akhbar MT" pitchFamily="2" charset="-78"/>
              </a:rPr>
              <a:t>الأولى :</a:t>
            </a:r>
            <a:endParaRPr lang="en-US" b="1" dirty="0" smtClean="0">
              <a:cs typeface="Akhbar MT" pitchFamily="2" charset="-78"/>
            </a:endParaRPr>
          </a:p>
          <a:p>
            <a:pPr>
              <a:buNone/>
            </a:pPr>
            <a:r>
              <a:rPr lang="ar-SA" b="1" dirty="0" smtClean="0">
                <a:cs typeface="Akhbar MT" pitchFamily="2" charset="-78"/>
              </a:rPr>
              <a:t>مصطلح هذه </a:t>
            </a:r>
            <a:r>
              <a:rPr lang="ar-SA" b="1" dirty="0" err="1" smtClean="0">
                <a:cs typeface="Akhbar MT" pitchFamily="2" charset="-78"/>
              </a:rPr>
              <a:t>الاتفاقية:</a:t>
            </a:r>
            <a:endParaRPr lang="ar-SA" b="1" dirty="0" smtClean="0">
              <a:cs typeface="Akhbar MT" pitchFamily="2" charset="-78"/>
            </a:endParaRPr>
          </a:p>
          <a:p>
            <a:pPr>
              <a:buNone/>
            </a:pPr>
            <a:r>
              <a:rPr lang="ar-SA" sz="2400" b="1" dirty="0" smtClean="0">
                <a:cs typeface="Akhbar MT" pitchFamily="2" charset="-78"/>
              </a:rPr>
              <a:t>(أ) تشمل </a:t>
            </a:r>
            <a:r>
              <a:rPr lang="ar-SA" sz="2400" b="1" dirty="0" err="1" smtClean="0">
                <a:cs typeface="Akhbar MT" pitchFamily="2" charset="-78"/>
              </a:rPr>
              <a:t>كلمة </a:t>
            </a:r>
            <a:r>
              <a:rPr lang="ar-SA" sz="2400" b="1" dirty="0" smtClean="0">
                <a:cs typeface="Akhbar MT" pitchFamily="2" charset="-78"/>
              </a:rPr>
              <a:t>"أجر" الأجر أو الراتب </a:t>
            </a:r>
            <a:r>
              <a:rPr lang="ar-SA" sz="2400" b="1" dirty="0" err="1" smtClean="0">
                <a:cs typeface="Akhbar MT" pitchFamily="2" charset="-78"/>
              </a:rPr>
              <a:t>العادي .</a:t>
            </a:r>
            <a:endParaRPr lang="en-US" sz="2400" b="1" dirty="0" smtClean="0">
              <a:cs typeface="Akhbar MT" pitchFamily="2" charset="-78"/>
            </a:endParaRPr>
          </a:p>
          <a:p>
            <a:pPr>
              <a:buNone/>
            </a:pPr>
            <a:r>
              <a:rPr lang="ar-SA" sz="2400" b="1" dirty="0" smtClean="0">
                <a:cs typeface="Akhbar MT" pitchFamily="2" charset="-78"/>
              </a:rPr>
              <a:t>(ب) تشير </a:t>
            </a:r>
            <a:r>
              <a:rPr lang="ar-SA" sz="2400" b="1" dirty="0" err="1" smtClean="0">
                <a:cs typeface="Akhbar MT" pitchFamily="2" charset="-78"/>
              </a:rPr>
              <a:t>عبارة </a:t>
            </a:r>
            <a:r>
              <a:rPr lang="ar-SA" sz="2400" b="1" dirty="0" smtClean="0">
                <a:cs typeface="Akhbar MT" pitchFamily="2" charset="-78"/>
              </a:rPr>
              <a:t>"مساواة في الأجر لدي تساوي قيمة العمل" إلي معدلات الأجور المحددة دون تمييز </a:t>
            </a:r>
          </a:p>
          <a:p>
            <a:pPr>
              <a:buNone/>
            </a:pPr>
            <a:r>
              <a:rPr lang="en-US" sz="2400" b="1" dirty="0" smtClean="0">
                <a:cs typeface="Akhbar MT" pitchFamily="2" charset="-78"/>
              </a:rPr>
              <a:t> </a:t>
            </a:r>
            <a:r>
              <a:rPr lang="ar-SA" b="1" dirty="0" smtClean="0">
                <a:cs typeface="Akhbar MT" pitchFamily="2" charset="-78"/>
              </a:rPr>
              <a:t>المادة </a:t>
            </a:r>
            <a:r>
              <a:rPr lang="ar-SA" b="1" dirty="0" err="1" smtClean="0">
                <a:cs typeface="Akhbar MT" pitchFamily="2" charset="-78"/>
              </a:rPr>
              <a:t>الثانية :</a:t>
            </a:r>
            <a:r>
              <a:rPr lang="ar-SA" b="1" dirty="0" smtClean="0">
                <a:cs typeface="Akhbar MT" pitchFamily="2" charset="-78"/>
              </a:rPr>
              <a:t/>
            </a:r>
            <a:br>
              <a:rPr lang="ar-SA" b="1" dirty="0" smtClean="0">
                <a:cs typeface="Akhbar MT" pitchFamily="2" charset="-78"/>
              </a:rPr>
            </a:br>
            <a:r>
              <a:rPr lang="ar-SA" b="1" dirty="0" smtClean="0">
                <a:cs typeface="Akhbar MT" pitchFamily="2" charset="-78"/>
              </a:rPr>
              <a:t>-يمكن تطبيق هذا المبدأ بإحدى الوسائل </a:t>
            </a:r>
            <a:r>
              <a:rPr lang="ar-SA" b="1" dirty="0" err="1" smtClean="0">
                <a:cs typeface="Akhbar MT" pitchFamily="2" charset="-78"/>
              </a:rPr>
              <a:t>التالية:</a:t>
            </a:r>
            <a:r>
              <a:rPr lang="ar-SA" b="1" dirty="0" smtClean="0">
                <a:cs typeface="Akhbar MT" pitchFamily="2" charset="-78"/>
              </a:rPr>
              <a:t/>
            </a:r>
            <a:br>
              <a:rPr lang="ar-SA" b="1" dirty="0" smtClean="0">
                <a:cs typeface="Akhbar MT" pitchFamily="2" charset="-78"/>
              </a:rPr>
            </a:br>
            <a:r>
              <a:rPr lang="ar-SA" b="1" dirty="0" smtClean="0">
                <a:cs typeface="Akhbar MT" pitchFamily="2" charset="-78"/>
              </a:rPr>
              <a:t>(</a:t>
            </a:r>
            <a:r>
              <a:rPr lang="ar-SA" sz="2400" b="1" dirty="0" smtClean="0">
                <a:cs typeface="Akhbar MT" pitchFamily="2" charset="-78"/>
              </a:rPr>
              <a:t>أ) القوانين أو الأنظمة </a:t>
            </a:r>
            <a:r>
              <a:rPr lang="ar-SA" sz="2400" b="1" dirty="0" err="1" smtClean="0">
                <a:cs typeface="Akhbar MT" pitchFamily="2" charset="-78"/>
              </a:rPr>
              <a:t>الوطنية.</a:t>
            </a:r>
            <a:r>
              <a:rPr lang="ar-SA" sz="2400" b="1" dirty="0" smtClean="0">
                <a:cs typeface="Akhbar MT" pitchFamily="2" charset="-78"/>
              </a:rPr>
              <a:t/>
            </a:r>
            <a:br>
              <a:rPr lang="ar-SA" sz="2400" b="1" dirty="0" smtClean="0">
                <a:cs typeface="Akhbar MT" pitchFamily="2" charset="-78"/>
              </a:rPr>
            </a:br>
            <a:r>
              <a:rPr lang="ar-SA" sz="2400" b="1" dirty="0" smtClean="0">
                <a:cs typeface="Akhbar MT" pitchFamily="2" charset="-78"/>
              </a:rPr>
              <a:t>(ب) أي نظام لتحديد الأجور يقرره </a:t>
            </a:r>
            <a:r>
              <a:rPr lang="ar-SA" sz="2400" b="1" dirty="0" err="1" smtClean="0">
                <a:cs typeface="Akhbar MT" pitchFamily="2" charset="-78"/>
              </a:rPr>
              <a:t>القانون.</a:t>
            </a:r>
            <a:r>
              <a:rPr lang="ar-SA" sz="2400" b="1" dirty="0" smtClean="0">
                <a:cs typeface="Akhbar MT" pitchFamily="2" charset="-78"/>
              </a:rPr>
              <a:t/>
            </a:r>
            <a:br>
              <a:rPr lang="ar-SA" sz="2400" b="1" dirty="0" smtClean="0">
                <a:cs typeface="Akhbar MT" pitchFamily="2" charset="-78"/>
              </a:rPr>
            </a:br>
            <a:r>
              <a:rPr lang="ar-SA" sz="2400" b="1" dirty="0" smtClean="0">
                <a:cs typeface="Akhbar MT" pitchFamily="2" charset="-78"/>
              </a:rPr>
              <a:t>(ج) الاتفاقات الجماعية بين أصحاب العمل أو </a:t>
            </a:r>
            <a:r>
              <a:rPr lang="ar-SA" sz="2400" b="1" dirty="0" err="1" smtClean="0">
                <a:cs typeface="Akhbar MT" pitchFamily="2" charset="-78"/>
              </a:rPr>
              <a:t>العمال.</a:t>
            </a:r>
            <a:r>
              <a:rPr lang="ar-SA" sz="2400" b="1" dirty="0" smtClean="0">
                <a:cs typeface="Akhbar MT" pitchFamily="2" charset="-78"/>
              </a:rPr>
              <a:t/>
            </a:r>
            <a:br>
              <a:rPr lang="ar-SA" sz="2400" b="1" dirty="0" smtClean="0">
                <a:cs typeface="Akhbar MT" pitchFamily="2" charset="-78"/>
              </a:rPr>
            </a:br>
            <a:endParaRPr lang="ar-SA" b="1" dirty="0" smtClean="0">
              <a:cs typeface="Akhbar MT"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3- الحق في المساواة في الأجر عند تساوي قيمة العمل</a:t>
            </a:r>
            <a:endParaRPr lang="ar-SA" sz="4800" dirty="0"/>
          </a:p>
        </p:txBody>
      </p:sp>
      <p:sp>
        <p:nvSpPr>
          <p:cNvPr id="3" name="عنصر نائب للمحتوى 2"/>
          <p:cNvSpPr>
            <a:spLocks noGrp="1"/>
          </p:cNvSpPr>
          <p:nvPr>
            <p:ph sz="quarter" idx="1"/>
          </p:nvPr>
        </p:nvSpPr>
        <p:spPr/>
        <p:txBody>
          <a:bodyPr>
            <a:normAutofit/>
          </a:bodyPr>
          <a:lstStyle/>
          <a:p>
            <a:pPr lvl="0">
              <a:buNone/>
            </a:pPr>
            <a:endParaRPr lang="ar-SA" sz="2800" b="1" dirty="0" smtClean="0">
              <a:cs typeface="Akhbar MT" pitchFamily="2" charset="-78"/>
            </a:endParaRPr>
          </a:p>
          <a:p>
            <a:pPr lvl="0">
              <a:buNone/>
            </a:pPr>
            <a:r>
              <a:rPr lang="ar-SA" sz="2800" b="1" dirty="0" smtClean="0">
                <a:cs typeface="Akhbar MT" pitchFamily="2" charset="-78"/>
              </a:rPr>
              <a:t>المادة </a:t>
            </a:r>
            <a:r>
              <a:rPr lang="ar-SA" sz="2800" b="1" dirty="0" err="1" smtClean="0">
                <a:cs typeface="Akhbar MT" pitchFamily="2" charset="-78"/>
              </a:rPr>
              <a:t>الثالثة :</a:t>
            </a:r>
            <a:endParaRPr lang="en-US" sz="2800" b="1" dirty="0" smtClean="0">
              <a:cs typeface="Akhbar MT" pitchFamily="2" charset="-78"/>
            </a:endParaRPr>
          </a:p>
          <a:p>
            <a:pPr>
              <a:buNone/>
            </a:pPr>
            <a:r>
              <a:rPr lang="ar-SA" b="1" dirty="0" smtClean="0">
                <a:cs typeface="Akhbar MT" pitchFamily="2" charset="-78"/>
              </a:rPr>
              <a:t>على كل عضو أن يتعاون، بالطريقة المناسبة، مع منظمات أصحاب العمل والعمال المعنية من أجل وضع أحكام هذه الاتفاقية موضع التنفيذ.</a:t>
            </a:r>
            <a:endParaRPr lang="en-US" b="1" dirty="0" smtClean="0">
              <a:cs typeface="Akhbar MT" pitchFamily="2" charset="-78"/>
            </a:endParaRPr>
          </a:p>
          <a:p>
            <a:pPr lvl="0">
              <a:buNone/>
            </a:pPr>
            <a:r>
              <a:rPr lang="ar-SA" sz="2800" b="1" dirty="0" smtClean="0">
                <a:cs typeface="Akhbar MT" pitchFamily="2" charset="-78"/>
              </a:rPr>
              <a:t>المادة </a:t>
            </a:r>
            <a:r>
              <a:rPr lang="ar-SA" sz="2800" b="1" dirty="0" err="1" smtClean="0">
                <a:cs typeface="Akhbar MT" pitchFamily="2" charset="-78"/>
              </a:rPr>
              <a:t>الرابعه</a:t>
            </a:r>
            <a:r>
              <a:rPr lang="ar-SA" sz="2800" b="1" dirty="0" smtClean="0">
                <a:cs typeface="Akhbar MT" pitchFamily="2" charset="-78"/>
              </a:rPr>
              <a:t> </a:t>
            </a:r>
            <a:r>
              <a:rPr lang="ar-SA" sz="2800" b="1" dirty="0" err="1" smtClean="0">
                <a:cs typeface="Akhbar MT" pitchFamily="2" charset="-78"/>
              </a:rPr>
              <a:t>:</a:t>
            </a:r>
            <a:endParaRPr lang="en-US" sz="2800" b="1" dirty="0" smtClean="0">
              <a:cs typeface="Akhbar MT" pitchFamily="2" charset="-78"/>
            </a:endParaRPr>
          </a:p>
          <a:p>
            <a:pPr>
              <a:buNone/>
            </a:pPr>
            <a:r>
              <a:rPr lang="ar-SA" b="1" dirty="0" smtClean="0">
                <a:cs typeface="Akhbar MT" pitchFamily="2" charset="-78"/>
              </a:rPr>
              <a:t>ترسل صكوك التصديق الرسمية لهذه الاتفاقية إلى المدير العام لمكتب العمل الدولي الذي يقوم بتسجيلها.</a:t>
            </a:r>
            <a:endParaRPr lang="en-US" b="1" dirty="0" smtClean="0">
              <a:cs typeface="Akhbar MT" pitchFamily="2" charset="-78"/>
            </a:endParaRPr>
          </a:p>
          <a:p>
            <a:pPr>
              <a:buNone/>
            </a:pPr>
            <a:endParaRPr lang="ar-SA" b="1" dirty="0" smtClean="0">
              <a:cs typeface="Akhbar MT"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مبدأ المساواة في الأجر في الشريعة الإسلامية </a:t>
            </a:r>
          </a:p>
        </p:txBody>
      </p:sp>
      <p:sp>
        <p:nvSpPr>
          <p:cNvPr id="3" name="عنصر نائب للمحتوى 2"/>
          <p:cNvSpPr>
            <a:spLocks noGrp="1"/>
          </p:cNvSpPr>
          <p:nvPr>
            <p:ph sz="quarter" idx="1"/>
          </p:nvPr>
        </p:nvSpPr>
        <p:spPr>
          <a:xfrm>
            <a:off x="2267744" y="1219200"/>
            <a:ext cx="6419056" cy="4937760"/>
          </a:xfrm>
        </p:spPr>
        <p:txBody>
          <a:bodyPr>
            <a:normAutofit/>
          </a:bodyPr>
          <a:lstStyle/>
          <a:p>
            <a:endParaRPr lang="ar-SA" b="1" dirty="0" smtClean="0">
              <a:cs typeface="Akhbar MT" pitchFamily="2" charset="-78"/>
            </a:endParaRPr>
          </a:p>
          <a:p>
            <a:r>
              <a:rPr lang="ar-SA" b="1" dirty="0" smtClean="0">
                <a:cs typeface="Akhbar MT" pitchFamily="2" charset="-78"/>
              </a:rPr>
              <a:t>يشكل الإسلام المكون الرئيسي للحضارة </a:t>
            </a:r>
            <a:r>
              <a:rPr lang="ar-SA" b="1" dirty="0" err="1" smtClean="0">
                <a:cs typeface="Akhbar MT" pitchFamily="2" charset="-78"/>
              </a:rPr>
              <a:t>العربية </a:t>
            </a:r>
            <a:r>
              <a:rPr lang="ar-SA" b="1" dirty="0" smtClean="0">
                <a:cs typeface="Akhbar MT" pitchFamily="2" charset="-78"/>
              </a:rPr>
              <a:t>، وهو بذلك يمثل المصدر الجوهري للسياق الثقافي والاجتماعي والاقتصادي الذي يعمل ويطبق في ظله مبدأ المساواة بين الجنسين.</a:t>
            </a:r>
            <a:endParaRPr lang="en-US" b="1" dirty="0" smtClean="0">
              <a:cs typeface="Akhbar MT" pitchFamily="2" charset="-78"/>
            </a:endParaRPr>
          </a:p>
          <a:p>
            <a:r>
              <a:rPr lang="ar-SA" b="1" dirty="0" smtClean="0">
                <a:cs typeface="Akhbar MT" pitchFamily="2" charset="-78"/>
              </a:rPr>
              <a:t>ولقد أكدت الشريعة الإسلامية على المساواة بين الرجل والمرأة في جميع التكاليف وقد أقرت الشريعة الإسلامية</a:t>
            </a:r>
            <a:r>
              <a:rPr lang="en-US" b="1" dirty="0" smtClean="0">
                <a:cs typeface="Akhbar MT" pitchFamily="2" charset="-78"/>
              </a:rPr>
              <a:t>  </a:t>
            </a:r>
            <a:r>
              <a:rPr lang="ar-SA" b="1" dirty="0" smtClean="0">
                <a:cs typeface="Akhbar MT" pitchFamily="2" charset="-78"/>
              </a:rPr>
              <a:t>مبدأ المساواة وعدم التمييز في النظام الإسلامي التي يحظر الخروج عليها أو المساس </a:t>
            </a:r>
            <a:r>
              <a:rPr lang="ar-SA" b="1" dirty="0" err="1" smtClean="0">
                <a:cs typeface="Akhbar MT" pitchFamily="2" charset="-78"/>
              </a:rPr>
              <a:t>بها</a:t>
            </a:r>
            <a:r>
              <a:rPr lang="ar-SA" b="1" dirty="0" smtClean="0">
                <a:cs typeface="Akhbar MT" pitchFamily="2" charset="-78"/>
              </a:rPr>
              <a:t> , وان المرأة في الاسلام تحتل مكانة كبيرة لم تكن موجودة  من </a:t>
            </a:r>
            <a:r>
              <a:rPr lang="ar-SA" b="1" dirty="0" err="1" smtClean="0">
                <a:cs typeface="Akhbar MT" pitchFamily="2" charset="-78"/>
              </a:rPr>
              <a:t>قبل .</a:t>
            </a:r>
            <a:endParaRPr lang="en-US" b="1" dirty="0" smtClean="0">
              <a:cs typeface="Akhbar MT" pitchFamily="2" charset="-78"/>
            </a:endParaRPr>
          </a:p>
          <a:p>
            <a:endParaRPr lang="ar-SA" b="1" dirty="0" smtClean="0">
              <a:cs typeface="Akhbar MT" pitchFamily="2" charset="-78"/>
            </a:endParaRPr>
          </a:p>
        </p:txBody>
      </p:sp>
      <p:pic>
        <p:nvPicPr>
          <p:cNvPr id="5122" name="Picture 2" descr="http://thumbs.dreamstime.com/x/unfair-salary-scale-women-6201424.jpg"/>
          <p:cNvPicPr>
            <a:picLocks noChangeAspect="1" noChangeArrowheads="1"/>
          </p:cNvPicPr>
          <p:nvPr/>
        </p:nvPicPr>
        <p:blipFill>
          <a:blip r:embed="rId2" cstate="print">
            <a:duotone>
              <a:schemeClr val="accent1">
                <a:shade val="45000"/>
                <a:satMod val="135000"/>
              </a:schemeClr>
              <a:prstClr val="white"/>
            </a:duotone>
          </a:blip>
          <a:srcRect l="9509" t="3200" b="4401"/>
          <a:stretch>
            <a:fillRect/>
          </a:stretch>
        </p:blipFill>
        <p:spPr bwMode="auto">
          <a:xfrm>
            <a:off x="179512" y="1916832"/>
            <a:ext cx="2115894" cy="3345354"/>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مساواة في الأجور بين الرجل والمرأة مع الدول الأخرى </a:t>
            </a:r>
          </a:p>
        </p:txBody>
      </p:sp>
      <p:sp>
        <p:nvSpPr>
          <p:cNvPr id="3" name="عنصر نائب للمحتوى 2"/>
          <p:cNvSpPr>
            <a:spLocks noGrp="1"/>
          </p:cNvSpPr>
          <p:nvPr>
            <p:ph sz="quarter" idx="1"/>
          </p:nvPr>
        </p:nvSpPr>
        <p:spPr>
          <a:xfrm>
            <a:off x="3635896" y="1219200"/>
            <a:ext cx="5050904" cy="4937760"/>
          </a:xfrm>
        </p:spPr>
        <p:txBody>
          <a:bodyPr>
            <a:normAutofit/>
          </a:bodyPr>
          <a:lstStyle/>
          <a:p>
            <a:pPr>
              <a:buNone/>
            </a:pPr>
            <a:r>
              <a:rPr lang="ar-SA" sz="3200" b="1" dirty="0" err="1" smtClean="0">
                <a:cs typeface="Akhbar MT" pitchFamily="2" charset="-78"/>
              </a:rPr>
              <a:t>الأردن :</a:t>
            </a:r>
            <a:r>
              <a:rPr lang="ar-SA" sz="3200" b="1" dirty="0" smtClean="0">
                <a:cs typeface="Akhbar MT" pitchFamily="2" charset="-78"/>
              </a:rPr>
              <a:t> </a:t>
            </a:r>
            <a:endParaRPr lang="en-US" sz="3200" b="1" dirty="0" smtClean="0">
              <a:cs typeface="Akhbar MT" pitchFamily="2" charset="-78"/>
            </a:endParaRPr>
          </a:p>
          <a:p>
            <a:r>
              <a:rPr lang="ar-SA" b="1" dirty="0" smtClean="0">
                <a:cs typeface="Akhbar MT" pitchFamily="2" charset="-78"/>
              </a:rPr>
              <a:t>معدل مشاركة المرأة في سوق العمل الأردنية من أدنى المعدلات في </a:t>
            </a:r>
            <a:r>
              <a:rPr lang="ar-SA" b="1" dirty="0" err="1" smtClean="0">
                <a:cs typeface="Akhbar MT" pitchFamily="2" charset="-78"/>
              </a:rPr>
              <a:t>العالم </a:t>
            </a:r>
            <a:r>
              <a:rPr lang="ar-SA" b="1" dirty="0" smtClean="0">
                <a:cs typeface="Akhbar MT" pitchFamily="2" charset="-78"/>
              </a:rPr>
              <a:t>(14% للمرأة مقابل 66% للرجل</a:t>
            </a:r>
            <a:r>
              <a:rPr lang="ar-SA" b="1" dirty="0" err="1" smtClean="0">
                <a:cs typeface="Akhbar MT" pitchFamily="2" charset="-78"/>
              </a:rPr>
              <a:t>)</a:t>
            </a:r>
            <a:endParaRPr lang="en-US" b="1" dirty="0" smtClean="0">
              <a:cs typeface="Akhbar MT" pitchFamily="2" charset="-78"/>
            </a:endParaRPr>
          </a:p>
          <a:p>
            <a:r>
              <a:rPr lang="ar-SA" b="1" dirty="0" smtClean="0">
                <a:cs typeface="Akhbar MT" pitchFamily="2" charset="-78"/>
              </a:rPr>
              <a:t>ولا تزال </a:t>
            </a:r>
            <a:r>
              <a:rPr lang="ar-SA" b="1" dirty="0" err="1" smtClean="0">
                <a:cs typeface="Akhbar MT" pitchFamily="2" charset="-78"/>
              </a:rPr>
              <a:t>المراه</a:t>
            </a:r>
            <a:r>
              <a:rPr lang="ar-SA" b="1" dirty="0" smtClean="0">
                <a:cs typeface="Akhbar MT" pitchFamily="2" charset="-78"/>
              </a:rPr>
              <a:t> على الرغم من التقدم الهائل في إنجازاتها في مجال التعليم تتقاضى معدل أجر أدنى من ذلك الذي يتقاضاه </a:t>
            </a:r>
            <a:r>
              <a:rPr lang="ar-SA" b="1" dirty="0" err="1" smtClean="0">
                <a:cs typeface="Akhbar MT" pitchFamily="2" charset="-78"/>
              </a:rPr>
              <a:t>الرجل .</a:t>
            </a:r>
            <a:r>
              <a:rPr lang="ar-SA" b="1" dirty="0" smtClean="0">
                <a:cs typeface="Akhbar MT" pitchFamily="2" charset="-78"/>
              </a:rPr>
              <a:t> </a:t>
            </a:r>
            <a:endParaRPr lang="en-US" b="1" dirty="0" smtClean="0">
              <a:cs typeface="Akhbar MT" pitchFamily="2" charset="-78"/>
            </a:endParaRPr>
          </a:p>
        </p:txBody>
      </p:sp>
      <p:pic>
        <p:nvPicPr>
          <p:cNvPr id="70658" name="Picture 2" descr="http://www.lawjo.net/vb/attachment.php?attachmentid=4011&amp;d=1338115916"/>
          <p:cNvPicPr>
            <a:picLocks noChangeAspect="1" noChangeArrowheads="1"/>
          </p:cNvPicPr>
          <p:nvPr/>
        </p:nvPicPr>
        <p:blipFill>
          <a:blip r:embed="rId2" cstate="print"/>
          <a:srcRect/>
          <a:stretch>
            <a:fillRect/>
          </a:stretch>
        </p:blipFill>
        <p:spPr bwMode="auto">
          <a:xfrm>
            <a:off x="827584" y="2492896"/>
            <a:ext cx="2438400" cy="24384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مساواة في الأجور بين الرجل والمرأة مع الدول الأخرى </a:t>
            </a:r>
            <a:endParaRPr lang="ar-SA" sz="4800" dirty="0"/>
          </a:p>
        </p:txBody>
      </p:sp>
      <p:sp>
        <p:nvSpPr>
          <p:cNvPr id="3" name="عنصر نائب للمحتوى 2"/>
          <p:cNvSpPr>
            <a:spLocks noGrp="1"/>
          </p:cNvSpPr>
          <p:nvPr>
            <p:ph sz="quarter" idx="1"/>
          </p:nvPr>
        </p:nvSpPr>
        <p:spPr>
          <a:xfrm>
            <a:off x="3635896" y="1219200"/>
            <a:ext cx="5050904" cy="4937760"/>
          </a:xfrm>
        </p:spPr>
        <p:txBody>
          <a:bodyPr>
            <a:normAutofit/>
          </a:bodyPr>
          <a:lstStyle/>
          <a:p>
            <a:pPr>
              <a:buNone/>
            </a:pPr>
            <a:r>
              <a:rPr lang="ar-SA" sz="3200" b="1" dirty="0" err="1" smtClean="0">
                <a:cs typeface="Akhbar MT" pitchFamily="2" charset="-78"/>
              </a:rPr>
              <a:t>مصر :</a:t>
            </a:r>
            <a:endParaRPr lang="en-US" sz="3200" b="1" dirty="0" smtClean="0">
              <a:cs typeface="Akhbar MT" pitchFamily="2" charset="-78"/>
            </a:endParaRPr>
          </a:p>
          <a:p>
            <a:r>
              <a:rPr lang="ar-SA" b="1" dirty="0" smtClean="0">
                <a:cs typeface="Akhbar MT" pitchFamily="2" charset="-78"/>
              </a:rPr>
              <a:t>قد نص قانون العمل الجديد ان حق العمل مكفول للمرأة والرجل سواء,نلاحظ ان المشرع المصري لم يكتفِ بإدراج النساء مع الرجال تحت تعريف </a:t>
            </a:r>
            <a:r>
              <a:rPr lang="ar-SA" b="1" dirty="0" err="1" smtClean="0">
                <a:cs typeface="Akhbar MT" pitchFamily="2" charset="-78"/>
              </a:rPr>
              <a:t>واحد </a:t>
            </a:r>
            <a:r>
              <a:rPr lang="ar-SA" b="1" dirty="0" smtClean="0">
                <a:cs typeface="Akhbar MT" pitchFamily="2" charset="-78"/>
              </a:rPr>
              <a:t>، بل حرص على النص بصراحة على تأكيد المساواة بين العامل </a:t>
            </a:r>
            <a:r>
              <a:rPr lang="ar-SA" b="1" dirty="0" err="1" smtClean="0">
                <a:cs typeface="Akhbar MT" pitchFamily="2" charset="-78"/>
              </a:rPr>
              <a:t>والعاملة </a:t>
            </a:r>
            <a:r>
              <a:rPr lang="ar-SA" b="1" dirty="0" smtClean="0">
                <a:cs typeface="Akhbar MT" pitchFamily="2" charset="-78"/>
              </a:rPr>
              <a:t>، خاصة فيما يتعلق بالأجر وهو أهم حق للعامل.</a:t>
            </a:r>
            <a:endParaRPr lang="en-US" b="1" dirty="0" smtClean="0">
              <a:cs typeface="Akhbar MT" pitchFamily="2" charset="-78"/>
            </a:endParaRPr>
          </a:p>
          <a:p>
            <a:endParaRPr lang="ar-SA" b="1" dirty="0" smtClean="0">
              <a:cs typeface="Akhbar MT" pitchFamily="2" charset="-78"/>
            </a:endParaRPr>
          </a:p>
        </p:txBody>
      </p:sp>
      <p:pic>
        <p:nvPicPr>
          <p:cNvPr id="69634" name="Picture 2" descr="http://4.bp.blogspot.com/_7G3Goxju_KE/TVLZbZP-6BI/AAAAAAAACGY/79sxAaj45c8/s240/__1_%257E1.PNG"/>
          <p:cNvPicPr>
            <a:picLocks noChangeAspect="1" noChangeArrowheads="1"/>
          </p:cNvPicPr>
          <p:nvPr/>
        </p:nvPicPr>
        <p:blipFill>
          <a:blip r:embed="rId2" cstate="print"/>
          <a:srcRect/>
          <a:stretch>
            <a:fillRect/>
          </a:stretch>
        </p:blipFill>
        <p:spPr bwMode="auto">
          <a:xfrm>
            <a:off x="899592" y="2276872"/>
            <a:ext cx="2409056" cy="240905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SA" sz="66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مقدمة</a:t>
            </a:r>
          </a:p>
        </p:txBody>
      </p:sp>
      <p:sp>
        <p:nvSpPr>
          <p:cNvPr id="3" name="عنصر نائب للمحتوى 2"/>
          <p:cNvSpPr>
            <a:spLocks noGrp="1"/>
          </p:cNvSpPr>
          <p:nvPr>
            <p:ph sz="quarter" idx="1"/>
          </p:nvPr>
        </p:nvSpPr>
        <p:spPr/>
        <p:txBody>
          <a:bodyPr/>
          <a:lstStyle/>
          <a:p>
            <a:r>
              <a:rPr lang="ar-SA" b="1" dirty="0" smtClean="0"/>
              <a:t> </a:t>
            </a:r>
            <a:r>
              <a:rPr lang="ar-SA" sz="2800" b="1" dirty="0" smtClean="0">
                <a:cs typeface="Akhbar MT" pitchFamily="2" charset="-78"/>
              </a:rPr>
              <a:t>تمثل الحقوق والحريات ذات المضمون الاقتصادي والاجتماعي الجيل الثاني من قائمة الحقوق والحريات التي نصت عليها المواثيق والإعلانات والعهود الدولية المتعلقة بحقوق الإنسان، وذلك باعتبار أن الحقوق والحريات ذات المضمون السياسي والمدني تمثل الجيل الأول في هذا </a:t>
            </a:r>
            <a:r>
              <a:rPr lang="ar-SA" sz="2800" b="1" dirty="0" err="1" smtClean="0">
                <a:cs typeface="Akhbar MT" pitchFamily="2" charset="-78"/>
              </a:rPr>
              <a:t>الخصوص .</a:t>
            </a:r>
            <a:endParaRPr lang="ar-SA" sz="2800" b="1" dirty="0" smtClean="0">
              <a:cs typeface="Akhbar MT" pitchFamily="2" charset="-78"/>
            </a:endParaRPr>
          </a:p>
          <a:p>
            <a:endParaRPr lang="ar-SA" sz="2800" dirty="0" smtClean="0">
              <a:cs typeface="Akhbar MT" pitchFamily="2" charset="-78"/>
            </a:endParaRPr>
          </a:p>
          <a:p>
            <a:r>
              <a:rPr lang="ar-SA" sz="2800" b="1" dirty="0" smtClean="0">
                <a:cs typeface="Akhbar MT" pitchFamily="2" charset="-78"/>
              </a:rPr>
              <a:t>وقد حفظت المواثيق الدولية الصادرة فى شأن حقوق الإنسان حفظت للإنسانية حق العمل لكون أن العمل فى حياة الخلق هو وسيلة </a:t>
            </a:r>
            <a:r>
              <a:rPr lang="ar-SA" sz="2800" b="1" dirty="0" err="1" smtClean="0">
                <a:cs typeface="Akhbar MT" pitchFamily="2" charset="-78"/>
              </a:rPr>
              <a:t>إستمرارية</a:t>
            </a:r>
            <a:r>
              <a:rPr lang="ar-SA" sz="2800" b="1" dirty="0" smtClean="0">
                <a:cs typeface="Akhbar MT" pitchFamily="2" charset="-78"/>
              </a:rPr>
              <a:t> الحياة وقد عرفت الإنسانية العمل منذ نشأة </a:t>
            </a:r>
            <a:r>
              <a:rPr lang="ar-SA" sz="2800" b="1" dirty="0" err="1" smtClean="0">
                <a:cs typeface="Akhbar MT" pitchFamily="2" charset="-78"/>
              </a:rPr>
              <a:t>الخليفة</a:t>
            </a:r>
            <a:r>
              <a:rPr lang="ar-SA" sz="2800" dirty="0" err="1" smtClean="0">
                <a:cs typeface="Akhbar MT" pitchFamily="2" charset="-78"/>
              </a:rPr>
              <a:t> .</a:t>
            </a:r>
            <a:endParaRPr lang="ar-SA" sz="2800" dirty="0" smtClean="0">
              <a:cs typeface="Akhbar MT" pitchFamily="2" charset="-78"/>
            </a:endParaRPr>
          </a:p>
          <a:p>
            <a:pPr>
              <a:buNone/>
            </a:pPr>
            <a:r>
              <a:rPr lang="ar-SA" sz="2800" dirty="0" smtClean="0">
                <a:solidFill>
                  <a:schemeClr val="accent2">
                    <a:lumMod val="50000"/>
                  </a:schemeClr>
                </a:solidFill>
                <a:cs typeface="Akhbar MT" pitchFamily="2" charset="-78"/>
              </a:rPr>
              <a:t/>
            </a:r>
            <a:br>
              <a:rPr lang="ar-SA" sz="2800" dirty="0" smtClean="0">
                <a:solidFill>
                  <a:schemeClr val="accent2">
                    <a:lumMod val="50000"/>
                  </a:schemeClr>
                </a:solidFill>
                <a:cs typeface="Akhbar MT" pitchFamily="2" charset="-78"/>
              </a:rPr>
            </a:br>
            <a:endParaRPr lang="ar-SA" sz="2800" dirty="0">
              <a:solidFill>
                <a:schemeClr val="accent2">
                  <a:lumMod val="50000"/>
                </a:schemeClr>
              </a:solidFill>
              <a:cs typeface="Akhbar MT"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مساواة في الأجور بين الرجل والمرأة مع الدول الأخرى </a:t>
            </a:r>
            <a:endParaRPr lang="ar-SA" sz="4800" dirty="0"/>
          </a:p>
        </p:txBody>
      </p:sp>
      <p:sp>
        <p:nvSpPr>
          <p:cNvPr id="3" name="عنصر نائب للمحتوى 2"/>
          <p:cNvSpPr>
            <a:spLocks noGrp="1"/>
          </p:cNvSpPr>
          <p:nvPr>
            <p:ph sz="quarter" idx="1"/>
          </p:nvPr>
        </p:nvSpPr>
        <p:spPr>
          <a:xfrm>
            <a:off x="3563888" y="1219200"/>
            <a:ext cx="5122912" cy="4937760"/>
          </a:xfrm>
        </p:spPr>
        <p:txBody>
          <a:bodyPr>
            <a:normAutofit/>
          </a:bodyPr>
          <a:lstStyle/>
          <a:p>
            <a:pPr>
              <a:buNone/>
            </a:pPr>
            <a:r>
              <a:rPr lang="ar-SA" sz="3200" b="1" dirty="0" err="1" smtClean="0">
                <a:cs typeface="Akhbar MT" pitchFamily="2" charset="-78"/>
              </a:rPr>
              <a:t>العراق :</a:t>
            </a:r>
            <a:endParaRPr lang="en-US" sz="3200" b="1" dirty="0" smtClean="0">
              <a:cs typeface="Akhbar MT" pitchFamily="2" charset="-78"/>
            </a:endParaRPr>
          </a:p>
          <a:p>
            <a:r>
              <a:rPr lang="ar-SA" b="1" dirty="0" smtClean="0">
                <a:cs typeface="Akhbar MT" pitchFamily="2" charset="-78"/>
              </a:rPr>
              <a:t>ومن بين المجموعة الأولى من الدساتير </a:t>
            </a:r>
            <a:r>
              <a:rPr lang="ar-SA" b="1" dirty="0" err="1" smtClean="0">
                <a:cs typeface="Akhbar MT" pitchFamily="2" charset="-78"/>
              </a:rPr>
              <a:t>العربية </a:t>
            </a:r>
            <a:r>
              <a:rPr lang="ar-SA" b="1" dirty="0" smtClean="0">
                <a:cs typeface="Akhbar MT" pitchFamily="2" charset="-78"/>
              </a:rPr>
              <a:t>، دستور جمهورية العراق نص على ان العراقيين متساوون أمام القانون دون تمييز بسبب الجنس أو الأصل أو الدين أو المذهب.</a:t>
            </a:r>
            <a:endParaRPr lang="en-US" b="1" dirty="0" smtClean="0">
              <a:cs typeface="Akhbar MT" pitchFamily="2" charset="-78"/>
            </a:endParaRPr>
          </a:p>
          <a:p>
            <a:endParaRPr lang="ar-SA" b="1" dirty="0" smtClean="0">
              <a:cs typeface="Akhbar MT" pitchFamily="2" charset="-78"/>
            </a:endParaRPr>
          </a:p>
        </p:txBody>
      </p:sp>
      <p:pic>
        <p:nvPicPr>
          <p:cNvPr id="68610" name="Picture 2" descr="http://www.wqn.com/content/images/country/Iraq.png"/>
          <p:cNvPicPr>
            <a:picLocks noChangeAspect="1" noChangeArrowheads="1"/>
          </p:cNvPicPr>
          <p:nvPr/>
        </p:nvPicPr>
        <p:blipFill>
          <a:blip r:embed="rId2" cstate="print"/>
          <a:srcRect/>
          <a:stretch>
            <a:fillRect/>
          </a:stretch>
        </p:blipFill>
        <p:spPr bwMode="auto">
          <a:xfrm>
            <a:off x="683568" y="2348880"/>
            <a:ext cx="3014464" cy="3014464"/>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files.d1g.com/photos/35/27/622735_max.jpg"/>
          <p:cNvPicPr>
            <a:picLocks noChangeAspect="1" noChangeArrowheads="1"/>
          </p:cNvPicPr>
          <p:nvPr/>
        </p:nvPicPr>
        <p:blipFill>
          <a:blip r:embed="rId2" cstate="print"/>
          <a:srcRect/>
          <a:stretch>
            <a:fillRect/>
          </a:stretch>
        </p:blipFill>
        <p:spPr bwMode="auto">
          <a:xfrm>
            <a:off x="467544" y="4293096"/>
            <a:ext cx="2400266" cy="1800200"/>
          </a:xfrm>
          <a:prstGeom prst="rect">
            <a:avLst/>
          </a:prstGeom>
          <a:noFill/>
        </p:spPr>
      </p:pic>
      <p:sp>
        <p:nvSpPr>
          <p:cNvPr id="2" name="عنوان 1"/>
          <p:cNvSpPr>
            <a:spLocks noGrp="1"/>
          </p:cNvSpPr>
          <p:nvPr>
            <p:ph type="title"/>
          </p:nvPr>
        </p:nvSpPr>
        <p:spPr/>
        <p:txBody>
          <a:bodyPr>
            <a:norm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مساواة في الأجور بين الرجل والمرأة مع الدول الأخرى </a:t>
            </a:r>
            <a:endParaRPr lang="ar-SA" sz="4800" dirty="0"/>
          </a:p>
        </p:txBody>
      </p:sp>
      <p:sp>
        <p:nvSpPr>
          <p:cNvPr id="3" name="عنصر نائب للمحتوى 2"/>
          <p:cNvSpPr>
            <a:spLocks noGrp="1"/>
          </p:cNvSpPr>
          <p:nvPr>
            <p:ph sz="quarter" idx="1"/>
          </p:nvPr>
        </p:nvSpPr>
        <p:spPr>
          <a:xfrm>
            <a:off x="2627784" y="1219200"/>
            <a:ext cx="6059016" cy="4937760"/>
          </a:xfrm>
        </p:spPr>
        <p:txBody>
          <a:bodyPr>
            <a:normAutofit/>
          </a:bodyPr>
          <a:lstStyle/>
          <a:p>
            <a:pPr>
              <a:buNone/>
            </a:pPr>
            <a:r>
              <a:rPr lang="ar-SA" sz="3200" b="1" dirty="0" err="1" smtClean="0">
                <a:cs typeface="Akhbar MT" pitchFamily="2" charset="-78"/>
              </a:rPr>
              <a:t>المانيا :</a:t>
            </a:r>
            <a:endParaRPr lang="en-US" sz="3200" b="1" dirty="0" smtClean="0">
              <a:cs typeface="Akhbar MT" pitchFamily="2" charset="-78"/>
            </a:endParaRPr>
          </a:p>
          <a:p>
            <a:r>
              <a:rPr lang="ar-SA" b="1" dirty="0" smtClean="0">
                <a:cs typeface="Akhbar MT" pitchFamily="2" charset="-78"/>
              </a:rPr>
              <a:t> تحتل المرتبة الأخيرة في أوروبا الغربية في مجال المساواة في الأجور بين المرأة </a:t>
            </a:r>
            <a:r>
              <a:rPr lang="ar-SA" b="1" dirty="0" err="1" smtClean="0">
                <a:cs typeface="Akhbar MT" pitchFamily="2" charset="-78"/>
              </a:rPr>
              <a:t>والرجل.</a:t>
            </a:r>
            <a:r>
              <a:rPr lang="ar-SA" b="1" dirty="0" smtClean="0">
                <a:cs typeface="Akhbar MT" pitchFamily="2" charset="-78"/>
              </a:rPr>
              <a:t> السبب يعود من وجهة نظر رابطة نساء الأعمال الألمانيات إلى الرؤية التقليدية لدور المرأة</a:t>
            </a:r>
            <a:r>
              <a:rPr lang="en-US" b="1" dirty="0" smtClean="0">
                <a:cs typeface="Akhbar MT" pitchFamily="2" charset="-78"/>
              </a:rPr>
              <a:t>. </a:t>
            </a:r>
          </a:p>
          <a:p>
            <a:endParaRPr lang="ar-SA" b="1" dirty="0" smtClean="0">
              <a:cs typeface="Akhbar MT" pitchFamily="2" charset="-78"/>
            </a:endParaRPr>
          </a:p>
          <a:p>
            <a:pPr>
              <a:buNone/>
            </a:pPr>
            <a:r>
              <a:rPr lang="ar-SA" sz="3200" b="1" dirty="0" err="1" smtClean="0">
                <a:cs typeface="Akhbar MT" pitchFamily="2" charset="-78"/>
              </a:rPr>
              <a:t>امريكا </a:t>
            </a:r>
            <a:r>
              <a:rPr lang="ar-SA" b="1" dirty="0" err="1" smtClean="0">
                <a:cs typeface="Akhbar MT" pitchFamily="2" charset="-78"/>
              </a:rPr>
              <a:t>:</a:t>
            </a:r>
            <a:endParaRPr lang="en-US" b="1" dirty="0" smtClean="0">
              <a:cs typeface="Akhbar MT" pitchFamily="2" charset="-78"/>
            </a:endParaRPr>
          </a:p>
          <a:p>
            <a:r>
              <a:rPr lang="ar-SA" b="1" dirty="0" err="1" smtClean="0">
                <a:cs typeface="Akhbar MT" pitchFamily="2" charset="-78"/>
              </a:rPr>
              <a:t>واشنطن </a:t>
            </a:r>
            <a:r>
              <a:rPr lang="ar-SA" b="1" dirty="0" smtClean="0">
                <a:cs typeface="Akhbar MT" pitchFamily="2" charset="-78"/>
              </a:rPr>
              <a:t>(</a:t>
            </a:r>
            <a:r>
              <a:rPr lang="ar-SA" b="1" dirty="0" err="1" smtClean="0">
                <a:cs typeface="Akhbar MT" pitchFamily="2" charset="-78"/>
              </a:rPr>
              <a:t>رويترز) </a:t>
            </a:r>
            <a:r>
              <a:rPr lang="ar-SA" b="1" dirty="0" smtClean="0">
                <a:cs typeface="Akhbar MT" pitchFamily="2" charset="-78"/>
              </a:rPr>
              <a:t>- قال خبراء ان الاجر الذي تحصل عليه المرأة الامريكية لن يتساوى مع الأجر الذي يحصل عليه الرجل عن نفس العمل </a:t>
            </a:r>
            <a:r>
              <a:rPr lang="ar-SA" b="1" dirty="0" err="1" smtClean="0">
                <a:cs typeface="Akhbar MT" pitchFamily="2" charset="-78"/>
              </a:rPr>
              <a:t>الا</a:t>
            </a:r>
            <a:r>
              <a:rPr lang="ar-SA" b="1" dirty="0" smtClean="0">
                <a:cs typeface="Akhbar MT" pitchFamily="2" charset="-78"/>
              </a:rPr>
              <a:t> بعد 40 عاما اذا ظل معدل تحسين الاجر عند مستواه </a:t>
            </a:r>
            <a:r>
              <a:rPr lang="ar-SA" b="1" dirty="0" err="1" smtClean="0">
                <a:cs typeface="Akhbar MT" pitchFamily="2" charset="-78"/>
              </a:rPr>
              <a:t>الحالي .</a:t>
            </a:r>
            <a:endParaRPr lang="en-US" b="1" dirty="0" smtClean="0">
              <a:cs typeface="Akhbar MT" pitchFamily="2" charset="-78"/>
            </a:endParaRPr>
          </a:p>
          <a:p>
            <a:endParaRPr lang="ar-SA" b="1" dirty="0" smtClean="0">
              <a:cs typeface="Akhbar MT" pitchFamily="2" charset="-78"/>
            </a:endParaRPr>
          </a:p>
        </p:txBody>
      </p:sp>
      <p:pic>
        <p:nvPicPr>
          <p:cNvPr id="1028" name="Picture 4" descr="http://www.onlinevideoconverter.com/images/Germany.png"/>
          <p:cNvPicPr>
            <a:picLocks noChangeAspect="1" noChangeArrowheads="1"/>
          </p:cNvPicPr>
          <p:nvPr/>
        </p:nvPicPr>
        <p:blipFill>
          <a:blip r:embed="rId3" cstate="print"/>
          <a:srcRect/>
          <a:stretch>
            <a:fillRect/>
          </a:stretch>
        </p:blipFill>
        <p:spPr bwMode="auto">
          <a:xfrm>
            <a:off x="683568" y="1556792"/>
            <a:ext cx="1728192" cy="1728192"/>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SA" sz="48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4</a:t>
            </a: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-اﻟﺤﻖ ﻓﻲ ﺗﺤﺪﻳﺪ ﻳﻮم اﻟﻌﻤﻞ</a:t>
            </a:r>
          </a:p>
        </p:txBody>
      </p:sp>
      <p:sp>
        <p:nvSpPr>
          <p:cNvPr id="3" name="عنصر نائب للمحتوى 2"/>
          <p:cNvSpPr>
            <a:spLocks noGrp="1"/>
          </p:cNvSpPr>
          <p:nvPr>
            <p:ph sz="quarter" idx="1"/>
          </p:nvPr>
        </p:nvSpPr>
        <p:spPr>
          <a:xfrm>
            <a:off x="3635896" y="1219200"/>
            <a:ext cx="5050904" cy="4937760"/>
          </a:xfrm>
        </p:spPr>
        <p:txBody>
          <a:bodyPr>
            <a:normAutofit/>
          </a:bodyPr>
          <a:lstStyle/>
          <a:p>
            <a:endParaRPr lang="ar-SA" sz="2800" b="1" u="sng" dirty="0" smtClean="0"/>
          </a:p>
          <a:p>
            <a:pPr>
              <a:buFont typeface="Wingdings" pitchFamily="2" charset="2"/>
              <a:buChar char="Ø"/>
            </a:pPr>
            <a:endParaRPr lang="ar-SA" sz="2800" dirty="0" smtClean="0"/>
          </a:p>
          <a:p>
            <a:pPr>
              <a:buFont typeface="Wingdings" pitchFamily="2" charset="2"/>
              <a:buChar char="Ø"/>
            </a:pPr>
            <a:r>
              <a:rPr lang="ar-SA" sz="2800" dirty="0" smtClean="0"/>
              <a:t> </a:t>
            </a:r>
            <a:r>
              <a:rPr lang="ar-SA" sz="2800" b="1" dirty="0" smtClean="0">
                <a:cs typeface="Akhbar MT" pitchFamily="2" charset="-78"/>
              </a:rPr>
              <a:t>فهناك اعتراف على نطاق واسع بأهمية هذا الحق.</a:t>
            </a:r>
          </a:p>
          <a:p>
            <a:endParaRPr lang="ar-SA" sz="2800" b="1" dirty="0" smtClean="0">
              <a:cs typeface="Akhbar MT" pitchFamily="2" charset="-78"/>
            </a:endParaRPr>
          </a:p>
          <a:p>
            <a:pPr>
              <a:buFont typeface="Wingdings" pitchFamily="2" charset="2"/>
              <a:buChar char="Ø"/>
            </a:pPr>
            <a:r>
              <a:rPr lang="ar-SA" sz="2800" b="1" dirty="0" smtClean="0">
                <a:cs typeface="Akhbar MT" pitchFamily="2" charset="-78"/>
              </a:rPr>
              <a:t> وقد وضعت بعض البلدان حدودًا أضيق فيما يتعلق بيوم </a:t>
            </a:r>
            <a:r>
              <a:rPr lang="ar-SA" sz="2800" b="1" dirty="0" err="1" smtClean="0">
                <a:cs typeface="Akhbar MT" pitchFamily="2" charset="-78"/>
              </a:rPr>
              <a:t>العمل </a:t>
            </a:r>
            <a:r>
              <a:rPr lang="ar-SA" sz="2800" b="1" dirty="0" smtClean="0">
                <a:cs typeface="Akhbar MT" pitchFamily="2" charset="-78"/>
              </a:rPr>
              <a:t>؛ وعلى النقيض من ذلك تسمح بلدان أخرى كثيرة  ﺑﺄداء أعمال </a:t>
            </a:r>
            <a:r>
              <a:rPr lang="ar-SA" sz="2800" b="1" dirty="0" err="1" smtClean="0">
                <a:cs typeface="Akhbar MT" pitchFamily="2" charset="-78"/>
              </a:rPr>
              <a:t>إضافية </a:t>
            </a:r>
            <a:r>
              <a:rPr lang="ar-SA" sz="2800" b="1" dirty="0" smtClean="0">
                <a:cs typeface="Akhbar MT" pitchFamily="2" charset="-78"/>
              </a:rPr>
              <a:t>، أو ما يسمى بالوقت </a:t>
            </a:r>
            <a:r>
              <a:rPr lang="ar-SA" sz="2800" b="1" dirty="0" err="1" smtClean="0">
                <a:cs typeface="Akhbar MT" pitchFamily="2" charset="-78"/>
              </a:rPr>
              <a:t>اﻹضافي </a:t>
            </a:r>
            <a:r>
              <a:rPr lang="ar-SA" sz="2800" b="1" dirty="0" smtClean="0">
                <a:cs typeface="Akhbar MT" pitchFamily="2" charset="-78"/>
              </a:rPr>
              <a:t>، مما يعني علمياً الحد من نطاق الحق في يوم عمل محدود.</a:t>
            </a:r>
          </a:p>
          <a:p>
            <a:pPr>
              <a:buNone/>
            </a:pPr>
            <a:endParaRPr lang="ar-SA" sz="2800" dirty="0" smtClean="0"/>
          </a:p>
          <a:p>
            <a:endParaRPr lang="en-US" sz="2800" dirty="0" smtClean="0"/>
          </a:p>
          <a:p>
            <a:endParaRPr lang="ar-SA" dirty="0" smtClean="0"/>
          </a:p>
          <a:p>
            <a:endParaRPr lang="ar-SA" dirty="0"/>
          </a:p>
        </p:txBody>
      </p:sp>
      <p:pic>
        <p:nvPicPr>
          <p:cNvPr id="2050" name="Picture 2" descr="https://about.yammer.com/yammer-blog/wp-content/uploads/sites/14/4641345011_ce0c35817e_o.jpg"/>
          <p:cNvPicPr>
            <a:picLocks noChangeAspect="1" noChangeArrowheads="1"/>
          </p:cNvPicPr>
          <p:nvPr/>
        </p:nvPicPr>
        <p:blipFill>
          <a:blip r:embed="rId2" cstate="print"/>
          <a:srcRect/>
          <a:stretch>
            <a:fillRect/>
          </a:stretch>
        </p:blipFill>
        <p:spPr bwMode="auto">
          <a:xfrm>
            <a:off x="251521" y="2343921"/>
            <a:ext cx="3168352" cy="3168352"/>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SA"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اتفاقية تحديد ساعات العمل في التجارة والمكاتب بثماني ساعات يوميا وبثمان وأربعين ساعة اسبوعيا</a:t>
            </a:r>
          </a:p>
        </p:txBody>
      </p:sp>
      <p:sp>
        <p:nvSpPr>
          <p:cNvPr id="3" name="عنصر نائب للمحتوى 2"/>
          <p:cNvSpPr>
            <a:spLocks noGrp="1"/>
          </p:cNvSpPr>
          <p:nvPr>
            <p:ph sz="quarter" idx="1"/>
          </p:nvPr>
        </p:nvSpPr>
        <p:spPr>
          <a:xfrm>
            <a:off x="2267744" y="1219200"/>
            <a:ext cx="6419056" cy="4937760"/>
          </a:xfrm>
        </p:spPr>
        <p:txBody>
          <a:bodyPr>
            <a:normAutofit lnSpcReduction="10000"/>
          </a:bodyPr>
          <a:lstStyle/>
          <a:p>
            <a:endParaRPr lang="ar-SA" sz="2800" b="1" u="sng" dirty="0" smtClean="0"/>
          </a:p>
          <a:p>
            <a:r>
              <a:rPr lang="ar-SA" sz="2800" b="1" dirty="0" smtClean="0">
                <a:cs typeface="Akhbar MT" pitchFamily="2" charset="-78"/>
              </a:rPr>
              <a:t>عقد في جنيف في عام </a:t>
            </a:r>
            <a:r>
              <a:rPr lang="ar-SA" sz="2800" b="1" dirty="0" err="1" smtClean="0">
                <a:cs typeface="Akhbar MT" pitchFamily="2" charset="-78"/>
              </a:rPr>
              <a:t>1930 </a:t>
            </a:r>
            <a:r>
              <a:rPr lang="ar-SA" sz="2800" b="1" dirty="0" smtClean="0">
                <a:cs typeface="Akhbar MT" pitchFamily="2" charset="-78"/>
              </a:rPr>
              <a:t>, بناء على دعوة مجلس ادارة مكتب العمل </a:t>
            </a:r>
            <a:r>
              <a:rPr lang="ar-SA" sz="2800" b="1" dirty="0" err="1" smtClean="0">
                <a:cs typeface="Akhbar MT" pitchFamily="2" charset="-78"/>
              </a:rPr>
              <a:t>الدولي .</a:t>
            </a:r>
            <a:endParaRPr lang="ar-SA" sz="2800" b="1" dirty="0" smtClean="0">
              <a:cs typeface="Akhbar MT" pitchFamily="2" charset="-78"/>
            </a:endParaRPr>
          </a:p>
          <a:p>
            <a:r>
              <a:rPr lang="ar-SA" sz="2800" b="1" dirty="0" smtClean="0">
                <a:cs typeface="Akhbar MT" pitchFamily="2" charset="-78"/>
              </a:rPr>
              <a:t>وتعتمد هذه الاتفاقية وفقا لأحكام دستور </a:t>
            </a:r>
            <a:r>
              <a:rPr lang="ar-SA" sz="2800" b="1" dirty="0" err="1" smtClean="0">
                <a:cs typeface="Akhbar MT" pitchFamily="2" charset="-78"/>
              </a:rPr>
              <a:t>المنظمة :</a:t>
            </a:r>
            <a:endParaRPr lang="en-US" sz="2800" b="1" dirty="0" smtClean="0">
              <a:cs typeface="Akhbar MT" pitchFamily="2" charset="-78"/>
            </a:endParaRPr>
          </a:p>
          <a:p>
            <a:pPr>
              <a:buFont typeface="Wingdings" pitchFamily="2" charset="2"/>
              <a:buChar char="Ø"/>
            </a:pPr>
            <a:r>
              <a:rPr lang="ar-SA" sz="2800" b="1" dirty="0" smtClean="0">
                <a:cs typeface="Akhbar MT" pitchFamily="2" charset="-78"/>
              </a:rPr>
              <a:t>في مادة </a:t>
            </a:r>
            <a:r>
              <a:rPr lang="ar-SA" sz="2800" b="1" dirty="0" err="1" smtClean="0">
                <a:cs typeface="Akhbar MT" pitchFamily="2" charset="-78"/>
              </a:rPr>
              <a:t>5:-</a:t>
            </a:r>
            <a:endParaRPr lang="ar-SA" sz="2800" b="1" dirty="0" smtClean="0">
              <a:cs typeface="Akhbar MT" pitchFamily="2" charset="-78"/>
            </a:endParaRPr>
          </a:p>
          <a:p>
            <a:r>
              <a:rPr lang="ar-SA" sz="2800" b="1" dirty="0" smtClean="0">
                <a:cs typeface="Akhbar MT" pitchFamily="2" charset="-78"/>
              </a:rPr>
              <a:t>يجوز في حالة التوقف العام عن العمل </a:t>
            </a:r>
            <a:r>
              <a:rPr lang="ar-SA" sz="2800" b="1" dirty="0" err="1" smtClean="0">
                <a:cs typeface="Akhbar MT" pitchFamily="2" charset="-78"/>
              </a:rPr>
              <a:t>بسبب </a:t>
            </a:r>
            <a:r>
              <a:rPr lang="ar-SA" sz="2800" b="1" dirty="0" smtClean="0">
                <a:cs typeface="Akhbar MT" pitchFamily="2" charset="-78"/>
              </a:rPr>
              <a:t>: أعياد محلية أو حوادث طارئة أو انقطاع للقوة المحركة أو للإضاءة أو </a:t>
            </a:r>
            <a:r>
              <a:rPr lang="ar-SA" sz="2800" b="1" dirty="0" err="1" smtClean="0">
                <a:cs typeface="Akhbar MT" pitchFamily="2" charset="-78"/>
              </a:rPr>
              <a:t>المياه </a:t>
            </a:r>
            <a:r>
              <a:rPr lang="ar-SA" sz="2800" b="1" dirty="0" smtClean="0">
                <a:cs typeface="Akhbar MT" pitchFamily="2" charset="-78"/>
              </a:rPr>
              <a:t>، ان تزاد ساعات العمل اليومية لتعويض ساعات العمل التي </a:t>
            </a:r>
            <a:r>
              <a:rPr lang="ar-SA" sz="2800" b="1" dirty="0" err="1" smtClean="0">
                <a:cs typeface="Akhbar MT" pitchFamily="2" charset="-78"/>
              </a:rPr>
              <a:t>فقدت </a:t>
            </a:r>
            <a:r>
              <a:rPr lang="ar-SA" sz="2800" b="1" dirty="0" smtClean="0">
                <a:cs typeface="Akhbar MT" pitchFamily="2" charset="-78"/>
              </a:rPr>
              <a:t>, مع مراعاة الشروط التالية:</a:t>
            </a:r>
            <a:endParaRPr lang="en-US" sz="2800" b="1" dirty="0" smtClean="0">
              <a:cs typeface="Akhbar MT" pitchFamily="2" charset="-78"/>
            </a:endParaRPr>
          </a:p>
          <a:p>
            <a:pPr lvl="0"/>
            <a:r>
              <a:rPr lang="ar-SA" sz="2800" b="1" dirty="0" smtClean="0">
                <a:cs typeface="Akhbar MT" pitchFamily="2" charset="-78"/>
              </a:rPr>
              <a:t>لا تعوض ساعات العمل المفقودة أكثر من ثلاثين يوما في </a:t>
            </a:r>
            <a:r>
              <a:rPr lang="ar-SA" sz="2800" b="1" dirty="0" err="1" smtClean="0">
                <a:cs typeface="Akhbar MT" pitchFamily="2" charset="-78"/>
              </a:rPr>
              <a:t>السنة .</a:t>
            </a:r>
            <a:endParaRPr lang="en-US" sz="2800" b="1" dirty="0" smtClean="0">
              <a:cs typeface="Akhbar MT" pitchFamily="2" charset="-78"/>
            </a:endParaRPr>
          </a:p>
          <a:p>
            <a:pPr lvl="0"/>
            <a:r>
              <a:rPr lang="ar-SA" sz="2800" b="1" dirty="0" smtClean="0">
                <a:cs typeface="Akhbar MT" pitchFamily="2" charset="-78"/>
              </a:rPr>
              <a:t>لا تزيد ساعات العمل اليومية على عشر </a:t>
            </a:r>
            <a:r>
              <a:rPr lang="ar-SA" sz="2800" b="1" dirty="0" err="1" smtClean="0">
                <a:cs typeface="Akhbar MT" pitchFamily="2" charset="-78"/>
              </a:rPr>
              <a:t>ساعات .</a:t>
            </a:r>
            <a:endParaRPr lang="en-US" sz="2800" b="1" dirty="0" smtClean="0">
              <a:cs typeface="Akhbar MT" pitchFamily="2" charset="-78"/>
            </a:endParaRPr>
          </a:p>
          <a:p>
            <a:pPr>
              <a:buNone/>
            </a:pPr>
            <a:endParaRPr lang="ar-SA" sz="2800" b="1" u="sng" dirty="0" smtClean="0"/>
          </a:p>
          <a:p>
            <a:pPr>
              <a:buFont typeface="Wingdings" pitchFamily="2" charset="2"/>
              <a:buChar char="Ø"/>
            </a:pPr>
            <a:endParaRPr lang="ar-SA" sz="2800" dirty="0" smtClean="0"/>
          </a:p>
        </p:txBody>
      </p:sp>
      <p:sp>
        <p:nvSpPr>
          <p:cNvPr id="1026" name="AutoShape 2" descr="http://sustech.edu/images/News/20140804050826994.jpg"/>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1028" name="Picture 4" descr="http://sustech.edu/images/News/20140804050826994.jpg"/>
          <p:cNvPicPr>
            <a:picLocks noChangeAspect="1" noChangeArrowheads="1"/>
          </p:cNvPicPr>
          <p:nvPr/>
        </p:nvPicPr>
        <p:blipFill>
          <a:blip r:embed="rId2" cstate="print"/>
          <a:srcRect/>
          <a:stretch>
            <a:fillRect/>
          </a:stretch>
        </p:blipFill>
        <p:spPr bwMode="auto">
          <a:xfrm>
            <a:off x="323528" y="3717032"/>
            <a:ext cx="1952605" cy="108012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SA"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اتفاقية تحديد ساعات العمل في التجارة والمكاتب بثماني ساعات يوميا وبثمان وأربعين ساعة اسبوعيا</a:t>
            </a:r>
          </a:p>
        </p:txBody>
      </p:sp>
      <p:sp>
        <p:nvSpPr>
          <p:cNvPr id="3" name="عنصر نائب للمحتوى 2"/>
          <p:cNvSpPr>
            <a:spLocks noGrp="1"/>
          </p:cNvSpPr>
          <p:nvPr>
            <p:ph sz="quarter" idx="1"/>
          </p:nvPr>
        </p:nvSpPr>
        <p:spPr>
          <a:xfrm>
            <a:off x="2267744" y="1219200"/>
            <a:ext cx="6419056" cy="2137792"/>
          </a:xfrm>
        </p:spPr>
        <p:txBody>
          <a:bodyPr>
            <a:normAutofit/>
          </a:bodyPr>
          <a:lstStyle/>
          <a:p>
            <a:r>
              <a:rPr lang="ar-SA" sz="2800" b="1" dirty="0" smtClean="0">
                <a:cs typeface="Akhbar MT" pitchFamily="2" charset="-78"/>
              </a:rPr>
              <a:t>في مادة </a:t>
            </a:r>
            <a:r>
              <a:rPr lang="ar-SA" sz="2800" b="1" dirty="0" err="1" smtClean="0">
                <a:cs typeface="Akhbar MT" pitchFamily="2" charset="-78"/>
              </a:rPr>
              <a:t>9 :</a:t>
            </a:r>
            <a:endParaRPr lang="ar-SA" sz="2800" b="1" dirty="0" smtClean="0">
              <a:cs typeface="Akhbar MT" pitchFamily="2" charset="-78"/>
            </a:endParaRPr>
          </a:p>
          <a:p>
            <a:r>
              <a:rPr lang="ar-SA" sz="2800" b="1" dirty="0" smtClean="0">
                <a:cs typeface="Akhbar MT" pitchFamily="2" charset="-78"/>
              </a:rPr>
              <a:t> يجوز للحكومة في أي بلد أن توقف تنفيذ أحكام هذه الاتفاقية في حالة نشوب حرب أو أي حالة طارئة تهدد سلامة </a:t>
            </a:r>
            <a:r>
              <a:rPr lang="ar-SA" sz="2800" b="1" dirty="0" err="1" smtClean="0">
                <a:cs typeface="Akhbar MT" pitchFamily="2" charset="-78"/>
              </a:rPr>
              <a:t>الوطن .</a:t>
            </a:r>
            <a:endParaRPr lang="en-US" sz="2800" b="1" dirty="0" smtClean="0">
              <a:cs typeface="Akhbar MT" pitchFamily="2" charset="-78"/>
            </a:endParaRPr>
          </a:p>
          <a:p>
            <a:endParaRPr lang="ar-SA" sz="2800" b="1" u="sng" dirty="0" smtClean="0"/>
          </a:p>
        </p:txBody>
      </p:sp>
      <p:sp>
        <p:nvSpPr>
          <p:cNvPr id="1026" name="AutoShape 2" descr="http://sustech.edu/images/News/20140804050826994.jpg"/>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49156" name="Picture 4" descr="http://www.americanforeignrelations.com/photos/the-vietnam-war-and-its-impact-nixon-s-peace-with-honor-4065.jpg"/>
          <p:cNvPicPr>
            <a:picLocks noChangeAspect="1" noChangeArrowheads="1"/>
          </p:cNvPicPr>
          <p:nvPr/>
        </p:nvPicPr>
        <p:blipFill>
          <a:blip r:embed="rId3" cstate="print"/>
          <a:srcRect/>
          <a:stretch>
            <a:fillRect/>
          </a:stretch>
        </p:blipFill>
        <p:spPr bwMode="auto">
          <a:xfrm>
            <a:off x="4932040" y="3645024"/>
            <a:ext cx="4000500" cy="2705100"/>
          </a:xfrm>
          <a:prstGeom prst="rect">
            <a:avLst/>
          </a:prstGeom>
          <a:noFill/>
        </p:spPr>
      </p:pic>
      <p:pic>
        <p:nvPicPr>
          <p:cNvPr id="49154" name="Picture 2" descr="http://www.americanforeignrelations.com/photos/the-vietnam-war-and-its-impact-nixon-s-peace-with-honor-4065.jpg"/>
          <p:cNvPicPr>
            <a:picLocks noChangeAspect="1" noChangeArrowheads="1"/>
          </p:cNvPicPr>
          <p:nvPr/>
        </p:nvPicPr>
        <p:blipFill>
          <a:blip r:embed="rId3" cstate="print"/>
          <a:srcRect/>
          <a:stretch>
            <a:fillRect/>
          </a:stretch>
        </p:blipFill>
        <p:spPr bwMode="auto">
          <a:xfrm>
            <a:off x="395536" y="3140968"/>
            <a:ext cx="4752528" cy="3213615"/>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نظام العمل </a:t>
            </a:r>
            <a:r>
              <a:rPr lang="ar-SA" sz="4800" b="1" dirty="0" err="1"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السعودي </a:t>
            </a: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 حق يوم عمل محدود وفترات </a:t>
            </a:r>
            <a:r>
              <a:rPr lang="ar-SA" sz="4800" b="1" dirty="0" err="1"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الراحة )</a:t>
            </a:r>
            <a:endPar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endParaRPr>
          </a:p>
        </p:txBody>
      </p:sp>
      <p:sp>
        <p:nvSpPr>
          <p:cNvPr id="3" name="عنصر نائب للمحتوى 2"/>
          <p:cNvSpPr>
            <a:spLocks noGrp="1"/>
          </p:cNvSpPr>
          <p:nvPr>
            <p:ph sz="quarter" idx="1"/>
          </p:nvPr>
        </p:nvSpPr>
        <p:spPr/>
        <p:txBody>
          <a:bodyPr>
            <a:normAutofit/>
          </a:bodyPr>
          <a:lstStyle/>
          <a:p>
            <a:r>
              <a:rPr lang="ar-SA" sz="2800" b="1" dirty="0" smtClean="0">
                <a:cs typeface="Akhbar MT" pitchFamily="2" charset="-78"/>
              </a:rPr>
              <a:t>التزم نظام العمل السعودي بإجازات العامل ليستعيدون من خلالها نشاطهم وقوتهم حتى يتمكنون من المداومة في العمل بجد ونشاط يزيد من إنتاجهم.</a:t>
            </a:r>
          </a:p>
          <a:p>
            <a:endParaRPr lang="ar-SA" sz="2800" b="1" dirty="0" smtClean="0">
              <a:cs typeface="Akhbar MT" pitchFamily="2" charset="-78"/>
            </a:endParaRPr>
          </a:p>
          <a:p>
            <a:r>
              <a:rPr lang="ar-SA" sz="2800" b="1" dirty="0" smtClean="0">
                <a:cs typeface="Akhbar MT" pitchFamily="2" charset="-78"/>
              </a:rPr>
              <a:t>فتدخل المنظم السعودي وفرض </a:t>
            </a:r>
            <a:r>
              <a:rPr lang="ar-SA" sz="2800" b="1" dirty="0" err="1" smtClean="0">
                <a:cs typeface="Akhbar MT" pitchFamily="2" charset="-78"/>
              </a:rPr>
              <a:t>الإلتزام</a:t>
            </a:r>
            <a:r>
              <a:rPr lang="ar-SA" sz="2800" b="1" dirty="0" smtClean="0">
                <a:cs typeface="Akhbar MT" pitchFamily="2" charset="-78"/>
              </a:rPr>
              <a:t> على صاحب العمل بالإجازات </a:t>
            </a:r>
            <a:r>
              <a:rPr lang="ar-SA" sz="2800" b="1" dirty="0" err="1" smtClean="0">
                <a:cs typeface="Akhbar MT" pitchFamily="2" charset="-78"/>
              </a:rPr>
              <a:t>التالية :</a:t>
            </a:r>
            <a:endParaRPr lang="ar-SA" sz="2800" b="1" dirty="0" smtClean="0">
              <a:cs typeface="Akhbar MT" pitchFamily="2" charset="-78"/>
            </a:endParaRPr>
          </a:p>
          <a:p>
            <a:endParaRPr lang="ar-SA" sz="2800" b="1" dirty="0" smtClean="0">
              <a:cs typeface="Akhbar MT" pitchFamily="2" charset="-78"/>
            </a:endParaRPr>
          </a:p>
          <a:p>
            <a:pPr marL="514350" indent="-514350">
              <a:buFont typeface="Courier New" pitchFamily="49" charset="0"/>
              <a:buChar char="o"/>
            </a:pPr>
            <a:r>
              <a:rPr lang="ar-SA" sz="2800" b="1" dirty="0" smtClean="0">
                <a:cs typeface="Akhbar MT" pitchFamily="2" charset="-78"/>
              </a:rPr>
              <a:t>الإجازة السنوية </a:t>
            </a:r>
          </a:p>
          <a:p>
            <a:pPr marL="514350" indent="-514350">
              <a:buFont typeface="Courier New" pitchFamily="49" charset="0"/>
              <a:buChar char="o"/>
            </a:pPr>
            <a:r>
              <a:rPr lang="ar-SA" sz="2800" b="1" dirty="0" smtClean="0">
                <a:cs typeface="Akhbar MT" pitchFamily="2" charset="-78"/>
              </a:rPr>
              <a:t>إجازة الاعياد والمناسبات الرسمية</a:t>
            </a:r>
          </a:p>
          <a:p>
            <a:pPr marL="514350" indent="-514350">
              <a:buFont typeface="Courier New" pitchFamily="49" charset="0"/>
              <a:buChar char="o"/>
            </a:pPr>
            <a:r>
              <a:rPr lang="ar-SA" sz="2800" b="1" dirty="0" smtClean="0">
                <a:cs typeface="Akhbar MT" pitchFamily="2" charset="-78"/>
              </a:rPr>
              <a:t> الإجازة المرضية </a:t>
            </a:r>
          </a:p>
          <a:p>
            <a:pPr>
              <a:buNone/>
            </a:pPr>
            <a:endParaRPr lang="ar-SA" dirty="0"/>
          </a:p>
        </p:txBody>
      </p:sp>
      <p:pic>
        <p:nvPicPr>
          <p:cNvPr id="50178" name="Picture 2" descr="http://www.themomwrites.com/wp-content/uploads/2012/05/family-travel.jpg"/>
          <p:cNvPicPr>
            <a:picLocks noChangeAspect="1" noChangeArrowheads="1"/>
          </p:cNvPicPr>
          <p:nvPr/>
        </p:nvPicPr>
        <p:blipFill>
          <a:blip r:embed="rId2" cstate="print"/>
          <a:srcRect/>
          <a:stretch>
            <a:fillRect/>
          </a:stretch>
        </p:blipFill>
        <p:spPr bwMode="auto">
          <a:xfrm>
            <a:off x="1547664" y="2993040"/>
            <a:ext cx="2448272" cy="1628102"/>
          </a:xfrm>
          <a:prstGeom prst="rect">
            <a:avLst/>
          </a:prstGeom>
          <a:noFill/>
        </p:spPr>
      </p:pic>
      <p:pic>
        <p:nvPicPr>
          <p:cNvPr id="50180" name="Picture 4" descr="http://d2wss9bif9q3el.cloudfront.net/387/402/images/Untitled-1-70.png"/>
          <p:cNvPicPr>
            <a:picLocks noChangeAspect="1" noChangeArrowheads="1"/>
          </p:cNvPicPr>
          <p:nvPr/>
        </p:nvPicPr>
        <p:blipFill>
          <a:blip r:embed="rId3" cstate="print"/>
          <a:srcRect/>
          <a:stretch>
            <a:fillRect/>
          </a:stretch>
        </p:blipFill>
        <p:spPr bwMode="auto">
          <a:xfrm>
            <a:off x="467544" y="4509120"/>
            <a:ext cx="2088232" cy="1044116"/>
          </a:xfrm>
          <a:prstGeom prst="rect">
            <a:avLst/>
          </a:prstGeom>
          <a:noFill/>
        </p:spPr>
      </p:pic>
      <p:pic>
        <p:nvPicPr>
          <p:cNvPr id="50182" name="Picture 6" descr="http://2.bp.blogspot.com/-KB9VHoOvDLE/Ux9Y6ex-9nI/AAAAAAAAAU0/PfUeBQGld3g/s1600/sick+leave.gif"/>
          <p:cNvPicPr>
            <a:picLocks noChangeAspect="1" noChangeArrowheads="1"/>
          </p:cNvPicPr>
          <p:nvPr/>
        </p:nvPicPr>
        <p:blipFill>
          <a:blip r:embed="rId4" cstate="print"/>
          <a:srcRect/>
          <a:stretch>
            <a:fillRect/>
          </a:stretch>
        </p:blipFill>
        <p:spPr bwMode="auto">
          <a:xfrm>
            <a:off x="3131840" y="4869160"/>
            <a:ext cx="1440160" cy="1419136"/>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44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مخالفة بعض القطاعات في المملكة بتطبيق نظام العمل </a:t>
            </a:r>
            <a:r>
              <a:rPr lang="ar-SA" sz="4400" b="1" dirty="0" err="1"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السعودي :</a:t>
            </a:r>
            <a:endParaRPr lang="ar-SA" sz="44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endParaRPr>
          </a:p>
        </p:txBody>
      </p:sp>
      <p:sp>
        <p:nvSpPr>
          <p:cNvPr id="3" name="عنصر نائب للمحتوى 2"/>
          <p:cNvSpPr>
            <a:spLocks noGrp="1"/>
          </p:cNvSpPr>
          <p:nvPr>
            <p:ph sz="quarter" idx="1"/>
          </p:nvPr>
        </p:nvSpPr>
        <p:spPr/>
        <p:txBody>
          <a:bodyPr>
            <a:noAutofit/>
          </a:bodyPr>
          <a:lstStyle/>
          <a:p>
            <a:pPr lvl="0"/>
            <a:r>
              <a:rPr lang="ar-SA" sz="2400" b="1" dirty="0" smtClean="0">
                <a:cs typeface="Akhbar MT" pitchFamily="2" charset="-78"/>
              </a:rPr>
              <a:t>تتجدد معاناة الشاب السعودي مع </a:t>
            </a:r>
            <a:r>
              <a:rPr lang="ar-SA" sz="2400" b="1" dirty="0" smtClean="0">
                <a:solidFill>
                  <a:srgbClr val="FF0000"/>
                </a:solidFill>
                <a:cs typeface="Akhbar MT" pitchFamily="2" charset="-78"/>
              </a:rPr>
              <a:t>القطاع الخاص </a:t>
            </a:r>
            <a:r>
              <a:rPr lang="ar-SA" sz="2400" b="1" dirty="0" smtClean="0">
                <a:cs typeface="Akhbar MT" pitchFamily="2" charset="-78"/>
              </a:rPr>
              <a:t>من حيث عدم التزام بعض المصانع والشركات بنظام العمل والعمال </a:t>
            </a:r>
            <a:r>
              <a:rPr lang="ar-SA" sz="2400" b="1" dirty="0" err="1" smtClean="0">
                <a:cs typeface="Akhbar MT" pitchFamily="2" charset="-78"/>
              </a:rPr>
              <a:t>بالاضافة</a:t>
            </a:r>
            <a:r>
              <a:rPr lang="ar-SA" sz="2400" b="1" dirty="0" smtClean="0">
                <a:cs typeface="Akhbar MT" pitchFamily="2" charset="-78"/>
              </a:rPr>
              <a:t> الى استمرارية الاتهامات للشاب السعودي بأنه غير مناسب للعمل في القطاع الخاص كالمعتاد المصانع والشركات المحلية ترغب في العمالة الاجنبية اكثر من العمالة الوطنية لعدة أسباب منها استعباد </a:t>
            </a:r>
            <a:r>
              <a:rPr lang="ar-SA" sz="2400" b="1" dirty="0" err="1" smtClean="0">
                <a:cs typeface="Akhbar MT" pitchFamily="2" charset="-78"/>
              </a:rPr>
              <a:t>العامل </a:t>
            </a:r>
            <a:r>
              <a:rPr lang="ar-SA" sz="2400" b="1" dirty="0" smtClean="0">
                <a:cs typeface="Akhbar MT" pitchFamily="2" charset="-78"/>
              </a:rPr>
              <a:t>، قلة الرواتب بالرغم ان اغلبية العمالة الوافدة لا تجيد المهنة التي استقدمت من </a:t>
            </a:r>
            <a:r>
              <a:rPr lang="ar-SA" sz="2400" b="1" dirty="0" err="1" smtClean="0">
                <a:cs typeface="Akhbar MT" pitchFamily="2" charset="-78"/>
              </a:rPr>
              <a:t>اجلها.</a:t>
            </a:r>
            <a:r>
              <a:rPr lang="ar-SA" sz="2400" b="1" dirty="0" smtClean="0">
                <a:cs typeface="Akhbar MT" pitchFamily="2" charset="-78"/>
              </a:rPr>
              <a:t> </a:t>
            </a:r>
          </a:p>
          <a:p>
            <a:r>
              <a:rPr lang="ar-SA" sz="2400" b="1" dirty="0" smtClean="0">
                <a:cs typeface="Akhbar MT" pitchFamily="2" charset="-78"/>
              </a:rPr>
              <a:t>          قال أحد موظفي في أحد المصانع المحلية الذي تقدم بشكوى الى مكتب العمل والعمال بالمنطقة </a:t>
            </a:r>
            <a:r>
              <a:rPr lang="ar-SA" sz="2400" b="1" dirty="0" err="1" smtClean="0">
                <a:cs typeface="Akhbar MT" pitchFamily="2" charset="-78"/>
              </a:rPr>
              <a:t>الشرقية </a:t>
            </a:r>
            <a:r>
              <a:rPr lang="ar-SA" sz="2400" b="1" dirty="0" smtClean="0">
                <a:cs typeface="Akhbar MT" pitchFamily="2" charset="-78"/>
              </a:rPr>
              <a:t>"</a:t>
            </a:r>
            <a:r>
              <a:rPr lang="ar-SA" sz="2400" b="1" dirty="0" smtClean="0">
                <a:solidFill>
                  <a:srgbClr val="FF0000"/>
                </a:solidFill>
                <a:cs typeface="Akhbar MT" pitchFamily="2" charset="-78"/>
              </a:rPr>
              <a:t>ادارة </a:t>
            </a:r>
            <a:r>
              <a:rPr lang="ar-SA" sz="2400" b="1" dirty="0" err="1" smtClean="0">
                <a:solidFill>
                  <a:srgbClr val="FF0000"/>
                </a:solidFill>
                <a:cs typeface="Akhbar MT" pitchFamily="2" charset="-78"/>
              </a:rPr>
              <a:t>القضايا</a:t>
            </a:r>
            <a:r>
              <a:rPr lang="ar-SA" sz="2400" b="1" dirty="0" err="1" smtClean="0">
                <a:cs typeface="Akhbar MT" pitchFamily="2" charset="-78"/>
              </a:rPr>
              <a:t> </a:t>
            </a:r>
            <a:r>
              <a:rPr lang="ar-SA" sz="2400" b="1" dirty="0" smtClean="0">
                <a:cs typeface="Akhbar MT" pitchFamily="2" charset="-78"/>
              </a:rPr>
              <a:t>" ان المصنع الذي يعمل </a:t>
            </a:r>
            <a:r>
              <a:rPr lang="ar-SA" sz="2400" b="1" dirty="0" err="1" smtClean="0">
                <a:cs typeface="Akhbar MT" pitchFamily="2" charset="-78"/>
              </a:rPr>
              <a:t>به</a:t>
            </a:r>
            <a:r>
              <a:rPr lang="ar-SA" sz="2400" b="1" dirty="0" smtClean="0">
                <a:cs typeface="Akhbar MT" pitchFamily="2" charset="-78"/>
              </a:rPr>
              <a:t> يجبره على العمل لمدة تتجاوز السبع ساعات موضحاً الى ان ادارة المصنع لا تحسب هذه الساعات ضمن العمل الاضافي بل تعتبره من واجب الموظف بالرغم ان نظام العمل والعمال الجديد لا يجيز لأصحاب المصانع تشغيل العمالة اكثر من سبع ساعات</a:t>
            </a:r>
            <a:r>
              <a:rPr lang="en-US" sz="2400" b="1" dirty="0" smtClean="0">
                <a:cs typeface="Akhbar MT" pitchFamily="2" charset="-78"/>
              </a:rPr>
              <a:t>.</a:t>
            </a:r>
          </a:p>
          <a:p>
            <a:r>
              <a:rPr lang="ar-SA" sz="2400" b="1" dirty="0" smtClean="0">
                <a:cs typeface="Akhbar MT" pitchFamily="2" charset="-78"/>
              </a:rPr>
              <a:t>ومع ذلك تزيد معاناة الموظف السعودي بعد ان يتقدم بشكوى الى مكتب العمل لا يلتزم صاحب العمل بالحضور بل يستمر في المماطلة وعدم الحضور الى الجلسات المحددة من ادارة القضايا بمكتب </a:t>
            </a:r>
            <a:r>
              <a:rPr lang="ar-SA" sz="2400" b="1" dirty="0" err="1" smtClean="0">
                <a:cs typeface="Akhbar MT" pitchFamily="2" charset="-78"/>
              </a:rPr>
              <a:t>العمل.</a:t>
            </a:r>
            <a:r>
              <a:rPr lang="ar-SA" sz="2400" b="1" dirty="0" smtClean="0">
                <a:cs typeface="Akhbar MT" pitchFamily="2" charset="-78"/>
              </a:rPr>
              <a:t> </a:t>
            </a:r>
            <a:endParaRPr lang="en-US" sz="2400" b="1" dirty="0" smtClean="0">
              <a:cs typeface="Akhbar MT" pitchFamily="2" charset="-78"/>
            </a:endParaRPr>
          </a:p>
          <a:p>
            <a:endParaRPr lang="ar-SA" sz="2400" b="1" dirty="0" smtClean="0">
              <a:cs typeface="Akhbar MT" pitchFamily="2"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SA" sz="44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4</a:t>
            </a:r>
            <a:r>
              <a:rPr lang="ar-SA" sz="44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 الحق بالقيام بالعمل الذي يختاره الشخص او يقبله بحرية</a:t>
            </a:r>
          </a:p>
        </p:txBody>
      </p:sp>
      <p:sp>
        <p:nvSpPr>
          <p:cNvPr id="3" name="عنصر نائب للمحتوى 2"/>
          <p:cNvSpPr>
            <a:spLocks noGrp="1"/>
          </p:cNvSpPr>
          <p:nvPr>
            <p:ph sz="quarter" idx="1"/>
          </p:nvPr>
        </p:nvSpPr>
        <p:spPr/>
        <p:txBody>
          <a:bodyPr/>
          <a:lstStyle/>
          <a:p>
            <a:endParaRPr lang="ar-SA" sz="2800" b="1" dirty="0" smtClean="0">
              <a:cs typeface="Akhbar MT" pitchFamily="2" charset="-78"/>
            </a:endParaRPr>
          </a:p>
          <a:p>
            <a:endParaRPr lang="ar-SA" sz="2800" b="1" dirty="0" smtClean="0">
              <a:cs typeface="Akhbar MT" pitchFamily="2" charset="-78"/>
            </a:endParaRPr>
          </a:p>
          <a:p>
            <a:r>
              <a:rPr lang="ar-SA" sz="2800" b="1" dirty="0" smtClean="0">
                <a:cs typeface="Akhbar MT" pitchFamily="2" charset="-78"/>
              </a:rPr>
              <a:t>التمتع بالعمل سواء كان الشخص يؤدي عملاً مأجوراً او يعمل لحساب </a:t>
            </a:r>
            <a:r>
              <a:rPr lang="ar-SA" sz="2800" b="1" dirty="0" err="1" smtClean="0">
                <a:cs typeface="Akhbar MT" pitchFamily="2" charset="-78"/>
              </a:rPr>
              <a:t>نفسه </a:t>
            </a:r>
            <a:r>
              <a:rPr lang="ar-SA" sz="2800" b="1" dirty="0" smtClean="0">
                <a:cs typeface="Akhbar MT" pitchFamily="2" charset="-78"/>
              </a:rPr>
              <a:t>, ومن الملامح الأساسية للعمل انه يتيح للأشخاص كسب </a:t>
            </a:r>
            <a:r>
              <a:rPr lang="ar-SA" sz="2800" b="1" dirty="0" err="1" smtClean="0">
                <a:cs typeface="Akhbar MT" pitchFamily="2" charset="-78"/>
              </a:rPr>
              <a:t>ارزاقهم .</a:t>
            </a:r>
            <a:endParaRPr lang="en-US" sz="2800" b="1" dirty="0" smtClean="0">
              <a:cs typeface="Akhbar MT" pitchFamily="2" charset="-78"/>
            </a:endParaRPr>
          </a:p>
          <a:p>
            <a:r>
              <a:rPr lang="ar-SA" sz="2800" b="1" dirty="0" smtClean="0">
                <a:cs typeface="Akhbar MT" pitchFamily="2" charset="-78"/>
              </a:rPr>
              <a:t>ويعني الحق في العمل توزيع فرص العمل </a:t>
            </a:r>
            <a:r>
              <a:rPr lang="ar-SA" sz="2800" b="1" dirty="0" err="1" smtClean="0">
                <a:cs typeface="Akhbar MT" pitchFamily="2" charset="-78"/>
              </a:rPr>
              <a:t>واتاحة</a:t>
            </a:r>
            <a:r>
              <a:rPr lang="ar-SA" sz="2800" b="1" dirty="0" smtClean="0">
                <a:cs typeface="Akhbar MT" pitchFamily="2" charset="-78"/>
              </a:rPr>
              <a:t> الانتفاع بالموارد على نحو يتيح مشاركة كل من يبحث عن فرصة </a:t>
            </a:r>
            <a:r>
              <a:rPr lang="ar-SA" sz="2800" b="1" dirty="0" err="1" smtClean="0">
                <a:cs typeface="Akhbar MT" pitchFamily="2" charset="-78"/>
              </a:rPr>
              <a:t>عمل .</a:t>
            </a:r>
            <a:endParaRPr lang="en-US" sz="2800" b="1" dirty="0" smtClean="0">
              <a:cs typeface="Akhbar MT" pitchFamily="2" charset="-78"/>
            </a:endParaRPr>
          </a:p>
          <a:p>
            <a:r>
              <a:rPr lang="ar-SA" sz="2800" b="1" dirty="0" smtClean="0">
                <a:cs typeface="Akhbar MT" pitchFamily="2" charset="-78"/>
              </a:rPr>
              <a:t>وهكذا فان الحق في العمل </a:t>
            </a:r>
            <a:r>
              <a:rPr lang="ar-SA" sz="2800" b="1" dirty="0" err="1" smtClean="0">
                <a:cs typeface="Akhbar MT" pitchFamily="2" charset="-78"/>
              </a:rPr>
              <a:t>لايقتصر</a:t>
            </a:r>
            <a:r>
              <a:rPr lang="ar-SA" sz="2800" b="1" dirty="0" smtClean="0">
                <a:cs typeface="Akhbar MT" pitchFamily="2" charset="-78"/>
              </a:rPr>
              <a:t> معناه على توزيع العمل بحيث يسمح بمشاركة </a:t>
            </a:r>
            <a:r>
              <a:rPr lang="ar-SA" sz="2800" b="1" dirty="0" err="1" smtClean="0">
                <a:cs typeface="Akhbar MT" pitchFamily="2" charset="-78"/>
              </a:rPr>
              <a:t>الجميع </a:t>
            </a:r>
            <a:r>
              <a:rPr lang="ar-SA" sz="2800" b="1" dirty="0" smtClean="0">
                <a:cs typeface="Akhbar MT" pitchFamily="2" charset="-78"/>
              </a:rPr>
              <a:t>, بل هو يعني ايضاً ان الاسلوب الذي يفضله الشخص لكسب رزقه هو من ضمانات حقوق الانسان ايضاً.</a:t>
            </a:r>
            <a:endParaRPr lang="en-US" sz="2800" b="1" dirty="0" smtClean="0">
              <a:cs typeface="Akhbar MT" pitchFamily="2" charset="-78"/>
            </a:endParaRPr>
          </a:p>
          <a:p>
            <a:endParaRPr lang="ar-SA" sz="2800" b="1" dirty="0" smtClean="0">
              <a:cs typeface="Akhbar MT" pitchFamily="2"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400" b="1"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6- </a:t>
            </a:r>
            <a:r>
              <a:rPr lang="ar-SA" sz="44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الحق بالقيام بالعمل الذي يختاره الشخص او يقبله بحرية</a:t>
            </a:r>
            <a:endParaRPr lang="ar-SA" sz="4400" dirty="0"/>
          </a:p>
        </p:txBody>
      </p:sp>
      <p:sp>
        <p:nvSpPr>
          <p:cNvPr id="3" name="عنصر نائب للمحتوى 2"/>
          <p:cNvSpPr>
            <a:spLocks noGrp="1"/>
          </p:cNvSpPr>
          <p:nvPr>
            <p:ph sz="quarter" idx="1"/>
          </p:nvPr>
        </p:nvSpPr>
        <p:spPr/>
        <p:txBody>
          <a:bodyPr/>
          <a:lstStyle/>
          <a:p>
            <a:r>
              <a:rPr lang="ar-SA" sz="2800" b="1" dirty="0" smtClean="0">
                <a:cs typeface="Akhbar MT" pitchFamily="2" charset="-78"/>
              </a:rPr>
              <a:t>الماده 6:</a:t>
            </a:r>
            <a:endParaRPr lang="en-US" sz="2800" b="1" dirty="0" smtClean="0">
              <a:cs typeface="Akhbar MT" pitchFamily="2" charset="-78"/>
            </a:endParaRPr>
          </a:p>
          <a:p>
            <a:r>
              <a:rPr lang="ar-SA" sz="2800" b="1" dirty="0" smtClean="0">
                <a:cs typeface="Akhbar MT" pitchFamily="2" charset="-78"/>
              </a:rPr>
              <a:t>تضيف الى الحق في كسب الرزق الحق في ان يكون العمل قد اختاره الفرد او قبله </a:t>
            </a:r>
            <a:r>
              <a:rPr lang="ar-SA" sz="2800" b="1" dirty="0" err="1" smtClean="0">
                <a:cs typeface="Akhbar MT" pitchFamily="2" charset="-78"/>
              </a:rPr>
              <a:t>بحرية .</a:t>
            </a:r>
            <a:endParaRPr lang="en-US" sz="2800" b="1" dirty="0" smtClean="0">
              <a:cs typeface="Akhbar MT" pitchFamily="2" charset="-78"/>
            </a:endParaRPr>
          </a:p>
          <a:p>
            <a:endParaRPr lang="ar-SA" dirty="0"/>
          </a:p>
        </p:txBody>
      </p:sp>
      <p:pic>
        <p:nvPicPr>
          <p:cNvPr id="4" name="Picture 2" descr="http://cbpr.me/blog/wp-content/uploads/2011/10/Love-my-job.jpg"/>
          <p:cNvPicPr>
            <a:picLocks noChangeAspect="1" noChangeArrowheads="1"/>
          </p:cNvPicPr>
          <p:nvPr/>
        </p:nvPicPr>
        <p:blipFill>
          <a:blip r:embed="rId2" cstate="print"/>
          <a:srcRect t="11340" r="31121" b="11909"/>
          <a:stretch>
            <a:fillRect/>
          </a:stretch>
        </p:blipFill>
        <p:spPr bwMode="auto">
          <a:xfrm>
            <a:off x="1331640" y="3068960"/>
            <a:ext cx="3780420" cy="2808312"/>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4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ميثاق الحقوق </a:t>
            </a:r>
            <a:r>
              <a:rPr lang="ar-SA" sz="4400" b="1" dirty="0" err="1"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الاساسيه</a:t>
            </a:r>
            <a:r>
              <a:rPr lang="ar-SA" sz="44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 للاتحاد الاوربي </a:t>
            </a:r>
          </a:p>
        </p:txBody>
      </p:sp>
      <p:sp>
        <p:nvSpPr>
          <p:cNvPr id="3" name="عنصر نائب للمحتوى 2"/>
          <p:cNvSpPr>
            <a:spLocks noGrp="1"/>
          </p:cNvSpPr>
          <p:nvPr>
            <p:ph sz="quarter" idx="1"/>
          </p:nvPr>
        </p:nvSpPr>
        <p:spPr>
          <a:xfrm>
            <a:off x="2411760" y="1219200"/>
            <a:ext cx="6275040" cy="4937760"/>
          </a:xfrm>
        </p:spPr>
        <p:txBody>
          <a:bodyPr>
            <a:normAutofit/>
          </a:bodyPr>
          <a:lstStyle/>
          <a:p>
            <a:r>
              <a:rPr lang="ar-SA" sz="2800" b="1" dirty="0" smtClean="0">
                <a:cs typeface="Akhbar MT" pitchFamily="2" charset="-78"/>
              </a:rPr>
              <a:t>المادة </a:t>
            </a:r>
            <a:r>
              <a:rPr lang="ar-SA" sz="2800" b="1" dirty="0" err="1" smtClean="0">
                <a:cs typeface="Akhbar MT" pitchFamily="2" charset="-78"/>
              </a:rPr>
              <a:t>15:</a:t>
            </a:r>
            <a:endParaRPr lang="ar-SA" sz="2800" b="1" dirty="0" smtClean="0">
              <a:cs typeface="Akhbar MT" pitchFamily="2" charset="-78"/>
            </a:endParaRPr>
          </a:p>
          <a:p>
            <a:pPr>
              <a:buNone/>
            </a:pPr>
            <a:r>
              <a:rPr lang="ar-SA" sz="2800" b="1" dirty="0" smtClean="0">
                <a:cs typeface="Akhbar MT" pitchFamily="2" charset="-78"/>
              </a:rPr>
              <a:t/>
            </a:r>
            <a:br>
              <a:rPr lang="ar-SA" sz="2800" b="1" dirty="0" smtClean="0">
                <a:cs typeface="Akhbar MT" pitchFamily="2" charset="-78"/>
              </a:rPr>
            </a:br>
            <a:r>
              <a:rPr lang="ar-SA" sz="2800" b="1" dirty="0" smtClean="0">
                <a:cs typeface="Akhbar MT" pitchFamily="2" charset="-78"/>
              </a:rPr>
              <a:t>حرية اختيار مهنة والحق في الارتباط بعمل</a:t>
            </a:r>
            <a:endParaRPr lang="en-US" sz="2800" b="1" dirty="0" smtClean="0">
              <a:cs typeface="Akhbar MT" pitchFamily="2" charset="-78"/>
            </a:endParaRPr>
          </a:p>
          <a:p>
            <a:r>
              <a:rPr lang="ar-SA" sz="2800" b="1" dirty="0" smtClean="0">
                <a:cs typeface="Akhbar MT" pitchFamily="2" charset="-78"/>
              </a:rPr>
              <a:t>1- لكل إنسان الحق في الارتباط بعمل وممارسة مهنة يختارها أو يقبلها </a:t>
            </a:r>
            <a:r>
              <a:rPr lang="ar-SA" sz="2800" b="1" dirty="0" err="1" smtClean="0">
                <a:cs typeface="Akhbar MT" pitchFamily="2" charset="-78"/>
              </a:rPr>
              <a:t>بحرية.</a:t>
            </a:r>
            <a:r>
              <a:rPr lang="ar-SA" sz="2800" b="1" dirty="0" smtClean="0">
                <a:cs typeface="Akhbar MT" pitchFamily="2" charset="-78"/>
              </a:rPr>
              <a:t/>
            </a:r>
            <a:br>
              <a:rPr lang="ar-SA" sz="2800" b="1" dirty="0" smtClean="0">
                <a:cs typeface="Akhbar MT" pitchFamily="2" charset="-78"/>
              </a:rPr>
            </a:br>
            <a:r>
              <a:rPr lang="ar-SA" sz="2800" b="1" dirty="0" smtClean="0">
                <a:cs typeface="Akhbar MT" pitchFamily="2" charset="-78"/>
              </a:rPr>
              <a:t>2- لكل مواطن بالاتحاد حرية البحث عن الوظيفة والعمل وممارسة حق الإنشاء، وتوفير الخدمات في أي دولة </a:t>
            </a:r>
            <a:r>
              <a:rPr lang="ar-SA" sz="2800" b="1" dirty="0" err="1" smtClean="0">
                <a:cs typeface="Akhbar MT" pitchFamily="2" charset="-78"/>
              </a:rPr>
              <a:t>عضو.</a:t>
            </a:r>
            <a:r>
              <a:rPr lang="ar-SA" sz="2800" b="1" dirty="0" smtClean="0">
                <a:cs typeface="Akhbar MT" pitchFamily="2" charset="-78"/>
              </a:rPr>
              <a:t/>
            </a:r>
            <a:br>
              <a:rPr lang="ar-SA" sz="2800" b="1" dirty="0" smtClean="0">
                <a:cs typeface="Akhbar MT" pitchFamily="2" charset="-78"/>
              </a:rPr>
            </a:br>
            <a:r>
              <a:rPr lang="ar-SA" sz="2800" b="1" dirty="0" smtClean="0">
                <a:cs typeface="Akhbar MT" pitchFamily="2" charset="-78"/>
              </a:rPr>
              <a:t>3- يكون لمواطني البلاد الأخرى المصرح لهم بالعمل في أقاليم الدول الأعضاء الحق في ظروف عمل مساوية لتلك الخاصة بمواطني الاتحاد.</a:t>
            </a:r>
            <a:endParaRPr lang="en-US" sz="2800" b="1" dirty="0" smtClean="0">
              <a:cs typeface="Akhbar MT" pitchFamily="2" charset="-78"/>
            </a:endParaRPr>
          </a:p>
          <a:p>
            <a:endParaRPr lang="en-US" sz="2800" b="1" dirty="0" smtClean="0">
              <a:cs typeface="Akhbar MT" pitchFamily="2" charset="-78"/>
            </a:endParaRPr>
          </a:p>
          <a:p>
            <a:endParaRPr lang="ar-SA" sz="2800" b="1" dirty="0" smtClean="0">
              <a:cs typeface="Akhbar MT" pitchFamily="2" charset="-78"/>
            </a:endParaRPr>
          </a:p>
        </p:txBody>
      </p:sp>
      <p:pic>
        <p:nvPicPr>
          <p:cNvPr id="55298" name="Picture 2" descr="http://www.cloud-book.co.uk/wp-content/uploads/2013/09/Cartoon_Character-50.png"/>
          <p:cNvPicPr>
            <a:picLocks noChangeAspect="1" noChangeArrowheads="1"/>
          </p:cNvPicPr>
          <p:nvPr/>
        </p:nvPicPr>
        <p:blipFill>
          <a:blip r:embed="rId2" cstate="print"/>
          <a:srcRect/>
          <a:stretch>
            <a:fillRect/>
          </a:stretch>
        </p:blipFill>
        <p:spPr bwMode="auto">
          <a:xfrm>
            <a:off x="-900608" y="1268760"/>
            <a:ext cx="4453926" cy="558924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0"/>
            <a:ext cx="8229600" cy="1331640"/>
          </a:xfrm>
        </p:spPr>
        <p:txBody>
          <a:bodyPr/>
          <a:lstStyle/>
          <a:p>
            <a:pPr algn="r"/>
            <a:r>
              <a:rPr lang="ar-SA" sz="66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مقدمة</a:t>
            </a:r>
            <a:endParaRPr lang="ar-SA" dirty="0"/>
          </a:p>
        </p:txBody>
      </p:sp>
      <p:sp>
        <p:nvSpPr>
          <p:cNvPr id="3" name="عنصر نائب للمحتوى 2"/>
          <p:cNvSpPr>
            <a:spLocks noGrp="1"/>
          </p:cNvSpPr>
          <p:nvPr>
            <p:ph sz="quarter" idx="1"/>
          </p:nvPr>
        </p:nvSpPr>
        <p:spPr/>
        <p:txBody>
          <a:bodyPr>
            <a:normAutofit/>
          </a:bodyPr>
          <a:lstStyle/>
          <a:p>
            <a:pPr marL="514350" indent="-514350" rtl="0">
              <a:buNone/>
            </a:pPr>
            <a:r>
              <a:rPr lang="ar-SA" sz="2800" b="1" dirty="0" smtClean="0">
                <a:cs typeface="Akhbar MT" pitchFamily="2" charset="-78"/>
              </a:rPr>
              <a:t>ويستند العمل اللائق إلى أربع ركائز جوهرية، </a:t>
            </a:r>
            <a:r>
              <a:rPr lang="ar-SA" sz="2800" b="1" dirty="0" err="1" smtClean="0">
                <a:cs typeface="Akhbar MT" pitchFamily="2" charset="-78"/>
              </a:rPr>
              <a:t>هي :</a:t>
            </a:r>
            <a:r>
              <a:rPr lang="ar-SA" sz="2800" b="1" dirty="0" smtClean="0">
                <a:cs typeface="Akhbar MT" pitchFamily="2" charset="-78"/>
              </a:rPr>
              <a:t>  </a:t>
            </a:r>
          </a:p>
          <a:p>
            <a:r>
              <a:rPr lang="ar-SA" sz="2800" b="1" dirty="0" smtClean="0">
                <a:cs typeface="Akhbar MT" pitchFamily="2" charset="-78"/>
              </a:rPr>
              <a:t>المبادئ والحقوق الأساسية في العمل ومعايير العمل الدولية</a:t>
            </a:r>
          </a:p>
          <a:p>
            <a:r>
              <a:rPr lang="ar-SA" sz="2800" b="1" dirty="0" smtClean="0">
                <a:cs typeface="Akhbar MT" pitchFamily="2" charset="-78"/>
              </a:rPr>
              <a:t>فرص العمل الجيد والدخل العادل الكافي.</a:t>
            </a:r>
          </a:p>
          <a:p>
            <a:r>
              <a:rPr lang="ar-SA" sz="2800" b="1" dirty="0" smtClean="0">
                <a:cs typeface="Akhbar MT" pitchFamily="2" charset="-78"/>
              </a:rPr>
              <a:t>الحماية الاجتماعية والضمان الاجتماعي.</a:t>
            </a:r>
            <a:endParaRPr lang="en-US" sz="2800" b="1" dirty="0" smtClean="0">
              <a:cs typeface="Akhbar MT" pitchFamily="2" charset="-78"/>
            </a:endParaRPr>
          </a:p>
          <a:p>
            <a:r>
              <a:rPr lang="ar-SA" sz="2800" b="1" dirty="0" smtClean="0">
                <a:cs typeface="Akhbar MT" pitchFamily="2" charset="-78"/>
              </a:rPr>
              <a:t>الحوار الاجتماعي ومبدأ </a:t>
            </a:r>
            <a:r>
              <a:rPr lang="ar-SA" sz="2800" b="1" dirty="0" err="1" smtClean="0">
                <a:cs typeface="Akhbar MT" pitchFamily="2" charset="-78"/>
              </a:rPr>
              <a:t>الثلاثية .</a:t>
            </a:r>
            <a:endParaRPr lang="ar-SA" sz="2800" b="1" dirty="0" smtClean="0">
              <a:cs typeface="Akhbar MT" pitchFamily="2" charset="-78"/>
            </a:endParaRPr>
          </a:p>
          <a:p>
            <a:pPr rtl="0"/>
            <a:endParaRPr lang="ar-SA" sz="2800" b="1" dirty="0" smtClean="0">
              <a:cs typeface="Akhbar MT" pitchFamily="2" charset="-78"/>
            </a:endParaRPr>
          </a:p>
        </p:txBody>
      </p:sp>
      <p:pic>
        <p:nvPicPr>
          <p:cNvPr id="52228" name="Picture 4" descr="http://pathwaystowork.eu/en/wp-content/uploads/2010/09/workers.png"/>
          <p:cNvPicPr>
            <a:picLocks noChangeAspect="1" noChangeArrowheads="1"/>
          </p:cNvPicPr>
          <p:nvPr/>
        </p:nvPicPr>
        <p:blipFill>
          <a:blip r:embed="rId2" cstate="print">
            <a:duotone>
              <a:schemeClr val="accent1">
                <a:shade val="45000"/>
                <a:satMod val="135000"/>
              </a:schemeClr>
              <a:prstClr val="white"/>
            </a:duotone>
          </a:blip>
          <a:srcRect/>
          <a:stretch>
            <a:fillRect/>
          </a:stretch>
        </p:blipFill>
        <p:spPr bwMode="auto">
          <a:xfrm>
            <a:off x="1835696" y="3733558"/>
            <a:ext cx="5733281" cy="2537682"/>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مقطع فيديو</a:t>
            </a:r>
          </a:p>
        </p:txBody>
      </p:sp>
      <p:pic>
        <p:nvPicPr>
          <p:cNvPr id="5" name="10Youtube.com.mp4">
            <a:hlinkClick r:id="" action="ppaction://media"/>
          </p:cNvPr>
          <p:cNvPicPr>
            <a:picLocks noRot="1" noChangeAspect="1"/>
          </p:cNvPicPr>
          <p:nvPr>
            <a:videoFile r:link="rId1"/>
          </p:nvPr>
        </p:nvPicPr>
        <p:blipFill>
          <a:blip r:embed="rId3" cstate="print"/>
          <a:stretch>
            <a:fillRect/>
          </a:stretch>
        </p:blipFill>
        <p:spPr>
          <a:xfrm>
            <a:off x="1259632" y="1268760"/>
            <a:ext cx="6696405" cy="5022304"/>
          </a:xfrm>
          <a:prstGeom prst="rect">
            <a:avLst/>
          </a:prstGeom>
        </p:spPr>
      </p:pic>
      <p:pic>
        <p:nvPicPr>
          <p:cNvPr id="57348" name="Picture 4" descr="https://dsqx2a1317ejl.cloudfront.net/images/fp_test/big_play.png"/>
          <p:cNvPicPr>
            <a:picLocks noChangeAspect="1" noChangeArrowheads="1"/>
          </p:cNvPicPr>
          <p:nvPr/>
        </p:nvPicPr>
        <p:blipFill>
          <a:blip r:embed="rId4" cstate="print">
            <a:duotone>
              <a:schemeClr val="bg2">
                <a:shade val="45000"/>
                <a:satMod val="135000"/>
              </a:schemeClr>
              <a:prstClr val="white"/>
            </a:duotone>
          </a:blip>
          <a:srcRect/>
          <a:stretch>
            <a:fillRect/>
          </a:stretch>
        </p:blipFill>
        <p:spPr bwMode="auto">
          <a:xfrm>
            <a:off x="3635896" y="2924944"/>
            <a:ext cx="1905000" cy="1905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rmAutofit/>
          </a:bodyPr>
          <a:lstStyle/>
          <a:p>
            <a:pPr marL="0" indent="0">
              <a:buNone/>
            </a:pPr>
            <a:r>
              <a:rPr lang="ar-SA" sz="2400" b="1" dirty="0" smtClean="0">
                <a:solidFill>
                  <a:schemeClr val="tx2"/>
                </a:solidFill>
              </a:rPr>
              <a:t>عمل الطالبات :</a:t>
            </a:r>
          </a:p>
          <a:p>
            <a:pPr>
              <a:buFont typeface="Wingdings" panose="05000000000000000000" pitchFamily="2" charset="2"/>
              <a:buChar char="q"/>
            </a:pPr>
            <a:r>
              <a:rPr lang="ar-SA" sz="2400" b="1" dirty="0" smtClean="0"/>
              <a:t>ساره </a:t>
            </a:r>
            <a:r>
              <a:rPr lang="ar-SA" sz="2400" b="1" dirty="0" err="1" smtClean="0"/>
              <a:t>العجاجي</a:t>
            </a:r>
            <a:r>
              <a:rPr lang="ar-SA" sz="2400" b="1" dirty="0" smtClean="0"/>
              <a:t> </a:t>
            </a:r>
          </a:p>
          <a:p>
            <a:pPr>
              <a:buFont typeface="Wingdings" panose="05000000000000000000" pitchFamily="2" charset="2"/>
              <a:buChar char="q"/>
            </a:pPr>
            <a:r>
              <a:rPr lang="ar-SA" sz="2400" b="1" dirty="0" smtClean="0"/>
              <a:t>مودة بن خميس </a:t>
            </a:r>
          </a:p>
          <a:p>
            <a:pPr>
              <a:buFont typeface="Wingdings" panose="05000000000000000000" pitchFamily="2" charset="2"/>
              <a:buChar char="q"/>
            </a:pPr>
            <a:r>
              <a:rPr lang="ar-SA" sz="2400" b="1" dirty="0" smtClean="0"/>
              <a:t>نورة التميمي </a:t>
            </a:r>
          </a:p>
          <a:p>
            <a:pPr>
              <a:buFont typeface="Wingdings" panose="05000000000000000000" pitchFamily="2" charset="2"/>
              <a:buChar char="q"/>
            </a:pPr>
            <a:r>
              <a:rPr lang="ar-SA" sz="2400" b="1" dirty="0" smtClean="0"/>
              <a:t>شيخه القحطاني </a:t>
            </a:r>
          </a:p>
          <a:p>
            <a:pPr>
              <a:buFont typeface="Wingdings" panose="05000000000000000000" pitchFamily="2" charset="2"/>
              <a:buChar char="q"/>
            </a:pPr>
            <a:r>
              <a:rPr lang="ar-SA" sz="2400" b="1" dirty="0" smtClean="0"/>
              <a:t>لطيفة بن منيف </a:t>
            </a:r>
          </a:p>
          <a:p>
            <a:pPr marL="0" indent="0" algn="ctr">
              <a:buNone/>
            </a:pPr>
            <a:endParaRPr lang="ar-SA" sz="2400" b="1" dirty="0"/>
          </a:p>
          <a:p>
            <a:pPr marL="0" indent="0" algn="ctr">
              <a:buNone/>
            </a:pPr>
            <a:endParaRPr lang="ar-SA" sz="2400" b="1" dirty="0" smtClean="0"/>
          </a:p>
          <a:p>
            <a:pPr marL="0" indent="0" algn="ctr">
              <a:buNone/>
            </a:pPr>
            <a:r>
              <a:rPr lang="ar-SA" sz="2400" b="1" dirty="0" smtClean="0">
                <a:solidFill>
                  <a:srgbClr val="002060"/>
                </a:solidFill>
              </a:rPr>
              <a:t>متطلب مادة علم اجتماع قانوني </a:t>
            </a:r>
          </a:p>
          <a:p>
            <a:pPr marL="0" indent="0" algn="ctr">
              <a:buNone/>
            </a:pPr>
            <a:r>
              <a:rPr lang="ar-SA" sz="2400" b="1" dirty="0" smtClean="0"/>
              <a:t>أ/ ندى العتيبي </a:t>
            </a:r>
            <a:endParaRPr lang="ar-SA" sz="2400" b="1"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2" y="25135"/>
            <a:ext cx="3632814" cy="3632814"/>
          </a:xfrm>
          <a:prstGeom prst="rect">
            <a:avLst/>
          </a:prstGeom>
        </p:spPr>
      </p:pic>
    </p:spTree>
    <p:extLst>
      <p:ext uri="{BB962C8B-B14F-4D97-AF65-F5344CB8AC3E}">
        <p14:creationId xmlns:p14="http://schemas.microsoft.com/office/powerpoint/2010/main" val="35503841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SA" sz="60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حقوق العمال</a:t>
            </a:r>
          </a:p>
        </p:txBody>
      </p:sp>
      <p:sp>
        <p:nvSpPr>
          <p:cNvPr id="3" name="عنصر نائب للمحتوى 2"/>
          <p:cNvSpPr>
            <a:spLocks noGrp="1"/>
          </p:cNvSpPr>
          <p:nvPr>
            <p:ph sz="quarter" idx="1"/>
          </p:nvPr>
        </p:nvSpPr>
        <p:spPr/>
        <p:txBody>
          <a:bodyPr/>
          <a:lstStyle/>
          <a:p>
            <a:endParaRPr lang="ar-SA" b="1" dirty="0" smtClean="0"/>
          </a:p>
          <a:p>
            <a:r>
              <a:rPr lang="ar-SA" sz="2800" b="1" dirty="0" smtClean="0">
                <a:cs typeface="Akhbar MT" pitchFamily="2" charset="-78"/>
              </a:rPr>
              <a:t>حقوق العمال هي مجموعة من الحقوق التي تستند إلى الشرعية القانونية والحقوقية سواء الوطنية </a:t>
            </a:r>
            <a:r>
              <a:rPr lang="ar-SA" sz="2800" b="1" dirty="0" err="1" smtClean="0">
                <a:cs typeface="Akhbar MT" pitchFamily="2" charset="-78"/>
              </a:rPr>
              <a:t>منها </a:t>
            </a:r>
            <a:r>
              <a:rPr lang="ar-SA" sz="2800" b="1" dirty="0" smtClean="0">
                <a:cs typeface="Akhbar MT" pitchFamily="2" charset="-78"/>
              </a:rPr>
              <a:t>(الدستور والقانون) أو </a:t>
            </a:r>
            <a:r>
              <a:rPr lang="ar-SA" sz="2800" b="1" dirty="0" err="1" smtClean="0">
                <a:cs typeface="Akhbar MT" pitchFamily="2" charset="-78"/>
              </a:rPr>
              <a:t>الدولية </a:t>
            </a:r>
            <a:r>
              <a:rPr lang="ar-SA" sz="2800" b="1" dirty="0" smtClean="0">
                <a:cs typeface="Akhbar MT" pitchFamily="2" charset="-78"/>
              </a:rPr>
              <a:t>(مواثيق حقوق الإنسان واتفاقيات العمل الدولية</a:t>
            </a:r>
            <a:r>
              <a:rPr lang="ar-SA" sz="2800" b="1" dirty="0" err="1" smtClean="0">
                <a:cs typeface="Akhbar MT" pitchFamily="2" charset="-78"/>
              </a:rPr>
              <a:t>).</a:t>
            </a:r>
            <a:endParaRPr lang="ar-SA" sz="2800" b="1" dirty="0" smtClean="0">
              <a:cs typeface="Akhbar MT" pitchFamily="2" charset="-78"/>
            </a:endParaRPr>
          </a:p>
          <a:p>
            <a:pPr>
              <a:buNone/>
            </a:pPr>
            <a:r>
              <a:rPr lang="ar-SA" sz="2800" b="1" dirty="0" smtClean="0">
                <a:cs typeface="Akhbar MT" pitchFamily="2" charset="-78"/>
              </a:rPr>
              <a:t/>
            </a:r>
            <a:br>
              <a:rPr lang="ar-SA" sz="2800" b="1" dirty="0" smtClean="0">
                <a:cs typeface="Akhbar MT" pitchFamily="2" charset="-78"/>
              </a:rPr>
            </a:br>
            <a:endParaRPr lang="ar-SA" sz="2800" b="1" dirty="0" smtClean="0">
              <a:cs typeface="Akhbar MT" pitchFamily="2" charset="-78"/>
            </a:endParaRPr>
          </a:p>
        </p:txBody>
      </p:sp>
      <p:pic>
        <p:nvPicPr>
          <p:cNvPr id="54274" name="Picture 2" descr="http://www.lhsfna.org/LHSFNA/assets/image/older_workers_75.jpg"/>
          <p:cNvPicPr>
            <a:picLocks noChangeAspect="1" noChangeArrowheads="1"/>
          </p:cNvPicPr>
          <p:nvPr/>
        </p:nvPicPr>
        <p:blipFill>
          <a:blip r:embed="rId2" cstate="print"/>
          <a:srcRect/>
          <a:stretch>
            <a:fillRect/>
          </a:stretch>
        </p:blipFill>
        <p:spPr bwMode="auto">
          <a:xfrm>
            <a:off x="2339752" y="3789040"/>
            <a:ext cx="5143500" cy="232410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1- الحق في تكوين نقابات، والحق في الانضمام إليها</a:t>
            </a:r>
          </a:p>
        </p:txBody>
      </p:sp>
      <p:sp>
        <p:nvSpPr>
          <p:cNvPr id="3" name="عنصر نائب للمحتوى 2"/>
          <p:cNvSpPr>
            <a:spLocks noGrp="1"/>
          </p:cNvSpPr>
          <p:nvPr>
            <p:ph sz="quarter" idx="1"/>
          </p:nvPr>
        </p:nvSpPr>
        <p:spPr/>
        <p:txBody>
          <a:bodyPr>
            <a:normAutofit/>
          </a:bodyPr>
          <a:lstStyle/>
          <a:p>
            <a:r>
              <a:rPr lang="ar-SA" sz="2800" b="1" dirty="0" smtClean="0">
                <a:cs typeface="Akhbar MT" pitchFamily="2" charset="-78"/>
              </a:rPr>
              <a:t>توجد علاقة وثيقة ودائمة بين تمتع العمال بحقوقهم وحرياتهم النقابية، منذ نشأت علاقات العمل المأجور وفي الوقت الذي لم تكن فيه قواعد أو قوانين تضمن سلامة العمال وصحتهم، أو تحدد ساعات عملهم، أو أوقات راحتهم، وعطلاتهم مدفوعة الأجر، أو حقهم في إنشاء منظمات جماعية تدافع عن مصالحهم </a:t>
            </a:r>
            <a:r>
              <a:rPr lang="ar-SA" sz="2800" b="1" dirty="0" err="1" smtClean="0">
                <a:cs typeface="Akhbar MT" pitchFamily="2" charset="-78"/>
              </a:rPr>
              <a:t>المشتركة.</a:t>
            </a:r>
            <a:r>
              <a:rPr lang="ar-SA" sz="2800" b="1" dirty="0" smtClean="0">
                <a:cs typeface="Akhbar MT" pitchFamily="2" charset="-78"/>
              </a:rPr>
              <a:t>  ولكن وبفضل كفاح العمال، وأمام تضحياتهم العظيمة وإضراباتهم الكبيرة، قبل أصحاب الأعمال والحكومات هذه الحقوق, وأصبحت حقوقا وحريات معترف </a:t>
            </a:r>
            <a:r>
              <a:rPr lang="ar-SA" sz="2800" b="1" dirty="0" err="1" smtClean="0">
                <a:cs typeface="Akhbar MT" pitchFamily="2" charset="-78"/>
              </a:rPr>
              <a:t>بها</a:t>
            </a:r>
            <a:r>
              <a:rPr lang="ar-SA" sz="2800" b="1" dirty="0" smtClean="0">
                <a:cs typeface="Akhbar MT" pitchFamily="2" charset="-78"/>
              </a:rPr>
              <a:t> ومقرة في الأنظمة القانونية </a:t>
            </a:r>
            <a:r>
              <a:rPr lang="ar-SA" sz="2800" b="1" dirty="0" err="1" smtClean="0">
                <a:cs typeface="Akhbar MT" pitchFamily="2" charset="-78"/>
              </a:rPr>
              <a:t>المعاصرة,</a:t>
            </a:r>
            <a:endParaRPr lang="ar-SA" sz="2800" b="1" dirty="0" smtClean="0">
              <a:cs typeface="Akhbar MT" pitchFamily="2" charset="-78"/>
            </a:endParaRPr>
          </a:p>
          <a:p>
            <a:pPr>
              <a:buNone/>
            </a:pPr>
            <a:r>
              <a:rPr lang="ar-SA" sz="2800" b="1" dirty="0" smtClean="0">
                <a:cs typeface="Akhbar MT" pitchFamily="2" charset="-78"/>
              </a:rPr>
              <a:t> وأصبح حق العمال في حرياتهم النقابية مكفولا وتقره </a:t>
            </a:r>
          </a:p>
          <a:p>
            <a:pPr>
              <a:buNone/>
            </a:pPr>
            <a:r>
              <a:rPr lang="ar-SA" sz="2800" b="1" dirty="0" smtClean="0">
                <a:cs typeface="Akhbar MT" pitchFamily="2" charset="-78"/>
              </a:rPr>
              <a:t>وتحميه عدة اتفاقيات وعهود </a:t>
            </a:r>
            <a:r>
              <a:rPr lang="ar-SA" sz="2800" b="1" dirty="0" err="1" smtClean="0">
                <a:cs typeface="Akhbar MT" pitchFamily="2" charset="-78"/>
              </a:rPr>
              <a:t>دولية .</a:t>
            </a:r>
            <a:r>
              <a:rPr lang="ar-SA" sz="2800" b="1" dirty="0" smtClean="0">
                <a:cs typeface="Akhbar MT" pitchFamily="2" charset="-78"/>
              </a:rPr>
              <a:t> </a:t>
            </a:r>
          </a:p>
          <a:p>
            <a:endParaRPr lang="ar-SA" sz="2800" b="1" dirty="0" smtClean="0">
              <a:cs typeface="Akhbar MT" pitchFamily="2" charset="-78"/>
            </a:endParaRPr>
          </a:p>
        </p:txBody>
      </p:sp>
      <p:pic>
        <p:nvPicPr>
          <p:cNvPr id="55298" name="Picture 2" descr="http://libcom.org/files/images/history/IWA.png"/>
          <p:cNvPicPr>
            <a:picLocks noChangeAspect="1" noChangeArrowheads="1"/>
          </p:cNvPicPr>
          <p:nvPr/>
        </p:nvPicPr>
        <p:blipFill>
          <a:blip r:embed="rId2" cstate="print">
            <a:duotone>
              <a:prstClr val="black"/>
              <a:schemeClr val="accent1">
                <a:tint val="45000"/>
                <a:satMod val="400000"/>
              </a:schemeClr>
            </a:duotone>
          </a:blip>
          <a:srcRect/>
          <a:stretch>
            <a:fillRect/>
          </a:stretch>
        </p:blipFill>
        <p:spPr bwMode="auto">
          <a:xfrm>
            <a:off x="395536" y="3933056"/>
            <a:ext cx="2808312" cy="248023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2- الحق في ظروف عمل مأمونة </a:t>
            </a:r>
            <a:r>
              <a:rPr lang="ar-SA" sz="4800" b="1" dirty="0" err="1"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وصحية :</a:t>
            </a:r>
            <a:endPar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endParaRPr>
          </a:p>
        </p:txBody>
      </p:sp>
      <p:sp>
        <p:nvSpPr>
          <p:cNvPr id="3" name="عنصر نائب للمحتوى 2"/>
          <p:cNvSpPr>
            <a:spLocks noGrp="1"/>
          </p:cNvSpPr>
          <p:nvPr>
            <p:ph sz="quarter" idx="1"/>
          </p:nvPr>
        </p:nvSpPr>
        <p:spPr/>
        <p:txBody>
          <a:bodyPr>
            <a:normAutofit/>
          </a:bodyPr>
          <a:lstStyle/>
          <a:p>
            <a:r>
              <a:rPr lang="ar-SA" sz="2800" b="1" dirty="0" smtClean="0">
                <a:cs typeface="Akhbar MT" pitchFamily="2" charset="-78"/>
              </a:rPr>
              <a:t>قد توجد في أماكن العمل مخاطر مختلفة تختلف حسب طبيعة النشاط </a:t>
            </a:r>
            <a:r>
              <a:rPr lang="ar-SA" sz="2800" b="1" dirty="0" err="1" smtClean="0">
                <a:cs typeface="Akhbar MT" pitchFamily="2" charset="-78"/>
              </a:rPr>
              <a:t>المهني </a:t>
            </a:r>
            <a:r>
              <a:rPr lang="ar-SA" sz="2800" b="1" dirty="0" smtClean="0">
                <a:cs typeface="Akhbar MT" pitchFamily="2" charset="-78"/>
              </a:rPr>
              <a:t>، تؤثر على الحالة الصحية للعاملين و تؤثر بالتالي على كفاءة الإنتاج، و تتسبب في الإصابة بالأمراض وتزيد من معدلات الحوادث و إصابات العمل.</a:t>
            </a:r>
          </a:p>
          <a:p>
            <a:endParaRPr lang="ar-SA" dirty="0" smtClean="0"/>
          </a:p>
          <a:p>
            <a:r>
              <a:rPr lang="ar-SA" sz="2800" b="1" dirty="0" smtClean="0">
                <a:cs typeface="Akhbar MT" pitchFamily="2" charset="-78"/>
              </a:rPr>
              <a:t>وتنقسم العوامل المهنية المؤثرة على العاملين في بيئة العمل الى عدة </a:t>
            </a:r>
            <a:r>
              <a:rPr lang="ar-SA" sz="2800" b="1" dirty="0" err="1" smtClean="0">
                <a:cs typeface="Akhbar MT" pitchFamily="2" charset="-78"/>
              </a:rPr>
              <a:t>مجموعات :</a:t>
            </a:r>
            <a:endParaRPr lang="ar-SA" sz="2800" b="1" dirty="0" smtClean="0">
              <a:cs typeface="Akhbar MT" pitchFamily="2" charset="-78"/>
            </a:endParaRPr>
          </a:p>
          <a:p>
            <a:pPr fontAlgn="base">
              <a:buFont typeface="Wingdings" pitchFamily="2" charset="2"/>
              <a:buChar char="Ø"/>
            </a:pPr>
            <a:r>
              <a:rPr lang="ar-SA" sz="2800" b="1" dirty="0" smtClean="0">
                <a:cs typeface="Akhbar MT" pitchFamily="2" charset="-78"/>
              </a:rPr>
              <a:t>العوامل و المخاطر الفيزيائية</a:t>
            </a:r>
          </a:p>
          <a:p>
            <a:pPr fontAlgn="base">
              <a:buFont typeface="Wingdings" pitchFamily="2" charset="2"/>
              <a:buChar char="Ø"/>
            </a:pPr>
            <a:r>
              <a:rPr lang="ar-SA" sz="2800" b="1" dirty="0" smtClean="0">
                <a:cs typeface="Akhbar MT" pitchFamily="2" charset="-78"/>
              </a:rPr>
              <a:t>المخاطر الكيميائية</a:t>
            </a:r>
          </a:p>
          <a:p>
            <a:pPr fontAlgn="base">
              <a:buFont typeface="Wingdings" pitchFamily="2" charset="2"/>
              <a:buChar char="Ø"/>
            </a:pPr>
            <a:r>
              <a:rPr lang="ar-SA" sz="2800" b="1" dirty="0" smtClean="0">
                <a:cs typeface="Akhbar MT" pitchFamily="2" charset="-78"/>
              </a:rPr>
              <a:t>المخاطر البيولوجية</a:t>
            </a:r>
          </a:p>
          <a:p>
            <a:pPr fontAlgn="base">
              <a:buFont typeface="Wingdings" pitchFamily="2" charset="2"/>
              <a:buChar char="Ø"/>
            </a:pPr>
            <a:r>
              <a:rPr lang="ar-SA" sz="2800" b="1" dirty="0" smtClean="0">
                <a:cs typeface="Akhbar MT" pitchFamily="2" charset="-78"/>
              </a:rPr>
              <a:t>المخاطر الميكانيكية و حوادث و إصابات العمل </a:t>
            </a:r>
          </a:p>
          <a:p>
            <a:pPr fontAlgn="base">
              <a:buFont typeface="Wingdings" pitchFamily="2" charset="2"/>
              <a:buChar char="Ø"/>
            </a:pPr>
            <a:r>
              <a:rPr lang="ar-SA" sz="2800" b="1" dirty="0" smtClean="0">
                <a:cs typeface="Akhbar MT" pitchFamily="2" charset="-78"/>
              </a:rPr>
              <a:t>العوامل النفسية و الاجتماعية</a:t>
            </a:r>
          </a:p>
          <a:p>
            <a:pPr>
              <a:buNone/>
            </a:pPr>
            <a:endParaRPr lang="ar-SA" dirty="0"/>
          </a:p>
        </p:txBody>
      </p:sp>
      <p:pic>
        <p:nvPicPr>
          <p:cNvPr id="56322" name="Picture 2" descr="http://www.accidentatwork.org.uk/wp-content/uploads/accidents-at-work.jpg"/>
          <p:cNvPicPr>
            <a:picLocks noChangeAspect="1" noChangeArrowheads="1"/>
          </p:cNvPicPr>
          <p:nvPr/>
        </p:nvPicPr>
        <p:blipFill>
          <a:blip r:embed="rId2" cstate="print"/>
          <a:srcRect/>
          <a:stretch>
            <a:fillRect/>
          </a:stretch>
        </p:blipFill>
        <p:spPr bwMode="auto">
          <a:xfrm>
            <a:off x="611560" y="3501008"/>
            <a:ext cx="2736304" cy="273630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الصحة والسلامة المهنية بالمملكة العربية </a:t>
            </a:r>
            <a:r>
              <a:rPr lang="ar-SA" sz="4800" b="1" dirty="0" err="1"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السعودية:</a:t>
            </a:r>
            <a:endPar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endParaRPr>
          </a:p>
        </p:txBody>
      </p:sp>
      <p:sp>
        <p:nvSpPr>
          <p:cNvPr id="3" name="عنصر نائب للمحتوى 2"/>
          <p:cNvSpPr>
            <a:spLocks noGrp="1"/>
          </p:cNvSpPr>
          <p:nvPr>
            <p:ph sz="quarter" idx="1"/>
          </p:nvPr>
        </p:nvSpPr>
        <p:spPr/>
        <p:txBody>
          <a:bodyPr>
            <a:noAutofit/>
          </a:bodyPr>
          <a:lstStyle/>
          <a:p>
            <a:r>
              <a:rPr lang="ar-SA" b="1" dirty="0" smtClean="0">
                <a:cs typeface="Akhbar MT" pitchFamily="2" charset="-78"/>
              </a:rPr>
              <a:t>تشهد المملكة العربية السعودية تطورا واسعا في المجال الاقتصادي و الصناعي وواكب هذا التطور دخول العديد من المواد الكيميائية والأجهزة والآلات الحديثة في النشاط الصناعي والتي تحمل في طياتها الكثير من المخاطر، كما واكب هذا التطور تزايد أعداد المصانع في مختلف مجالات الإنتاج, ومضاعفة أعداد العاملين في هذه المصانع والذي فاقم من حدوث الإصابات والأمراض المهنية.</a:t>
            </a:r>
          </a:p>
          <a:p>
            <a:pPr>
              <a:buNone/>
            </a:pPr>
            <a:endParaRPr lang="ar-SA" b="1" dirty="0" smtClean="0">
              <a:cs typeface="Akhbar MT" pitchFamily="2" charset="-78"/>
            </a:endParaRPr>
          </a:p>
          <a:p>
            <a:r>
              <a:rPr lang="ar-SA" b="1" dirty="0" smtClean="0">
                <a:cs typeface="Akhbar MT" pitchFamily="2" charset="-78"/>
              </a:rPr>
              <a:t>عليه فقد ازدادت أهمية الصحة والسلامة المهنية في المملكة لتتماشى مع هذا التوسع المطرد في القطاع الصناعي السعودي ، حيث سنت الأنظمة الهادف لحماية عناصر الإنتاج الأساسية والتي من أهمها العنصر البشري وصدرت أنظمة تتعلق بحماية العامل والتعويض عن إصابات أو مخاطر العمل بالمملكة.</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الصحة والسلامة المهنية بالمملكة العربية </a:t>
            </a:r>
            <a:r>
              <a:rPr lang="ar-SA" sz="4800" b="1" dirty="0" err="1"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السعودية:</a:t>
            </a:r>
            <a:endPar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endParaRPr>
          </a:p>
        </p:txBody>
      </p:sp>
      <p:sp>
        <p:nvSpPr>
          <p:cNvPr id="3" name="عنصر نائب للمحتوى 2"/>
          <p:cNvSpPr>
            <a:spLocks noGrp="1"/>
          </p:cNvSpPr>
          <p:nvPr>
            <p:ph sz="quarter" idx="1"/>
          </p:nvPr>
        </p:nvSpPr>
        <p:spPr/>
        <p:txBody>
          <a:bodyPr/>
          <a:lstStyle/>
          <a:p>
            <a:pPr>
              <a:buNone/>
            </a:pPr>
            <a:r>
              <a:rPr lang="ar-SA" b="1" dirty="0" smtClean="0">
                <a:cs typeface="Akhbar MT" pitchFamily="2" charset="-78"/>
              </a:rPr>
              <a:t>وقد أوكلت حكومة المملكة مهمة حماية العمال والتعويض عن المخاطر المهنية لعدة جهات حكومية من </a:t>
            </a:r>
            <a:r>
              <a:rPr lang="ar-SA" b="1" dirty="0" err="1" smtClean="0">
                <a:cs typeface="Akhbar MT" pitchFamily="2" charset="-78"/>
              </a:rPr>
              <a:t>أهمها:</a:t>
            </a:r>
            <a:endParaRPr lang="ar-SA" b="1" dirty="0" smtClean="0">
              <a:cs typeface="Akhbar MT" pitchFamily="2" charset="-78"/>
            </a:endParaRPr>
          </a:p>
          <a:p>
            <a:pPr fontAlgn="base"/>
            <a:r>
              <a:rPr lang="ar-SA" b="1" dirty="0" smtClean="0">
                <a:cs typeface="Akhbar MT" pitchFamily="2" charset="-78"/>
              </a:rPr>
              <a:t>وزارة العمل</a:t>
            </a:r>
          </a:p>
          <a:p>
            <a:pPr fontAlgn="base"/>
            <a:r>
              <a:rPr lang="ar-SA" b="1" dirty="0" smtClean="0">
                <a:cs typeface="Akhbar MT" pitchFamily="2" charset="-78"/>
              </a:rPr>
              <a:t>المؤسسة العامة للتأمينات الاجتماعية </a:t>
            </a:r>
          </a:p>
          <a:p>
            <a:pPr fontAlgn="base"/>
            <a:r>
              <a:rPr lang="ar-SA" b="1" dirty="0" smtClean="0">
                <a:cs typeface="Akhbar MT" pitchFamily="2" charset="-78"/>
              </a:rPr>
              <a:t>وزارة الصحة </a:t>
            </a:r>
          </a:p>
          <a:p>
            <a:pPr fontAlgn="base"/>
            <a:r>
              <a:rPr lang="ar-SA" b="1" dirty="0" smtClean="0">
                <a:cs typeface="Akhbar MT" pitchFamily="2" charset="-78"/>
              </a:rPr>
              <a:t>الهيئة العليا للأمن الصناعي.</a:t>
            </a:r>
          </a:p>
          <a:p>
            <a:pPr fontAlgn="base"/>
            <a:r>
              <a:rPr lang="ar-SA" b="1" dirty="0" smtClean="0">
                <a:cs typeface="Akhbar MT" pitchFamily="2" charset="-78"/>
              </a:rPr>
              <a:t>الهيئة الملكية </a:t>
            </a:r>
            <a:r>
              <a:rPr lang="ar-SA" b="1" dirty="0" err="1" smtClean="0">
                <a:cs typeface="Akhbar MT" pitchFamily="2" charset="-78"/>
              </a:rPr>
              <a:t>للجبيل</a:t>
            </a:r>
            <a:r>
              <a:rPr lang="ar-SA" b="1" dirty="0" smtClean="0">
                <a:cs typeface="Akhbar MT" pitchFamily="2" charset="-78"/>
              </a:rPr>
              <a:t> وينبع.</a:t>
            </a:r>
          </a:p>
          <a:p>
            <a:pPr fontAlgn="base"/>
            <a:r>
              <a:rPr lang="ar-SA" b="1" dirty="0" smtClean="0">
                <a:cs typeface="Akhbar MT" pitchFamily="2" charset="-78"/>
              </a:rPr>
              <a:t>المدرية العامة للدفاع المدني.</a:t>
            </a:r>
          </a:p>
          <a:p>
            <a:endParaRPr lang="ar-SA" dirty="0"/>
          </a:p>
        </p:txBody>
      </p:sp>
      <p:pic>
        <p:nvPicPr>
          <p:cNvPr id="4" name="Picture 2" descr="http://forum.nooor.com/imgcache/12727.imgcache.gif"/>
          <p:cNvPicPr>
            <a:picLocks noChangeAspect="1" noChangeArrowheads="1"/>
          </p:cNvPicPr>
          <p:nvPr/>
        </p:nvPicPr>
        <p:blipFill>
          <a:blip r:embed="rId2" cstate="print"/>
          <a:srcRect/>
          <a:stretch>
            <a:fillRect/>
          </a:stretch>
        </p:blipFill>
        <p:spPr bwMode="auto">
          <a:xfrm>
            <a:off x="467544" y="2556880"/>
            <a:ext cx="2736304" cy="374836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8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latin typeface="Arabic Typesetting" pitchFamily="66" charset="-78"/>
                <a:cs typeface="Arabic Typesetting" pitchFamily="66" charset="-78"/>
              </a:rPr>
              <a:t>وزارة العمل</a:t>
            </a:r>
          </a:p>
        </p:txBody>
      </p:sp>
      <p:sp>
        <p:nvSpPr>
          <p:cNvPr id="3" name="عنصر نائب للمحتوى 2"/>
          <p:cNvSpPr>
            <a:spLocks noGrp="1"/>
          </p:cNvSpPr>
          <p:nvPr>
            <p:ph sz="quarter" idx="1"/>
          </p:nvPr>
        </p:nvSpPr>
        <p:spPr/>
        <p:txBody>
          <a:bodyPr/>
          <a:lstStyle/>
          <a:p>
            <a:r>
              <a:rPr lang="ar-SA" b="1" dirty="0" smtClean="0">
                <a:cs typeface="Akhbar MT" pitchFamily="2" charset="-78"/>
              </a:rPr>
              <a:t>تقوم وزارة العمل من خلال مفتشي العمل بالتفتيش على أماكن العمل للتأكد من تطبيق إجراءات السلامة والصحة المهنية في المنشآت الصناعية </a:t>
            </a:r>
          </a:p>
          <a:p>
            <a:r>
              <a:rPr lang="ar-SA" b="1" dirty="0" smtClean="0">
                <a:cs typeface="Akhbar MT" pitchFamily="2" charset="-78"/>
              </a:rPr>
              <a:t>وقد صدر من وزارة العمل نظام العمل في المملكه </a:t>
            </a:r>
            <a:r>
              <a:rPr lang="ar-SA" b="1" dirty="0" err="1" smtClean="0">
                <a:cs typeface="Akhbar MT" pitchFamily="2" charset="-78"/>
              </a:rPr>
              <a:t>العربيه</a:t>
            </a:r>
            <a:r>
              <a:rPr lang="ar-SA" b="1" dirty="0" smtClean="0">
                <a:cs typeface="Akhbar MT" pitchFamily="2" charset="-78"/>
              </a:rPr>
              <a:t> السعوديه أنظمة لحماية حقوق العمال وينص الباب الثامن </a:t>
            </a:r>
            <a:r>
              <a:rPr lang="ar-SA" b="1" dirty="0" err="1" smtClean="0">
                <a:cs typeface="Akhbar MT" pitchFamily="2" charset="-78"/>
              </a:rPr>
              <a:t>على :</a:t>
            </a:r>
            <a:endParaRPr lang="ar-SA" b="1" dirty="0" smtClean="0">
              <a:cs typeface="Akhbar MT" pitchFamily="2" charset="-78"/>
            </a:endParaRPr>
          </a:p>
          <a:p>
            <a:pPr fontAlgn="base">
              <a:buFont typeface="Wingdings" pitchFamily="2" charset="2"/>
              <a:buChar char="Ø"/>
            </a:pPr>
            <a:r>
              <a:rPr lang="ar-SA" b="1" dirty="0" smtClean="0">
                <a:cs typeface="Akhbar MT" pitchFamily="2" charset="-78"/>
              </a:rPr>
              <a:t>الفصل الاول </a:t>
            </a:r>
            <a:r>
              <a:rPr lang="ar-SA" b="1" dirty="0" err="1" smtClean="0">
                <a:cs typeface="Akhbar MT" pitchFamily="2" charset="-78"/>
              </a:rPr>
              <a:t>الوقايه</a:t>
            </a:r>
            <a:r>
              <a:rPr lang="ar-SA" b="1" dirty="0" smtClean="0">
                <a:cs typeface="Akhbar MT" pitchFamily="2" charset="-78"/>
              </a:rPr>
              <a:t> من مخاطر </a:t>
            </a:r>
            <a:r>
              <a:rPr lang="ar-SA" b="1" dirty="0" err="1" smtClean="0">
                <a:cs typeface="Akhbar MT" pitchFamily="2" charset="-78"/>
              </a:rPr>
              <a:t>العمل .</a:t>
            </a:r>
            <a:endParaRPr lang="ar-SA" b="1" dirty="0" smtClean="0">
              <a:cs typeface="Akhbar MT" pitchFamily="2" charset="-78"/>
            </a:endParaRPr>
          </a:p>
          <a:p>
            <a:pPr fontAlgn="base">
              <a:buFont typeface="Wingdings" pitchFamily="2" charset="2"/>
              <a:buChar char="Ø"/>
            </a:pPr>
            <a:r>
              <a:rPr lang="ar-SA" b="1" dirty="0" smtClean="0">
                <a:cs typeface="Akhbar MT" pitchFamily="2" charset="-78"/>
              </a:rPr>
              <a:t>الفصل الثاني الوقاية من الحوادث </a:t>
            </a:r>
            <a:r>
              <a:rPr lang="ar-SA" b="1" dirty="0" err="1" smtClean="0">
                <a:cs typeface="Akhbar MT" pitchFamily="2" charset="-78"/>
              </a:rPr>
              <a:t>الصناعيه</a:t>
            </a:r>
            <a:r>
              <a:rPr lang="ar-SA" b="1" dirty="0" smtClean="0">
                <a:cs typeface="Akhbar MT" pitchFamily="2" charset="-78"/>
              </a:rPr>
              <a:t> الكبرى.</a:t>
            </a:r>
          </a:p>
          <a:p>
            <a:pPr fontAlgn="base">
              <a:buFont typeface="Wingdings" pitchFamily="2" charset="2"/>
              <a:buChar char="Ø"/>
            </a:pPr>
            <a:r>
              <a:rPr lang="ar-SA" b="1" dirty="0" smtClean="0">
                <a:cs typeface="Akhbar MT" pitchFamily="2" charset="-78"/>
              </a:rPr>
              <a:t>الفصل الثالث اصابات </a:t>
            </a:r>
            <a:r>
              <a:rPr lang="ar-SA" b="1" dirty="0" err="1" smtClean="0">
                <a:cs typeface="Akhbar MT" pitchFamily="2" charset="-78"/>
              </a:rPr>
              <a:t>العمل .</a:t>
            </a:r>
            <a:endParaRPr lang="ar-SA" b="1" dirty="0" smtClean="0">
              <a:cs typeface="Akhbar MT" pitchFamily="2" charset="-78"/>
            </a:endParaRPr>
          </a:p>
          <a:p>
            <a:pPr fontAlgn="base">
              <a:buFont typeface="Wingdings" pitchFamily="2" charset="2"/>
              <a:buChar char="Ø"/>
            </a:pPr>
            <a:r>
              <a:rPr lang="ar-SA" b="1" dirty="0" smtClean="0">
                <a:cs typeface="Akhbar MT" pitchFamily="2" charset="-78"/>
              </a:rPr>
              <a:t>الفصل الرابع والخدمات </a:t>
            </a:r>
            <a:r>
              <a:rPr lang="ar-SA" b="1" dirty="0" err="1" smtClean="0">
                <a:cs typeface="Akhbar MT" pitchFamily="2" charset="-78"/>
              </a:rPr>
              <a:t>الصحيه</a:t>
            </a:r>
            <a:r>
              <a:rPr lang="ar-SA" b="1" dirty="0" smtClean="0">
                <a:cs typeface="Akhbar MT" pitchFamily="2" charset="-78"/>
              </a:rPr>
              <a:t> </a:t>
            </a:r>
            <a:r>
              <a:rPr lang="ar-SA" b="1" dirty="0" err="1" smtClean="0">
                <a:cs typeface="Akhbar MT" pitchFamily="2" charset="-78"/>
              </a:rPr>
              <a:t>والاجتماعيه</a:t>
            </a:r>
            <a:r>
              <a:rPr lang="ar-SA" b="1" dirty="0" smtClean="0">
                <a:cs typeface="Akhbar MT" pitchFamily="2" charset="-78"/>
              </a:rPr>
              <a:t> </a:t>
            </a:r>
            <a:r>
              <a:rPr lang="ar-SA" b="1" dirty="0" err="1" smtClean="0">
                <a:cs typeface="Akhbar MT" pitchFamily="2" charset="-78"/>
              </a:rPr>
              <a:t>.</a:t>
            </a:r>
            <a:endParaRPr lang="ar-SA" b="1" dirty="0" smtClean="0">
              <a:cs typeface="Akhbar MT" pitchFamily="2" charset="-78"/>
            </a:endParaRPr>
          </a:p>
          <a:p>
            <a:pPr fontAlgn="base">
              <a:buFont typeface="Wingdings" pitchFamily="2" charset="2"/>
              <a:buChar char="Ø"/>
            </a:pPr>
            <a:r>
              <a:rPr lang="ar-SA" b="1" dirty="0" smtClean="0">
                <a:cs typeface="Akhbar MT" pitchFamily="2" charset="-78"/>
              </a:rPr>
              <a:t>الباب الثاني </a:t>
            </a:r>
            <a:r>
              <a:rPr lang="ar-SA" b="1" dirty="0" err="1" smtClean="0">
                <a:cs typeface="Akhbar MT" pitchFamily="2" charset="-78"/>
              </a:rPr>
              <a:t>عشر </a:t>
            </a:r>
            <a:r>
              <a:rPr lang="ar-SA" b="1" dirty="0" smtClean="0">
                <a:cs typeface="Akhbar MT" pitchFamily="2" charset="-78"/>
              </a:rPr>
              <a:t>: العمل في المناجم </a:t>
            </a:r>
            <a:r>
              <a:rPr lang="ar-SA" b="1" dirty="0" err="1" smtClean="0">
                <a:cs typeface="Akhbar MT" pitchFamily="2" charset="-78"/>
              </a:rPr>
              <a:t>والمحاجر .</a:t>
            </a:r>
            <a:endParaRPr lang="ar-SA" b="1" dirty="0" smtClean="0">
              <a:cs typeface="Akhbar MT" pitchFamily="2" charset="-78"/>
            </a:endParaRPr>
          </a:p>
          <a:p>
            <a:endParaRPr lang="ar-SA" dirty="0"/>
          </a:p>
        </p:txBody>
      </p:sp>
      <p:pic>
        <p:nvPicPr>
          <p:cNvPr id="59394" name="Picture 2" descr="http://vid.alarabiya.net/images/2013/09/11/e48af9e7-4bf4-41b7-91ef-a6cc0dfb8455/e48af9e7-4bf4-41b7-91ef-a6cc0dfb8455_16x9_600x338.jpg"/>
          <p:cNvPicPr>
            <a:picLocks noChangeAspect="1" noChangeArrowheads="1"/>
          </p:cNvPicPr>
          <p:nvPr/>
        </p:nvPicPr>
        <p:blipFill>
          <a:blip r:embed="rId2" cstate="print"/>
          <a:srcRect l="18069"/>
          <a:stretch>
            <a:fillRect/>
          </a:stretch>
        </p:blipFill>
        <p:spPr bwMode="auto">
          <a:xfrm>
            <a:off x="251520" y="3789040"/>
            <a:ext cx="3384376" cy="2320098"/>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صل">
  <a:themeElements>
    <a:clrScheme name="أصل">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أصل">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أصل">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أصل">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docProps/app.xml><?xml version="1.0" encoding="utf-8"?>
<Properties xmlns="http://schemas.openxmlformats.org/officeDocument/2006/extended-properties" xmlns:vt="http://schemas.openxmlformats.org/officeDocument/2006/docPropsVTypes">
  <Template/>
  <TotalTime>478</TotalTime>
  <Words>1661</Words>
  <Application>Microsoft Office PowerPoint</Application>
  <PresentationFormat>عرض على الشاشة (3:4)‏</PresentationFormat>
  <Paragraphs>157</Paragraphs>
  <Slides>31</Slides>
  <Notes>1</Notes>
  <HiddenSlides>0</HiddenSlides>
  <MMClips>1</MMClips>
  <ScaleCrop>false</ScaleCrop>
  <HeadingPairs>
    <vt:vector size="4" baseType="variant">
      <vt:variant>
        <vt:lpstr>نسق</vt:lpstr>
      </vt:variant>
      <vt:variant>
        <vt:i4>1</vt:i4>
      </vt:variant>
      <vt:variant>
        <vt:lpstr>عناوين الشرائح</vt:lpstr>
      </vt:variant>
      <vt:variant>
        <vt:i4>31</vt:i4>
      </vt:variant>
    </vt:vector>
  </HeadingPairs>
  <TitlesOfParts>
    <vt:vector size="32" baseType="lpstr">
      <vt:lpstr>أصل</vt:lpstr>
      <vt:lpstr>حقوق العمال</vt:lpstr>
      <vt:lpstr>مقدمة</vt:lpstr>
      <vt:lpstr>مقدمة</vt:lpstr>
      <vt:lpstr>حقوق العمال</vt:lpstr>
      <vt:lpstr>1- الحق في تكوين نقابات، والحق في الانضمام إليها</vt:lpstr>
      <vt:lpstr>2- الحق في ظروف عمل مأمونة وصحية :</vt:lpstr>
      <vt:lpstr>الصحة والسلامة المهنية بالمملكة العربية السعودية:</vt:lpstr>
      <vt:lpstr>الصحة والسلامة المهنية بالمملكة العربية السعودية:</vt:lpstr>
      <vt:lpstr>وزارة العمل</vt:lpstr>
      <vt:lpstr>وزارة العمل</vt:lpstr>
      <vt:lpstr>وزارة العمل</vt:lpstr>
      <vt:lpstr>المؤسسة العامة للتأمينات الاجتماعية</vt:lpstr>
      <vt:lpstr>3- الحق في المساواة في الأجر عند تساوي قيمة العمل</vt:lpstr>
      <vt:lpstr>3- الحق في المساواة في الأجر عند تساوي قيمة العمل</vt:lpstr>
      <vt:lpstr>3- الحق في المساواة في الأجر عند تساوي قيمة العمل</vt:lpstr>
      <vt:lpstr>3- الحق في المساواة في الأجر عند تساوي قيمة العمل</vt:lpstr>
      <vt:lpstr>مبدأ المساواة في الأجر في الشريعة الإسلامية </vt:lpstr>
      <vt:lpstr>مساواة في الأجور بين الرجل والمرأة مع الدول الأخرى </vt:lpstr>
      <vt:lpstr>مساواة في الأجور بين الرجل والمرأة مع الدول الأخرى </vt:lpstr>
      <vt:lpstr>مساواة في الأجور بين الرجل والمرأة مع الدول الأخرى </vt:lpstr>
      <vt:lpstr>مساواة في الأجور بين الرجل والمرأة مع الدول الأخرى </vt:lpstr>
      <vt:lpstr>4-اﻟﺤﻖ ﻓﻲ ﺗﺤﺪﻳﺪ ﻳﻮم اﻟﻌﻤﻞ</vt:lpstr>
      <vt:lpstr>اتفاقية تحديد ساعات العمل في التجارة والمكاتب بثماني ساعات يوميا وبثمان وأربعين ساعة اسبوعيا</vt:lpstr>
      <vt:lpstr>اتفاقية تحديد ساعات العمل في التجارة والمكاتب بثماني ساعات يوميا وبثمان وأربعين ساعة اسبوعيا</vt:lpstr>
      <vt:lpstr>نظام العمل السعودي ( حق يوم عمل محدود وفترات الراحة )</vt:lpstr>
      <vt:lpstr>مخالفة بعض القطاعات في المملكة بتطبيق نظام العمل السعودي :</vt:lpstr>
      <vt:lpstr>4- الحق بالقيام بالعمل الذي يختاره الشخص او يقبله بحرية</vt:lpstr>
      <vt:lpstr>6- الحق بالقيام بالعمل الذي يختاره الشخص او يقبله بحرية</vt:lpstr>
      <vt:lpstr>ميثاق الحقوق الاساسيه للاتحاد الاوربي </vt:lpstr>
      <vt:lpstr>مقطع فيديو</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حقوق العمال</dc:title>
  <dc:creator>LG</dc:creator>
  <cp:lastModifiedBy>hanan</cp:lastModifiedBy>
  <cp:revision>42</cp:revision>
  <dcterms:created xsi:type="dcterms:W3CDTF">2014-11-24T00:23:09Z</dcterms:created>
  <dcterms:modified xsi:type="dcterms:W3CDTF">2014-11-25T15:00:26Z</dcterms:modified>
</cp:coreProperties>
</file>